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E_49022F08.xml" ContentType="application/vnd.ms-powerpoint.comments+xml"/>
  <Override PartName="/ppt/comments/modernComment_114_39FC08B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13"/>
  </p:notesMasterIdLst>
  <p:sldIdLst>
    <p:sldId id="256" r:id="rId6"/>
    <p:sldId id="257" r:id="rId7"/>
    <p:sldId id="266" r:id="rId8"/>
    <p:sldId id="267" r:id="rId9"/>
    <p:sldId id="265" r:id="rId10"/>
    <p:sldId id="270" r:id="rId11"/>
    <p:sldId id="278" r:id="rId12"/>
    <p:sldId id="271" r:id="rId13"/>
    <p:sldId id="272" r:id="rId14"/>
    <p:sldId id="276" r:id="rId15"/>
    <p:sldId id="273" r:id="rId16"/>
    <p:sldId id="274" r:id="rId17"/>
    <p:sldId id="275" r:id="rId18"/>
    <p:sldId id="279" r:id="rId19"/>
    <p:sldId id="282" r:id="rId20"/>
    <p:sldId id="277" r:id="rId21"/>
    <p:sldId id="280" r:id="rId22"/>
    <p:sldId id="281" r:id="rId23"/>
    <p:sldId id="283" r:id="rId24"/>
    <p:sldId id="288" r:id="rId25"/>
    <p:sldId id="284" r:id="rId26"/>
    <p:sldId id="285" r:id="rId27"/>
    <p:sldId id="287" r:id="rId28"/>
    <p:sldId id="286" r:id="rId29"/>
    <p:sldId id="289" r:id="rId30"/>
    <p:sldId id="290" r:id="rId31"/>
    <p:sldId id="291" r:id="rId32"/>
    <p:sldId id="294" r:id="rId33"/>
    <p:sldId id="295" r:id="rId34"/>
    <p:sldId id="292" r:id="rId35"/>
    <p:sldId id="293" r:id="rId36"/>
    <p:sldId id="296" r:id="rId37"/>
    <p:sldId id="297" r:id="rId38"/>
    <p:sldId id="298" r:id="rId39"/>
    <p:sldId id="299" r:id="rId40"/>
    <p:sldId id="259" r:id="rId41"/>
    <p:sldId id="300" r:id="rId42"/>
    <p:sldId id="301" r:id="rId43"/>
    <p:sldId id="302" r:id="rId44"/>
    <p:sldId id="303" r:id="rId45"/>
    <p:sldId id="304" r:id="rId46"/>
    <p:sldId id="305" r:id="rId47"/>
    <p:sldId id="527" r:id="rId48"/>
    <p:sldId id="528" r:id="rId49"/>
    <p:sldId id="529" r:id="rId50"/>
    <p:sldId id="530" r:id="rId51"/>
    <p:sldId id="531" r:id="rId52"/>
    <p:sldId id="532" r:id="rId53"/>
    <p:sldId id="533" r:id="rId54"/>
    <p:sldId id="534" r:id="rId55"/>
    <p:sldId id="535" r:id="rId56"/>
    <p:sldId id="536" r:id="rId57"/>
    <p:sldId id="481" r:id="rId58"/>
    <p:sldId id="537" r:id="rId59"/>
    <p:sldId id="321" r:id="rId60"/>
    <p:sldId id="306" r:id="rId61"/>
    <p:sldId id="482" r:id="rId62"/>
    <p:sldId id="538" r:id="rId63"/>
    <p:sldId id="539" r:id="rId64"/>
    <p:sldId id="511" r:id="rId65"/>
    <p:sldId id="540" r:id="rId66"/>
    <p:sldId id="541" r:id="rId67"/>
    <p:sldId id="542" r:id="rId68"/>
    <p:sldId id="543" r:id="rId69"/>
    <p:sldId id="544" r:id="rId70"/>
    <p:sldId id="513" r:id="rId71"/>
    <p:sldId id="545" r:id="rId72"/>
    <p:sldId id="344" r:id="rId73"/>
    <p:sldId id="546" r:id="rId74"/>
    <p:sldId id="547" r:id="rId75"/>
    <p:sldId id="548" r:id="rId76"/>
    <p:sldId id="549" r:id="rId77"/>
    <p:sldId id="550" r:id="rId78"/>
    <p:sldId id="577" r:id="rId79"/>
    <p:sldId id="576" r:id="rId80"/>
    <p:sldId id="553" r:id="rId81"/>
    <p:sldId id="578" r:id="rId82"/>
    <p:sldId id="487" r:id="rId83"/>
    <p:sldId id="554" r:id="rId84"/>
    <p:sldId id="518" r:id="rId85"/>
    <p:sldId id="519" r:id="rId86"/>
    <p:sldId id="323" r:id="rId87"/>
    <p:sldId id="579" r:id="rId88"/>
    <p:sldId id="555" r:id="rId89"/>
    <p:sldId id="556" r:id="rId90"/>
    <p:sldId id="557" r:id="rId91"/>
    <p:sldId id="580" r:id="rId92"/>
    <p:sldId id="559" r:id="rId93"/>
    <p:sldId id="581" r:id="rId94"/>
    <p:sldId id="561" r:id="rId95"/>
    <p:sldId id="582" r:id="rId96"/>
    <p:sldId id="583" r:id="rId97"/>
    <p:sldId id="564" r:id="rId98"/>
    <p:sldId id="584" r:id="rId99"/>
    <p:sldId id="585" r:id="rId100"/>
    <p:sldId id="567" r:id="rId101"/>
    <p:sldId id="586" r:id="rId102"/>
    <p:sldId id="587" r:id="rId103"/>
    <p:sldId id="588" r:id="rId104"/>
    <p:sldId id="569" r:id="rId105"/>
    <p:sldId id="570" r:id="rId106"/>
    <p:sldId id="571" r:id="rId107"/>
    <p:sldId id="572" r:id="rId108"/>
    <p:sldId id="573" r:id="rId109"/>
    <p:sldId id="574" r:id="rId110"/>
    <p:sldId id="589" r:id="rId111"/>
    <p:sldId id="575"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2E0297-D1F0-BEAB-7CD0-4B1C21CC6325}" name="Guest User" initials="GU" userId="S::urn:spo:anon#091f0bfaf956dfa03b5f743e434a4310bed7a70164bce52568e8a0fcdda510f5::" providerId="AD"/>
  <p188:author id="{5460ACFE-5E7D-BBFE-C9AE-F4871CFBCEC3}" name="Farzad,Razieh" initials="Fa" userId="S::rfarzad@ufl.edu::6d5fb84e-592d-400c-b404-0a5d777393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60504"/>
    <a:srgbClr val="DAB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26"/>
  </p:normalViewPr>
  <p:slideViewPr>
    <p:cSldViewPr snapToGrid="0">
      <p:cViewPr varScale="1">
        <p:scale>
          <a:sx n="104" d="100"/>
          <a:sy n="104" d="100"/>
        </p:scale>
        <p:origin x="23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notesMaster" Target="notesMasters/notesMaster1.xml"/><Relationship Id="rId118" Type="http://schemas.microsoft.com/office/2018/10/relationships/authors" Targe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omments/modernComment_10E_49022F08.xml><?xml version="1.0" encoding="utf-8"?>
<p188:cmLst xmlns:a="http://schemas.openxmlformats.org/drawingml/2006/main" xmlns:r="http://schemas.openxmlformats.org/officeDocument/2006/relationships" xmlns:p188="http://schemas.microsoft.com/office/powerpoint/2018/8/main">
  <p188:cm id="{0E2A6F79-453A-43CA-8974-B68DF05AD9EB}" authorId="{552E0297-D1F0-BEAB-7CD0-4B1C21CC6325}" status="resolved" created="2024-11-20T17:53:19.537" complete="100000">
    <ac:txMkLst xmlns:ac="http://schemas.microsoft.com/office/drawing/2013/main/command">
      <pc:docMk xmlns:pc="http://schemas.microsoft.com/office/powerpoint/2013/main/command"/>
      <pc:sldMk xmlns:pc="http://schemas.microsoft.com/office/powerpoint/2013/main/command" cId="1224879880" sldId="270"/>
      <ac:spMk id="2" creationId="{35A03EEE-B82C-8C39-256B-CAADA2538893}"/>
      <ac:txMk cp="16" len="1">
        <ac:context len="72" hash="496546505"/>
      </ac:txMk>
    </ac:txMkLst>
    <p188:pos x="5988676" y="-257577"/>
    <p188:txBody>
      <a:bodyPr/>
      <a:lstStyle/>
      <a:p>
        <a:r>
          <a:rPr lang="en-US"/>
          <a:t>changed from 'O to 'P'</a:t>
        </a:r>
      </a:p>
    </p188:txBody>
    <p188:extLst>
      <p:ext xmlns:p="http://schemas.openxmlformats.org/presentationml/2006/main" uri="{57CB4572-C831-44C2-8A1C-0ADB6CCDFE69}">
        <p223:reactions xmlns:p223="http://schemas.microsoft.com/office/powerpoint/2022/03/main">
          <p223:rxn type="👍">
            <p223:instance time="2024-11-26T15:48:03.091" authorId="{5460ACFE-5E7D-BBFE-C9AE-F4871CFBCEC3}"/>
          </p223:rxn>
        </p223:reactions>
      </p:ext>
    </p188:extLst>
  </p188:cm>
</p188:cmLst>
</file>

<file path=ppt/comments/modernComment_114_39FC08BC.xml><?xml version="1.0" encoding="utf-8"?>
<p188:cmLst xmlns:a="http://schemas.openxmlformats.org/drawingml/2006/main" xmlns:r="http://schemas.openxmlformats.org/officeDocument/2006/relationships" xmlns:p188="http://schemas.microsoft.com/office/powerpoint/2018/8/main">
  <p188:cm id="{1DF6DDDC-2A92-4C3C-9E2E-A64A5B425F40}" authorId="{552E0297-D1F0-BEAB-7CD0-4B1C21CC6325}" status="resolved" created="2024-11-20T17:56:16.731" complete="100000">
    <ac:txMkLst xmlns:ac="http://schemas.microsoft.com/office/drawing/2013/main/command">
      <pc:docMk xmlns:pc="http://schemas.microsoft.com/office/powerpoint/2013/main/command"/>
      <pc:sldMk xmlns:pc="http://schemas.microsoft.com/office/powerpoint/2013/main/command" cId="972818620" sldId="276"/>
      <ac:spMk id="3" creationId="{D27727C3-9116-4051-64C6-D9DCA16D96CD}"/>
      <ac:txMk cp="586" len="6">
        <ac:context len="726" hash="645210043"/>
      </ac:txMk>
    </ac:txMkLst>
    <p188:pos x="9487436" y="2393323"/>
    <p188:txBody>
      <a:bodyPr/>
      <a:lstStyle/>
      <a:p>
        <a:r>
          <a:rPr lang="en-US"/>
          <a:t>ranked?</a:t>
        </a:r>
      </a:p>
    </p188:txBody>
    <p188:extLst>
      <p:ext xmlns:p="http://schemas.openxmlformats.org/presentationml/2006/main" uri="{57CB4572-C831-44C2-8A1C-0ADB6CCDFE69}">
        <p223:reactions xmlns:p223="http://schemas.microsoft.com/office/powerpoint/2022/03/main">
          <p223:rxn type="👍">
            <p223:instance time="2024-11-20T18:33:02.604" authorId="{5460ACFE-5E7D-BBFE-C9AE-F4871CFBCEC3}"/>
          </p223:rxn>
        </p223:reactions>
      </p:ext>
    </p188:extLst>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30T16:51:49.747"/>
    </inkml:context>
    <inkml:brush xml:id="br0">
      <inkml:brushProperty name="width" value="0.3" units="cm"/>
      <inkml:brushProperty name="height" value="0.6" units="cm"/>
      <inkml:brushProperty name="color" value="#FEFDFF"/>
      <inkml:brushProperty name="tip" value="rectangle"/>
      <inkml:brushProperty name="rasterOp" value="maskPen"/>
    </inkml:brush>
  </inkml:definitions>
  <inkml:trace contextRef="#ctx0" brushRef="#br0">152 59,'51'1,"0"1,3-1,-1 0,-2 0,-2-1,32 1,-32 0,-20 0,-13 1,-3-1,7 0,-7-1,8-1,-75-2,-17-3,1 1,-6-2,3 0,1 0,6-1,4 0,-31-3,43 5,35 4,82 12,-19-5,3 2,1-1,3-2,-14-1,-12-1,-14 0,-59-1,20-3,-39-1,45 0,23 2,37 3,37 5,13-1,-13 0,-36-4,-33-1,-82 6,25-3,-49 3,60-5,18-2,11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30T16:51:50.971"/>
    </inkml:context>
    <inkml:brush xml:id="br0">
      <inkml:brushProperty name="width" value="0.3" units="cm"/>
      <inkml:brushProperty name="height" value="0.6" units="cm"/>
      <inkml:brushProperty name="color" value="#FEFDFF"/>
      <inkml:brushProperty name="tip" value="rectangle"/>
      <inkml:brushProperty name="rasterOp" value="maskPen"/>
    </inkml:brush>
  </inkml:definitions>
  <inkml:trace contextRef="#ctx0" brushRef="#br0">0 1,'10'54,"-2"-2,0-12,-1-5,0-8,1-8,3-8,2-4,9-4,6-5,7-4,3-1,-2-2,-6 0,-7 2,-12 3,-5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30T16:51:57.987"/>
    </inkml:context>
    <inkml:brush xml:id="br0">
      <inkml:brushProperty name="width" value="0.3" units="cm"/>
      <inkml:brushProperty name="height" value="0.6" units="cm"/>
      <inkml:brushProperty name="color" value="#FEFDFF"/>
      <inkml:brushProperty name="tip" value="rectangle"/>
      <inkml:brushProperty name="rasterOp" value="maskPen"/>
    </inkml:brush>
  </inkml:definitions>
  <inkml:trace contextRef="#ctx0" brushRef="#br0">1 24,'71'3,"-5"-1,-18 1,-9 0,-12-1,-9-1,-8 1,9-1,-7 0,-48-1,28 0,-44-1,50 0,-2 1,-26 2,16-2,-15 1,84-1,-26 0,42 0,-48 1,-5 1,-3 1,-2-1,5 2,-5-1,4 1,-1 0,-2-2,-51-5,20 1,-42-4,40 3,4 1,0 0,85 5,-37 0,59 2,-63-3,-16 0,-73-4,16-2,-55-7,43-1,15-1,15 4,13 4,64-4,-9 20,52 5,-34 24,-10 9,-20 1,-18-6,-14-9,-10-13,-5-9,-10-13,-10-14,-7-11,-1-10,12-1,14 3,12 9,9 9,21 12,-8 9,12 10,-21 6,-8 3,-9-4,-6-7,-10-10,-6-15,-2-14,4-12,13-3,19 4,22 10,16 13,7 17,-6 20,-15 11,-16 4,-13-8,-9-13,-6-9,-3-14,1-11,6-12,11-5,14 6,10 9,5 19,-1 15,-10 9,-7 2,-10-5,-6-7,-2-5,41 8,-26 5,27 7,-46-4,-18-18,-11-25,3-26,21-16,29 4,20 17,7 29,-8 26,-13 22,-16 11,-14-5,-6-14,3-22,6-3,-13-5,7 1,-10-10,24-21,24-8,22 8,19 27,-3 24,-17 10,-27-2,-28-15,-17-13,-2-17,10-17,14-10,14 6,5 15,-26 91,-10-30,-15 44,8-83,21-41,31-33,26-7,19 25,6 45,-22 42,-27 20,-35-1,-26-20,-5-24,14-28,25-19,17 0,7 11,-3 16,-5 13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30T16:52:04.627"/>
    </inkml:context>
    <inkml:brush xml:id="br0">
      <inkml:brushProperty name="width" value="0.3" units="cm"/>
      <inkml:brushProperty name="height" value="0.6" units="cm"/>
      <inkml:brushProperty name="color" value="#FEFDFF"/>
      <inkml:brushProperty name="tip" value="rectangle"/>
      <inkml:brushProperty name="rasterOp" value="maskPen"/>
    </inkml:brush>
  </inkml:definitions>
  <inkml:trace contextRef="#ctx0" brushRef="#br0">414 53,'-63'10,"-2"-3,11-5,8-5,14-4,15-5,8-3,5-1,12 0,-28 60,9-37,-24 43,14-55,10-8,11-7,9-3,4 4,4 7,0 9,0 7,-2 3,-5 8,-21 6,-9-4,-16-1,5-15,8-7,13-7,17-7,16-2,17 3,9 9,-1 13,-10 8,-14 6,-15 2,-10-1,-5-3,-10-5,56-25,-29 17,47-14,-41 25,-5-2,12-9,3-2,15-6,-5 4,-6 4,-11 1,-8 0,3-2,6-2,3 0,4 2,-11 3,-6 1,8-14,-10 7,-4-29,0 20,-11-13,12 14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30T16:52:17.208"/>
    </inkml:context>
    <inkml:brush xml:id="br0">
      <inkml:brushProperty name="width" value="0.3" units="cm"/>
      <inkml:brushProperty name="height" value="0.6" units="cm"/>
      <inkml:brushProperty name="color" value="#FEFDFF"/>
      <inkml:brushProperty name="tip" value="rectangle"/>
      <inkml:brushProperty name="rasterOp" value="maskPen"/>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30T16:53:40.066"/>
    </inkml:context>
    <inkml:brush xml:id="br0">
      <inkml:brushProperty name="width" value="0.3" units="cm"/>
      <inkml:brushProperty name="height" value="0.6" units="cm"/>
      <inkml:brushProperty name="color" value="#FEFDFF"/>
      <inkml:brushProperty name="tip" value="rectangle"/>
      <inkml:brushProperty name="rasterOp" value="maskPen"/>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30T16:53:49.666"/>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40EFB-112A-4CDA-8F21-5DF190CCA31F}" type="datetimeFigureOut">
              <a:rPr lang="en-US" smtClean="0"/>
              <a:t>4/30/25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F6ACB-7900-4665-B678-253327BB54E3}" type="slidenum">
              <a:rPr lang="en-US" smtClean="0"/>
              <a:t>‹#›</a:t>
            </a:fld>
            <a:endParaRPr lang="en-US"/>
          </a:p>
        </p:txBody>
      </p:sp>
    </p:spTree>
    <p:extLst>
      <p:ext uri="{BB962C8B-B14F-4D97-AF65-F5344CB8AC3E}">
        <p14:creationId xmlns:p14="http://schemas.microsoft.com/office/powerpoint/2010/main" val="821652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blue box in the presentation slides indicates information sourced from the Blue Book, while the yellow box signifies information from the Gold Boo</a:t>
            </a:r>
            <a:r>
              <a:rPr lang="en-US">
                <a:ea typeface="ＭＳ Ｐゴシック" charset="0"/>
                <a:cs typeface="+mn-cs"/>
              </a:rPr>
              <a:t>k.</a:t>
            </a:r>
          </a:p>
          <a:p>
            <a:endParaRPr lang="en-US"/>
          </a:p>
        </p:txBody>
      </p:sp>
      <p:sp>
        <p:nvSpPr>
          <p:cNvPr id="4" name="Slide Number Placeholder 3"/>
          <p:cNvSpPr>
            <a:spLocks noGrp="1"/>
          </p:cNvSpPr>
          <p:nvPr>
            <p:ph type="sldNum" sz="quarter" idx="5"/>
          </p:nvPr>
        </p:nvSpPr>
        <p:spPr/>
        <p:txBody>
          <a:bodyPr/>
          <a:lstStyle/>
          <a:p>
            <a:fld id="{D26F6ACB-7900-4665-B678-253327BB54E3}" type="slidenum">
              <a:rPr lang="en-US" smtClean="0"/>
              <a:t>5</a:t>
            </a:fld>
            <a:endParaRPr lang="en-US"/>
          </a:p>
        </p:txBody>
      </p:sp>
    </p:spTree>
    <p:extLst>
      <p:ext uri="{BB962C8B-B14F-4D97-AF65-F5344CB8AC3E}">
        <p14:creationId xmlns:p14="http://schemas.microsoft.com/office/powerpoint/2010/main" val="2361849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77</a:t>
            </a:fld>
            <a:endParaRPr sz="1200">
              <a:solidFill>
                <a:schemeClr val="dk1"/>
              </a:solidFill>
              <a:latin typeface="Arial"/>
              <a:ea typeface="Arial"/>
              <a:cs typeface="Arial"/>
              <a:sym typeface="Arial"/>
            </a:endParaRPr>
          </a:p>
        </p:txBody>
      </p:sp>
      <p:sp>
        <p:nvSpPr>
          <p:cNvPr id="1102" name="Google Shape;110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3" name="Google Shape;1103;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B2632-65F3-8C9D-5041-852FF83A2184}"/>
            </a:ext>
          </a:extLst>
        </p:cNvPr>
        <p:cNvGrpSpPr/>
        <p:nvPr/>
      </p:nvGrpSpPr>
      <p:grpSpPr>
        <a:xfrm>
          <a:off x="0" y="0"/>
          <a:ext cx="0" cy="0"/>
          <a:chOff x="0" y="0"/>
          <a:chExt cx="0" cy="0"/>
        </a:xfrm>
      </p:grpSpPr>
      <p:sp>
        <p:nvSpPr>
          <p:cNvPr id="112642" name="Rectangle 7">
            <a:extLst>
              <a:ext uri="{FF2B5EF4-FFF2-40B4-BE49-F238E27FC236}">
                <a16:creationId xmlns:a16="http://schemas.microsoft.com/office/drawing/2014/main" id="{5E1B4D85-607A-2139-B348-6DE4F46208C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A6B9C1B-E7A6-4AFF-9264-DCEA806A2CF5}" type="slidenum">
              <a:rPr lang="en-US" altLang="en-US"/>
              <a:pPr/>
              <a:t>78</a:t>
            </a:fld>
            <a:endParaRPr lang="en-US" altLang="en-US"/>
          </a:p>
        </p:txBody>
      </p:sp>
      <p:sp>
        <p:nvSpPr>
          <p:cNvPr id="112643" name="Rectangle 2">
            <a:extLst>
              <a:ext uri="{FF2B5EF4-FFF2-40B4-BE49-F238E27FC236}">
                <a16:creationId xmlns:a16="http://schemas.microsoft.com/office/drawing/2014/main" id="{AE74B001-12DE-8E63-F8B3-8DC3C424E9CE}"/>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C7453E38-A6A2-8F56-B489-7DCFFA03186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257677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EB6D05DE-82A1-9161-A9DD-E363736F233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F1DCDE-EC92-4681-8470-8D83089F2C31}" type="slidenum">
              <a:rPr lang="en-US" altLang="en-US"/>
              <a:pPr/>
              <a:t>81</a:t>
            </a:fld>
            <a:endParaRPr lang="en-US" altLang="en-US"/>
          </a:p>
        </p:txBody>
      </p:sp>
      <p:sp>
        <p:nvSpPr>
          <p:cNvPr id="116739" name="Rectangle 2">
            <a:extLst>
              <a:ext uri="{FF2B5EF4-FFF2-40B4-BE49-F238E27FC236}">
                <a16:creationId xmlns:a16="http://schemas.microsoft.com/office/drawing/2014/main" id="{4B15BEA8-641E-EEBE-011E-08FEAF79B918}"/>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29810C7A-003F-40A2-8F58-FC20F3F208D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8A85A8C3-F71B-4BCB-7CA1-7C6DE8AC68A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BBD7EC-0305-4597-ACFE-6C6E382306F8}" type="slidenum">
              <a:rPr lang="en-US" altLang="zh-CN">
                <a:solidFill>
                  <a:srgbClr val="000000"/>
                </a:solidFill>
              </a:rPr>
              <a:pPr/>
              <a:t>82</a:t>
            </a:fld>
            <a:endParaRPr lang="en-US" altLang="zh-CN">
              <a:solidFill>
                <a:srgbClr val="000000"/>
              </a:solidFill>
            </a:endParaRPr>
          </a:p>
        </p:txBody>
      </p:sp>
      <p:sp>
        <p:nvSpPr>
          <p:cNvPr id="118787" name="Rectangle 2">
            <a:extLst>
              <a:ext uri="{FF2B5EF4-FFF2-40B4-BE49-F238E27FC236}">
                <a16:creationId xmlns:a16="http://schemas.microsoft.com/office/drawing/2014/main" id="{F13FFC88-C01C-2147-6F13-B3351780487A}"/>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5E149825-06D3-4819-8323-678EC79662B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CN" altLang="zh-CN">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7" name="Google Shape;1177;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178" name="Google Shape;1178;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83</a:t>
            </a:fld>
            <a:endParaRPr sz="12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6" name="Google Shape;1246;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0" name="Google Shape;1270;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7" name="Google Shape;1297;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0" name="Google Shape;1310;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1" name="Google Shape;1331;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a:t>Provide some example of process and species related hazards to your students</a:t>
            </a:r>
          </a:p>
          <a:p>
            <a:pPr marL="457200" lvl="0" indent="-457200" algn="l" rtl="0">
              <a:lnSpc>
                <a:spcPct val="90000"/>
              </a:lnSpc>
              <a:spcBef>
                <a:spcPts val="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Pathogens from Harvest Area</a:t>
            </a:r>
            <a:endParaRPr lang="en-US" sz="1200" b="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Parasites</a:t>
            </a:r>
            <a:endParaRPr lang="en-US" sz="1200" b="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Natural Toxins</a:t>
            </a:r>
            <a:endParaRPr lang="en-US" sz="1200" b="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200" b="0" err="1">
                <a:latin typeface="Calibri Light" panose="020F0302020204030204" pitchFamily="34" charset="0"/>
                <a:ea typeface="Arial Narrow"/>
                <a:cs typeface="Calibri Light" panose="020F0302020204030204" pitchFamily="34" charset="0"/>
                <a:sym typeface="Arial Narrow"/>
              </a:rPr>
              <a:t>Scombrotoxin</a:t>
            </a:r>
            <a:r>
              <a:rPr lang="en-US" sz="1200" b="0">
                <a:latin typeface="Calibri Light" panose="020F0302020204030204" pitchFamily="34" charset="0"/>
                <a:ea typeface="Arial Narrow"/>
                <a:cs typeface="Calibri Light" panose="020F0302020204030204" pitchFamily="34" charset="0"/>
                <a:sym typeface="Arial Narrow"/>
              </a:rPr>
              <a:t> (Histamine)</a:t>
            </a:r>
            <a:endParaRPr lang="en-US" sz="1200" b="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Other Decomposition-related Hazards (Biogenic amines)</a:t>
            </a:r>
            <a:endParaRPr lang="en-US" sz="1200" b="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Environmental Chemicals</a:t>
            </a:r>
            <a:endParaRPr lang="en-US" sz="1200" b="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Methyl Mercury\</a:t>
            </a:r>
            <a:endParaRPr lang="en-US" sz="1200" b="0">
              <a:latin typeface="Calibri Light" panose="020F0302020204030204" pitchFamily="34" charset="0"/>
              <a:cs typeface="Calibri Light" panose="020F0302020204030204" pitchFamily="34" charset="0"/>
            </a:endParaRPr>
          </a:p>
          <a:p>
            <a:pPr marL="457200" indent="-457200">
              <a:lnSpc>
                <a:spcPct val="90000"/>
              </a:lnSpc>
              <a:spcBef>
                <a:spcPts val="1000"/>
              </a:spcBef>
              <a:spcAft>
                <a:spcPts val="0"/>
              </a:spcAft>
              <a:buClr>
                <a:schemeClr val="dk1"/>
              </a:buClr>
              <a:buSzPct val="100000"/>
              <a:buFont typeface="Calibri"/>
              <a:buAutoNum type="arabicPeriod" startAt="4"/>
            </a:pPr>
            <a:r>
              <a:rPr lang="en-US" sz="1200" b="0">
                <a:latin typeface="Calibri Light" panose="020F0302020204030204" pitchFamily="34" charset="0"/>
                <a:ea typeface="Arial Narrow"/>
                <a:cs typeface="Calibri Light" panose="020F0302020204030204" pitchFamily="34" charset="0"/>
                <a:sym typeface="Arial Narrow"/>
              </a:rPr>
              <a:t>Aquaculture Drugs</a:t>
            </a:r>
            <a:endParaRPr lang="en-US" sz="1200" b="0">
              <a:latin typeface="Calibri Light" panose="020F0302020204030204" pitchFamily="34" charset="0"/>
              <a:cs typeface="Calibri Light" panose="020F0302020204030204" pitchFamily="34" charset="0"/>
              <a:sym typeface="Arial Narrow"/>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12.   Pathogen Growth &amp; Toxin Formation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13.   </a:t>
            </a:r>
            <a:r>
              <a:rPr lang="en-US" sz="1800" i="1"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C. botulinum </a:t>
            </a: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Growth &amp;</a:t>
            </a:r>
            <a:r>
              <a:rPr lang="en-US" sz="1800" i="1"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 </a:t>
            </a: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Toxin Formation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14.   Pathogen Growth &amp; Toxin Formation inadequate </a:t>
            </a:r>
            <a:b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b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         drying.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15.    </a:t>
            </a:r>
            <a:r>
              <a:rPr lang="en-US" sz="1800" i="1"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S. aureus </a:t>
            </a: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Toxin Formation in hydrated batters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16.    Pathogen Growth &amp; Survival through cooking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17.    Pathogen Survival through process designed to retain </a:t>
            </a:r>
            <a:b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b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          raw characteristics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18.    Intro. of Pathogens after pasteurization and specialized            cooking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19.    Allergens &amp; Food Intolerance Substances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20.    Additives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1000"/>
              </a:spcBef>
            </a:pPr>
            <a:r>
              <a:rPr lang="en-US" sz="1800" kern="120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21.    Metal or Glass Inclusion</a:t>
            </a:r>
            <a:endParaRPr lang="en-US" sz="1200" b="0">
              <a:latin typeface="Calibri Light" panose="020F0302020204030204" pitchFamily="34" charset="0"/>
              <a:cs typeface="Calibri Light" panose="020F0302020204030204" pitchFamily="34" charset="0"/>
            </a:endParaRPr>
          </a:p>
          <a:p>
            <a:pPr marL="0" lvl="0" indent="0" algn="l" rtl="0">
              <a:spcBef>
                <a:spcPts val="360"/>
              </a:spcBef>
              <a:spcAft>
                <a:spcPts val="0"/>
              </a:spcAft>
              <a:buNone/>
            </a:pPr>
            <a:endParaRPr lang="en-US"/>
          </a:p>
          <a:p>
            <a:pPr marL="0" lvl="0" indent="0" algn="l" rtl="0">
              <a:spcBef>
                <a:spcPts val="360"/>
              </a:spcBef>
              <a:spcAft>
                <a:spcPts val="0"/>
              </a:spcAft>
              <a:buNone/>
            </a:pPr>
            <a:endParaRPr lang="en-US"/>
          </a:p>
          <a:p>
            <a:pPr marL="0" lvl="0" indent="0" algn="l" rtl="0">
              <a:spcBef>
                <a:spcPts val="360"/>
              </a:spcBef>
              <a:spcAft>
                <a:spcPts val="0"/>
              </a:spcAft>
              <a:buNone/>
            </a:pPr>
            <a:endParaRPr lang="en-US"/>
          </a:p>
          <a:p>
            <a:pPr marL="0" lvl="0" indent="0" algn="l" rtl="0">
              <a:spcBef>
                <a:spcPts val="36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D26F6ACB-7900-4665-B678-253327BB54E3}" type="slidenum">
              <a:rPr lang="en-US" smtClean="0"/>
              <a:t>21</a:t>
            </a:fld>
            <a:endParaRPr lang="en-US"/>
          </a:p>
        </p:txBody>
      </p:sp>
    </p:spTree>
    <p:extLst>
      <p:ext uri="{BB962C8B-B14F-4D97-AF65-F5344CB8AC3E}">
        <p14:creationId xmlns:p14="http://schemas.microsoft.com/office/powerpoint/2010/main" val="2791964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4" name="Google Shape;1344;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97</a:t>
            </a:fld>
            <a:endParaRPr sz="1200">
              <a:solidFill>
                <a:schemeClr val="dk1"/>
              </a:solidFill>
              <a:latin typeface="Arial"/>
              <a:ea typeface="Arial"/>
              <a:cs typeface="Arial"/>
              <a:sym typeface="Arial"/>
            </a:endParaRPr>
          </a:p>
        </p:txBody>
      </p:sp>
      <p:sp>
        <p:nvSpPr>
          <p:cNvPr id="1363" name="Google Shape;1363;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4" name="Google Shape;1364;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98</a:t>
            </a:fld>
            <a:endParaRPr sz="1200">
              <a:solidFill>
                <a:schemeClr val="dk1"/>
              </a:solidFill>
              <a:latin typeface="Arial"/>
              <a:ea typeface="Arial"/>
              <a:cs typeface="Arial"/>
              <a:sym typeface="Arial"/>
            </a:endParaRPr>
          </a:p>
        </p:txBody>
      </p:sp>
      <p:sp>
        <p:nvSpPr>
          <p:cNvPr id="1378" name="Google Shape;1378;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9" name="Google Shape;1379;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9" name="Google Shape;1389;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7852" indent="-187852" eaLnBrk="1" fontAlgn="auto" hangingPunct="1">
              <a:lnSpc>
                <a:spcPct val="80000"/>
              </a:lnSpc>
              <a:spcAft>
                <a:spcPts val="0"/>
              </a:spcAft>
              <a:buClr>
                <a:schemeClr val="accent1">
                  <a:lumMod val="75000"/>
                </a:schemeClr>
              </a:buClr>
              <a:defRPr/>
            </a:pPr>
            <a:r>
              <a:rPr lang="en-US" sz="1500" b="1">
                <a:ea typeface="ＭＳ Ｐゴシック" charset="0"/>
              </a:rPr>
              <a:t>General Pathogen Growth caused by time/temperature abuse:</a:t>
            </a:r>
            <a:r>
              <a:rPr lang="en-US" sz="1100" b="1">
                <a:ea typeface="ＭＳ Ｐゴシック" charset="0"/>
              </a:rPr>
              <a:t> </a:t>
            </a:r>
            <a:r>
              <a:rPr lang="en-US">
                <a:ea typeface="ＭＳ Ｐゴシック" charset="0"/>
              </a:rPr>
              <a:t>Applies to which types of finished seafood products?</a:t>
            </a:r>
          </a:p>
          <a:p>
            <a:pPr marL="187852" indent="-187852" eaLnBrk="1" fontAlgn="auto" hangingPunct="1">
              <a:lnSpc>
                <a:spcPct val="80000"/>
              </a:lnSpc>
              <a:spcAft>
                <a:spcPts val="0"/>
              </a:spcAft>
              <a:buClr>
                <a:schemeClr val="accent1">
                  <a:lumMod val="75000"/>
                </a:schemeClr>
              </a:buClr>
              <a:defRPr/>
            </a:pPr>
            <a:r>
              <a:rPr lang="en-US">
                <a:ea typeface="ＭＳ Ｐゴシック" charset="0"/>
              </a:rPr>
              <a:t>	What Control Measures can be used?</a:t>
            </a:r>
          </a:p>
          <a:p>
            <a:pPr marL="187852" indent="-187852" eaLnBrk="1" fontAlgn="auto" hangingPunct="1">
              <a:lnSpc>
                <a:spcPct val="80000"/>
              </a:lnSpc>
              <a:spcAft>
                <a:spcPts val="0"/>
              </a:spcAft>
              <a:buClr>
                <a:schemeClr val="accent1">
                  <a:lumMod val="75000"/>
                </a:schemeClr>
              </a:buClr>
              <a:defRPr/>
            </a:pPr>
            <a:r>
              <a:rPr lang="en-US">
                <a:ea typeface="ＭＳ Ｐゴシック" charset="0"/>
              </a:rPr>
              <a:t>	When/where are controls applied?</a:t>
            </a:r>
          </a:p>
          <a:p>
            <a:pPr marL="187852" indent="-187852" eaLnBrk="1" fontAlgn="auto" hangingPunct="1">
              <a:lnSpc>
                <a:spcPct val="80000"/>
              </a:lnSpc>
              <a:spcAft>
                <a:spcPts val="0"/>
              </a:spcAft>
              <a:buClr>
                <a:schemeClr val="accent1">
                  <a:lumMod val="75000"/>
                </a:schemeClr>
              </a:buClr>
              <a:defRPr/>
            </a:pPr>
            <a:endParaRPr lang="en-US">
              <a:ea typeface="ＭＳ Ｐゴシック" charset="0"/>
            </a:endParaRPr>
          </a:p>
          <a:p>
            <a:pPr marL="187852" indent="-187852" eaLnBrk="1" fontAlgn="auto" hangingPunct="1">
              <a:lnSpc>
                <a:spcPct val="80000"/>
              </a:lnSpc>
              <a:spcAft>
                <a:spcPts val="0"/>
              </a:spcAft>
              <a:buClr>
                <a:schemeClr val="accent1">
                  <a:lumMod val="75000"/>
                </a:schemeClr>
              </a:buClr>
              <a:defRPr/>
            </a:pPr>
            <a:r>
              <a:rPr lang="en-US" sz="1500" b="1" i="1">
                <a:ea typeface="ＭＳ Ｐゴシック" charset="0"/>
              </a:rPr>
              <a:t>Staph. aureus</a:t>
            </a:r>
            <a:r>
              <a:rPr lang="en-US" sz="1500" b="1">
                <a:ea typeface="ＭＳ Ｐゴシック" charset="0"/>
              </a:rPr>
              <a:t> toxin production:</a:t>
            </a:r>
          </a:p>
          <a:p>
            <a:pPr marL="187852" indent="-187852" eaLnBrk="1" fontAlgn="auto" hangingPunct="1">
              <a:lnSpc>
                <a:spcPct val="80000"/>
              </a:lnSpc>
              <a:spcAft>
                <a:spcPts val="0"/>
              </a:spcAft>
              <a:buClr>
                <a:schemeClr val="accent1">
                  <a:lumMod val="75000"/>
                </a:schemeClr>
              </a:buClr>
              <a:defRPr/>
            </a:pPr>
            <a:r>
              <a:rPr lang="en-US" sz="1100">
                <a:ea typeface="ＭＳ Ｐゴシック" charset="0"/>
              </a:rPr>
              <a:t>	</a:t>
            </a:r>
            <a:r>
              <a:rPr lang="en-US">
                <a:ea typeface="ＭＳ Ｐゴシック" charset="0"/>
              </a:rPr>
              <a:t>Applies to which fish or shellfish species?</a:t>
            </a:r>
          </a:p>
          <a:p>
            <a:pPr marL="187852" indent="-187852" eaLnBrk="1" fontAlgn="auto" hangingPunct="1">
              <a:lnSpc>
                <a:spcPct val="80000"/>
              </a:lnSpc>
              <a:spcAft>
                <a:spcPts val="0"/>
              </a:spcAft>
              <a:buClr>
                <a:schemeClr val="accent1">
                  <a:lumMod val="75000"/>
                </a:schemeClr>
              </a:buClr>
              <a:defRPr/>
            </a:pPr>
            <a:r>
              <a:rPr lang="en-US">
                <a:ea typeface="ＭＳ Ｐゴシック" charset="0"/>
              </a:rPr>
              <a:t>	What Control Measures can be used?</a:t>
            </a:r>
          </a:p>
          <a:p>
            <a:pPr marL="187852" indent="-187852" eaLnBrk="1" fontAlgn="auto" hangingPunct="1">
              <a:lnSpc>
                <a:spcPct val="80000"/>
              </a:lnSpc>
              <a:spcAft>
                <a:spcPts val="0"/>
              </a:spcAft>
              <a:buClr>
                <a:schemeClr val="accent1">
                  <a:lumMod val="75000"/>
                </a:schemeClr>
              </a:buClr>
              <a:defRPr/>
            </a:pPr>
            <a:r>
              <a:rPr lang="en-US">
                <a:ea typeface="ＭＳ Ｐゴシック" charset="0"/>
              </a:rPr>
              <a:t>	When/where are controls applied?</a:t>
            </a:r>
          </a:p>
          <a:p>
            <a:endParaRPr lang="en-US"/>
          </a:p>
        </p:txBody>
      </p:sp>
      <p:sp>
        <p:nvSpPr>
          <p:cNvPr id="4" name="Slide Number Placeholder 3"/>
          <p:cNvSpPr>
            <a:spLocks noGrp="1"/>
          </p:cNvSpPr>
          <p:nvPr>
            <p:ph type="sldNum" sz="quarter" idx="5"/>
          </p:nvPr>
        </p:nvSpPr>
        <p:spPr/>
        <p:txBody>
          <a:bodyPr/>
          <a:lstStyle/>
          <a:p>
            <a:fld id="{D26F6ACB-7900-4665-B678-253327BB54E3}" type="slidenum">
              <a:rPr lang="en-US" smtClean="0"/>
              <a:t>30</a:t>
            </a:fld>
            <a:endParaRPr lang="en-US"/>
          </a:p>
        </p:txBody>
      </p:sp>
    </p:spTree>
    <p:extLst>
      <p:ext uri="{BB962C8B-B14F-4D97-AF65-F5344CB8AC3E}">
        <p14:creationId xmlns:p14="http://schemas.microsoft.com/office/powerpoint/2010/main" val="338574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Instructors should reference NSSP Guide as shellfish hazards and controls are not specifically covered in the Hazards Guide. </a:t>
            </a:r>
          </a:p>
          <a:p>
            <a:r>
              <a:rPr lang="en-US"/>
              <a:t>Instructor’s note should add that cooking will not eliminate toxins or environmental chemicals. </a:t>
            </a:r>
          </a:p>
          <a:p>
            <a:endParaRPr lang="en-US"/>
          </a:p>
        </p:txBody>
      </p:sp>
      <p:sp>
        <p:nvSpPr>
          <p:cNvPr id="4" name="Slide Number Placeholder 3"/>
          <p:cNvSpPr>
            <a:spLocks noGrp="1"/>
          </p:cNvSpPr>
          <p:nvPr>
            <p:ph type="sldNum" sz="quarter" idx="5"/>
          </p:nvPr>
        </p:nvSpPr>
        <p:spPr/>
        <p:txBody>
          <a:bodyPr/>
          <a:lstStyle/>
          <a:p>
            <a:fld id="{D26F6ACB-7900-4665-B678-253327BB54E3}" type="slidenum">
              <a:rPr lang="en-US" smtClean="0"/>
              <a:t>39</a:t>
            </a:fld>
            <a:endParaRPr lang="en-US"/>
          </a:p>
        </p:txBody>
      </p:sp>
    </p:spTree>
    <p:extLst>
      <p:ext uri="{BB962C8B-B14F-4D97-AF65-F5344CB8AC3E}">
        <p14:creationId xmlns:p14="http://schemas.microsoft.com/office/powerpoint/2010/main" val="403362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EE745C4-42AB-0D14-1303-EAE421E57A8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C3E0252-5F93-4554-8D35-F65AD3822408}" type="slidenum">
              <a:rPr lang="en-US" altLang="en-US"/>
              <a:pPr/>
              <a:t>53</a:t>
            </a:fld>
            <a:endParaRPr lang="en-US" altLang="en-US"/>
          </a:p>
        </p:txBody>
      </p:sp>
      <p:sp>
        <p:nvSpPr>
          <p:cNvPr id="56323" name="Rectangle 2">
            <a:extLst>
              <a:ext uri="{FF2B5EF4-FFF2-40B4-BE49-F238E27FC236}">
                <a16:creationId xmlns:a16="http://schemas.microsoft.com/office/drawing/2014/main" id="{B9B9481D-B8CE-E2FD-B845-7A0AC99E26F7}"/>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1318E10E-9624-4B82-89D3-A4E1FB273B2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053074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7663705-3B44-B184-3CEB-E2649CE195B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9B9A76F-4434-4DC5-9605-5B6F4FB4B867}" type="slidenum">
              <a:rPr lang="en-US" altLang="zh-CN">
                <a:solidFill>
                  <a:srgbClr val="000000"/>
                </a:solidFill>
              </a:rPr>
              <a:pPr/>
              <a:t>55</a:t>
            </a:fld>
            <a:endParaRPr lang="en-US" altLang="zh-CN">
              <a:solidFill>
                <a:srgbClr val="000000"/>
              </a:solidFill>
            </a:endParaRPr>
          </a:p>
        </p:txBody>
      </p:sp>
      <p:sp>
        <p:nvSpPr>
          <p:cNvPr id="74755" name="Rectangle 2">
            <a:extLst>
              <a:ext uri="{FF2B5EF4-FFF2-40B4-BE49-F238E27FC236}">
                <a16:creationId xmlns:a16="http://schemas.microsoft.com/office/drawing/2014/main" id="{56FD0707-042E-C3D8-1C95-288AE7E0602F}"/>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79343501-79E2-4043-9586-0B36485F727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CN" altLang="zh-CN">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52D323B5-8DB4-0025-0559-AAA640EC2B2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94C7BD-C4A8-4138-8CA4-53E86117F936}" type="slidenum">
              <a:rPr lang="en-US" altLang="en-US"/>
              <a:pPr/>
              <a:t>68</a:t>
            </a:fld>
            <a:endParaRPr lang="en-US" altLang="en-US"/>
          </a:p>
        </p:txBody>
      </p:sp>
      <p:sp>
        <p:nvSpPr>
          <p:cNvPr id="93187" name="Rectangle 2">
            <a:extLst>
              <a:ext uri="{FF2B5EF4-FFF2-40B4-BE49-F238E27FC236}">
                <a16:creationId xmlns:a16="http://schemas.microsoft.com/office/drawing/2014/main" id="{7E715344-7092-BBC8-A3A8-243E664DC4FB}"/>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D6DD3CF8-64F6-4A61-A089-38C9D542A4D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74</a:t>
            </a:fld>
            <a:endParaRPr sz="1200">
              <a:solidFill>
                <a:schemeClr val="dk1"/>
              </a:solidFill>
              <a:latin typeface="Arial"/>
              <a:ea typeface="Arial"/>
              <a:cs typeface="Arial"/>
              <a:sym typeface="Arial"/>
            </a:endParaRPr>
          </a:p>
        </p:txBody>
      </p:sp>
      <p:sp>
        <p:nvSpPr>
          <p:cNvPr id="1072" name="Google Shape;1072;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3" name="Google Shape;1073;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3" name="Google Shape;1083;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7899-6CEB-E99E-544B-1E51C2BDBDCA}"/>
              </a:ext>
            </a:extLst>
          </p:cNvPr>
          <p:cNvSpPr>
            <a:spLocks noGrp="1"/>
          </p:cNvSpPr>
          <p:nvPr>
            <p:ph type="ctrTitle"/>
          </p:nvPr>
        </p:nvSpPr>
        <p:spPr>
          <a:xfrm>
            <a:off x="1524000" y="1122363"/>
            <a:ext cx="9144000" cy="2387600"/>
          </a:xfrm>
        </p:spPr>
        <p:txBody>
          <a:bodyPr anchor="b"/>
          <a:lstStyle>
            <a:lvl1pPr algn="ctr">
              <a:defRPr sz="6000">
                <a:solidFill>
                  <a:srgbClr val="960504"/>
                </a:solidFill>
              </a:defRPr>
            </a:lvl1pPr>
          </a:lstStyle>
          <a:p>
            <a:r>
              <a:rPr lang="en-US"/>
              <a:t>Click to edit Master title style</a:t>
            </a:r>
          </a:p>
        </p:txBody>
      </p:sp>
      <p:sp>
        <p:nvSpPr>
          <p:cNvPr id="3" name="Subtitle 2">
            <a:extLst>
              <a:ext uri="{FF2B5EF4-FFF2-40B4-BE49-F238E27FC236}">
                <a16:creationId xmlns:a16="http://schemas.microsoft.com/office/drawing/2014/main" id="{286AC602-AD88-35E3-3346-5F7360BA4111}"/>
              </a:ext>
            </a:extLst>
          </p:cNvPr>
          <p:cNvSpPr>
            <a:spLocks noGrp="1"/>
          </p:cNvSpPr>
          <p:nvPr>
            <p:ph type="subTitle" idx="1"/>
          </p:nvPr>
        </p:nvSpPr>
        <p:spPr>
          <a:xfrm>
            <a:off x="1524000" y="3509963"/>
            <a:ext cx="9144000" cy="1555197"/>
          </a:xfrm>
        </p:spPr>
        <p:txBody>
          <a:bodyPr/>
          <a:lstStyle>
            <a:lvl1pPr marL="0" indent="0" algn="ctr">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669A5FF6-82D4-440A-BDC2-58A2FA0AB21C}"/>
              </a:ext>
            </a:extLst>
          </p:cNvPr>
          <p:cNvSpPr txBox="1"/>
          <p:nvPr userDrawn="1"/>
        </p:nvSpPr>
        <p:spPr>
          <a:xfrm>
            <a:off x="1321490" y="6136103"/>
            <a:ext cx="9549019" cy="276999"/>
          </a:xfrm>
          <a:prstGeom prst="rect">
            <a:avLst/>
          </a:prstGeom>
          <a:noFill/>
        </p:spPr>
        <p:txBody>
          <a:bodyPr wrap="square">
            <a:spAutoFit/>
          </a:bodyPr>
          <a:lstStyle/>
          <a:p>
            <a:pPr algn="ctr"/>
            <a:r>
              <a:rPr lang="en-US" sz="1200">
                <a:solidFill>
                  <a:schemeClr val="accent3">
                    <a:lumMod val="50000"/>
                  </a:schemeClr>
                </a:solidFill>
              </a:rPr>
              <a:t>Developed for the Seafood HACCP Alliance standardized training program. Version X xx/xx/</a:t>
            </a:r>
            <a:r>
              <a:rPr lang="en-US" sz="1200" err="1">
                <a:solidFill>
                  <a:schemeClr val="accent3">
                    <a:lumMod val="50000"/>
                  </a:schemeClr>
                </a:solidFill>
              </a:rPr>
              <a:t>xxxx</a:t>
            </a:r>
            <a:endParaRPr lang="en-US" sz="1200">
              <a:solidFill>
                <a:schemeClr val="accent3">
                  <a:lumMod val="50000"/>
                </a:schemeClr>
              </a:solidFill>
            </a:endParaRPr>
          </a:p>
        </p:txBody>
      </p:sp>
      <p:sp>
        <p:nvSpPr>
          <p:cNvPr id="4" name="Slide Number Placeholder 5">
            <a:extLst>
              <a:ext uri="{FF2B5EF4-FFF2-40B4-BE49-F238E27FC236}">
                <a16:creationId xmlns:a16="http://schemas.microsoft.com/office/drawing/2014/main" id="{39E2DF74-43CA-160A-6B2D-F276408E5E72}"/>
              </a:ext>
            </a:extLst>
          </p:cNvPr>
          <p:cNvSpPr>
            <a:spLocks noGrp="1"/>
          </p:cNvSpPr>
          <p:nvPr>
            <p:ph type="sldNum" sz="quarter" idx="12"/>
          </p:nvPr>
        </p:nvSpPr>
        <p:spPr>
          <a:xfrm>
            <a:off x="9232490" y="6472955"/>
            <a:ext cx="2743200" cy="365125"/>
          </a:xfrm>
        </p:spPr>
        <p:txBody>
          <a:bodyPr/>
          <a:lstStyle>
            <a:lvl1pPr>
              <a:defRPr>
                <a:solidFill>
                  <a:schemeClr val="bg1"/>
                </a:solidFill>
              </a:defRPr>
            </a:lvl1pPr>
          </a:lstStyle>
          <a:p>
            <a:fld id="{02389E78-7DB0-44B8-A701-13E85F167260}" type="slidenum">
              <a:rPr lang="en-US" smtClean="0"/>
              <a:pPr/>
              <a:t>‹#›</a:t>
            </a:fld>
            <a:endParaRPr lang="en-US"/>
          </a:p>
        </p:txBody>
      </p:sp>
    </p:spTree>
    <p:extLst>
      <p:ext uri="{BB962C8B-B14F-4D97-AF65-F5344CB8AC3E}">
        <p14:creationId xmlns:p14="http://schemas.microsoft.com/office/powerpoint/2010/main" val="2099304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796A-88F6-EF61-422E-A92EA5A355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BBC601-1900-D432-58DC-BE8B3A96BE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E8139-70D6-5655-7077-71CE1CA3121B}"/>
              </a:ext>
            </a:extLst>
          </p:cNvPr>
          <p:cNvSpPr>
            <a:spLocks noGrp="1"/>
          </p:cNvSpPr>
          <p:nvPr>
            <p:ph type="dt" sz="half" idx="10"/>
          </p:nvPr>
        </p:nvSpPr>
        <p:spPr/>
        <p:txBody>
          <a:bodyPr/>
          <a:lstStyle/>
          <a:p>
            <a:fld id="{5E0BC34B-F08A-304B-A1BA-DE87962C242E}" type="datetime1">
              <a:rPr lang="en-US" smtClean="0"/>
              <a:t>4/30/25</a:t>
            </a:fld>
            <a:endParaRPr lang="en-US"/>
          </a:p>
        </p:txBody>
      </p:sp>
      <p:sp>
        <p:nvSpPr>
          <p:cNvPr id="6" name="Slide Number Placeholder 5">
            <a:extLst>
              <a:ext uri="{FF2B5EF4-FFF2-40B4-BE49-F238E27FC236}">
                <a16:creationId xmlns:a16="http://schemas.microsoft.com/office/drawing/2014/main" id="{60A7A689-805F-76BE-382B-C2AC4A10A4A8}"/>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728776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1414E5-4587-C3F0-3C6C-18F21E6867A0}"/>
              </a:ext>
            </a:extLst>
          </p:cNvPr>
          <p:cNvSpPr>
            <a:spLocks noGrp="1"/>
          </p:cNvSpPr>
          <p:nvPr>
            <p:ph type="title" orient="vert"/>
          </p:nvPr>
        </p:nvSpPr>
        <p:spPr>
          <a:xfrm>
            <a:off x="8724900" y="1503947"/>
            <a:ext cx="3102142" cy="468504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741E70-62FD-37D7-63B8-6275E2DEC2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D4E4D-D0DB-180E-0192-0A9B5A0A78FA}"/>
              </a:ext>
            </a:extLst>
          </p:cNvPr>
          <p:cNvSpPr>
            <a:spLocks noGrp="1"/>
          </p:cNvSpPr>
          <p:nvPr>
            <p:ph type="dt" sz="half" idx="10"/>
          </p:nvPr>
        </p:nvSpPr>
        <p:spPr/>
        <p:txBody>
          <a:bodyPr/>
          <a:lstStyle/>
          <a:p>
            <a:fld id="{769D6F5F-7E06-2D4D-8154-CF3C0287345C}" type="datetime1">
              <a:rPr lang="en-US" smtClean="0"/>
              <a:t>4/30/25</a:t>
            </a:fld>
            <a:endParaRPr lang="en-US"/>
          </a:p>
        </p:txBody>
      </p:sp>
      <p:sp>
        <p:nvSpPr>
          <p:cNvPr id="6" name="Slide Number Placeholder 5">
            <a:extLst>
              <a:ext uri="{FF2B5EF4-FFF2-40B4-BE49-F238E27FC236}">
                <a16:creationId xmlns:a16="http://schemas.microsoft.com/office/drawing/2014/main" id="{62D825CC-EF75-8DD3-3E9B-C816A4912132}"/>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2180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9FA2-23D2-D3F0-C6F4-D8B696607ABC}"/>
              </a:ext>
            </a:extLst>
          </p:cNvPr>
          <p:cNvSpPr>
            <a:spLocks noGrp="1"/>
          </p:cNvSpPr>
          <p:nvPr>
            <p:ph type="ctrTitle"/>
          </p:nvPr>
        </p:nvSpPr>
        <p:spPr>
          <a:xfrm>
            <a:off x="1524000" y="1122363"/>
            <a:ext cx="9144000" cy="2387600"/>
          </a:xfrm>
        </p:spPr>
        <p:txBody>
          <a:bodyPr anchor="b"/>
          <a:lstStyle>
            <a:lvl1pPr algn="ctr">
              <a:defRPr sz="6000">
                <a:solidFill>
                  <a:srgbClr val="960504"/>
                </a:solidFill>
              </a:defRPr>
            </a:lvl1pPr>
          </a:lstStyle>
          <a:p>
            <a:r>
              <a:rPr lang="en-US"/>
              <a:t>Click to edit Master title style</a:t>
            </a:r>
          </a:p>
        </p:txBody>
      </p:sp>
      <p:sp>
        <p:nvSpPr>
          <p:cNvPr id="3" name="Subtitle 2">
            <a:extLst>
              <a:ext uri="{FF2B5EF4-FFF2-40B4-BE49-F238E27FC236}">
                <a16:creationId xmlns:a16="http://schemas.microsoft.com/office/drawing/2014/main" id="{FC7EEA1C-1A15-EB83-125D-79341663E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024C8C-E12A-B8CD-0640-2260D8518A07}"/>
              </a:ext>
            </a:extLst>
          </p:cNvPr>
          <p:cNvSpPr>
            <a:spLocks noGrp="1"/>
          </p:cNvSpPr>
          <p:nvPr>
            <p:ph type="dt" sz="half" idx="10"/>
          </p:nvPr>
        </p:nvSpPr>
        <p:spPr/>
        <p:txBody>
          <a:bodyPr/>
          <a:lstStyle/>
          <a:p>
            <a:fld id="{4BB44CA3-5811-FB45-9BC8-AF915964B145}" type="datetime1">
              <a:rPr lang="en-US" smtClean="0"/>
              <a:t>4/30/25</a:t>
            </a:fld>
            <a:endParaRPr lang="en-US"/>
          </a:p>
        </p:txBody>
      </p:sp>
      <p:sp>
        <p:nvSpPr>
          <p:cNvPr id="6" name="Slide Number Placeholder 5">
            <a:extLst>
              <a:ext uri="{FF2B5EF4-FFF2-40B4-BE49-F238E27FC236}">
                <a16:creationId xmlns:a16="http://schemas.microsoft.com/office/drawing/2014/main" id="{41B76109-947C-3070-7F5C-E58C16B18946}"/>
              </a:ext>
            </a:extLst>
          </p:cNvPr>
          <p:cNvSpPr>
            <a:spLocks noGrp="1"/>
          </p:cNvSpPr>
          <p:nvPr>
            <p:ph type="sldNum" sz="quarter" idx="12"/>
          </p:nvPr>
        </p:nvSpPr>
        <p:spPr/>
        <p:txBody>
          <a:bodyPr/>
          <a:lstStyle/>
          <a:p>
            <a:fld id="{FFE00EA7-0AD3-4898-A20D-086CFA2BEC19}" type="slidenum">
              <a:rPr lang="en-US" smtClean="0"/>
              <a:t>‹#›</a:t>
            </a:fld>
            <a:endParaRPr lang="en-US"/>
          </a:p>
        </p:txBody>
      </p:sp>
      <p:sp>
        <p:nvSpPr>
          <p:cNvPr id="10" name="TextBox 9">
            <a:extLst>
              <a:ext uri="{FF2B5EF4-FFF2-40B4-BE49-F238E27FC236}">
                <a16:creationId xmlns:a16="http://schemas.microsoft.com/office/drawing/2014/main" id="{4EA3FB46-F2C4-A71E-EE80-C655E268179A}"/>
              </a:ext>
            </a:extLst>
          </p:cNvPr>
          <p:cNvSpPr txBox="1"/>
          <p:nvPr userDrawn="1"/>
        </p:nvSpPr>
        <p:spPr>
          <a:xfrm>
            <a:off x="3042314" y="6408107"/>
            <a:ext cx="6107372" cy="261610"/>
          </a:xfrm>
          <a:prstGeom prst="rect">
            <a:avLst/>
          </a:prstGeom>
          <a:noFill/>
        </p:spPr>
        <p:txBody>
          <a:bodyPr wrap="square">
            <a:spAutoFit/>
          </a:bodyPr>
          <a:lstStyle/>
          <a:p>
            <a:pPr algn="ctr"/>
            <a:r>
              <a:rPr lang="en-US" sz="1100">
                <a:solidFill>
                  <a:schemeClr val="accent3">
                    <a:lumMod val="50000"/>
                  </a:schemeClr>
                </a:solidFill>
              </a:rPr>
              <a:t>Developed for the Seafood HACCP Alliance standardized training program. Version X xx/xx/</a:t>
            </a:r>
            <a:r>
              <a:rPr lang="en-US" sz="1100" err="1">
                <a:solidFill>
                  <a:schemeClr val="accent3">
                    <a:lumMod val="50000"/>
                  </a:schemeClr>
                </a:solidFill>
              </a:rPr>
              <a:t>xxxx</a:t>
            </a:r>
            <a:endParaRPr lang="en-US" sz="1100">
              <a:solidFill>
                <a:schemeClr val="accent3">
                  <a:lumMod val="50000"/>
                </a:schemeClr>
              </a:solidFill>
            </a:endParaRPr>
          </a:p>
        </p:txBody>
      </p:sp>
    </p:spTree>
    <p:extLst>
      <p:ext uri="{BB962C8B-B14F-4D97-AF65-F5344CB8AC3E}">
        <p14:creationId xmlns:p14="http://schemas.microsoft.com/office/powerpoint/2010/main" val="2961921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DEF0-2CBE-CFD7-5B58-8B1CBE712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855E9C-C065-92F4-860F-381E8EB615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63620-53B1-0E8F-C7B3-E3E1DF858B0A}"/>
              </a:ext>
            </a:extLst>
          </p:cNvPr>
          <p:cNvSpPr>
            <a:spLocks noGrp="1"/>
          </p:cNvSpPr>
          <p:nvPr>
            <p:ph type="dt" sz="half" idx="10"/>
          </p:nvPr>
        </p:nvSpPr>
        <p:spPr/>
        <p:txBody>
          <a:bodyPr/>
          <a:lstStyle/>
          <a:p>
            <a:fld id="{A9924E4E-1045-6B4F-AEA7-92F6BA63F19A}" type="datetime1">
              <a:rPr lang="en-US" smtClean="0"/>
              <a:t>4/30/25</a:t>
            </a:fld>
            <a:endParaRPr lang="en-US"/>
          </a:p>
        </p:txBody>
      </p:sp>
      <p:sp>
        <p:nvSpPr>
          <p:cNvPr id="5" name="Footer Placeholder 4">
            <a:extLst>
              <a:ext uri="{FF2B5EF4-FFF2-40B4-BE49-F238E27FC236}">
                <a16:creationId xmlns:a16="http://schemas.microsoft.com/office/drawing/2014/main" id="{3DAA1AB6-ED40-9F86-A6FB-AC768F6C2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82039-EBEA-5E66-5366-DFD01B2982C3}"/>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3108796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095B8E-DCCD-861F-3C97-7538294E1229}"/>
              </a:ext>
            </a:extLst>
          </p:cNvPr>
          <p:cNvSpPr/>
          <p:nvPr userDrawn="1"/>
        </p:nvSpPr>
        <p:spPr>
          <a:xfrm>
            <a:off x="831850" y="4589463"/>
            <a:ext cx="11360150" cy="126468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F8C568-7F5A-1B3F-21E5-EBA496AD7EB7}"/>
              </a:ext>
            </a:extLst>
          </p:cNvPr>
          <p:cNvSpPr>
            <a:spLocks noGrp="1"/>
          </p:cNvSpPr>
          <p:nvPr>
            <p:ph type="title"/>
          </p:nvPr>
        </p:nvSpPr>
        <p:spPr>
          <a:xfrm>
            <a:off x="831850" y="1709738"/>
            <a:ext cx="10515600" cy="2852737"/>
          </a:xfrm>
        </p:spPr>
        <p:txBody>
          <a:bodyPr anchor="b"/>
          <a:lstStyle>
            <a:lvl1pPr>
              <a:defRPr sz="6000">
                <a:solidFill>
                  <a:srgbClr val="960504"/>
                </a:solidFill>
              </a:defRPr>
            </a:lvl1pPr>
          </a:lstStyle>
          <a:p>
            <a:r>
              <a:rPr lang="en-US"/>
              <a:t>Click to edit Master title style</a:t>
            </a:r>
          </a:p>
        </p:txBody>
      </p:sp>
      <p:sp>
        <p:nvSpPr>
          <p:cNvPr id="3" name="Text Placeholder 2">
            <a:extLst>
              <a:ext uri="{FF2B5EF4-FFF2-40B4-BE49-F238E27FC236}">
                <a16:creationId xmlns:a16="http://schemas.microsoft.com/office/drawing/2014/main" id="{E0512A62-30A6-392E-0502-890A38B974A2}"/>
              </a:ext>
            </a:extLst>
          </p:cNvPr>
          <p:cNvSpPr>
            <a:spLocks noGrp="1"/>
          </p:cNvSpPr>
          <p:nvPr>
            <p:ph type="body" idx="1"/>
          </p:nvPr>
        </p:nvSpPr>
        <p:spPr>
          <a:xfrm>
            <a:off x="831850" y="4589463"/>
            <a:ext cx="10515600" cy="1264685"/>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BA994A-D984-FC85-1053-2FBCFB8C3A2C}"/>
              </a:ext>
            </a:extLst>
          </p:cNvPr>
          <p:cNvSpPr>
            <a:spLocks noGrp="1"/>
          </p:cNvSpPr>
          <p:nvPr>
            <p:ph type="dt" sz="half" idx="10"/>
          </p:nvPr>
        </p:nvSpPr>
        <p:spPr/>
        <p:txBody>
          <a:bodyPr/>
          <a:lstStyle/>
          <a:p>
            <a:fld id="{668CC359-0305-2741-BF2C-9BB784BBA018}" type="datetime1">
              <a:rPr lang="en-US" smtClean="0"/>
              <a:t>4/30/25</a:t>
            </a:fld>
            <a:endParaRPr lang="en-US"/>
          </a:p>
        </p:txBody>
      </p:sp>
      <p:sp>
        <p:nvSpPr>
          <p:cNvPr id="5" name="Footer Placeholder 4">
            <a:extLst>
              <a:ext uri="{FF2B5EF4-FFF2-40B4-BE49-F238E27FC236}">
                <a16:creationId xmlns:a16="http://schemas.microsoft.com/office/drawing/2014/main" id="{9A9BBCD7-F6EC-E12A-80A4-114377ABD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1ADFF-12CC-74EB-B012-3F31AE3F4960}"/>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4180909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343B-AA9B-D18E-A4BA-84CFFC2C47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BE0A57-D74D-89A3-8960-684FEA97BA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B8F9EE-EBFA-DCCA-E002-061E13BB8D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165817-B685-B239-704C-444C0C340695}"/>
              </a:ext>
            </a:extLst>
          </p:cNvPr>
          <p:cNvSpPr>
            <a:spLocks noGrp="1"/>
          </p:cNvSpPr>
          <p:nvPr>
            <p:ph type="dt" sz="half" idx="10"/>
          </p:nvPr>
        </p:nvSpPr>
        <p:spPr/>
        <p:txBody>
          <a:bodyPr/>
          <a:lstStyle/>
          <a:p>
            <a:fld id="{E9F15010-506C-5D40-82A0-35DB7101B515}" type="datetime1">
              <a:rPr lang="en-US" smtClean="0"/>
              <a:t>4/30/25</a:t>
            </a:fld>
            <a:endParaRPr lang="en-US"/>
          </a:p>
        </p:txBody>
      </p:sp>
      <p:sp>
        <p:nvSpPr>
          <p:cNvPr id="6" name="Footer Placeholder 5">
            <a:extLst>
              <a:ext uri="{FF2B5EF4-FFF2-40B4-BE49-F238E27FC236}">
                <a16:creationId xmlns:a16="http://schemas.microsoft.com/office/drawing/2014/main" id="{28E96DAE-D34C-3F9A-957A-2EF1E7B58C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A1167-2A4E-0396-8330-3B21EB5FF171}"/>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1975633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E903-E678-D19C-DF12-9B89C49CF1F6}"/>
              </a:ext>
            </a:extLst>
          </p:cNvPr>
          <p:cNvSpPr>
            <a:spLocks noGrp="1"/>
          </p:cNvSpPr>
          <p:nvPr>
            <p:ph type="title"/>
          </p:nvPr>
        </p:nvSpPr>
        <p:spPr>
          <a:xfrm>
            <a:off x="839788" y="365125"/>
            <a:ext cx="987459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C65CAA-29DC-EF6A-83A4-043355373DB5}"/>
              </a:ext>
            </a:extLst>
          </p:cNvPr>
          <p:cNvSpPr>
            <a:spLocks noGrp="1"/>
          </p:cNvSpPr>
          <p:nvPr>
            <p:ph type="body" idx="1"/>
          </p:nvPr>
        </p:nvSpPr>
        <p:spPr>
          <a:xfrm>
            <a:off x="839788" y="1681163"/>
            <a:ext cx="5157787" cy="823912"/>
          </a:xfrm>
        </p:spPr>
        <p:txBody>
          <a:bodyPr anchor="b"/>
          <a:lstStyle>
            <a:lvl1pPr marL="0" indent="0">
              <a:buNone/>
              <a:defRPr sz="2400" b="1">
                <a:solidFill>
                  <a:srgbClr val="9605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EBD37F-5491-45A2-5EA6-6CC1C62824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D5B-1A22-CBEA-9B54-E7C0AB1856E7}"/>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9605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487550-0544-4DAE-4FEE-6AB14B653D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8FD313-F09B-929F-A2EC-04089A3C144C}"/>
              </a:ext>
            </a:extLst>
          </p:cNvPr>
          <p:cNvSpPr>
            <a:spLocks noGrp="1"/>
          </p:cNvSpPr>
          <p:nvPr>
            <p:ph type="dt" sz="half" idx="10"/>
          </p:nvPr>
        </p:nvSpPr>
        <p:spPr/>
        <p:txBody>
          <a:bodyPr/>
          <a:lstStyle/>
          <a:p>
            <a:fld id="{40EFC520-619C-DA40-97BB-2C95E53C342B}" type="datetime1">
              <a:rPr lang="en-US" smtClean="0"/>
              <a:t>4/30/25</a:t>
            </a:fld>
            <a:endParaRPr lang="en-US"/>
          </a:p>
        </p:txBody>
      </p:sp>
      <p:sp>
        <p:nvSpPr>
          <p:cNvPr id="8" name="Footer Placeholder 7">
            <a:extLst>
              <a:ext uri="{FF2B5EF4-FFF2-40B4-BE49-F238E27FC236}">
                <a16:creationId xmlns:a16="http://schemas.microsoft.com/office/drawing/2014/main" id="{D52DC873-0EC5-4585-3F56-AF2AF38253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80673A-3674-335B-D49E-6F7870DF3697}"/>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3193012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BB7C-8F05-97E2-B353-859EE32F42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BC61C6-886B-E869-8CF1-D3E43660B9D7}"/>
              </a:ext>
            </a:extLst>
          </p:cNvPr>
          <p:cNvSpPr>
            <a:spLocks noGrp="1"/>
          </p:cNvSpPr>
          <p:nvPr>
            <p:ph type="dt" sz="half" idx="10"/>
          </p:nvPr>
        </p:nvSpPr>
        <p:spPr/>
        <p:txBody>
          <a:bodyPr/>
          <a:lstStyle/>
          <a:p>
            <a:fld id="{C88AD728-65F6-B541-8C52-269F11A9BF6D}" type="datetime1">
              <a:rPr lang="en-US" smtClean="0"/>
              <a:t>4/30/25</a:t>
            </a:fld>
            <a:endParaRPr lang="en-US"/>
          </a:p>
        </p:txBody>
      </p:sp>
      <p:sp>
        <p:nvSpPr>
          <p:cNvPr id="4" name="Footer Placeholder 3">
            <a:extLst>
              <a:ext uri="{FF2B5EF4-FFF2-40B4-BE49-F238E27FC236}">
                <a16:creationId xmlns:a16="http://schemas.microsoft.com/office/drawing/2014/main" id="{AFCB7957-9EA8-28B3-6BAD-6A6AEBD5E0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EA110-56FC-0890-A18F-7ECCD9A21D04}"/>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2135308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D5CDB0-14F3-D2C5-069B-1C444767ECF5}"/>
              </a:ext>
            </a:extLst>
          </p:cNvPr>
          <p:cNvSpPr>
            <a:spLocks noGrp="1"/>
          </p:cNvSpPr>
          <p:nvPr>
            <p:ph type="dt" sz="half" idx="10"/>
          </p:nvPr>
        </p:nvSpPr>
        <p:spPr/>
        <p:txBody>
          <a:bodyPr/>
          <a:lstStyle/>
          <a:p>
            <a:fld id="{0BB16DEA-9946-5D4F-8292-174FAF15C9A2}" type="datetime1">
              <a:rPr lang="en-US" smtClean="0"/>
              <a:t>4/30/25</a:t>
            </a:fld>
            <a:endParaRPr lang="en-US"/>
          </a:p>
        </p:txBody>
      </p:sp>
      <p:sp>
        <p:nvSpPr>
          <p:cNvPr id="3" name="Footer Placeholder 2">
            <a:extLst>
              <a:ext uri="{FF2B5EF4-FFF2-40B4-BE49-F238E27FC236}">
                <a16:creationId xmlns:a16="http://schemas.microsoft.com/office/drawing/2014/main" id="{3259A827-160F-E68C-00CE-D639862825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F8BC54-E0D2-5161-DADA-A3F9823E0FB6}"/>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3764328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0785D-3227-F40F-B4BA-8B29C687F1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D1E682-A8F8-8687-15C7-1AA102A0D4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1E5C99-2F4E-C642-1C38-B215F07F5E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FB6930-4B04-BDFF-2976-B1CFAFCAB7E3}"/>
              </a:ext>
            </a:extLst>
          </p:cNvPr>
          <p:cNvSpPr>
            <a:spLocks noGrp="1"/>
          </p:cNvSpPr>
          <p:nvPr>
            <p:ph type="dt" sz="half" idx="10"/>
          </p:nvPr>
        </p:nvSpPr>
        <p:spPr/>
        <p:txBody>
          <a:bodyPr/>
          <a:lstStyle/>
          <a:p>
            <a:fld id="{DB0FF53A-00CC-764F-8BAC-D49DFE9DCC83}" type="datetime1">
              <a:rPr lang="en-US" smtClean="0"/>
              <a:t>4/30/25</a:t>
            </a:fld>
            <a:endParaRPr lang="en-US"/>
          </a:p>
        </p:txBody>
      </p:sp>
      <p:sp>
        <p:nvSpPr>
          <p:cNvPr id="6" name="Footer Placeholder 5">
            <a:extLst>
              <a:ext uri="{FF2B5EF4-FFF2-40B4-BE49-F238E27FC236}">
                <a16:creationId xmlns:a16="http://schemas.microsoft.com/office/drawing/2014/main" id="{0B84DF52-C531-46C3-F96F-DF5904CC3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4C510-27C1-8102-F1D5-C76D9F3CC456}"/>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125629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E77E3-4490-FF9D-56C3-17A4E7552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FDC7B-6C48-A963-81BE-1E4894744F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6398A-BD65-9833-F70E-7539A2DFD60C}"/>
              </a:ext>
            </a:extLst>
          </p:cNvPr>
          <p:cNvSpPr>
            <a:spLocks noGrp="1"/>
          </p:cNvSpPr>
          <p:nvPr>
            <p:ph type="dt" sz="half" idx="10"/>
          </p:nvPr>
        </p:nvSpPr>
        <p:spPr/>
        <p:txBody>
          <a:bodyPr/>
          <a:lstStyle/>
          <a:p>
            <a:fld id="{AB4AD3FD-6649-E24D-BD1F-1835EEF9B6FD}" type="datetime1">
              <a:rPr lang="en-US" smtClean="0"/>
              <a:t>4/30/25</a:t>
            </a:fld>
            <a:endParaRPr lang="en-US"/>
          </a:p>
        </p:txBody>
      </p:sp>
      <p:sp>
        <p:nvSpPr>
          <p:cNvPr id="6" name="Slide Number Placeholder 5">
            <a:extLst>
              <a:ext uri="{FF2B5EF4-FFF2-40B4-BE49-F238E27FC236}">
                <a16:creationId xmlns:a16="http://schemas.microsoft.com/office/drawing/2014/main" id="{97FA0D90-6D9B-03D8-2C8E-DA144469AAF8}"/>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1881065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2753D-655C-150C-CD63-3EA39FEB2A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1B8EC6-028D-CF04-0BF7-C8A1546D0797}"/>
              </a:ext>
            </a:extLst>
          </p:cNvPr>
          <p:cNvSpPr>
            <a:spLocks noGrp="1"/>
          </p:cNvSpPr>
          <p:nvPr>
            <p:ph type="pic" idx="1"/>
          </p:nvPr>
        </p:nvSpPr>
        <p:spPr>
          <a:xfrm>
            <a:off x="5183188" y="987425"/>
            <a:ext cx="560076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D75145-000F-7839-EF2E-44C155099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55D8E4-B386-9136-2A60-192506417655}"/>
              </a:ext>
            </a:extLst>
          </p:cNvPr>
          <p:cNvSpPr>
            <a:spLocks noGrp="1"/>
          </p:cNvSpPr>
          <p:nvPr>
            <p:ph type="dt" sz="half" idx="10"/>
          </p:nvPr>
        </p:nvSpPr>
        <p:spPr/>
        <p:txBody>
          <a:bodyPr/>
          <a:lstStyle/>
          <a:p>
            <a:fld id="{07CC31C9-059C-E04E-81F8-5DF6A46AF126}" type="datetime1">
              <a:rPr lang="en-US" smtClean="0"/>
              <a:t>4/30/25</a:t>
            </a:fld>
            <a:endParaRPr lang="en-US"/>
          </a:p>
        </p:txBody>
      </p:sp>
      <p:sp>
        <p:nvSpPr>
          <p:cNvPr id="6" name="Footer Placeholder 5">
            <a:extLst>
              <a:ext uri="{FF2B5EF4-FFF2-40B4-BE49-F238E27FC236}">
                <a16:creationId xmlns:a16="http://schemas.microsoft.com/office/drawing/2014/main" id="{5E6E8F05-6B89-E518-5B23-A2017119C6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CB8FD9-192F-7F1B-4560-99B1F9807020}"/>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390210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F291-59C5-B106-0106-8478539002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C43B8-6E6C-5F24-EE5C-099157FA69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901B8-F4DD-1DB8-47B6-42383CED9C28}"/>
              </a:ext>
            </a:extLst>
          </p:cNvPr>
          <p:cNvSpPr>
            <a:spLocks noGrp="1"/>
          </p:cNvSpPr>
          <p:nvPr>
            <p:ph type="dt" sz="half" idx="10"/>
          </p:nvPr>
        </p:nvSpPr>
        <p:spPr/>
        <p:txBody>
          <a:bodyPr/>
          <a:lstStyle/>
          <a:p>
            <a:fld id="{A2CB9164-632A-6745-B962-682282F5FAA0}" type="datetime1">
              <a:rPr lang="en-US" smtClean="0"/>
              <a:t>4/30/25</a:t>
            </a:fld>
            <a:endParaRPr lang="en-US"/>
          </a:p>
        </p:txBody>
      </p:sp>
      <p:sp>
        <p:nvSpPr>
          <p:cNvPr id="5" name="Footer Placeholder 4">
            <a:extLst>
              <a:ext uri="{FF2B5EF4-FFF2-40B4-BE49-F238E27FC236}">
                <a16:creationId xmlns:a16="http://schemas.microsoft.com/office/drawing/2014/main" id="{9538A666-5F37-A182-AAAB-2255B7BDF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E64C6-27F7-9745-157C-F4695469F1D3}"/>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3641938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80314C-407F-E39A-F2BE-0D71EEC550D3}"/>
              </a:ext>
            </a:extLst>
          </p:cNvPr>
          <p:cNvSpPr>
            <a:spLocks noGrp="1"/>
          </p:cNvSpPr>
          <p:nvPr>
            <p:ph type="title" orient="vert"/>
          </p:nvPr>
        </p:nvSpPr>
        <p:spPr>
          <a:xfrm>
            <a:off x="8724900" y="365125"/>
            <a:ext cx="20689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1AA932-350F-6FDA-6650-BA394619F4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8D3BB-771C-9F3D-1057-3AD2EE7D5A57}"/>
              </a:ext>
            </a:extLst>
          </p:cNvPr>
          <p:cNvSpPr>
            <a:spLocks noGrp="1"/>
          </p:cNvSpPr>
          <p:nvPr>
            <p:ph type="dt" sz="half" idx="10"/>
          </p:nvPr>
        </p:nvSpPr>
        <p:spPr/>
        <p:txBody>
          <a:bodyPr/>
          <a:lstStyle/>
          <a:p>
            <a:fld id="{3280AE23-E2FD-D94F-A19F-00C263426A2D}" type="datetime1">
              <a:rPr lang="en-US" smtClean="0"/>
              <a:t>4/30/25</a:t>
            </a:fld>
            <a:endParaRPr lang="en-US"/>
          </a:p>
        </p:txBody>
      </p:sp>
      <p:sp>
        <p:nvSpPr>
          <p:cNvPr id="5" name="Footer Placeholder 4">
            <a:extLst>
              <a:ext uri="{FF2B5EF4-FFF2-40B4-BE49-F238E27FC236}">
                <a16:creationId xmlns:a16="http://schemas.microsoft.com/office/drawing/2014/main" id="{35C45A19-26BF-68E3-9AD0-6B2F5991C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3CE5F-3915-911C-4806-A59FCF938DFC}"/>
              </a:ext>
            </a:extLst>
          </p:cNvPr>
          <p:cNvSpPr>
            <a:spLocks noGrp="1"/>
          </p:cNvSpPr>
          <p:nvPr>
            <p:ph type="sldNum" sz="quarter" idx="12"/>
          </p:nvPr>
        </p:nvSpPr>
        <p:spPr/>
        <p:txBody>
          <a:bodyPr/>
          <a:lstStyle/>
          <a:p>
            <a:fld id="{FFE00EA7-0AD3-4898-A20D-086CFA2BEC19}" type="slidenum">
              <a:rPr lang="en-US" smtClean="0"/>
              <a:t>‹#›</a:t>
            </a:fld>
            <a:endParaRPr lang="en-US"/>
          </a:p>
        </p:txBody>
      </p:sp>
    </p:spTree>
    <p:extLst>
      <p:ext uri="{BB962C8B-B14F-4D97-AF65-F5344CB8AC3E}">
        <p14:creationId xmlns:p14="http://schemas.microsoft.com/office/powerpoint/2010/main" val="78195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7114DD-D7CB-E6FA-37FA-0644399A7197}"/>
              </a:ext>
            </a:extLst>
          </p:cNvPr>
          <p:cNvSpPr/>
          <p:nvPr userDrawn="1"/>
        </p:nvSpPr>
        <p:spPr>
          <a:xfrm>
            <a:off x="831850" y="4589463"/>
            <a:ext cx="11360150" cy="126468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D04F5-3A1D-F387-B14F-CF68D6BA1317}"/>
              </a:ext>
            </a:extLst>
          </p:cNvPr>
          <p:cNvSpPr>
            <a:spLocks noGrp="1"/>
          </p:cNvSpPr>
          <p:nvPr>
            <p:ph type="title"/>
          </p:nvPr>
        </p:nvSpPr>
        <p:spPr>
          <a:xfrm>
            <a:off x="831850" y="1709738"/>
            <a:ext cx="10515600" cy="2852737"/>
          </a:xfrm>
        </p:spPr>
        <p:txBody>
          <a:bodyPr anchor="b"/>
          <a:lstStyle>
            <a:lvl1pPr>
              <a:defRPr sz="6000">
                <a:solidFill>
                  <a:srgbClr val="960504"/>
                </a:solidFill>
              </a:defRPr>
            </a:lvl1pPr>
          </a:lstStyle>
          <a:p>
            <a:r>
              <a:rPr lang="en-US"/>
              <a:t>Click to edit Master title style</a:t>
            </a:r>
          </a:p>
        </p:txBody>
      </p:sp>
      <p:sp>
        <p:nvSpPr>
          <p:cNvPr id="3" name="Text Placeholder 2">
            <a:extLst>
              <a:ext uri="{FF2B5EF4-FFF2-40B4-BE49-F238E27FC236}">
                <a16:creationId xmlns:a16="http://schemas.microsoft.com/office/drawing/2014/main" id="{2E546F62-0016-8FE5-AB17-24773ADFA1C9}"/>
              </a:ext>
            </a:extLst>
          </p:cNvPr>
          <p:cNvSpPr>
            <a:spLocks noGrp="1"/>
          </p:cNvSpPr>
          <p:nvPr>
            <p:ph type="body" idx="1"/>
          </p:nvPr>
        </p:nvSpPr>
        <p:spPr>
          <a:xfrm>
            <a:off x="831850" y="4589463"/>
            <a:ext cx="10515600" cy="1264685"/>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16E7A1-ACF7-8F9A-D7ED-5DCE732A0053}"/>
              </a:ext>
            </a:extLst>
          </p:cNvPr>
          <p:cNvSpPr>
            <a:spLocks noGrp="1"/>
          </p:cNvSpPr>
          <p:nvPr>
            <p:ph type="dt" sz="half" idx="10"/>
          </p:nvPr>
        </p:nvSpPr>
        <p:spPr/>
        <p:txBody>
          <a:bodyPr/>
          <a:lstStyle/>
          <a:p>
            <a:fld id="{2A129D06-73F9-6B48-9754-DDA382977B18}" type="datetime1">
              <a:rPr lang="en-US" smtClean="0"/>
              <a:t>4/30/25</a:t>
            </a:fld>
            <a:endParaRPr lang="en-US"/>
          </a:p>
        </p:txBody>
      </p:sp>
      <p:sp>
        <p:nvSpPr>
          <p:cNvPr id="6" name="Slide Number Placeholder 5">
            <a:extLst>
              <a:ext uri="{FF2B5EF4-FFF2-40B4-BE49-F238E27FC236}">
                <a16:creationId xmlns:a16="http://schemas.microsoft.com/office/drawing/2014/main" id="{A1502086-F3D1-3731-77B6-447DBA650E21}"/>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78465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1459F-43C9-E0C2-3596-D4733DC09F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3C95CF-485F-99F0-628F-A7DB67E9F0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0517E9-6A12-BE4C-63A6-56516B3FE0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077373-F4B6-F38A-9743-2C014A1F3A33}"/>
              </a:ext>
            </a:extLst>
          </p:cNvPr>
          <p:cNvSpPr>
            <a:spLocks noGrp="1"/>
          </p:cNvSpPr>
          <p:nvPr>
            <p:ph type="dt" sz="half" idx="10"/>
          </p:nvPr>
        </p:nvSpPr>
        <p:spPr/>
        <p:txBody>
          <a:bodyPr/>
          <a:lstStyle/>
          <a:p>
            <a:fld id="{797F1AE8-EC84-6548-B2D7-69B74F6B01C6}" type="datetime1">
              <a:rPr lang="en-US" smtClean="0"/>
              <a:t>4/30/25</a:t>
            </a:fld>
            <a:endParaRPr lang="en-US"/>
          </a:p>
        </p:txBody>
      </p:sp>
      <p:sp>
        <p:nvSpPr>
          <p:cNvPr id="7" name="Slide Number Placeholder 6">
            <a:extLst>
              <a:ext uri="{FF2B5EF4-FFF2-40B4-BE49-F238E27FC236}">
                <a16:creationId xmlns:a16="http://schemas.microsoft.com/office/drawing/2014/main" id="{A50563A6-83B5-6406-CCCE-50D70BD3B2CE}"/>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45186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6CFC-701A-4B16-86CE-217AB485ACD4}"/>
              </a:ext>
            </a:extLst>
          </p:cNvPr>
          <p:cNvSpPr>
            <a:spLocks noGrp="1"/>
          </p:cNvSpPr>
          <p:nvPr>
            <p:ph type="title"/>
          </p:nvPr>
        </p:nvSpPr>
        <p:spPr>
          <a:xfrm>
            <a:off x="839788" y="377157"/>
            <a:ext cx="995253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D6D5F8-DA88-E847-07AA-6DBB09D2F707}"/>
              </a:ext>
            </a:extLst>
          </p:cNvPr>
          <p:cNvSpPr>
            <a:spLocks noGrp="1"/>
          </p:cNvSpPr>
          <p:nvPr>
            <p:ph type="body" idx="1"/>
          </p:nvPr>
        </p:nvSpPr>
        <p:spPr>
          <a:xfrm>
            <a:off x="839788" y="1681163"/>
            <a:ext cx="5157787" cy="823912"/>
          </a:xfrm>
        </p:spPr>
        <p:txBody>
          <a:bodyPr anchor="b"/>
          <a:lstStyle>
            <a:lvl1pPr marL="0" indent="0">
              <a:buNone/>
              <a:defRPr sz="2400" b="1">
                <a:solidFill>
                  <a:srgbClr val="9605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B8BC63-2102-F984-93D0-7248BC4692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6ECCB1-7D44-533D-8BF6-898A3D6FC5DF}"/>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9605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08CB2C-9423-30E6-BC5E-7BAAC5DF87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BD0EFA-CCD2-FDAE-BF70-554AF06E64AC}"/>
              </a:ext>
            </a:extLst>
          </p:cNvPr>
          <p:cNvSpPr>
            <a:spLocks noGrp="1"/>
          </p:cNvSpPr>
          <p:nvPr>
            <p:ph type="dt" sz="half" idx="10"/>
          </p:nvPr>
        </p:nvSpPr>
        <p:spPr/>
        <p:txBody>
          <a:bodyPr/>
          <a:lstStyle/>
          <a:p>
            <a:fld id="{191ACB2C-B46C-E74F-AB7A-18253A907002}" type="datetime1">
              <a:rPr lang="en-US" smtClean="0"/>
              <a:t>4/30/25</a:t>
            </a:fld>
            <a:endParaRPr lang="en-US"/>
          </a:p>
        </p:txBody>
      </p:sp>
      <p:sp>
        <p:nvSpPr>
          <p:cNvPr id="9" name="Slide Number Placeholder 8">
            <a:extLst>
              <a:ext uri="{FF2B5EF4-FFF2-40B4-BE49-F238E27FC236}">
                <a16:creationId xmlns:a16="http://schemas.microsoft.com/office/drawing/2014/main" id="{187D94B1-9048-222C-FA15-2759B802A34D}"/>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407068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515D7-5017-AFD7-003C-DA8177A548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AA5A62-D258-8D2C-2C38-84A83397B08F}"/>
              </a:ext>
            </a:extLst>
          </p:cNvPr>
          <p:cNvSpPr>
            <a:spLocks noGrp="1"/>
          </p:cNvSpPr>
          <p:nvPr>
            <p:ph type="dt" sz="half" idx="10"/>
          </p:nvPr>
        </p:nvSpPr>
        <p:spPr/>
        <p:txBody>
          <a:bodyPr/>
          <a:lstStyle/>
          <a:p>
            <a:fld id="{7153FD29-3D21-4349-AE5E-778254E81B9B}" type="datetime1">
              <a:rPr lang="en-US" smtClean="0"/>
              <a:t>4/30/25</a:t>
            </a:fld>
            <a:endParaRPr lang="en-US"/>
          </a:p>
        </p:txBody>
      </p:sp>
      <p:sp>
        <p:nvSpPr>
          <p:cNvPr id="5" name="Slide Number Placeholder 4">
            <a:extLst>
              <a:ext uri="{FF2B5EF4-FFF2-40B4-BE49-F238E27FC236}">
                <a16:creationId xmlns:a16="http://schemas.microsoft.com/office/drawing/2014/main" id="{79BC5C76-1468-9E17-83F0-FE2F9BA94222}"/>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4723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6DC6E4-1563-D525-880C-CE59815F2815}"/>
              </a:ext>
            </a:extLst>
          </p:cNvPr>
          <p:cNvSpPr>
            <a:spLocks noGrp="1"/>
          </p:cNvSpPr>
          <p:nvPr>
            <p:ph type="dt" sz="half" idx="10"/>
          </p:nvPr>
        </p:nvSpPr>
        <p:spPr/>
        <p:txBody>
          <a:bodyPr/>
          <a:lstStyle/>
          <a:p>
            <a:fld id="{846A0330-4E1C-8640-A4C7-42C2911C1535}" type="datetime1">
              <a:rPr lang="en-US" smtClean="0"/>
              <a:t>4/30/25</a:t>
            </a:fld>
            <a:endParaRPr lang="en-US"/>
          </a:p>
        </p:txBody>
      </p:sp>
      <p:sp>
        <p:nvSpPr>
          <p:cNvPr id="4" name="Slide Number Placeholder 3">
            <a:extLst>
              <a:ext uri="{FF2B5EF4-FFF2-40B4-BE49-F238E27FC236}">
                <a16:creationId xmlns:a16="http://schemas.microsoft.com/office/drawing/2014/main" id="{0C6789AF-8683-2470-7C2C-CDA980714AAD}"/>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600664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7096-D61E-BFB9-CCD4-20FEE2176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70FB54-4AC5-629C-79F1-256D7064C96C}"/>
              </a:ext>
            </a:extLst>
          </p:cNvPr>
          <p:cNvSpPr>
            <a:spLocks noGrp="1"/>
          </p:cNvSpPr>
          <p:nvPr>
            <p:ph idx="1"/>
          </p:nvPr>
        </p:nvSpPr>
        <p:spPr>
          <a:xfrm>
            <a:off x="5183188" y="1058779"/>
            <a:ext cx="5705391" cy="48143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2D4006-A171-5FC0-E4E6-0E62F7ED4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F1F20-3647-AA89-2BD9-F2739C369F9F}"/>
              </a:ext>
            </a:extLst>
          </p:cNvPr>
          <p:cNvSpPr>
            <a:spLocks noGrp="1"/>
          </p:cNvSpPr>
          <p:nvPr>
            <p:ph type="dt" sz="half" idx="10"/>
          </p:nvPr>
        </p:nvSpPr>
        <p:spPr/>
        <p:txBody>
          <a:bodyPr/>
          <a:lstStyle/>
          <a:p>
            <a:fld id="{96438A6F-DB4D-6149-A571-EA3D687BFC82}" type="datetime1">
              <a:rPr lang="en-US" smtClean="0"/>
              <a:t>4/30/25</a:t>
            </a:fld>
            <a:endParaRPr lang="en-US"/>
          </a:p>
        </p:txBody>
      </p:sp>
      <p:sp>
        <p:nvSpPr>
          <p:cNvPr id="7" name="Slide Number Placeholder 6">
            <a:extLst>
              <a:ext uri="{FF2B5EF4-FFF2-40B4-BE49-F238E27FC236}">
                <a16:creationId xmlns:a16="http://schemas.microsoft.com/office/drawing/2014/main" id="{3650B89A-BB26-4843-3DBF-E610A82C5E10}"/>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411570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8D054-F647-E2BB-391D-EA014DEE5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C3409D-8118-5D9F-7425-33C7CCBC7AD5}"/>
              </a:ext>
            </a:extLst>
          </p:cNvPr>
          <p:cNvSpPr>
            <a:spLocks noGrp="1"/>
          </p:cNvSpPr>
          <p:nvPr>
            <p:ph type="pic" idx="1"/>
          </p:nvPr>
        </p:nvSpPr>
        <p:spPr>
          <a:xfrm>
            <a:off x="5183188" y="1491916"/>
            <a:ext cx="5645233" cy="43691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30A81-E4F3-75F0-B7EA-483253077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DD1D43-C267-F712-1B88-A7907ED87B70}"/>
              </a:ext>
            </a:extLst>
          </p:cNvPr>
          <p:cNvSpPr>
            <a:spLocks noGrp="1"/>
          </p:cNvSpPr>
          <p:nvPr>
            <p:ph type="dt" sz="half" idx="10"/>
          </p:nvPr>
        </p:nvSpPr>
        <p:spPr/>
        <p:txBody>
          <a:bodyPr/>
          <a:lstStyle/>
          <a:p>
            <a:fld id="{C2F4FE9F-29BD-0A4C-802B-DF66392A6D18}" type="datetime1">
              <a:rPr lang="en-US" smtClean="0"/>
              <a:t>4/30/25</a:t>
            </a:fld>
            <a:endParaRPr lang="en-US"/>
          </a:p>
        </p:txBody>
      </p:sp>
      <p:sp>
        <p:nvSpPr>
          <p:cNvPr id="7" name="Slide Number Placeholder 6">
            <a:extLst>
              <a:ext uri="{FF2B5EF4-FFF2-40B4-BE49-F238E27FC236}">
                <a16:creationId xmlns:a16="http://schemas.microsoft.com/office/drawing/2014/main" id="{184563A9-93E0-5075-DCCA-EF4ADE42C044}"/>
              </a:ext>
            </a:extLst>
          </p:cNvPr>
          <p:cNvSpPr>
            <a:spLocks noGrp="1"/>
          </p:cNvSpPr>
          <p:nvPr>
            <p:ph type="sldNum" sz="quarter" idx="12"/>
          </p:nvPr>
        </p:nvSpPr>
        <p:spPr/>
        <p:txBody>
          <a:bodyPr/>
          <a:lstStyle/>
          <a:p>
            <a:fld id="{02389E78-7DB0-44B8-A701-13E85F167260}" type="slidenum">
              <a:rPr lang="en-US" smtClean="0"/>
              <a:t>‹#›</a:t>
            </a:fld>
            <a:endParaRPr lang="en-US"/>
          </a:p>
        </p:txBody>
      </p:sp>
    </p:spTree>
    <p:extLst>
      <p:ext uri="{BB962C8B-B14F-4D97-AF65-F5344CB8AC3E}">
        <p14:creationId xmlns:p14="http://schemas.microsoft.com/office/powerpoint/2010/main" val="75103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24C67C-0865-5E56-B80B-6C6026756C77}"/>
              </a:ext>
            </a:extLst>
          </p:cNvPr>
          <p:cNvSpPr/>
          <p:nvPr userDrawn="1"/>
        </p:nvSpPr>
        <p:spPr>
          <a:xfrm rot="5400000">
            <a:off x="5893518" y="559517"/>
            <a:ext cx="404965" cy="121920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scene3d>
              <a:camera prst="orthographicFront">
                <a:rot lat="0" lon="0" rev="0"/>
              </a:camera>
              <a:lightRig rig="threePt" dir="t"/>
            </a:scene3d>
          </a:bodyPr>
          <a:lstStyle/>
          <a:p>
            <a:pPr algn="ctr"/>
            <a:r>
              <a:rPr lang="en-US"/>
              <a:t>Seafood HACCP Alliance: Segment Two Training</a:t>
            </a:r>
          </a:p>
        </p:txBody>
      </p:sp>
      <p:sp>
        <p:nvSpPr>
          <p:cNvPr id="2" name="Title Placeholder 1">
            <a:extLst>
              <a:ext uri="{FF2B5EF4-FFF2-40B4-BE49-F238E27FC236}">
                <a16:creationId xmlns:a16="http://schemas.microsoft.com/office/drawing/2014/main" id="{E2AE5C07-5075-23F5-B110-C098A07463D8}"/>
              </a:ext>
            </a:extLst>
          </p:cNvPr>
          <p:cNvSpPr>
            <a:spLocks noGrp="1"/>
          </p:cNvSpPr>
          <p:nvPr>
            <p:ph type="title"/>
          </p:nvPr>
        </p:nvSpPr>
        <p:spPr>
          <a:xfrm>
            <a:off x="838200" y="365125"/>
            <a:ext cx="967248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B8518F-79D6-A911-CA52-D12896182E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1EA51-9955-54A6-B5F7-1F426C057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520FB6-111B-CD44-9207-41F576B436DA}" type="datetime1">
              <a:rPr lang="en-US" smtClean="0"/>
              <a:t>4/30/25</a:t>
            </a:fld>
            <a:endParaRPr lang="en-US"/>
          </a:p>
        </p:txBody>
      </p:sp>
      <p:sp>
        <p:nvSpPr>
          <p:cNvPr id="6" name="Slide Number Placeholder 5">
            <a:extLst>
              <a:ext uri="{FF2B5EF4-FFF2-40B4-BE49-F238E27FC236}">
                <a16:creationId xmlns:a16="http://schemas.microsoft.com/office/drawing/2014/main" id="{B2DB9639-750A-62D4-0FCD-EDC8ED3FDE78}"/>
              </a:ext>
            </a:extLst>
          </p:cNvPr>
          <p:cNvSpPr>
            <a:spLocks noGrp="1"/>
          </p:cNvSpPr>
          <p:nvPr>
            <p:ph type="sldNum" sz="quarter" idx="4"/>
          </p:nvPr>
        </p:nvSpPr>
        <p:spPr>
          <a:xfrm>
            <a:off x="9232490" y="6472955"/>
            <a:ext cx="2743200" cy="365125"/>
          </a:xfrm>
          <a:prstGeom prst="rect">
            <a:avLst/>
          </a:prstGeom>
        </p:spPr>
        <p:txBody>
          <a:bodyPr vert="horz" lIns="91440" tIns="45720" rIns="91440" bIns="45720" rtlCol="0" anchor="ctr"/>
          <a:lstStyle>
            <a:lvl1pPr algn="r">
              <a:defRPr sz="1200">
                <a:solidFill>
                  <a:schemeClr val="bg1"/>
                </a:solidFill>
              </a:defRPr>
            </a:lvl1pPr>
          </a:lstStyle>
          <a:p>
            <a:fld id="{850393A5-230F-454D-8BDB-89F2688878C3}" type="slidenum">
              <a:rPr lang="en-US" smtClean="0"/>
              <a:pPr/>
              <a:t>‹#›</a:t>
            </a:fld>
            <a:endParaRPr lang="en-US"/>
          </a:p>
        </p:txBody>
      </p:sp>
      <p:pic>
        <p:nvPicPr>
          <p:cNvPr id="8" name="Picture 7" descr="A lighthouse with a lighthouse in the background&#10;&#10;Description automatically generated">
            <a:extLst>
              <a:ext uri="{FF2B5EF4-FFF2-40B4-BE49-F238E27FC236}">
                <a16:creationId xmlns:a16="http://schemas.microsoft.com/office/drawing/2014/main" id="{33C0466A-8D16-E18E-104A-76E546BD49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43919" y="230188"/>
            <a:ext cx="1031771" cy="1243532"/>
          </a:xfrm>
          <a:prstGeom prst="rect">
            <a:avLst/>
          </a:prstGeom>
        </p:spPr>
      </p:pic>
    </p:spTree>
    <p:extLst>
      <p:ext uri="{BB962C8B-B14F-4D97-AF65-F5344CB8AC3E}">
        <p14:creationId xmlns:p14="http://schemas.microsoft.com/office/powerpoint/2010/main" val="14666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002060"/>
          </a:solidFill>
          <a:latin typeface="Aptos Black"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9E9953-B293-A7DC-F064-D187C2388942}"/>
              </a:ext>
            </a:extLst>
          </p:cNvPr>
          <p:cNvSpPr>
            <a:spLocks noGrp="1"/>
          </p:cNvSpPr>
          <p:nvPr>
            <p:ph type="title"/>
          </p:nvPr>
        </p:nvSpPr>
        <p:spPr>
          <a:xfrm>
            <a:off x="838200" y="365125"/>
            <a:ext cx="983642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D8B3FE-BCBB-B02D-779E-B6D4451BC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4D89A-7E98-7B2E-7CB7-ED92256D4A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CC8CD2-B81A-B44D-80B1-B2E5FFA32B17}" type="datetime1">
              <a:rPr lang="en-US" smtClean="0"/>
              <a:t>4/30/25</a:t>
            </a:fld>
            <a:endParaRPr lang="en-US"/>
          </a:p>
        </p:txBody>
      </p:sp>
      <p:sp>
        <p:nvSpPr>
          <p:cNvPr id="5" name="Footer Placeholder 4">
            <a:extLst>
              <a:ext uri="{FF2B5EF4-FFF2-40B4-BE49-F238E27FC236}">
                <a16:creationId xmlns:a16="http://schemas.microsoft.com/office/drawing/2014/main" id="{D35573EE-3800-C11D-53BF-29FC2BDA3B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E668F5-D840-A173-5CA9-1CC3FFF1B53A}"/>
              </a:ext>
            </a:extLst>
          </p:cNvPr>
          <p:cNvSpPr>
            <a:spLocks noGrp="1"/>
          </p:cNvSpPr>
          <p:nvPr>
            <p:ph type="sldNum" sz="quarter" idx="4"/>
          </p:nvPr>
        </p:nvSpPr>
        <p:spPr>
          <a:xfrm>
            <a:off x="9303026" y="6356350"/>
            <a:ext cx="2743200" cy="365125"/>
          </a:xfrm>
          <a:prstGeom prst="rect">
            <a:avLst/>
          </a:prstGeom>
        </p:spPr>
        <p:txBody>
          <a:bodyPr vert="horz" lIns="91440" tIns="45720" rIns="91440" bIns="45720" rtlCol="0" anchor="ctr"/>
          <a:lstStyle>
            <a:lvl1pPr algn="r">
              <a:defRPr sz="1200">
                <a:solidFill>
                  <a:srgbClr val="000000"/>
                </a:solidFill>
              </a:defRPr>
            </a:lvl1pPr>
          </a:lstStyle>
          <a:p>
            <a:fld id="{90B0E476-53D1-A542-9D7B-A53F23EC40F3}" type="slidenum">
              <a:rPr lang="en-US" smtClean="0"/>
              <a:pPr/>
              <a:t>‹#›</a:t>
            </a:fld>
            <a:endParaRPr lang="en-US"/>
          </a:p>
        </p:txBody>
      </p:sp>
      <p:sp>
        <p:nvSpPr>
          <p:cNvPr id="8" name="Rectangle 7">
            <a:extLst>
              <a:ext uri="{FF2B5EF4-FFF2-40B4-BE49-F238E27FC236}">
                <a16:creationId xmlns:a16="http://schemas.microsoft.com/office/drawing/2014/main" id="{210D450B-C680-7408-544A-61DB9A907084}"/>
              </a:ext>
            </a:extLst>
          </p:cNvPr>
          <p:cNvSpPr/>
          <p:nvPr userDrawn="1"/>
        </p:nvSpPr>
        <p:spPr>
          <a:xfrm>
            <a:off x="2153" y="0"/>
            <a:ext cx="404965"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scene3d>
              <a:camera prst="orthographicFront">
                <a:rot lat="0" lon="0" rev="0"/>
              </a:camera>
              <a:lightRig rig="threePt" dir="t"/>
            </a:scene3d>
          </a:bodyPr>
          <a:lstStyle/>
          <a:p>
            <a:pPr algn="ctr"/>
            <a:r>
              <a:rPr lang="en-US"/>
              <a:t>Seafood HACCP Alliance: Segment Two Training</a:t>
            </a:r>
          </a:p>
        </p:txBody>
      </p:sp>
      <p:pic>
        <p:nvPicPr>
          <p:cNvPr id="9" name="Picture 8" descr="A lighthouse with a lighthouse in the background&#10;&#10;Description automatically generated">
            <a:extLst>
              <a:ext uri="{FF2B5EF4-FFF2-40B4-BE49-F238E27FC236}">
                <a16:creationId xmlns:a16="http://schemas.microsoft.com/office/drawing/2014/main" id="{D588C555-7523-38EC-5D13-FD8B98BCDE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43919" y="230188"/>
            <a:ext cx="1031771" cy="1243532"/>
          </a:xfrm>
          <a:prstGeom prst="rect">
            <a:avLst/>
          </a:prstGeom>
        </p:spPr>
      </p:pic>
    </p:spTree>
    <p:extLst>
      <p:ext uri="{BB962C8B-B14F-4D97-AF65-F5344CB8AC3E}">
        <p14:creationId xmlns:p14="http://schemas.microsoft.com/office/powerpoint/2010/main" val="2623966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Aptos Black"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114_39FC08BC.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mailto:haccp@afdo.org"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bit.ly/SHAEvaluation" TargetMode="Externa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hyperlink" Target="mailto:Email:rfarzad@ufl.edu" TargetMode="External"/><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bing.com/images/search?q=image+clipboard&amp;view=detailv2&amp;&amp;id=FF49DFF1A0FCA85B1BFC29792E2DFCE2A6F96CD7&amp;selectedIndex=0&amp;ccid=QYtOryjm&amp;simid=608030747225163862&amp;thid=OIP.M418b4eaf28e61f4cd484ccd520370378H0"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da.gov/food/hazard-analysis-critical-control-point-haccp/seafood-haccp" TargetMode="External"/><Relationship Id="rId2" Type="http://schemas.microsoft.com/office/2018/10/relationships/comments" Target="../comments/modernComment_10E_49022F0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fda.gov/food/seafood-guidance-documents-regulatory-information/fish-and-fishery-products-hazards-and-controls"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70.png"/><Relationship Id="rId2" Type="http://schemas.openxmlformats.org/officeDocument/2006/relationships/notesSlide" Target="../notesSlides/notesSlide10.xml"/><Relationship Id="rId16" Type="http://schemas.openxmlformats.org/officeDocument/2006/relationships/image" Target="../media/image72.emf"/><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image" Target="../media/image71.pn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customXml" Target="../ink/ink4.xml"/><Relationship Id="rId14" Type="http://schemas.openxmlformats.org/officeDocument/2006/relationships/customXml" Target="../ink/ink7.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7BF7E-DAE8-8625-A588-056C2F742B74}"/>
              </a:ext>
            </a:extLst>
          </p:cNvPr>
          <p:cNvSpPr>
            <a:spLocks noGrp="1"/>
          </p:cNvSpPr>
          <p:nvPr>
            <p:ph type="ctrTitle"/>
          </p:nvPr>
        </p:nvSpPr>
        <p:spPr/>
        <p:txBody>
          <a:bodyPr/>
          <a:lstStyle/>
          <a:p>
            <a:r>
              <a:rPr lang="en-US" altLang="en-US" sz="6000"/>
              <a:t>Seafood HACCP Alliance  </a:t>
            </a:r>
            <a:r>
              <a:rPr lang="en-US" altLang="en-US"/>
              <a:t>Segment Two Course</a:t>
            </a:r>
            <a:endParaRPr lang="en-US">
              <a:latin typeface="Aptos Black"/>
            </a:endParaRPr>
          </a:p>
        </p:txBody>
      </p:sp>
      <p:sp>
        <p:nvSpPr>
          <p:cNvPr id="3" name="Subtitle 2">
            <a:extLst>
              <a:ext uri="{FF2B5EF4-FFF2-40B4-BE49-F238E27FC236}">
                <a16:creationId xmlns:a16="http://schemas.microsoft.com/office/drawing/2014/main" id="{A3E25737-94CB-830D-0FEA-E20E242E3BB6}"/>
              </a:ext>
            </a:extLst>
          </p:cNvPr>
          <p:cNvSpPr>
            <a:spLocks noGrp="1"/>
          </p:cNvSpPr>
          <p:nvPr>
            <p:ph type="subTitle" idx="1"/>
          </p:nvPr>
        </p:nvSpPr>
        <p:spPr/>
        <p:txBody>
          <a:bodyPr>
            <a:normAutofit fontScale="70000" lnSpcReduction="20000"/>
          </a:bodyPr>
          <a:lstStyle/>
          <a:p>
            <a:pPr eaLnBrk="1" hangingPunct="1">
              <a:buFont typeface="Wingdings" panose="05000000000000000000" pitchFamily="2" charset="2"/>
              <a:buNone/>
            </a:pPr>
            <a:r>
              <a:rPr lang="en-US" altLang="en-US">
                <a:solidFill>
                  <a:schemeClr val="tx1"/>
                </a:solidFill>
                <a:latin typeface="+mn-lt"/>
              </a:rPr>
              <a:t>Course Number: </a:t>
            </a:r>
          </a:p>
          <a:p>
            <a:pPr eaLnBrk="1" hangingPunct="1">
              <a:buFont typeface="Wingdings" panose="05000000000000000000" pitchFamily="2" charset="2"/>
              <a:buNone/>
            </a:pPr>
            <a:r>
              <a:rPr lang="en-US" altLang="en-US">
                <a:solidFill>
                  <a:schemeClr val="tx1"/>
                </a:solidFill>
                <a:latin typeface="+mn-lt"/>
              </a:rPr>
              <a:t>Course Location: 	</a:t>
            </a:r>
          </a:p>
          <a:p>
            <a:pPr eaLnBrk="1" hangingPunct="1">
              <a:buFont typeface="Wingdings" panose="05000000000000000000" pitchFamily="2" charset="2"/>
              <a:buNone/>
            </a:pPr>
            <a:r>
              <a:rPr lang="en-US" altLang="en-US">
                <a:solidFill>
                  <a:schemeClr val="tx1"/>
                </a:solidFill>
                <a:latin typeface="+mn-lt"/>
              </a:rPr>
              <a:t>Course Date: </a:t>
            </a:r>
          </a:p>
          <a:p>
            <a:pPr eaLnBrk="1" hangingPunct="1">
              <a:buFont typeface="Wingdings" panose="05000000000000000000" pitchFamily="2" charset="2"/>
              <a:buNone/>
            </a:pPr>
            <a:r>
              <a:rPr lang="en-US" altLang="en-US">
                <a:solidFill>
                  <a:schemeClr val="tx1"/>
                </a:solidFill>
                <a:latin typeface="+mn-lt"/>
              </a:rPr>
              <a:t>AFDO Region: </a:t>
            </a:r>
          </a:p>
          <a:p>
            <a:pPr eaLnBrk="1" hangingPunct="1">
              <a:buFont typeface="Wingdings" panose="05000000000000000000" pitchFamily="2" charset="2"/>
              <a:buNone/>
            </a:pPr>
            <a:r>
              <a:rPr lang="en-US" altLang="en-US">
                <a:solidFill>
                  <a:schemeClr val="tx1"/>
                </a:solidFill>
                <a:latin typeface="+mn-lt"/>
              </a:rPr>
              <a:t>Instructor:</a:t>
            </a:r>
            <a:endParaRPr lang="en-US">
              <a:solidFill>
                <a:schemeClr val="tx1"/>
              </a:solidFill>
              <a:latin typeface="+mn-lt"/>
            </a:endParaRPr>
          </a:p>
        </p:txBody>
      </p:sp>
      <p:sp>
        <p:nvSpPr>
          <p:cNvPr id="4" name="Slide Number Placeholder 3">
            <a:extLst>
              <a:ext uri="{FF2B5EF4-FFF2-40B4-BE49-F238E27FC236}">
                <a16:creationId xmlns:a16="http://schemas.microsoft.com/office/drawing/2014/main" id="{216D8C04-5798-F5E8-3F32-A4D320F5396D}"/>
              </a:ext>
            </a:extLst>
          </p:cNvPr>
          <p:cNvSpPr>
            <a:spLocks noGrp="1"/>
          </p:cNvSpPr>
          <p:nvPr>
            <p:ph type="sldNum" sz="quarter" idx="12"/>
          </p:nvPr>
        </p:nvSpPr>
        <p:spPr/>
        <p:txBody>
          <a:bodyPr/>
          <a:lstStyle/>
          <a:p>
            <a:fld id="{02389E78-7DB0-44B8-A701-13E85F167260}" type="slidenum">
              <a:rPr lang="en-US" smtClean="0"/>
              <a:pPr/>
              <a:t>1</a:t>
            </a:fld>
            <a:endParaRPr lang="en-US"/>
          </a:p>
        </p:txBody>
      </p:sp>
    </p:spTree>
    <p:extLst>
      <p:ext uri="{BB962C8B-B14F-4D97-AF65-F5344CB8AC3E}">
        <p14:creationId xmlns:p14="http://schemas.microsoft.com/office/powerpoint/2010/main" val="301377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CDC7F-9401-DFEB-5578-9F6D441679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D085F7-49B1-C64A-8529-B73F9DD598CB}"/>
              </a:ext>
            </a:extLst>
          </p:cNvPr>
          <p:cNvSpPr>
            <a:spLocks noGrp="1"/>
          </p:cNvSpPr>
          <p:nvPr>
            <p:ph type="title"/>
          </p:nvPr>
        </p:nvSpPr>
        <p:spPr/>
        <p:txBody>
          <a:bodyPr/>
          <a:lstStyle/>
          <a:p>
            <a:r>
              <a:rPr lang="en-US" altLang="en-US">
                <a:ea typeface="MS PGothic"/>
              </a:rPr>
              <a:t>What MUST all seafood processors do?</a:t>
            </a:r>
            <a:endParaRPr lang="en-US"/>
          </a:p>
        </p:txBody>
      </p:sp>
      <p:sp>
        <p:nvSpPr>
          <p:cNvPr id="3" name="Content Placeholder 2">
            <a:extLst>
              <a:ext uri="{FF2B5EF4-FFF2-40B4-BE49-F238E27FC236}">
                <a16:creationId xmlns:a16="http://schemas.microsoft.com/office/drawing/2014/main" id="{D27727C3-9116-4051-64C6-D9DCA16D96CD}"/>
              </a:ext>
            </a:extLst>
          </p:cNvPr>
          <p:cNvSpPr>
            <a:spLocks noGrp="1"/>
          </p:cNvSpPr>
          <p:nvPr>
            <p:ph idx="1"/>
          </p:nvPr>
        </p:nvSpPr>
        <p:spPr/>
        <p:txBody>
          <a:bodyPr vert="horz" lIns="91440" tIns="45720" rIns="91440" bIns="45720" rtlCol="0" anchor="t">
            <a:normAutofit fontScale="92500" lnSpcReduction="20000"/>
          </a:bodyPr>
          <a:lstStyle/>
          <a:p>
            <a:pPr eaLnBrk="1" hangingPunct="1">
              <a:lnSpc>
                <a:spcPct val="90000"/>
              </a:lnSpc>
              <a:buFont typeface="Wingdings" panose="05000000000000000000" pitchFamily="2" charset="2"/>
              <a:buChar char="§"/>
            </a:pPr>
            <a:r>
              <a:rPr lang="en-US" altLang="en-US" sz="2400">
                <a:latin typeface="Calibri"/>
                <a:ea typeface="MS PGothic"/>
                <a:cs typeface="Calibri"/>
              </a:rPr>
              <a:t>Every processor </a:t>
            </a:r>
            <a:r>
              <a:rPr lang="en-US" altLang="en-US" sz="2400" b="1">
                <a:latin typeface="Calibri"/>
                <a:ea typeface="MS PGothic"/>
                <a:cs typeface="Calibri"/>
              </a:rPr>
              <a:t>shall</a:t>
            </a:r>
            <a:r>
              <a:rPr lang="en-US" altLang="en-US" sz="2400">
                <a:latin typeface="Calibri"/>
                <a:ea typeface="MS PGothic"/>
                <a:cs typeface="Calibri"/>
              </a:rPr>
              <a:t> conduct, or have conducted , a </a:t>
            </a:r>
            <a:r>
              <a:rPr lang="en-US" altLang="en-US" sz="2400" b="1">
                <a:solidFill>
                  <a:srgbClr val="C00000"/>
                </a:solidFill>
                <a:latin typeface="Calibri"/>
                <a:ea typeface="MS PGothic"/>
                <a:cs typeface="Calibri"/>
              </a:rPr>
              <a:t>Hazard Analysis</a:t>
            </a:r>
            <a:r>
              <a:rPr lang="en-US" altLang="en-US" sz="2400">
                <a:latin typeface="Calibri"/>
                <a:ea typeface="MS PGothic"/>
                <a:cs typeface="Calibri"/>
              </a:rPr>
              <a:t>.</a:t>
            </a:r>
          </a:p>
          <a:p>
            <a:pPr lvl="1">
              <a:buFont typeface="Wingdings" panose="05000000000000000000" pitchFamily="2" charset="2"/>
              <a:buChar char="§"/>
            </a:pPr>
            <a:r>
              <a:rPr lang="en-US" altLang="en-US" sz="2000">
                <a:latin typeface="Calibri"/>
                <a:ea typeface="MS PGothic"/>
                <a:cs typeface="Calibri"/>
              </a:rPr>
              <a:t>Complete a</a:t>
            </a:r>
            <a:r>
              <a:rPr lang="en-US" altLang="en-US" sz="2000" b="1">
                <a:latin typeface="Calibri"/>
                <a:ea typeface="MS PGothic"/>
                <a:cs typeface="Calibri"/>
              </a:rPr>
              <a:t> </a:t>
            </a:r>
            <a:r>
              <a:rPr lang="en-US" altLang="en-US" sz="2000" b="1">
                <a:solidFill>
                  <a:srgbClr val="C00000"/>
                </a:solidFill>
                <a:latin typeface="Calibri"/>
                <a:ea typeface="MS PGothic"/>
                <a:cs typeface="Calibri"/>
              </a:rPr>
              <a:t>Hazard Analysis</a:t>
            </a:r>
            <a:r>
              <a:rPr lang="en-US" altLang="en-US" sz="2000">
                <a:solidFill>
                  <a:srgbClr val="C00000"/>
                </a:solidFill>
                <a:latin typeface="Calibri"/>
                <a:ea typeface="MS PGothic"/>
                <a:cs typeface="Calibri"/>
              </a:rPr>
              <a:t> </a:t>
            </a:r>
            <a:r>
              <a:rPr lang="en-US" altLang="en-US" sz="2000">
                <a:latin typeface="Calibri"/>
                <a:ea typeface="MS PGothic"/>
                <a:cs typeface="Calibri"/>
              </a:rPr>
              <a:t>to determine if there are any significant hazards associated with your products(species) or process.</a:t>
            </a:r>
            <a:endParaRPr lang="en-US" altLang="en-US" sz="2000">
              <a:ea typeface="MS PGothic"/>
            </a:endParaRPr>
          </a:p>
          <a:p>
            <a:pPr eaLnBrk="1" hangingPunct="1">
              <a:lnSpc>
                <a:spcPct val="90000"/>
              </a:lnSpc>
              <a:buFont typeface="Wingdings" panose="05000000000000000000" pitchFamily="2" charset="2"/>
              <a:buChar char="§"/>
            </a:pPr>
            <a:r>
              <a:rPr lang="en-US" altLang="en-US" sz="2400">
                <a:latin typeface="Calibri"/>
                <a:ea typeface="MS PGothic"/>
                <a:cs typeface="Calibri"/>
              </a:rPr>
              <a:t>Every processor </a:t>
            </a:r>
            <a:r>
              <a:rPr lang="en-US" altLang="en-US" sz="2400" b="1">
                <a:latin typeface="Calibri"/>
                <a:ea typeface="MS PGothic"/>
                <a:cs typeface="Calibri"/>
              </a:rPr>
              <a:t>shall</a:t>
            </a:r>
            <a:r>
              <a:rPr lang="en-US" altLang="en-US" sz="2400">
                <a:latin typeface="Calibri"/>
                <a:ea typeface="MS PGothic"/>
                <a:cs typeface="Calibri"/>
              </a:rPr>
              <a:t> have and implement a written </a:t>
            </a:r>
            <a:r>
              <a:rPr lang="en-US" altLang="en-US" sz="2400" b="1">
                <a:solidFill>
                  <a:srgbClr val="C00000"/>
                </a:solidFill>
                <a:latin typeface="Calibri"/>
                <a:ea typeface="MS PGothic"/>
                <a:cs typeface="Calibri"/>
              </a:rPr>
              <a:t>HACCP Plan </a:t>
            </a:r>
            <a:r>
              <a:rPr lang="en-US" altLang="en-US" sz="2400">
                <a:latin typeface="Calibri"/>
                <a:ea typeface="MS PGothic"/>
                <a:cs typeface="Calibri"/>
              </a:rPr>
              <a:t>whenever a hazard analysis reveals one or more food-safety hazards that are reasonably likely to occur.</a:t>
            </a:r>
            <a:br>
              <a:rPr lang="en-US" altLang="en-US" sz="2400">
                <a:ea typeface="MS PGothic"/>
              </a:rPr>
            </a:br>
            <a:r>
              <a:rPr lang="en-US" altLang="en-US" sz="2400">
                <a:latin typeface="Calibri"/>
                <a:ea typeface="MS PGothic"/>
                <a:cs typeface="Calibri"/>
              </a:rPr>
              <a:t>Monitor and keep records of monitoring results and corrections taken for 8 specified areas of</a:t>
            </a:r>
            <a:r>
              <a:rPr lang="en-US" altLang="en-US" sz="2400" b="1">
                <a:latin typeface="Calibri"/>
                <a:ea typeface="MS PGothic"/>
                <a:cs typeface="Calibri"/>
              </a:rPr>
              <a:t> </a:t>
            </a:r>
            <a:r>
              <a:rPr lang="en-US" altLang="en-US" sz="2400" b="1">
                <a:solidFill>
                  <a:srgbClr val="C00000"/>
                </a:solidFill>
                <a:latin typeface="Calibri"/>
                <a:ea typeface="MS PGothic"/>
                <a:cs typeface="Calibri"/>
              </a:rPr>
              <a:t>sanitation</a:t>
            </a:r>
            <a:r>
              <a:rPr lang="en-US" altLang="en-US" sz="2400" b="1">
                <a:latin typeface="Calibri"/>
                <a:ea typeface="MS PGothic"/>
                <a:cs typeface="Calibri"/>
              </a:rPr>
              <a:t>.</a:t>
            </a:r>
            <a:endParaRPr lang="en-US" altLang="en-US" sz="2400" b="1">
              <a:ea typeface="MS PGothic"/>
            </a:endParaRPr>
          </a:p>
          <a:p>
            <a:pPr eaLnBrk="1" hangingPunct="1">
              <a:lnSpc>
                <a:spcPct val="90000"/>
              </a:lnSpc>
              <a:buFont typeface="Wingdings" panose="05000000000000000000" pitchFamily="2" charset="2"/>
              <a:buChar char="§"/>
            </a:pPr>
            <a:r>
              <a:rPr lang="en-US" sz="2400">
                <a:latin typeface="Calibri"/>
                <a:ea typeface="MS PGothic"/>
                <a:cs typeface="Calibri"/>
              </a:rPr>
              <a:t>The HACCP plan shall be signed and dated:</a:t>
            </a:r>
          </a:p>
          <a:p>
            <a:pPr lvl="1">
              <a:buFont typeface="Wingdings" panose="05000000000000000000" pitchFamily="2" charset="2"/>
              <a:buChar char="§"/>
            </a:pPr>
            <a:r>
              <a:rPr lang="en-US">
                <a:latin typeface="Calibri"/>
                <a:ea typeface="MS PGothic"/>
                <a:cs typeface="Calibri"/>
              </a:rPr>
              <a:t>By the most responsible individual at the processing facility or a higher level official.</a:t>
            </a:r>
          </a:p>
          <a:p>
            <a:pPr lvl="2">
              <a:buFont typeface="Wingdings" panose="05000000000000000000" pitchFamily="2" charset="2"/>
              <a:buChar char="§"/>
            </a:pPr>
            <a:r>
              <a:rPr lang="en-US" sz="2400">
                <a:latin typeface="Calibri"/>
                <a:ea typeface="MS PGothic"/>
                <a:cs typeface="Calibri"/>
              </a:rPr>
              <a:t>Signed and dated:</a:t>
            </a:r>
          </a:p>
          <a:p>
            <a:pPr lvl="3">
              <a:buFont typeface="Wingdings" panose="05000000000000000000" pitchFamily="2" charset="2"/>
              <a:buChar char="§"/>
            </a:pPr>
            <a:r>
              <a:rPr lang="en-US" sz="2400">
                <a:latin typeface="Calibri"/>
                <a:ea typeface="MS PGothic"/>
                <a:cs typeface="Calibri"/>
              </a:rPr>
              <a:t>Upon initial acceptance.</a:t>
            </a:r>
          </a:p>
          <a:p>
            <a:pPr lvl="3">
              <a:buFont typeface="Wingdings" panose="05000000000000000000" pitchFamily="2" charset="2"/>
              <a:buChar char="§"/>
            </a:pPr>
            <a:r>
              <a:rPr lang="en-US" sz="2400">
                <a:latin typeface="Calibri"/>
                <a:ea typeface="MS PGothic"/>
                <a:cs typeface="Calibri"/>
              </a:rPr>
              <a:t>Upon any modification.*</a:t>
            </a:r>
          </a:p>
          <a:p>
            <a:pPr lvl="3">
              <a:buFont typeface="Wingdings" panose="05000000000000000000" pitchFamily="2" charset="2"/>
              <a:buChar char="§"/>
            </a:pPr>
            <a:r>
              <a:rPr lang="en-US" sz="2400">
                <a:latin typeface="Calibri"/>
                <a:ea typeface="MS PGothic"/>
                <a:cs typeface="Calibri"/>
              </a:rPr>
              <a:t>At least annually.</a:t>
            </a:r>
          </a:p>
          <a:p>
            <a:pPr marL="1371600" lvl="3" indent="0">
              <a:buNone/>
            </a:pPr>
            <a:r>
              <a:rPr lang="en-US" sz="2400">
                <a:latin typeface="Calibri"/>
                <a:ea typeface="MS PGothic"/>
                <a:cs typeface="Calibri"/>
              </a:rPr>
              <a:t>*This is a verification requirement.</a:t>
            </a:r>
            <a:endParaRPr lang="en-US" altLang="en-US" sz="2400">
              <a:latin typeface="Calibri"/>
              <a:ea typeface="MS PGothic"/>
              <a:cs typeface="Calibri"/>
            </a:endParaRPr>
          </a:p>
          <a:p>
            <a:endParaRPr lang="en-US"/>
          </a:p>
        </p:txBody>
      </p:sp>
      <p:sp>
        <p:nvSpPr>
          <p:cNvPr id="4" name="Slide Number Placeholder 3">
            <a:extLst>
              <a:ext uri="{FF2B5EF4-FFF2-40B4-BE49-F238E27FC236}">
                <a16:creationId xmlns:a16="http://schemas.microsoft.com/office/drawing/2014/main" id="{3A5270A1-78D7-970E-8EDD-CDD56B124781}"/>
              </a:ext>
            </a:extLst>
          </p:cNvPr>
          <p:cNvSpPr>
            <a:spLocks noGrp="1"/>
          </p:cNvSpPr>
          <p:nvPr>
            <p:ph type="sldNum" sz="quarter" idx="12"/>
          </p:nvPr>
        </p:nvSpPr>
        <p:spPr/>
        <p:txBody>
          <a:bodyPr/>
          <a:lstStyle/>
          <a:p>
            <a:fld id="{02389E78-7DB0-44B8-A701-13E85F167260}" type="slidenum">
              <a:rPr lang="en-US" smtClean="0"/>
              <a:t>10</a:t>
            </a:fld>
            <a:endParaRPr lang="en-US"/>
          </a:p>
        </p:txBody>
      </p:sp>
      <p:grpSp>
        <p:nvGrpSpPr>
          <p:cNvPr id="5" name="Group 4">
            <a:extLst>
              <a:ext uri="{FF2B5EF4-FFF2-40B4-BE49-F238E27FC236}">
                <a16:creationId xmlns:a16="http://schemas.microsoft.com/office/drawing/2014/main" id="{8ED8BCCA-5C28-1292-D030-E2CC49F144C1}"/>
              </a:ext>
            </a:extLst>
          </p:cNvPr>
          <p:cNvGrpSpPr>
            <a:grpSpLocks/>
          </p:cNvGrpSpPr>
          <p:nvPr/>
        </p:nvGrpSpPr>
        <p:grpSpPr bwMode="auto">
          <a:xfrm>
            <a:off x="10995717" y="5976908"/>
            <a:ext cx="1072116" cy="400110"/>
            <a:chOff x="8493345" y="4259784"/>
            <a:chExt cx="1527386" cy="557917"/>
          </a:xfrm>
        </p:grpSpPr>
        <p:sp>
          <p:nvSpPr>
            <p:cNvPr id="6" name="Rectangle: Rounded Corners 3">
              <a:extLst>
                <a:ext uri="{FF2B5EF4-FFF2-40B4-BE49-F238E27FC236}">
                  <a16:creationId xmlns:a16="http://schemas.microsoft.com/office/drawing/2014/main" id="{2EFF3420-FC30-8B49-C9F2-24565037E637}"/>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2">
              <a:extLst>
                <a:ext uri="{FF2B5EF4-FFF2-40B4-BE49-F238E27FC236}">
                  <a16:creationId xmlns:a16="http://schemas.microsoft.com/office/drawing/2014/main" id="{C10B2973-F8CA-54B6-96F2-B8A10199AFB3}"/>
                </a:ext>
              </a:extLst>
            </p:cNvPr>
            <p:cNvSpPr txBox="1">
              <a:spLocks noChangeArrowheads="1"/>
            </p:cNvSpPr>
            <p:nvPr/>
          </p:nvSpPr>
          <p:spPr bwMode="auto">
            <a:xfrm>
              <a:off x="8493345" y="4259784"/>
              <a:ext cx="1527386" cy="55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000" b="0">
                  <a:solidFill>
                    <a:schemeClr val="bg1"/>
                  </a:solidFill>
                  <a:ea typeface="MS PGothic"/>
                  <a:cs typeface="Calibri" panose="020F0502020204030204" pitchFamily="34" charset="0"/>
                </a:rPr>
                <a:t>CHP 12</a:t>
              </a:r>
              <a:endParaRPr lang="en-US" altLang="en-US" sz="2000" b="0">
                <a:solidFill>
                  <a:schemeClr val="bg1"/>
                </a:solidFill>
                <a:cs typeface="Calibri" panose="020F0502020204030204" pitchFamily="34" charset="0"/>
              </a:endParaRPr>
            </a:p>
          </p:txBody>
        </p:sp>
      </p:grpSp>
    </p:spTree>
    <p:extLst>
      <p:ext uri="{BB962C8B-B14F-4D97-AF65-F5344CB8AC3E}">
        <p14:creationId xmlns:p14="http://schemas.microsoft.com/office/powerpoint/2010/main" val="972818620"/>
      </p:ext>
    </p:extLst>
  </p:cSld>
  <p:clrMapOvr>
    <a:masterClrMapping/>
  </p:clrMapOvr>
  <p:extLst>
    <p:ext uri="{6950BFC3-D8DA-4A85-94F7-54DA5524770B}">
      <p188:commentRel xmlns:p188="http://schemas.microsoft.com/office/powerpoint/2018/8/main" r:id="rId2"/>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FDEC-5EA6-8B76-1767-7037F4428C8F}"/>
              </a:ext>
            </a:extLst>
          </p:cNvPr>
          <p:cNvSpPr>
            <a:spLocks noGrp="1"/>
          </p:cNvSpPr>
          <p:nvPr>
            <p:ph type="title"/>
          </p:nvPr>
        </p:nvSpPr>
        <p:spPr>
          <a:xfrm>
            <a:off x="838200" y="365125"/>
            <a:ext cx="10317480" cy="1325563"/>
          </a:xfrm>
        </p:spPr>
        <p:txBody>
          <a:bodyPr>
            <a:normAutofit fontScale="90000"/>
          </a:bodyPr>
          <a:lstStyle/>
          <a:p>
            <a:r>
              <a:rPr lang="en-US" altLang="en-US">
                <a:ea typeface="MS PGothic" panose="020B0600070205080204" pitchFamily="34" charset="-128"/>
              </a:rPr>
              <a:t>HACCP Plans can be built for any Hazard in the same way using the appropriate chapter in the FDA Hazards Guide</a:t>
            </a:r>
            <a:endParaRPr lang="en-US"/>
          </a:p>
        </p:txBody>
      </p:sp>
      <p:sp>
        <p:nvSpPr>
          <p:cNvPr id="3" name="Content Placeholder 2">
            <a:extLst>
              <a:ext uri="{FF2B5EF4-FFF2-40B4-BE49-F238E27FC236}">
                <a16:creationId xmlns:a16="http://schemas.microsoft.com/office/drawing/2014/main" id="{F45BD512-6F64-9871-3F3B-6F89626577AD}"/>
              </a:ext>
            </a:extLst>
          </p:cNvPr>
          <p:cNvSpPr>
            <a:spLocks noGrp="1"/>
          </p:cNvSpPr>
          <p:nvPr>
            <p:ph idx="1"/>
          </p:nvPr>
        </p:nvSpPr>
        <p:spPr>
          <a:xfrm>
            <a:off x="838200" y="2337152"/>
            <a:ext cx="9476232" cy="2715279"/>
          </a:xfrm>
        </p:spPr>
        <p:txBody>
          <a:bodyPr vert="horz" lIns="91440" tIns="45720" rIns="91440" bIns="45720" rtlCol="0" anchor="t">
            <a:normAutofit/>
          </a:bodyPr>
          <a:lstStyle/>
          <a:p>
            <a:pPr marL="533400" indent="-533400" eaLnBrk="1" hangingPunct="1">
              <a:buFont typeface="Wingdings" panose="05000000000000000000" pitchFamily="2" charset="2"/>
              <a:buChar char="ü"/>
            </a:pPr>
            <a:r>
              <a:rPr lang="en-US" altLang="en-US" sz="2800" b="0">
                <a:latin typeface="Calibri"/>
                <a:ea typeface="MS PGothic"/>
                <a:cs typeface="Calibri"/>
              </a:rPr>
              <a:t>Select the Control Strategy that applies to your situation &amp; CCP</a:t>
            </a:r>
            <a:endParaRPr lang="en-US"/>
          </a:p>
          <a:p>
            <a:pPr marL="533400" indent="-533400" eaLnBrk="1" hangingPunct="1">
              <a:buFont typeface="Wingdings" panose="05000000000000000000" pitchFamily="2" charset="2"/>
              <a:buChar char="ü"/>
            </a:pPr>
            <a:r>
              <a:rPr lang="en-US" altLang="en-US" sz="2800" b="0">
                <a:latin typeface="Calibri"/>
                <a:ea typeface="MS PGothic"/>
                <a:cs typeface="Calibri"/>
              </a:rPr>
              <a:t>Select one or more Critical Limit options for your situation</a:t>
            </a:r>
          </a:p>
          <a:p>
            <a:pPr marL="533400" indent="-533400" eaLnBrk="1" hangingPunct="1">
              <a:buFont typeface="Wingdings" panose="05000000000000000000" pitchFamily="2" charset="2"/>
              <a:buChar char="ü"/>
            </a:pPr>
            <a:r>
              <a:rPr lang="en-US" altLang="en-US" sz="2800" b="0">
                <a:latin typeface="Calibri"/>
                <a:ea typeface="MS PGothic"/>
                <a:cs typeface="Calibri"/>
              </a:rPr>
              <a:t>Follow the same option(s) to determine Monitoring, Corrective Action, Verification and Record keeping procedures</a:t>
            </a:r>
          </a:p>
        </p:txBody>
      </p:sp>
      <p:sp>
        <p:nvSpPr>
          <p:cNvPr id="4" name="Slide Number Placeholder 3">
            <a:extLst>
              <a:ext uri="{FF2B5EF4-FFF2-40B4-BE49-F238E27FC236}">
                <a16:creationId xmlns:a16="http://schemas.microsoft.com/office/drawing/2014/main" id="{652947B8-7B8C-9825-E641-0F30FCC561C8}"/>
              </a:ext>
            </a:extLst>
          </p:cNvPr>
          <p:cNvSpPr>
            <a:spLocks noGrp="1"/>
          </p:cNvSpPr>
          <p:nvPr>
            <p:ph type="sldNum" sz="quarter" idx="12"/>
          </p:nvPr>
        </p:nvSpPr>
        <p:spPr/>
        <p:txBody>
          <a:bodyPr/>
          <a:lstStyle/>
          <a:p>
            <a:fld id="{02389E78-7DB0-44B8-A701-13E85F167260}" type="slidenum">
              <a:rPr lang="en-US" smtClean="0"/>
              <a:t>100</a:t>
            </a:fld>
            <a:endParaRPr lang="en-US"/>
          </a:p>
        </p:txBody>
      </p:sp>
    </p:spTree>
    <p:extLst>
      <p:ext uri="{BB962C8B-B14F-4D97-AF65-F5344CB8AC3E}">
        <p14:creationId xmlns:p14="http://schemas.microsoft.com/office/powerpoint/2010/main" val="3273703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42840-9754-C5A9-84A8-1495C20A4867}"/>
              </a:ext>
            </a:extLst>
          </p:cNvPr>
          <p:cNvSpPr>
            <a:spLocks noGrp="1"/>
          </p:cNvSpPr>
          <p:nvPr>
            <p:ph type="title"/>
          </p:nvPr>
        </p:nvSpPr>
        <p:spPr/>
        <p:txBody>
          <a:bodyPr/>
          <a:lstStyle/>
          <a:p>
            <a:r>
              <a:rPr lang="en-US" altLang="en-US">
                <a:ea typeface="MS PGothic" panose="020B0600070205080204" pitchFamily="34" charset="-128"/>
              </a:rPr>
              <a:t>Other Resources in the FDA Hazards Guide</a:t>
            </a:r>
            <a:endParaRPr lang="en-US"/>
          </a:p>
        </p:txBody>
      </p:sp>
      <p:sp>
        <p:nvSpPr>
          <p:cNvPr id="3" name="Content Placeholder 2">
            <a:extLst>
              <a:ext uri="{FF2B5EF4-FFF2-40B4-BE49-F238E27FC236}">
                <a16:creationId xmlns:a16="http://schemas.microsoft.com/office/drawing/2014/main" id="{DFB3D058-21A6-C4F5-8281-A81D5DD8878C}"/>
              </a:ext>
            </a:extLst>
          </p:cNvPr>
          <p:cNvSpPr>
            <a:spLocks noGrp="1"/>
          </p:cNvSpPr>
          <p:nvPr>
            <p:ph idx="1"/>
          </p:nvPr>
        </p:nvSpPr>
        <p:spPr>
          <a:xfrm>
            <a:off x="838200" y="1747184"/>
            <a:ext cx="10728511" cy="4429779"/>
          </a:xfrm>
        </p:spPr>
        <p:txBody>
          <a:bodyPr vert="horz" lIns="91440" tIns="45720" rIns="91440" bIns="45720" rtlCol="0" anchor="t">
            <a:noAutofit/>
          </a:bodyPr>
          <a:lstStyle/>
          <a:p>
            <a:pPr eaLnBrk="1" hangingPunct="1">
              <a:lnSpc>
                <a:spcPct val="120000"/>
              </a:lnSpc>
              <a:spcAft>
                <a:spcPts val="600"/>
              </a:spcAft>
              <a:buFont typeface="Arial" panose="05000000000000000000" pitchFamily="2" charset="2"/>
              <a:buChar char="•"/>
            </a:pPr>
            <a:r>
              <a:rPr lang="en-US" sz="2200">
                <a:solidFill>
                  <a:srgbClr val="C00000"/>
                </a:solidFill>
                <a:latin typeface="Calibri"/>
                <a:ea typeface="+mn-lt"/>
                <a:cs typeface="+mn-lt"/>
              </a:rPr>
              <a:t>Appendices 1-3</a:t>
            </a:r>
            <a:r>
              <a:rPr lang="en-US" sz="2200" b="0">
                <a:latin typeface="Calibri"/>
                <a:ea typeface="+mn-lt"/>
                <a:cs typeface="+mn-lt"/>
              </a:rPr>
              <a:t> (A1-1, A2-1, &amp; A3-1) Blank Forms, flow diagram, and CCP decision tree.</a:t>
            </a:r>
            <a:endParaRPr lang="en-US" sz="2200">
              <a:cs typeface="Calibri"/>
            </a:endParaRPr>
          </a:p>
          <a:p>
            <a:pPr>
              <a:lnSpc>
                <a:spcPct val="120000"/>
              </a:lnSpc>
              <a:spcAft>
                <a:spcPts val="600"/>
              </a:spcAft>
              <a:buFont typeface="Arial" panose="05000000000000000000" pitchFamily="2" charset="2"/>
              <a:buChar char="•"/>
            </a:pPr>
            <a:r>
              <a:rPr lang="en-US" sz="2200">
                <a:solidFill>
                  <a:srgbClr val="C00000"/>
                </a:solidFill>
                <a:latin typeface="Calibri"/>
                <a:ea typeface="+mn-lt"/>
                <a:cs typeface="+mn-lt"/>
              </a:rPr>
              <a:t>Appendix 4</a:t>
            </a:r>
            <a:r>
              <a:rPr lang="en-US" sz="2200" b="0">
                <a:latin typeface="Calibri"/>
                <a:ea typeface="+mn-lt"/>
                <a:cs typeface="+mn-lt"/>
              </a:rPr>
              <a:t> (417) Bacterial Pathogen Growth and Inactivation Tables A-1 to A-4.</a:t>
            </a:r>
            <a:endParaRPr lang="en-US" sz="2200">
              <a:cs typeface="Calibri"/>
            </a:endParaRPr>
          </a:p>
          <a:p>
            <a:pPr>
              <a:lnSpc>
                <a:spcPct val="120000"/>
              </a:lnSpc>
              <a:spcAft>
                <a:spcPts val="600"/>
              </a:spcAft>
              <a:buFont typeface="Arial" panose="05000000000000000000" pitchFamily="2" charset="2"/>
              <a:buChar char="•"/>
            </a:pPr>
            <a:r>
              <a:rPr lang="en-US" sz="2200">
                <a:solidFill>
                  <a:srgbClr val="C00000"/>
                </a:solidFill>
                <a:latin typeface="Calibri"/>
                <a:ea typeface="+mn-lt"/>
                <a:cs typeface="+mn-lt"/>
              </a:rPr>
              <a:t>Appendix 5</a:t>
            </a:r>
            <a:r>
              <a:rPr lang="en-US" sz="2200" b="0">
                <a:latin typeface="Calibri"/>
                <a:ea typeface="+mn-lt"/>
                <a:cs typeface="+mn-lt"/>
              </a:rPr>
              <a:t> (A5-1) FDA &amp; EPA Safety Levels in Regulations and Guidance.</a:t>
            </a:r>
          </a:p>
          <a:p>
            <a:pPr>
              <a:lnSpc>
                <a:spcPct val="120000"/>
              </a:lnSpc>
              <a:spcAft>
                <a:spcPts val="600"/>
              </a:spcAft>
              <a:buFont typeface="Arial" panose="05000000000000000000" pitchFamily="2" charset="2"/>
              <a:buChar char="•"/>
            </a:pPr>
            <a:r>
              <a:rPr lang="en-US" sz="2200">
                <a:solidFill>
                  <a:srgbClr val="C00000"/>
                </a:solidFill>
                <a:latin typeface="Calibri"/>
                <a:ea typeface="+mn-lt"/>
                <a:cs typeface="+mn-lt"/>
              </a:rPr>
              <a:t>Appendix 9 &amp; 10</a:t>
            </a:r>
            <a:r>
              <a:rPr lang="en-US" sz="2200">
                <a:latin typeface="Calibri"/>
                <a:ea typeface="+mn-lt"/>
                <a:cs typeface="+mn-lt"/>
              </a:rPr>
              <a:t> </a:t>
            </a:r>
            <a:r>
              <a:rPr lang="en-US" sz="2200" b="0">
                <a:latin typeface="Calibri"/>
                <a:ea typeface="+mn-lt"/>
                <a:cs typeface="+mn-lt"/>
              </a:rPr>
              <a:t>(A9-1 &amp; A10-1) Allergen cleaning, sanitation and cross-contact prevention. </a:t>
            </a:r>
          </a:p>
          <a:p>
            <a:pPr>
              <a:lnSpc>
                <a:spcPct val="120000"/>
              </a:lnSpc>
              <a:spcAft>
                <a:spcPts val="600"/>
              </a:spcAft>
              <a:buFont typeface="Arial" panose="05000000000000000000" pitchFamily="2" charset="2"/>
              <a:buChar char="•"/>
            </a:pPr>
            <a:r>
              <a:rPr lang="en-US" sz="2200">
                <a:solidFill>
                  <a:srgbClr val="C00000"/>
                </a:solidFill>
                <a:latin typeface="Calibri"/>
                <a:ea typeface="+mn-lt"/>
                <a:cs typeface="+mn-lt"/>
              </a:rPr>
              <a:t>Appendix 11 &amp; 12</a:t>
            </a:r>
            <a:r>
              <a:rPr lang="en-US" sz="2200">
                <a:latin typeface="Calibri"/>
                <a:ea typeface="+mn-lt"/>
                <a:cs typeface="+mn-lt"/>
              </a:rPr>
              <a:t> </a:t>
            </a:r>
            <a:r>
              <a:rPr lang="en-US" sz="2200" b="0">
                <a:latin typeface="Calibri"/>
                <a:ea typeface="+mn-lt"/>
                <a:cs typeface="+mn-lt"/>
              </a:rPr>
              <a:t>(A11-1 &amp; A12-1) Approved and unapproved aquaculture drugs. </a:t>
            </a:r>
            <a:endParaRPr lang="en-US" sz="2200" b="0">
              <a:cs typeface="Calibri"/>
            </a:endParaRPr>
          </a:p>
          <a:p>
            <a:pPr>
              <a:lnSpc>
                <a:spcPct val="120000"/>
              </a:lnSpc>
              <a:spcAft>
                <a:spcPts val="600"/>
              </a:spcAft>
              <a:buFont typeface="Arial" panose="05000000000000000000" pitchFamily="2" charset="2"/>
              <a:buChar char="•"/>
            </a:pPr>
            <a:r>
              <a:rPr lang="en-US" sz="2200">
                <a:solidFill>
                  <a:srgbClr val="C00000"/>
                </a:solidFill>
                <a:latin typeface="Calibri"/>
                <a:ea typeface="+mn-lt"/>
                <a:cs typeface="+mn-lt"/>
              </a:rPr>
              <a:t>Addendums 1 &amp; 2</a:t>
            </a:r>
            <a:r>
              <a:rPr lang="en-US" sz="2200">
                <a:latin typeface="Calibri"/>
                <a:ea typeface="+mn-lt"/>
                <a:cs typeface="+mn-lt"/>
              </a:rPr>
              <a:t> </a:t>
            </a:r>
            <a:r>
              <a:rPr lang="en-US" sz="2200" b="0">
                <a:latin typeface="Calibri"/>
                <a:ea typeface="+mn-lt"/>
                <a:cs typeface="+mn-lt"/>
              </a:rPr>
              <a:t>(AD1-1 &amp; AD2-1) Fish and Fishery Products (21 CFR 123) and Control of Communicable Diseases (21 CFR 1240.60) [Formerly Appendix 8] and cGMP Regulation.</a:t>
            </a:r>
            <a:endParaRPr lang="en-US" sz="2200">
              <a:cs typeface="Calibri"/>
            </a:endParaRPr>
          </a:p>
        </p:txBody>
      </p:sp>
      <p:sp>
        <p:nvSpPr>
          <p:cNvPr id="4" name="Slide Number Placeholder 3">
            <a:extLst>
              <a:ext uri="{FF2B5EF4-FFF2-40B4-BE49-F238E27FC236}">
                <a16:creationId xmlns:a16="http://schemas.microsoft.com/office/drawing/2014/main" id="{AC30EEE6-9BC4-E952-D9B4-BE59843F1EEC}"/>
              </a:ext>
            </a:extLst>
          </p:cNvPr>
          <p:cNvSpPr>
            <a:spLocks noGrp="1"/>
          </p:cNvSpPr>
          <p:nvPr>
            <p:ph type="sldNum" sz="quarter" idx="12"/>
          </p:nvPr>
        </p:nvSpPr>
        <p:spPr/>
        <p:txBody>
          <a:bodyPr/>
          <a:lstStyle/>
          <a:p>
            <a:fld id="{02389E78-7DB0-44B8-A701-13E85F167260}" type="slidenum">
              <a:rPr lang="en-US" smtClean="0"/>
              <a:t>101</a:t>
            </a:fld>
            <a:endParaRPr lang="en-US"/>
          </a:p>
        </p:txBody>
      </p:sp>
    </p:spTree>
    <p:extLst>
      <p:ext uri="{BB962C8B-B14F-4D97-AF65-F5344CB8AC3E}">
        <p14:creationId xmlns:p14="http://schemas.microsoft.com/office/powerpoint/2010/main" val="24805758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AA4B4-B1E3-6538-389C-CF8E11E8468C}"/>
              </a:ext>
            </a:extLst>
          </p:cNvPr>
          <p:cNvSpPr>
            <a:spLocks noGrp="1"/>
          </p:cNvSpPr>
          <p:nvPr>
            <p:ph type="title"/>
          </p:nvPr>
        </p:nvSpPr>
        <p:spPr>
          <a:xfrm>
            <a:off x="838200" y="-4669"/>
            <a:ext cx="9672484" cy="1325563"/>
          </a:xfrm>
        </p:spPr>
        <p:txBody>
          <a:bodyPr/>
          <a:lstStyle/>
          <a:p>
            <a:r>
              <a:rPr lang="en-US" altLang="en-US" sz="4400">
                <a:ea typeface="MS PGothic" panose="020B0600070205080204" pitchFamily="34" charset="-128"/>
              </a:rPr>
              <a:t>WORK SESSIONS</a:t>
            </a:r>
            <a:endParaRPr lang="en-US"/>
          </a:p>
        </p:txBody>
      </p:sp>
      <p:sp>
        <p:nvSpPr>
          <p:cNvPr id="4" name="Slide Number Placeholder 3">
            <a:extLst>
              <a:ext uri="{FF2B5EF4-FFF2-40B4-BE49-F238E27FC236}">
                <a16:creationId xmlns:a16="http://schemas.microsoft.com/office/drawing/2014/main" id="{23E7DE68-6DD1-F66C-6F2E-32F10F7239F0}"/>
              </a:ext>
            </a:extLst>
          </p:cNvPr>
          <p:cNvSpPr>
            <a:spLocks noGrp="1"/>
          </p:cNvSpPr>
          <p:nvPr>
            <p:ph type="sldNum" sz="quarter" idx="12"/>
          </p:nvPr>
        </p:nvSpPr>
        <p:spPr/>
        <p:txBody>
          <a:bodyPr/>
          <a:lstStyle/>
          <a:p>
            <a:fld id="{02389E78-7DB0-44B8-A701-13E85F167260}" type="slidenum">
              <a:rPr lang="en-US" smtClean="0"/>
              <a:t>102</a:t>
            </a:fld>
            <a:endParaRPr lang="en-US"/>
          </a:p>
        </p:txBody>
      </p:sp>
      <p:sp>
        <p:nvSpPr>
          <p:cNvPr id="6" name="Content Placeholder 5">
            <a:extLst>
              <a:ext uri="{FF2B5EF4-FFF2-40B4-BE49-F238E27FC236}">
                <a16:creationId xmlns:a16="http://schemas.microsoft.com/office/drawing/2014/main" id="{FEE33345-16E0-9120-6463-77E8E781F309}"/>
              </a:ext>
            </a:extLst>
          </p:cNvPr>
          <p:cNvSpPr>
            <a:spLocks noGrp="1"/>
          </p:cNvSpPr>
          <p:nvPr>
            <p:ph idx="1"/>
          </p:nvPr>
        </p:nvSpPr>
        <p:spPr>
          <a:xfrm>
            <a:off x="221877" y="917949"/>
            <a:ext cx="11748245" cy="5539161"/>
          </a:xfrm>
        </p:spPr>
        <p:txBody>
          <a:bodyPr vert="horz" lIns="91440" tIns="45720" rIns="91440" bIns="45720" rtlCol="0" anchor="t">
            <a:normAutofit fontScale="92500" lnSpcReduction="10000"/>
          </a:bodyPr>
          <a:lstStyle/>
          <a:p>
            <a:pPr>
              <a:lnSpc>
                <a:spcPct val="120000"/>
              </a:lnSpc>
              <a:spcBef>
                <a:spcPts val="600"/>
              </a:spcBef>
            </a:pPr>
            <a:r>
              <a:rPr lang="en-US" sz="2400">
                <a:latin typeface="Calibri"/>
                <a:ea typeface="Calibri"/>
                <a:cs typeface="Calibri"/>
              </a:rPr>
              <a:t>Each group will:</a:t>
            </a:r>
          </a:p>
          <a:p>
            <a:pPr>
              <a:lnSpc>
                <a:spcPct val="120000"/>
              </a:lnSpc>
              <a:spcBef>
                <a:spcPts val="600"/>
              </a:spcBef>
              <a:buFont typeface="Wingdings,Sans-Serif" panose="020B0604020202020204" pitchFamily="34" charset="0"/>
              <a:buChar char="§"/>
            </a:pPr>
            <a:r>
              <a:rPr lang="en-US" sz="2400">
                <a:solidFill>
                  <a:srgbClr val="C00000"/>
                </a:solidFill>
                <a:latin typeface="Calibri"/>
                <a:ea typeface="Calibri"/>
                <a:cs typeface="Calibri"/>
              </a:rPr>
              <a:t>Get organized: </a:t>
            </a:r>
            <a:r>
              <a:rPr lang="en-US" sz="2400">
                <a:latin typeface="Calibri"/>
                <a:ea typeface="Calibri"/>
                <a:cs typeface="Calibri"/>
              </a:rPr>
              <a:t>choose a leader, scribe &amp; presenter </a:t>
            </a:r>
          </a:p>
          <a:p>
            <a:pPr>
              <a:lnSpc>
                <a:spcPct val="120000"/>
              </a:lnSpc>
              <a:spcBef>
                <a:spcPts val="600"/>
              </a:spcBef>
              <a:buFont typeface="Wingdings,Sans-Serif" panose="020B0604020202020204" pitchFamily="34" charset="0"/>
              <a:buChar char="§"/>
            </a:pPr>
            <a:r>
              <a:rPr lang="en-US" sz="2400">
                <a:solidFill>
                  <a:srgbClr val="C00000"/>
                </a:solidFill>
                <a:latin typeface="Calibri"/>
                <a:ea typeface="Calibri"/>
                <a:cs typeface="Calibri"/>
              </a:rPr>
              <a:t>Read and review the Preliminary Steps Handout </a:t>
            </a:r>
            <a:r>
              <a:rPr lang="en-US" sz="2400">
                <a:latin typeface="Calibri"/>
                <a:ea typeface="Calibri"/>
                <a:cs typeface="Calibri"/>
              </a:rPr>
              <a:t>(product description, process narrative, &amp; process flow chart for the model)</a:t>
            </a:r>
          </a:p>
          <a:p>
            <a:pPr>
              <a:lnSpc>
                <a:spcPct val="120000"/>
              </a:lnSpc>
              <a:spcBef>
                <a:spcPts val="600"/>
              </a:spcBef>
              <a:buFont typeface="Wingdings,Sans-Serif" panose="020B0604020202020204" pitchFamily="34" charset="0"/>
              <a:buChar char="§"/>
            </a:pPr>
            <a:r>
              <a:rPr lang="en-US" sz="2400">
                <a:solidFill>
                  <a:srgbClr val="C00000"/>
                </a:solidFill>
                <a:latin typeface="Calibri"/>
                <a:ea typeface="Calibri"/>
                <a:cs typeface="Calibri"/>
              </a:rPr>
              <a:t>Conduct Your Hazard Analysis:</a:t>
            </a:r>
            <a:endParaRPr lang="en-US" sz="2400">
              <a:latin typeface="Calibri"/>
              <a:ea typeface="Calibri"/>
              <a:cs typeface="Calibri"/>
            </a:endParaRPr>
          </a:p>
          <a:p>
            <a:pPr lvl="1">
              <a:lnSpc>
                <a:spcPct val="120000"/>
              </a:lnSpc>
              <a:spcBef>
                <a:spcPts val="600"/>
              </a:spcBef>
              <a:buFont typeface="Wingdings,Sans-Serif" panose="020B0604020202020204" pitchFamily="34" charset="0"/>
              <a:buChar char="§"/>
            </a:pPr>
            <a:r>
              <a:rPr lang="en-US" sz="1800">
                <a:latin typeface="Calibri"/>
                <a:ea typeface="Calibri"/>
                <a:cs typeface="Calibri"/>
              </a:rPr>
              <a:t>Set up a Hazard Analysis Worksheet (fill in heading &amp; Column 1 – enter all process steps from Process Flow Diagram)</a:t>
            </a:r>
          </a:p>
          <a:p>
            <a:pPr lvl="1">
              <a:lnSpc>
                <a:spcPct val="120000"/>
              </a:lnSpc>
              <a:spcBef>
                <a:spcPts val="600"/>
              </a:spcBef>
              <a:buFont typeface="Wingdings,Sans-Serif" panose="020B0604020202020204" pitchFamily="34" charset="0"/>
              <a:buChar char="§"/>
            </a:pPr>
            <a:r>
              <a:rPr lang="en-US" sz="1800">
                <a:latin typeface="Calibri"/>
                <a:ea typeface="Calibri"/>
                <a:cs typeface="Calibri"/>
              </a:rPr>
              <a:t>Look up all potential Species &amp; Process Hazards in</a:t>
            </a:r>
            <a:r>
              <a:rPr lang="en-US" sz="1800" b="1">
                <a:latin typeface="Calibri"/>
                <a:ea typeface="Calibri"/>
                <a:cs typeface="Calibri"/>
              </a:rPr>
              <a:t> </a:t>
            </a:r>
            <a:r>
              <a:rPr lang="en-US" sz="1800" b="1">
                <a:solidFill>
                  <a:srgbClr val="FF9900"/>
                </a:solidFill>
                <a:latin typeface="Calibri"/>
                <a:ea typeface="Calibri"/>
                <a:cs typeface="Calibri"/>
              </a:rPr>
              <a:t>Tables 3-2, 3-3 &amp; 3-4 in the FDA Hazards Guide</a:t>
            </a:r>
            <a:r>
              <a:rPr lang="en-US" sz="1800">
                <a:latin typeface="Calibri"/>
                <a:ea typeface="Calibri"/>
                <a:cs typeface="Calibri"/>
              </a:rPr>
              <a:t> and enter results in Column 2</a:t>
            </a:r>
          </a:p>
          <a:p>
            <a:pPr lvl="1">
              <a:lnSpc>
                <a:spcPct val="120000"/>
              </a:lnSpc>
              <a:spcBef>
                <a:spcPts val="600"/>
              </a:spcBef>
              <a:buFont typeface="Wingdings,Sans-Serif" panose="020B0604020202020204" pitchFamily="34" charset="0"/>
              <a:buChar char="§"/>
            </a:pPr>
            <a:r>
              <a:rPr lang="en-US" sz="1800">
                <a:latin typeface="Calibri"/>
                <a:ea typeface="Calibri"/>
                <a:cs typeface="Calibri"/>
              </a:rPr>
              <a:t>Determine which potential hazards are significant using </a:t>
            </a:r>
            <a:r>
              <a:rPr lang="en-US" sz="1800" b="1">
                <a:solidFill>
                  <a:srgbClr val="FF9900"/>
                </a:solidFill>
                <a:latin typeface="Calibri"/>
                <a:ea typeface="Calibri"/>
                <a:cs typeface="Calibri"/>
              </a:rPr>
              <a:t>Chapters 4-21 of the FDA Hazards Guide </a:t>
            </a:r>
            <a:r>
              <a:rPr lang="en-US" sz="1800">
                <a:latin typeface="Calibri"/>
                <a:ea typeface="Calibri"/>
                <a:cs typeface="Calibri"/>
              </a:rPr>
              <a:t>and enter results in Columns 3 and 4</a:t>
            </a:r>
          </a:p>
          <a:p>
            <a:pPr lvl="1">
              <a:lnSpc>
                <a:spcPct val="120000"/>
              </a:lnSpc>
              <a:spcBef>
                <a:spcPts val="600"/>
              </a:spcBef>
              <a:buFont typeface="Wingdings,Sans-Serif" panose="020B0604020202020204" pitchFamily="34" charset="0"/>
              <a:buChar char="§"/>
            </a:pPr>
            <a:r>
              <a:rPr lang="en-US" sz="1800">
                <a:latin typeface="Calibri"/>
                <a:ea typeface="Calibri"/>
                <a:cs typeface="Calibri"/>
              </a:rPr>
              <a:t>For all significant hazards (YES in column 3) identify control measures in Column 5 </a:t>
            </a:r>
          </a:p>
          <a:p>
            <a:pPr lvl="1">
              <a:lnSpc>
                <a:spcPct val="120000"/>
              </a:lnSpc>
              <a:spcBef>
                <a:spcPts val="600"/>
              </a:spcBef>
              <a:buFont typeface="Wingdings,Sans-Serif" panose="020B0604020202020204" pitchFamily="34" charset="0"/>
              <a:buChar char="§"/>
            </a:pPr>
            <a:r>
              <a:rPr lang="en-US" sz="1800">
                <a:latin typeface="Calibri"/>
                <a:ea typeface="Calibri"/>
                <a:cs typeface="Calibri"/>
              </a:rPr>
              <a:t>Determine if each step is a CCP for the significant hazards that you have identified using </a:t>
            </a:r>
            <a:r>
              <a:rPr lang="en-US" sz="1800" b="1">
                <a:solidFill>
                  <a:srgbClr val="FF9900"/>
                </a:solidFill>
                <a:latin typeface="Calibri"/>
                <a:ea typeface="Calibri"/>
                <a:cs typeface="Calibri"/>
              </a:rPr>
              <a:t>Chapters 4-21 of FDA Hazards Guide</a:t>
            </a:r>
            <a:endParaRPr lang="en-US" sz="1800">
              <a:latin typeface="Calibri"/>
              <a:ea typeface="Calibri"/>
              <a:cs typeface="Calibri"/>
            </a:endParaRPr>
          </a:p>
          <a:p>
            <a:pPr lvl="1">
              <a:lnSpc>
                <a:spcPct val="120000"/>
              </a:lnSpc>
              <a:spcBef>
                <a:spcPts val="600"/>
              </a:spcBef>
              <a:buFont typeface="Wingdings,Sans-Serif" panose="020B0604020202020204" pitchFamily="34" charset="0"/>
              <a:buChar char="§"/>
            </a:pPr>
            <a:r>
              <a:rPr lang="en-US" sz="1800">
                <a:latin typeface="Calibri"/>
                <a:ea typeface="Calibri"/>
                <a:cs typeface="Calibri"/>
              </a:rPr>
              <a:t>Every ‘Yes’ in Column 3 requires responses in Column 4,5, and 6 (Identified CCPs).</a:t>
            </a:r>
          </a:p>
        </p:txBody>
      </p:sp>
    </p:spTree>
    <p:extLst>
      <p:ext uri="{BB962C8B-B14F-4D97-AF65-F5344CB8AC3E}">
        <p14:creationId xmlns:p14="http://schemas.microsoft.com/office/powerpoint/2010/main" val="28881502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B95F1-D625-C63B-B135-331FFFAD74EF}"/>
              </a:ext>
            </a:extLst>
          </p:cNvPr>
          <p:cNvSpPr>
            <a:spLocks noGrp="1"/>
          </p:cNvSpPr>
          <p:nvPr>
            <p:ph type="title"/>
          </p:nvPr>
        </p:nvSpPr>
        <p:spPr>
          <a:xfrm>
            <a:off x="838200" y="-15875"/>
            <a:ext cx="9672484" cy="1325563"/>
          </a:xfrm>
        </p:spPr>
        <p:txBody>
          <a:bodyPr/>
          <a:lstStyle/>
          <a:p>
            <a:r>
              <a:rPr lang="en-US" altLang="en-US" sz="4400">
                <a:ea typeface="MS PGothic" panose="020B0600070205080204" pitchFamily="34" charset="-128"/>
              </a:rPr>
              <a:t>WORK SESSIONS -continued </a:t>
            </a:r>
            <a:endParaRPr lang="en-US"/>
          </a:p>
        </p:txBody>
      </p:sp>
      <p:sp>
        <p:nvSpPr>
          <p:cNvPr id="3" name="Content Placeholder 2">
            <a:extLst>
              <a:ext uri="{FF2B5EF4-FFF2-40B4-BE49-F238E27FC236}">
                <a16:creationId xmlns:a16="http://schemas.microsoft.com/office/drawing/2014/main" id="{D78E05A6-E2E3-E707-5CAD-D4896D8CBFFE}"/>
              </a:ext>
            </a:extLst>
          </p:cNvPr>
          <p:cNvSpPr>
            <a:spLocks noGrp="1"/>
          </p:cNvSpPr>
          <p:nvPr>
            <p:ph idx="1"/>
          </p:nvPr>
        </p:nvSpPr>
        <p:spPr>
          <a:xfrm>
            <a:off x="838200" y="1310155"/>
            <a:ext cx="10515600" cy="4866808"/>
          </a:xfrm>
        </p:spPr>
        <p:txBody>
          <a:bodyPr vert="horz" lIns="91440" tIns="45720" rIns="91440" bIns="45720" rtlCol="0" anchor="t">
            <a:normAutofit fontScale="92500" lnSpcReduction="20000"/>
          </a:bodyPr>
          <a:lstStyle/>
          <a:p>
            <a:pPr eaLnBrk="1" hangingPunct="1">
              <a:lnSpc>
                <a:spcPct val="80000"/>
              </a:lnSpc>
              <a:buFont typeface="Wingdings" panose="05000000000000000000" pitchFamily="2" charset="2"/>
              <a:buNone/>
            </a:pPr>
            <a:r>
              <a:rPr lang="en-US" altLang="en-US" sz="2400"/>
              <a:t>Each group will:</a:t>
            </a:r>
          </a:p>
          <a:p>
            <a:pPr eaLnBrk="1" hangingPunct="1">
              <a:lnSpc>
                <a:spcPct val="120000"/>
              </a:lnSpc>
              <a:buFont typeface="Wingdings" panose="05000000000000000000" pitchFamily="2" charset="2"/>
              <a:buNone/>
            </a:pPr>
            <a:r>
              <a:rPr lang="en-US" altLang="en-US" sz="2400">
                <a:solidFill>
                  <a:srgbClr val="C00000"/>
                </a:solidFill>
              </a:rPr>
              <a:t>Develop a HACCP Plan for each significant hazard at each CCP identified in the Hazard Analysis by completing the following: </a:t>
            </a:r>
          </a:p>
          <a:p>
            <a:pPr lvl="1" eaLnBrk="1" hangingPunct="1">
              <a:lnSpc>
                <a:spcPct val="120000"/>
              </a:lnSpc>
              <a:buFont typeface="Wingdings" panose="05000000000000000000" pitchFamily="2" charset="2"/>
              <a:buChar char="§"/>
            </a:pPr>
            <a:r>
              <a:rPr lang="en-US" altLang="en-US" sz="2400"/>
              <a:t>Set up a HACCP Plan Form by filling in company &amp; product information and columns 1 and 2 (CCP and Hazard) </a:t>
            </a:r>
          </a:p>
          <a:p>
            <a:pPr lvl="1" eaLnBrk="1" hangingPunct="1">
              <a:lnSpc>
                <a:spcPct val="120000"/>
              </a:lnSpc>
              <a:buFont typeface="Wingdings" panose="05000000000000000000" pitchFamily="2" charset="2"/>
              <a:buChar char="§"/>
            </a:pPr>
            <a:r>
              <a:rPr lang="en-US" altLang="en-US" sz="2400">
                <a:latin typeface="Calibri"/>
                <a:ea typeface="Calibri"/>
                <a:cs typeface="Calibri"/>
              </a:rPr>
              <a:t>Identify a Control Strategy and the corresponding Critical Limit using </a:t>
            </a:r>
            <a:r>
              <a:rPr lang="en-US" altLang="en-US" sz="2400" b="1">
                <a:solidFill>
                  <a:srgbClr val="FF9900"/>
                </a:solidFill>
                <a:latin typeface="Calibri"/>
                <a:ea typeface="Calibri"/>
                <a:cs typeface="Calibri"/>
              </a:rPr>
              <a:t>Chapters 4-21</a:t>
            </a:r>
            <a:r>
              <a:rPr lang="en-US" altLang="en-US" sz="2400">
                <a:solidFill>
                  <a:srgbClr val="FF9900"/>
                </a:solidFill>
                <a:latin typeface="Calibri"/>
                <a:ea typeface="Calibri"/>
                <a:cs typeface="Calibri"/>
              </a:rPr>
              <a:t> </a:t>
            </a:r>
            <a:r>
              <a:rPr lang="en-US" altLang="en-US" sz="2400" b="1">
                <a:solidFill>
                  <a:srgbClr val="FF9900"/>
                </a:solidFill>
                <a:latin typeface="Calibri"/>
                <a:ea typeface="Calibri"/>
                <a:cs typeface="Calibri"/>
              </a:rPr>
              <a:t>in FDA Hazards Guide</a:t>
            </a:r>
            <a:r>
              <a:rPr lang="en-US" altLang="en-US" sz="2400">
                <a:latin typeface="Calibri"/>
                <a:ea typeface="Calibri"/>
                <a:cs typeface="Calibri"/>
              </a:rPr>
              <a:t> and enter result in Column 3</a:t>
            </a:r>
          </a:p>
          <a:p>
            <a:pPr lvl="1" eaLnBrk="1" hangingPunct="1">
              <a:lnSpc>
                <a:spcPct val="120000"/>
              </a:lnSpc>
              <a:buFont typeface="Wingdings" panose="05000000000000000000" pitchFamily="2" charset="2"/>
              <a:buChar char="§"/>
            </a:pPr>
            <a:r>
              <a:rPr lang="en-US" altLang="en-US" sz="2400">
                <a:latin typeface="Calibri"/>
                <a:ea typeface="Calibri"/>
                <a:cs typeface="Calibri"/>
              </a:rPr>
              <a:t>Complete the HACCP Plan Form by identifying the appropriate monitoring, corrective action, verification and records associated with the Control Strategy that was selected from </a:t>
            </a:r>
            <a:r>
              <a:rPr lang="en-US" altLang="en-US" sz="2400" b="1">
                <a:solidFill>
                  <a:srgbClr val="FF9900"/>
                </a:solidFill>
                <a:latin typeface="Calibri"/>
                <a:ea typeface="Calibri"/>
                <a:cs typeface="Calibri"/>
              </a:rPr>
              <a:t>Chapters 4-21</a:t>
            </a:r>
            <a:r>
              <a:rPr lang="en-US" altLang="en-US" sz="2400">
                <a:latin typeface="Calibri"/>
                <a:ea typeface="Calibri"/>
                <a:cs typeface="Calibri"/>
              </a:rPr>
              <a:t>. Enter the results in Columns 4-10 of the HACCP Plan Form</a:t>
            </a:r>
          </a:p>
          <a:p>
            <a:pPr eaLnBrk="1" hangingPunct="1">
              <a:lnSpc>
                <a:spcPct val="110000"/>
              </a:lnSpc>
              <a:buFont typeface="Wingdings" panose="05000000000000000000" pitchFamily="2" charset="2"/>
              <a:buNone/>
            </a:pPr>
            <a:r>
              <a:rPr lang="en-US" altLang="en-US" sz="2400">
                <a:solidFill>
                  <a:srgbClr val="C00000"/>
                </a:solidFill>
              </a:rPr>
              <a:t>Finalize your group’s results for presentation to the rest of the class and determine who from your group will do the presentation.</a:t>
            </a:r>
          </a:p>
          <a:p>
            <a:pPr marL="0" indent="0">
              <a:buNone/>
            </a:pPr>
            <a:endParaRPr lang="en-US"/>
          </a:p>
        </p:txBody>
      </p:sp>
      <p:sp>
        <p:nvSpPr>
          <p:cNvPr id="4" name="Slide Number Placeholder 3">
            <a:extLst>
              <a:ext uri="{FF2B5EF4-FFF2-40B4-BE49-F238E27FC236}">
                <a16:creationId xmlns:a16="http://schemas.microsoft.com/office/drawing/2014/main" id="{5CC650A3-1030-801C-6242-034BAAFFBABF}"/>
              </a:ext>
            </a:extLst>
          </p:cNvPr>
          <p:cNvSpPr>
            <a:spLocks noGrp="1"/>
          </p:cNvSpPr>
          <p:nvPr>
            <p:ph type="sldNum" sz="quarter" idx="12"/>
          </p:nvPr>
        </p:nvSpPr>
        <p:spPr/>
        <p:txBody>
          <a:bodyPr/>
          <a:lstStyle/>
          <a:p>
            <a:fld id="{02389E78-7DB0-44B8-A701-13E85F167260}" type="slidenum">
              <a:rPr lang="en-US" smtClean="0"/>
              <a:t>103</a:t>
            </a:fld>
            <a:endParaRPr lang="en-US"/>
          </a:p>
        </p:txBody>
      </p:sp>
    </p:spTree>
    <p:extLst>
      <p:ext uri="{BB962C8B-B14F-4D97-AF65-F5344CB8AC3E}">
        <p14:creationId xmlns:p14="http://schemas.microsoft.com/office/powerpoint/2010/main" val="19104789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D215-1131-4A70-607A-5E25879F05EE}"/>
              </a:ext>
            </a:extLst>
          </p:cNvPr>
          <p:cNvSpPr>
            <a:spLocks noGrp="1"/>
          </p:cNvSpPr>
          <p:nvPr>
            <p:ph type="title"/>
          </p:nvPr>
        </p:nvSpPr>
        <p:spPr/>
        <p:txBody>
          <a:bodyPr/>
          <a:lstStyle/>
          <a:p>
            <a:r>
              <a:rPr lang="en-US" altLang="en-US" sz="4400">
                <a:ea typeface="MS PGothic" panose="020B0600070205080204" pitchFamily="34" charset="-128"/>
              </a:rPr>
              <a:t>WORK SESSIONS -continued </a:t>
            </a:r>
            <a:endParaRPr lang="en-US"/>
          </a:p>
        </p:txBody>
      </p:sp>
      <p:sp>
        <p:nvSpPr>
          <p:cNvPr id="3" name="Content Placeholder 2">
            <a:extLst>
              <a:ext uri="{FF2B5EF4-FFF2-40B4-BE49-F238E27FC236}">
                <a16:creationId xmlns:a16="http://schemas.microsoft.com/office/drawing/2014/main" id="{31F99D92-F6DE-788A-0342-443CA52928CE}"/>
              </a:ext>
            </a:extLst>
          </p:cNvPr>
          <p:cNvSpPr>
            <a:spLocks noGrp="1"/>
          </p:cNvSpPr>
          <p:nvPr>
            <p:ph idx="1"/>
          </p:nvPr>
        </p:nvSpPr>
        <p:spPr/>
        <p:txBody>
          <a:bodyPr/>
          <a:lstStyle/>
          <a:p>
            <a:pPr marL="0" indent="0">
              <a:buNone/>
            </a:pPr>
            <a:r>
              <a:rPr lang="en-US" altLang="en-US"/>
              <a:t>Finally, to complete the learning process, </a:t>
            </a:r>
            <a:br>
              <a:rPr lang="en-US" altLang="en-US"/>
            </a:br>
            <a:br>
              <a:rPr lang="en-US" altLang="en-US"/>
            </a:br>
            <a:r>
              <a:rPr lang="en-US" altLang="en-US">
                <a:solidFill>
                  <a:srgbClr val="C00000"/>
                </a:solidFill>
              </a:rPr>
              <a:t>Each group will present results for their Hazard Analysis and HACCP plan for open discussion</a:t>
            </a:r>
          </a:p>
          <a:p>
            <a:pPr marL="0" indent="0">
              <a:buNone/>
            </a:pPr>
            <a:endParaRPr lang="en-US"/>
          </a:p>
        </p:txBody>
      </p:sp>
      <p:sp>
        <p:nvSpPr>
          <p:cNvPr id="4" name="Slide Number Placeholder 3">
            <a:extLst>
              <a:ext uri="{FF2B5EF4-FFF2-40B4-BE49-F238E27FC236}">
                <a16:creationId xmlns:a16="http://schemas.microsoft.com/office/drawing/2014/main" id="{421A1EE0-C169-44EF-5F1F-4413F6777828}"/>
              </a:ext>
            </a:extLst>
          </p:cNvPr>
          <p:cNvSpPr>
            <a:spLocks noGrp="1"/>
          </p:cNvSpPr>
          <p:nvPr>
            <p:ph type="sldNum" sz="quarter" idx="12"/>
          </p:nvPr>
        </p:nvSpPr>
        <p:spPr/>
        <p:txBody>
          <a:bodyPr/>
          <a:lstStyle/>
          <a:p>
            <a:fld id="{02389E78-7DB0-44B8-A701-13E85F167260}" type="slidenum">
              <a:rPr lang="en-US" smtClean="0"/>
              <a:t>104</a:t>
            </a:fld>
            <a:endParaRPr lang="en-US"/>
          </a:p>
        </p:txBody>
      </p:sp>
      <p:pic>
        <p:nvPicPr>
          <p:cNvPr id="5" name="Picture 2" descr="Image result for presentation">
            <a:extLst>
              <a:ext uri="{FF2B5EF4-FFF2-40B4-BE49-F238E27FC236}">
                <a16:creationId xmlns:a16="http://schemas.microsoft.com/office/drawing/2014/main" id="{E62B3E8B-F95D-DDAB-8ACA-1AB587BDD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925" y="3790138"/>
            <a:ext cx="4424299" cy="253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2622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11AD-FF50-A373-93E0-7FE09783A1F5}"/>
              </a:ext>
            </a:extLst>
          </p:cNvPr>
          <p:cNvSpPr>
            <a:spLocks noGrp="1"/>
          </p:cNvSpPr>
          <p:nvPr>
            <p:ph type="title"/>
          </p:nvPr>
        </p:nvSpPr>
        <p:spPr/>
        <p:txBody>
          <a:bodyPr/>
          <a:lstStyle/>
          <a:p>
            <a:r>
              <a:rPr lang="en-US"/>
              <a:t>Course Closeout</a:t>
            </a:r>
          </a:p>
        </p:txBody>
      </p:sp>
      <p:sp>
        <p:nvSpPr>
          <p:cNvPr id="3" name="Content Placeholder 2">
            <a:extLst>
              <a:ext uri="{FF2B5EF4-FFF2-40B4-BE49-F238E27FC236}">
                <a16:creationId xmlns:a16="http://schemas.microsoft.com/office/drawing/2014/main" id="{38CA0ACF-35B6-9C47-9AFB-C2564949666A}"/>
              </a:ext>
            </a:extLst>
          </p:cNvPr>
          <p:cNvSpPr>
            <a:spLocks noGrp="1"/>
          </p:cNvSpPr>
          <p:nvPr>
            <p:ph idx="1"/>
          </p:nvPr>
        </p:nvSpPr>
        <p:spPr>
          <a:xfrm>
            <a:off x="838200" y="1478243"/>
            <a:ext cx="7903464" cy="4698720"/>
          </a:xfrm>
        </p:spPr>
        <p:txBody>
          <a:bodyPr vert="horz" lIns="91440" tIns="45720" rIns="91440" bIns="45720" rtlCol="0" anchor="t">
            <a:normAutofit lnSpcReduction="10000"/>
          </a:bodyPr>
          <a:lstStyle/>
          <a:p>
            <a:pPr indent="-234950" fontAlgn="auto">
              <a:lnSpc>
                <a:spcPct val="110000"/>
              </a:lnSpc>
              <a:spcBef>
                <a:spcPts val="0"/>
              </a:spcBef>
              <a:spcAft>
                <a:spcPts val="0"/>
              </a:spcAft>
              <a:buClr>
                <a:schemeClr val="dk1"/>
              </a:buClr>
              <a:buSzPts val="2900"/>
            </a:pPr>
            <a:r>
              <a:rPr lang="en-US" sz="2800">
                <a:latin typeface="Calibri"/>
                <a:ea typeface="Calibri"/>
                <a:cs typeface="Calibri"/>
              </a:rPr>
              <a:t>Certificates are sent via email within two weeks of AFDO receiving course closeout paperwork.</a:t>
            </a:r>
            <a:endParaRPr lang="en-US"/>
          </a:p>
          <a:p>
            <a:pPr indent="-234950" fontAlgn="auto">
              <a:lnSpc>
                <a:spcPct val="110000"/>
              </a:lnSpc>
              <a:spcAft>
                <a:spcPts val="0"/>
              </a:spcAft>
              <a:buClr>
                <a:schemeClr val="dk1"/>
              </a:buClr>
              <a:buSzPts val="2900"/>
            </a:pPr>
            <a:r>
              <a:rPr lang="en-US" sz="2800">
                <a:latin typeface="Calibri"/>
                <a:ea typeface="Calibri"/>
                <a:cs typeface="Calibri"/>
              </a:rPr>
              <a:t>Make sure you can receive emails from </a:t>
            </a:r>
            <a:r>
              <a:rPr lang="en-US" sz="2800" u="sng">
                <a:solidFill>
                  <a:schemeClr val="hlink"/>
                </a:solidFill>
                <a:latin typeface="Calibri"/>
                <a:ea typeface="Calibri"/>
                <a:cs typeface="Calibri"/>
                <a:hlinkClick r:id="rId2">
                  <a:extLst>
                    <a:ext uri="{A12FA001-AC4F-418D-AE19-62706E023703}">
                      <ahyp:hlinkClr xmlns:ahyp="http://schemas.microsoft.com/office/drawing/2018/hyperlinkcolor" val="tx"/>
                    </a:ext>
                  </a:extLst>
                </a:hlinkClick>
              </a:rPr>
              <a:t>haccp@afdo.org</a:t>
            </a:r>
            <a:r>
              <a:rPr lang="en-US" sz="2800">
                <a:latin typeface="Calibri"/>
                <a:ea typeface="Calibri"/>
                <a:cs typeface="Calibri"/>
              </a:rPr>
              <a:t>. </a:t>
            </a:r>
          </a:p>
          <a:p>
            <a:pPr indent="-234950" fontAlgn="auto">
              <a:lnSpc>
                <a:spcPct val="110000"/>
              </a:lnSpc>
              <a:spcAft>
                <a:spcPts val="0"/>
              </a:spcAft>
              <a:buClr>
                <a:schemeClr val="dk1"/>
              </a:buClr>
              <a:buSzPts val="2900"/>
            </a:pPr>
            <a:r>
              <a:rPr lang="en-US" sz="2800">
                <a:latin typeface="Calibri"/>
                <a:ea typeface="Calibri"/>
                <a:cs typeface="Calibri"/>
              </a:rPr>
              <a:t>If certificate is not received, first check your junk folder, then contact your instructor.  </a:t>
            </a:r>
          </a:p>
          <a:p>
            <a:pPr indent="-234950" fontAlgn="auto">
              <a:lnSpc>
                <a:spcPct val="110000"/>
              </a:lnSpc>
              <a:spcAft>
                <a:spcPts val="0"/>
              </a:spcAft>
              <a:buSzPts val="2900"/>
            </a:pPr>
            <a:r>
              <a:rPr lang="en-US" sz="2800">
                <a:latin typeface="Calibri"/>
                <a:ea typeface="Calibri"/>
                <a:cs typeface="Calibri"/>
              </a:rPr>
              <a:t>Confirm certificate information is accurate upon receipt.</a:t>
            </a:r>
          </a:p>
          <a:p>
            <a:pPr>
              <a:lnSpc>
                <a:spcPct val="110000"/>
              </a:lnSpc>
              <a:buNone/>
            </a:pPr>
            <a:r>
              <a:rPr lang="en-US" sz="1800" b="1">
                <a:solidFill>
                  <a:srgbClr val="FF0000"/>
                </a:solidFill>
                <a:latin typeface="Calibri"/>
                <a:ea typeface="Calibri"/>
                <a:cs typeface="Arial"/>
              </a:rPr>
              <a:t>NOTE: </a:t>
            </a:r>
            <a:r>
              <a:rPr lang="en-US" sz="1800">
                <a:latin typeface="Calibri"/>
                <a:ea typeface="Calibri"/>
                <a:cs typeface="Calibri"/>
              </a:rPr>
              <a:t>there is a $15 fee to have certificates re-issued or revised more than 3 months after it was issued. </a:t>
            </a:r>
          </a:p>
          <a:p>
            <a:pPr marL="0" indent="0">
              <a:buNone/>
            </a:pPr>
            <a:endParaRPr lang="en-US"/>
          </a:p>
        </p:txBody>
      </p:sp>
      <p:sp>
        <p:nvSpPr>
          <p:cNvPr id="4" name="Slide Number Placeholder 3">
            <a:extLst>
              <a:ext uri="{FF2B5EF4-FFF2-40B4-BE49-F238E27FC236}">
                <a16:creationId xmlns:a16="http://schemas.microsoft.com/office/drawing/2014/main" id="{35FD66C5-FDD8-4855-D2C8-D815C196A509}"/>
              </a:ext>
            </a:extLst>
          </p:cNvPr>
          <p:cNvSpPr>
            <a:spLocks noGrp="1"/>
          </p:cNvSpPr>
          <p:nvPr>
            <p:ph type="sldNum" sz="quarter" idx="12"/>
          </p:nvPr>
        </p:nvSpPr>
        <p:spPr/>
        <p:txBody>
          <a:bodyPr/>
          <a:lstStyle/>
          <a:p>
            <a:fld id="{02389E78-7DB0-44B8-A701-13E85F167260}" type="slidenum">
              <a:rPr lang="en-US" smtClean="0"/>
              <a:t>105</a:t>
            </a:fld>
            <a:endParaRPr lang="en-US"/>
          </a:p>
        </p:txBody>
      </p:sp>
      <p:pic>
        <p:nvPicPr>
          <p:cNvPr id="5" name="Google Shape;152;p1" descr="A certificate of completion with a logo&#10;&#10;Description automatically generated">
            <a:extLst>
              <a:ext uri="{FF2B5EF4-FFF2-40B4-BE49-F238E27FC236}">
                <a16:creationId xmlns:a16="http://schemas.microsoft.com/office/drawing/2014/main" id="{7068BD90-218C-DF9C-E9BC-5B66EEE5E72B}"/>
              </a:ext>
            </a:extLst>
          </p:cNvPr>
          <p:cNvPicPr preferRelativeResize="0"/>
          <p:nvPr/>
        </p:nvPicPr>
        <p:blipFill rotWithShape="1">
          <a:blip r:embed="rId3">
            <a:alphaModFix amt="50000"/>
          </a:blip>
          <a:srcRect/>
          <a:stretch/>
        </p:blipFill>
        <p:spPr>
          <a:xfrm rot="658096">
            <a:off x="8417363" y="2369484"/>
            <a:ext cx="3453032" cy="2689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13265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1E6D2-D86D-6289-F7DA-F6803D99F1F8}"/>
              </a:ext>
            </a:extLst>
          </p:cNvPr>
          <p:cNvSpPr>
            <a:spLocks noGrp="1"/>
          </p:cNvSpPr>
          <p:nvPr>
            <p:ph type="title"/>
          </p:nvPr>
        </p:nvSpPr>
        <p:spPr/>
        <p:txBody>
          <a:bodyPr/>
          <a:lstStyle/>
          <a:p>
            <a:r>
              <a:rPr lang="en-US" dirty="0">
                <a:latin typeface="Aptos Black"/>
              </a:rPr>
              <a:t>Training Evaluation</a:t>
            </a:r>
            <a:endParaRPr lang="en-US" dirty="0"/>
          </a:p>
        </p:txBody>
      </p:sp>
      <p:sp>
        <p:nvSpPr>
          <p:cNvPr id="3" name="Content Placeholder 2">
            <a:extLst>
              <a:ext uri="{FF2B5EF4-FFF2-40B4-BE49-F238E27FC236}">
                <a16:creationId xmlns:a16="http://schemas.microsoft.com/office/drawing/2014/main" id="{02992E61-B0BC-A61B-BCD7-17FBCBE04A5A}"/>
              </a:ext>
            </a:extLst>
          </p:cNvPr>
          <p:cNvSpPr>
            <a:spLocks noGrp="1"/>
          </p:cNvSpPr>
          <p:nvPr>
            <p:ph sz="half" idx="1"/>
          </p:nvPr>
        </p:nvSpPr>
        <p:spPr/>
        <p:txBody>
          <a:bodyPr vert="horz" lIns="91440" tIns="45720" rIns="91440" bIns="45720" rtlCol="0" anchor="t">
            <a:normAutofit/>
          </a:bodyPr>
          <a:lstStyle/>
          <a:p>
            <a:pPr marL="0" indent="0" algn="ctr">
              <a:buNone/>
            </a:pPr>
            <a:r>
              <a:rPr lang="en-US" sz="4000" dirty="0">
                <a:latin typeface="Aptos"/>
                <a:ea typeface="Calibri"/>
                <a:cs typeface="Calibri"/>
              </a:rPr>
              <a:t>Complete your training evaluation online using the </a:t>
            </a:r>
            <a:r>
              <a:rPr lang="en-US" sz="4000">
                <a:latin typeface="Aptos"/>
                <a:ea typeface="Calibri"/>
                <a:cs typeface="Calibri"/>
              </a:rPr>
              <a:t>URL or QR </a:t>
            </a:r>
            <a:r>
              <a:rPr lang="en-US" sz="4000" dirty="0">
                <a:latin typeface="Aptos"/>
                <a:ea typeface="Calibri"/>
                <a:cs typeface="Calibri"/>
              </a:rPr>
              <a:t>code below.</a:t>
            </a:r>
            <a:endParaRPr lang="en-US" sz="3200" dirty="0">
              <a:ea typeface="Calibri"/>
              <a:cs typeface="Calibri"/>
            </a:endParaRPr>
          </a:p>
          <a:p>
            <a:pPr marL="0" indent="0" algn="ctr">
              <a:buNone/>
            </a:pPr>
            <a:endParaRPr lang="en-US" sz="3600" b="1" dirty="0">
              <a:latin typeface="Aptos"/>
              <a:ea typeface="Calibri"/>
              <a:cs typeface="Calibri"/>
            </a:endParaRPr>
          </a:p>
          <a:p>
            <a:pPr marL="0" indent="0" algn="ctr">
              <a:buNone/>
            </a:pPr>
            <a:r>
              <a:rPr lang="en-US" sz="3600" b="1" dirty="0">
                <a:latin typeface="Aptos"/>
                <a:ea typeface="Calibri"/>
                <a:cs typeface="Calibri"/>
                <a:hlinkClick r:id="rId2"/>
              </a:rPr>
              <a:t>bit.ly/SHAEvaluation</a:t>
            </a:r>
            <a:endParaRPr lang="en-US" sz="3600">
              <a:solidFill>
                <a:srgbClr val="467886"/>
              </a:solidFill>
              <a:latin typeface="Aptos"/>
              <a:ea typeface="Calibri"/>
              <a:cs typeface="Calibri"/>
            </a:endParaRPr>
          </a:p>
          <a:p>
            <a:endParaRPr lang="en-US" dirty="0"/>
          </a:p>
        </p:txBody>
      </p:sp>
      <p:pic>
        <p:nvPicPr>
          <p:cNvPr id="8" name="Content Placeholder 7">
            <a:extLst>
              <a:ext uri="{FF2B5EF4-FFF2-40B4-BE49-F238E27FC236}">
                <a16:creationId xmlns:a16="http://schemas.microsoft.com/office/drawing/2014/main" id="{6EAAD1BA-9FE6-62DD-3626-398985ECB1CF}"/>
              </a:ext>
            </a:extLst>
          </p:cNvPr>
          <p:cNvPicPr>
            <a:picLocks noGrp="1" noChangeAspect="1"/>
          </p:cNvPicPr>
          <p:nvPr>
            <p:ph sz="half" idx="2"/>
          </p:nvPr>
        </p:nvPicPr>
        <p:blipFill>
          <a:blip r:embed="rId3"/>
          <a:stretch>
            <a:fillRect/>
          </a:stretch>
        </p:blipFill>
        <p:spPr>
          <a:xfrm>
            <a:off x="6998055" y="2236349"/>
            <a:ext cx="3529890" cy="3529890"/>
          </a:xfrm>
        </p:spPr>
      </p:pic>
      <p:sp>
        <p:nvSpPr>
          <p:cNvPr id="5" name="Slide Number Placeholder 4">
            <a:extLst>
              <a:ext uri="{FF2B5EF4-FFF2-40B4-BE49-F238E27FC236}">
                <a16:creationId xmlns:a16="http://schemas.microsoft.com/office/drawing/2014/main" id="{F3A3BF11-62BD-1C75-2CD9-F8D6466BFC7E}"/>
              </a:ext>
            </a:extLst>
          </p:cNvPr>
          <p:cNvSpPr>
            <a:spLocks noGrp="1"/>
          </p:cNvSpPr>
          <p:nvPr>
            <p:ph type="sldNum" sz="quarter" idx="12"/>
          </p:nvPr>
        </p:nvSpPr>
        <p:spPr/>
        <p:txBody>
          <a:bodyPr/>
          <a:lstStyle/>
          <a:p>
            <a:fld id="{02389E78-7DB0-44B8-A701-13E85F167260}" type="slidenum">
              <a:rPr lang="en-US" smtClean="0"/>
              <a:t>106</a:t>
            </a:fld>
            <a:endParaRPr lang="en-US"/>
          </a:p>
        </p:txBody>
      </p:sp>
    </p:spTree>
    <p:extLst>
      <p:ext uri="{BB962C8B-B14F-4D97-AF65-F5344CB8AC3E}">
        <p14:creationId xmlns:p14="http://schemas.microsoft.com/office/powerpoint/2010/main" val="5561035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15881-9388-D735-FFB0-0159652C122F}"/>
              </a:ext>
            </a:extLst>
          </p:cNvPr>
          <p:cNvSpPr>
            <a:spLocks noGrp="1"/>
          </p:cNvSpPr>
          <p:nvPr>
            <p:ph type="title"/>
          </p:nvPr>
        </p:nvSpPr>
        <p:spPr/>
        <p:txBody>
          <a:bodyPr/>
          <a:lstStyle/>
          <a:p>
            <a:r>
              <a:rPr lang="en-US" altLang="en-US" sz="4400" dirty="0">
                <a:ea typeface="MS PGothic" panose="020B0600070205080204" pitchFamily="34" charset="-128"/>
              </a:rPr>
              <a:t>QUESTIONS</a:t>
            </a:r>
            <a:br>
              <a:rPr lang="en-US" altLang="en-US" sz="4400" dirty="0">
                <a:ea typeface="MS PGothic" panose="020B0600070205080204" pitchFamily="34" charset="-128"/>
              </a:rPr>
            </a:br>
            <a:endParaRPr lang="en-US" dirty="0"/>
          </a:p>
        </p:txBody>
      </p:sp>
      <p:sp>
        <p:nvSpPr>
          <p:cNvPr id="4" name="Slide Number Placeholder 3">
            <a:extLst>
              <a:ext uri="{FF2B5EF4-FFF2-40B4-BE49-F238E27FC236}">
                <a16:creationId xmlns:a16="http://schemas.microsoft.com/office/drawing/2014/main" id="{916BCC72-A285-93C4-E72D-C07AFA6BA309}"/>
              </a:ext>
            </a:extLst>
          </p:cNvPr>
          <p:cNvSpPr>
            <a:spLocks noGrp="1"/>
          </p:cNvSpPr>
          <p:nvPr>
            <p:ph type="sldNum" sz="quarter" idx="12"/>
          </p:nvPr>
        </p:nvSpPr>
        <p:spPr/>
        <p:txBody>
          <a:bodyPr/>
          <a:lstStyle/>
          <a:p>
            <a:fld id="{02389E78-7DB0-44B8-A701-13E85F167260}" type="slidenum">
              <a:rPr lang="en-US" smtClean="0"/>
              <a:t>107</a:t>
            </a:fld>
            <a:endParaRPr lang="en-US"/>
          </a:p>
        </p:txBody>
      </p:sp>
      <p:pic>
        <p:nvPicPr>
          <p:cNvPr id="5" name="Content Placeholder 4" descr="MPj03900830000[1]">
            <a:extLst>
              <a:ext uri="{FF2B5EF4-FFF2-40B4-BE49-F238E27FC236}">
                <a16:creationId xmlns:a16="http://schemas.microsoft.com/office/drawing/2014/main" id="{E418434E-150E-9660-26F0-81FF32265C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94250" y="2172494"/>
            <a:ext cx="2603500" cy="3657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222F8366-80D7-DC23-B4F1-C37FB6CCD0B6}"/>
              </a:ext>
            </a:extLst>
          </p:cNvPr>
          <p:cNvSpPr txBox="1"/>
          <p:nvPr/>
        </p:nvSpPr>
        <p:spPr>
          <a:xfrm>
            <a:off x="838200" y="1229023"/>
            <a:ext cx="7947304" cy="923330"/>
          </a:xfrm>
          <a:prstGeom prst="rect">
            <a:avLst/>
          </a:prstGeom>
          <a:noFill/>
        </p:spPr>
        <p:txBody>
          <a:bodyPr wrap="none" rtlCol="0">
            <a:spAutoFit/>
          </a:bodyPr>
          <a:lstStyle/>
          <a:p>
            <a:r>
              <a:rPr lang="en-US" dirty="0"/>
              <a:t>Contact Dr. Razieh Farzad with any questions or comments about these slides </a:t>
            </a:r>
          </a:p>
          <a:p>
            <a:r>
              <a:rPr lang="en-US" dirty="0">
                <a:hlinkClick r:id="rId3"/>
              </a:rPr>
              <a:t>Email:rfarzad@ufl.edu</a:t>
            </a:r>
            <a:endParaRPr lang="en-US" dirty="0"/>
          </a:p>
          <a:p>
            <a:r>
              <a:rPr lang="en-US" dirty="0"/>
              <a:t>Phone number: (352)-2945-3902</a:t>
            </a:r>
          </a:p>
        </p:txBody>
      </p:sp>
    </p:spTree>
    <p:extLst>
      <p:ext uri="{BB962C8B-B14F-4D97-AF65-F5344CB8AC3E}">
        <p14:creationId xmlns:p14="http://schemas.microsoft.com/office/powerpoint/2010/main" val="401965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EA35F-6FEC-A3E9-0671-1536F643A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180BC0-AE1B-2462-10CA-BB66ECAD199C}"/>
              </a:ext>
            </a:extLst>
          </p:cNvPr>
          <p:cNvSpPr>
            <a:spLocks noGrp="1"/>
          </p:cNvSpPr>
          <p:nvPr>
            <p:ph type="title"/>
          </p:nvPr>
        </p:nvSpPr>
        <p:spPr/>
        <p:txBody>
          <a:bodyPr/>
          <a:lstStyle/>
          <a:p>
            <a:r>
              <a:rPr lang="en-US" altLang="en-US" sz="4400">
                <a:ea typeface="MS PGothic"/>
              </a:rPr>
              <a:t>What MUST all seafood processors do?</a:t>
            </a:r>
            <a:endParaRPr lang="en-US"/>
          </a:p>
        </p:txBody>
      </p:sp>
      <p:sp>
        <p:nvSpPr>
          <p:cNvPr id="3" name="Content Placeholder 2">
            <a:extLst>
              <a:ext uri="{FF2B5EF4-FFF2-40B4-BE49-F238E27FC236}">
                <a16:creationId xmlns:a16="http://schemas.microsoft.com/office/drawing/2014/main" id="{AFA05B98-0BDE-7256-0655-B18A06D4F3CB}"/>
              </a:ext>
            </a:extLst>
          </p:cNvPr>
          <p:cNvSpPr>
            <a:spLocks noGrp="1"/>
          </p:cNvSpPr>
          <p:nvPr>
            <p:ph idx="1"/>
          </p:nvPr>
        </p:nvSpPr>
        <p:spPr>
          <a:xfrm>
            <a:off x="863458" y="1589854"/>
            <a:ext cx="6306312" cy="4351338"/>
          </a:xfrm>
        </p:spPr>
        <p:txBody>
          <a:bodyPr vert="horz" lIns="91440" tIns="45720" rIns="91440" bIns="45720" rtlCol="0" anchor="t">
            <a:normAutofit/>
          </a:bodyPr>
          <a:lstStyle/>
          <a:p>
            <a:pPr marL="457200" indent="-457200" eaLnBrk="1" fontAlgn="auto" hangingPunct="1">
              <a:lnSpc>
                <a:spcPct val="80000"/>
              </a:lnSpc>
              <a:spcAft>
                <a:spcPts val="0"/>
              </a:spcAft>
              <a:buFont typeface="Arial" panose="020B0604020202020204" pitchFamily="34" charset="0"/>
              <a:buChar char="•"/>
              <a:defRPr/>
            </a:pPr>
            <a:r>
              <a:rPr lang="en-US" sz="2800">
                <a:latin typeface="Calibri"/>
                <a:ea typeface="MS PGothic"/>
                <a:cs typeface="Calibri"/>
              </a:rPr>
              <a:t>Processors are </a:t>
            </a:r>
            <a:r>
              <a:rPr lang="en-US" sz="2800" b="1">
                <a:latin typeface="Calibri"/>
                <a:ea typeface="MS PGothic"/>
                <a:cs typeface="Calibri"/>
              </a:rPr>
              <a:t>required</a:t>
            </a:r>
            <a:r>
              <a:rPr lang="en-US" sz="2800">
                <a:latin typeface="Calibri"/>
                <a:ea typeface="MS PGothic"/>
                <a:cs typeface="Calibri"/>
              </a:rPr>
              <a:t> to develop </a:t>
            </a:r>
            <a:br>
              <a:rPr lang="en-US" sz="2800"/>
            </a:br>
            <a:r>
              <a:rPr lang="en-US" sz="2800">
                <a:latin typeface="Calibri"/>
                <a:ea typeface="MS PGothic"/>
                <a:cs typeface="Calibri"/>
              </a:rPr>
              <a:t>and maintain a HACCP program, HACCP must be built upon current food safety programs such as:</a:t>
            </a:r>
          </a:p>
          <a:p>
            <a:pPr marL="457200" indent="-457200" eaLnBrk="1" fontAlgn="auto" hangingPunct="1">
              <a:lnSpc>
                <a:spcPct val="80000"/>
              </a:lnSpc>
              <a:spcAft>
                <a:spcPts val="0"/>
              </a:spcAft>
              <a:buFont typeface="Arial" panose="020B0604020202020204" pitchFamily="34" charset="0"/>
              <a:buChar char="•"/>
              <a:defRPr/>
            </a:pPr>
            <a:r>
              <a:rPr lang="en-US" sz="2800" b="1">
                <a:solidFill>
                  <a:srgbClr val="C00000"/>
                </a:solidFill>
                <a:latin typeface="Calibri"/>
                <a:ea typeface="MS PGothic"/>
                <a:cs typeface="Calibri"/>
              </a:rPr>
              <a:t>Sanitation Control Procedures (SCPs—21 CFR 123.11)</a:t>
            </a:r>
            <a:r>
              <a:rPr lang="en-US" sz="2800" b="1">
                <a:latin typeface="Calibri"/>
                <a:ea typeface="MS PGothic"/>
                <a:cs typeface="Calibri"/>
              </a:rPr>
              <a:t> </a:t>
            </a:r>
          </a:p>
          <a:p>
            <a:pPr marL="457200" indent="-457200" eaLnBrk="1" fontAlgn="auto" hangingPunct="1">
              <a:lnSpc>
                <a:spcPct val="80000"/>
              </a:lnSpc>
              <a:spcAft>
                <a:spcPts val="0"/>
              </a:spcAft>
              <a:buFont typeface="Arial" panose="020B0604020202020204" pitchFamily="34" charset="0"/>
              <a:buChar char="•"/>
              <a:defRPr/>
            </a:pPr>
            <a:r>
              <a:rPr lang="en-US" sz="2800" b="1">
                <a:solidFill>
                  <a:schemeClr val="accent6">
                    <a:lumMod val="75000"/>
                  </a:schemeClr>
                </a:solidFill>
                <a:latin typeface="Calibri"/>
                <a:ea typeface="MS PGothic"/>
                <a:cs typeface="Calibri"/>
              </a:rPr>
              <a:t>Current Good Manufacturing Practices (</a:t>
            </a:r>
            <a:r>
              <a:rPr lang="en-US" sz="2800" b="1" err="1">
                <a:solidFill>
                  <a:schemeClr val="accent6">
                    <a:lumMod val="75000"/>
                  </a:schemeClr>
                </a:solidFill>
                <a:latin typeface="Calibri"/>
                <a:ea typeface="MS PGothic"/>
                <a:cs typeface="Calibri"/>
              </a:rPr>
              <a:t>cGMPs</a:t>
            </a:r>
            <a:r>
              <a:rPr lang="en-US" sz="2800" b="1">
                <a:solidFill>
                  <a:schemeClr val="accent6">
                    <a:lumMod val="75000"/>
                  </a:schemeClr>
                </a:solidFill>
                <a:latin typeface="Calibri"/>
                <a:ea typeface="MS PGothic"/>
                <a:cs typeface="Calibri"/>
              </a:rPr>
              <a:t>—21 CFR 117)</a:t>
            </a:r>
          </a:p>
          <a:p>
            <a:pPr marL="914400" lvl="1" indent="-457200" eaLnBrk="1" fontAlgn="auto" hangingPunct="1">
              <a:lnSpc>
                <a:spcPct val="80000"/>
              </a:lnSpc>
              <a:spcAft>
                <a:spcPts val="0"/>
              </a:spcAft>
              <a:buFont typeface="Courier New" panose="020B0604020202020204" pitchFamily="34" charset="0"/>
              <a:buChar char="o"/>
              <a:defRPr/>
            </a:pPr>
            <a:r>
              <a:rPr lang="en-US">
                <a:latin typeface="Calibri"/>
                <a:ea typeface="MS PGothic"/>
                <a:cs typeface="Calibri"/>
              </a:rPr>
              <a:t>These programs are known as </a:t>
            </a:r>
            <a:r>
              <a:rPr lang="en-US" b="1">
                <a:latin typeface="Calibri"/>
                <a:ea typeface="MS PGothic"/>
                <a:cs typeface="Calibri"/>
              </a:rPr>
              <a:t>“prerequisites” </a:t>
            </a:r>
            <a:r>
              <a:rPr lang="en-US">
                <a:latin typeface="Calibri"/>
                <a:ea typeface="MS PGothic"/>
                <a:cs typeface="Calibri"/>
              </a:rPr>
              <a:t>that provide a foundation for the HACCP program</a:t>
            </a:r>
            <a:endParaRPr lang="en-US" b="1">
              <a:solidFill>
                <a:srgbClr val="0070C0"/>
              </a:solidFill>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EC932816-2194-953E-5E07-559D6367AB5D}"/>
              </a:ext>
            </a:extLst>
          </p:cNvPr>
          <p:cNvSpPr>
            <a:spLocks noGrp="1"/>
          </p:cNvSpPr>
          <p:nvPr>
            <p:ph type="sldNum" sz="quarter" idx="12"/>
          </p:nvPr>
        </p:nvSpPr>
        <p:spPr/>
        <p:txBody>
          <a:bodyPr/>
          <a:lstStyle/>
          <a:p>
            <a:fld id="{02389E78-7DB0-44B8-A701-13E85F167260}" type="slidenum">
              <a:rPr lang="en-US" smtClean="0"/>
              <a:t>11</a:t>
            </a:fld>
            <a:endParaRPr lang="en-US"/>
          </a:p>
        </p:txBody>
      </p:sp>
      <p:grpSp>
        <p:nvGrpSpPr>
          <p:cNvPr id="5" name="Group 3">
            <a:extLst>
              <a:ext uri="{FF2B5EF4-FFF2-40B4-BE49-F238E27FC236}">
                <a16:creationId xmlns:a16="http://schemas.microsoft.com/office/drawing/2014/main" id="{A2F6747B-64A1-1260-7B3A-DC5CD3CA7896}"/>
              </a:ext>
            </a:extLst>
          </p:cNvPr>
          <p:cNvGrpSpPr>
            <a:grpSpLocks/>
          </p:cNvGrpSpPr>
          <p:nvPr/>
        </p:nvGrpSpPr>
        <p:grpSpPr bwMode="auto">
          <a:xfrm>
            <a:off x="7363305" y="2157984"/>
            <a:ext cx="4280055" cy="3698866"/>
            <a:chOff x="4857750" y="2345055"/>
            <a:chExt cx="2476500" cy="2167890"/>
          </a:xfrm>
          <a:solidFill>
            <a:schemeClr val="accent5">
              <a:lumMod val="20000"/>
              <a:lumOff val="80000"/>
            </a:schemeClr>
          </a:solidFill>
        </p:grpSpPr>
        <p:sp>
          <p:nvSpPr>
            <p:cNvPr id="6" name="Isosceles Triangle 11">
              <a:extLst>
                <a:ext uri="{FF2B5EF4-FFF2-40B4-BE49-F238E27FC236}">
                  <a16:creationId xmlns:a16="http://schemas.microsoft.com/office/drawing/2014/main" id="{ABED51E1-88EB-E574-740B-C96F0CA53A30}"/>
                </a:ext>
              </a:extLst>
            </p:cNvPr>
            <p:cNvSpPr/>
            <p:nvPr/>
          </p:nvSpPr>
          <p:spPr>
            <a:xfrm>
              <a:off x="4857750" y="2345055"/>
              <a:ext cx="2476500" cy="216789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7" name="Straight Connector 6">
              <a:extLst>
                <a:ext uri="{FF2B5EF4-FFF2-40B4-BE49-F238E27FC236}">
                  <a16:creationId xmlns:a16="http://schemas.microsoft.com/office/drawing/2014/main" id="{5170BD2A-7B10-F50C-6F98-AA3AABE56970}"/>
                </a:ext>
              </a:extLst>
            </p:cNvPr>
            <p:cNvCxnSpPr/>
            <p:nvPr/>
          </p:nvCxnSpPr>
          <p:spPr>
            <a:xfrm flipV="1">
              <a:off x="5162406" y="3967782"/>
              <a:ext cx="1848497" cy="729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345B7AD-382B-34B7-CC0F-B58E67D40D77}"/>
                </a:ext>
              </a:extLst>
            </p:cNvPr>
            <p:cNvCxnSpPr>
              <a:stCxn id="6" idx="1"/>
              <a:endCxn id="6" idx="5"/>
            </p:cNvCxnSpPr>
            <p:nvPr/>
          </p:nvCxnSpPr>
          <p:spPr>
            <a:xfrm>
              <a:off x="5477342" y="3429912"/>
              <a:ext cx="123825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7">
              <a:extLst>
                <a:ext uri="{FF2B5EF4-FFF2-40B4-BE49-F238E27FC236}">
                  <a16:creationId xmlns:a16="http://schemas.microsoft.com/office/drawing/2014/main" id="{B939D399-B620-BB8F-BC7E-2C66EFE0B9A6}"/>
                </a:ext>
              </a:extLst>
            </p:cNvPr>
            <p:cNvSpPr txBox="1">
              <a:spLocks noChangeArrowheads="1"/>
            </p:cNvSpPr>
            <p:nvPr/>
          </p:nvSpPr>
          <p:spPr bwMode="auto">
            <a:xfrm>
              <a:off x="5674890" y="3107779"/>
              <a:ext cx="844914" cy="2782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a:latin typeface="Arial" panose="020B0604020202020204" pitchFamily="34" charset="0"/>
                </a:rPr>
                <a:t>HACCP</a:t>
              </a:r>
            </a:p>
          </p:txBody>
        </p:sp>
        <p:sp>
          <p:nvSpPr>
            <p:cNvPr id="10" name="TextBox 8">
              <a:extLst>
                <a:ext uri="{FF2B5EF4-FFF2-40B4-BE49-F238E27FC236}">
                  <a16:creationId xmlns:a16="http://schemas.microsoft.com/office/drawing/2014/main" id="{000CDB2F-2E57-EDDA-93BE-3D7ED0AED210}"/>
                </a:ext>
              </a:extLst>
            </p:cNvPr>
            <p:cNvSpPr txBox="1">
              <a:spLocks noChangeArrowheads="1"/>
            </p:cNvSpPr>
            <p:nvPr/>
          </p:nvSpPr>
          <p:spPr bwMode="auto">
            <a:xfrm>
              <a:off x="5593080" y="3542101"/>
              <a:ext cx="1005840" cy="371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3600">
                  <a:solidFill>
                    <a:srgbClr val="C00000"/>
                  </a:solidFill>
                  <a:latin typeface="Arial"/>
                  <a:ea typeface="MS PGothic"/>
                  <a:cs typeface="Arial"/>
                </a:rPr>
                <a:t>SCPs</a:t>
              </a:r>
              <a:endParaRPr lang="en-US" altLang="en-US" sz="3600">
                <a:solidFill>
                  <a:srgbClr val="C00000"/>
                </a:solidFill>
                <a:latin typeface="Arial" panose="020B0604020202020204" pitchFamily="34" charset="0"/>
              </a:endParaRPr>
            </a:p>
          </p:txBody>
        </p:sp>
        <p:sp>
          <p:nvSpPr>
            <p:cNvPr id="11" name="TextBox 9">
              <a:extLst>
                <a:ext uri="{FF2B5EF4-FFF2-40B4-BE49-F238E27FC236}">
                  <a16:creationId xmlns:a16="http://schemas.microsoft.com/office/drawing/2014/main" id="{0D2F401F-9ECA-94CF-5158-28B2CF548A1B}"/>
                </a:ext>
              </a:extLst>
            </p:cNvPr>
            <p:cNvSpPr txBox="1">
              <a:spLocks noChangeArrowheads="1"/>
            </p:cNvSpPr>
            <p:nvPr/>
          </p:nvSpPr>
          <p:spPr bwMode="auto">
            <a:xfrm>
              <a:off x="5226099" y="4078623"/>
              <a:ext cx="1714499" cy="3427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err="1">
                  <a:solidFill>
                    <a:schemeClr val="accent6">
                      <a:lumMod val="75000"/>
                    </a:schemeClr>
                  </a:solidFill>
                  <a:latin typeface="Arial"/>
                  <a:cs typeface="Arial"/>
                </a:rPr>
                <a:t>cGMPs</a:t>
              </a:r>
              <a:r>
                <a:rPr lang="en-US" altLang="en-US">
                  <a:solidFill>
                    <a:schemeClr val="accent6">
                      <a:lumMod val="75000"/>
                    </a:schemeClr>
                  </a:solidFill>
                  <a:latin typeface="Arial"/>
                  <a:cs typeface="Arial"/>
                </a:rPr>
                <a:t> </a:t>
              </a:r>
            </a:p>
          </p:txBody>
        </p:sp>
      </p:grpSp>
      <p:grpSp>
        <p:nvGrpSpPr>
          <p:cNvPr id="12" name="Group 11">
            <a:extLst>
              <a:ext uri="{FF2B5EF4-FFF2-40B4-BE49-F238E27FC236}">
                <a16:creationId xmlns:a16="http://schemas.microsoft.com/office/drawing/2014/main" id="{E4C5EA61-DB72-71B4-A16E-D0C068490853}"/>
              </a:ext>
            </a:extLst>
          </p:cNvPr>
          <p:cNvGrpSpPr>
            <a:grpSpLocks/>
          </p:cNvGrpSpPr>
          <p:nvPr/>
        </p:nvGrpSpPr>
        <p:grpSpPr bwMode="auto">
          <a:xfrm>
            <a:off x="1325782" y="5856852"/>
            <a:ext cx="1648451" cy="488733"/>
            <a:chOff x="8530997" y="4251115"/>
            <a:chExt cx="1483126" cy="473285"/>
          </a:xfrm>
        </p:grpSpPr>
        <p:sp>
          <p:nvSpPr>
            <p:cNvPr id="13" name="Rectangle: Rounded Corners 16">
              <a:extLst>
                <a:ext uri="{FF2B5EF4-FFF2-40B4-BE49-F238E27FC236}">
                  <a16:creationId xmlns:a16="http://schemas.microsoft.com/office/drawing/2014/main" id="{673B9CE7-E374-DC20-B4B9-B47E39504551}"/>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2">
              <a:extLst>
                <a:ext uri="{FF2B5EF4-FFF2-40B4-BE49-F238E27FC236}">
                  <a16:creationId xmlns:a16="http://schemas.microsoft.com/office/drawing/2014/main" id="{AD3A2F94-C261-B1F7-DA32-1B6CDEA97396}"/>
                </a:ext>
              </a:extLst>
            </p:cNvPr>
            <p:cNvSpPr txBox="1">
              <a:spLocks noChangeArrowheads="1"/>
            </p:cNvSpPr>
            <p:nvPr/>
          </p:nvSpPr>
          <p:spPr bwMode="auto">
            <a:xfrm>
              <a:off x="8530997" y="4251115"/>
              <a:ext cx="1481286" cy="447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a:solidFill>
                    <a:schemeClr val="bg1"/>
                  </a:solidFill>
                  <a:ea typeface="MS PGothic"/>
                  <a:cs typeface="Calibri" panose="020F0502020204030204" pitchFamily="34" charset="0"/>
                </a:rPr>
                <a:t>CHP 1: 7</a:t>
              </a:r>
              <a:endParaRPr lang="en-US" altLang="en-US" sz="2400" b="0">
                <a:solidFill>
                  <a:schemeClr val="bg1"/>
                </a:solidFill>
                <a:cs typeface="Calibri" panose="020F0502020204030204" pitchFamily="34" charset="0"/>
              </a:endParaRPr>
            </a:p>
          </p:txBody>
        </p:sp>
      </p:grpSp>
      <p:sp>
        <p:nvSpPr>
          <p:cNvPr id="18" name="Rounded Rectangle 22">
            <a:extLst>
              <a:ext uri="{FF2B5EF4-FFF2-40B4-BE49-F238E27FC236}">
                <a16:creationId xmlns:a16="http://schemas.microsoft.com/office/drawing/2014/main" id="{E9ADD96E-DC39-9CCF-8B87-AB723273483E}"/>
              </a:ext>
            </a:extLst>
          </p:cNvPr>
          <p:cNvSpPr/>
          <p:nvPr/>
        </p:nvSpPr>
        <p:spPr bwMode="auto">
          <a:xfrm>
            <a:off x="3071331" y="5864949"/>
            <a:ext cx="117882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panose="020F0502020204030204" pitchFamily="34" charset="0"/>
                <a:cs typeface="Calibri" panose="020F0502020204030204" pitchFamily="34" charset="0"/>
              </a:rPr>
              <a:t>AD1 - 3</a:t>
            </a:r>
          </a:p>
        </p:txBody>
      </p:sp>
      <p:sp>
        <p:nvSpPr>
          <p:cNvPr id="19" name="Rounded Rectangle 22">
            <a:extLst>
              <a:ext uri="{FF2B5EF4-FFF2-40B4-BE49-F238E27FC236}">
                <a16:creationId xmlns:a16="http://schemas.microsoft.com/office/drawing/2014/main" id="{97B53992-618C-A017-FAA1-5C4008A6B204}"/>
              </a:ext>
            </a:extLst>
          </p:cNvPr>
          <p:cNvSpPr/>
          <p:nvPr/>
        </p:nvSpPr>
        <p:spPr bwMode="auto">
          <a:xfrm>
            <a:off x="4347258" y="5873015"/>
            <a:ext cx="117882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panose="020F0502020204030204" pitchFamily="34" charset="0"/>
                <a:cs typeface="Calibri" panose="020F0502020204030204" pitchFamily="34" charset="0"/>
              </a:rPr>
              <a:t>AD1 - 7</a:t>
            </a:r>
          </a:p>
        </p:txBody>
      </p:sp>
    </p:spTree>
    <p:extLst>
      <p:ext uri="{BB962C8B-B14F-4D97-AF65-F5344CB8AC3E}">
        <p14:creationId xmlns:p14="http://schemas.microsoft.com/office/powerpoint/2010/main" val="3838903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265FC-8612-4E94-1D78-AB9673AA4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E25688-6685-36F7-FD4E-71EAB5761CE5}"/>
              </a:ext>
            </a:extLst>
          </p:cNvPr>
          <p:cNvSpPr>
            <a:spLocks noGrp="1"/>
          </p:cNvSpPr>
          <p:nvPr>
            <p:ph type="title"/>
          </p:nvPr>
        </p:nvSpPr>
        <p:spPr/>
        <p:txBody>
          <a:bodyPr/>
          <a:lstStyle/>
          <a:p>
            <a:r>
              <a:rPr lang="en-US" altLang="en-US">
                <a:solidFill>
                  <a:srgbClr val="C00000"/>
                </a:solidFill>
              </a:rPr>
              <a:t>Sanitation Control Procedures (SCPs) </a:t>
            </a:r>
            <a:endParaRPr lang="en-US"/>
          </a:p>
        </p:txBody>
      </p:sp>
      <p:sp>
        <p:nvSpPr>
          <p:cNvPr id="3" name="Content Placeholder 2">
            <a:extLst>
              <a:ext uri="{FF2B5EF4-FFF2-40B4-BE49-F238E27FC236}">
                <a16:creationId xmlns:a16="http://schemas.microsoft.com/office/drawing/2014/main" id="{A1DCAE2F-9C37-21D9-271C-8CCBEF8554A7}"/>
              </a:ext>
            </a:extLst>
          </p:cNvPr>
          <p:cNvSpPr>
            <a:spLocks noGrp="1"/>
          </p:cNvSpPr>
          <p:nvPr>
            <p:ph idx="1"/>
          </p:nvPr>
        </p:nvSpPr>
        <p:spPr>
          <a:xfrm>
            <a:off x="838200" y="1825625"/>
            <a:ext cx="7402838" cy="4351338"/>
          </a:xfrm>
        </p:spPr>
        <p:txBody>
          <a:bodyPr vert="horz" lIns="91440" tIns="45720" rIns="91440" bIns="45720" rtlCol="0" anchor="t">
            <a:normAutofit/>
          </a:bodyPr>
          <a:lstStyle/>
          <a:p>
            <a:pPr marL="342900" indent="-342900">
              <a:buFont typeface="Wingdings" panose="05000000000000000000" pitchFamily="2" charset="2"/>
              <a:buChar char="§"/>
              <a:defRPr/>
            </a:pPr>
            <a:r>
              <a:rPr lang="en-US" sz="2800">
                <a:latin typeface="Calibri"/>
                <a:ea typeface="ＭＳ Ｐゴシック"/>
                <a:cs typeface="Calibri"/>
              </a:rPr>
              <a:t>Seafood processors are required to comply with </a:t>
            </a:r>
            <a:r>
              <a:rPr lang="en-US" sz="2800" err="1">
                <a:solidFill>
                  <a:schemeClr val="accent6">
                    <a:lumMod val="75000"/>
                  </a:schemeClr>
                </a:solidFill>
                <a:latin typeface="Calibri"/>
                <a:ea typeface="ＭＳ Ｐゴシック"/>
                <a:cs typeface="Calibri"/>
              </a:rPr>
              <a:t>cGMPs</a:t>
            </a:r>
            <a:r>
              <a:rPr lang="en-US" sz="2800">
                <a:latin typeface="Calibri"/>
                <a:ea typeface="ＭＳ Ｐゴシック"/>
                <a:cs typeface="Calibri"/>
              </a:rPr>
              <a:t>, monitor </a:t>
            </a:r>
            <a:r>
              <a:rPr lang="en-US" sz="2800">
                <a:solidFill>
                  <a:srgbClr val="C00000"/>
                </a:solidFill>
                <a:latin typeface="Calibri"/>
                <a:ea typeface="ＭＳ Ｐゴシック"/>
                <a:cs typeface="Calibri"/>
              </a:rPr>
              <a:t>SCPs</a:t>
            </a:r>
            <a:r>
              <a:rPr lang="en-US" sz="2800">
                <a:latin typeface="Calibri"/>
                <a:ea typeface="ＭＳ Ｐゴシック"/>
                <a:cs typeface="Calibri"/>
              </a:rPr>
              <a:t>, correct problems, and </a:t>
            </a:r>
            <a:r>
              <a:rPr lang="en-US" sz="2800">
                <a:solidFill>
                  <a:srgbClr val="C00000"/>
                </a:solidFill>
                <a:latin typeface="Calibri"/>
                <a:ea typeface="ＭＳ Ｐゴシック"/>
                <a:cs typeface="Calibri"/>
              </a:rPr>
              <a:t>keep records </a:t>
            </a:r>
            <a:r>
              <a:rPr lang="en-US" sz="2800">
                <a:latin typeface="Calibri"/>
                <a:ea typeface="ＭＳ Ｐゴシック"/>
                <a:cs typeface="Calibri"/>
              </a:rPr>
              <a:t>of their monitoring results and the corrections made during all processing operations</a:t>
            </a:r>
          </a:p>
          <a:p>
            <a:pPr marL="342900" indent="-342900">
              <a:buFont typeface="Wingdings" panose="05000000000000000000" pitchFamily="2" charset="2"/>
              <a:buChar char="§"/>
              <a:defRPr/>
            </a:pPr>
            <a:r>
              <a:rPr lang="en-US" sz="2800" u="sng">
                <a:latin typeface="Calibri"/>
                <a:ea typeface="ＭＳ Ｐゴシック"/>
                <a:cs typeface="Calibri"/>
              </a:rPr>
              <a:t>As of 2016</a:t>
            </a:r>
            <a:r>
              <a:rPr lang="en-US" sz="2800">
                <a:latin typeface="Calibri"/>
                <a:ea typeface="ＭＳ Ｐゴシック"/>
                <a:cs typeface="Calibri"/>
              </a:rPr>
              <a:t>, the </a:t>
            </a:r>
            <a:r>
              <a:rPr lang="en-US" sz="2800">
                <a:solidFill>
                  <a:srgbClr val="C00000"/>
                </a:solidFill>
                <a:latin typeface="Calibri"/>
                <a:ea typeface="ＭＳ Ｐゴシック"/>
                <a:cs typeface="Calibri"/>
              </a:rPr>
              <a:t>SCPs</a:t>
            </a:r>
            <a:r>
              <a:rPr lang="en-US" sz="2800">
                <a:latin typeface="Calibri"/>
                <a:ea typeface="ＭＳ Ｐゴシック"/>
                <a:cs typeface="Calibri"/>
              </a:rPr>
              <a:t> must be based on the most </a:t>
            </a:r>
            <a:r>
              <a:rPr lang="en-US" sz="2800">
                <a:solidFill>
                  <a:schemeClr val="accent6">
                    <a:lumMod val="50000"/>
                  </a:schemeClr>
                </a:solidFill>
                <a:latin typeface="Calibri"/>
                <a:ea typeface="ＭＳ Ｐゴシック"/>
                <a:cs typeface="Calibri"/>
              </a:rPr>
              <a:t>current Good Manufacturing Practices</a:t>
            </a:r>
            <a:r>
              <a:rPr lang="en-US" sz="2800">
                <a:latin typeface="Calibri"/>
                <a:ea typeface="ＭＳ Ｐゴシック"/>
                <a:cs typeface="Calibri"/>
              </a:rPr>
              <a:t> Part 117 that replaced GMPs Part 110</a:t>
            </a:r>
          </a:p>
          <a:p>
            <a:pPr marL="0" indent="0">
              <a:buNone/>
              <a:defRPr/>
            </a:pPr>
            <a:endParaRPr lang="en-US" sz="2800">
              <a:latin typeface="+mn-lt"/>
              <a:ea typeface="ＭＳ Ｐゴシック"/>
              <a:cs typeface="Arial"/>
            </a:endParaRPr>
          </a:p>
          <a:p>
            <a:pPr marL="0" indent="0">
              <a:buNone/>
              <a:defRPr/>
            </a:pPr>
            <a:r>
              <a:rPr lang="en-US" sz="1300" b="1">
                <a:solidFill>
                  <a:srgbClr val="C00000"/>
                </a:solidFill>
                <a:latin typeface="Calibri"/>
                <a:ea typeface="MS PGothic"/>
                <a:cs typeface="Calibri"/>
              </a:rPr>
              <a:t>SCPs</a:t>
            </a:r>
            <a:r>
              <a:rPr lang="en-US" sz="1300" b="1">
                <a:latin typeface="Calibri"/>
                <a:ea typeface="MS PGothic"/>
                <a:cs typeface="Calibri"/>
              </a:rPr>
              <a:t> are not featured in this Segment Two HACCP course, but they are the essential and required foundation for all HACCP Programs</a:t>
            </a:r>
            <a:endParaRPr lang="en-US" sz="2800" b="1">
              <a:latin typeface="Calibri"/>
              <a:ea typeface="MS PGothic"/>
              <a:cs typeface="Calibri"/>
            </a:endParaRPr>
          </a:p>
          <a:p>
            <a:pPr marL="0" indent="0">
              <a:buNone/>
              <a:defRPr/>
            </a:pPr>
            <a:endParaRPr lang="en-US" sz="2800">
              <a:latin typeface="+mn-lt"/>
              <a:ea typeface="ＭＳ Ｐゴシック"/>
              <a:cs typeface="Arial"/>
            </a:endParaRPr>
          </a:p>
          <a:p>
            <a:endParaRPr lang="en-US"/>
          </a:p>
        </p:txBody>
      </p:sp>
      <p:sp>
        <p:nvSpPr>
          <p:cNvPr id="4" name="Slide Number Placeholder 3">
            <a:extLst>
              <a:ext uri="{FF2B5EF4-FFF2-40B4-BE49-F238E27FC236}">
                <a16:creationId xmlns:a16="http://schemas.microsoft.com/office/drawing/2014/main" id="{010027DD-D0ED-716A-D883-FB61FFA0E6CA}"/>
              </a:ext>
            </a:extLst>
          </p:cNvPr>
          <p:cNvSpPr>
            <a:spLocks noGrp="1"/>
          </p:cNvSpPr>
          <p:nvPr>
            <p:ph type="sldNum" sz="quarter" idx="12"/>
          </p:nvPr>
        </p:nvSpPr>
        <p:spPr/>
        <p:txBody>
          <a:bodyPr/>
          <a:lstStyle/>
          <a:p>
            <a:fld id="{02389E78-7DB0-44B8-A701-13E85F167260}" type="slidenum">
              <a:rPr lang="en-US" smtClean="0"/>
              <a:t>12</a:t>
            </a:fld>
            <a:endParaRPr lang="en-US"/>
          </a:p>
        </p:txBody>
      </p:sp>
      <p:grpSp>
        <p:nvGrpSpPr>
          <p:cNvPr id="5" name="Group 3">
            <a:extLst>
              <a:ext uri="{FF2B5EF4-FFF2-40B4-BE49-F238E27FC236}">
                <a16:creationId xmlns:a16="http://schemas.microsoft.com/office/drawing/2014/main" id="{D7ED2B63-5727-CA3A-D9B2-57C38E82B8E4}"/>
              </a:ext>
            </a:extLst>
          </p:cNvPr>
          <p:cNvGrpSpPr>
            <a:grpSpLocks/>
          </p:cNvGrpSpPr>
          <p:nvPr/>
        </p:nvGrpSpPr>
        <p:grpSpPr bwMode="auto">
          <a:xfrm>
            <a:off x="7627420" y="2059832"/>
            <a:ext cx="4174436" cy="3538601"/>
            <a:chOff x="4857750" y="2345055"/>
            <a:chExt cx="2476500" cy="2167890"/>
          </a:xfrm>
          <a:solidFill>
            <a:schemeClr val="accent5">
              <a:lumMod val="20000"/>
              <a:lumOff val="80000"/>
            </a:schemeClr>
          </a:solidFill>
        </p:grpSpPr>
        <p:sp>
          <p:nvSpPr>
            <p:cNvPr id="6" name="Isosceles Triangle 9">
              <a:extLst>
                <a:ext uri="{FF2B5EF4-FFF2-40B4-BE49-F238E27FC236}">
                  <a16:creationId xmlns:a16="http://schemas.microsoft.com/office/drawing/2014/main" id="{83C34A6F-7865-63D3-B225-54FF872B2836}"/>
                </a:ext>
              </a:extLst>
            </p:cNvPr>
            <p:cNvSpPr/>
            <p:nvPr/>
          </p:nvSpPr>
          <p:spPr>
            <a:xfrm>
              <a:off x="4857750" y="2345055"/>
              <a:ext cx="2476500" cy="216789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7" name="Straight Connector 6">
              <a:extLst>
                <a:ext uri="{FF2B5EF4-FFF2-40B4-BE49-F238E27FC236}">
                  <a16:creationId xmlns:a16="http://schemas.microsoft.com/office/drawing/2014/main" id="{DF80DA5A-1B02-6BA2-A843-A3EA10C8C584}"/>
                </a:ext>
              </a:extLst>
            </p:cNvPr>
            <p:cNvCxnSpPr/>
            <p:nvPr/>
          </p:nvCxnSpPr>
          <p:spPr>
            <a:xfrm flipV="1">
              <a:off x="5162406" y="3967782"/>
              <a:ext cx="1848497" cy="729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35E28F2-FCC7-2C05-08F6-B9F14D1AC498}"/>
                </a:ext>
              </a:extLst>
            </p:cNvPr>
            <p:cNvCxnSpPr>
              <a:stCxn id="6" idx="1"/>
              <a:endCxn id="6" idx="5"/>
            </p:cNvCxnSpPr>
            <p:nvPr/>
          </p:nvCxnSpPr>
          <p:spPr>
            <a:xfrm>
              <a:off x="5477342" y="3429912"/>
              <a:ext cx="123825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7">
              <a:extLst>
                <a:ext uri="{FF2B5EF4-FFF2-40B4-BE49-F238E27FC236}">
                  <a16:creationId xmlns:a16="http://schemas.microsoft.com/office/drawing/2014/main" id="{3549FDED-D91A-9768-6435-60DA0B92A1AE}"/>
                </a:ext>
              </a:extLst>
            </p:cNvPr>
            <p:cNvSpPr txBox="1">
              <a:spLocks noChangeArrowheads="1"/>
            </p:cNvSpPr>
            <p:nvPr/>
          </p:nvSpPr>
          <p:spPr bwMode="auto">
            <a:xfrm>
              <a:off x="5674890" y="3107779"/>
              <a:ext cx="844914" cy="2805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000">
                  <a:latin typeface="Arial" panose="020B0604020202020204" pitchFamily="34" charset="0"/>
                </a:rPr>
                <a:t>HACCP</a:t>
              </a:r>
            </a:p>
          </p:txBody>
        </p:sp>
        <p:sp>
          <p:nvSpPr>
            <p:cNvPr id="10" name="TextBox 8">
              <a:extLst>
                <a:ext uri="{FF2B5EF4-FFF2-40B4-BE49-F238E27FC236}">
                  <a16:creationId xmlns:a16="http://schemas.microsoft.com/office/drawing/2014/main" id="{D71D4B6D-D32A-0C91-029F-BF61B81EB4C1}"/>
                </a:ext>
              </a:extLst>
            </p:cNvPr>
            <p:cNvSpPr txBox="1">
              <a:spLocks noChangeArrowheads="1"/>
            </p:cNvSpPr>
            <p:nvPr/>
          </p:nvSpPr>
          <p:spPr bwMode="auto">
            <a:xfrm>
              <a:off x="5593080" y="3542101"/>
              <a:ext cx="1005840" cy="371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3600">
                  <a:solidFill>
                    <a:srgbClr val="C00000"/>
                  </a:solidFill>
                  <a:latin typeface="Arial"/>
                  <a:ea typeface="MS PGothic"/>
                  <a:cs typeface="Arial"/>
                </a:rPr>
                <a:t>SCPs</a:t>
              </a:r>
              <a:endParaRPr lang="en-US" altLang="en-US" sz="3600">
                <a:solidFill>
                  <a:srgbClr val="C00000"/>
                </a:solidFill>
                <a:latin typeface="Arial" panose="020B0604020202020204" pitchFamily="34" charset="0"/>
              </a:endParaRPr>
            </a:p>
          </p:txBody>
        </p:sp>
        <p:sp>
          <p:nvSpPr>
            <p:cNvPr id="11" name="TextBox 9">
              <a:extLst>
                <a:ext uri="{FF2B5EF4-FFF2-40B4-BE49-F238E27FC236}">
                  <a16:creationId xmlns:a16="http://schemas.microsoft.com/office/drawing/2014/main" id="{45D0C84E-62B6-5647-5C21-95691220EFB7}"/>
                </a:ext>
              </a:extLst>
            </p:cNvPr>
            <p:cNvSpPr txBox="1">
              <a:spLocks noChangeArrowheads="1"/>
            </p:cNvSpPr>
            <p:nvPr/>
          </p:nvSpPr>
          <p:spPr bwMode="auto">
            <a:xfrm>
              <a:off x="5226099" y="4078623"/>
              <a:ext cx="1714499" cy="3582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err="1">
                  <a:solidFill>
                    <a:schemeClr val="accent6">
                      <a:lumMod val="75000"/>
                    </a:schemeClr>
                  </a:solidFill>
                  <a:latin typeface="Arial" panose="020B0604020202020204" pitchFamily="34" charset="0"/>
                </a:rPr>
                <a:t>cGMPs</a:t>
              </a:r>
              <a:r>
                <a:rPr lang="en-US" altLang="en-US">
                  <a:solidFill>
                    <a:schemeClr val="accent6">
                      <a:lumMod val="75000"/>
                    </a:schemeClr>
                  </a:solidFill>
                  <a:latin typeface="Arial" panose="020B0604020202020204" pitchFamily="34" charset="0"/>
                </a:rPr>
                <a:t> 117</a:t>
              </a:r>
            </a:p>
          </p:txBody>
        </p:sp>
      </p:grpSp>
      <p:grpSp>
        <p:nvGrpSpPr>
          <p:cNvPr id="12" name="Group 2">
            <a:extLst>
              <a:ext uri="{FF2B5EF4-FFF2-40B4-BE49-F238E27FC236}">
                <a16:creationId xmlns:a16="http://schemas.microsoft.com/office/drawing/2014/main" id="{39F34544-2AD6-1CCE-3483-675DC3212D6D}"/>
              </a:ext>
            </a:extLst>
          </p:cNvPr>
          <p:cNvGrpSpPr>
            <a:grpSpLocks/>
          </p:cNvGrpSpPr>
          <p:nvPr/>
        </p:nvGrpSpPr>
        <p:grpSpPr bwMode="auto">
          <a:xfrm>
            <a:off x="8908332" y="5868380"/>
            <a:ext cx="2641600" cy="526917"/>
            <a:chOff x="7902443" y="1940705"/>
            <a:chExt cx="2641264" cy="526821"/>
          </a:xfrm>
        </p:grpSpPr>
        <p:sp>
          <p:nvSpPr>
            <p:cNvPr id="13" name="Rectangle: Rounded Corners 16">
              <a:extLst>
                <a:ext uri="{FF2B5EF4-FFF2-40B4-BE49-F238E27FC236}">
                  <a16:creationId xmlns:a16="http://schemas.microsoft.com/office/drawing/2014/main" id="{D6EEF346-913B-FD7D-CA37-D08EE9C11C53}"/>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9">
              <a:extLst>
                <a:ext uri="{FF2B5EF4-FFF2-40B4-BE49-F238E27FC236}">
                  <a16:creationId xmlns:a16="http://schemas.microsoft.com/office/drawing/2014/main" id="{273B86BD-BA68-0DBB-86FD-96AA02A30C71}"/>
                </a:ext>
              </a:extLst>
            </p:cNvPr>
            <p:cNvSpPr txBox="1">
              <a:spLocks noChangeArrowheads="1"/>
            </p:cNvSpPr>
            <p:nvPr/>
          </p:nvSpPr>
          <p:spPr bwMode="auto">
            <a:xfrm>
              <a:off x="7902443" y="1944306"/>
              <a:ext cx="2641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2: 15-21</a:t>
              </a:r>
            </a:p>
          </p:txBody>
        </p:sp>
      </p:grpSp>
    </p:spTree>
    <p:extLst>
      <p:ext uri="{BB962C8B-B14F-4D97-AF65-F5344CB8AC3E}">
        <p14:creationId xmlns:p14="http://schemas.microsoft.com/office/powerpoint/2010/main" val="1789650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5BA33-E0E1-7691-A82F-238A3466A3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4EA44-F8B7-A68E-2F28-46D909B90C88}"/>
              </a:ext>
            </a:extLst>
          </p:cNvPr>
          <p:cNvSpPr>
            <a:spLocks noGrp="1"/>
          </p:cNvSpPr>
          <p:nvPr>
            <p:ph type="title"/>
          </p:nvPr>
        </p:nvSpPr>
        <p:spPr/>
        <p:txBody>
          <a:bodyPr/>
          <a:lstStyle/>
          <a:p>
            <a:r>
              <a:rPr lang="en-US" altLang="en-US" sz="4400">
                <a:solidFill>
                  <a:srgbClr val="C00000"/>
                </a:solidFill>
              </a:rPr>
              <a:t>Sanitation Control Procedures (SCPs) </a:t>
            </a:r>
            <a:endParaRPr lang="en-US"/>
          </a:p>
        </p:txBody>
      </p:sp>
      <p:sp>
        <p:nvSpPr>
          <p:cNvPr id="3" name="Content Placeholder 2">
            <a:extLst>
              <a:ext uri="{FF2B5EF4-FFF2-40B4-BE49-F238E27FC236}">
                <a16:creationId xmlns:a16="http://schemas.microsoft.com/office/drawing/2014/main" id="{67D450EC-4927-7972-D0A7-84334AF7523A}"/>
              </a:ext>
            </a:extLst>
          </p:cNvPr>
          <p:cNvSpPr>
            <a:spLocks noGrp="1"/>
          </p:cNvSpPr>
          <p:nvPr>
            <p:ph idx="1"/>
          </p:nvPr>
        </p:nvSpPr>
        <p:spPr/>
        <p:txBody>
          <a:bodyPr vert="horz" lIns="91440" tIns="45720" rIns="91440" bIns="45720" rtlCol="0" anchor="t">
            <a:normAutofit fontScale="92500" lnSpcReduction="10000"/>
          </a:bodyPr>
          <a:lstStyle/>
          <a:p>
            <a:pPr marL="0" indent="0" eaLnBrk="1" hangingPunct="1">
              <a:lnSpc>
                <a:spcPct val="120000"/>
              </a:lnSpc>
              <a:spcAft>
                <a:spcPts val="600"/>
              </a:spcAft>
              <a:buNone/>
              <a:defRPr/>
            </a:pPr>
            <a:r>
              <a:rPr lang="en-US" sz="3000">
                <a:latin typeface="Calibri"/>
                <a:ea typeface="ＭＳ Ｐゴシック"/>
                <a:cs typeface="Calibri"/>
              </a:rPr>
              <a:t>Processors </a:t>
            </a:r>
            <a:r>
              <a:rPr lang="en-US" sz="3000" b="1">
                <a:solidFill>
                  <a:srgbClr val="C00000"/>
                </a:solidFill>
                <a:latin typeface="Calibri"/>
                <a:ea typeface="ＭＳ Ｐゴシック"/>
                <a:cs typeface="Calibri"/>
              </a:rPr>
              <a:t>must</a:t>
            </a:r>
            <a:r>
              <a:rPr lang="en-US" sz="3000" b="1">
                <a:solidFill>
                  <a:srgbClr val="FF0000"/>
                </a:solidFill>
                <a:latin typeface="Calibri"/>
                <a:ea typeface="ＭＳ Ｐゴシック"/>
                <a:cs typeface="Calibri"/>
              </a:rPr>
              <a:t> </a:t>
            </a:r>
            <a:r>
              <a:rPr lang="en-US" sz="3000">
                <a:latin typeface="Calibri"/>
                <a:ea typeface="ＭＳ Ｐゴシック"/>
                <a:cs typeface="Calibri"/>
              </a:rPr>
              <a:t>monitor and keep records of monitoring results </a:t>
            </a:r>
            <a:br>
              <a:rPr lang="en-US" sz="3000">
                <a:ea typeface="ＭＳ Ｐゴシック" charset="0"/>
              </a:rPr>
            </a:br>
            <a:r>
              <a:rPr lang="en-US" sz="3000">
                <a:latin typeface="Calibri"/>
                <a:ea typeface="ＭＳ Ｐゴシック"/>
                <a:cs typeface="Calibri"/>
              </a:rPr>
              <a:t>and corrections for </a:t>
            </a:r>
            <a:r>
              <a:rPr lang="en-US" sz="3000" b="1" u="sng">
                <a:solidFill>
                  <a:srgbClr val="C00000"/>
                </a:solidFill>
                <a:latin typeface="Calibri"/>
                <a:ea typeface="ＭＳ Ｐゴシック"/>
                <a:cs typeface="Calibri"/>
              </a:rPr>
              <a:t>8 key areas of sanitation</a:t>
            </a:r>
            <a:r>
              <a:rPr lang="en-US" sz="3000" b="1">
                <a:latin typeface="Calibri"/>
                <a:ea typeface="ＭＳ Ｐゴシック"/>
                <a:cs typeface="Calibri"/>
              </a:rPr>
              <a:t>:</a:t>
            </a:r>
            <a:endParaRPr lang="en-US"/>
          </a:p>
          <a:p>
            <a:pPr marL="514350" indent="-514350" eaLnBrk="1" hangingPunct="1">
              <a:lnSpc>
                <a:spcPct val="80000"/>
              </a:lnSpc>
              <a:buFont typeface="+mj-lt"/>
              <a:buAutoNum type="arabicPeriod"/>
              <a:defRPr/>
            </a:pPr>
            <a:r>
              <a:rPr lang="en-US" sz="2800" b="0">
                <a:latin typeface="Calibri"/>
                <a:ea typeface="ＭＳ Ｐゴシック"/>
                <a:cs typeface="Calibri"/>
              </a:rPr>
              <a:t>Safety of water</a:t>
            </a:r>
          </a:p>
          <a:p>
            <a:pPr marL="514350" indent="-514350" eaLnBrk="1" hangingPunct="1">
              <a:lnSpc>
                <a:spcPct val="80000"/>
              </a:lnSpc>
              <a:buFont typeface="+mj-lt"/>
              <a:buAutoNum type="arabicPeriod"/>
              <a:defRPr/>
            </a:pPr>
            <a:r>
              <a:rPr lang="en-US" sz="2800" b="0">
                <a:latin typeface="Calibri"/>
                <a:ea typeface="ＭＳ Ｐゴシック"/>
                <a:cs typeface="Calibri"/>
              </a:rPr>
              <a:t>Condition and cleanliness of food contact surfaces</a:t>
            </a:r>
          </a:p>
          <a:p>
            <a:pPr marL="514350" indent="-514350" eaLnBrk="1" hangingPunct="1">
              <a:lnSpc>
                <a:spcPct val="80000"/>
              </a:lnSpc>
              <a:buFont typeface="+mj-lt"/>
              <a:buAutoNum type="arabicPeriod"/>
              <a:defRPr/>
            </a:pPr>
            <a:r>
              <a:rPr lang="en-US" sz="2800" b="0">
                <a:latin typeface="Calibri"/>
                <a:ea typeface="ＭＳ Ｐゴシック"/>
                <a:cs typeface="Calibri"/>
              </a:rPr>
              <a:t>Prevention of cross contamination</a:t>
            </a:r>
          </a:p>
          <a:p>
            <a:pPr marL="514350" indent="-514350" eaLnBrk="1" hangingPunct="1">
              <a:lnSpc>
                <a:spcPct val="80000"/>
              </a:lnSpc>
              <a:buFont typeface="+mj-lt"/>
              <a:buAutoNum type="arabicPeriod"/>
              <a:defRPr/>
            </a:pPr>
            <a:r>
              <a:rPr lang="en-US" sz="2800" b="0">
                <a:latin typeface="Calibri"/>
                <a:ea typeface="ＭＳ Ｐゴシック"/>
                <a:cs typeface="Calibri"/>
              </a:rPr>
              <a:t>Maintenance of hand washing, hand sanitizing, and toilet facilities</a:t>
            </a:r>
          </a:p>
          <a:p>
            <a:pPr marL="514350" indent="-514350" eaLnBrk="1" hangingPunct="1">
              <a:lnSpc>
                <a:spcPct val="80000"/>
              </a:lnSpc>
              <a:buFont typeface="+mj-lt"/>
              <a:buAutoNum type="arabicPeriod"/>
              <a:defRPr/>
            </a:pPr>
            <a:r>
              <a:rPr lang="en-US" sz="2800" b="0">
                <a:latin typeface="Calibri"/>
                <a:ea typeface="ＭＳ Ｐゴシック"/>
                <a:cs typeface="Calibri"/>
              </a:rPr>
              <a:t>Protection from adulterants</a:t>
            </a:r>
          </a:p>
          <a:p>
            <a:pPr marL="514350" indent="-514350" eaLnBrk="1" hangingPunct="1">
              <a:lnSpc>
                <a:spcPct val="80000"/>
              </a:lnSpc>
              <a:buFont typeface="+mj-lt"/>
              <a:buAutoNum type="arabicPeriod"/>
              <a:defRPr/>
            </a:pPr>
            <a:r>
              <a:rPr lang="en-US">
                <a:latin typeface="Calibri"/>
                <a:ea typeface="ＭＳ Ｐゴシック"/>
                <a:cs typeface="Calibri"/>
              </a:rPr>
              <a:t>L</a:t>
            </a:r>
            <a:r>
              <a:rPr lang="en-US" sz="2800" b="0">
                <a:latin typeface="Calibri"/>
                <a:ea typeface="ＭＳ Ｐゴシック"/>
                <a:cs typeface="Calibri"/>
              </a:rPr>
              <a:t>abeling, storage, and use of toxic compounds</a:t>
            </a:r>
          </a:p>
          <a:p>
            <a:pPr marL="514350" indent="-514350" eaLnBrk="1" hangingPunct="1">
              <a:lnSpc>
                <a:spcPct val="80000"/>
              </a:lnSpc>
              <a:buFont typeface="+mj-lt"/>
              <a:buAutoNum type="arabicPeriod"/>
              <a:defRPr/>
            </a:pPr>
            <a:r>
              <a:rPr lang="en-US">
                <a:latin typeface="Calibri"/>
                <a:ea typeface="ＭＳ Ｐゴシック"/>
                <a:cs typeface="Calibri"/>
              </a:rPr>
              <a:t>E</a:t>
            </a:r>
            <a:r>
              <a:rPr lang="en-US" sz="2800" b="0">
                <a:latin typeface="Calibri"/>
                <a:ea typeface="ＭＳ Ｐゴシック"/>
                <a:cs typeface="Calibri"/>
              </a:rPr>
              <a:t>mployee health</a:t>
            </a:r>
          </a:p>
          <a:p>
            <a:pPr marL="514350" indent="-514350" eaLnBrk="1" hangingPunct="1">
              <a:lnSpc>
                <a:spcPct val="80000"/>
              </a:lnSpc>
              <a:buFont typeface="+mj-lt"/>
              <a:buAutoNum type="arabicPeriod"/>
              <a:defRPr/>
            </a:pPr>
            <a:r>
              <a:rPr lang="en-US" sz="2800" b="0">
                <a:latin typeface="Calibri"/>
                <a:ea typeface="ＭＳ Ｐゴシック"/>
                <a:cs typeface="Calibri"/>
              </a:rPr>
              <a:t>Exclusion of pests</a:t>
            </a:r>
          </a:p>
          <a:p>
            <a:endParaRPr lang="en-US"/>
          </a:p>
        </p:txBody>
      </p:sp>
      <p:sp>
        <p:nvSpPr>
          <p:cNvPr id="4" name="Slide Number Placeholder 3">
            <a:extLst>
              <a:ext uri="{FF2B5EF4-FFF2-40B4-BE49-F238E27FC236}">
                <a16:creationId xmlns:a16="http://schemas.microsoft.com/office/drawing/2014/main" id="{1B743413-2249-A032-CD45-02677B4E4878}"/>
              </a:ext>
            </a:extLst>
          </p:cNvPr>
          <p:cNvSpPr>
            <a:spLocks noGrp="1"/>
          </p:cNvSpPr>
          <p:nvPr>
            <p:ph type="sldNum" sz="quarter" idx="12"/>
          </p:nvPr>
        </p:nvSpPr>
        <p:spPr/>
        <p:txBody>
          <a:bodyPr/>
          <a:lstStyle/>
          <a:p>
            <a:fld id="{02389E78-7DB0-44B8-A701-13E85F167260}" type="slidenum">
              <a:rPr lang="en-US" smtClean="0"/>
              <a:t>13</a:t>
            </a:fld>
            <a:endParaRPr lang="en-US"/>
          </a:p>
        </p:txBody>
      </p:sp>
      <p:grpSp>
        <p:nvGrpSpPr>
          <p:cNvPr id="5" name="Group 2">
            <a:extLst>
              <a:ext uri="{FF2B5EF4-FFF2-40B4-BE49-F238E27FC236}">
                <a16:creationId xmlns:a16="http://schemas.microsoft.com/office/drawing/2014/main" id="{B8C51463-E0D8-3D91-3E28-3C97A049CF00}"/>
              </a:ext>
            </a:extLst>
          </p:cNvPr>
          <p:cNvGrpSpPr>
            <a:grpSpLocks/>
          </p:cNvGrpSpPr>
          <p:nvPr/>
        </p:nvGrpSpPr>
        <p:grpSpPr bwMode="auto">
          <a:xfrm>
            <a:off x="7697420" y="5788679"/>
            <a:ext cx="2641600" cy="523221"/>
            <a:chOff x="7902443" y="1886995"/>
            <a:chExt cx="2641264" cy="564035"/>
          </a:xfrm>
        </p:grpSpPr>
        <p:sp>
          <p:nvSpPr>
            <p:cNvPr id="6" name="Rectangle: Rounded Corners 5">
              <a:extLst>
                <a:ext uri="{FF2B5EF4-FFF2-40B4-BE49-F238E27FC236}">
                  <a16:creationId xmlns:a16="http://schemas.microsoft.com/office/drawing/2014/main" id="{871B2589-0115-C063-BF97-BC7EBDD754F1}"/>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19">
              <a:extLst>
                <a:ext uri="{FF2B5EF4-FFF2-40B4-BE49-F238E27FC236}">
                  <a16:creationId xmlns:a16="http://schemas.microsoft.com/office/drawing/2014/main" id="{9F73680A-FB20-AFAA-6E9A-57D3FB0BB55B}"/>
                </a:ext>
              </a:extLst>
            </p:cNvPr>
            <p:cNvSpPr txBox="1">
              <a:spLocks noChangeArrowheads="1"/>
            </p:cNvSpPr>
            <p:nvPr/>
          </p:nvSpPr>
          <p:spPr bwMode="auto">
            <a:xfrm>
              <a:off x="7902443" y="1886995"/>
              <a:ext cx="2641264" cy="56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2: 17-21</a:t>
              </a:r>
            </a:p>
          </p:txBody>
        </p:sp>
      </p:grpSp>
      <p:sp>
        <p:nvSpPr>
          <p:cNvPr id="8" name="Rounded Rectangle 22">
            <a:extLst>
              <a:ext uri="{FF2B5EF4-FFF2-40B4-BE49-F238E27FC236}">
                <a16:creationId xmlns:a16="http://schemas.microsoft.com/office/drawing/2014/main" id="{1D2C8986-3699-396F-903C-8A0A15CEBA26}"/>
              </a:ext>
            </a:extLst>
          </p:cNvPr>
          <p:cNvSpPr/>
          <p:nvPr/>
        </p:nvSpPr>
        <p:spPr bwMode="auto">
          <a:xfrm>
            <a:off x="10339020" y="5801366"/>
            <a:ext cx="1483629" cy="505632"/>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AD1 - 8</a:t>
            </a:r>
          </a:p>
        </p:txBody>
      </p:sp>
    </p:spTree>
    <p:extLst>
      <p:ext uri="{BB962C8B-B14F-4D97-AF65-F5344CB8AC3E}">
        <p14:creationId xmlns:p14="http://schemas.microsoft.com/office/powerpoint/2010/main" val="189188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FF91B-A084-7AAE-F87D-13E7F5EA3C2C}"/>
            </a:ext>
          </a:extLst>
        </p:cNvPr>
        <p:cNvGrpSpPr/>
        <p:nvPr/>
      </p:nvGrpSpPr>
      <p:grpSpPr>
        <a:xfrm>
          <a:off x="0" y="0"/>
          <a:ext cx="0" cy="0"/>
          <a:chOff x="0" y="0"/>
          <a:chExt cx="0" cy="0"/>
        </a:xfrm>
      </p:grpSpPr>
      <p:pic>
        <p:nvPicPr>
          <p:cNvPr id="21" name="Picture 20" descr="A blue cover with fish and shells&#10;&#10;Description automatically generated">
            <a:extLst>
              <a:ext uri="{FF2B5EF4-FFF2-40B4-BE49-F238E27FC236}">
                <a16:creationId xmlns:a16="http://schemas.microsoft.com/office/drawing/2014/main" id="{30FF339D-D246-054D-4D9E-4A2FF1192DE4}"/>
              </a:ext>
            </a:extLst>
          </p:cNvPr>
          <p:cNvPicPr>
            <a:picLocks noChangeAspect="1"/>
          </p:cNvPicPr>
          <p:nvPr/>
        </p:nvPicPr>
        <p:blipFill>
          <a:blip r:embed="rId2">
            <a:extLst>
              <a:ext uri="{28A0092B-C50C-407E-A947-70E740481C1C}">
                <a14:useLocalDpi xmlns:a14="http://schemas.microsoft.com/office/drawing/2010/main" val="0"/>
              </a:ext>
            </a:extLst>
          </a:blip>
          <a:srcRect l="2850" r="6039" b="1991"/>
          <a:stretch/>
        </p:blipFill>
        <p:spPr>
          <a:xfrm>
            <a:off x="3930422" y="2136540"/>
            <a:ext cx="2319208" cy="2933589"/>
          </a:xfrm>
          <a:prstGeom prst="rect">
            <a:avLst/>
          </a:prstGeom>
        </p:spPr>
      </p:pic>
      <p:sp>
        <p:nvSpPr>
          <p:cNvPr id="2" name="Title 1">
            <a:extLst>
              <a:ext uri="{FF2B5EF4-FFF2-40B4-BE49-F238E27FC236}">
                <a16:creationId xmlns:a16="http://schemas.microsoft.com/office/drawing/2014/main" id="{8C7CA2F4-D5CC-15BD-D7D5-E6FB96AD8DFF}"/>
              </a:ext>
            </a:extLst>
          </p:cNvPr>
          <p:cNvSpPr>
            <a:spLocks noGrp="1"/>
          </p:cNvSpPr>
          <p:nvPr>
            <p:ph type="title"/>
          </p:nvPr>
        </p:nvSpPr>
        <p:spPr>
          <a:xfrm>
            <a:off x="838200" y="365125"/>
            <a:ext cx="10515600" cy="1325563"/>
          </a:xfrm>
        </p:spPr>
        <p:txBody>
          <a:bodyPr/>
          <a:lstStyle/>
          <a:p>
            <a:r>
              <a:rPr lang="en-US" altLang="en-US" sz="4400">
                <a:solidFill>
                  <a:srgbClr val="C00000"/>
                </a:solidFill>
              </a:rPr>
              <a:t>Sanitation Control Procedures (SCPs) </a:t>
            </a:r>
            <a:endParaRPr lang="en-US"/>
          </a:p>
        </p:txBody>
      </p:sp>
      <p:sp>
        <p:nvSpPr>
          <p:cNvPr id="4" name="Slide Number Placeholder 3">
            <a:extLst>
              <a:ext uri="{FF2B5EF4-FFF2-40B4-BE49-F238E27FC236}">
                <a16:creationId xmlns:a16="http://schemas.microsoft.com/office/drawing/2014/main" id="{4E81737D-9FC3-98EB-77D7-B0DA754235E1}"/>
              </a:ext>
            </a:extLst>
          </p:cNvPr>
          <p:cNvSpPr>
            <a:spLocks noGrp="1"/>
          </p:cNvSpPr>
          <p:nvPr>
            <p:ph type="sldNum" sz="quarter" idx="12"/>
          </p:nvPr>
        </p:nvSpPr>
        <p:spPr/>
        <p:txBody>
          <a:bodyPr/>
          <a:lstStyle/>
          <a:p>
            <a:fld id="{02389E78-7DB0-44B8-A701-13E85F167260}" type="slidenum">
              <a:rPr lang="en-US" smtClean="0"/>
              <a:t>14</a:t>
            </a:fld>
            <a:endParaRPr lang="en-US"/>
          </a:p>
        </p:txBody>
      </p:sp>
      <p:sp>
        <p:nvSpPr>
          <p:cNvPr id="5" name="Rectangle 3">
            <a:extLst>
              <a:ext uri="{FF2B5EF4-FFF2-40B4-BE49-F238E27FC236}">
                <a16:creationId xmlns:a16="http://schemas.microsoft.com/office/drawing/2014/main" id="{A27261F2-55CD-58C4-514E-8D407BFA35BC}"/>
              </a:ext>
            </a:extLst>
          </p:cNvPr>
          <p:cNvSpPr txBox="1">
            <a:spLocks noChangeArrowheads="1"/>
          </p:cNvSpPr>
          <p:nvPr/>
        </p:nvSpPr>
        <p:spPr>
          <a:xfrm>
            <a:off x="6859968" y="1671247"/>
            <a:ext cx="4933950" cy="1173441"/>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 typeface="Arial" panose="020B0604020202020204" pitchFamily="34" charset="0"/>
              <a:buNone/>
              <a:defRPr/>
            </a:pPr>
            <a:r>
              <a:rPr lang="en-US" altLang="en-US"/>
              <a:t>Example of Written Sanitation Standard Operating Procedures (SSOPs) and Records</a:t>
            </a:r>
          </a:p>
        </p:txBody>
      </p:sp>
      <p:sp>
        <p:nvSpPr>
          <p:cNvPr id="6" name="Slide Number Placeholder 1">
            <a:extLst>
              <a:ext uri="{FF2B5EF4-FFF2-40B4-BE49-F238E27FC236}">
                <a16:creationId xmlns:a16="http://schemas.microsoft.com/office/drawing/2014/main" id="{A7C101B4-2184-F843-5A5A-105BFDC573F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4FA31A-ABA5-4667-BACC-3489C0083671}" type="slidenum">
              <a:rPr lang="en-US" altLang="en-US" smtClean="0"/>
              <a:pPr/>
              <a:t>14</a:t>
            </a:fld>
            <a:endParaRPr lang="en-US" altLang="en-US"/>
          </a:p>
        </p:txBody>
      </p:sp>
      <p:pic>
        <p:nvPicPr>
          <p:cNvPr id="7" name="Picture 3">
            <a:extLst>
              <a:ext uri="{FF2B5EF4-FFF2-40B4-BE49-F238E27FC236}">
                <a16:creationId xmlns:a16="http://schemas.microsoft.com/office/drawing/2014/main" id="{B939C2AB-1B9E-6FC9-A396-A4EF6451E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434" y="2706996"/>
            <a:ext cx="4983112" cy="34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4A22869F-7628-12F5-F728-6F4E6CC1CD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1" y="2057808"/>
            <a:ext cx="2463698" cy="30123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EED86CF-864C-43D3-2D07-7DB64DCBF9DF}"/>
              </a:ext>
            </a:extLst>
          </p:cNvPr>
          <p:cNvSpPr txBox="1"/>
          <p:nvPr/>
        </p:nvSpPr>
        <p:spPr>
          <a:xfrm>
            <a:off x="980311" y="3216828"/>
            <a:ext cx="1812925" cy="769938"/>
          </a:xfrm>
          <a:prstGeom prst="rect">
            <a:avLst/>
          </a:prstGeom>
          <a:solidFill>
            <a:schemeClr val="bg1">
              <a:lumMod val="95000"/>
            </a:schemeClr>
          </a:solidFill>
        </p:spPr>
        <p:txBody>
          <a:bodyPr>
            <a:spAutoFit/>
          </a:bodyPr>
          <a:lstStyle/>
          <a:p>
            <a:pPr algn="ctr">
              <a:defRPr/>
            </a:pPr>
            <a:r>
              <a:rPr lang="en-US" sz="2400" b="1">
                <a:solidFill>
                  <a:schemeClr val="accent6">
                    <a:lumMod val="75000"/>
                  </a:schemeClr>
                </a:solidFill>
              </a:rPr>
              <a:t>SCP </a:t>
            </a:r>
            <a:br>
              <a:rPr lang="en-US" sz="2400" b="1">
                <a:solidFill>
                  <a:schemeClr val="accent6">
                    <a:lumMod val="75000"/>
                  </a:schemeClr>
                </a:solidFill>
              </a:rPr>
            </a:br>
            <a:r>
              <a:rPr lang="en-US" sz="2000" b="1">
                <a:solidFill>
                  <a:schemeClr val="accent6">
                    <a:lumMod val="75000"/>
                  </a:schemeClr>
                </a:solidFill>
              </a:rPr>
              <a:t>Curriculum</a:t>
            </a:r>
            <a:endParaRPr lang="en-US" sz="2400" b="1">
              <a:solidFill>
                <a:schemeClr val="accent6">
                  <a:lumMod val="75000"/>
                </a:schemeClr>
              </a:solidFill>
            </a:endParaRPr>
          </a:p>
        </p:txBody>
      </p:sp>
      <p:grpSp>
        <p:nvGrpSpPr>
          <p:cNvPr id="10" name="Group 2">
            <a:extLst>
              <a:ext uri="{FF2B5EF4-FFF2-40B4-BE49-F238E27FC236}">
                <a16:creationId xmlns:a16="http://schemas.microsoft.com/office/drawing/2014/main" id="{4ED4936B-C5DC-9EB5-4C2C-4D2174121CB8}"/>
              </a:ext>
            </a:extLst>
          </p:cNvPr>
          <p:cNvGrpSpPr>
            <a:grpSpLocks/>
          </p:cNvGrpSpPr>
          <p:nvPr/>
        </p:nvGrpSpPr>
        <p:grpSpPr bwMode="auto">
          <a:xfrm>
            <a:off x="3829629" y="5696306"/>
            <a:ext cx="2383798" cy="523315"/>
            <a:chOff x="7912058" y="1929549"/>
            <a:chExt cx="2641263" cy="523220"/>
          </a:xfrm>
        </p:grpSpPr>
        <p:sp>
          <p:nvSpPr>
            <p:cNvPr id="11" name="Rectangle: Rounded Corners 18">
              <a:extLst>
                <a:ext uri="{FF2B5EF4-FFF2-40B4-BE49-F238E27FC236}">
                  <a16:creationId xmlns:a16="http://schemas.microsoft.com/office/drawing/2014/main" id="{F81A0A55-3D3E-C330-6276-798D831D3074}"/>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9">
              <a:extLst>
                <a:ext uri="{FF2B5EF4-FFF2-40B4-BE49-F238E27FC236}">
                  <a16:creationId xmlns:a16="http://schemas.microsoft.com/office/drawing/2014/main" id="{CA344F3B-9A93-F1B4-BEA7-0478523EF1E8}"/>
                </a:ext>
              </a:extLst>
            </p:cNvPr>
            <p:cNvSpPr txBox="1">
              <a:spLocks noChangeArrowheads="1"/>
            </p:cNvSpPr>
            <p:nvPr/>
          </p:nvSpPr>
          <p:spPr bwMode="auto">
            <a:xfrm>
              <a:off x="7912058" y="1929549"/>
              <a:ext cx="2641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2: 29-39</a:t>
              </a:r>
            </a:p>
          </p:txBody>
        </p:sp>
      </p:grpSp>
      <p:grpSp>
        <p:nvGrpSpPr>
          <p:cNvPr id="13" name="Group 2">
            <a:extLst>
              <a:ext uri="{FF2B5EF4-FFF2-40B4-BE49-F238E27FC236}">
                <a16:creationId xmlns:a16="http://schemas.microsoft.com/office/drawing/2014/main" id="{F3B1D4BA-8B67-98D9-D74E-20EA0DCD3F90}"/>
              </a:ext>
            </a:extLst>
          </p:cNvPr>
          <p:cNvGrpSpPr>
            <a:grpSpLocks/>
          </p:cNvGrpSpPr>
          <p:nvPr/>
        </p:nvGrpSpPr>
        <p:grpSpPr bwMode="auto">
          <a:xfrm>
            <a:off x="3893729" y="5137526"/>
            <a:ext cx="2214138" cy="476052"/>
            <a:chOff x="7882388" y="1940705"/>
            <a:chExt cx="2641264" cy="493148"/>
          </a:xfrm>
        </p:grpSpPr>
        <p:sp>
          <p:nvSpPr>
            <p:cNvPr id="14" name="Rectangle: Rounded Corners 22">
              <a:extLst>
                <a:ext uri="{FF2B5EF4-FFF2-40B4-BE49-F238E27FC236}">
                  <a16:creationId xmlns:a16="http://schemas.microsoft.com/office/drawing/2014/main" id="{5C9F5D2F-9FD8-015A-7BA2-2C83E6F19AC5}"/>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9">
              <a:extLst>
                <a:ext uri="{FF2B5EF4-FFF2-40B4-BE49-F238E27FC236}">
                  <a16:creationId xmlns:a16="http://schemas.microsoft.com/office/drawing/2014/main" id="{B89D78AE-41BF-7CD3-721A-CD3E85667224}"/>
                </a:ext>
              </a:extLst>
            </p:cNvPr>
            <p:cNvSpPr txBox="1">
              <a:spLocks noChangeArrowheads="1"/>
            </p:cNvSpPr>
            <p:nvPr/>
          </p:nvSpPr>
          <p:spPr bwMode="auto">
            <a:xfrm>
              <a:off x="7882388" y="1955609"/>
              <a:ext cx="2641264" cy="47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sz="2400" b="0">
                  <a:solidFill>
                    <a:schemeClr val="bg1"/>
                  </a:solidFill>
                  <a:ea typeface="MS PGothic"/>
                  <a:cs typeface="Calibri" panose="020F0502020204030204" pitchFamily="34" charset="0"/>
                </a:rPr>
                <a:t>BLUE BOOK</a:t>
              </a:r>
              <a:endParaRPr lang="en-US" sz="2400">
                <a:solidFill>
                  <a:schemeClr val="bg1"/>
                </a:solidFill>
                <a:cs typeface="Calibri" panose="020F0502020204030204" pitchFamily="34" charset="0"/>
              </a:endParaRPr>
            </a:p>
          </p:txBody>
        </p:sp>
      </p:grpSp>
      <p:sp>
        <p:nvSpPr>
          <p:cNvPr id="16" name="Rectangle: Rounded Corners 29">
            <a:extLst>
              <a:ext uri="{FF2B5EF4-FFF2-40B4-BE49-F238E27FC236}">
                <a16:creationId xmlns:a16="http://schemas.microsoft.com/office/drawing/2014/main" id="{B6F063D2-9032-3B9B-8384-79322ABB001C}"/>
              </a:ext>
            </a:extLst>
          </p:cNvPr>
          <p:cNvSpPr/>
          <p:nvPr/>
        </p:nvSpPr>
        <p:spPr bwMode="auto">
          <a:xfrm>
            <a:off x="917934" y="5154466"/>
            <a:ext cx="2214138" cy="490538"/>
          </a:xfrm>
          <a:prstGeom prst="roundRect">
            <a:avLst/>
          </a:prstGeom>
          <a:solidFill>
            <a:srgbClr val="36E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a:extLst>
              <a:ext uri="{FF2B5EF4-FFF2-40B4-BE49-F238E27FC236}">
                <a16:creationId xmlns:a16="http://schemas.microsoft.com/office/drawing/2014/main" id="{A4853504-1E39-D277-7475-26EC12153677}"/>
              </a:ext>
            </a:extLst>
          </p:cNvPr>
          <p:cNvSpPr txBox="1">
            <a:spLocks noChangeArrowheads="1"/>
          </p:cNvSpPr>
          <p:nvPr/>
        </p:nvSpPr>
        <p:spPr bwMode="auto">
          <a:xfrm>
            <a:off x="923058" y="5197003"/>
            <a:ext cx="18485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spcBef>
                <a:spcPct val="0"/>
              </a:spcBef>
              <a:buFontTx/>
              <a:buNone/>
            </a:pPr>
            <a:r>
              <a:rPr lang="en-US" altLang="en-US" sz="2400">
                <a:latin typeface="Calibri" panose="020F0502020204030204" pitchFamily="34" charset="0"/>
                <a:ea typeface="MS PGothic"/>
                <a:cs typeface="Calibri" panose="020F0502020204030204" pitchFamily="34" charset="0"/>
              </a:rPr>
              <a:t>GREEN BOOK</a:t>
            </a:r>
          </a:p>
        </p:txBody>
      </p:sp>
      <p:sp>
        <p:nvSpPr>
          <p:cNvPr id="19" name="TextBox 1">
            <a:extLst>
              <a:ext uri="{FF2B5EF4-FFF2-40B4-BE49-F238E27FC236}">
                <a16:creationId xmlns:a16="http://schemas.microsoft.com/office/drawing/2014/main" id="{8913AB03-5A71-2961-99FF-CBDD301E3EC6}"/>
              </a:ext>
            </a:extLst>
          </p:cNvPr>
          <p:cNvSpPr txBox="1"/>
          <p:nvPr/>
        </p:nvSpPr>
        <p:spPr>
          <a:xfrm>
            <a:off x="3827145" y="3216828"/>
            <a:ext cx="2473325" cy="400050"/>
          </a:xfrm>
          <a:prstGeom prst="rect">
            <a:avLst/>
          </a:prstGeom>
          <a:solidFill>
            <a:schemeClr val="bg1">
              <a:lumMod val="95000"/>
            </a:schemeClr>
          </a:solid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en-US" sz="2000" b="1">
                <a:latin typeface="+mn-lt"/>
              </a:rPr>
              <a:t>SHA Curriculum</a:t>
            </a:r>
          </a:p>
        </p:txBody>
      </p:sp>
      <p:sp>
        <p:nvSpPr>
          <p:cNvPr id="20" name="Rectangle: Rounded Corners 25">
            <a:extLst>
              <a:ext uri="{FF2B5EF4-FFF2-40B4-BE49-F238E27FC236}">
                <a16:creationId xmlns:a16="http://schemas.microsoft.com/office/drawing/2014/main" id="{67C764A0-6226-215E-D5FA-2328451CFC30}"/>
              </a:ext>
            </a:extLst>
          </p:cNvPr>
          <p:cNvSpPr/>
          <p:nvPr/>
        </p:nvSpPr>
        <p:spPr bwMode="auto">
          <a:xfrm>
            <a:off x="3986506" y="5408130"/>
            <a:ext cx="2514601" cy="461665"/>
          </a:xfrm>
          <a:prstGeom prst="round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TextBox 4">
            <a:extLst>
              <a:ext uri="{FF2B5EF4-FFF2-40B4-BE49-F238E27FC236}">
                <a16:creationId xmlns:a16="http://schemas.microsoft.com/office/drawing/2014/main" id="{5A42293B-8D64-9C83-1F70-F802CA0B93DD}"/>
              </a:ext>
            </a:extLst>
          </p:cNvPr>
          <p:cNvSpPr txBox="1">
            <a:spLocks noChangeArrowheads="1"/>
          </p:cNvSpPr>
          <p:nvPr/>
        </p:nvSpPr>
        <p:spPr bwMode="auto">
          <a:xfrm>
            <a:off x="84058" y="6123543"/>
            <a:ext cx="10011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None/>
              <a:defRPr/>
            </a:pPr>
            <a:r>
              <a:rPr lang="en-US" altLang="en-US" sz="1800">
                <a:solidFill>
                  <a:srgbClr val="0070C0"/>
                </a:solidFill>
                <a:latin typeface="+mn-lt"/>
                <a:ea typeface="MS PGothic"/>
              </a:rPr>
              <a:t>Source: Florida Sea Grant </a:t>
            </a:r>
            <a:r>
              <a:rPr lang="en-US" altLang="en-US" sz="1800" b="0">
                <a:solidFill>
                  <a:srgbClr val="0070C0"/>
                </a:solidFill>
                <a:latin typeface="+mn-lt"/>
                <a:ea typeface="MS PGothic"/>
              </a:rPr>
              <a:t>https://www.flseagrant.org/seafood/haccp/</a:t>
            </a:r>
          </a:p>
        </p:txBody>
      </p:sp>
      <p:sp>
        <p:nvSpPr>
          <p:cNvPr id="27" name="Rectangle: Rounded Corners 29">
            <a:extLst>
              <a:ext uri="{FF2B5EF4-FFF2-40B4-BE49-F238E27FC236}">
                <a16:creationId xmlns:a16="http://schemas.microsoft.com/office/drawing/2014/main" id="{633B14A0-2EBC-B30B-C513-0242C7D5F654}"/>
              </a:ext>
            </a:extLst>
          </p:cNvPr>
          <p:cNvSpPr/>
          <p:nvPr/>
        </p:nvSpPr>
        <p:spPr bwMode="auto">
          <a:xfrm>
            <a:off x="548641" y="5658668"/>
            <a:ext cx="3111272" cy="490538"/>
          </a:xfrm>
          <a:prstGeom prst="roundRect">
            <a:avLst/>
          </a:prstGeom>
          <a:solidFill>
            <a:srgbClr val="36E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27">
            <a:extLst>
              <a:ext uri="{FF2B5EF4-FFF2-40B4-BE49-F238E27FC236}">
                <a16:creationId xmlns:a16="http://schemas.microsoft.com/office/drawing/2014/main" id="{4431D63C-93E3-77C5-AD58-49872B61E209}"/>
              </a:ext>
            </a:extLst>
          </p:cNvPr>
          <p:cNvSpPr txBox="1">
            <a:spLocks noChangeArrowheads="1"/>
          </p:cNvSpPr>
          <p:nvPr/>
        </p:nvSpPr>
        <p:spPr bwMode="auto">
          <a:xfrm>
            <a:off x="656063" y="5645004"/>
            <a:ext cx="2510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spcBef>
                <a:spcPct val="0"/>
              </a:spcBef>
              <a:buFontTx/>
              <a:buNone/>
            </a:pPr>
            <a:r>
              <a:rPr lang="en-US" altLang="en-US" sz="2400">
                <a:latin typeface="Calibri" panose="020F0502020204030204" pitchFamily="34" charset="0"/>
                <a:ea typeface="MS PGothic"/>
                <a:cs typeface="Calibri" panose="020F0502020204030204" pitchFamily="34" charset="0"/>
              </a:rPr>
              <a:t>SSOP-4 to SSOP-16</a:t>
            </a:r>
          </a:p>
        </p:txBody>
      </p:sp>
    </p:spTree>
    <p:extLst>
      <p:ext uri="{BB962C8B-B14F-4D97-AF65-F5344CB8AC3E}">
        <p14:creationId xmlns:p14="http://schemas.microsoft.com/office/powerpoint/2010/main" val="2557201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4D4EE-6DDF-32F2-38BC-1AA31DE4B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F4235-9210-DED7-6A12-0EC2809E13E0}"/>
              </a:ext>
            </a:extLst>
          </p:cNvPr>
          <p:cNvSpPr>
            <a:spLocks noGrp="1"/>
          </p:cNvSpPr>
          <p:nvPr>
            <p:ph type="title"/>
          </p:nvPr>
        </p:nvSpPr>
        <p:spPr>
          <a:xfrm>
            <a:off x="838200" y="365125"/>
            <a:ext cx="10184892" cy="1325563"/>
          </a:xfrm>
        </p:spPr>
        <p:txBody>
          <a:bodyPr/>
          <a:lstStyle/>
          <a:p>
            <a:r>
              <a:rPr lang="en-US" altLang="en-US" sz="4400">
                <a:solidFill>
                  <a:schemeClr val="accent6">
                    <a:lumMod val="75000"/>
                  </a:schemeClr>
                </a:solidFill>
              </a:rPr>
              <a:t>Current Good Manufacturing Practices (</a:t>
            </a:r>
            <a:r>
              <a:rPr lang="en-US" altLang="en-US" sz="4400" err="1">
                <a:solidFill>
                  <a:schemeClr val="accent6">
                    <a:lumMod val="75000"/>
                  </a:schemeClr>
                </a:solidFill>
              </a:rPr>
              <a:t>cGMPs</a:t>
            </a:r>
            <a:r>
              <a:rPr lang="en-US" altLang="en-US" sz="4400">
                <a:solidFill>
                  <a:schemeClr val="accent6">
                    <a:lumMod val="75000"/>
                  </a:schemeClr>
                </a:solidFill>
              </a:rPr>
              <a:t>) </a:t>
            </a:r>
            <a:endParaRPr lang="en-US"/>
          </a:p>
        </p:txBody>
      </p:sp>
      <p:sp>
        <p:nvSpPr>
          <p:cNvPr id="3" name="Content Placeholder 2">
            <a:extLst>
              <a:ext uri="{FF2B5EF4-FFF2-40B4-BE49-F238E27FC236}">
                <a16:creationId xmlns:a16="http://schemas.microsoft.com/office/drawing/2014/main" id="{38D89E06-DC8D-CCE3-A3A0-6C8C96736457}"/>
              </a:ext>
            </a:extLst>
          </p:cNvPr>
          <p:cNvSpPr>
            <a:spLocks noGrp="1"/>
          </p:cNvSpPr>
          <p:nvPr>
            <p:ph idx="1"/>
          </p:nvPr>
        </p:nvSpPr>
        <p:spPr>
          <a:xfrm>
            <a:off x="838200" y="2114663"/>
            <a:ext cx="10515600" cy="4062300"/>
          </a:xfrm>
        </p:spPr>
        <p:txBody>
          <a:bodyPr vert="horz" lIns="91440" tIns="45720" rIns="91440" bIns="45720" rtlCol="0" anchor="t">
            <a:normAutofit/>
          </a:bodyPr>
          <a:lstStyle/>
          <a:p>
            <a:endParaRPr lang="en-US" altLang="en-US" sz="2800" b="0">
              <a:latin typeface="+mn-lt"/>
              <a:ea typeface="MS PGothic"/>
            </a:endParaRPr>
          </a:p>
          <a:p>
            <a:endParaRPr lang="en-US" altLang="en-US">
              <a:latin typeface="+mn-lt"/>
              <a:ea typeface="MS PGothic"/>
            </a:endParaRPr>
          </a:p>
          <a:p>
            <a:endParaRPr lang="en-US" altLang="en-US" sz="2800" b="0">
              <a:latin typeface="+mn-lt"/>
              <a:ea typeface="MS PGothic"/>
            </a:endParaRPr>
          </a:p>
          <a:p>
            <a:pPr marL="0" indent="0">
              <a:buNone/>
            </a:pPr>
            <a:endParaRPr lang="en-US" altLang="en-US">
              <a:latin typeface="+mn-lt"/>
              <a:ea typeface="MS PGothic"/>
            </a:endParaRPr>
          </a:p>
          <a:p>
            <a:r>
              <a:rPr lang="en-US" altLang="en-US" sz="2800" b="0">
                <a:latin typeface="Calibri"/>
                <a:ea typeface="MS PGothic"/>
                <a:cs typeface="Calibri"/>
              </a:rPr>
              <a:t>Seafood processors are required to assess and record any necessary </a:t>
            </a:r>
            <a:br>
              <a:rPr lang="en-US" altLang="en-US" sz="2800" b="0"/>
            </a:br>
            <a:r>
              <a:rPr lang="en-US" altLang="en-US" sz="2800" b="0">
                <a:solidFill>
                  <a:srgbClr val="C00000"/>
                </a:solidFill>
                <a:latin typeface="Calibri"/>
                <a:ea typeface="MS PGothic"/>
                <a:cs typeface="Calibri"/>
              </a:rPr>
              <a:t>SCPs</a:t>
            </a:r>
            <a:r>
              <a:rPr lang="en-US" altLang="en-US" sz="2800" b="0">
                <a:latin typeface="Calibri"/>
                <a:ea typeface="MS PGothic"/>
                <a:cs typeface="Calibri"/>
              </a:rPr>
              <a:t> controls to prevent </a:t>
            </a:r>
            <a:r>
              <a:rPr lang="en-US" altLang="en-US" sz="2800" u="sng">
                <a:solidFill>
                  <a:srgbClr val="C00000"/>
                </a:solidFill>
                <a:latin typeface="Calibri"/>
                <a:ea typeface="MS PGothic"/>
                <a:cs typeface="Calibri"/>
              </a:rPr>
              <a:t>cross-contact</a:t>
            </a:r>
            <a:r>
              <a:rPr lang="en-US" altLang="en-US" sz="2800" b="0">
                <a:latin typeface="Calibri"/>
                <a:ea typeface="MS PGothic"/>
                <a:cs typeface="Calibri"/>
              </a:rPr>
              <a:t> resulting in </a:t>
            </a:r>
            <a:r>
              <a:rPr lang="en-US" altLang="en-US" sz="2800" u="sng">
                <a:solidFill>
                  <a:srgbClr val="C00000"/>
                </a:solidFill>
                <a:latin typeface="Calibri"/>
                <a:ea typeface="MS PGothic"/>
                <a:cs typeface="Calibri"/>
              </a:rPr>
              <a:t>‘</a:t>
            </a:r>
            <a:r>
              <a:rPr lang="en-US" altLang="en-US" sz="2800" i="1" u="sng">
                <a:solidFill>
                  <a:srgbClr val="C00000"/>
                </a:solidFill>
                <a:latin typeface="Calibri"/>
                <a:ea typeface="MS PGothic"/>
                <a:cs typeface="Calibri"/>
              </a:rPr>
              <a:t>unintended allergen presence</a:t>
            </a:r>
            <a:r>
              <a:rPr lang="en-US" altLang="en-US" sz="2800" u="sng">
                <a:solidFill>
                  <a:srgbClr val="C00000"/>
                </a:solidFill>
                <a:latin typeface="Calibri"/>
                <a:ea typeface="MS PGothic"/>
                <a:cs typeface="Calibri"/>
              </a:rPr>
              <a:t>’</a:t>
            </a:r>
            <a:r>
              <a:rPr lang="en-US" altLang="en-US" sz="2800">
                <a:solidFill>
                  <a:srgbClr val="C00000"/>
                </a:solidFill>
                <a:latin typeface="Calibri"/>
                <a:ea typeface="MS PGothic"/>
                <a:cs typeface="Calibri"/>
              </a:rPr>
              <a:t> </a:t>
            </a:r>
            <a:endParaRPr lang="en-US">
              <a:latin typeface="Calibri"/>
              <a:cs typeface="Calibri"/>
            </a:endParaRPr>
          </a:p>
        </p:txBody>
      </p:sp>
      <p:sp>
        <p:nvSpPr>
          <p:cNvPr id="4" name="Slide Number Placeholder 3">
            <a:extLst>
              <a:ext uri="{FF2B5EF4-FFF2-40B4-BE49-F238E27FC236}">
                <a16:creationId xmlns:a16="http://schemas.microsoft.com/office/drawing/2014/main" id="{D0C00261-865F-989C-26D4-305EDB3E28FE}"/>
              </a:ext>
            </a:extLst>
          </p:cNvPr>
          <p:cNvSpPr>
            <a:spLocks noGrp="1"/>
          </p:cNvSpPr>
          <p:nvPr>
            <p:ph type="sldNum" sz="quarter" idx="12"/>
          </p:nvPr>
        </p:nvSpPr>
        <p:spPr/>
        <p:txBody>
          <a:bodyPr/>
          <a:lstStyle/>
          <a:p>
            <a:fld id="{02389E78-7DB0-44B8-A701-13E85F167260}" type="slidenum">
              <a:rPr lang="en-US" smtClean="0"/>
              <a:t>15</a:t>
            </a:fld>
            <a:endParaRPr lang="en-US"/>
          </a:p>
        </p:txBody>
      </p:sp>
      <p:grpSp>
        <p:nvGrpSpPr>
          <p:cNvPr id="5" name="Group 3">
            <a:extLst>
              <a:ext uri="{FF2B5EF4-FFF2-40B4-BE49-F238E27FC236}">
                <a16:creationId xmlns:a16="http://schemas.microsoft.com/office/drawing/2014/main" id="{07BA6FBB-AB25-779C-D98E-7BAE78191ED5}"/>
              </a:ext>
            </a:extLst>
          </p:cNvPr>
          <p:cNvGrpSpPr>
            <a:grpSpLocks/>
          </p:cNvGrpSpPr>
          <p:nvPr/>
        </p:nvGrpSpPr>
        <p:grpSpPr bwMode="auto">
          <a:xfrm>
            <a:off x="7832451" y="1327429"/>
            <a:ext cx="3669792" cy="2732668"/>
            <a:chOff x="4857750" y="2345055"/>
            <a:chExt cx="2476500" cy="2205541"/>
          </a:xfrm>
          <a:solidFill>
            <a:schemeClr val="accent5">
              <a:lumMod val="20000"/>
              <a:lumOff val="80000"/>
            </a:schemeClr>
          </a:solidFill>
        </p:grpSpPr>
        <p:sp>
          <p:nvSpPr>
            <p:cNvPr id="6" name="Isosceles Triangle 3">
              <a:extLst>
                <a:ext uri="{FF2B5EF4-FFF2-40B4-BE49-F238E27FC236}">
                  <a16:creationId xmlns:a16="http://schemas.microsoft.com/office/drawing/2014/main" id="{086C4D3F-AE1D-E6B6-1526-90EAEC1A260F}"/>
                </a:ext>
              </a:extLst>
            </p:cNvPr>
            <p:cNvSpPr/>
            <p:nvPr/>
          </p:nvSpPr>
          <p:spPr>
            <a:xfrm>
              <a:off x="4857750" y="2345055"/>
              <a:ext cx="2476500" cy="216789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7" name="Straight Connector 6">
              <a:extLst>
                <a:ext uri="{FF2B5EF4-FFF2-40B4-BE49-F238E27FC236}">
                  <a16:creationId xmlns:a16="http://schemas.microsoft.com/office/drawing/2014/main" id="{11FA3B7F-F318-5B56-1410-FE00F012863B}"/>
                </a:ext>
              </a:extLst>
            </p:cNvPr>
            <p:cNvCxnSpPr/>
            <p:nvPr/>
          </p:nvCxnSpPr>
          <p:spPr>
            <a:xfrm flipV="1">
              <a:off x="5162406" y="3967782"/>
              <a:ext cx="1848497" cy="729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2E223F6-A6AA-19B7-0027-1C22D036F3EB}"/>
                </a:ext>
              </a:extLst>
            </p:cNvPr>
            <p:cNvCxnSpPr>
              <a:stCxn id="6" idx="1"/>
              <a:endCxn id="6" idx="5"/>
            </p:cNvCxnSpPr>
            <p:nvPr/>
          </p:nvCxnSpPr>
          <p:spPr>
            <a:xfrm>
              <a:off x="5477342" y="3429912"/>
              <a:ext cx="123825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7">
              <a:extLst>
                <a:ext uri="{FF2B5EF4-FFF2-40B4-BE49-F238E27FC236}">
                  <a16:creationId xmlns:a16="http://schemas.microsoft.com/office/drawing/2014/main" id="{CDAB90BA-409E-B618-0CF1-EE93723B7C83}"/>
                </a:ext>
              </a:extLst>
            </p:cNvPr>
            <p:cNvSpPr txBox="1">
              <a:spLocks noChangeArrowheads="1"/>
            </p:cNvSpPr>
            <p:nvPr/>
          </p:nvSpPr>
          <p:spPr bwMode="auto">
            <a:xfrm>
              <a:off x="5606830" y="3023691"/>
              <a:ext cx="965908" cy="4222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a:latin typeface="+mn-lt"/>
                </a:rPr>
                <a:t>HACCP</a:t>
              </a:r>
            </a:p>
          </p:txBody>
        </p:sp>
        <p:sp>
          <p:nvSpPr>
            <p:cNvPr id="10" name="TextBox 8">
              <a:extLst>
                <a:ext uri="{FF2B5EF4-FFF2-40B4-BE49-F238E27FC236}">
                  <a16:creationId xmlns:a16="http://schemas.microsoft.com/office/drawing/2014/main" id="{F2E7A80E-FE94-3DD2-8966-FE659B6F5E3B}"/>
                </a:ext>
              </a:extLst>
            </p:cNvPr>
            <p:cNvSpPr txBox="1">
              <a:spLocks noChangeArrowheads="1"/>
            </p:cNvSpPr>
            <p:nvPr/>
          </p:nvSpPr>
          <p:spPr bwMode="auto">
            <a:xfrm>
              <a:off x="5593080" y="3485770"/>
              <a:ext cx="926724" cy="52165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3600">
                  <a:solidFill>
                    <a:srgbClr val="C00000"/>
                  </a:solidFill>
                  <a:latin typeface="+mn-lt"/>
                  <a:ea typeface="MS PGothic"/>
                  <a:cs typeface="Arial"/>
                </a:rPr>
                <a:t>SCPs</a:t>
              </a:r>
              <a:endParaRPr lang="en-US" altLang="en-US" sz="3600">
                <a:solidFill>
                  <a:srgbClr val="C00000"/>
                </a:solidFill>
                <a:latin typeface="+mn-lt"/>
              </a:endParaRPr>
            </a:p>
          </p:txBody>
        </p:sp>
        <p:sp>
          <p:nvSpPr>
            <p:cNvPr id="11" name="TextBox 9">
              <a:extLst>
                <a:ext uri="{FF2B5EF4-FFF2-40B4-BE49-F238E27FC236}">
                  <a16:creationId xmlns:a16="http://schemas.microsoft.com/office/drawing/2014/main" id="{C6A53185-2899-F62A-A781-BC1E10DDA7B9}"/>
                </a:ext>
              </a:extLst>
            </p:cNvPr>
            <p:cNvSpPr txBox="1">
              <a:spLocks noChangeArrowheads="1"/>
            </p:cNvSpPr>
            <p:nvPr/>
          </p:nvSpPr>
          <p:spPr bwMode="auto">
            <a:xfrm>
              <a:off x="5226099" y="4078623"/>
              <a:ext cx="1714499" cy="4719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err="1">
                  <a:solidFill>
                    <a:schemeClr val="accent6">
                      <a:lumMod val="75000"/>
                    </a:schemeClr>
                  </a:solidFill>
                  <a:latin typeface="+mn-lt"/>
                </a:rPr>
                <a:t>cGMPs</a:t>
              </a:r>
              <a:r>
                <a:rPr lang="en-US" altLang="en-US">
                  <a:solidFill>
                    <a:schemeClr val="accent6">
                      <a:lumMod val="75000"/>
                    </a:schemeClr>
                  </a:solidFill>
                  <a:latin typeface="+mn-lt"/>
                </a:rPr>
                <a:t> 117</a:t>
              </a:r>
            </a:p>
          </p:txBody>
        </p:sp>
      </p:grpSp>
      <p:sp>
        <p:nvSpPr>
          <p:cNvPr id="13" name="TextBox 12">
            <a:extLst>
              <a:ext uri="{FF2B5EF4-FFF2-40B4-BE49-F238E27FC236}">
                <a16:creationId xmlns:a16="http://schemas.microsoft.com/office/drawing/2014/main" id="{3EE74E8B-EFC7-5BA6-ED4B-FBBB98867EFE}"/>
              </a:ext>
            </a:extLst>
          </p:cNvPr>
          <p:cNvSpPr txBox="1"/>
          <p:nvPr/>
        </p:nvSpPr>
        <p:spPr>
          <a:xfrm>
            <a:off x="841273" y="1331790"/>
            <a:ext cx="7688220" cy="2101008"/>
          </a:xfrm>
          <a:prstGeom prst="rect">
            <a:avLst/>
          </a:prstGeom>
          <a:noFill/>
        </p:spPr>
        <p:txBody>
          <a:bodyPr wrap="square" lIns="91440" tIns="45720" rIns="91440" bIns="45720" anchor="t">
            <a:spAutoFit/>
          </a:bodyPr>
          <a:lstStyle/>
          <a:p>
            <a:pPr marL="0" indent="0" eaLnBrk="1" hangingPunct="1">
              <a:spcBef>
                <a:spcPts val="1000"/>
              </a:spcBef>
              <a:spcAft>
                <a:spcPts val="600"/>
              </a:spcAft>
              <a:buNone/>
            </a:pPr>
            <a:br>
              <a:rPr lang="en-US" altLang="en-US" sz="2800">
                <a:latin typeface="Calibri" panose="020F0502020204030204" pitchFamily="34" charset="0"/>
                <a:cs typeface="Calibri" panose="020F0502020204030204" pitchFamily="34" charset="0"/>
              </a:rPr>
            </a:br>
            <a:r>
              <a:rPr lang="en-US" altLang="en-US" sz="2800">
                <a:latin typeface="Calibri"/>
                <a:ea typeface="Calibri"/>
                <a:cs typeface="Calibri"/>
              </a:rPr>
              <a:t>The new </a:t>
            </a:r>
            <a:r>
              <a:rPr lang="en-US" altLang="en-US" sz="2800" b="1">
                <a:solidFill>
                  <a:schemeClr val="accent6">
                    <a:lumMod val="50000"/>
                  </a:schemeClr>
                </a:solidFill>
                <a:latin typeface="Calibri"/>
                <a:ea typeface="Calibri"/>
                <a:cs typeface="Calibri"/>
              </a:rPr>
              <a:t>current GMPs </a:t>
            </a:r>
            <a:r>
              <a:rPr lang="en-US" altLang="en-US" sz="2800">
                <a:latin typeface="Calibri"/>
                <a:ea typeface="Calibri"/>
                <a:cs typeface="Calibri"/>
              </a:rPr>
              <a:t>(21 CFR Part 117 Subpart B) introduced additional requirements for all seafood processors:</a:t>
            </a:r>
            <a:endParaRPr lang="en-US"/>
          </a:p>
          <a:p>
            <a:pPr marL="0" indent="0" eaLnBrk="1" hangingPunct="1">
              <a:lnSpc>
                <a:spcPct val="80000"/>
              </a:lnSpc>
              <a:buFont typeface="Arial" panose="020B0604020202020204" pitchFamily="34" charset="0"/>
              <a:buNone/>
            </a:pPr>
            <a:endParaRPr lang="en-US" altLang="en-US" sz="1600">
              <a:latin typeface="Arial" panose="020B0604020202020204" pitchFamily="34" charset="0"/>
            </a:endParaRPr>
          </a:p>
        </p:txBody>
      </p:sp>
      <p:grpSp>
        <p:nvGrpSpPr>
          <p:cNvPr id="14" name="Group 2">
            <a:extLst>
              <a:ext uri="{FF2B5EF4-FFF2-40B4-BE49-F238E27FC236}">
                <a16:creationId xmlns:a16="http://schemas.microsoft.com/office/drawing/2014/main" id="{96561380-3D85-875D-D07D-DD78A904849C}"/>
              </a:ext>
            </a:extLst>
          </p:cNvPr>
          <p:cNvGrpSpPr>
            <a:grpSpLocks/>
          </p:cNvGrpSpPr>
          <p:nvPr/>
        </p:nvGrpSpPr>
        <p:grpSpPr bwMode="auto">
          <a:xfrm>
            <a:off x="719943" y="3201559"/>
            <a:ext cx="3221520" cy="523220"/>
            <a:chOff x="7405688" y="2688198"/>
            <a:chExt cx="3221807" cy="524249"/>
          </a:xfrm>
        </p:grpSpPr>
        <p:sp>
          <p:nvSpPr>
            <p:cNvPr id="15" name="Rectangle: Rounded Corners 20">
              <a:extLst>
                <a:ext uri="{FF2B5EF4-FFF2-40B4-BE49-F238E27FC236}">
                  <a16:creationId xmlns:a16="http://schemas.microsoft.com/office/drawing/2014/main" id="{66D20324-66F8-7B07-9C1D-B1352F61B7F8}"/>
                </a:ext>
              </a:extLst>
            </p:cNvPr>
            <p:cNvSpPr/>
            <p:nvPr/>
          </p:nvSpPr>
          <p:spPr bwMode="auto">
            <a:xfrm>
              <a:off x="7672412" y="2721602"/>
              <a:ext cx="2753047" cy="4899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21">
              <a:extLst>
                <a:ext uri="{FF2B5EF4-FFF2-40B4-BE49-F238E27FC236}">
                  <a16:creationId xmlns:a16="http://schemas.microsoft.com/office/drawing/2014/main" id="{87A5E786-561C-32E1-A99B-1E5C84EB16D2}"/>
                </a:ext>
              </a:extLst>
            </p:cNvPr>
            <p:cNvSpPr txBox="1">
              <a:spLocks noChangeArrowheads="1"/>
            </p:cNvSpPr>
            <p:nvPr/>
          </p:nvSpPr>
          <p:spPr bwMode="auto">
            <a:xfrm>
              <a:off x="7405688" y="2688198"/>
              <a:ext cx="3221807" cy="52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cs typeface="Calibri" panose="020F0502020204030204" pitchFamily="34" charset="0"/>
                </a:rPr>
                <a:t>Appendix 3: 233</a:t>
              </a:r>
            </a:p>
          </p:txBody>
        </p:sp>
      </p:grpSp>
    </p:spTree>
    <p:extLst>
      <p:ext uri="{BB962C8B-B14F-4D97-AF65-F5344CB8AC3E}">
        <p14:creationId xmlns:p14="http://schemas.microsoft.com/office/powerpoint/2010/main" val="4256484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32718-9116-C174-94E5-7A10A120D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E415D6-08ED-A6DB-3E1E-1FE59316ABB2}"/>
              </a:ext>
            </a:extLst>
          </p:cNvPr>
          <p:cNvSpPr>
            <a:spLocks noGrp="1"/>
          </p:cNvSpPr>
          <p:nvPr>
            <p:ph type="title"/>
          </p:nvPr>
        </p:nvSpPr>
        <p:spPr/>
        <p:txBody>
          <a:bodyPr/>
          <a:lstStyle/>
          <a:p>
            <a:r>
              <a:rPr lang="en-US" sz="4400">
                <a:solidFill>
                  <a:schemeClr val="accent6"/>
                </a:solidFill>
                <a:latin typeface="Aptos Black"/>
                <a:ea typeface="+mj-lt"/>
                <a:cs typeface="+mj-lt"/>
              </a:rPr>
              <a:t>21 CFR Part 117 Subpart A: General Provisions</a:t>
            </a:r>
            <a:endParaRPr lang="en-US">
              <a:solidFill>
                <a:schemeClr val="accent6"/>
              </a:solidFill>
              <a:latin typeface="Aptos Black"/>
            </a:endParaRPr>
          </a:p>
        </p:txBody>
      </p:sp>
      <p:sp>
        <p:nvSpPr>
          <p:cNvPr id="3" name="Content Placeholder 2">
            <a:extLst>
              <a:ext uri="{FF2B5EF4-FFF2-40B4-BE49-F238E27FC236}">
                <a16:creationId xmlns:a16="http://schemas.microsoft.com/office/drawing/2014/main" id="{B418ED96-0121-BF95-B051-A3A8C5FAFA01}"/>
              </a:ext>
            </a:extLst>
          </p:cNvPr>
          <p:cNvSpPr>
            <a:spLocks noGrp="1"/>
          </p:cNvSpPr>
          <p:nvPr>
            <p:ph idx="1"/>
          </p:nvPr>
        </p:nvSpPr>
        <p:spPr>
          <a:xfrm>
            <a:off x="721442" y="2224852"/>
            <a:ext cx="6630334" cy="4351338"/>
          </a:xfrm>
        </p:spPr>
        <p:txBody>
          <a:bodyPr vert="horz" lIns="91440" tIns="45720" rIns="91440" bIns="45720" rtlCol="0" anchor="t">
            <a:normAutofit fontScale="85000" lnSpcReduction="10000"/>
          </a:bodyPr>
          <a:lstStyle/>
          <a:p>
            <a:pPr eaLnBrk="1" fontAlgn="auto" hangingPunct="1">
              <a:lnSpc>
                <a:spcPct val="110000"/>
              </a:lnSpc>
              <a:spcAft>
                <a:spcPts val="600"/>
              </a:spcAft>
              <a:buFont typeface="Wingdings" panose="05000000000000000000" pitchFamily="2" charset="2"/>
              <a:buChar char="§"/>
              <a:defRPr/>
            </a:pPr>
            <a:r>
              <a:rPr lang="en-US" sz="2800" b="0">
                <a:latin typeface="Calibri"/>
                <a:ea typeface="Calibri"/>
                <a:cs typeface="Calibri"/>
              </a:rPr>
              <a:t>Facilities are required to keep records that document the training on the principles of </a:t>
            </a:r>
            <a:r>
              <a:rPr lang="en-US" sz="2800" b="0" u="sng">
                <a:latin typeface="Calibri"/>
                <a:ea typeface="Calibri"/>
                <a:cs typeface="Calibri"/>
              </a:rPr>
              <a:t>food hygiene</a:t>
            </a:r>
            <a:r>
              <a:rPr lang="en-US" sz="2800" b="0">
                <a:latin typeface="Calibri"/>
                <a:ea typeface="Calibri"/>
                <a:cs typeface="Calibri"/>
              </a:rPr>
              <a:t> and </a:t>
            </a:r>
            <a:r>
              <a:rPr lang="en-US" sz="2800" b="0" u="sng">
                <a:latin typeface="Calibri"/>
                <a:ea typeface="Calibri"/>
                <a:cs typeface="Calibri"/>
              </a:rPr>
              <a:t>food safety</a:t>
            </a:r>
            <a:r>
              <a:rPr lang="en-US" sz="2800" b="0">
                <a:latin typeface="Calibri"/>
                <a:ea typeface="Calibri"/>
                <a:cs typeface="Calibri"/>
              </a:rPr>
              <a:t> for those who supervise or perform manufacturing, processing, packing, or holding activities for food. </a:t>
            </a:r>
            <a:endParaRPr lang="en-US"/>
          </a:p>
          <a:p>
            <a:pPr eaLnBrk="1" fontAlgn="auto" hangingPunct="1">
              <a:lnSpc>
                <a:spcPct val="110000"/>
              </a:lnSpc>
              <a:spcAft>
                <a:spcPts val="600"/>
              </a:spcAft>
              <a:buFont typeface="Wingdings" panose="05000000000000000000" pitchFamily="2" charset="2"/>
              <a:buChar char="§"/>
              <a:defRPr/>
            </a:pPr>
            <a:r>
              <a:rPr lang="en-US" sz="2800" b="0">
                <a:latin typeface="Calibri"/>
                <a:ea typeface="Calibri"/>
                <a:cs typeface="Calibri"/>
              </a:rPr>
              <a:t>Processors must maintain records of this training for 2 years.</a:t>
            </a:r>
          </a:p>
          <a:p>
            <a:pPr eaLnBrk="1" fontAlgn="auto" hangingPunct="1">
              <a:lnSpc>
                <a:spcPct val="110000"/>
              </a:lnSpc>
              <a:spcAft>
                <a:spcPts val="600"/>
              </a:spcAft>
              <a:buFont typeface="Wingdings" panose="05000000000000000000" pitchFamily="2" charset="2"/>
              <a:buChar char="§"/>
              <a:defRPr/>
            </a:pPr>
            <a:r>
              <a:rPr lang="en-US" altLang="en-US" sz="2800" b="0">
                <a:latin typeface="Calibri"/>
                <a:ea typeface="Calibri"/>
                <a:cs typeface="Calibri"/>
              </a:rPr>
              <a:t>There are no prescribed courses and performance remains the primary measure for effective training, but </a:t>
            </a:r>
            <a:r>
              <a:rPr lang="en-US" altLang="en-US" sz="2800" b="0">
                <a:solidFill>
                  <a:srgbClr val="C00000"/>
                </a:solidFill>
                <a:latin typeface="Calibri"/>
                <a:ea typeface="Calibri"/>
                <a:cs typeface="Calibri"/>
              </a:rPr>
              <a:t>training records are mandatory</a:t>
            </a:r>
            <a:endParaRPr lang="en-US" sz="2800">
              <a:latin typeface="Calibri"/>
              <a:ea typeface="Calibri"/>
              <a:cs typeface="Calibri"/>
            </a:endParaRPr>
          </a:p>
          <a:p>
            <a:endParaRPr lang="en-US"/>
          </a:p>
        </p:txBody>
      </p:sp>
      <p:sp>
        <p:nvSpPr>
          <p:cNvPr id="4" name="Slide Number Placeholder 3">
            <a:extLst>
              <a:ext uri="{FF2B5EF4-FFF2-40B4-BE49-F238E27FC236}">
                <a16:creationId xmlns:a16="http://schemas.microsoft.com/office/drawing/2014/main" id="{D9A81302-C71E-AA28-3D82-BF92AF57F3C6}"/>
              </a:ext>
            </a:extLst>
          </p:cNvPr>
          <p:cNvSpPr>
            <a:spLocks noGrp="1"/>
          </p:cNvSpPr>
          <p:nvPr>
            <p:ph type="sldNum" sz="quarter" idx="12"/>
          </p:nvPr>
        </p:nvSpPr>
        <p:spPr/>
        <p:txBody>
          <a:bodyPr/>
          <a:lstStyle/>
          <a:p>
            <a:fld id="{02389E78-7DB0-44B8-A701-13E85F167260}" type="slidenum">
              <a:rPr lang="en-US" smtClean="0"/>
              <a:t>16</a:t>
            </a:fld>
            <a:endParaRPr lang="en-US"/>
          </a:p>
        </p:txBody>
      </p:sp>
      <p:sp>
        <p:nvSpPr>
          <p:cNvPr id="5" name="TextBox 10">
            <a:extLst>
              <a:ext uri="{FF2B5EF4-FFF2-40B4-BE49-F238E27FC236}">
                <a16:creationId xmlns:a16="http://schemas.microsoft.com/office/drawing/2014/main" id="{D524C000-D350-E94E-5D14-BB20C8ED5706}"/>
              </a:ext>
            </a:extLst>
          </p:cNvPr>
          <p:cNvSpPr txBox="1">
            <a:spLocks noChangeArrowheads="1"/>
          </p:cNvSpPr>
          <p:nvPr/>
        </p:nvSpPr>
        <p:spPr bwMode="auto">
          <a:xfrm>
            <a:off x="721442" y="1724026"/>
            <a:ext cx="4953000" cy="523875"/>
          </a:xfrm>
          <a:prstGeom prst="rect">
            <a:avLst/>
          </a:prstGeom>
          <a:noFill/>
          <a:ln>
            <a:noFill/>
          </a:ln>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defRPr/>
            </a:pPr>
            <a:r>
              <a:rPr lang="en-US" altLang="en-US" sz="2800">
                <a:latin typeface="+mn-lt"/>
              </a:rPr>
              <a:t>Employee Training Records</a:t>
            </a:r>
          </a:p>
        </p:txBody>
      </p:sp>
      <p:grpSp>
        <p:nvGrpSpPr>
          <p:cNvPr id="6" name="Group 1">
            <a:extLst>
              <a:ext uri="{FF2B5EF4-FFF2-40B4-BE49-F238E27FC236}">
                <a16:creationId xmlns:a16="http://schemas.microsoft.com/office/drawing/2014/main" id="{0086A816-097C-6AA6-E57F-B491498522D0}"/>
              </a:ext>
            </a:extLst>
          </p:cNvPr>
          <p:cNvGrpSpPr>
            <a:grpSpLocks/>
          </p:cNvGrpSpPr>
          <p:nvPr/>
        </p:nvGrpSpPr>
        <p:grpSpPr bwMode="auto">
          <a:xfrm>
            <a:off x="8626766" y="1166919"/>
            <a:ext cx="2152651" cy="523875"/>
            <a:chOff x="838201" y="2362200"/>
            <a:chExt cx="1836862" cy="523220"/>
          </a:xfrm>
        </p:grpSpPr>
        <p:sp>
          <p:nvSpPr>
            <p:cNvPr id="7" name="Rectangle: Rounded Corners 6">
              <a:extLst>
                <a:ext uri="{FF2B5EF4-FFF2-40B4-BE49-F238E27FC236}">
                  <a16:creationId xmlns:a16="http://schemas.microsoft.com/office/drawing/2014/main" id="{298628FC-ECB2-E954-3FDC-CBF9D2390C40}"/>
                </a:ext>
              </a:extLst>
            </p:cNvPr>
            <p:cNvSpPr/>
            <p:nvPr/>
          </p:nvSpPr>
          <p:spPr>
            <a:xfrm>
              <a:off x="838201" y="2395496"/>
              <a:ext cx="1747840" cy="4899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6666D21A-5B8E-57DB-35F1-8A58FA7D24E1}"/>
                </a:ext>
              </a:extLst>
            </p:cNvPr>
            <p:cNvSpPr txBox="1">
              <a:spLocks noChangeArrowheads="1"/>
            </p:cNvSpPr>
            <p:nvPr/>
          </p:nvSpPr>
          <p:spPr bwMode="auto">
            <a:xfrm>
              <a:off x="838201" y="2362200"/>
              <a:ext cx="1836862" cy="52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sz="2800" b="0">
                  <a:solidFill>
                    <a:schemeClr val="bg1"/>
                  </a:solidFill>
                  <a:ea typeface="MS PGothic"/>
                  <a:cs typeface="Calibri" panose="020F0502020204030204" pitchFamily="34" charset="0"/>
                </a:rPr>
                <a:t>CHP 2: 13</a:t>
              </a:r>
              <a:endParaRPr lang="en-US" altLang="en-US" sz="2800" b="0">
                <a:solidFill>
                  <a:schemeClr val="bg1"/>
                </a:solidFill>
                <a:cs typeface="Calibri" panose="020F0502020204030204" pitchFamily="34" charset="0"/>
              </a:endParaRPr>
            </a:p>
          </p:txBody>
        </p:sp>
      </p:grpSp>
      <p:pic>
        <p:nvPicPr>
          <p:cNvPr id="9" name="Picture 2">
            <a:extLst>
              <a:ext uri="{FF2B5EF4-FFF2-40B4-BE49-F238E27FC236}">
                <a16:creationId xmlns:a16="http://schemas.microsoft.com/office/drawing/2014/main" id="{697E27E2-1795-A821-378B-F2FD8F365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612" y="1876264"/>
            <a:ext cx="3913946" cy="4288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288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1CC41-33F5-7709-1E5E-A146FD60BB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311934-5A71-3592-C013-77553D776FDE}"/>
              </a:ext>
            </a:extLst>
          </p:cNvPr>
          <p:cNvSpPr>
            <a:spLocks noGrp="1"/>
          </p:cNvSpPr>
          <p:nvPr>
            <p:ph type="title"/>
          </p:nvPr>
        </p:nvSpPr>
        <p:spPr/>
        <p:txBody>
          <a:bodyPr/>
          <a:lstStyle/>
          <a:p>
            <a:r>
              <a:rPr lang="en-US" altLang="en-US" sz="4400">
                <a:ea typeface="MS PGothic" panose="020B0600070205080204" pitchFamily="34" charset="-128"/>
              </a:rPr>
              <a:t>Required Parts of a HACCP Program</a:t>
            </a:r>
            <a:endParaRPr lang="en-US"/>
          </a:p>
        </p:txBody>
      </p:sp>
      <p:sp>
        <p:nvSpPr>
          <p:cNvPr id="3" name="Content Placeholder 2">
            <a:extLst>
              <a:ext uri="{FF2B5EF4-FFF2-40B4-BE49-F238E27FC236}">
                <a16:creationId xmlns:a16="http://schemas.microsoft.com/office/drawing/2014/main" id="{8261012A-72F4-7428-124F-01259E6483CA}"/>
              </a:ext>
            </a:extLst>
          </p:cNvPr>
          <p:cNvSpPr>
            <a:spLocks noGrp="1"/>
          </p:cNvSpPr>
          <p:nvPr>
            <p:ph idx="1"/>
          </p:nvPr>
        </p:nvSpPr>
        <p:spPr/>
        <p:txBody>
          <a:bodyPr vert="horz" lIns="91440" tIns="45720" rIns="91440" bIns="45720" rtlCol="0" anchor="t">
            <a:normAutofit/>
          </a:bodyPr>
          <a:lstStyle/>
          <a:p>
            <a:pPr eaLnBrk="1" hangingPunct="1">
              <a:lnSpc>
                <a:spcPct val="90000"/>
              </a:lnSpc>
              <a:buFont typeface="Wingdings" panose="05000000000000000000" pitchFamily="2" charset="2"/>
              <a:buChar char="§"/>
              <a:defRPr/>
            </a:pPr>
            <a:r>
              <a:rPr lang="en-US" altLang="en-US" sz="2800" b="0">
                <a:latin typeface="Calibri"/>
                <a:ea typeface="MS PGothic"/>
                <a:cs typeface="Calibri"/>
              </a:rPr>
              <a:t>Every processor </a:t>
            </a:r>
            <a:r>
              <a:rPr lang="en-US" altLang="en-US" sz="2800" b="1" u="sng">
                <a:latin typeface="Calibri"/>
                <a:ea typeface="MS PGothic"/>
                <a:cs typeface="Calibri"/>
              </a:rPr>
              <a:t>shall</a:t>
            </a:r>
            <a:r>
              <a:rPr lang="en-US" altLang="en-US" sz="2800">
                <a:latin typeface="Calibri"/>
                <a:ea typeface="MS PGothic"/>
                <a:cs typeface="Calibri"/>
              </a:rPr>
              <a:t> </a:t>
            </a:r>
            <a:r>
              <a:rPr lang="en-US" altLang="en-US" sz="2800" b="0">
                <a:latin typeface="Calibri"/>
                <a:ea typeface="MS PGothic"/>
                <a:cs typeface="Calibri"/>
              </a:rPr>
              <a:t>conduct, or have conducted for it, a </a:t>
            </a:r>
            <a:r>
              <a:rPr lang="en-US" altLang="en-US" sz="2800" b="1">
                <a:solidFill>
                  <a:srgbClr val="FF0000"/>
                </a:solidFill>
                <a:latin typeface="Calibri"/>
                <a:ea typeface="MS PGothic"/>
                <a:cs typeface="Calibri"/>
              </a:rPr>
              <a:t>hazard analysis </a:t>
            </a:r>
            <a:r>
              <a:rPr lang="en-US" altLang="en-US" sz="2800" b="0">
                <a:latin typeface="Calibri"/>
                <a:ea typeface="MS PGothic"/>
                <a:cs typeface="Calibri"/>
              </a:rPr>
              <a:t>to determine whether there are food safety hazards that are reasonably likely to occur for each kind of fish and fishery product processed by that processor and to identify the preventive measures that the processor can apply to control those hazards.</a:t>
            </a:r>
            <a:br>
              <a:rPr lang="en-US" altLang="en-US" sz="2800" b="0">
                <a:latin typeface="Calibri"/>
                <a:ea typeface="MS PGothic"/>
              </a:rPr>
            </a:br>
            <a:endParaRPr lang="en-US" altLang="en-US" sz="2800" b="0">
              <a:latin typeface="Calibri"/>
              <a:ea typeface="MS PGothic"/>
              <a:cs typeface="Calibri"/>
            </a:endParaRPr>
          </a:p>
          <a:p>
            <a:pPr>
              <a:buFont typeface="Wingdings" panose="05000000000000000000" pitchFamily="2" charset="2"/>
              <a:buChar char="§"/>
              <a:defRPr/>
            </a:pPr>
            <a:r>
              <a:rPr lang="en-US" altLang="en-US" sz="2800" b="0">
                <a:latin typeface="Calibri"/>
                <a:ea typeface="MS PGothic"/>
                <a:cs typeface="Calibri"/>
              </a:rPr>
              <a:t>Every processor </a:t>
            </a:r>
            <a:r>
              <a:rPr lang="en-US" altLang="en-US" sz="2800" b="1" u="sng">
                <a:latin typeface="Calibri"/>
                <a:ea typeface="MS PGothic"/>
                <a:cs typeface="Calibri"/>
              </a:rPr>
              <a:t>shall</a:t>
            </a:r>
            <a:r>
              <a:rPr lang="en-US" altLang="en-US" sz="2800" b="0">
                <a:latin typeface="Calibri"/>
                <a:ea typeface="MS PGothic"/>
                <a:cs typeface="Calibri"/>
              </a:rPr>
              <a:t> have and implement a written </a:t>
            </a:r>
            <a:r>
              <a:rPr lang="en-US" altLang="en-US" sz="2800" b="1">
                <a:solidFill>
                  <a:srgbClr val="FF0000"/>
                </a:solidFill>
                <a:latin typeface="Calibri"/>
                <a:ea typeface="MS PGothic"/>
                <a:cs typeface="Calibri"/>
              </a:rPr>
              <a:t>HACCP plan </a:t>
            </a:r>
            <a:r>
              <a:rPr lang="en-US" altLang="en-US" sz="2800" b="0">
                <a:latin typeface="Calibri"/>
                <a:ea typeface="MS PGothic"/>
                <a:cs typeface="Calibri"/>
              </a:rPr>
              <a:t>whenever a hazard analysis reveals one or more food safety hazards that are reasonably likely to occur…</a:t>
            </a:r>
            <a:r>
              <a:rPr lang="en-US" altLang="en-US">
                <a:latin typeface="Calibri"/>
                <a:ea typeface="MS PGothic"/>
                <a:cs typeface="Calibri"/>
              </a:rPr>
              <a:t> </a:t>
            </a:r>
            <a:endParaRPr lang="en-US" altLang="en-US" sz="2800" b="0">
              <a:latin typeface="Calibri"/>
              <a:ea typeface="MS PGothic" panose="020B0600070205080204" pitchFamily="34" charset="-128"/>
              <a:cs typeface="Calibri"/>
            </a:endParaRPr>
          </a:p>
          <a:p>
            <a:pPr marL="0" indent="0">
              <a:buNone/>
            </a:pPr>
            <a:endParaRPr lang="en-US"/>
          </a:p>
        </p:txBody>
      </p:sp>
      <p:sp>
        <p:nvSpPr>
          <p:cNvPr id="4" name="Slide Number Placeholder 3">
            <a:extLst>
              <a:ext uri="{FF2B5EF4-FFF2-40B4-BE49-F238E27FC236}">
                <a16:creationId xmlns:a16="http://schemas.microsoft.com/office/drawing/2014/main" id="{0DB4A0D0-7D3C-2CD2-F33E-B3863AAA4CA1}"/>
              </a:ext>
            </a:extLst>
          </p:cNvPr>
          <p:cNvSpPr>
            <a:spLocks noGrp="1"/>
          </p:cNvSpPr>
          <p:nvPr>
            <p:ph type="sldNum" sz="quarter" idx="12"/>
          </p:nvPr>
        </p:nvSpPr>
        <p:spPr/>
        <p:txBody>
          <a:bodyPr/>
          <a:lstStyle/>
          <a:p>
            <a:fld id="{02389E78-7DB0-44B8-A701-13E85F167260}" type="slidenum">
              <a:rPr lang="en-US" smtClean="0"/>
              <a:t>17</a:t>
            </a:fld>
            <a:endParaRPr lang="en-US"/>
          </a:p>
        </p:txBody>
      </p:sp>
      <p:sp>
        <p:nvSpPr>
          <p:cNvPr id="5" name="Rounded Rectangle 22">
            <a:extLst>
              <a:ext uri="{FF2B5EF4-FFF2-40B4-BE49-F238E27FC236}">
                <a16:creationId xmlns:a16="http://schemas.microsoft.com/office/drawing/2014/main" id="{815DBB77-368D-733D-908C-95721359A500}"/>
              </a:ext>
            </a:extLst>
          </p:cNvPr>
          <p:cNvSpPr/>
          <p:nvPr/>
        </p:nvSpPr>
        <p:spPr bwMode="auto">
          <a:xfrm>
            <a:off x="10527920" y="5836259"/>
            <a:ext cx="1447770" cy="52231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AD1 - 3</a:t>
            </a:r>
          </a:p>
        </p:txBody>
      </p:sp>
    </p:spTree>
    <p:extLst>
      <p:ext uri="{BB962C8B-B14F-4D97-AF65-F5344CB8AC3E}">
        <p14:creationId xmlns:p14="http://schemas.microsoft.com/office/powerpoint/2010/main" val="389905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E387F-7EB9-97D6-599C-E0D76388F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E33FA-8980-D353-68A0-4C65C7CCBD7F}"/>
              </a:ext>
            </a:extLst>
          </p:cNvPr>
          <p:cNvSpPr>
            <a:spLocks noGrp="1"/>
          </p:cNvSpPr>
          <p:nvPr>
            <p:ph type="title"/>
          </p:nvPr>
        </p:nvSpPr>
        <p:spPr/>
        <p:txBody>
          <a:bodyPr/>
          <a:lstStyle/>
          <a:p>
            <a:r>
              <a:rPr lang="en-US" altLang="en-US" sz="4400">
                <a:ea typeface="MS PGothic" panose="020B0600070205080204" pitchFamily="34" charset="-128"/>
              </a:rPr>
              <a:t>HACCP Plan Requirements</a:t>
            </a:r>
            <a:endParaRPr lang="en-US"/>
          </a:p>
        </p:txBody>
      </p:sp>
      <p:sp>
        <p:nvSpPr>
          <p:cNvPr id="3" name="Content Placeholder 2">
            <a:extLst>
              <a:ext uri="{FF2B5EF4-FFF2-40B4-BE49-F238E27FC236}">
                <a16:creationId xmlns:a16="http://schemas.microsoft.com/office/drawing/2014/main" id="{08C29CEF-FBBE-4DFB-28ED-B772BDB7C534}"/>
              </a:ext>
            </a:extLst>
          </p:cNvPr>
          <p:cNvSpPr>
            <a:spLocks noGrp="1"/>
          </p:cNvSpPr>
          <p:nvPr>
            <p:ph idx="1"/>
          </p:nvPr>
        </p:nvSpPr>
        <p:spPr>
          <a:xfrm>
            <a:off x="838200" y="1444626"/>
            <a:ext cx="11131922" cy="4698721"/>
          </a:xfrm>
        </p:spPr>
        <p:txBody>
          <a:bodyPr vert="horz" lIns="91440" tIns="45720" rIns="91440" bIns="45720" rtlCol="0" anchor="t">
            <a:normAutofit fontScale="77500" lnSpcReduction="20000"/>
          </a:bodyPr>
          <a:lstStyle/>
          <a:p>
            <a:pPr indent="0" eaLnBrk="1" hangingPunct="1">
              <a:lnSpc>
                <a:spcPct val="110000"/>
              </a:lnSpc>
              <a:spcAft>
                <a:spcPts val="600"/>
              </a:spcAft>
              <a:buFont typeface="Wingdings" panose="05000000000000000000" pitchFamily="2" charset="2"/>
              <a:buChar char="§"/>
            </a:pPr>
            <a:r>
              <a:rPr lang="en-US" altLang="en-US" sz="3100">
                <a:latin typeface="Calibri"/>
                <a:ea typeface="MS PGothic"/>
                <a:cs typeface="Calibri"/>
              </a:rPr>
              <a:t>Each</a:t>
            </a:r>
            <a:r>
              <a:rPr lang="en-US" altLang="en-US" sz="3100" b="0">
                <a:latin typeface="Calibri"/>
                <a:ea typeface="MS PGothic"/>
                <a:cs typeface="Calibri"/>
              </a:rPr>
              <a:t> of the 7 Principles of HACCP has a section in the FDA regulation with specific requirements related to that principle.</a:t>
            </a:r>
            <a:endParaRPr lang="en-US" sz="3100"/>
          </a:p>
          <a:p>
            <a:pPr indent="0" eaLnBrk="1" hangingPunct="1">
              <a:lnSpc>
                <a:spcPct val="110000"/>
              </a:lnSpc>
              <a:spcAft>
                <a:spcPts val="600"/>
              </a:spcAft>
              <a:buFont typeface="Wingdings" panose="05000000000000000000" pitchFamily="2" charset="2"/>
              <a:buChar char="§"/>
            </a:pPr>
            <a:r>
              <a:rPr lang="en-US" altLang="en-US" sz="3100" b="0">
                <a:latin typeface="Calibri"/>
                <a:ea typeface="MS PGothic"/>
                <a:cs typeface="Calibri"/>
              </a:rPr>
              <a:t>HACCP Plans must be specific for:</a:t>
            </a:r>
          </a:p>
          <a:p>
            <a:pPr lvl="1" indent="0">
              <a:lnSpc>
                <a:spcPct val="110000"/>
              </a:lnSpc>
              <a:spcBef>
                <a:spcPts val="1000"/>
              </a:spcBef>
              <a:spcAft>
                <a:spcPts val="600"/>
              </a:spcAft>
              <a:buFont typeface="Courier New" panose="05000000000000000000" pitchFamily="2" charset="2"/>
              <a:buChar char="o"/>
            </a:pPr>
            <a:r>
              <a:rPr lang="en-US" altLang="en-US" sz="3100" b="1">
                <a:latin typeface="Calibri"/>
                <a:ea typeface="MS PGothic"/>
                <a:cs typeface="Calibri"/>
              </a:rPr>
              <a:t>Each</a:t>
            </a:r>
            <a:r>
              <a:rPr lang="en-US" altLang="en-US" sz="3100" b="1">
                <a:solidFill>
                  <a:srgbClr val="C00000"/>
                </a:solidFill>
                <a:latin typeface="Calibri"/>
                <a:ea typeface="MS PGothic"/>
                <a:cs typeface="Calibri"/>
              </a:rPr>
              <a:t> </a:t>
            </a:r>
            <a:r>
              <a:rPr lang="en-US" altLang="en-US" sz="3100" b="0">
                <a:latin typeface="Calibri"/>
                <a:ea typeface="MS PGothic"/>
                <a:cs typeface="Calibri"/>
              </a:rPr>
              <a:t>kind of </a:t>
            </a:r>
            <a:r>
              <a:rPr lang="en-US" altLang="en-US" sz="3100" b="1">
                <a:latin typeface="Calibri"/>
                <a:ea typeface="MS PGothic"/>
                <a:cs typeface="Calibri"/>
              </a:rPr>
              <a:t>fishery product</a:t>
            </a:r>
          </a:p>
          <a:p>
            <a:pPr lvl="2" indent="0">
              <a:lnSpc>
                <a:spcPct val="110000"/>
              </a:lnSpc>
              <a:spcBef>
                <a:spcPts val="1000"/>
              </a:spcBef>
              <a:spcAft>
                <a:spcPts val="600"/>
              </a:spcAft>
              <a:buFont typeface="Courier New" panose="05000000000000000000" pitchFamily="2" charset="2"/>
              <a:buChar char="o"/>
            </a:pPr>
            <a:r>
              <a:rPr lang="en-US" altLang="en-US" sz="2600">
                <a:latin typeface="Calibri"/>
                <a:ea typeface="MS PGothic"/>
                <a:cs typeface="Calibri"/>
              </a:rPr>
              <a:t>P</a:t>
            </a:r>
            <a:r>
              <a:rPr lang="en-US" altLang="en-US" sz="2600" b="0">
                <a:latin typeface="Calibri"/>
                <a:ea typeface="MS PGothic"/>
                <a:cs typeface="Calibri"/>
              </a:rPr>
              <a:t>roducts can be grouped if hazards, processing steps &amp; controls are the same</a:t>
            </a:r>
          </a:p>
          <a:p>
            <a:pPr lvl="1" indent="0">
              <a:lnSpc>
                <a:spcPct val="110000"/>
              </a:lnSpc>
              <a:spcBef>
                <a:spcPts val="1000"/>
              </a:spcBef>
              <a:spcAft>
                <a:spcPts val="600"/>
              </a:spcAft>
              <a:buFont typeface="Courier New" panose="05000000000000000000" pitchFamily="2" charset="2"/>
              <a:buChar char="o"/>
            </a:pPr>
            <a:r>
              <a:rPr lang="en-US" altLang="en-US" sz="3100" b="1">
                <a:latin typeface="Calibri"/>
                <a:ea typeface="MS PGothic"/>
                <a:cs typeface="Calibri"/>
              </a:rPr>
              <a:t>Each processing location</a:t>
            </a:r>
            <a:r>
              <a:rPr lang="en-US" altLang="en-US" sz="3100">
                <a:latin typeface="Calibri"/>
                <a:ea typeface="MS PGothic"/>
                <a:cs typeface="Calibri"/>
              </a:rPr>
              <a:t> </a:t>
            </a:r>
            <a:endParaRPr lang="en-US" altLang="en-US" sz="3100" b="0">
              <a:latin typeface="Calibri"/>
              <a:ea typeface="MS PGothic"/>
              <a:cs typeface="Calibri"/>
            </a:endParaRPr>
          </a:p>
          <a:p>
            <a:pPr indent="0" eaLnBrk="1" hangingPunct="1">
              <a:lnSpc>
                <a:spcPct val="110000"/>
              </a:lnSpc>
              <a:spcAft>
                <a:spcPts val="600"/>
              </a:spcAft>
              <a:buFont typeface="Wingdings" panose="05000000000000000000" pitchFamily="2" charset="2"/>
              <a:buChar char="§"/>
            </a:pPr>
            <a:r>
              <a:rPr lang="en-US" altLang="en-US" sz="3100" b="0">
                <a:latin typeface="Calibri"/>
                <a:ea typeface="MS PGothic"/>
                <a:cs typeface="Calibri"/>
              </a:rPr>
              <a:t>HACCP Plans must list </a:t>
            </a:r>
            <a:r>
              <a:rPr lang="en-US" altLang="en-US" sz="3100" b="1" u="sng">
                <a:latin typeface="Calibri"/>
                <a:ea typeface="MS PGothic"/>
                <a:cs typeface="Calibri"/>
              </a:rPr>
              <a:t>all</a:t>
            </a:r>
            <a:r>
              <a:rPr lang="en-US" altLang="en-US" sz="3100" b="0">
                <a:latin typeface="Calibri"/>
                <a:ea typeface="MS PGothic"/>
                <a:cs typeface="Calibri"/>
              </a:rPr>
              <a:t> the required components for each identified food safety hazard (CCP, CL, monitoring, corrective actions, verification, recordkeeping).</a:t>
            </a:r>
          </a:p>
          <a:p>
            <a:pPr indent="0" eaLnBrk="1" hangingPunct="1">
              <a:lnSpc>
                <a:spcPct val="110000"/>
              </a:lnSpc>
              <a:spcAft>
                <a:spcPts val="600"/>
              </a:spcAft>
              <a:buFont typeface="Wingdings" panose="05000000000000000000" pitchFamily="2" charset="2"/>
              <a:buChar char="§"/>
            </a:pPr>
            <a:r>
              <a:rPr lang="en-US" altLang="en-US" sz="3100" b="0">
                <a:latin typeface="Calibri"/>
                <a:ea typeface="MS PGothic"/>
                <a:cs typeface="Calibri"/>
              </a:rPr>
              <a:t>HACCP Plans must be </a:t>
            </a:r>
            <a:r>
              <a:rPr lang="en-US" altLang="en-US" sz="3100" b="1">
                <a:latin typeface="Calibri"/>
                <a:ea typeface="MS PGothic"/>
                <a:cs typeface="Calibri"/>
              </a:rPr>
              <a:t>signed, dated </a:t>
            </a:r>
            <a:r>
              <a:rPr lang="en-US" altLang="en-US" sz="3100">
                <a:latin typeface="Calibri"/>
                <a:ea typeface="MS PGothic"/>
                <a:cs typeface="Calibri"/>
              </a:rPr>
              <a:t>&amp;</a:t>
            </a:r>
            <a:r>
              <a:rPr lang="en-US" altLang="en-US" sz="3100" b="1">
                <a:latin typeface="Calibri"/>
                <a:ea typeface="MS PGothic"/>
                <a:cs typeface="Calibri"/>
              </a:rPr>
              <a:t> routinely implemented.</a:t>
            </a:r>
          </a:p>
        </p:txBody>
      </p:sp>
      <p:sp>
        <p:nvSpPr>
          <p:cNvPr id="4" name="Slide Number Placeholder 3">
            <a:extLst>
              <a:ext uri="{FF2B5EF4-FFF2-40B4-BE49-F238E27FC236}">
                <a16:creationId xmlns:a16="http://schemas.microsoft.com/office/drawing/2014/main" id="{E7A21550-30F9-1825-C55A-B089356F078A}"/>
              </a:ext>
            </a:extLst>
          </p:cNvPr>
          <p:cNvSpPr>
            <a:spLocks noGrp="1"/>
          </p:cNvSpPr>
          <p:nvPr>
            <p:ph type="sldNum" sz="quarter" idx="12"/>
          </p:nvPr>
        </p:nvSpPr>
        <p:spPr/>
        <p:txBody>
          <a:bodyPr/>
          <a:lstStyle/>
          <a:p>
            <a:fld id="{02389E78-7DB0-44B8-A701-13E85F167260}" type="slidenum">
              <a:rPr lang="en-US" smtClean="0"/>
              <a:t>18</a:t>
            </a:fld>
            <a:endParaRPr lang="en-US"/>
          </a:p>
        </p:txBody>
      </p:sp>
      <p:sp>
        <p:nvSpPr>
          <p:cNvPr id="5" name="Rounded Rectangle 22">
            <a:extLst>
              <a:ext uri="{FF2B5EF4-FFF2-40B4-BE49-F238E27FC236}">
                <a16:creationId xmlns:a16="http://schemas.microsoft.com/office/drawing/2014/main" id="{A07988DD-A58C-9458-2854-04EE0DC4B12B}"/>
              </a:ext>
            </a:extLst>
          </p:cNvPr>
          <p:cNvSpPr/>
          <p:nvPr/>
        </p:nvSpPr>
        <p:spPr bwMode="auto">
          <a:xfrm>
            <a:off x="10595156" y="5791435"/>
            <a:ext cx="1380534" cy="611964"/>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AD1 - 4</a:t>
            </a:r>
          </a:p>
        </p:txBody>
      </p:sp>
    </p:spTree>
    <p:extLst>
      <p:ext uri="{BB962C8B-B14F-4D97-AF65-F5344CB8AC3E}">
        <p14:creationId xmlns:p14="http://schemas.microsoft.com/office/powerpoint/2010/main" val="4022284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99B0C-B4D6-CDAC-F7A6-324FA3D75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BBCD8-58CF-F9A9-7AAC-82C8F24D75AE}"/>
              </a:ext>
            </a:extLst>
          </p:cNvPr>
          <p:cNvSpPr>
            <a:spLocks noGrp="1"/>
          </p:cNvSpPr>
          <p:nvPr>
            <p:ph type="title"/>
          </p:nvPr>
        </p:nvSpPr>
        <p:spPr/>
        <p:txBody>
          <a:bodyPr/>
          <a:lstStyle/>
          <a:p>
            <a:r>
              <a:rPr lang="en-US">
                <a:latin typeface="Aptos Black"/>
              </a:rPr>
              <a:t>Review of 7 HACCP Principles</a:t>
            </a:r>
          </a:p>
        </p:txBody>
      </p:sp>
      <p:sp>
        <p:nvSpPr>
          <p:cNvPr id="3" name="Text Placeholder 2">
            <a:extLst>
              <a:ext uri="{FF2B5EF4-FFF2-40B4-BE49-F238E27FC236}">
                <a16:creationId xmlns:a16="http://schemas.microsoft.com/office/drawing/2014/main" id="{4F4D9C0A-9F70-B7F6-2E54-3304061533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B64D6D-0FA2-4CB4-1820-31F6A61C0BE0}"/>
              </a:ext>
            </a:extLst>
          </p:cNvPr>
          <p:cNvSpPr>
            <a:spLocks noGrp="1"/>
          </p:cNvSpPr>
          <p:nvPr>
            <p:ph type="sldNum" sz="quarter" idx="12"/>
          </p:nvPr>
        </p:nvSpPr>
        <p:spPr/>
        <p:txBody>
          <a:bodyPr/>
          <a:lstStyle/>
          <a:p>
            <a:fld id="{FFE00EA7-0AD3-4898-A20D-086CFA2BEC19}" type="slidenum">
              <a:rPr lang="en-US" smtClean="0"/>
              <a:t>19</a:t>
            </a:fld>
            <a:endParaRPr lang="en-US"/>
          </a:p>
        </p:txBody>
      </p:sp>
    </p:spTree>
    <p:extLst>
      <p:ext uri="{BB962C8B-B14F-4D97-AF65-F5344CB8AC3E}">
        <p14:creationId xmlns:p14="http://schemas.microsoft.com/office/powerpoint/2010/main" val="923785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CBCD-822D-CC3F-DB76-3541EED8A24E}"/>
              </a:ext>
            </a:extLst>
          </p:cNvPr>
          <p:cNvSpPr>
            <a:spLocks noGrp="1"/>
          </p:cNvSpPr>
          <p:nvPr>
            <p:ph type="title"/>
          </p:nvPr>
        </p:nvSpPr>
        <p:spPr/>
        <p:txBody>
          <a:bodyPr/>
          <a:lstStyle/>
          <a:p>
            <a:r>
              <a:rPr lang="en-US" altLang="en-US" sz="4400">
                <a:ea typeface="MS PGothic" panose="020B0600070205080204" pitchFamily="34" charset="-128"/>
              </a:rPr>
              <a:t>AGENDA (SHA Segment 2 Course)</a:t>
            </a:r>
            <a:endParaRPr lang="en-US"/>
          </a:p>
        </p:txBody>
      </p:sp>
      <p:sp>
        <p:nvSpPr>
          <p:cNvPr id="3" name="Content Placeholder 2">
            <a:extLst>
              <a:ext uri="{FF2B5EF4-FFF2-40B4-BE49-F238E27FC236}">
                <a16:creationId xmlns:a16="http://schemas.microsoft.com/office/drawing/2014/main" id="{F05A6DF0-D434-295C-0ADE-1B21998B004A}"/>
              </a:ext>
            </a:extLst>
          </p:cNvPr>
          <p:cNvSpPr>
            <a:spLocks noGrp="1"/>
          </p:cNvSpPr>
          <p:nvPr>
            <p:ph idx="1"/>
          </p:nvPr>
        </p:nvSpPr>
        <p:spPr>
          <a:xfrm>
            <a:off x="838200" y="1388596"/>
            <a:ext cx="10515600" cy="4788367"/>
          </a:xfrm>
        </p:spPr>
        <p:txBody>
          <a:bodyPr vert="horz" lIns="91440" tIns="45720" rIns="91440" bIns="45720" rtlCol="0" anchor="t">
            <a:normAutofit/>
          </a:bodyPr>
          <a:lstStyle/>
          <a:p>
            <a:pPr eaLnBrk="1" hangingPunct="1">
              <a:lnSpc>
                <a:spcPct val="100000"/>
              </a:lnSpc>
              <a:spcAft>
                <a:spcPts val="600"/>
              </a:spcAft>
              <a:buFont typeface="Wingdings" panose="05000000000000000000" pitchFamily="2" charset="2"/>
              <a:buNone/>
            </a:pPr>
            <a:r>
              <a:rPr lang="en-US" altLang="en-US" sz="3200">
                <a:solidFill>
                  <a:srgbClr val="000000"/>
                </a:solidFill>
                <a:latin typeface="Calibri"/>
                <a:ea typeface="MS PGothic"/>
                <a:cs typeface="Calibri"/>
              </a:rPr>
              <a:t>PART 1:   Lecture and Discussion</a:t>
            </a:r>
            <a:endParaRPr lang="en-US" sz="3200">
              <a:latin typeface="Calibri"/>
              <a:ea typeface="MS PGothic"/>
              <a:cs typeface="Calibri"/>
            </a:endParaRPr>
          </a:p>
          <a:p>
            <a:pPr lvl="3" eaLnBrk="1" hangingPunct="1">
              <a:lnSpc>
                <a:spcPct val="100000"/>
              </a:lnSpc>
              <a:spcBef>
                <a:spcPts val="1000"/>
              </a:spcBef>
              <a:spcAft>
                <a:spcPts val="600"/>
              </a:spcAft>
            </a:pPr>
            <a:r>
              <a:rPr lang="en-US" altLang="en-US" sz="2800" b="0">
                <a:latin typeface="Calibri"/>
                <a:ea typeface="MS PGothic"/>
                <a:cs typeface="Calibri"/>
              </a:rPr>
              <a:t>FDA Seafood HACCP Regulation</a:t>
            </a:r>
          </a:p>
          <a:p>
            <a:pPr lvl="3" eaLnBrk="1" hangingPunct="1">
              <a:lnSpc>
                <a:spcPct val="100000"/>
              </a:lnSpc>
              <a:spcBef>
                <a:spcPts val="1000"/>
              </a:spcBef>
              <a:spcAft>
                <a:spcPts val="600"/>
              </a:spcAft>
            </a:pPr>
            <a:r>
              <a:rPr lang="en-US" altLang="en-US" sz="2800" b="0">
                <a:latin typeface="Calibri"/>
                <a:ea typeface="MS PGothic"/>
                <a:cs typeface="Calibri"/>
              </a:rPr>
              <a:t>Using the Seafood Safety Hazards Guide</a:t>
            </a:r>
          </a:p>
          <a:p>
            <a:pPr lvl="3" eaLnBrk="1" hangingPunct="1">
              <a:lnSpc>
                <a:spcPct val="100000"/>
              </a:lnSpc>
              <a:spcBef>
                <a:spcPts val="1000"/>
              </a:spcBef>
              <a:spcAft>
                <a:spcPts val="600"/>
              </a:spcAft>
            </a:pPr>
            <a:r>
              <a:rPr lang="en-US" altLang="en-US" sz="2800" b="0">
                <a:latin typeface="Calibri"/>
                <a:ea typeface="MS PGothic"/>
                <a:cs typeface="Calibri"/>
              </a:rPr>
              <a:t>Guidance fo</a:t>
            </a:r>
            <a:r>
              <a:rPr lang="en-US" altLang="en-US" sz="2800">
                <a:latin typeface="Calibri"/>
                <a:ea typeface="MS PGothic"/>
                <a:cs typeface="Calibri"/>
              </a:rPr>
              <a:t>r d</a:t>
            </a:r>
            <a:r>
              <a:rPr lang="en-US" altLang="en-US" sz="2800" b="0">
                <a:latin typeface="Calibri"/>
                <a:ea typeface="MS PGothic"/>
                <a:cs typeface="Calibri"/>
              </a:rPr>
              <a:t>eveloping a HACCP Plans</a:t>
            </a:r>
            <a:endParaRPr lang="en-US" altLang="en-US" sz="2800">
              <a:latin typeface="Calibri"/>
              <a:ea typeface="MS PGothic"/>
              <a:cs typeface="Calibri"/>
            </a:endParaRPr>
          </a:p>
          <a:p>
            <a:pPr>
              <a:lnSpc>
                <a:spcPct val="100000"/>
              </a:lnSpc>
              <a:spcAft>
                <a:spcPts val="600"/>
              </a:spcAft>
              <a:buNone/>
            </a:pPr>
            <a:r>
              <a:rPr lang="en-US" altLang="en-US" sz="3200">
                <a:solidFill>
                  <a:srgbClr val="000000"/>
                </a:solidFill>
                <a:latin typeface="Calibri"/>
                <a:ea typeface="MS PGothic"/>
                <a:cs typeface="Calibri"/>
              </a:rPr>
              <a:t>PART 2:   HACCP Group Exercise</a:t>
            </a:r>
          </a:p>
          <a:p>
            <a:pPr lvl="3" eaLnBrk="1" hangingPunct="1">
              <a:lnSpc>
                <a:spcPct val="100000"/>
              </a:lnSpc>
              <a:spcBef>
                <a:spcPts val="1000"/>
              </a:spcBef>
              <a:spcAft>
                <a:spcPts val="600"/>
              </a:spcAft>
            </a:pPr>
            <a:r>
              <a:rPr lang="en-US" altLang="en-US" sz="2800">
                <a:latin typeface="Calibri"/>
                <a:ea typeface="MS PGothic"/>
                <a:cs typeface="Calibri"/>
              </a:rPr>
              <a:t>Practical group exercise to develop a model HACCP Plan</a:t>
            </a:r>
          </a:p>
          <a:p>
            <a:pPr lvl="3" eaLnBrk="1" hangingPunct="1">
              <a:lnSpc>
                <a:spcPct val="100000"/>
              </a:lnSpc>
              <a:spcBef>
                <a:spcPts val="1000"/>
              </a:spcBef>
              <a:spcAft>
                <a:spcPts val="600"/>
              </a:spcAft>
            </a:pPr>
            <a:r>
              <a:rPr lang="en-US" altLang="en-US" sz="2800" b="0">
                <a:latin typeface="Calibri"/>
                <a:ea typeface="MS PGothic"/>
                <a:cs typeface="Calibri"/>
              </a:rPr>
              <a:t>Present HACCP Plan developed</a:t>
            </a:r>
          </a:p>
          <a:p>
            <a:endParaRPr lang="en-US"/>
          </a:p>
        </p:txBody>
      </p:sp>
      <p:sp>
        <p:nvSpPr>
          <p:cNvPr id="4" name="Slide Number Placeholder 3">
            <a:extLst>
              <a:ext uri="{FF2B5EF4-FFF2-40B4-BE49-F238E27FC236}">
                <a16:creationId xmlns:a16="http://schemas.microsoft.com/office/drawing/2014/main" id="{F910A4CB-D19D-86F4-08BC-850035CEDA88}"/>
              </a:ext>
            </a:extLst>
          </p:cNvPr>
          <p:cNvSpPr>
            <a:spLocks noGrp="1"/>
          </p:cNvSpPr>
          <p:nvPr>
            <p:ph type="sldNum" sz="quarter" idx="12"/>
          </p:nvPr>
        </p:nvSpPr>
        <p:spPr/>
        <p:txBody>
          <a:bodyPr/>
          <a:lstStyle/>
          <a:p>
            <a:fld id="{02389E78-7DB0-44B8-A701-13E85F167260}" type="slidenum">
              <a:rPr lang="en-US" smtClean="0"/>
              <a:t>2</a:t>
            </a:fld>
            <a:endParaRPr lang="en-US"/>
          </a:p>
        </p:txBody>
      </p:sp>
    </p:spTree>
    <p:extLst>
      <p:ext uri="{BB962C8B-B14F-4D97-AF65-F5344CB8AC3E}">
        <p14:creationId xmlns:p14="http://schemas.microsoft.com/office/powerpoint/2010/main" val="1511200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BDCC-6BC9-FDF5-D4CC-CB77519D4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DEB3BF-B41D-5164-0C52-368BDCF0E0BD}"/>
              </a:ext>
            </a:extLst>
          </p:cNvPr>
          <p:cNvSpPr>
            <a:spLocks noGrp="1"/>
          </p:cNvSpPr>
          <p:nvPr>
            <p:ph type="title"/>
          </p:nvPr>
        </p:nvSpPr>
        <p:spPr/>
        <p:txBody>
          <a:bodyPr/>
          <a:lstStyle/>
          <a:p>
            <a:r>
              <a:rPr lang="en-US" altLang="en-US" sz="4400">
                <a:ea typeface="MS PGothic" panose="020B0600070205080204" pitchFamily="34" charset="-128"/>
              </a:rPr>
              <a:t>Review of 7 HACCP Principles</a:t>
            </a:r>
            <a:endParaRPr lang="en-US"/>
          </a:p>
        </p:txBody>
      </p:sp>
      <p:sp>
        <p:nvSpPr>
          <p:cNvPr id="3" name="Content Placeholder 2">
            <a:extLst>
              <a:ext uri="{FF2B5EF4-FFF2-40B4-BE49-F238E27FC236}">
                <a16:creationId xmlns:a16="http://schemas.microsoft.com/office/drawing/2014/main" id="{32CB3E94-D3CA-2996-A1D8-76A85C4D2B95}"/>
              </a:ext>
            </a:extLst>
          </p:cNvPr>
          <p:cNvSpPr>
            <a:spLocks noGrp="1"/>
          </p:cNvSpPr>
          <p:nvPr>
            <p:ph idx="1"/>
          </p:nvPr>
        </p:nvSpPr>
        <p:spPr/>
        <p:txBody>
          <a:bodyPr>
            <a:normAutofit fontScale="92500" lnSpcReduction="10000"/>
          </a:bodyPr>
          <a:lstStyle/>
          <a:p>
            <a:pPr eaLnBrk="1" hangingPunct="1">
              <a:lnSpc>
                <a:spcPct val="90000"/>
              </a:lnSpc>
              <a:buFont typeface="Wingdings" panose="05000000000000000000" pitchFamily="2" charset="2"/>
              <a:buNone/>
            </a:pPr>
            <a:r>
              <a:rPr lang="en-US" altLang="en-US" sz="2800"/>
              <a:t>Conduct a Hazard Analysis:</a:t>
            </a:r>
          </a:p>
          <a:p>
            <a:pPr eaLnBrk="1" hangingPunct="1">
              <a:lnSpc>
                <a:spcPct val="90000"/>
              </a:lnSpc>
              <a:buFont typeface="Wingdings" panose="05000000000000000000" pitchFamily="2" charset="2"/>
              <a:buNone/>
            </a:pPr>
            <a:r>
              <a:rPr lang="en-US" altLang="en-US" sz="2800" b="0"/>
              <a:t>	Principle 1 – Conduct a Hazard Analysis (HA)</a:t>
            </a:r>
          </a:p>
          <a:p>
            <a:pPr eaLnBrk="1" hangingPunct="1">
              <a:lnSpc>
                <a:spcPct val="90000"/>
              </a:lnSpc>
              <a:buFont typeface="Wingdings" panose="05000000000000000000" pitchFamily="2" charset="2"/>
              <a:buNone/>
            </a:pPr>
            <a:r>
              <a:rPr lang="en-US" altLang="en-US" sz="2800" b="0"/>
              <a:t>	Principle 2 – Identify Critical Control Points (CCPs)</a:t>
            </a:r>
            <a:br>
              <a:rPr lang="en-US" altLang="en-US" sz="2800" b="0"/>
            </a:br>
            <a:endParaRPr lang="en-US" altLang="en-US" sz="2800" b="0"/>
          </a:p>
          <a:p>
            <a:pPr eaLnBrk="1" hangingPunct="1">
              <a:lnSpc>
                <a:spcPct val="90000"/>
              </a:lnSpc>
              <a:buFont typeface="Wingdings" panose="05000000000000000000" pitchFamily="2" charset="2"/>
              <a:buNone/>
            </a:pPr>
            <a:r>
              <a:rPr lang="en-US" altLang="en-US" sz="2800"/>
              <a:t>Build a HACCP Plan</a:t>
            </a:r>
          </a:p>
          <a:p>
            <a:pPr eaLnBrk="1" hangingPunct="1">
              <a:lnSpc>
                <a:spcPct val="90000"/>
              </a:lnSpc>
              <a:buFont typeface="Wingdings" panose="05000000000000000000" pitchFamily="2" charset="2"/>
              <a:buNone/>
            </a:pPr>
            <a:r>
              <a:rPr lang="en-US" altLang="en-US" sz="2800"/>
              <a:t>	</a:t>
            </a:r>
            <a:r>
              <a:rPr lang="en-US" altLang="en-US" sz="2800" b="0"/>
              <a:t>Principle 3 – </a:t>
            </a:r>
            <a:r>
              <a:rPr lang="en-US" altLang="en-US"/>
              <a:t>Establish</a:t>
            </a:r>
            <a:r>
              <a:rPr lang="en-US" altLang="en-US" sz="2800" b="0"/>
              <a:t> Critical Limits (CL)</a:t>
            </a:r>
          </a:p>
          <a:p>
            <a:pPr eaLnBrk="1" hangingPunct="1">
              <a:lnSpc>
                <a:spcPct val="90000"/>
              </a:lnSpc>
              <a:buFont typeface="Wingdings" panose="05000000000000000000" pitchFamily="2" charset="2"/>
              <a:buNone/>
            </a:pPr>
            <a:r>
              <a:rPr lang="en-US" altLang="en-US" sz="2800" b="0"/>
              <a:t>	Principle 4 – Establish CCP Monitoring Procedures</a:t>
            </a:r>
          </a:p>
          <a:p>
            <a:pPr eaLnBrk="1" hangingPunct="1">
              <a:lnSpc>
                <a:spcPct val="90000"/>
              </a:lnSpc>
              <a:buFont typeface="Wingdings" panose="05000000000000000000" pitchFamily="2" charset="2"/>
              <a:buNone/>
            </a:pPr>
            <a:r>
              <a:rPr lang="en-US" altLang="en-US" sz="2800" b="0"/>
              <a:t>	Principle 5 – Establish Corrective Action Procedures (CA)</a:t>
            </a:r>
          </a:p>
          <a:p>
            <a:pPr eaLnBrk="1" hangingPunct="1">
              <a:lnSpc>
                <a:spcPct val="90000"/>
              </a:lnSpc>
              <a:buFont typeface="Wingdings" panose="05000000000000000000" pitchFamily="2" charset="2"/>
              <a:buNone/>
            </a:pPr>
            <a:r>
              <a:rPr lang="en-US" altLang="en-US" sz="2800" b="0"/>
              <a:t>	Principle 6 – Establish Verification Procedures</a:t>
            </a:r>
          </a:p>
          <a:p>
            <a:pPr eaLnBrk="1" hangingPunct="1">
              <a:lnSpc>
                <a:spcPct val="90000"/>
              </a:lnSpc>
              <a:buFont typeface="Wingdings" panose="05000000000000000000" pitchFamily="2" charset="2"/>
              <a:buNone/>
            </a:pPr>
            <a:r>
              <a:rPr lang="en-US" altLang="en-US" sz="2800" b="0"/>
              <a:t>	Principle 7 – Establish a Recordkeeping System</a:t>
            </a:r>
          </a:p>
          <a:p>
            <a:pPr marL="0" indent="0">
              <a:buNone/>
            </a:pPr>
            <a:endParaRPr lang="en-US"/>
          </a:p>
        </p:txBody>
      </p:sp>
      <p:sp>
        <p:nvSpPr>
          <p:cNvPr id="4" name="Slide Number Placeholder 3">
            <a:extLst>
              <a:ext uri="{FF2B5EF4-FFF2-40B4-BE49-F238E27FC236}">
                <a16:creationId xmlns:a16="http://schemas.microsoft.com/office/drawing/2014/main" id="{E2252DD0-AD33-2DF7-9C2A-F85FCECB45DC}"/>
              </a:ext>
            </a:extLst>
          </p:cNvPr>
          <p:cNvSpPr>
            <a:spLocks noGrp="1"/>
          </p:cNvSpPr>
          <p:nvPr>
            <p:ph type="sldNum" sz="quarter" idx="12"/>
          </p:nvPr>
        </p:nvSpPr>
        <p:spPr/>
        <p:txBody>
          <a:bodyPr/>
          <a:lstStyle/>
          <a:p>
            <a:fld id="{FFE00EA7-0AD3-4898-A20D-086CFA2BEC19}" type="slidenum">
              <a:rPr lang="en-US" smtClean="0"/>
              <a:t>20</a:t>
            </a:fld>
            <a:endParaRPr lang="en-US"/>
          </a:p>
        </p:txBody>
      </p:sp>
    </p:spTree>
    <p:extLst>
      <p:ext uri="{BB962C8B-B14F-4D97-AF65-F5344CB8AC3E}">
        <p14:creationId xmlns:p14="http://schemas.microsoft.com/office/powerpoint/2010/main" val="612512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637B7-19BA-F9B9-CEB3-1A8F4189C43A}"/>
            </a:ext>
          </a:extLst>
        </p:cNvPr>
        <p:cNvGrpSpPr/>
        <p:nvPr/>
      </p:nvGrpSpPr>
      <p:grpSpPr>
        <a:xfrm>
          <a:off x="0" y="0"/>
          <a:ext cx="0" cy="0"/>
          <a:chOff x="0" y="0"/>
          <a:chExt cx="0" cy="0"/>
        </a:xfrm>
      </p:grpSpPr>
      <p:pic>
        <p:nvPicPr>
          <p:cNvPr id="9" name="Picture 8" descr="Table&#10;&#10;Description automatically generated">
            <a:extLst>
              <a:ext uri="{FF2B5EF4-FFF2-40B4-BE49-F238E27FC236}">
                <a16:creationId xmlns:a16="http://schemas.microsoft.com/office/drawing/2014/main" id="{EFFEDA81-902A-B5D8-2B83-141C136A020B}"/>
              </a:ext>
            </a:extLst>
          </p:cNvPr>
          <p:cNvPicPr>
            <a:picLocks noChangeAspect="1"/>
          </p:cNvPicPr>
          <p:nvPr/>
        </p:nvPicPr>
        <p:blipFill rotWithShape="1">
          <a:blip r:embed="rId3">
            <a:extLst>
              <a:ext uri="{28A0092B-C50C-407E-A947-70E740481C1C}">
                <a14:useLocalDpi xmlns:a14="http://schemas.microsoft.com/office/drawing/2010/main" val="0"/>
              </a:ext>
            </a:extLst>
          </a:blip>
          <a:srcRect l="6350" t="2581" r="4374" b="73766"/>
          <a:stretch/>
        </p:blipFill>
        <p:spPr>
          <a:xfrm rot="5400000">
            <a:off x="-812422" y="3655530"/>
            <a:ext cx="4226499" cy="1212884"/>
          </a:xfrm>
          <a:prstGeom prst="rect">
            <a:avLst/>
          </a:prstGeom>
          <a:ln>
            <a:solidFill>
              <a:schemeClr val="accent1">
                <a:lumMod val="75000"/>
              </a:schemeClr>
            </a:solidFill>
          </a:ln>
        </p:spPr>
      </p:pic>
      <p:pic>
        <p:nvPicPr>
          <p:cNvPr id="10" name="Picture 9" descr="Calendar&#10;&#10;Description automatically generated">
            <a:extLst>
              <a:ext uri="{FF2B5EF4-FFF2-40B4-BE49-F238E27FC236}">
                <a16:creationId xmlns:a16="http://schemas.microsoft.com/office/drawing/2014/main" id="{AB0438B7-E361-9949-AD1A-2CF6D359D62F}"/>
              </a:ext>
            </a:extLst>
          </p:cNvPr>
          <p:cNvPicPr>
            <a:picLocks noChangeAspect="1"/>
          </p:cNvPicPr>
          <p:nvPr/>
        </p:nvPicPr>
        <p:blipFill rotWithShape="1">
          <a:blip r:embed="rId4">
            <a:extLst>
              <a:ext uri="{28A0092B-C50C-407E-A947-70E740481C1C}">
                <a14:useLocalDpi xmlns:a14="http://schemas.microsoft.com/office/drawing/2010/main" val="0"/>
              </a:ext>
            </a:extLst>
          </a:blip>
          <a:srcRect l="3093" t="3067" r="2333" b="77465"/>
          <a:stretch/>
        </p:blipFill>
        <p:spPr>
          <a:xfrm rot="5400000">
            <a:off x="-2377565" y="3180462"/>
            <a:ext cx="5678828" cy="872639"/>
          </a:xfrm>
          <a:prstGeom prst="rect">
            <a:avLst/>
          </a:prstGeom>
          <a:ln>
            <a:solidFill>
              <a:schemeClr val="accent1">
                <a:lumMod val="75000"/>
              </a:schemeClr>
            </a:solidFill>
          </a:ln>
        </p:spPr>
      </p:pic>
      <p:sp>
        <p:nvSpPr>
          <p:cNvPr id="2" name="Title 1">
            <a:extLst>
              <a:ext uri="{FF2B5EF4-FFF2-40B4-BE49-F238E27FC236}">
                <a16:creationId xmlns:a16="http://schemas.microsoft.com/office/drawing/2014/main" id="{677C1EB0-EE1F-0E6B-8C8B-DF3BF837BE93}"/>
              </a:ext>
            </a:extLst>
          </p:cNvPr>
          <p:cNvSpPr>
            <a:spLocks noGrp="1"/>
          </p:cNvSpPr>
          <p:nvPr>
            <p:ph type="title"/>
          </p:nvPr>
        </p:nvSpPr>
        <p:spPr/>
        <p:txBody>
          <a:bodyPr/>
          <a:lstStyle/>
          <a:p>
            <a:r>
              <a:rPr lang="en-US">
                <a:solidFill>
                  <a:srgbClr val="0070C0"/>
                </a:solidFill>
              </a:rPr>
              <a:t>Principle 1: </a:t>
            </a:r>
            <a:r>
              <a:rPr lang="en-US"/>
              <a:t>Conduct a Hazard Analysis </a:t>
            </a:r>
          </a:p>
        </p:txBody>
      </p:sp>
      <p:sp>
        <p:nvSpPr>
          <p:cNvPr id="3" name="Content Placeholder 2">
            <a:extLst>
              <a:ext uri="{FF2B5EF4-FFF2-40B4-BE49-F238E27FC236}">
                <a16:creationId xmlns:a16="http://schemas.microsoft.com/office/drawing/2014/main" id="{EFD1889A-A057-C811-D865-AE945389C77C}"/>
              </a:ext>
            </a:extLst>
          </p:cNvPr>
          <p:cNvSpPr>
            <a:spLocks noGrp="1"/>
          </p:cNvSpPr>
          <p:nvPr>
            <p:ph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B36FCC02-16B0-0B9B-2B64-FF76DED49871}"/>
              </a:ext>
            </a:extLst>
          </p:cNvPr>
          <p:cNvSpPr>
            <a:spLocks noGrp="1"/>
          </p:cNvSpPr>
          <p:nvPr>
            <p:ph type="sldNum" sz="quarter" idx="12"/>
          </p:nvPr>
        </p:nvSpPr>
        <p:spPr/>
        <p:txBody>
          <a:bodyPr/>
          <a:lstStyle/>
          <a:p>
            <a:fld id="{FFE00EA7-0AD3-4898-A20D-086CFA2BEC19}" type="slidenum">
              <a:rPr lang="en-US" smtClean="0"/>
              <a:t>21</a:t>
            </a:fld>
            <a:endParaRPr lang="en-US"/>
          </a:p>
        </p:txBody>
      </p:sp>
      <p:pic>
        <p:nvPicPr>
          <p:cNvPr id="5" name="Picture 4" descr="Table&#10;&#10;Description automatically generated">
            <a:extLst>
              <a:ext uri="{FF2B5EF4-FFF2-40B4-BE49-F238E27FC236}">
                <a16:creationId xmlns:a16="http://schemas.microsoft.com/office/drawing/2014/main" id="{61DC3198-0C26-C163-DD85-43F9021E35A9}"/>
              </a:ext>
            </a:extLst>
          </p:cNvPr>
          <p:cNvPicPr>
            <a:picLocks noChangeAspect="1"/>
          </p:cNvPicPr>
          <p:nvPr/>
        </p:nvPicPr>
        <p:blipFill rotWithShape="1">
          <a:blip r:embed="rId5">
            <a:extLst>
              <a:ext uri="{28A0092B-C50C-407E-A947-70E740481C1C}">
                <a14:useLocalDpi xmlns:a14="http://schemas.microsoft.com/office/drawing/2010/main" val="0"/>
              </a:ext>
            </a:extLst>
          </a:blip>
          <a:srcRect l="6444" t="5403" r="6455" b="76637"/>
          <a:stretch/>
        </p:blipFill>
        <p:spPr>
          <a:xfrm rot="5400000">
            <a:off x="339441" y="3958955"/>
            <a:ext cx="4066911" cy="893140"/>
          </a:xfrm>
          <a:prstGeom prst="rect">
            <a:avLst/>
          </a:prstGeom>
          <a:ln>
            <a:solidFill>
              <a:schemeClr val="accent1">
                <a:lumMod val="75000"/>
              </a:schemeClr>
            </a:solidFill>
          </a:ln>
        </p:spPr>
      </p:pic>
      <p:sp>
        <p:nvSpPr>
          <p:cNvPr id="6" name="Google Shape;812;p33">
            <a:extLst>
              <a:ext uri="{FF2B5EF4-FFF2-40B4-BE49-F238E27FC236}">
                <a16:creationId xmlns:a16="http://schemas.microsoft.com/office/drawing/2014/main" id="{F8CF3A4F-56EA-44C8-0E1E-D694A5954CE5}"/>
              </a:ext>
            </a:extLst>
          </p:cNvPr>
          <p:cNvSpPr txBox="1">
            <a:spLocks/>
          </p:cNvSpPr>
          <p:nvPr/>
        </p:nvSpPr>
        <p:spPr>
          <a:xfrm>
            <a:off x="3718619" y="2192403"/>
            <a:ext cx="3657600" cy="639762"/>
          </a:xfrm>
          <a:prstGeom prst="rect">
            <a:avLst/>
          </a:prstGeom>
          <a:noFill/>
          <a:ln>
            <a:noFill/>
          </a:ln>
        </p:spPr>
        <p:txBody>
          <a:bodyPr spcFirstLastPara="1" vert="horz" wrap="square" lIns="91425" tIns="45700" rIns="91425" bIns="4570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F5496"/>
              </a:buClr>
              <a:buSzPts val="2400"/>
              <a:buFont typeface="Arial" panose="020B0604020202020204" pitchFamily="34" charset="0"/>
              <a:buNone/>
            </a:pPr>
            <a:r>
              <a:rPr lang="en-US" u="sng"/>
              <a:t>Species Hazards</a:t>
            </a:r>
          </a:p>
        </p:txBody>
      </p:sp>
      <p:sp>
        <p:nvSpPr>
          <p:cNvPr id="7" name="Google Shape;814;p33">
            <a:extLst>
              <a:ext uri="{FF2B5EF4-FFF2-40B4-BE49-F238E27FC236}">
                <a16:creationId xmlns:a16="http://schemas.microsoft.com/office/drawing/2014/main" id="{95108482-4A5B-3908-FEFE-8CF97876FDF7}"/>
              </a:ext>
            </a:extLst>
          </p:cNvPr>
          <p:cNvSpPr txBox="1">
            <a:spLocks/>
          </p:cNvSpPr>
          <p:nvPr/>
        </p:nvSpPr>
        <p:spPr>
          <a:xfrm>
            <a:off x="7497170" y="2208766"/>
            <a:ext cx="3657600" cy="639762"/>
          </a:xfrm>
          <a:prstGeom prst="rect">
            <a:avLst/>
          </a:prstGeom>
          <a:noFill/>
          <a:ln>
            <a:noFill/>
          </a:ln>
        </p:spPr>
        <p:txBody>
          <a:bodyPr spcFirstLastPara="1" wrap="square" lIns="91425" tIns="45700" rIns="91425" bIns="4570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F5496"/>
              </a:buClr>
              <a:buSzPts val="2400"/>
              <a:buFont typeface="Arial" panose="020B0604020202020204" pitchFamily="34" charset="0"/>
              <a:buNone/>
            </a:pPr>
            <a:r>
              <a:rPr lang="en-US" u="sng"/>
              <a:t>Process Hazards</a:t>
            </a:r>
          </a:p>
        </p:txBody>
      </p:sp>
      <p:sp>
        <p:nvSpPr>
          <p:cNvPr id="8" name="Google Shape;816;p33">
            <a:extLst>
              <a:ext uri="{FF2B5EF4-FFF2-40B4-BE49-F238E27FC236}">
                <a16:creationId xmlns:a16="http://schemas.microsoft.com/office/drawing/2014/main" id="{46BEB1FF-7853-84BC-C5C9-58095ADC6186}"/>
              </a:ext>
            </a:extLst>
          </p:cNvPr>
          <p:cNvSpPr txBox="1"/>
          <p:nvPr/>
        </p:nvSpPr>
        <p:spPr>
          <a:xfrm>
            <a:off x="3429000" y="1437196"/>
            <a:ext cx="7924800" cy="830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Identify and list </a:t>
            </a:r>
            <a:r>
              <a:rPr lang="en-US" sz="2400" b="1" u="sng">
                <a:solidFill>
                  <a:schemeClr val="dk1"/>
                </a:solidFill>
                <a:latin typeface="Calibri"/>
                <a:ea typeface="Calibri"/>
                <a:cs typeface="Calibri"/>
                <a:sym typeface="Calibri"/>
              </a:rPr>
              <a:t>ALL</a:t>
            </a:r>
            <a:r>
              <a:rPr lang="en-US" sz="2400">
                <a:solidFill>
                  <a:schemeClr val="dk1"/>
                </a:solidFill>
                <a:latin typeface="Calibri"/>
                <a:ea typeface="Calibri"/>
                <a:cs typeface="Calibri"/>
                <a:sym typeface="Calibri"/>
              </a:rPr>
              <a:t> potential food safety hazards associated with the product and process.</a:t>
            </a:r>
            <a:endParaRPr>
              <a:solidFill>
                <a:schemeClr val="dk1"/>
              </a:solidFill>
            </a:endParaRPr>
          </a:p>
        </p:txBody>
      </p:sp>
      <p:grpSp>
        <p:nvGrpSpPr>
          <p:cNvPr id="11" name="Group 2">
            <a:extLst>
              <a:ext uri="{FF2B5EF4-FFF2-40B4-BE49-F238E27FC236}">
                <a16:creationId xmlns:a16="http://schemas.microsoft.com/office/drawing/2014/main" id="{2ADC4F49-F04A-19BE-78A8-F1A00E58893A}"/>
              </a:ext>
            </a:extLst>
          </p:cNvPr>
          <p:cNvGrpSpPr>
            <a:grpSpLocks/>
          </p:cNvGrpSpPr>
          <p:nvPr/>
        </p:nvGrpSpPr>
        <p:grpSpPr bwMode="auto">
          <a:xfrm>
            <a:off x="4088455" y="2899633"/>
            <a:ext cx="1734157" cy="490538"/>
            <a:chOff x="8091486" y="1940705"/>
            <a:chExt cx="2257825" cy="490449"/>
          </a:xfrm>
        </p:grpSpPr>
        <p:sp>
          <p:nvSpPr>
            <p:cNvPr id="12" name="Rectangle: Rounded Corners 21">
              <a:extLst>
                <a:ext uri="{FF2B5EF4-FFF2-40B4-BE49-F238E27FC236}">
                  <a16:creationId xmlns:a16="http://schemas.microsoft.com/office/drawing/2014/main" id="{38708CB1-B7D5-79F0-3D70-C194F2A8545A}"/>
                </a:ext>
              </a:extLst>
            </p:cNvPr>
            <p:cNvSpPr/>
            <p:nvPr/>
          </p:nvSpPr>
          <p:spPr>
            <a:xfrm>
              <a:off x="8134814" y="1940705"/>
              <a:ext cx="2214497"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9">
              <a:extLst>
                <a:ext uri="{FF2B5EF4-FFF2-40B4-BE49-F238E27FC236}">
                  <a16:creationId xmlns:a16="http://schemas.microsoft.com/office/drawing/2014/main" id="{94E7FA1E-A5C1-A3AC-B49C-5E30F05FDD74}"/>
                </a:ext>
              </a:extLst>
            </p:cNvPr>
            <p:cNvSpPr txBox="1">
              <a:spLocks noChangeArrowheads="1"/>
            </p:cNvSpPr>
            <p:nvPr/>
          </p:nvSpPr>
          <p:spPr bwMode="auto">
            <a:xfrm>
              <a:off x="8091486" y="1944306"/>
              <a:ext cx="2237689"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a:solidFill>
                    <a:schemeClr val="bg1"/>
                  </a:solidFill>
                  <a:ea typeface="MS PGothic"/>
                  <a:cs typeface="Calibri" panose="020F0502020204030204" pitchFamily="34" charset="0"/>
                </a:rPr>
                <a:t>CHP 5: 77</a:t>
              </a:r>
            </a:p>
          </p:txBody>
        </p:sp>
      </p:grpSp>
      <p:grpSp>
        <p:nvGrpSpPr>
          <p:cNvPr id="17" name="Group 2">
            <a:extLst>
              <a:ext uri="{FF2B5EF4-FFF2-40B4-BE49-F238E27FC236}">
                <a16:creationId xmlns:a16="http://schemas.microsoft.com/office/drawing/2014/main" id="{9E99CE2A-D556-4017-03B5-4FD3E724BB51}"/>
              </a:ext>
            </a:extLst>
          </p:cNvPr>
          <p:cNvGrpSpPr>
            <a:grpSpLocks/>
          </p:cNvGrpSpPr>
          <p:nvPr/>
        </p:nvGrpSpPr>
        <p:grpSpPr bwMode="auto">
          <a:xfrm>
            <a:off x="7917278" y="2899633"/>
            <a:ext cx="1677645" cy="490538"/>
            <a:chOff x="8091486" y="1940705"/>
            <a:chExt cx="2257825" cy="490449"/>
          </a:xfrm>
        </p:grpSpPr>
        <p:sp>
          <p:nvSpPr>
            <p:cNvPr id="18" name="Rectangle: Rounded Corners 7">
              <a:extLst>
                <a:ext uri="{FF2B5EF4-FFF2-40B4-BE49-F238E27FC236}">
                  <a16:creationId xmlns:a16="http://schemas.microsoft.com/office/drawing/2014/main" id="{1FF89A17-906C-FCAA-A532-13ED6E87415A}"/>
                </a:ext>
              </a:extLst>
            </p:cNvPr>
            <p:cNvSpPr/>
            <p:nvPr/>
          </p:nvSpPr>
          <p:spPr>
            <a:xfrm>
              <a:off x="8134814" y="1940705"/>
              <a:ext cx="2214497"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9">
              <a:extLst>
                <a:ext uri="{FF2B5EF4-FFF2-40B4-BE49-F238E27FC236}">
                  <a16:creationId xmlns:a16="http://schemas.microsoft.com/office/drawing/2014/main" id="{90031A94-6FD9-5FFD-A33F-FFBDEDC446CE}"/>
                </a:ext>
              </a:extLst>
            </p:cNvPr>
            <p:cNvSpPr txBox="1">
              <a:spLocks noChangeArrowheads="1"/>
            </p:cNvSpPr>
            <p:nvPr/>
          </p:nvSpPr>
          <p:spPr bwMode="auto">
            <a:xfrm>
              <a:off x="8091486" y="1944306"/>
              <a:ext cx="2237689"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a:solidFill>
                    <a:schemeClr val="bg1"/>
                  </a:solidFill>
                  <a:ea typeface="MS PGothic"/>
                  <a:cs typeface="Calibri" panose="020F0502020204030204" pitchFamily="34" charset="0"/>
                </a:rPr>
                <a:t>CHP 5: 81</a:t>
              </a:r>
            </a:p>
          </p:txBody>
        </p:sp>
      </p:grpSp>
      <p:sp>
        <p:nvSpPr>
          <p:cNvPr id="21" name="Rounded Rectangle 22">
            <a:extLst>
              <a:ext uri="{FF2B5EF4-FFF2-40B4-BE49-F238E27FC236}">
                <a16:creationId xmlns:a16="http://schemas.microsoft.com/office/drawing/2014/main" id="{48C62D87-8AD3-5024-38E3-79B7833D270B}"/>
              </a:ext>
            </a:extLst>
          </p:cNvPr>
          <p:cNvSpPr/>
          <p:nvPr/>
        </p:nvSpPr>
        <p:spPr bwMode="auto">
          <a:xfrm>
            <a:off x="4093617" y="3535298"/>
            <a:ext cx="1734157" cy="49053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panose="020F0502020204030204" pitchFamily="34" charset="0"/>
                <a:cs typeface="Calibri" panose="020F0502020204030204" pitchFamily="34" charset="0"/>
              </a:rPr>
              <a:t>CHP 3: 3-2</a:t>
            </a:r>
          </a:p>
        </p:txBody>
      </p:sp>
      <p:sp>
        <p:nvSpPr>
          <p:cNvPr id="22" name="Rounded Rectangle 22">
            <a:extLst>
              <a:ext uri="{FF2B5EF4-FFF2-40B4-BE49-F238E27FC236}">
                <a16:creationId xmlns:a16="http://schemas.microsoft.com/office/drawing/2014/main" id="{9CF9BECC-3C6C-3F20-4A98-AD159DFCF5F5}"/>
              </a:ext>
            </a:extLst>
          </p:cNvPr>
          <p:cNvSpPr/>
          <p:nvPr/>
        </p:nvSpPr>
        <p:spPr bwMode="auto">
          <a:xfrm>
            <a:off x="4093645" y="4233911"/>
            <a:ext cx="1764338" cy="45692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Arial"/>
                <a:cs typeface="Calibri"/>
              </a:rPr>
              <a:t>CHP 3: 3-3</a:t>
            </a:r>
          </a:p>
        </p:txBody>
      </p:sp>
      <p:sp>
        <p:nvSpPr>
          <p:cNvPr id="24" name="Rounded Rectangle 22">
            <a:extLst>
              <a:ext uri="{FF2B5EF4-FFF2-40B4-BE49-F238E27FC236}">
                <a16:creationId xmlns:a16="http://schemas.microsoft.com/office/drawing/2014/main" id="{1B5E6D07-240C-C53F-7A78-07C4124508A2}"/>
              </a:ext>
            </a:extLst>
          </p:cNvPr>
          <p:cNvSpPr/>
          <p:nvPr/>
        </p:nvSpPr>
        <p:spPr bwMode="auto">
          <a:xfrm>
            <a:off x="7905669" y="3591327"/>
            <a:ext cx="1820368" cy="41209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panose="020F0502020204030204" pitchFamily="34" charset="0"/>
                <a:cs typeface="Calibri" panose="020F0502020204030204" pitchFamily="34" charset="0"/>
              </a:rPr>
              <a:t>CHP 3: 3-4</a:t>
            </a:r>
          </a:p>
        </p:txBody>
      </p:sp>
    </p:spTree>
    <p:extLst>
      <p:ext uri="{BB962C8B-B14F-4D97-AF65-F5344CB8AC3E}">
        <p14:creationId xmlns:p14="http://schemas.microsoft.com/office/powerpoint/2010/main" val="1726987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9CCF0-FF4E-D69D-126F-77DD481CF3D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7F7ABAC-5E46-49A5-35BA-50B048330197}"/>
              </a:ext>
            </a:extLst>
          </p:cNvPr>
          <p:cNvGrpSpPr/>
          <p:nvPr/>
        </p:nvGrpSpPr>
        <p:grpSpPr>
          <a:xfrm>
            <a:off x="0" y="2933143"/>
            <a:ext cx="10210800" cy="3886200"/>
            <a:chOff x="609600" y="2971800"/>
            <a:chExt cx="10210800" cy="3886200"/>
          </a:xfrm>
        </p:grpSpPr>
        <p:pic>
          <p:nvPicPr>
            <p:cNvPr id="7" name="Google Shape;832;p34">
              <a:extLst>
                <a:ext uri="{FF2B5EF4-FFF2-40B4-BE49-F238E27FC236}">
                  <a16:creationId xmlns:a16="http://schemas.microsoft.com/office/drawing/2014/main" id="{7C68F2AB-269A-9EB4-AA94-763A77602E4F}"/>
                </a:ext>
              </a:extLst>
            </p:cNvPr>
            <p:cNvPicPr preferRelativeResize="0"/>
            <p:nvPr/>
          </p:nvPicPr>
          <p:blipFill rotWithShape="1">
            <a:blip r:embed="rId2">
              <a:alphaModFix/>
            </a:blip>
            <a:srcRect l="16284" t="18311" r="-2982" b="14985"/>
            <a:stretch/>
          </p:blipFill>
          <p:spPr>
            <a:xfrm>
              <a:off x="609600" y="2971800"/>
              <a:ext cx="10210800" cy="3886200"/>
            </a:xfrm>
            <a:prstGeom prst="rect">
              <a:avLst/>
            </a:prstGeom>
            <a:noFill/>
            <a:ln>
              <a:noFill/>
            </a:ln>
          </p:spPr>
        </p:pic>
        <p:sp>
          <p:nvSpPr>
            <p:cNvPr id="8" name="Google Shape;833;p34">
              <a:extLst>
                <a:ext uri="{FF2B5EF4-FFF2-40B4-BE49-F238E27FC236}">
                  <a16:creationId xmlns:a16="http://schemas.microsoft.com/office/drawing/2014/main" id="{C309C1F4-085E-CAF7-CD04-228BCAE5A58C}"/>
                </a:ext>
              </a:extLst>
            </p:cNvPr>
            <p:cNvSpPr/>
            <p:nvPr/>
          </p:nvSpPr>
          <p:spPr>
            <a:xfrm>
              <a:off x="3429000" y="5859463"/>
              <a:ext cx="1676400" cy="3810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Calibri"/>
                  <a:ea typeface="Calibri"/>
                  <a:cs typeface="Calibri"/>
                  <a:sym typeface="Calibri"/>
                </a:rPr>
                <a:t>Processing</a:t>
              </a:r>
              <a:endParaRPr/>
            </a:p>
          </p:txBody>
        </p:sp>
        <p:sp>
          <p:nvSpPr>
            <p:cNvPr id="9" name="Google Shape;834;p34">
              <a:extLst>
                <a:ext uri="{FF2B5EF4-FFF2-40B4-BE49-F238E27FC236}">
                  <a16:creationId xmlns:a16="http://schemas.microsoft.com/office/drawing/2014/main" id="{679AA1E3-6716-8087-2125-12F4F30A6FAF}"/>
                </a:ext>
              </a:extLst>
            </p:cNvPr>
            <p:cNvSpPr/>
            <p:nvPr/>
          </p:nvSpPr>
          <p:spPr>
            <a:xfrm>
              <a:off x="7391400" y="2971800"/>
              <a:ext cx="2209800" cy="39687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Calibri"/>
                  <a:ea typeface="Calibri"/>
                  <a:cs typeface="Calibri"/>
                  <a:sym typeface="Calibri"/>
                </a:rPr>
                <a:t>Refrigerated Storage</a:t>
              </a:r>
              <a:endParaRPr/>
            </a:p>
          </p:txBody>
        </p:sp>
        <p:cxnSp>
          <p:nvCxnSpPr>
            <p:cNvPr id="10" name="Google Shape;835;p34">
              <a:extLst>
                <a:ext uri="{FF2B5EF4-FFF2-40B4-BE49-F238E27FC236}">
                  <a16:creationId xmlns:a16="http://schemas.microsoft.com/office/drawing/2014/main" id="{8FFDC02C-2D25-172F-48F8-71A524E41EC4}"/>
                </a:ext>
              </a:extLst>
            </p:cNvPr>
            <p:cNvCxnSpPr/>
            <p:nvPr/>
          </p:nvCxnSpPr>
          <p:spPr>
            <a:xfrm flipH="1">
              <a:off x="7315200" y="3444875"/>
              <a:ext cx="228600" cy="288925"/>
            </a:xfrm>
            <a:prstGeom prst="straightConnector1">
              <a:avLst/>
            </a:prstGeom>
            <a:noFill/>
            <a:ln w="57150" cap="flat" cmpd="sng">
              <a:solidFill>
                <a:schemeClr val="dk1"/>
              </a:solidFill>
              <a:prstDash val="solid"/>
              <a:miter lim="800000"/>
              <a:headEnd type="none" w="sm" len="sm"/>
              <a:tailEnd type="triangle" w="med" len="med"/>
            </a:ln>
          </p:spPr>
        </p:cxnSp>
        <p:cxnSp>
          <p:nvCxnSpPr>
            <p:cNvPr id="11" name="Google Shape;836;p34">
              <a:extLst>
                <a:ext uri="{FF2B5EF4-FFF2-40B4-BE49-F238E27FC236}">
                  <a16:creationId xmlns:a16="http://schemas.microsoft.com/office/drawing/2014/main" id="{D8EE514D-21BE-ADC5-D08B-9DB93FC13F65}"/>
                </a:ext>
              </a:extLst>
            </p:cNvPr>
            <p:cNvCxnSpPr/>
            <p:nvPr/>
          </p:nvCxnSpPr>
          <p:spPr>
            <a:xfrm rot="10800000">
              <a:off x="3962400" y="5410200"/>
              <a:ext cx="320675" cy="400050"/>
            </a:xfrm>
            <a:prstGeom prst="straightConnector1">
              <a:avLst/>
            </a:prstGeom>
            <a:noFill/>
            <a:ln w="57150" cap="flat" cmpd="sng">
              <a:solidFill>
                <a:schemeClr val="dk1"/>
              </a:solidFill>
              <a:prstDash val="solid"/>
              <a:miter lim="800000"/>
              <a:headEnd type="none" w="sm" len="sm"/>
              <a:tailEnd type="triangle" w="med" len="med"/>
            </a:ln>
          </p:spPr>
        </p:cxnSp>
        <p:sp>
          <p:nvSpPr>
            <p:cNvPr id="12" name="Google Shape;838;p34">
              <a:extLst>
                <a:ext uri="{FF2B5EF4-FFF2-40B4-BE49-F238E27FC236}">
                  <a16:creationId xmlns:a16="http://schemas.microsoft.com/office/drawing/2014/main" id="{7A63C7CB-8EC5-FF84-0278-C3CD0E18D41A}"/>
                </a:ext>
              </a:extLst>
            </p:cNvPr>
            <p:cNvSpPr/>
            <p:nvPr/>
          </p:nvSpPr>
          <p:spPr>
            <a:xfrm>
              <a:off x="2072243" y="3024188"/>
              <a:ext cx="1283388" cy="3683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Calibri"/>
                  <a:ea typeface="Calibri"/>
                  <a:cs typeface="Calibri"/>
                  <a:sym typeface="Calibri"/>
                </a:rPr>
                <a:t>Receiving</a:t>
              </a:r>
              <a:endParaRPr/>
            </a:p>
          </p:txBody>
        </p:sp>
        <p:cxnSp>
          <p:nvCxnSpPr>
            <p:cNvPr id="13" name="Google Shape;840;p34">
              <a:extLst>
                <a:ext uri="{FF2B5EF4-FFF2-40B4-BE49-F238E27FC236}">
                  <a16:creationId xmlns:a16="http://schemas.microsoft.com/office/drawing/2014/main" id="{430ED0AF-0BA4-FA41-E639-8EBEBBF10117}"/>
                </a:ext>
              </a:extLst>
            </p:cNvPr>
            <p:cNvCxnSpPr/>
            <p:nvPr/>
          </p:nvCxnSpPr>
          <p:spPr>
            <a:xfrm flipH="1">
              <a:off x="2209800" y="3444875"/>
              <a:ext cx="228600" cy="288925"/>
            </a:xfrm>
            <a:prstGeom prst="straightConnector1">
              <a:avLst/>
            </a:prstGeom>
            <a:noFill/>
            <a:ln w="57150" cap="flat" cmpd="sng">
              <a:solidFill>
                <a:schemeClr val="dk1"/>
              </a:solidFill>
              <a:prstDash val="solid"/>
              <a:miter lim="800000"/>
              <a:headEnd type="none" w="sm" len="sm"/>
              <a:tailEnd type="triangle" w="med" len="med"/>
            </a:ln>
          </p:spPr>
        </p:cxnSp>
        <p:sp>
          <p:nvSpPr>
            <p:cNvPr id="14" name="Google Shape;841;p34">
              <a:extLst>
                <a:ext uri="{FF2B5EF4-FFF2-40B4-BE49-F238E27FC236}">
                  <a16:creationId xmlns:a16="http://schemas.microsoft.com/office/drawing/2014/main" id="{6E18C51B-2D5A-A631-CE99-C3B21D7B9D79}"/>
                </a:ext>
              </a:extLst>
            </p:cNvPr>
            <p:cNvSpPr/>
            <p:nvPr/>
          </p:nvSpPr>
          <p:spPr>
            <a:xfrm>
              <a:off x="4729163" y="3340100"/>
              <a:ext cx="1443037" cy="36195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Calibri"/>
                  <a:ea typeface="Calibri"/>
                  <a:cs typeface="Calibri"/>
                  <a:sym typeface="Calibri"/>
                </a:rPr>
                <a:t>Packaging</a:t>
              </a:r>
              <a:endParaRPr/>
            </a:p>
          </p:txBody>
        </p:sp>
        <p:cxnSp>
          <p:nvCxnSpPr>
            <p:cNvPr id="15" name="Google Shape;842;p34">
              <a:extLst>
                <a:ext uri="{FF2B5EF4-FFF2-40B4-BE49-F238E27FC236}">
                  <a16:creationId xmlns:a16="http://schemas.microsoft.com/office/drawing/2014/main" id="{E6067136-55F4-E45B-40BE-8C2562A41990}"/>
                </a:ext>
              </a:extLst>
            </p:cNvPr>
            <p:cNvCxnSpPr/>
            <p:nvPr/>
          </p:nvCxnSpPr>
          <p:spPr>
            <a:xfrm flipH="1">
              <a:off x="5105400" y="3798888"/>
              <a:ext cx="304800" cy="565150"/>
            </a:xfrm>
            <a:prstGeom prst="straightConnector1">
              <a:avLst/>
            </a:prstGeom>
            <a:noFill/>
            <a:ln w="57150" cap="flat" cmpd="sng">
              <a:solidFill>
                <a:schemeClr val="dk1"/>
              </a:solidFill>
              <a:prstDash val="solid"/>
              <a:miter lim="800000"/>
              <a:headEnd type="none" w="sm" len="sm"/>
              <a:tailEnd type="triangle" w="med" len="med"/>
            </a:ln>
          </p:spPr>
        </p:cxnSp>
        <p:pic>
          <p:nvPicPr>
            <p:cNvPr id="16" name="Google Shape;843;p34">
              <a:extLst>
                <a:ext uri="{FF2B5EF4-FFF2-40B4-BE49-F238E27FC236}">
                  <a16:creationId xmlns:a16="http://schemas.microsoft.com/office/drawing/2014/main" id="{135012B2-7F29-B67E-5DA9-21772632736E}"/>
                </a:ext>
              </a:extLst>
            </p:cNvPr>
            <p:cNvPicPr preferRelativeResize="0"/>
            <p:nvPr/>
          </p:nvPicPr>
          <p:blipFill rotWithShape="1">
            <a:blip r:embed="rId3">
              <a:alphaModFix/>
            </a:blip>
            <a:srcRect/>
            <a:stretch/>
          </p:blipFill>
          <p:spPr>
            <a:xfrm>
              <a:off x="5715000" y="4572000"/>
              <a:ext cx="381000" cy="206375"/>
            </a:xfrm>
            <a:prstGeom prst="rect">
              <a:avLst/>
            </a:prstGeom>
            <a:noFill/>
            <a:ln>
              <a:noFill/>
            </a:ln>
          </p:spPr>
        </p:pic>
      </p:grpSp>
      <p:sp>
        <p:nvSpPr>
          <p:cNvPr id="2" name="Title 1">
            <a:extLst>
              <a:ext uri="{FF2B5EF4-FFF2-40B4-BE49-F238E27FC236}">
                <a16:creationId xmlns:a16="http://schemas.microsoft.com/office/drawing/2014/main" id="{65080349-6CA0-1810-796F-D04D49CF8F97}"/>
              </a:ext>
            </a:extLst>
          </p:cNvPr>
          <p:cNvSpPr>
            <a:spLocks noGrp="1"/>
          </p:cNvSpPr>
          <p:nvPr>
            <p:ph type="title"/>
          </p:nvPr>
        </p:nvSpPr>
        <p:spPr/>
        <p:txBody>
          <a:bodyPr/>
          <a:lstStyle/>
          <a:p>
            <a:r>
              <a:rPr lang="en-US">
                <a:solidFill>
                  <a:srgbClr val="0070C0"/>
                </a:solidFill>
                <a:latin typeface="Aptos Black"/>
              </a:rPr>
              <a:t>Principle 2: </a:t>
            </a:r>
            <a:r>
              <a:rPr lang="en-US">
                <a:latin typeface="Aptos Black"/>
              </a:rPr>
              <a:t>Identify Critical Control Points (CCPs)</a:t>
            </a:r>
            <a:endParaRPr lang="en-US"/>
          </a:p>
        </p:txBody>
      </p:sp>
      <p:sp>
        <p:nvSpPr>
          <p:cNvPr id="3" name="Content Placeholder 2">
            <a:extLst>
              <a:ext uri="{FF2B5EF4-FFF2-40B4-BE49-F238E27FC236}">
                <a16:creationId xmlns:a16="http://schemas.microsoft.com/office/drawing/2014/main" id="{3C978988-FF42-9126-B4CC-7BA105F81DB5}"/>
              </a:ext>
            </a:extLst>
          </p:cNvPr>
          <p:cNvSpPr>
            <a:spLocks noGrp="1"/>
          </p:cNvSpPr>
          <p:nvPr>
            <p:ph idx="1"/>
          </p:nvPr>
        </p:nvSpPr>
        <p:spPr>
          <a:xfrm>
            <a:off x="838200" y="1825625"/>
            <a:ext cx="10585704" cy="4351338"/>
          </a:xfrm>
        </p:spPr>
        <p:txBody>
          <a:bodyPr/>
          <a:lstStyle/>
          <a:p>
            <a:pPr marL="0" indent="0">
              <a:buNone/>
            </a:pPr>
            <a:r>
              <a:rPr lang="en-US"/>
              <a:t>Identify what processing steps can be used to control the significant hazards.</a:t>
            </a:r>
          </a:p>
          <a:p>
            <a:pPr marL="0" indent="0">
              <a:buNone/>
            </a:pPr>
            <a:endParaRPr lang="en-US"/>
          </a:p>
        </p:txBody>
      </p:sp>
      <p:sp>
        <p:nvSpPr>
          <p:cNvPr id="4" name="Slide Number Placeholder 3">
            <a:extLst>
              <a:ext uri="{FF2B5EF4-FFF2-40B4-BE49-F238E27FC236}">
                <a16:creationId xmlns:a16="http://schemas.microsoft.com/office/drawing/2014/main" id="{DD9E2B44-BCB3-A4EA-A01F-C314E3F2EF9D}"/>
              </a:ext>
            </a:extLst>
          </p:cNvPr>
          <p:cNvSpPr>
            <a:spLocks noGrp="1"/>
          </p:cNvSpPr>
          <p:nvPr>
            <p:ph type="sldNum" sz="quarter" idx="12"/>
          </p:nvPr>
        </p:nvSpPr>
        <p:spPr/>
        <p:txBody>
          <a:bodyPr/>
          <a:lstStyle/>
          <a:p>
            <a:fld id="{FFE00EA7-0AD3-4898-A20D-086CFA2BEC19}" type="slidenum">
              <a:rPr lang="en-US" smtClean="0"/>
              <a:t>22</a:t>
            </a:fld>
            <a:endParaRPr lang="en-US"/>
          </a:p>
        </p:txBody>
      </p:sp>
      <p:grpSp>
        <p:nvGrpSpPr>
          <p:cNvPr id="17" name="Group 2">
            <a:extLst>
              <a:ext uri="{FF2B5EF4-FFF2-40B4-BE49-F238E27FC236}">
                <a16:creationId xmlns:a16="http://schemas.microsoft.com/office/drawing/2014/main" id="{8AADE512-1B13-8B53-E42A-A3FAA0541092}"/>
              </a:ext>
            </a:extLst>
          </p:cNvPr>
          <p:cNvGrpSpPr>
            <a:grpSpLocks/>
          </p:cNvGrpSpPr>
          <p:nvPr/>
        </p:nvGrpSpPr>
        <p:grpSpPr bwMode="auto">
          <a:xfrm>
            <a:off x="10009631" y="2492142"/>
            <a:ext cx="2414017" cy="612128"/>
            <a:chOff x="7358323" y="1940705"/>
            <a:chExt cx="3511780" cy="490449"/>
          </a:xfrm>
        </p:grpSpPr>
        <p:sp>
          <p:nvSpPr>
            <p:cNvPr id="18" name="Rectangle: Rounded Corners 22">
              <a:extLst>
                <a:ext uri="{FF2B5EF4-FFF2-40B4-BE49-F238E27FC236}">
                  <a16:creationId xmlns:a16="http://schemas.microsoft.com/office/drawing/2014/main" id="{B4962CB9-3077-118A-EE84-9EF6990CA00D}"/>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9">
              <a:extLst>
                <a:ext uri="{FF2B5EF4-FFF2-40B4-BE49-F238E27FC236}">
                  <a16:creationId xmlns:a16="http://schemas.microsoft.com/office/drawing/2014/main" id="{7B250764-4CD9-256B-377F-453DDE91DB9F}"/>
                </a:ext>
              </a:extLst>
            </p:cNvPr>
            <p:cNvSpPr txBox="1">
              <a:spLocks noChangeArrowheads="1"/>
            </p:cNvSpPr>
            <p:nvPr/>
          </p:nvSpPr>
          <p:spPr bwMode="auto">
            <a:xfrm>
              <a:off x="7358323" y="1978896"/>
              <a:ext cx="3511780" cy="41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6: 99</a:t>
              </a:r>
            </a:p>
          </p:txBody>
        </p:sp>
      </p:grpSp>
      <p:sp>
        <p:nvSpPr>
          <p:cNvPr id="20" name="Rounded Rectangle 22">
            <a:extLst>
              <a:ext uri="{FF2B5EF4-FFF2-40B4-BE49-F238E27FC236}">
                <a16:creationId xmlns:a16="http://schemas.microsoft.com/office/drawing/2014/main" id="{5FA151C5-F248-1F60-60DC-6BABDFA249F9}"/>
              </a:ext>
            </a:extLst>
          </p:cNvPr>
          <p:cNvSpPr/>
          <p:nvPr/>
        </p:nvSpPr>
        <p:spPr bwMode="auto">
          <a:xfrm>
            <a:off x="10233138" y="3135424"/>
            <a:ext cx="1930035" cy="589552"/>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 2: 25</a:t>
            </a:r>
          </a:p>
        </p:txBody>
      </p:sp>
    </p:spTree>
    <p:extLst>
      <p:ext uri="{BB962C8B-B14F-4D97-AF65-F5344CB8AC3E}">
        <p14:creationId xmlns:p14="http://schemas.microsoft.com/office/powerpoint/2010/main" val="1131366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E66D7-F39F-B755-5C51-BDDEF9BC8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081CE-38C0-D18F-7BFC-5487C952CF93}"/>
              </a:ext>
            </a:extLst>
          </p:cNvPr>
          <p:cNvSpPr>
            <a:spLocks noGrp="1"/>
          </p:cNvSpPr>
          <p:nvPr>
            <p:ph type="title"/>
          </p:nvPr>
        </p:nvSpPr>
        <p:spPr/>
        <p:txBody>
          <a:bodyPr/>
          <a:lstStyle/>
          <a:p>
            <a:r>
              <a:rPr lang="en-US">
                <a:solidFill>
                  <a:srgbClr val="0070C0"/>
                </a:solidFill>
              </a:rPr>
              <a:t>Principle 3: </a:t>
            </a:r>
            <a:r>
              <a:rPr lang="en-US"/>
              <a:t>Establish Critical Limits</a:t>
            </a:r>
          </a:p>
        </p:txBody>
      </p:sp>
      <p:sp>
        <p:nvSpPr>
          <p:cNvPr id="3" name="Content Placeholder 2">
            <a:extLst>
              <a:ext uri="{FF2B5EF4-FFF2-40B4-BE49-F238E27FC236}">
                <a16:creationId xmlns:a16="http://schemas.microsoft.com/office/drawing/2014/main" id="{F192C2A3-FD4E-8644-6F19-C188C3BDAF0F}"/>
              </a:ext>
            </a:extLst>
          </p:cNvPr>
          <p:cNvSpPr>
            <a:spLocks noGrp="1"/>
          </p:cNvSpPr>
          <p:nvPr>
            <p:ph idx="1"/>
          </p:nvPr>
        </p:nvSpPr>
        <p:spPr>
          <a:xfrm>
            <a:off x="666830" y="1407754"/>
            <a:ext cx="10515600" cy="4351338"/>
          </a:xfrm>
        </p:spPr>
        <p:txBody>
          <a:bodyPr/>
          <a:lstStyle/>
          <a:p>
            <a:pPr marL="0" indent="0">
              <a:buNone/>
            </a:pPr>
            <a:r>
              <a:rPr lang="en-US"/>
              <a:t>Critical limits specify the maximum and/or minimum value to which a parameter (temperature, time) must be controlled at a CCP. </a:t>
            </a:r>
          </a:p>
          <a:p>
            <a:pPr marL="0" indent="0">
              <a:buNone/>
            </a:pPr>
            <a:endParaRPr lang="en-US"/>
          </a:p>
        </p:txBody>
      </p:sp>
      <p:sp>
        <p:nvSpPr>
          <p:cNvPr id="4" name="Slide Number Placeholder 3">
            <a:extLst>
              <a:ext uri="{FF2B5EF4-FFF2-40B4-BE49-F238E27FC236}">
                <a16:creationId xmlns:a16="http://schemas.microsoft.com/office/drawing/2014/main" id="{5B4C3E8F-DF86-C3B1-3ADA-9E9770E31427}"/>
              </a:ext>
            </a:extLst>
          </p:cNvPr>
          <p:cNvSpPr>
            <a:spLocks noGrp="1"/>
          </p:cNvSpPr>
          <p:nvPr>
            <p:ph type="sldNum" sz="quarter" idx="12"/>
          </p:nvPr>
        </p:nvSpPr>
        <p:spPr/>
        <p:txBody>
          <a:bodyPr/>
          <a:lstStyle/>
          <a:p>
            <a:fld id="{FFE00EA7-0AD3-4898-A20D-086CFA2BEC19}" type="slidenum">
              <a:rPr lang="en-US" smtClean="0"/>
              <a:t>23</a:t>
            </a:fld>
            <a:endParaRPr lang="en-US"/>
          </a:p>
        </p:txBody>
      </p:sp>
      <p:pic>
        <p:nvPicPr>
          <p:cNvPr id="20" name="Google Shape;856;p35">
            <a:extLst>
              <a:ext uri="{FF2B5EF4-FFF2-40B4-BE49-F238E27FC236}">
                <a16:creationId xmlns:a16="http://schemas.microsoft.com/office/drawing/2014/main" id="{A4E2BFAD-1F24-C300-E322-328B60A9AC91}"/>
              </a:ext>
            </a:extLst>
          </p:cNvPr>
          <p:cNvPicPr preferRelativeResize="0"/>
          <p:nvPr/>
        </p:nvPicPr>
        <p:blipFill rotWithShape="1">
          <a:blip r:embed="rId2">
            <a:alphaModFix/>
          </a:blip>
          <a:srcRect l="16267" t="15695" r="-4275" b="14985"/>
          <a:stretch/>
        </p:blipFill>
        <p:spPr>
          <a:xfrm>
            <a:off x="19751" y="3059632"/>
            <a:ext cx="9807001" cy="3445943"/>
          </a:xfrm>
          <a:prstGeom prst="rect">
            <a:avLst/>
          </a:prstGeom>
          <a:noFill/>
          <a:ln>
            <a:noFill/>
          </a:ln>
        </p:spPr>
      </p:pic>
      <p:sp>
        <p:nvSpPr>
          <p:cNvPr id="21" name="Google Shape;857;p35">
            <a:extLst>
              <a:ext uri="{FF2B5EF4-FFF2-40B4-BE49-F238E27FC236}">
                <a16:creationId xmlns:a16="http://schemas.microsoft.com/office/drawing/2014/main" id="{94F0F052-7E82-5B2C-92E9-A0CE51B392AD}"/>
              </a:ext>
            </a:extLst>
          </p:cNvPr>
          <p:cNvSpPr/>
          <p:nvPr/>
        </p:nvSpPr>
        <p:spPr>
          <a:xfrm>
            <a:off x="2435352" y="5657217"/>
            <a:ext cx="2454275" cy="646112"/>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Arial Narrow"/>
                <a:ea typeface="Arial Narrow"/>
                <a:cs typeface="Arial Narrow"/>
                <a:sym typeface="Arial Narrow"/>
              </a:rPr>
              <a:t>Not to exceed 1 hour </a:t>
            </a:r>
            <a:r>
              <a:rPr lang="en-US" sz="1800">
                <a:solidFill>
                  <a:srgbClr val="7030A0"/>
                </a:solidFill>
                <a:latin typeface="Arial Narrow"/>
                <a:ea typeface="Arial Narrow"/>
                <a:cs typeface="Arial Narrow"/>
                <a:sym typeface="Arial Narrow"/>
              </a:rPr>
              <a:t>to prevent pathogen growth</a:t>
            </a:r>
            <a:endParaRPr sz="1800">
              <a:solidFill>
                <a:srgbClr val="7030A0"/>
              </a:solidFill>
              <a:latin typeface="Arial Narrow"/>
              <a:ea typeface="Arial Narrow"/>
              <a:cs typeface="Arial Narrow"/>
              <a:sym typeface="Arial Narrow"/>
            </a:endParaRPr>
          </a:p>
        </p:txBody>
      </p:sp>
      <p:sp>
        <p:nvSpPr>
          <p:cNvPr id="22" name="Google Shape;858;p35">
            <a:extLst>
              <a:ext uri="{FF2B5EF4-FFF2-40B4-BE49-F238E27FC236}">
                <a16:creationId xmlns:a16="http://schemas.microsoft.com/office/drawing/2014/main" id="{13044310-F83E-8F0B-F4B0-7046020F1AC1}"/>
              </a:ext>
            </a:extLst>
          </p:cNvPr>
          <p:cNvSpPr/>
          <p:nvPr/>
        </p:nvSpPr>
        <p:spPr>
          <a:xfrm>
            <a:off x="6121567" y="2306637"/>
            <a:ext cx="2209800" cy="117188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Arial Narrow"/>
                <a:ea typeface="Arial Narrow"/>
                <a:cs typeface="Arial Narrow"/>
                <a:sym typeface="Arial Narrow"/>
              </a:rPr>
              <a:t>Temperature not to exceed 40°F </a:t>
            </a:r>
            <a:r>
              <a:rPr lang="en-US" sz="1800">
                <a:solidFill>
                  <a:srgbClr val="7030A0"/>
                </a:solidFill>
                <a:latin typeface="Arial Narrow"/>
                <a:ea typeface="Arial Narrow"/>
                <a:cs typeface="Arial Narrow"/>
                <a:sym typeface="Arial Narrow"/>
              </a:rPr>
              <a:t>to prevent pathogen growth</a:t>
            </a:r>
            <a:endParaRPr>
              <a:solidFill>
                <a:srgbClr val="7030A0"/>
              </a:solidFill>
            </a:endParaRPr>
          </a:p>
        </p:txBody>
      </p:sp>
      <p:cxnSp>
        <p:nvCxnSpPr>
          <p:cNvPr id="23" name="Google Shape;859;p35">
            <a:extLst>
              <a:ext uri="{FF2B5EF4-FFF2-40B4-BE49-F238E27FC236}">
                <a16:creationId xmlns:a16="http://schemas.microsoft.com/office/drawing/2014/main" id="{EC4C903F-D697-DDEE-099C-41AECDBF6509}"/>
              </a:ext>
            </a:extLst>
          </p:cNvPr>
          <p:cNvCxnSpPr/>
          <p:nvPr/>
        </p:nvCxnSpPr>
        <p:spPr>
          <a:xfrm flipH="1">
            <a:off x="6997867" y="3580427"/>
            <a:ext cx="228600" cy="288925"/>
          </a:xfrm>
          <a:prstGeom prst="straightConnector1">
            <a:avLst/>
          </a:prstGeom>
          <a:noFill/>
          <a:ln w="57150" cap="flat" cmpd="sng">
            <a:solidFill>
              <a:schemeClr val="dk1"/>
            </a:solidFill>
            <a:prstDash val="solid"/>
            <a:miter lim="800000"/>
            <a:headEnd type="none" w="sm" len="sm"/>
            <a:tailEnd type="triangle" w="med" len="med"/>
          </a:ln>
        </p:spPr>
      </p:cxnSp>
      <p:cxnSp>
        <p:nvCxnSpPr>
          <p:cNvPr id="24" name="Google Shape;860;p35">
            <a:extLst>
              <a:ext uri="{FF2B5EF4-FFF2-40B4-BE49-F238E27FC236}">
                <a16:creationId xmlns:a16="http://schemas.microsoft.com/office/drawing/2014/main" id="{10A7BC88-2F19-1DE9-8678-DA6BF4BA3F4E}"/>
              </a:ext>
            </a:extLst>
          </p:cNvPr>
          <p:cNvCxnSpPr/>
          <p:nvPr/>
        </p:nvCxnSpPr>
        <p:spPr>
          <a:xfrm rot="10800000">
            <a:off x="3268661" y="5188386"/>
            <a:ext cx="320675" cy="400050"/>
          </a:xfrm>
          <a:prstGeom prst="straightConnector1">
            <a:avLst/>
          </a:prstGeom>
          <a:noFill/>
          <a:ln w="57150" cap="flat" cmpd="sng">
            <a:solidFill>
              <a:schemeClr val="dk1"/>
            </a:solidFill>
            <a:prstDash val="solid"/>
            <a:miter lim="800000"/>
            <a:headEnd type="none" w="sm" len="sm"/>
            <a:tailEnd type="triangle" w="med" len="med"/>
          </a:ln>
        </p:spPr>
      </p:cxnSp>
      <p:sp>
        <p:nvSpPr>
          <p:cNvPr id="25" name="Google Shape;861;p35">
            <a:extLst>
              <a:ext uri="{FF2B5EF4-FFF2-40B4-BE49-F238E27FC236}">
                <a16:creationId xmlns:a16="http://schemas.microsoft.com/office/drawing/2014/main" id="{1AE42F65-AE88-8E8C-5F7D-177FED9F690B}"/>
              </a:ext>
            </a:extLst>
          </p:cNvPr>
          <p:cNvSpPr/>
          <p:nvPr/>
        </p:nvSpPr>
        <p:spPr>
          <a:xfrm>
            <a:off x="768397" y="2333397"/>
            <a:ext cx="2454275" cy="1189348"/>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Arial Narrow"/>
                <a:ea typeface="Arial Narrow"/>
                <a:cs typeface="Arial Narrow"/>
                <a:sym typeface="Arial Narrow"/>
              </a:rPr>
              <a:t>Received from approved supplier with documentation </a:t>
            </a:r>
            <a:r>
              <a:rPr lang="en-US" sz="1800">
                <a:solidFill>
                  <a:srgbClr val="7030A0"/>
                </a:solidFill>
                <a:latin typeface="Arial Narrow"/>
                <a:ea typeface="Arial Narrow"/>
                <a:cs typeface="Arial Narrow"/>
                <a:sym typeface="Arial Narrow"/>
              </a:rPr>
              <a:t>to control aquaculture drugs</a:t>
            </a:r>
            <a:endParaRPr>
              <a:solidFill>
                <a:srgbClr val="7030A0"/>
              </a:solidFill>
            </a:endParaRPr>
          </a:p>
        </p:txBody>
      </p:sp>
      <p:cxnSp>
        <p:nvCxnSpPr>
          <p:cNvPr id="26" name="Google Shape;863;p35">
            <a:extLst>
              <a:ext uri="{FF2B5EF4-FFF2-40B4-BE49-F238E27FC236}">
                <a16:creationId xmlns:a16="http://schemas.microsoft.com/office/drawing/2014/main" id="{F9481425-0588-10BF-08C1-278CC1453BF5}"/>
              </a:ext>
            </a:extLst>
          </p:cNvPr>
          <p:cNvCxnSpPr/>
          <p:nvPr/>
        </p:nvCxnSpPr>
        <p:spPr>
          <a:xfrm flipH="1">
            <a:off x="1465302" y="3600790"/>
            <a:ext cx="228600" cy="288925"/>
          </a:xfrm>
          <a:prstGeom prst="straightConnector1">
            <a:avLst/>
          </a:prstGeom>
          <a:noFill/>
          <a:ln w="57150" cap="flat" cmpd="sng">
            <a:solidFill>
              <a:schemeClr val="dk1"/>
            </a:solidFill>
            <a:prstDash val="solid"/>
            <a:miter lim="800000"/>
            <a:headEnd type="none" w="sm" len="sm"/>
            <a:tailEnd type="triangle" w="med" len="med"/>
          </a:ln>
        </p:spPr>
      </p:cxnSp>
      <p:sp>
        <p:nvSpPr>
          <p:cNvPr id="27" name="Google Shape;864;p35">
            <a:extLst>
              <a:ext uri="{FF2B5EF4-FFF2-40B4-BE49-F238E27FC236}">
                <a16:creationId xmlns:a16="http://schemas.microsoft.com/office/drawing/2014/main" id="{1E049377-AC52-0686-E974-28DABA34A53E}"/>
              </a:ext>
            </a:extLst>
          </p:cNvPr>
          <p:cNvSpPr/>
          <p:nvPr/>
        </p:nvSpPr>
        <p:spPr>
          <a:xfrm>
            <a:off x="3759120" y="2306637"/>
            <a:ext cx="2051050" cy="1319213"/>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latin typeface="Arial Narrow"/>
                <a:ea typeface="Arial Narrow"/>
                <a:cs typeface="Arial Narrow"/>
                <a:sym typeface="Arial Narrow"/>
              </a:rPr>
              <a:t>Label with species name must be present </a:t>
            </a:r>
            <a:r>
              <a:rPr lang="en-US" sz="1800">
                <a:solidFill>
                  <a:srgbClr val="7030A0"/>
                </a:solidFill>
                <a:latin typeface="Arial Narrow"/>
                <a:ea typeface="Arial Narrow"/>
                <a:cs typeface="Arial Narrow"/>
                <a:sym typeface="Arial Narrow"/>
              </a:rPr>
              <a:t>to control allergens</a:t>
            </a:r>
            <a:endParaRPr sz="1800">
              <a:solidFill>
                <a:srgbClr val="7030A0"/>
              </a:solidFill>
              <a:latin typeface="Arial Narrow"/>
              <a:ea typeface="Arial Narrow"/>
              <a:cs typeface="Arial Narrow"/>
              <a:sym typeface="Arial Narrow"/>
            </a:endParaRPr>
          </a:p>
        </p:txBody>
      </p:sp>
      <p:cxnSp>
        <p:nvCxnSpPr>
          <p:cNvPr id="28" name="Google Shape;865;p35">
            <a:extLst>
              <a:ext uri="{FF2B5EF4-FFF2-40B4-BE49-F238E27FC236}">
                <a16:creationId xmlns:a16="http://schemas.microsoft.com/office/drawing/2014/main" id="{5908F9AC-6A2E-AA55-77BA-739E85DADA6B}"/>
              </a:ext>
            </a:extLst>
          </p:cNvPr>
          <p:cNvCxnSpPr/>
          <p:nvPr/>
        </p:nvCxnSpPr>
        <p:spPr>
          <a:xfrm flipH="1">
            <a:off x="4065587" y="3812108"/>
            <a:ext cx="263525" cy="654050"/>
          </a:xfrm>
          <a:prstGeom prst="straightConnector1">
            <a:avLst/>
          </a:prstGeom>
          <a:noFill/>
          <a:ln w="57150" cap="flat" cmpd="sng">
            <a:solidFill>
              <a:schemeClr val="dk1"/>
            </a:solidFill>
            <a:prstDash val="solid"/>
            <a:miter lim="800000"/>
            <a:headEnd type="none" w="sm" len="sm"/>
            <a:tailEnd type="triangle" w="med" len="med"/>
          </a:ln>
        </p:spPr>
      </p:cxnSp>
      <p:pic>
        <p:nvPicPr>
          <p:cNvPr id="29" name="Google Shape;867;p35">
            <a:extLst>
              <a:ext uri="{FF2B5EF4-FFF2-40B4-BE49-F238E27FC236}">
                <a16:creationId xmlns:a16="http://schemas.microsoft.com/office/drawing/2014/main" id="{AB92A121-5AB6-DE79-CA39-EE5F1E62A05B}"/>
              </a:ext>
            </a:extLst>
          </p:cNvPr>
          <p:cNvPicPr preferRelativeResize="0"/>
          <p:nvPr/>
        </p:nvPicPr>
        <p:blipFill rotWithShape="1">
          <a:blip r:embed="rId3">
            <a:alphaModFix/>
          </a:blip>
          <a:srcRect/>
          <a:stretch/>
        </p:blipFill>
        <p:spPr>
          <a:xfrm>
            <a:off x="5715000" y="4551363"/>
            <a:ext cx="381000" cy="206375"/>
          </a:xfrm>
          <a:prstGeom prst="rect">
            <a:avLst/>
          </a:prstGeom>
          <a:noFill/>
          <a:ln>
            <a:noFill/>
          </a:ln>
        </p:spPr>
      </p:pic>
      <p:grpSp>
        <p:nvGrpSpPr>
          <p:cNvPr id="30" name="Group 2">
            <a:extLst>
              <a:ext uri="{FF2B5EF4-FFF2-40B4-BE49-F238E27FC236}">
                <a16:creationId xmlns:a16="http://schemas.microsoft.com/office/drawing/2014/main" id="{FF9A8739-503C-BC0E-BB07-D4F518969E70}"/>
              </a:ext>
            </a:extLst>
          </p:cNvPr>
          <p:cNvGrpSpPr>
            <a:grpSpLocks/>
          </p:cNvGrpSpPr>
          <p:nvPr/>
        </p:nvGrpSpPr>
        <p:grpSpPr bwMode="auto">
          <a:xfrm>
            <a:off x="9256903" y="2461662"/>
            <a:ext cx="3385521" cy="601984"/>
            <a:chOff x="7012805" y="1940705"/>
            <a:chExt cx="4246847" cy="490449"/>
          </a:xfrm>
        </p:grpSpPr>
        <p:sp>
          <p:nvSpPr>
            <p:cNvPr id="31" name="Rectangle: Rounded Corners 22">
              <a:extLst>
                <a:ext uri="{FF2B5EF4-FFF2-40B4-BE49-F238E27FC236}">
                  <a16:creationId xmlns:a16="http://schemas.microsoft.com/office/drawing/2014/main" id="{A127220A-BBC2-12B2-C9B1-2967E66C1B94}"/>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extBox 19">
              <a:extLst>
                <a:ext uri="{FF2B5EF4-FFF2-40B4-BE49-F238E27FC236}">
                  <a16:creationId xmlns:a16="http://schemas.microsoft.com/office/drawing/2014/main" id="{71D08D51-FAC4-FFC7-424F-89BE510ECA0D}"/>
                </a:ext>
              </a:extLst>
            </p:cNvPr>
            <p:cNvSpPr txBox="1">
              <a:spLocks noChangeArrowheads="1"/>
            </p:cNvSpPr>
            <p:nvPr/>
          </p:nvSpPr>
          <p:spPr bwMode="auto">
            <a:xfrm>
              <a:off x="7012805" y="1975616"/>
              <a:ext cx="4246847" cy="43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7: 109</a:t>
              </a:r>
            </a:p>
          </p:txBody>
        </p:sp>
      </p:grpSp>
      <p:sp>
        <p:nvSpPr>
          <p:cNvPr id="33" name="Rounded Rectangle 22">
            <a:extLst>
              <a:ext uri="{FF2B5EF4-FFF2-40B4-BE49-F238E27FC236}">
                <a16:creationId xmlns:a16="http://schemas.microsoft.com/office/drawing/2014/main" id="{D7CF3B09-CFE0-A61E-DDE0-E9EDDC8FF4C8}"/>
              </a:ext>
            </a:extLst>
          </p:cNvPr>
          <p:cNvSpPr/>
          <p:nvPr/>
        </p:nvSpPr>
        <p:spPr bwMode="auto">
          <a:xfrm>
            <a:off x="9994784" y="3167408"/>
            <a:ext cx="1913671" cy="55593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 2: 26</a:t>
            </a:r>
          </a:p>
        </p:txBody>
      </p:sp>
    </p:spTree>
    <p:extLst>
      <p:ext uri="{BB962C8B-B14F-4D97-AF65-F5344CB8AC3E}">
        <p14:creationId xmlns:p14="http://schemas.microsoft.com/office/powerpoint/2010/main" val="603910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FF528-5740-BCE9-0C92-7A816F0BD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A26086-E4E6-E671-279E-5D8F4C3CC2C8}"/>
              </a:ext>
            </a:extLst>
          </p:cNvPr>
          <p:cNvSpPr>
            <a:spLocks noGrp="1"/>
          </p:cNvSpPr>
          <p:nvPr>
            <p:ph type="title"/>
          </p:nvPr>
        </p:nvSpPr>
        <p:spPr>
          <a:xfrm>
            <a:off x="838200" y="365125"/>
            <a:ext cx="10415016" cy="1325563"/>
          </a:xfrm>
        </p:spPr>
        <p:txBody>
          <a:bodyPr/>
          <a:lstStyle/>
          <a:p>
            <a:r>
              <a:rPr lang="en-US">
                <a:solidFill>
                  <a:srgbClr val="0070C0"/>
                </a:solidFill>
              </a:rPr>
              <a:t>Principle 4: </a:t>
            </a:r>
            <a:r>
              <a:rPr lang="en-US"/>
              <a:t>Establish CCP Monitoring Procedures</a:t>
            </a:r>
          </a:p>
        </p:txBody>
      </p:sp>
      <p:sp>
        <p:nvSpPr>
          <p:cNvPr id="3" name="Content Placeholder 2">
            <a:extLst>
              <a:ext uri="{FF2B5EF4-FFF2-40B4-BE49-F238E27FC236}">
                <a16:creationId xmlns:a16="http://schemas.microsoft.com/office/drawing/2014/main" id="{9FBE7FE4-DFDD-810A-F2ED-1FC4FFD6526B}"/>
              </a:ext>
            </a:extLst>
          </p:cNvPr>
          <p:cNvSpPr>
            <a:spLocks noGrp="1"/>
          </p:cNvSpPr>
          <p:nvPr>
            <p:ph idx="1"/>
          </p:nvPr>
        </p:nvSpPr>
        <p:spPr/>
        <p:txBody>
          <a:bodyPr/>
          <a:lstStyle/>
          <a:p>
            <a:pPr marL="0" indent="0">
              <a:buNone/>
            </a:pPr>
            <a:r>
              <a:rPr lang="en-US"/>
              <a:t>Determine </a:t>
            </a:r>
            <a:r>
              <a:rPr lang="en-US" b="1">
                <a:solidFill>
                  <a:srgbClr val="0070C0"/>
                </a:solidFill>
              </a:rPr>
              <a:t>what</a:t>
            </a:r>
            <a:r>
              <a:rPr lang="en-US"/>
              <a:t> will be monitored, </a:t>
            </a:r>
            <a:r>
              <a:rPr lang="en-US" b="1">
                <a:solidFill>
                  <a:srgbClr val="0070C0"/>
                </a:solidFill>
              </a:rPr>
              <a:t>how</a:t>
            </a:r>
            <a:r>
              <a:rPr lang="en-US"/>
              <a:t> it will be monitored, </a:t>
            </a:r>
            <a:r>
              <a:rPr lang="en-US" b="1">
                <a:solidFill>
                  <a:srgbClr val="0070C0"/>
                </a:solidFill>
              </a:rPr>
              <a:t>when</a:t>
            </a:r>
            <a:r>
              <a:rPr lang="en-US"/>
              <a:t> it will be monitored and by </a:t>
            </a:r>
            <a:r>
              <a:rPr lang="en-US" b="1">
                <a:solidFill>
                  <a:srgbClr val="0070C0"/>
                </a:solidFill>
              </a:rPr>
              <a:t>who</a:t>
            </a:r>
            <a:r>
              <a:rPr lang="en-US"/>
              <a:t>.</a:t>
            </a:r>
            <a:endParaRPr lang="en-US" sz="3200"/>
          </a:p>
          <a:p>
            <a:endParaRPr lang="en-US"/>
          </a:p>
        </p:txBody>
      </p:sp>
      <p:sp>
        <p:nvSpPr>
          <p:cNvPr id="4" name="Slide Number Placeholder 3">
            <a:extLst>
              <a:ext uri="{FF2B5EF4-FFF2-40B4-BE49-F238E27FC236}">
                <a16:creationId xmlns:a16="http://schemas.microsoft.com/office/drawing/2014/main" id="{AC55AAE7-760C-5AA0-CC54-923A2835457C}"/>
              </a:ext>
            </a:extLst>
          </p:cNvPr>
          <p:cNvSpPr>
            <a:spLocks noGrp="1"/>
          </p:cNvSpPr>
          <p:nvPr>
            <p:ph type="sldNum" sz="quarter" idx="12"/>
          </p:nvPr>
        </p:nvSpPr>
        <p:spPr/>
        <p:txBody>
          <a:bodyPr/>
          <a:lstStyle/>
          <a:p>
            <a:fld id="{FFE00EA7-0AD3-4898-A20D-086CFA2BEC19}" type="slidenum">
              <a:rPr lang="en-US" smtClean="0"/>
              <a:t>24</a:t>
            </a:fld>
            <a:endParaRPr lang="en-US"/>
          </a:p>
        </p:txBody>
      </p:sp>
      <p:pic>
        <p:nvPicPr>
          <p:cNvPr id="6" name="Google Shape;880;p36">
            <a:extLst>
              <a:ext uri="{FF2B5EF4-FFF2-40B4-BE49-F238E27FC236}">
                <a16:creationId xmlns:a16="http://schemas.microsoft.com/office/drawing/2014/main" id="{83C6D223-D292-BE53-5B5C-F4C9972068C3}"/>
              </a:ext>
            </a:extLst>
          </p:cNvPr>
          <p:cNvPicPr preferRelativeResize="0"/>
          <p:nvPr/>
        </p:nvPicPr>
        <p:blipFill rotWithShape="1">
          <a:blip r:embed="rId2">
            <a:alphaModFix/>
          </a:blip>
          <a:srcRect l="56463" t="26159" r="-4265" b="13776"/>
          <a:stretch/>
        </p:blipFill>
        <p:spPr>
          <a:xfrm>
            <a:off x="3505852" y="2326476"/>
            <a:ext cx="6759260" cy="4166399"/>
          </a:xfrm>
          <a:prstGeom prst="rect">
            <a:avLst/>
          </a:prstGeom>
          <a:noFill/>
          <a:ln>
            <a:noFill/>
          </a:ln>
        </p:spPr>
      </p:pic>
      <p:pic>
        <p:nvPicPr>
          <p:cNvPr id="7" name="Google Shape;881;p36" descr="07_color_coded_clean_teamFinal">
            <a:extLst>
              <a:ext uri="{FF2B5EF4-FFF2-40B4-BE49-F238E27FC236}">
                <a16:creationId xmlns:a16="http://schemas.microsoft.com/office/drawing/2014/main" id="{F2FFF631-441A-017E-D4D7-60975D9C4C82}"/>
              </a:ext>
            </a:extLst>
          </p:cNvPr>
          <p:cNvPicPr preferRelativeResize="0"/>
          <p:nvPr/>
        </p:nvPicPr>
        <p:blipFill rotWithShape="1">
          <a:blip r:embed="rId3">
            <a:alphaModFix/>
          </a:blip>
          <a:srcRect t="9752" r="78114" b="6379"/>
          <a:stretch/>
        </p:blipFill>
        <p:spPr>
          <a:xfrm>
            <a:off x="577122" y="3264773"/>
            <a:ext cx="1188563" cy="3008172"/>
          </a:xfrm>
          <a:prstGeom prst="rect">
            <a:avLst/>
          </a:prstGeom>
          <a:noFill/>
          <a:ln>
            <a:noFill/>
          </a:ln>
        </p:spPr>
      </p:pic>
      <p:sp>
        <p:nvSpPr>
          <p:cNvPr id="8" name="Google Shape;882;p36">
            <a:extLst>
              <a:ext uri="{FF2B5EF4-FFF2-40B4-BE49-F238E27FC236}">
                <a16:creationId xmlns:a16="http://schemas.microsoft.com/office/drawing/2014/main" id="{A231D2AE-5ECE-143B-C4AF-EDC8FA5D4792}"/>
              </a:ext>
            </a:extLst>
          </p:cNvPr>
          <p:cNvSpPr/>
          <p:nvPr/>
        </p:nvSpPr>
        <p:spPr>
          <a:xfrm>
            <a:off x="9820275" y="4756150"/>
            <a:ext cx="2171700" cy="658813"/>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latin typeface="Arial"/>
                <a:ea typeface="Arial"/>
                <a:cs typeface="Arial"/>
                <a:sym typeface="Arial"/>
              </a:rPr>
              <a:t>How: </a:t>
            </a:r>
            <a:r>
              <a:rPr lang="en-US" sz="1800">
                <a:latin typeface="Arial"/>
                <a:ea typeface="Arial"/>
                <a:cs typeface="Arial"/>
                <a:sym typeface="Arial"/>
              </a:rPr>
              <a:t>Temperature Logger</a:t>
            </a:r>
            <a:endParaRPr/>
          </a:p>
        </p:txBody>
      </p:sp>
      <p:sp>
        <p:nvSpPr>
          <p:cNvPr id="9" name="Google Shape;883;p36">
            <a:extLst>
              <a:ext uri="{FF2B5EF4-FFF2-40B4-BE49-F238E27FC236}">
                <a16:creationId xmlns:a16="http://schemas.microsoft.com/office/drawing/2014/main" id="{A2A09FF0-0CEB-EDB8-16AA-EA2E54002A3D}"/>
              </a:ext>
            </a:extLst>
          </p:cNvPr>
          <p:cNvSpPr/>
          <p:nvPr/>
        </p:nvSpPr>
        <p:spPr>
          <a:xfrm>
            <a:off x="7561263" y="2738438"/>
            <a:ext cx="2349500" cy="84137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latin typeface="Arial"/>
                <a:ea typeface="Arial"/>
                <a:cs typeface="Arial"/>
                <a:sym typeface="Arial"/>
              </a:rPr>
              <a:t>When: </a:t>
            </a:r>
            <a:r>
              <a:rPr lang="en-US" sz="1800">
                <a:latin typeface="Arial"/>
                <a:ea typeface="Arial"/>
                <a:cs typeface="Arial"/>
                <a:sym typeface="Arial"/>
              </a:rPr>
              <a:t>Continuously by logger and initialed 1x daily</a:t>
            </a:r>
            <a:endParaRPr/>
          </a:p>
        </p:txBody>
      </p:sp>
      <p:sp>
        <p:nvSpPr>
          <p:cNvPr id="10" name="Google Shape;884;p36">
            <a:extLst>
              <a:ext uri="{FF2B5EF4-FFF2-40B4-BE49-F238E27FC236}">
                <a16:creationId xmlns:a16="http://schemas.microsoft.com/office/drawing/2014/main" id="{10722C8C-E822-CA00-2CF4-B05FA1482DE3}"/>
              </a:ext>
            </a:extLst>
          </p:cNvPr>
          <p:cNvSpPr/>
          <p:nvPr/>
        </p:nvSpPr>
        <p:spPr>
          <a:xfrm>
            <a:off x="1926888" y="5459290"/>
            <a:ext cx="2743199" cy="89706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latin typeface="Arial"/>
                <a:ea typeface="Arial"/>
                <a:cs typeface="Arial"/>
                <a:sym typeface="Arial"/>
              </a:rPr>
              <a:t>Who: </a:t>
            </a:r>
            <a:endParaRPr/>
          </a:p>
          <a:p>
            <a:pPr marL="0" marR="0" lvl="0" indent="0" algn="ctr" rtl="0">
              <a:spcBef>
                <a:spcPts val="0"/>
              </a:spcBef>
              <a:spcAft>
                <a:spcPts val="0"/>
              </a:spcAft>
              <a:buNone/>
            </a:pPr>
            <a:r>
              <a:rPr lang="en-US" sz="1800">
                <a:latin typeface="Arial"/>
                <a:ea typeface="Arial"/>
                <a:cs typeface="Arial"/>
                <a:sym typeface="Arial"/>
              </a:rPr>
              <a:t>QA Manager or other designated employee</a:t>
            </a:r>
            <a:endParaRPr/>
          </a:p>
        </p:txBody>
      </p:sp>
      <p:sp>
        <p:nvSpPr>
          <p:cNvPr id="11" name="Google Shape;885;p36">
            <a:extLst>
              <a:ext uri="{FF2B5EF4-FFF2-40B4-BE49-F238E27FC236}">
                <a16:creationId xmlns:a16="http://schemas.microsoft.com/office/drawing/2014/main" id="{4388C8CC-03B3-85E9-7C82-2B9D189DBF65}"/>
              </a:ext>
            </a:extLst>
          </p:cNvPr>
          <p:cNvSpPr/>
          <p:nvPr/>
        </p:nvSpPr>
        <p:spPr>
          <a:xfrm>
            <a:off x="753081" y="2933840"/>
            <a:ext cx="2362200" cy="369888"/>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latin typeface="Arial"/>
                <a:ea typeface="Arial"/>
                <a:cs typeface="Arial"/>
                <a:sym typeface="Arial"/>
              </a:rPr>
              <a:t>What: </a:t>
            </a:r>
            <a:r>
              <a:rPr lang="en-US" sz="1800">
                <a:latin typeface="Arial"/>
                <a:ea typeface="Arial"/>
                <a:cs typeface="Arial"/>
                <a:sym typeface="Arial"/>
              </a:rPr>
              <a:t>Temperature</a:t>
            </a:r>
            <a:endParaRPr sz="1800">
              <a:latin typeface="Arial"/>
              <a:ea typeface="Arial"/>
              <a:cs typeface="Arial"/>
              <a:sym typeface="Arial"/>
            </a:endParaRPr>
          </a:p>
        </p:txBody>
      </p:sp>
      <p:pic>
        <p:nvPicPr>
          <p:cNvPr id="12" name="Google Shape;886;p36">
            <a:extLst>
              <a:ext uri="{FF2B5EF4-FFF2-40B4-BE49-F238E27FC236}">
                <a16:creationId xmlns:a16="http://schemas.microsoft.com/office/drawing/2014/main" id="{688C3D20-F5D4-DBA4-5C3D-C4ADB38549FD}"/>
              </a:ext>
            </a:extLst>
          </p:cNvPr>
          <p:cNvPicPr preferRelativeResize="0"/>
          <p:nvPr/>
        </p:nvPicPr>
        <p:blipFill rotWithShape="1">
          <a:blip r:embed="rId4">
            <a:alphaModFix/>
          </a:blip>
          <a:srcRect/>
          <a:stretch/>
        </p:blipFill>
        <p:spPr>
          <a:xfrm>
            <a:off x="3835400" y="3857625"/>
            <a:ext cx="533400" cy="288925"/>
          </a:xfrm>
          <a:prstGeom prst="rect">
            <a:avLst/>
          </a:prstGeom>
          <a:noFill/>
          <a:ln>
            <a:noFill/>
          </a:ln>
        </p:spPr>
      </p:pic>
      <p:grpSp>
        <p:nvGrpSpPr>
          <p:cNvPr id="13" name="Group 2">
            <a:extLst>
              <a:ext uri="{FF2B5EF4-FFF2-40B4-BE49-F238E27FC236}">
                <a16:creationId xmlns:a16="http://schemas.microsoft.com/office/drawing/2014/main" id="{5215AA2C-C11B-AB94-6645-C746E4C32505}"/>
              </a:ext>
            </a:extLst>
          </p:cNvPr>
          <p:cNvGrpSpPr>
            <a:grpSpLocks/>
          </p:cNvGrpSpPr>
          <p:nvPr/>
        </p:nvGrpSpPr>
        <p:grpSpPr bwMode="auto">
          <a:xfrm>
            <a:off x="9953560" y="2404678"/>
            <a:ext cx="2003926" cy="568960"/>
            <a:chOff x="7758457" y="1940705"/>
            <a:chExt cx="2634912" cy="496870"/>
          </a:xfrm>
        </p:grpSpPr>
        <p:sp>
          <p:nvSpPr>
            <p:cNvPr id="14" name="Rectangle: Rounded Corners 19">
              <a:extLst>
                <a:ext uri="{FF2B5EF4-FFF2-40B4-BE49-F238E27FC236}">
                  <a16:creationId xmlns:a16="http://schemas.microsoft.com/office/drawing/2014/main" id="{E501BF6C-01CE-93DB-6513-9E896BD7986E}"/>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9">
              <a:extLst>
                <a:ext uri="{FF2B5EF4-FFF2-40B4-BE49-F238E27FC236}">
                  <a16:creationId xmlns:a16="http://schemas.microsoft.com/office/drawing/2014/main" id="{CDAF9AFB-95C2-0096-81A3-F4E9D159A884}"/>
                </a:ext>
              </a:extLst>
            </p:cNvPr>
            <p:cNvSpPr txBox="1">
              <a:spLocks noChangeArrowheads="1"/>
            </p:cNvSpPr>
            <p:nvPr/>
          </p:nvSpPr>
          <p:spPr bwMode="auto">
            <a:xfrm>
              <a:off x="7758457" y="1945894"/>
              <a:ext cx="2558385" cy="49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Arial"/>
                  <a:ea typeface="MS PGothic"/>
                  <a:cs typeface="Arial"/>
                </a:rPr>
                <a:t>CHP 8:119</a:t>
              </a:r>
            </a:p>
          </p:txBody>
        </p:sp>
      </p:grpSp>
      <p:sp>
        <p:nvSpPr>
          <p:cNvPr id="16" name="Rounded Rectangle 22">
            <a:extLst>
              <a:ext uri="{FF2B5EF4-FFF2-40B4-BE49-F238E27FC236}">
                <a16:creationId xmlns:a16="http://schemas.microsoft.com/office/drawing/2014/main" id="{4A7A8F2C-2010-2F2D-445D-CDF2D9BABB06}"/>
              </a:ext>
            </a:extLst>
          </p:cNvPr>
          <p:cNvSpPr/>
          <p:nvPr/>
        </p:nvSpPr>
        <p:spPr bwMode="auto">
          <a:xfrm>
            <a:off x="9996171" y="3036966"/>
            <a:ext cx="1992111" cy="533524"/>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Arial"/>
                <a:cs typeface="Calibri"/>
              </a:rPr>
              <a:t>CHP 2: 26</a:t>
            </a:r>
          </a:p>
        </p:txBody>
      </p:sp>
    </p:spTree>
    <p:extLst>
      <p:ext uri="{BB962C8B-B14F-4D97-AF65-F5344CB8AC3E}">
        <p14:creationId xmlns:p14="http://schemas.microsoft.com/office/powerpoint/2010/main" val="2404948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35FB3-A511-F637-03B0-ED350AF27D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72980-4F85-7C09-0798-87315E1F214E}"/>
              </a:ext>
            </a:extLst>
          </p:cNvPr>
          <p:cNvSpPr>
            <a:spLocks noGrp="1"/>
          </p:cNvSpPr>
          <p:nvPr>
            <p:ph type="title"/>
          </p:nvPr>
        </p:nvSpPr>
        <p:spPr/>
        <p:txBody>
          <a:bodyPr/>
          <a:lstStyle/>
          <a:p>
            <a:r>
              <a:rPr lang="en-US">
                <a:solidFill>
                  <a:srgbClr val="0070C0"/>
                </a:solidFill>
              </a:rPr>
              <a:t>Principle 5: </a:t>
            </a:r>
            <a:r>
              <a:rPr lang="en-US"/>
              <a:t>Establish Corrective Actions</a:t>
            </a:r>
          </a:p>
        </p:txBody>
      </p:sp>
      <p:sp>
        <p:nvSpPr>
          <p:cNvPr id="3" name="Content Placeholder 2">
            <a:extLst>
              <a:ext uri="{FF2B5EF4-FFF2-40B4-BE49-F238E27FC236}">
                <a16:creationId xmlns:a16="http://schemas.microsoft.com/office/drawing/2014/main" id="{86B2D065-88B6-E271-5EE4-430E40A0B469}"/>
              </a:ext>
            </a:extLst>
          </p:cNvPr>
          <p:cNvSpPr>
            <a:spLocks noGrp="1"/>
          </p:cNvSpPr>
          <p:nvPr>
            <p:ph idx="1"/>
          </p:nvPr>
        </p:nvSpPr>
        <p:spPr/>
        <p:txBody>
          <a:bodyPr/>
          <a:lstStyle/>
          <a:p>
            <a:pPr marL="0" indent="0">
              <a:buNone/>
            </a:pPr>
            <a:r>
              <a:rPr lang="en-US" sz="2800"/>
              <a:t>Determine what you will do if your critical limits are not met. </a:t>
            </a:r>
            <a:endParaRPr lang="en-US"/>
          </a:p>
          <a:p>
            <a:pPr marL="0" indent="0">
              <a:buNone/>
            </a:pPr>
            <a:endParaRPr lang="en-US"/>
          </a:p>
        </p:txBody>
      </p:sp>
      <p:sp>
        <p:nvSpPr>
          <p:cNvPr id="4" name="Slide Number Placeholder 3">
            <a:extLst>
              <a:ext uri="{FF2B5EF4-FFF2-40B4-BE49-F238E27FC236}">
                <a16:creationId xmlns:a16="http://schemas.microsoft.com/office/drawing/2014/main" id="{73F35CB8-18E6-690E-4809-08D83703CB38}"/>
              </a:ext>
            </a:extLst>
          </p:cNvPr>
          <p:cNvSpPr>
            <a:spLocks noGrp="1"/>
          </p:cNvSpPr>
          <p:nvPr>
            <p:ph type="sldNum" sz="quarter" idx="12"/>
          </p:nvPr>
        </p:nvSpPr>
        <p:spPr/>
        <p:txBody>
          <a:bodyPr/>
          <a:lstStyle/>
          <a:p>
            <a:fld id="{FFE00EA7-0AD3-4898-A20D-086CFA2BEC19}" type="slidenum">
              <a:rPr lang="en-US" smtClean="0"/>
              <a:t>25</a:t>
            </a:fld>
            <a:endParaRPr lang="en-US"/>
          </a:p>
        </p:txBody>
      </p:sp>
      <p:pic>
        <p:nvPicPr>
          <p:cNvPr id="6" name="Google Shape;899;p37">
            <a:extLst>
              <a:ext uri="{FF2B5EF4-FFF2-40B4-BE49-F238E27FC236}">
                <a16:creationId xmlns:a16="http://schemas.microsoft.com/office/drawing/2014/main" id="{C60501DB-AD3A-4D23-F6A9-6C5468758E6C}"/>
              </a:ext>
            </a:extLst>
          </p:cNvPr>
          <p:cNvPicPr preferRelativeResize="0"/>
          <p:nvPr/>
        </p:nvPicPr>
        <p:blipFill rotWithShape="1">
          <a:blip r:embed="rId2">
            <a:alphaModFix/>
          </a:blip>
          <a:srcRect l="28117" t="26159" r="-2553" b="12559"/>
          <a:stretch/>
        </p:blipFill>
        <p:spPr>
          <a:xfrm>
            <a:off x="0" y="2987676"/>
            <a:ext cx="8924545" cy="3485280"/>
          </a:xfrm>
          <a:prstGeom prst="rect">
            <a:avLst/>
          </a:prstGeom>
          <a:noFill/>
          <a:ln>
            <a:noFill/>
          </a:ln>
        </p:spPr>
      </p:pic>
      <p:pic>
        <p:nvPicPr>
          <p:cNvPr id="7" name="Google Shape;900;p37" descr="07_color_coded_clean_teamFinal">
            <a:extLst>
              <a:ext uri="{FF2B5EF4-FFF2-40B4-BE49-F238E27FC236}">
                <a16:creationId xmlns:a16="http://schemas.microsoft.com/office/drawing/2014/main" id="{A21CE7E5-6D14-7796-860D-044F2C82E8B2}"/>
              </a:ext>
            </a:extLst>
          </p:cNvPr>
          <p:cNvPicPr preferRelativeResize="0"/>
          <p:nvPr/>
        </p:nvPicPr>
        <p:blipFill rotWithShape="1">
          <a:blip r:embed="rId3">
            <a:alphaModFix/>
          </a:blip>
          <a:srcRect t="9752" r="78114" b="6379"/>
          <a:stretch/>
        </p:blipFill>
        <p:spPr>
          <a:xfrm>
            <a:off x="9399188" y="2843236"/>
            <a:ext cx="1478280" cy="3485280"/>
          </a:xfrm>
          <a:prstGeom prst="rect">
            <a:avLst/>
          </a:prstGeom>
          <a:noFill/>
          <a:ln>
            <a:noFill/>
          </a:ln>
        </p:spPr>
      </p:pic>
      <p:sp>
        <p:nvSpPr>
          <p:cNvPr id="8" name="Google Shape;901;p37">
            <a:extLst>
              <a:ext uri="{FF2B5EF4-FFF2-40B4-BE49-F238E27FC236}">
                <a16:creationId xmlns:a16="http://schemas.microsoft.com/office/drawing/2014/main" id="{5888EC1F-3B58-8FAA-15C7-6E6747EE4A39}"/>
              </a:ext>
            </a:extLst>
          </p:cNvPr>
          <p:cNvSpPr/>
          <p:nvPr/>
        </p:nvSpPr>
        <p:spPr>
          <a:xfrm>
            <a:off x="6502695" y="2382495"/>
            <a:ext cx="2948851" cy="1750758"/>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latin typeface="Arial"/>
                <a:ea typeface="Arial"/>
                <a:cs typeface="Arial"/>
                <a:sym typeface="Arial"/>
              </a:rPr>
              <a:t>Then: </a:t>
            </a:r>
            <a:r>
              <a:rPr lang="en-US" sz="1800">
                <a:latin typeface="Arial"/>
                <a:ea typeface="Arial"/>
                <a:cs typeface="Arial"/>
                <a:sym typeface="Arial"/>
              </a:rPr>
              <a:t>Move product to a working refrigerator and hold for testing </a:t>
            </a:r>
            <a:endParaRPr/>
          </a:p>
          <a:p>
            <a:pPr marL="0" marR="0" lvl="0" indent="0" algn="ctr" rtl="0">
              <a:spcBef>
                <a:spcPts val="0"/>
              </a:spcBef>
              <a:spcAft>
                <a:spcPts val="0"/>
              </a:spcAft>
              <a:buNone/>
            </a:pPr>
            <a:r>
              <a:rPr lang="en-US" sz="1800">
                <a:latin typeface="Arial"/>
                <a:ea typeface="Arial"/>
                <a:cs typeface="Arial"/>
                <a:sym typeface="Arial"/>
              </a:rPr>
              <a:t>AND</a:t>
            </a:r>
            <a:endParaRPr/>
          </a:p>
          <a:p>
            <a:pPr marL="0" marR="0" lvl="0" indent="0" algn="ctr" rtl="0">
              <a:spcBef>
                <a:spcPts val="0"/>
              </a:spcBef>
              <a:spcAft>
                <a:spcPts val="0"/>
              </a:spcAft>
              <a:buNone/>
            </a:pPr>
            <a:r>
              <a:rPr lang="en-US" sz="1800">
                <a:latin typeface="Arial"/>
                <a:ea typeface="Arial"/>
                <a:cs typeface="Arial"/>
                <a:sym typeface="Arial"/>
              </a:rPr>
              <a:t>Fix the broken refrigerator</a:t>
            </a:r>
            <a:endParaRPr/>
          </a:p>
        </p:txBody>
      </p:sp>
      <p:sp>
        <p:nvSpPr>
          <p:cNvPr id="9" name="Google Shape;902;p37">
            <a:extLst>
              <a:ext uri="{FF2B5EF4-FFF2-40B4-BE49-F238E27FC236}">
                <a16:creationId xmlns:a16="http://schemas.microsoft.com/office/drawing/2014/main" id="{74EB8A57-B464-013F-C5B3-6E01EA3215E0}"/>
              </a:ext>
            </a:extLst>
          </p:cNvPr>
          <p:cNvSpPr/>
          <p:nvPr/>
        </p:nvSpPr>
        <p:spPr>
          <a:xfrm>
            <a:off x="1660872" y="2491332"/>
            <a:ext cx="3257148" cy="618178"/>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latin typeface="Arial"/>
                <a:ea typeface="Arial"/>
                <a:cs typeface="Arial"/>
                <a:sym typeface="Arial"/>
              </a:rPr>
              <a:t>If: </a:t>
            </a:r>
            <a:r>
              <a:rPr lang="en-US" sz="1800">
                <a:latin typeface="Arial"/>
                <a:ea typeface="Arial"/>
                <a:cs typeface="Arial"/>
                <a:sym typeface="Arial"/>
              </a:rPr>
              <a:t>Temperature exceeds 40°F.</a:t>
            </a:r>
            <a:endParaRPr/>
          </a:p>
        </p:txBody>
      </p:sp>
      <p:pic>
        <p:nvPicPr>
          <p:cNvPr id="10" name="Google Shape;903;p37">
            <a:extLst>
              <a:ext uri="{FF2B5EF4-FFF2-40B4-BE49-F238E27FC236}">
                <a16:creationId xmlns:a16="http://schemas.microsoft.com/office/drawing/2014/main" id="{A57CDB1D-9639-02D6-E3C7-E051B70A5B6F}"/>
              </a:ext>
            </a:extLst>
          </p:cNvPr>
          <p:cNvPicPr preferRelativeResize="0"/>
          <p:nvPr/>
        </p:nvPicPr>
        <p:blipFill rotWithShape="1">
          <a:blip r:embed="rId4">
            <a:alphaModFix/>
          </a:blip>
          <a:srcRect/>
          <a:stretch/>
        </p:blipFill>
        <p:spPr>
          <a:xfrm>
            <a:off x="3793152" y="4001294"/>
            <a:ext cx="510623" cy="325326"/>
          </a:xfrm>
          <a:prstGeom prst="rect">
            <a:avLst/>
          </a:prstGeom>
          <a:noFill/>
          <a:ln>
            <a:noFill/>
          </a:ln>
        </p:spPr>
      </p:pic>
      <p:pic>
        <p:nvPicPr>
          <p:cNvPr id="11" name="Google Shape;904;p37">
            <a:extLst>
              <a:ext uri="{FF2B5EF4-FFF2-40B4-BE49-F238E27FC236}">
                <a16:creationId xmlns:a16="http://schemas.microsoft.com/office/drawing/2014/main" id="{6B9D3D2A-BEE6-E1C7-19E0-F1A1748F068C}"/>
              </a:ext>
            </a:extLst>
          </p:cNvPr>
          <p:cNvPicPr preferRelativeResize="0"/>
          <p:nvPr/>
        </p:nvPicPr>
        <p:blipFill rotWithShape="1">
          <a:blip r:embed="rId5">
            <a:alphaModFix/>
          </a:blip>
          <a:srcRect/>
          <a:stretch/>
        </p:blipFill>
        <p:spPr>
          <a:xfrm rot="10519435">
            <a:off x="10000543" y="3508754"/>
            <a:ext cx="379204" cy="202045"/>
          </a:xfrm>
          <a:prstGeom prst="rect">
            <a:avLst/>
          </a:prstGeom>
          <a:noFill/>
          <a:ln>
            <a:noFill/>
          </a:ln>
        </p:spPr>
      </p:pic>
      <p:grpSp>
        <p:nvGrpSpPr>
          <p:cNvPr id="12" name="Group 2">
            <a:extLst>
              <a:ext uri="{FF2B5EF4-FFF2-40B4-BE49-F238E27FC236}">
                <a16:creationId xmlns:a16="http://schemas.microsoft.com/office/drawing/2014/main" id="{D2A8D45B-7432-2F3F-A195-DB2BE29D1031}"/>
              </a:ext>
            </a:extLst>
          </p:cNvPr>
          <p:cNvGrpSpPr>
            <a:grpSpLocks/>
          </p:cNvGrpSpPr>
          <p:nvPr/>
        </p:nvGrpSpPr>
        <p:grpSpPr bwMode="auto">
          <a:xfrm>
            <a:off x="10053142" y="2038334"/>
            <a:ext cx="2168006" cy="608649"/>
            <a:chOff x="7808591" y="1940705"/>
            <a:chExt cx="2555568" cy="612016"/>
          </a:xfrm>
        </p:grpSpPr>
        <p:sp>
          <p:nvSpPr>
            <p:cNvPr id="13" name="Rectangle: Rounded Corners 18">
              <a:extLst>
                <a:ext uri="{FF2B5EF4-FFF2-40B4-BE49-F238E27FC236}">
                  <a16:creationId xmlns:a16="http://schemas.microsoft.com/office/drawing/2014/main" id="{99DDEB4C-0CC4-FB58-BDF9-9B5081F48582}"/>
                </a:ext>
              </a:extLst>
            </p:cNvPr>
            <p:cNvSpPr/>
            <p:nvPr/>
          </p:nvSpPr>
          <p:spPr>
            <a:xfrm>
              <a:off x="7879089" y="1940705"/>
              <a:ext cx="2398516" cy="61201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1F488B10-A07F-9D89-B358-231406808DA9}"/>
                </a:ext>
              </a:extLst>
            </p:cNvPr>
            <p:cNvSpPr txBox="1">
              <a:spLocks noChangeArrowheads="1"/>
            </p:cNvSpPr>
            <p:nvPr/>
          </p:nvSpPr>
          <p:spPr bwMode="auto">
            <a:xfrm>
              <a:off x="7808591" y="1969702"/>
              <a:ext cx="2555568" cy="5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9: 129</a:t>
              </a:r>
            </a:p>
          </p:txBody>
        </p:sp>
      </p:grpSp>
      <p:sp>
        <p:nvSpPr>
          <p:cNvPr id="15" name="Rounded Rectangle 22">
            <a:extLst>
              <a:ext uri="{FF2B5EF4-FFF2-40B4-BE49-F238E27FC236}">
                <a16:creationId xmlns:a16="http://schemas.microsoft.com/office/drawing/2014/main" id="{25D40687-B6F8-2505-316F-6000413A8C75}"/>
              </a:ext>
            </a:extLst>
          </p:cNvPr>
          <p:cNvSpPr/>
          <p:nvPr/>
        </p:nvSpPr>
        <p:spPr bwMode="auto">
          <a:xfrm>
            <a:off x="10130679" y="2641202"/>
            <a:ext cx="2025730" cy="488699"/>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 2: 27</a:t>
            </a:r>
          </a:p>
        </p:txBody>
      </p:sp>
    </p:spTree>
    <p:extLst>
      <p:ext uri="{BB962C8B-B14F-4D97-AF65-F5344CB8AC3E}">
        <p14:creationId xmlns:p14="http://schemas.microsoft.com/office/powerpoint/2010/main" val="1909742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43D4C-2FEF-71FD-0819-CB9896E65A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61EAE-03F5-8F9A-DD4A-9B737ECF1602}"/>
              </a:ext>
            </a:extLst>
          </p:cNvPr>
          <p:cNvSpPr>
            <a:spLocks noGrp="1"/>
          </p:cNvSpPr>
          <p:nvPr>
            <p:ph type="title"/>
          </p:nvPr>
        </p:nvSpPr>
        <p:spPr/>
        <p:txBody>
          <a:bodyPr/>
          <a:lstStyle/>
          <a:p>
            <a:r>
              <a:rPr lang="en-US">
                <a:solidFill>
                  <a:srgbClr val="0070C0"/>
                </a:solidFill>
              </a:rPr>
              <a:t>Principle 6: </a:t>
            </a:r>
            <a:r>
              <a:rPr lang="en-US"/>
              <a:t>Establish Verification Procedures</a:t>
            </a:r>
          </a:p>
        </p:txBody>
      </p:sp>
      <p:sp>
        <p:nvSpPr>
          <p:cNvPr id="3" name="Content Placeholder 2">
            <a:extLst>
              <a:ext uri="{FF2B5EF4-FFF2-40B4-BE49-F238E27FC236}">
                <a16:creationId xmlns:a16="http://schemas.microsoft.com/office/drawing/2014/main" id="{CB733DB5-DD5A-BC65-BD71-BCC328CE903B}"/>
              </a:ext>
            </a:extLst>
          </p:cNvPr>
          <p:cNvSpPr>
            <a:spLocks noGrp="1"/>
          </p:cNvSpPr>
          <p:nvPr>
            <p:ph idx="1"/>
          </p:nvPr>
        </p:nvSpPr>
        <p:spPr/>
        <p:txBody>
          <a:bodyPr/>
          <a:lstStyle/>
          <a:p>
            <a:pPr marL="0" indent="0">
              <a:buNone/>
            </a:pPr>
            <a:r>
              <a:rPr lang="en-US"/>
              <a:t>Implement procedures for validating that your HACCP plan is working properly.</a:t>
            </a:r>
          </a:p>
          <a:p>
            <a:pPr marL="0" indent="0">
              <a:buNone/>
            </a:pPr>
            <a:endParaRPr lang="en-US"/>
          </a:p>
        </p:txBody>
      </p:sp>
      <p:sp>
        <p:nvSpPr>
          <p:cNvPr id="4" name="Slide Number Placeholder 3">
            <a:extLst>
              <a:ext uri="{FF2B5EF4-FFF2-40B4-BE49-F238E27FC236}">
                <a16:creationId xmlns:a16="http://schemas.microsoft.com/office/drawing/2014/main" id="{EB0B22FC-858C-0B31-F347-FF4B8B600179}"/>
              </a:ext>
            </a:extLst>
          </p:cNvPr>
          <p:cNvSpPr>
            <a:spLocks noGrp="1"/>
          </p:cNvSpPr>
          <p:nvPr>
            <p:ph type="sldNum" sz="quarter" idx="12"/>
          </p:nvPr>
        </p:nvSpPr>
        <p:spPr/>
        <p:txBody>
          <a:bodyPr/>
          <a:lstStyle/>
          <a:p>
            <a:fld id="{FFE00EA7-0AD3-4898-A20D-086CFA2BEC19}" type="slidenum">
              <a:rPr lang="en-US" smtClean="0"/>
              <a:t>26</a:t>
            </a:fld>
            <a:endParaRPr lang="en-US"/>
          </a:p>
        </p:txBody>
      </p:sp>
      <p:pic>
        <p:nvPicPr>
          <p:cNvPr id="5" name="Google Shape;915;p38" descr="07_color_coded_clean_teamFinal">
            <a:extLst>
              <a:ext uri="{FF2B5EF4-FFF2-40B4-BE49-F238E27FC236}">
                <a16:creationId xmlns:a16="http://schemas.microsoft.com/office/drawing/2014/main" id="{FF4CF49C-C2C2-8930-E9B3-10B6B789F5DA}"/>
              </a:ext>
            </a:extLst>
          </p:cNvPr>
          <p:cNvPicPr preferRelativeResize="0"/>
          <p:nvPr/>
        </p:nvPicPr>
        <p:blipFill rotWithShape="1">
          <a:blip r:embed="rId2">
            <a:alphaModFix/>
          </a:blip>
          <a:srcRect t="12029" r="77724" b="6054"/>
          <a:stretch/>
        </p:blipFill>
        <p:spPr>
          <a:xfrm>
            <a:off x="8511701" y="2851222"/>
            <a:ext cx="1441578" cy="3460678"/>
          </a:xfrm>
          <a:prstGeom prst="rect">
            <a:avLst/>
          </a:prstGeom>
          <a:noFill/>
          <a:ln>
            <a:noFill/>
          </a:ln>
        </p:spPr>
      </p:pic>
      <p:sp>
        <p:nvSpPr>
          <p:cNvPr id="6" name="Google Shape;916;p38">
            <a:extLst>
              <a:ext uri="{FF2B5EF4-FFF2-40B4-BE49-F238E27FC236}">
                <a16:creationId xmlns:a16="http://schemas.microsoft.com/office/drawing/2014/main" id="{D176762B-73E4-7EEF-FCF1-DA28C9501AF7}"/>
              </a:ext>
            </a:extLst>
          </p:cNvPr>
          <p:cNvSpPr/>
          <p:nvPr/>
        </p:nvSpPr>
        <p:spPr>
          <a:xfrm>
            <a:off x="1066800" y="4491037"/>
            <a:ext cx="5572125" cy="50482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latin typeface="Arial"/>
                <a:ea typeface="Arial"/>
                <a:cs typeface="Arial"/>
                <a:sym typeface="Arial"/>
              </a:rPr>
              <a:t>Equipment Accuracy </a:t>
            </a:r>
            <a:r>
              <a:rPr lang="en-US" b="1">
                <a:latin typeface="Arial"/>
                <a:ea typeface="Arial"/>
                <a:cs typeface="Arial"/>
                <a:sym typeface="Arial"/>
              </a:rPr>
              <a:t>C</a:t>
            </a:r>
            <a:r>
              <a:rPr lang="en-US" sz="1800" b="1">
                <a:latin typeface="Arial"/>
                <a:ea typeface="Arial"/>
                <a:cs typeface="Arial"/>
                <a:sym typeface="Arial"/>
              </a:rPr>
              <a:t>hecks</a:t>
            </a:r>
            <a:endParaRPr sz="1800">
              <a:latin typeface="Arial"/>
              <a:ea typeface="Arial"/>
              <a:cs typeface="Arial"/>
              <a:sym typeface="Arial"/>
            </a:endParaRPr>
          </a:p>
        </p:txBody>
      </p:sp>
      <p:sp>
        <p:nvSpPr>
          <p:cNvPr id="7" name="Google Shape;919;p38">
            <a:extLst>
              <a:ext uri="{FF2B5EF4-FFF2-40B4-BE49-F238E27FC236}">
                <a16:creationId xmlns:a16="http://schemas.microsoft.com/office/drawing/2014/main" id="{13B527F8-63EE-FAF0-0CD6-ABE3196E3516}"/>
              </a:ext>
            </a:extLst>
          </p:cNvPr>
          <p:cNvSpPr/>
          <p:nvPr/>
        </p:nvSpPr>
        <p:spPr>
          <a:xfrm>
            <a:off x="1066800" y="3429000"/>
            <a:ext cx="4040187" cy="5334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latin typeface="Arial"/>
                <a:ea typeface="Arial"/>
                <a:cs typeface="Arial"/>
                <a:sym typeface="Arial"/>
              </a:rPr>
              <a:t>Process Validation</a:t>
            </a:r>
            <a:endParaRPr sz="1800">
              <a:latin typeface="Arial"/>
              <a:ea typeface="Arial"/>
              <a:cs typeface="Arial"/>
              <a:sym typeface="Arial"/>
            </a:endParaRPr>
          </a:p>
        </p:txBody>
      </p:sp>
      <p:sp>
        <p:nvSpPr>
          <p:cNvPr id="8" name="Google Shape;920;p38">
            <a:extLst>
              <a:ext uri="{FF2B5EF4-FFF2-40B4-BE49-F238E27FC236}">
                <a16:creationId xmlns:a16="http://schemas.microsoft.com/office/drawing/2014/main" id="{4E0E0446-2B8A-A3BE-3922-E2207F7AA383}"/>
              </a:ext>
            </a:extLst>
          </p:cNvPr>
          <p:cNvSpPr/>
          <p:nvPr/>
        </p:nvSpPr>
        <p:spPr>
          <a:xfrm>
            <a:off x="1066800" y="2892425"/>
            <a:ext cx="3201987" cy="53657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latin typeface="Arial"/>
                <a:ea typeface="Arial"/>
                <a:cs typeface="Arial"/>
                <a:sym typeface="Arial"/>
              </a:rPr>
              <a:t>HACCP Plan Assessment</a:t>
            </a:r>
            <a:endParaRPr sz="1800">
              <a:latin typeface="Arial"/>
              <a:ea typeface="Arial"/>
              <a:cs typeface="Arial"/>
              <a:sym typeface="Arial"/>
            </a:endParaRPr>
          </a:p>
        </p:txBody>
      </p:sp>
      <p:sp>
        <p:nvSpPr>
          <p:cNvPr id="9" name="Google Shape;921;p38">
            <a:extLst>
              <a:ext uri="{FF2B5EF4-FFF2-40B4-BE49-F238E27FC236}">
                <a16:creationId xmlns:a16="http://schemas.microsoft.com/office/drawing/2014/main" id="{9D830F47-4E3D-8792-74CD-0390AC15F653}"/>
              </a:ext>
            </a:extLst>
          </p:cNvPr>
          <p:cNvSpPr/>
          <p:nvPr/>
        </p:nvSpPr>
        <p:spPr>
          <a:xfrm>
            <a:off x="1068387" y="4995862"/>
            <a:ext cx="6477000" cy="50482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latin typeface="Arial"/>
                <a:ea typeface="Arial"/>
                <a:cs typeface="Arial"/>
                <a:sym typeface="Arial"/>
              </a:rPr>
              <a:t>Targeted Sampling and Testing for Product </a:t>
            </a:r>
            <a:r>
              <a:rPr lang="en-US" b="1">
                <a:latin typeface="Arial"/>
                <a:ea typeface="Arial"/>
                <a:cs typeface="Arial"/>
                <a:sym typeface="Arial"/>
              </a:rPr>
              <a:t>S</a:t>
            </a:r>
            <a:r>
              <a:rPr lang="en-US" sz="1800" b="1">
                <a:latin typeface="Arial"/>
                <a:ea typeface="Arial"/>
                <a:cs typeface="Arial"/>
                <a:sym typeface="Arial"/>
              </a:rPr>
              <a:t>afety</a:t>
            </a:r>
            <a:endParaRPr sz="1800">
              <a:latin typeface="Arial"/>
              <a:ea typeface="Arial"/>
              <a:cs typeface="Arial"/>
              <a:sym typeface="Arial"/>
            </a:endParaRPr>
          </a:p>
        </p:txBody>
      </p:sp>
      <p:sp>
        <p:nvSpPr>
          <p:cNvPr id="10" name="Google Shape;922;p38">
            <a:extLst>
              <a:ext uri="{FF2B5EF4-FFF2-40B4-BE49-F238E27FC236}">
                <a16:creationId xmlns:a16="http://schemas.microsoft.com/office/drawing/2014/main" id="{FBD33566-89CD-1BD3-CCF0-BE47DDB8050E}"/>
              </a:ext>
            </a:extLst>
          </p:cNvPr>
          <p:cNvSpPr/>
          <p:nvPr/>
        </p:nvSpPr>
        <p:spPr>
          <a:xfrm>
            <a:off x="1066800" y="5500687"/>
            <a:ext cx="7316787" cy="50482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latin typeface="Arial"/>
                <a:ea typeface="Arial"/>
                <a:cs typeface="Arial"/>
                <a:sym typeface="Arial"/>
              </a:rPr>
              <a:t>Review of Calibration, Monitoring, Corrective </a:t>
            </a:r>
            <a:r>
              <a:rPr lang="en-US" b="1">
                <a:latin typeface="Arial"/>
                <a:ea typeface="Arial"/>
                <a:cs typeface="Arial"/>
                <a:sym typeface="Arial"/>
              </a:rPr>
              <a:t>A</a:t>
            </a:r>
            <a:r>
              <a:rPr lang="en-US" sz="1800" b="1">
                <a:latin typeface="Arial"/>
                <a:ea typeface="Arial"/>
                <a:cs typeface="Arial"/>
                <a:sym typeface="Arial"/>
              </a:rPr>
              <a:t>ctions </a:t>
            </a:r>
            <a:r>
              <a:rPr lang="en-US" b="1">
                <a:latin typeface="Arial"/>
                <a:ea typeface="Arial"/>
                <a:cs typeface="Arial"/>
                <a:sym typeface="Arial"/>
              </a:rPr>
              <a:t>R</a:t>
            </a:r>
            <a:r>
              <a:rPr lang="en-US" sz="1800" b="1">
                <a:latin typeface="Arial"/>
                <a:ea typeface="Arial"/>
                <a:cs typeface="Arial"/>
                <a:sym typeface="Arial"/>
              </a:rPr>
              <a:t>ecords</a:t>
            </a:r>
            <a:endParaRPr sz="1800">
              <a:latin typeface="Arial"/>
              <a:ea typeface="Arial"/>
              <a:cs typeface="Arial"/>
              <a:sym typeface="Arial"/>
            </a:endParaRPr>
          </a:p>
        </p:txBody>
      </p:sp>
      <p:sp>
        <p:nvSpPr>
          <p:cNvPr id="11" name="Google Shape;923;p38">
            <a:extLst>
              <a:ext uri="{FF2B5EF4-FFF2-40B4-BE49-F238E27FC236}">
                <a16:creationId xmlns:a16="http://schemas.microsoft.com/office/drawing/2014/main" id="{7AF3C3D4-3F77-8008-380F-DF2F870FD8F4}"/>
              </a:ext>
            </a:extLst>
          </p:cNvPr>
          <p:cNvSpPr/>
          <p:nvPr/>
        </p:nvSpPr>
        <p:spPr>
          <a:xfrm>
            <a:off x="1066800" y="3956050"/>
            <a:ext cx="4878387" cy="5334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latin typeface="Arial"/>
                <a:ea typeface="Arial"/>
                <a:cs typeface="Arial"/>
                <a:sym typeface="Arial"/>
              </a:rPr>
              <a:t>Equipment Calibration</a:t>
            </a:r>
            <a:endParaRPr sz="1800">
              <a:latin typeface="Arial"/>
              <a:ea typeface="Arial"/>
              <a:cs typeface="Arial"/>
              <a:sym typeface="Arial"/>
            </a:endParaRPr>
          </a:p>
        </p:txBody>
      </p:sp>
      <p:grpSp>
        <p:nvGrpSpPr>
          <p:cNvPr id="12" name="Group 2">
            <a:extLst>
              <a:ext uri="{FF2B5EF4-FFF2-40B4-BE49-F238E27FC236}">
                <a16:creationId xmlns:a16="http://schemas.microsoft.com/office/drawing/2014/main" id="{67F3E08E-EC20-7A79-7586-C2584087B37F}"/>
              </a:ext>
            </a:extLst>
          </p:cNvPr>
          <p:cNvGrpSpPr>
            <a:grpSpLocks/>
          </p:cNvGrpSpPr>
          <p:nvPr/>
        </p:nvGrpSpPr>
        <p:grpSpPr bwMode="auto">
          <a:xfrm>
            <a:off x="9653876" y="2222278"/>
            <a:ext cx="2321814" cy="561475"/>
            <a:chOff x="7755761" y="1940705"/>
            <a:chExt cx="2760935" cy="490449"/>
          </a:xfrm>
        </p:grpSpPr>
        <p:sp>
          <p:nvSpPr>
            <p:cNvPr id="13" name="Rectangle: Rounded Corners 19">
              <a:extLst>
                <a:ext uri="{FF2B5EF4-FFF2-40B4-BE49-F238E27FC236}">
                  <a16:creationId xmlns:a16="http://schemas.microsoft.com/office/drawing/2014/main" id="{BC9647C0-56F4-B1AD-03BB-D66EDC9BC7E4}"/>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9">
              <a:extLst>
                <a:ext uri="{FF2B5EF4-FFF2-40B4-BE49-F238E27FC236}">
                  <a16:creationId xmlns:a16="http://schemas.microsoft.com/office/drawing/2014/main" id="{D64AF3EF-D228-A853-13BE-CAF10CABA78F}"/>
                </a:ext>
              </a:extLst>
            </p:cNvPr>
            <p:cNvSpPr txBox="1">
              <a:spLocks noChangeArrowheads="1"/>
            </p:cNvSpPr>
            <p:nvPr/>
          </p:nvSpPr>
          <p:spPr bwMode="auto">
            <a:xfrm>
              <a:off x="7755761" y="1964186"/>
              <a:ext cx="2760935" cy="45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10: 141</a:t>
              </a:r>
            </a:p>
          </p:txBody>
        </p:sp>
      </p:grpSp>
      <p:sp>
        <p:nvSpPr>
          <p:cNvPr id="15" name="Rounded Rectangle 22">
            <a:extLst>
              <a:ext uri="{FF2B5EF4-FFF2-40B4-BE49-F238E27FC236}">
                <a16:creationId xmlns:a16="http://schemas.microsoft.com/office/drawing/2014/main" id="{A96E3950-A2A0-2F30-25F3-4E95523A616A}"/>
              </a:ext>
            </a:extLst>
          </p:cNvPr>
          <p:cNvSpPr/>
          <p:nvPr/>
        </p:nvSpPr>
        <p:spPr bwMode="auto">
          <a:xfrm>
            <a:off x="9829933" y="2883125"/>
            <a:ext cx="1958494" cy="54473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 2: 28</a:t>
            </a:r>
          </a:p>
        </p:txBody>
      </p:sp>
      <p:pic>
        <p:nvPicPr>
          <p:cNvPr id="17" name="Google Shape;904;p37">
            <a:extLst>
              <a:ext uri="{FF2B5EF4-FFF2-40B4-BE49-F238E27FC236}">
                <a16:creationId xmlns:a16="http://schemas.microsoft.com/office/drawing/2014/main" id="{AD7788A3-175B-9C0C-BAE9-E4148F1AEB76}"/>
              </a:ext>
            </a:extLst>
          </p:cNvPr>
          <p:cNvPicPr preferRelativeResize="0"/>
          <p:nvPr/>
        </p:nvPicPr>
        <p:blipFill rotWithShape="1">
          <a:blip r:embed="rId3">
            <a:alphaModFix/>
          </a:blip>
          <a:srcRect/>
          <a:stretch/>
        </p:blipFill>
        <p:spPr>
          <a:xfrm rot="10519435">
            <a:off x="9048043" y="3441519"/>
            <a:ext cx="379204" cy="202045"/>
          </a:xfrm>
          <a:prstGeom prst="rect">
            <a:avLst/>
          </a:prstGeom>
          <a:noFill/>
          <a:ln>
            <a:noFill/>
          </a:ln>
        </p:spPr>
      </p:pic>
    </p:spTree>
    <p:extLst>
      <p:ext uri="{BB962C8B-B14F-4D97-AF65-F5344CB8AC3E}">
        <p14:creationId xmlns:p14="http://schemas.microsoft.com/office/powerpoint/2010/main" val="4238811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B898-D637-53A6-C272-B4B73F33232E}"/>
            </a:ext>
          </a:extLst>
        </p:cNvPr>
        <p:cNvGrpSpPr/>
        <p:nvPr/>
      </p:nvGrpSpPr>
      <p:grpSpPr>
        <a:xfrm>
          <a:off x="0" y="0"/>
          <a:ext cx="0" cy="0"/>
          <a:chOff x="0" y="0"/>
          <a:chExt cx="0" cy="0"/>
        </a:xfrm>
      </p:grpSpPr>
      <p:cxnSp>
        <p:nvCxnSpPr>
          <p:cNvPr id="8" name="Google Shape;938;p39">
            <a:extLst>
              <a:ext uri="{FF2B5EF4-FFF2-40B4-BE49-F238E27FC236}">
                <a16:creationId xmlns:a16="http://schemas.microsoft.com/office/drawing/2014/main" id="{E3EA9BCA-2918-2C87-F443-73C5914E137C}"/>
              </a:ext>
            </a:extLst>
          </p:cNvPr>
          <p:cNvCxnSpPr/>
          <p:nvPr/>
        </p:nvCxnSpPr>
        <p:spPr>
          <a:xfrm rot="10800000" flipH="1">
            <a:off x="1256995" y="3010123"/>
            <a:ext cx="838200" cy="1600200"/>
          </a:xfrm>
          <a:prstGeom prst="straightConnector1">
            <a:avLst/>
          </a:prstGeom>
          <a:noFill/>
          <a:ln w="12700" cap="flat" cmpd="sng">
            <a:solidFill>
              <a:schemeClr val="accent1"/>
            </a:solidFill>
            <a:prstDash val="solid"/>
            <a:miter lim="800000"/>
            <a:headEnd type="none" w="sm" len="sm"/>
            <a:tailEnd type="none" w="sm" len="sm"/>
          </a:ln>
        </p:spPr>
      </p:cxnSp>
      <p:cxnSp>
        <p:nvCxnSpPr>
          <p:cNvPr id="9" name="Google Shape;939;p39">
            <a:extLst>
              <a:ext uri="{FF2B5EF4-FFF2-40B4-BE49-F238E27FC236}">
                <a16:creationId xmlns:a16="http://schemas.microsoft.com/office/drawing/2014/main" id="{55E34535-EE9A-FF59-6453-49D8BA5BB0B5}"/>
              </a:ext>
            </a:extLst>
          </p:cNvPr>
          <p:cNvCxnSpPr/>
          <p:nvPr/>
        </p:nvCxnSpPr>
        <p:spPr>
          <a:xfrm>
            <a:off x="1133679" y="4906963"/>
            <a:ext cx="1066800" cy="1270000"/>
          </a:xfrm>
          <a:prstGeom prst="straightConnector1">
            <a:avLst/>
          </a:prstGeom>
          <a:noFill/>
          <a:ln w="12700" cap="flat" cmpd="sng">
            <a:solidFill>
              <a:schemeClr val="accent1"/>
            </a:solidFill>
            <a:prstDash val="solid"/>
            <a:miter lim="800000"/>
            <a:headEnd type="none" w="sm" len="sm"/>
            <a:tailEnd type="none" w="sm" len="sm"/>
          </a:ln>
        </p:spPr>
      </p:cxnSp>
      <p:sp>
        <p:nvSpPr>
          <p:cNvPr id="2" name="Title 1">
            <a:extLst>
              <a:ext uri="{FF2B5EF4-FFF2-40B4-BE49-F238E27FC236}">
                <a16:creationId xmlns:a16="http://schemas.microsoft.com/office/drawing/2014/main" id="{46BFD6F7-FE0C-3C91-22C5-E9762609D64F}"/>
              </a:ext>
            </a:extLst>
          </p:cNvPr>
          <p:cNvSpPr>
            <a:spLocks noGrp="1"/>
          </p:cNvSpPr>
          <p:nvPr>
            <p:ph type="title"/>
          </p:nvPr>
        </p:nvSpPr>
        <p:spPr>
          <a:xfrm>
            <a:off x="716280" y="352066"/>
            <a:ext cx="10515600" cy="1325563"/>
          </a:xfrm>
        </p:spPr>
        <p:txBody>
          <a:bodyPr/>
          <a:lstStyle/>
          <a:p>
            <a:r>
              <a:rPr lang="en-US">
                <a:solidFill>
                  <a:srgbClr val="0070C0"/>
                </a:solidFill>
              </a:rPr>
              <a:t>Principle 7: </a:t>
            </a:r>
            <a:r>
              <a:rPr lang="en-US"/>
              <a:t>Establish Recordkeeping Procedures</a:t>
            </a:r>
          </a:p>
        </p:txBody>
      </p:sp>
      <p:sp>
        <p:nvSpPr>
          <p:cNvPr id="3" name="Content Placeholder 2">
            <a:extLst>
              <a:ext uri="{FF2B5EF4-FFF2-40B4-BE49-F238E27FC236}">
                <a16:creationId xmlns:a16="http://schemas.microsoft.com/office/drawing/2014/main" id="{F7D0EAED-F24A-ACDF-F5D7-A60DF1889AD6}"/>
              </a:ext>
            </a:extLst>
          </p:cNvPr>
          <p:cNvSpPr>
            <a:spLocks noGrp="1"/>
          </p:cNvSpPr>
          <p:nvPr>
            <p:ph idx="1"/>
          </p:nvPr>
        </p:nvSpPr>
        <p:spPr>
          <a:xfrm>
            <a:off x="832556" y="1633714"/>
            <a:ext cx="10515600" cy="4351338"/>
          </a:xfrm>
        </p:spPr>
        <p:txBody>
          <a:bodyPr vert="horz" lIns="91440" tIns="45720" rIns="91440" bIns="45720" rtlCol="0" anchor="t">
            <a:normAutofit/>
          </a:bodyPr>
          <a:lstStyle/>
          <a:p>
            <a:pPr marL="0" indent="0">
              <a:buNone/>
            </a:pPr>
            <a:r>
              <a:rPr lang="en-US">
                <a:latin typeface="Calibri"/>
                <a:ea typeface="Calibri"/>
                <a:cs typeface="Calibri"/>
              </a:rPr>
              <a:t>Tracks all monitoring procedures, corrective actions, and verifications of your system to ensure standards are met and facility is in compliance.</a:t>
            </a:r>
          </a:p>
          <a:p>
            <a:pPr marL="0" indent="0">
              <a:buNone/>
            </a:pPr>
            <a:endParaRPr lang="en-US"/>
          </a:p>
        </p:txBody>
      </p:sp>
      <p:sp>
        <p:nvSpPr>
          <p:cNvPr id="4" name="Slide Number Placeholder 3">
            <a:extLst>
              <a:ext uri="{FF2B5EF4-FFF2-40B4-BE49-F238E27FC236}">
                <a16:creationId xmlns:a16="http://schemas.microsoft.com/office/drawing/2014/main" id="{B2C41B63-F770-C943-D1EB-87481CE185F8}"/>
              </a:ext>
            </a:extLst>
          </p:cNvPr>
          <p:cNvSpPr>
            <a:spLocks noGrp="1"/>
          </p:cNvSpPr>
          <p:nvPr>
            <p:ph type="sldNum" sz="quarter" idx="12"/>
          </p:nvPr>
        </p:nvSpPr>
        <p:spPr/>
        <p:txBody>
          <a:bodyPr/>
          <a:lstStyle/>
          <a:p>
            <a:fld id="{FFE00EA7-0AD3-4898-A20D-086CFA2BEC19}" type="slidenum">
              <a:rPr lang="en-US" smtClean="0"/>
              <a:t>27</a:t>
            </a:fld>
            <a:endParaRPr lang="en-US"/>
          </a:p>
        </p:txBody>
      </p:sp>
      <p:graphicFrame>
        <p:nvGraphicFramePr>
          <p:cNvPr id="6" name="Google Shape;936;p39">
            <a:extLst>
              <a:ext uri="{FF2B5EF4-FFF2-40B4-BE49-F238E27FC236}">
                <a16:creationId xmlns:a16="http://schemas.microsoft.com/office/drawing/2014/main" id="{511F820C-2E2D-C4AC-0974-3F170A80744F}"/>
              </a:ext>
            </a:extLst>
          </p:cNvPr>
          <p:cNvGraphicFramePr/>
          <p:nvPr>
            <p:extLst>
              <p:ext uri="{D42A27DB-BD31-4B8C-83A1-F6EECF244321}">
                <p14:modId xmlns:p14="http://schemas.microsoft.com/office/powerpoint/2010/main" val="1343748424"/>
              </p:ext>
            </p:extLst>
          </p:nvPr>
        </p:nvGraphicFramePr>
        <p:xfrm>
          <a:off x="2095195" y="2898075"/>
          <a:ext cx="4316871" cy="3508836"/>
        </p:xfrm>
        <a:graphic>
          <a:graphicData uri="http://schemas.openxmlformats.org/drawingml/2006/table">
            <a:tbl>
              <a:tblPr firstRow="1" firstCol="1" bandRow="1">
                <a:noFill/>
              </a:tblPr>
              <a:tblGrid>
                <a:gridCol w="479652">
                  <a:extLst>
                    <a:ext uri="{9D8B030D-6E8A-4147-A177-3AD203B41FA5}">
                      <a16:colId xmlns:a16="http://schemas.microsoft.com/office/drawing/2014/main" val="20000"/>
                    </a:ext>
                  </a:extLst>
                </a:gridCol>
                <a:gridCol w="587150">
                  <a:extLst>
                    <a:ext uri="{9D8B030D-6E8A-4147-A177-3AD203B41FA5}">
                      <a16:colId xmlns:a16="http://schemas.microsoft.com/office/drawing/2014/main" val="20001"/>
                    </a:ext>
                  </a:extLst>
                </a:gridCol>
                <a:gridCol w="638629">
                  <a:extLst>
                    <a:ext uri="{9D8B030D-6E8A-4147-A177-3AD203B41FA5}">
                      <a16:colId xmlns:a16="http://schemas.microsoft.com/office/drawing/2014/main" val="20002"/>
                    </a:ext>
                  </a:extLst>
                </a:gridCol>
                <a:gridCol w="758330">
                  <a:extLst>
                    <a:ext uri="{9D8B030D-6E8A-4147-A177-3AD203B41FA5}">
                      <a16:colId xmlns:a16="http://schemas.microsoft.com/office/drawing/2014/main" val="20003"/>
                    </a:ext>
                  </a:extLst>
                </a:gridCol>
                <a:gridCol w="200974">
                  <a:extLst>
                    <a:ext uri="{9D8B030D-6E8A-4147-A177-3AD203B41FA5}">
                      <a16:colId xmlns:a16="http://schemas.microsoft.com/office/drawing/2014/main" val="20004"/>
                    </a:ext>
                  </a:extLst>
                </a:gridCol>
                <a:gridCol w="799421">
                  <a:extLst>
                    <a:ext uri="{9D8B030D-6E8A-4147-A177-3AD203B41FA5}">
                      <a16:colId xmlns:a16="http://schemas.microsoft.com/office/drawing/2014/main" val="20005"/>
                    </a:ext>
                  </a:extLst>
                </a:gridCol>
                <a:gridCol w="852715">
                  <a:extLst>
                    <a:ext uri="{9D8B030D-6E8A-4147-A177-3AD203B41FA5}">
                      <a16:colId xmlns:a16="http://schemas.microsoft.com/office/drawing/2014/main" val="20006"/>
                    </a:ext>
                  </a:extLst>
                </a:gridCol>
              </a:tblGrid>
              <a:tr h="195725">
                <a:tc gridSpan="7">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Form Title: </a:t>
                      </a:r>
                      <a:r>
                        <a:rPr lang="en-US" sz="1200" b="0" u="none" strike="noStrike" cap="none">
                          <a:solidFill>
                            <a:schemeClr val="dk1"/>
                          </a:solidFill>
                          <a:latin typeface="Arial"/>
                          <a:ea typeface="Arial"/>
                          <a:cs typeface="Arial"/>
                          <a:sym typeface="Arial"/>
                        </a:rPr>
                        <a:t>Refrigerator Temperature Log (Monitoring Record)</a:t>
                      </a:r>
                      <a:endParaRPr sz="1200" b="0"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5725">
                <a:tc gridSpan="4">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Firm Name:</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Firm Location:</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5725">
                <a:tc gridSpan="7">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Production Identification:</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95725">
                <a:tc gridSpan="3">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Critical Limits:</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gridSpan="4">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Monitoring Activities:</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91450">
                <a:tc>
                  <a:txBody>
                    <a:bodyPr/>
                    <a:lstStyle/>
                    <a:p>
                      <a:pPr marL="0" marR="0" lvl="0" indent="0" algn="ctr" rtl="0">
                        <a:lnSpc>
                          <a:spcPct val="107000"/>
                        </a:lnSpc>
                        <a:spcBef>
                          <a:spcPts val="0"/>
                        </a:spcBef>
                        <a:spcAft>
                          <a:spcPts val="0"/>
                        </a:spcAft>
                        <a:buNone/>
                      </a:pPr>
                      <a:r>
                        <a:rPr lang="en-US" sz="1200" u="none" strike="noStrike" cap="none">
                          <a:solidFill>
                            <a:schemeClr val="dk1"/>
                          </a:solidFill>
                          <a:latin typeface="Arial"/>
                          <a:ea typeface="Arial"/>
                          <a:cs typeface="Arial"/>
                          <a:sym typeface="Arial"/>
                        </a:rPr>
                        <a:t>Date</a:t>
                      </a:r>
                      <a:endParaRPr sz="1200" u="none" strike="noStrike" cap="none">
                        <a:solidFill>
                          <a:schemeClr val="dk1"/>
                        </a:solidFill>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ctr" rtl="0">
                        <a:lnSpc>
                          <a:spcPct val="107000"/>
                        </a:lnSpc>
                        <a:spcBef>
                          <a:spcPts val="0"/>
                        </a:spcBef>
                        <a:spcAft>
                          <a:spcPts val="0"/>
                        </a:spcAft>
                        <a:buNone/>
                      </a:pPr>
                      <a:r>
                        <a:rPr lang="en-US" sz="1200" u="none" strike="noStrike" cap="none">
                          <a:latin typeface="Arial"/>
                          <a:ea typeface="Arial"/>
                          <a:cs typeface="Arial"/>
                          <a:sym typeface="Arial"/>
                        </a:rPr>
                        <a:t>Time</a:t>
                      </a:r>
                      <a:endParaRPr sz="1200" u="none" strike="noStrike" cap="none">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ctr" rtl="0">
                        <a:lnSpc>
                          <a:spcPct val="107000"/>
                        </a:lnSpc>
                        <a:spcBef>
                          <a:spcPts val="0"/>
                        </a:spcBef>
                        <a:spcAft>
                          <a:spcPts val="0"/>
                        </a:spcAft>
                        <a:buNone/>
                      </a:pPr>
                      <a:r>
                        <a:rPr lang="en-US" sz="1200" u="none" strike="noStrike" cap="none">
                          <a:latin typeface="Arial"/>
                          <a:ea typeface="Arial"/>
                          <a:cs typeface="Arial"/>
                          <a:sym typeface="Arial"/>
                        </a:rPr>
                        <a:t>Storage Unit #</a:t>
                      </a:r>
                      <a:endParaRPr sz="1200" u="none" strike="noStrike" cap="none">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ctr" rtl="0">
                        <a:lnSpc>
                          <a:spcPct val="107000"/>
                        </a:lnSpc>
                        <a:spcBef>
                          <a:spcPts val="0"/>
                        </a:spcBef>
                        <a:spcAft>
                          <a:spcPts val="0"/>
                        </a:spcAft>
                        <a:buNone/>
                      </a:pPr>
                      <a:r>
                        <a:rPr lang="en-US" sz="1200" u="none" strike="noStrike" cap="none">
                          <a:latin typeface="Arial"/>
                          <a:ea typeface="Arial"/>
                          <a:cs typeface="Arial"/>
                          <a:sym typeface="Arial"/>
                        </a:rPr>
                        <a:t>Refrigerator Temperature</a:t>
                      </a:r>
                      <a:endParaRPr sz="1200" u="none" strike="noStrike" cap="none">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ctr" rtl="0">
                        <a:lnSpc>
                          <a:spcPct val="107000"/>
                        </a:lnSpc>
                        <a:spcBef>
                          <a:spcPts val="0"/>
                        </a:spcBef>
                        <a:spcAft>
                          <a:spcPts val="0"/>
                        </a:spcAft>
                        <a:buNone/>
                      </a:pPr>
                      <a:r>
                        <a:rPr lang="en-US" sz="1200" u="none" strike="noStrike" cap="none">
                          <a:latin typeface="Arial"/>
                          <a:ea typeface="Arial"/>
                          <a:cs typeface="Arial"/>
                          <a:sym typeface="Arial"/>
                        </a:rPr>
                        <a:t>Critical Limit Met (Yes/No)</a:t>
                      </a:r>
                      <a:endParaRPr sz="1200" u="none" strike="noStrike" cap="none">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ctr" rtl="0">
                        <a:lnSpc>
                          <a:spcPct val="107000"/>
                        </a:lnSpc>
                        <a:spcBef>
                          <a:spcPts val="0"/>
                        </a:spcBef>
                        <a:spcAft>
                          <a:spcPts val="0"/>
                        </a:spcAft>
                        <a:buNone/>
                      </a:pPr>
                      <a:r>
                        <a:rPr lang="en-US" sz="1200" u="none" strike="noStrike" cap="none">
                          <a:latin typeface="Arial"/>
                          <a:ea typeface="Arial"/>
                          <a:cs typeface="Arial"/>
                          <a:sym typeface="Arial"/>
                        </a:rPr>
                        <a:t>Line Operator (Initials)</a:t>
                      </a:r>
                      <a:endParaRPr sz="1200" u="none" strike="noStrike" cap="none">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4"/>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5"/>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6"/>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7"/>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8"/>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9"/>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0"/>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1"/>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2"/>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3"/>
                  </a:ext>
                </a:extLst>
              </a:tr>
              <a:tr h="195725">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a:t> </a:t>
                      </a:r>
                      <a:endParaRPr sz="1200" u="none" strike="noStrike" cap="none">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4"/>
                  </a:ext>
                </a:extLst>
              </a:tr>
              <a:tr h="195725">
                <a:tc gridSpan="5">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Reviewer Signature:</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rtl="0">
                        <a:lnSpc>
                          <a:spcPct val="107000"/>
                        </a:lnSpc>
                        <a:spcBef>
                          <a:spcPts val="0"/>
                        </a:spcBef>
                        <a:spcAft>
                          <a:spcPts val="0"/>
                        </a:spcAft>
                        <a:buNone/>
                      </a:pPr>
                      <a:r>
                        <a:rPr lang="en-US" sz="1200" b="1" u="none" strike="noStrike" cap="none">
                          <a:solidFill>
                            <a:schemeClr val="dk1"/>
                          </a:solidFill>
                          <a:latin typeface="Arial"/>
                          <a:ea typeface="Arial"/>
                          <a:cs typeface="Arial"/>
                          <a:sym typeface="Arial"/>
                        </a:rPr>
                        <a:t>Date of Review:</a:t>
                      </a:r>
                      <a:endParaRPr sz="1200" b="1" u="none" strike="noStrike" cap="none">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extLst>
                  <a:ext uri="{0D108BD9-81ED-4DB2-BD59-A6C34878D82A}">
                    <a16:rowId xmlns:a16="http://schemas.microsoft.com/office/drawing/2014/main" val="10015"/>
                  </a:ext>
                </a:extLst>
              </a:tr>
            </a:tbl>
          </a:graphicData>
        </a:graphic>
      </p:graphicFrame>
      <p:pic>
        <p:nvPicPr>
          <p:cNvPr id="7" name="Google Shape;937;p39" descr="07_color_coded_clean_teamFinal">
            <a:extLst>
              <a:ext uri="{FF2B5EF4-FFF2-40B4-BE49-F238E27FC236}">
                <a16:creationId xmlns:a16="http://schemas.microsoft.com/office/drawing/2014/main" id="{0A7662BC-E8AC-9038-E8B8-8F244C031D10}"/>
              </a:ext>
            </a:extLst>
          </p:cNvPr>
          <p:cNvPicPr preferRelativeResize="0"/>
          <p:nvPr/>
        </p:nvPicPr>
        <p:blipFill rotWithShape="1">
          <a:blip r:embed="rId2">
            <a:alphaModFix/>
          </a:blip>
          <a:srcRect t="9752" r="78114" b="6379"/>
          <a:stretch/>
        </p:blipFill>
        <p:spPr>
          <a:xfrm>
            <a:off x="-130176" y="3086727"/>
            <a:ext cx="1422400" cy="3203972"/>
          </a:xfrm>
          <a:prstGeom prst="rect">
            <a:avLst/>
          </a:prstGeom>
          <a:noFill/>
          <a:ln>
            <a:noFill/>
          </a:ln>
        </p:spPr>
      </p:pic>
      <p:pic>
        <p:nvPicPr>
          <p:cNvPr id="10" name="Picture 9">
            <a:extLst>
              <a:ext uri="{FF2B5EF4-FFF2-40B4-BE49-F238E27FC236}">
                <a16:creationId xmlns:a16="http://schemas.microsoft.com/office/drawing/2014/main" id="{7C0D9013-0793-2DB0-4063-11AD519066A5}"/>
              </a:ext>
            </a:extLst>
          </p:cNvPr>
          <p:cNvPicPr>
            <a:picLocks noChangeAspect="1"/>
          </p:cNvPicPr>
          <p:nvPr/>
        </p:nvPicPr>
        <p:blipFill>
          <a:blip r:embed="rId3"/>
          <a:stretch>
            <a:fillRect/>
          </a:stretch>
        </p:blipFill>
        <p:spPr>
          <a:xfrm>
            <a:off x="6412066" y="2882136"/>
            <a:ext cx="4014505" cy="3524711"/>
          </a:xfrm>
          <a:prstGeom prst="rect">
            <a:avLst/>
          </a:prstGeom>
        </p:spPr>
      </p:pic>
      <p:grpSp>
        <p:nvGrpSpPr>
          <p:cNvPr id="11" name="Group 10">
            <a:extLst>
              <a:ext uri="{FF2B5EF4-FFF2-40B4-BE49-F238E27FC236}">
                <a16:creationId xmlns:a16="http://schemas.microsoft.com/office/drawing/2014/main" id="{B2779320-EAD4-27D8-3779-4D4AC39A02C1}"/>
              </a:ext>
            </a:extLst>
          </p:cNvPr>
          <p:cNvGrpSpPr>
            <a:grpSpLocks/>
          </p:cNvGrpSpPr>
          <p:nvPr/>
        </p:nvGrpSpPr>
        <p:grpSpPr bwMode="auto">
          <a:xfrm>
            <a:off x="9505084" y="2707697"/>
            <a:ext cx="2651687" cy="604852"/>
            <a:chOff x="7817344" y="1940705"/>
            <a:chExt cx="2576025" cy="490449"/>
          </a:xfrm>
        </p:grpSpPr>
        <p:sp>
          <p:nvSpPr>
            <p:cNvPr id="12" name="Rectangle: Rounded Corners 16">
              <a:extLst>
                <a:ext uri="{FF2B5EF4-FFF2-40B4-BE49-F238E27FC236}">
                  <a16:creationId xmlns:a16="http://schemas.microsoft.com/office/drawing/2014/main" id="{FEC6C8B8-0014-C5CF-217C-5CED015E58AD}"/>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9">
              <a:extLst>
                <a:ext uri="{FF2B5EF4-FFF2-40B4-BE49-F238E27FC236}">
                  <a16:creationId xmlns:a16="http://schemas.microsoft.com/office/drawing/2014/main" id="{88B236CE-9552-8FE3-DF14-A616829AF589}"/>
                </a:ext>
              </a:extLst>
            </p:cNvPr>
            <p:cNvSpPr txBox="1">
              <a:spLocks noChangeArrowheads="1"/>
            </p:cNvSpPr>
            <p:nvPr/>
          </p:nvSpPr>
          <p:spPr bwMode="auto">
            <a:xfrm>
              <a:off x="7817344" y="1983044"/>
              <a:ext cx="2576025" cy="42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11: 159</a:t>
              </a:r>
            </a:p>
          </p:txBody>
        </p:sp>
      </p:grpSp>
      <p:sp>
        <p:nvSpPr>
          <p:cNvPr id="14" name="Rounded Rectangle 22">
            <a:extLst>
              <a:ext uri="{FF2B5EF4-FFF2-40B4-BE49-F238E27FC236}">
                <a16:creationId xmlns:a16="http://schemas.microsoft.com/office/drawing/2014/main" id="{91A4FBF3-1983-25FF-13D8-6A2F550883CE}"/>
              </a:ext>
            </a:extLst>
          </p:cNvPr>
          <p:cNvSpPr/>
          <p:nvPr/>
        </p:nvSpPr>
        <p:spPr bwMode="auto">
          <a:xfrm>
            <a:off x="10183891" y="3427766"/>
            <a:ext cx="1969699" cy="578349"/>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 2: 27</a:t>
            </a:r>
          </a:p>
        </p:txBody>
      </p:sp>
    </p:spTree>
    <p:extLst>
      <p:ext uri="{BB962C8B-B14F-4D97-AF65-F5344CB8AC3E}">
        <p14:creationId xmlns:p14="http://schemas.microsoft.com/office/powerpoint/2010/main" val="3066175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B3DD-06BC-E5B5-30FA-765C66458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6F533B-EC1B-2FAD-8D23-5A7BF2593E77}"/>
              </a:ext>
            </a:extLst>
          </p:cNvPr>
          <p:cNvSpPr>
            <a:spLocks noGrp="1"/>
          </p:cNvSpPr>
          <p:nvPr>
            <p:ph type="title"/>
          </p:nvPr>
        </p:nvSpPr>
        <p:spPr/>
        <p:txBody>
          <a:bodyPr/>
          <a:lstStyle/>
          <a:p>
            <a:r>
              <a:rPr lang="en-US"/>
              <a:t>Potential Seafood Safety Hazards</a:t>
            </a:r>
          </a:p>
        </p:txBody>
      </p:sp>
      <p:sp>
        <p:nvSpPr>
          <p:cNvPr id="3" name="Text Placeholder 2">
            <a:extLst>
              <a:ext uri="{FF2B5EF4-FFF2-40B4-BE49-F238E27FC236}">
                <a16:creationId xmlns:a16="http://schemas.microsoft.com/office/drawing/2014/main" id="{0A6DD9B6-BDAA-6DEC-4BD6-9184F6A0E1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E3973D-E603-7C41-E4C4-6BCE91C4F30B}"/>
              </a:ext>
            </a:extLst>
          </p:cNvPr>
          <p:cNvSpPr>
            <a:spLocks noGrp="1"/>
          </p:cNvSpPr>
          <p:nvPr>
            <p:ph type="sldNum" sz="quarter" idx="12"/>
          </p:nvPr>
        </p:nvSpPr>
        <p:spPr/>
        <p:txBody>
          <a:bodyPr/>
          <a:lstStyle/>
          <a:p>
            <a:fld id="{02389E78-7DB0-44B8-A701-13E85F167260}" type="slidenum">
              <a:rPr lang="en-US" smtClean="0"/>
              <a:t>28</a:t>
            </a:fld>
            <a:endParaRPr lang="en-US"/>
          </a:p>
        </p:txBody>
      </p:sp>
    </p:spTree>
    <p:extLst>
      <p:ext uri="{BB962C8B-B14F-4D97-AF65-F5344CB8AC3E}">
        <p14:creationId xmlns:p14="http://schemas.microsoft.com/office/powerpoint/2010/main" val="2579358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20A5D-6A39-99AB-9BC2-E0EF29ED57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5E2C6-51F0-51C3-3B9C-5E154AE14BDD}"/>
              </a:ext>
            </a:extLst>
          </p:cNvPr>
          <p:cNvSpPr>
            <a:spLocks noGrp="1"/>
          </p:cNvSpPr>
          <p:nvPr>
            <p:ph type="title"/>
          </p:nvPr>
        </p:nvSpPr>
        <p:spPr/>
        <p:txBody>
          <a:bodyPr/>
          <a:lstStyle/>
          <a:p>
            <a:pPr>
              <a:defRPr/>
            </a:pPr>
            <a:r>
              <a:rPr lang="en-US"/>
              <a:t>Potential Seafood Safety Hazards</a:t>
            </a:r>
          </a:p>
        </p:txBody>
      </p:sp>
      <p:sp>
        <p:nvSpPr>
          <p:cNvPr id="3" name="Content Placeholder 2">
            <a:extLst>
              <a:ext uri="{FF2B5EF4-FFF2-40B4-BE49-F238E27FC236}">
                <a16:creationId xmlns:a16="http://schemas.microsoft.com/office/drawing/2014/main" id="{D87DACC4-1A11-CD4A-4E9E-5B4F3F5E06BD}"/>
              </a:ext>
            </a:extLst>
          </p:cNvPr>
          <p:cNvSpPr>
            <a:spLocks noGrp="1"/>
          </p:cNvSpPr>
          <p:nvPr>
            <p:ph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380D2615-94AA-1EC7-9316-AAA086C365E1}"/>
              </a:ext>
            </a:extLst>
          </p:cNvPr>
          <p:cNvSpPr>
            <a:spLocks noGrp="1"/>
          </p:cNvSpPr>
          <p:nvPr>
            <p:ph type="sldNum" sz="quarter" idx="12"/>
          </p:nvPr>
        </p:nvSpPr>
        <p:spPr/>
        <p:txBody>
          <a:bodyPr/>
          <a:lstStyle/>
          <a:p>
            <a:fld id="{FFE00EA7-0AD3-4898-A20D-086CFA2BEC19}" type="slidenum">
              <a:rPr lang="en-US" smtClean="0"/>
              <a:t>29</a:t>
            </a:fld>
            <a:endParaRPr lang="en-US"/>
          </a:p>
        </p:txBody>
      </p:sp>
      <p:sp>
        <p:nvSpPr>
          <p:cNvPr id="5" name="TextBox 4">
            <a:extLst>
              <a:ext uri="{FF2B5EF4-FFF2-40B4-BE49-F238E27FC236}">
                <a16:creationId xmlns:a16="http://schemas.microsoft.com/office/drawing/2014/main" id="{AA0F987E-33BE-8627-3755-74AC02D90379}"/>
              </a:ext>
            </a:extLst>
          </p:cNvPr>
          <p:cNvSpPr txBox="1"/>
          <p:nvPr/>
        </p:nvSpPr>
        <p:spPr>
          <a:xfrm>
            <a:off x="6308143" y="4744811"/>
            <a:ext cx="6075707" cy="646331"/>
          </a:xfrm>
          <a:prstGeom prst="rect">
            <a:avLst/>
          </a:prstGeom>
          <a:noFill/>
        </p:spPr>
        <p:txBody>
          <a:bodyPr wrap="square">
            <a:spAutoFit/>
          </a:bodyPr>
          <a:lstStyle/>
          <a:p>
            <a:pPr>
              <a:defRPr/>
            </a:pPr>
            <a:r>
              <a:rPr lang="en-US" sz="3600" b="1">
                <a:latin typeface="+mn-lt"/>
              </a:rPr>
              <a:t>Species-Related Hazards</a:t>
            </a:r>
          </a:p>
        </p:txBody>
      </p:sp>
      <p:pic>
        <p:nvPicPr>
          <p:cNvPr id="6" name="Picture 2">
            <a:extLst>
              <a:ext uri="{FF2B5EF4-FFF2-40B4-BE49-F238E27FC236}">
                <a16:creationId xmlns:a16="http://schemas.microsoft.com/office/drawing/2014/main" id="{9F571B89-AEF9-E709-F0EA-A30CCCA55E4A}"/>
              </a:ext>
            </a:extLst>
          </p:cNvPr>
          <p:cNvPicPr>
            <a:picLocks noChangeAspect="1"/>
          </p:cNvPicPr>
          <p:nvPr/>
        </p:nvPicPr>
        <p:blipFill rotWithShape="1">
          <a:blip r:embed="rId2">
            <a:extLst>
              <a:ext uri="{28A0092B-C50C-407E-A947-70E740481C1C}">
                <a14:useLocalDpi xmlns:a14="http://schemas.microsoft.com/office/drawing/2010/main" val="0"/>
              </a:ext>
            </a:extLst>
          </a:blip>
          <a:srcRect r="5659"/>
          <a:stretch/>
        </p:blipFill>
        <p:spPr bwMode="auto">
          <a:xfrm>
            <a:off x="6276159" y="2501099"/>
            <a:ext cx="5661842" cy="215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creenshot of a video game&#10;&#10;Description automatically generated with medium confidence">
            <a:extLst>
              <a:ext uri="{FF2B5EF4-FFF2-40B4-BE49-F238E27FC236}">
                <a16:creationId xmlns:a16="http://schemas.microsoft.com/office/drawing/2014/main" id="{BEFB46EF-7FE7-8906-376C-46C7C2EDC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778" y="1544251"/>
            <a:ext cx="4521744" cy="4065873"/>
          </a:xfrm>
          <a:prstGeom prst="rect">
            <a:avLst/>
          </a:prstGeom>
        </p:spPr>
      </p:pic>
      <p:sp>
        <p:nvSpPr>
          <p:cNvPr id="9" name="TextBox 8">
            <a:extLst>
              <a:ext uri="{FF2B5EF4-FFF2-40B4-BE49-F238E27FC236}">
                <a16:creationId xmlns:a16="http://schemas.microsoft.com/office/drawing/2014/main" id="{0083125E-0C77-A734-473B-61449B222904}"/>
              </a:ext>
            </a:extLst>
          </p:cNvPr>
          <p:cNvSpPr txBox="1"/>
          <p:nvPr/>
        </p:nvSpPr>
        <p:spPr>
          <a:xfrm>
            <a:off x="97537" y="5655973"/>
            <a:ext cx="5998464" cy="646331"/>
          </a:xfrm>
          <a:prstGeom prst="rect">
            <a:avLst/>
          </a:prstGeom>
          <a:noFill/>
        </p:spPr>
        <p:txBody>
          <a:bodyPr wrap="square">
            <a:spAutoFit/>
          </a:bodyPr>
          <a:lstStyle/>
          <a:p>
            <a:pPr>
              <a:defRPr/>
            </a:pPr>
            <a:r>
              <a:rPr lang="en-US" sz="3600" b="1">
                <a:latin typeface="+mn-lt"/>
              </a:rPr>
              <a:t>Process-Related Hazards</a:t>
            </a:r>
            <a:endParaRPr lang="en-US" sz="3200">
              <a:latin typeface="+mn-lt"/>
            </a:endParaRPr>
          </a:p>
        </p:txBody>
      </p:sp>
      <p:sp>
        <p:nvSpPr>
          <p:cNvPr id="10" name="Rectangle 9">
            <a:extLst>
              <a:ext uri="{FF2B5EF4-FFF2-40B4-BE49-F238E27FC236}">
                <a16:creationId xmlns:a16="http://schemas.microsoft.com/office/drawing/2014/main" id="{086DABF8-2A86-93AA-B900-4828AB458EBD}"/>
              </a:ext>
            </a:extLst>
          </p:cNvPr>
          <p:cNvSpPr/>
          <p:nvPr/>
        </p:nvSpPr>
        <p:spPr>
          <a:xfrm>
            <a:off x="2008414" y="2605317"/>
            <a:ext cx="1490690" cy="636814"/>
          </a:xfrm>
          <a:prstGeom prst="rect">
            <a:avLst/>
          </a:prstGeom>
          <a:solidFill>
            <a:schemeClr val="accent2">
              <a:lumMod val="75000"/>
            </a:schemeClr>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Seafood</a:t>
            </a:r>
            <a:endParaRPr lang="en-US" b="1"/>
          </a:p>
        </p:txBody>
      </p:sp>
    </p:spTree>
    <p:extLst>
      <p:ext uri="{BB962C8B-B14F-4D97-AF65-F5344CB8AC3E}">
        <p14:creationId xmlns:p14="http://schemas.microsoft.com/office/powerpoint/2010/main" val="2455006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7900A-740B-E86B-3B04-A161F8719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077F9-AEC7-1738-09F9-D1B970A7E7A1}"/>
              </a:ext>
            </a:extLst>
          </p:cNvPr>
          <p:cNvSpPr>
            <a:spLocks noGrp="1"/>
          </p:cNvSpPr>
          <p:nvPr>
            <p:ph type="title"/>
          </p:nvPr>
        </p:nvSpPr>
        <p:spPr/>
        <p:txBody>
          <a:bodyPr/>
          <a:lstStyle/>
          <a:p>
            <a:r>
              <a:rPr lang="en-US" altLang="en-US" sz="4400">
                <a:ea typeface="MS PGothic" panose="020B0600070205080204" pitchFamily="34" charset="-128"/>
              </a:rPr>
              <a:t>Purpose of this Training</a:t>
            </a:r>
            <a:endParaRPr lang="en-US"/>
          </a:p>
        </p:txBody>
      </p:sp>
      <p:sp>
        <p:nvSpPr>
          <p:cNvPr id="3" name="Content Placeholder 2">
            <a:extLst>
              <a:ext uri="{FF2B5EF4-FFF2-40B4-BE49-F238E27FC236}">
                <a16:creationId xmlns:a16="http://schemas.microsoft.com/office/drawing/2014/main" id="{EA360CB2-8C9B-830B-C17D-3B8FDDD9701A}"/>
              </a:ext>
            </a:extLst>
          </p:cNvPr>
          <p:cNvSpPr>
            <a:spLocks noGrp="1"/>
          </p:cNvSpPr>
          <p:nvPr>
            <p:ph idx="1"/>
          </p:nvPr>
        </p:nvSpPr>
        <p:spPr>
          <a:xfrm>
            <a:off x="838200" y="1679948"/>
            <a:ext cx="10515600" cy="4799573"/>
          </a:xfrm>
        </p:spPr>
        <p:txBody>
          <a:bodyPr vert="horz" lIns="91440" tIns="45720" rIns="91440" bIns="45720" rtlCol="0" anchor="t">
            <a:noAutofit/>
          </a:bodyPr>
          <a:lstStyle/>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Individuals who complete this course will meet the training requirement of the FDA Seafood HACCP regulation and can do the following:</a:t>
            </a:r>
            <a:endParaRPr lang="en-US" altLang="en-US">
              <a:ea typeface="MS PGothic" panose="020B0600070205080204" pitchFamily="34" charset="-128"/>
            </a:endParaRPr>
          </a:p>
          <a:p>
            <a:pPr lvl="1" eaLnBrk="1" hangingPunct="1">
              <a:lnSpc>
                <a:spcPct val="100000"/>
              </a:lnSpc>
              <a:spcBef>
                <a:spcPts val="1000"/>
              </a:spcBef>
              <a:spcAft>
                <a:spcPts val="600"/>
              </a:spcAft>
            </a:pPr>
            <a:r>
              <a:rPr lang="en-US" altLang="en-US" sz="2800" b="0">
                <a:latin typeface="Calibri"/>
                <a:ea typeface="MS PGothic"/>
                <a:cs typeface="Calibri"/>
              </a:rPr>
              <a:t>Conduct a Hazard Analysis</a:t>
            </a:r>
          </a:p>
          <a:p>
            <a:pPr lvl="1" eaLnBrk="1" hangingPunct="1">
              <a:lnSpc>
                <a:spcPct val="100000"/>
              </a:lnSpc>
              <a:spcBef>
                <a:spcPts val="1000"/>
              </a:spcBef>
              <a:spcAft>
                <a:spcPts val="600"/>
              </a:spcAft>
            </a:pPr>
            <a:r>
              <a:rPr lang="en-US" altLang="en-US" sz="2800" b="0">
                <a:latin typeface="Calibri"/>
                <a:ea typeface="MS PGothic"/>
                <a:cs typeface="Calibri"/>
              </a:rPr>
              <a:t>Develop a HACCP Plan for seafood products as required by the FDA regulation</a:t>
            </a:r>
          </a:p>
          <a:p>
            <a:pPr lvl="1" eaLnBrk="1" hangingPunct="1">
              <a:lnSpc>
                <a:spcPct val="100000"/>
              </a:lnSpc>
              <a:spcBef>
                <a:spcPts val="1000"/>
              </a:spcBef>
              <a:spcAft>
                <a:spcPts val="600"/>
              </a:spcAft>
            </a:pPr>
            <a:r>
              <a:rPr lang="en-US" altLang="en-US" sz="2800" b="0">
                <a:latin typeface="Calibri"/>
                <a:ea typeface="MS PGothic"/>
                <a:cs typeface="Calibri"/>
              </a:rPr>
              <a:t>Reassess or modify a HACCP Plan as necessary and/or required by the FDA regulation</a:t>
            </a:r>
          </a:p>
          <a:p>
            <a:pPr lvl="1" eaLnBrk="1" hangingPunct="1">
              <a:lnSpc>
                <a:spcPct val="100000"/>
              </a:lnSpc>
              <a:spcBef>
                <a:spcPts val="1000"/>
              </a:spcBef>
              <a:spcAft>
                <a:spcPts val="600"/>
              </a:spcAft>
            </a:pPr>
            <a:r>
              <a:rPr lang="en-US" altLang="en-US" sz="2800" b="0">
                <a:latin typeface="Calibri"/>
                <a:ea typeface="MS PGothic"/>
                <a:cs typeface="Calibri"/>
              </a:rPr>
              <a:t>Review HACCP Plan records as required by the FDA regulation</a:t>
            </a:r>
          </a:p>
          <a:p>
            <a:endParaRPr lang="en-US"/>
          </a:p>
        </p:txBody>
      </p:sp>
      <p:sp>
        <p:nvSpPr>
          <p:cNvPr id="4" name="Slide Number Placeholder 3">
            <a:extLst>
              <a:ext uri="{FF2B5EF4-FFF2-40B4-BE49-F238E27FC236}">
                <a16:creationId xmlns:a16="http://schemas.microsoft.com/office/drawing/2014/main" id="{37915F11-349C-3127-D1C2-31A238808A00}"/>
              </a:ext>
            </a:extLst>
          </p:cNvPr>
          <p:cNvSpPr>
            <a:spLocks noGrp="1"/>
          </p:cNvSpPr>
          <p:nvPr>
            <p:ph type="sldNum" sz="quarter" idx="12"/>
          </p:nvPr>
        </p:nvSpPr>
        <p:spPr/>
        <p:txBody>
          <a:bodyPr/>
          <a:lstStyle/>
          <a:p>
            <a:fld id="{02389E78-7DB0-44B8-A701-13E85F167260}" type="slidenum">
              <a:rPr lang="en-US" smtClean="0"/>
              <a:t>3</a:t>
            </a:fld>
            <a:endParaRPr lang="en-US"/>
          </a:p>
        </p:txBody>
      </p:sp>
    </p:spTree>
    <p:extLst>
      <p:ext uri="{BB962C8B-B14F-4D97-AF65-F5344CB8AC3E}">
        <p14:creationId xmlns:p14="http://schemas.microsoft.com/office/powerpoint/2010/main" val="768029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0C1C6-5CA4-8982-A3E3-8A199ABDA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11B03-F798-55C2-EE08-411E5A4663B0}"/>
              </a:ext>
            </a:extLst>
          </p:cNvPr>
          <p:cNvSpPr>
            <a:spLocks noGrp="1"/>
          </p:cNvSpPr>
          <p:nvPr>
            <p:ph type="title"/>
          </p:nvPr>
        </p:nvSpPr>
        <p:spPr/>
        <p:txBody>
          <a:bodyPr/>
          <a:lstStyle/>
          <a:p>
            <a:r>
              <a:rPr lang="en-US" b="1">
                <a:ea typeface="ＭＳ Ｐゴシック" charset="0"/>
              </a:rPr>
              <a:t>Seafood Safety Hazards &amp; Controls</a:t>
            </a:r>
            <a:endParaRPr lang="en-US"/>
          </a:p>
        </p:txBody>
      </p:sp>
      <p:sp>
        <p:nvSpPr>
          <p:cNvPr id="3" name="Content Placeholder 2">
            <a:extLst>
              <a:ext uri="{FF2B5EF4-FFF2-40B4-BE49-F238E27FC236}">
                <a16:creationId xmlns:a16="http://schemas.microsoft.com/office/drawing/2014/main" id="{172ECDE9-A4F9-0DEE-5946-25BDA10FD882}"/>
              </a:ext>
            </a:extLst>
          </p:cNvPr>
          <p:cNvSpPr>
            <a:spLocks noGrp="1"/>
          </p:cNvSpPr>
          <p:nvPr>
            <p:ph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3ED801A8-46C1-DAD3-99EC-6648EB3E0827}"/>
              </a:ext>
            </a:extLst>
          </p:cNvPr>
          <p:cNvSpPr>
            <a:spLocks noGrp="1"/>
          </p:cNvSpPr>
          <p:nvPr>
            <p:ph type="sldNum" sz="quarter" idx="12"/>
          </p:nvPr>
        </p:nvSpPr>
        <p:spPr/>
        <p:txBody>
          <a:bodyPr/>
          <a:lstStyle/>
          <a:p>
            <a:fld id="{FFE00EA7-0AD3-4898-A20D-086CFA2BEC19}" type="slidenum">
              <a:rPr lang="en-US" smtClean="0"/>
              <a:t>30</a:t>
            </a:fld>
            <a:endParaRPr lang="en-US"/>
          </a:p>
        </p:txBody>
      </p:sp>
      <p:sp>
        <p:nvSpPr>
          <p:cNvPr id="5" name="Isosceles Triangle 2">
            <a:extLst>
              <a:ext uri="{FF2B5EF4-FFF2-40B4-BE49-F238E27FC236}">
                <a16:creationId xmlns:a16="http://schemas.microsoft.com/office/drawing/2014/main" id="{61C3DC93-0717-6477-B62F-EF292DF00276}"/>
              </a:ext>
            </a:extLst>
          </p:cNvPr>
          <p:cNvSpPr/>
          <p:nvPr/>
        </p:nvSpPr>
        <p:spPr>
          <a:xfrm>
            <a:off x="1949703" y="3627252"/>
            <a:ext cx="2301875" cy="2255837"/>
          </a:xfrm>
          <a:prstGeom prst="triangle">
            <a:avLst>
              <a:gd name="adj" fmla="val 50188"/>
            </a:avLst>
          </a:prstGeom>
          <a:solidFill>
            <a:schemeClr val="accent1">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3">
            <a:extLst>
              <a:ext uri="{FF2B5EF4-FFF2-40B4-BE49-F238E27FC236}">
                <a16:creationId xmlns:a16="http://schemas.microsoft.com/office/drawing/2014/main" id="{02B4559F-11BF-E407-20C4-68FA199C357D}"/>
              </a:ext>
            </a:extLst>
          </p:cNvPr>
          <p:cNvSpPr txBox="1">
            <a:spLocks noChangeArrowheads="1"/>
          </p:cNvSpPr>
          <p:nvPr/>
        </p:nvSpPr>
        <p:spPr>
          <a:xfrm>
            <a:off x="240792" y="3978089"/>
            <a:ext cx="5562600" cy="1905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None/>
            </a:pPr>
            <a:r>
              <a:rPr lang="en-US" altLang="en-US" sz="4400" b="1">
                <a:solidFill>
                  <a:srgbClr val="0070C0"/>
                </a:solidFill>
              </a:rPr>
              <a:t>Species Hazards</a:t>
            </a:r>
            <a:br>
              <a:rPr lang="en-US" altLang="en-US" sz="4400" b="1">
                <a:solidFill>
                  <a:srgbClr val="C00000"/>
                </a:solidFill>
              </a:rPr>
            </a:br>
            <a:endParaRPr lang="en-US" altLang="en-US" sz="1200" b="1">
              <a:solidFill>
                <a:srgbClr val="C00000"/>
              </a:solidFill>
            </a:endParaRPr>
          </a:p>
          <a:p>
            <a:pPr algn="ctr">
              <a:buFont typeface="Wingdings" panose="05000000000000000000" pitchFamily="2" charset="2"/>
              <a:buNone/>
            </a:pPr>
            <a:r>
              <a:rPr lang="en-US" altLang="en-US" sz="4400" b="1">
                <a:solidFill>
                  <a:srgbClr val="0070C0"/>
                </a:solidFill>
              </a:rPr>
              <a:t>Process Hazards</a:t>
            </a:r>
            <a:endParaRPr lang="en-US" altLang="en-US" sz="1200" b="1">
              <a:solidFill>
                <a:srgbClr val="0070C0"/>
              </a:solidFill>
            </a:endParaRPr>
          </a:p>
        </p:txBody>
      </p:sp>
      <p:sp>
        <p:nvSpPr>
          <p:cNvPr id="10" name="TextBox 1">
            <a:extLst>
              <a:ext uri="{FF2B5EF4-FFF2-40B4-BE49-F238E27FC236}">
                <a16:creationId xmlns:a16="http://schemas.microsoft.com/office/drawing/2014/main" id="{DCFCDC79-9DF2-5D92-C0BA-115B870ED13A}"/>
              </a:ext>
            </a:extLst>
          </p:cNvPr>
          <p:cNvSpPr txBox="1">
            <a:spLocks noChangeArrowheads="1"/>
          </p:cNvSpPr>
          <p:nvPr/>
        </p:nvSpPr>
        <p:spPr bwMode="auto">
          <a:xfrm>
            <a:off x="712788" y="3190875"/>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t>Key Concepts:</a:t>
            </a:r>
          </a:p>
        </p:txBody>
      </p:sp>
      <p:pic>
        <p:nvPicPr>
          <p:cNvPr id="11" name="Picture 5">
            <a:extLst>
              <a:ext uri="{FF2B5EF4-FFF2-40B4-BE49-F238E27FC236}">
                <a16:creationId xmlns:a16="http://schemas.microsoft.com/office/drawing/2014/main" id="{3A9EC6F0-8998-1075-5538-C2E8F6C48389}"/>
              </a:ext>
            </a:extLst>
          </p:cNvPr>
          <p:cNvPicPr>
            <a:picLocks noChangeAspect="1"/>
          </p:cNvPicPr>
          <p:nvPr/>
        </p:nvPicPr>
        <p:blipFill>
          <a:blip r:embed="rId3">
            <a:extLst>
              <a:ext uri="{28A0092B-C50C-407E-A947-70E740481C1C}">
                <a14:useLocalDpi xmlns:a14="http://schemas.microsoft.com/office/drawing/2010/main" val="0"/>
              </a:ext>
            </a:extLst>
          </a:blip>
          <a:srcRect t="3926" r="6223" b="18011"/>
          <a:stretch>
            <a:fillRect/>
          </a:stretch>
        </p:blipFill>
        <p:spPr bwMode="auto">
          <a:xfrm>
            <a:off x="7797291" y="1946267"/>
            <a:ext cx="4140299" cy="446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id="{705ECCD4-9E2B-3DAC-3E1A-F94DDAD0C8DA}"/>
              </a:ext>
            </a:extLst>
          </p:cNvPr>
          <p:cNvPicPr>
            <a:picLocks noChangeAspect="1"/>
          </p:cNvPicPr>
          <p:nvPr/>
        </p:nvPicPr>
        <p:blipFill>
          <a:blip r:embed="rId4">
            <a:extLst>
              <a:ext uri="{28A0092B-C50C-407E-A947-70E740481C1C}">
                <a14:useLocalDpi xmlns:a14="http://schemas.microsoft.com/office/drawing/2010/main" val="0"/>
              </a:ext>
            </a:extLst>
          </a:blip>
          <a:srcRect l="8092" t="4814" r="8083" b="33969"/>
          <a:stretch>
            <a:fillRect/>
          </a:stretch>
        </p:blipFill>
        <p:spPr bwMode="auto">
          <a:xfrm>
            <a:off x="7888697" y="3156273"/>
            <a:ext cx="3455480" cy="326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a:extLst>
              <a:ext uri="{FF2B5EF4-FFF2-40B4-BE49-F238E27FC236}">
                <a16:creationId xmlns:a16="http://schemas.microsoft.com/office/drawing/2014/main" id="{9509E217-9D11-82CD-376F-161B17C804D2}"/>
              </a:ext>
            </a:extLst>
          </p:cNvPr>
          <p:cNvPicPr>
            <a:picLocks noChangeAspect="1"/>
          </p:cNvPicPr>
          <p:nvPr/>
        </p:nvPicPr>
        <p:blipFill>
          <a:blip r:embed="rId5">
            <a:extLst>
              <a:ext uri="{28A0092B-C50C-407E-A947-70E740481C1C}">
                <a14:useLocalDpi xmlns:a14="http://schemas.microsoft.com/office/drawing/2010/main" val="0"/>
              </a:ext>
            </a:extLst>
          </a:blip>
          <a:srcRect l="5984" t="5928" r="6439" b="28159"/>
          <a:stretch>
            <a:fillRect/>
          </a:stretch>
        </p:blipFill>
        <p:spPr bwMode="auto">
          <a:xfrm>
            <a:off x="6337414" y="4031071"/>
            <a:ext cx="4140299" cy="240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34">
            <a:extLst>
              <a:ext uri="{FF2B5EF4-FFF2-40B4-BE49-F238E27FC236}">
                <a16:creationId xmlns:a16="http://schemas.microsoft.com/office/drawing/2014/main" id="{7933B31D-46A6-6A75-9CAD-071F386D79A1}"/>
              </a:ext>
            </a:extLst>
          </p:cNvPr>
          <p:cNvGrpSpPr>
            <a:grpSpLocks/>
          </p:cNvGrpSpPr>
          <p:nvPr/>
        </p:nvGrpSpPr>
        <p:grpSpPr bwMode="auto">
          <a:xfrm>
            <a:off x="2665412" y="1600200"/>
            <a:ext cx="5183188" cy="1385888"/>
            <a:chOff x="-744893" y="5931733"/>
            <a:chExt cx="2503954" cy="1720958"/>
          </a:xfrm>
        </p:grpSpPr>
        <p:sp>
          <p:nvSpPr>
            <p:cNvPr id="15" name="Rounded Rectangle 14">
              <a:extLst>
                <a:ext uri="{FF2B5EF4-FFF2-40B4-BE49-F238E27FC236}">
                  <a16:creationId xmlns:a16="http://schemas.microsoft.com/office/drawing/2014/main" id="{823486C1-6A8D-C031-6274-64011D867122}"/>
                </a:ext>
              </a:extLst>
            </p:cNvPr>
            <p:cNvSpPr/>
            <p:nvPr/>
          </p:nvSpPr>
          <p:spPr>
            <a:xfrm>
              <a:off x="-625697" y="5931733"/>
              <a:ext cx="2264733" cy="17209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35">
              <a:extLst>
                <a:ext uri="{FF2B5EF4-FFF2-40B4-BE49-F238E27FC236}">
                  <a16:creationId xmlns:a16="http://schemas.microsoft.com/office/drawing/2014/main" id="{6B977AB9-971B-9D1A-FB12-812A074F7199}"/>
                </a:ext>
              </a:extLst>
            </p:cNvPr>
            <p:cNvSpPr txBox="1">
              <a:spLocks noChangeArrowheads="1"/>
            </p:cNvSpPr>
            <p:nvPr/>
          </p:nvSpPr>
          <p:spPr bwMode="auto">
            <a:xfrm>
              <a:off x="-744893" y="5931733"/>
              <a:ext cx="2503954" cy="1720958"/>
            </a:xfrm>
            <a:prstGeom prst="rect">
              <a:avLst/>
            </a:pr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a:solidFill>
                    <a:schemeClr val="bg1">
                      <a:lumMod val="95000"/>
                    </a:schemeClr>
                  </a:solidFill>
                  <a:latin typeface="Calibri" panose="020F0502020204030204" pitchFamily="34" charset="0"/>
                  <a:cs typeface="Calibri" panose="020F0502020204030204" pitchFamily="34" charset="0"/>
                </a:rPr>
                <a:t>Vertebrate Table 3-2</a:t>
              </a:r>
            </a:p>
            <a:p>
              <a:pPr algn="ctr"/>
              <a:r>
                <a:rPr lang="en-US" altLang="en-US" sz="2800">
                  <a:solidFill>
                    <a:schemeClr val="bg1">
                      <a:lumMod val="95000"/>
                    </a:schemeClr>
                  </a:solidFill>
                  <a:latin typeface="Calibri" panose="020F0502020204030204" pitchFamily="34" charset="0"/>
                  <a:cs typeface="Calibri" panose="020F0502020204030204" pitchFamily="34" charset="0"/>
                </a:rPr>
                <a:t>Invertebrates Table 3-3</a:t>
              </a:r>
            </a:p>
            <a:p>
              <a:pPr algn="ctr"/>
              <a:r>
                <a:rPr lang="en-US" altLang="en-US" sz="2800">
                  <a:solidFill>
                    <a:schemeClr val="bg1">
                      <a:lumMod val="95000"/>
                    </a:schemeClr>
                  </a:solidFill>
                  <a:latin typeface="Calibri" panose="020F0502020204030204" pitchFamily="34" charset="0"/>
                  <a:cs typeface="Calibri" panose="020F0502020204030204" pitchFamily="34" charset="0"/>
                </a:rPr>
                <a:t>Process Hazards Table 3-4</a:t>
              </a:r>
            </a:p>
          </p:txBody>
        </p:sp>
      </p:grpSp>
      <p:grpSp>
        <p:nvGrpSpPr>
          <p:cNvPr id="20" name="Group 19">
            <a:extLst>
              <a:ext uri="{FF2B5EF4-FFF2-40B4-BE49-F238E27FC236}">
                <a16:creationId xmlns:a16="http://schemas.microsoft.com/office/drawing/2014/main" id="{E09DA112-C622-C862-0FA4-F1455B4C2BA1}"/>
              </a:ext>
            </a:extLst>
          </p:cNvPr>
          <p:cNvGrpSpPr>
            <a:grpSpLocks/>
          </p:cNvGrpSpPr>
          <p:nvPr/>
        </p:nvGrpSpPr>
        <p:grpSpPr bwMode="auto">
          <a:xfrm>
            <a:off x="123274" y="5727600"/>
            <a:ext cx="1429851" cy="604852"/>
            <a:chOff x="7817344" y="1940705"/>
            <a:chExt cx="2576025" cy="490449"/>
          </a:xfrm>
        </p:grpSpPr>
        <p:sp>
          <p:nvSpPr>
            <p:cNvPr id="21" name="Rectangle: Rounded Corners 16">
              <a:extLst>
                <a:ext uri="{FF2B5EF4-FFF2-40B4-BE49-F238E27FC236}">
                  <a16:creationId xmlns:a16="http://schemas.microsoft.com/office/drawing/2014/main" id="{33A9E6FE-8D57-ABC8-3850-BE83BF3341B3}"/>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19">
              <a:extLst>
                <a:ext uri="{FF2B5EF4-FFF2-40B4-BE49-F238E27FC236}">
                  <a16:creationId xmlns:a16="http://schemas.microsoft.com/office/drawing/2014/main" id="{8F673A9D-A206-8042-FDEA-E5C1FB2D8346}"/>
                </a:ext>
              </a:extLst>
            </p:cNvPr>
            <p:cNvSpPr txBox="1">
              <a:spLocks noChangeArrowheads="1"/>
            </p:cNvSpPr>
            <p:nvPr/>
          </p:nvSpPr>
          <p:spPr bwMode="auto">
            <a:xfrm>
              <a:off x="7817344" y="1983044"/>
              <a:ext cx="2576025" cy="42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mn-lt"/>
                  <a:ea typeface="MS PGothic"/>
                  <a:cs typeface="Arial"/>
                </a:rPr>
                <a:t>P 41</a:t>
              </a:r>
            </a:p>
          </p:txBody>
        </p:sp>
      </p:grpSp>
    </p:spTree>
    <p:extLst>
      <p:ext uri="{BB962C8B-B14F-4D97-AF65-F5344CB8AC3E}">
        <p14:creationId xmlns:p14="http://schemas.microsoft.com/office/powerpoint/2010/main" val="2662141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CE707-8529-7744-5EBD-7131B32A6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946C3-2F30-228D-BBE8-129CD495A6A2}"/>
              </a:ext>
            </a:extLst>
          </p:cNvPr>
          <p:cNvSpPr>
            <a:spLocks noGrp="1"/>
          </p:cNvSpPr>
          <p:nvPr>
            <p:ph type="title"/>
          </p:nvPr>
        </p:nvSpPr>
        <p:spPr/>
        <p:txBody>
          <a:bodyPr/>
          <a:lstStyle/>
          <a:p>
            <a:r>
              <a:rPr lang="en-US" b="1">
                <a:ea typeface="ＭＳ Ｐゴシック" charset="0"/>
              </a:rPr>
              <a:t>Seafood Safety Hazards</a:t>
            </a:r>
            <a:endParaRPr lang="en-US"/>
          </a:p>
        </p:txBody>
      </p:sp>
      <p:sp>
        <p:nvSpPr>
          <p:cNvPr id="3" name="Content Placeholder 2">
            <a:extLst>
              <a:ext uri="{FF2B5EF4-FFF2-40B4-BE49-F238E27FC236}">
                <a16:creationId xmlns:a16="http://schemas.microsoft.com/office/drawing/2014/main" id="{B8B89E9B-749D-327C-3CB2-BF7B86C88F41}"/>
              </a:ext>
            </a:extLst>
          </p:cNvPr>
          <p:cNvSpPr>
            <a:spLocks noGrp="1"/>
          </p:cNvSpPr>
          <p:nvPr>
            <p:ph idx="1"/>
          </p:nvPr>
        </p:nvSpPr>
        <p:spPr/>
        <p:txBody>
          <a:bodyPr vert="horz" lIns="91440" tIns="45720" rIns="91440" bIns="45720" rtlCol="0" anchor="t">
            <a:normAutofit/>
          </a:bodyPr>
          <a:lstStyle/>
          <a:p>
            <a:pPr marL="0" indent="0">
              <a:buNone/>
            </a:pPr>
            <a:r>
              <a:rPr lang="en-US" altLang="en-US" sz="2800" b="1">
                <a:solidFill>
                  <a:schemeClr val="tx1">
                    <a:lumMod val="76000"/>
                    <a:lumOff val="24000"/>
                  </a:schemeClr>
                </a:solidFill>
                <a:latin typeface="Calibri"/>
                <a:ea typeface="Calibri"/>
                <a:cs typeface="Calibri"/>
              </a:rPr>
              <a:t>Species Hazards</a:t>
            </a:r>
            <a:r>
              <a:rPr lang="en-US" altLang="en-US" sz="2800" b="1">
                <a:solidFill>
                  <a:srgbClr val="0000CC"/>
                </a:solidFill>
                <a:latin typeface="Calibri"/>
                <a:ea typeface="Calibri"/>
                <a:cs typeface="Calibri"/>
              </a:rPr>
              <a:t> </a:t>
            </a:r>
            <a:r>
              <a:rPr lang="en-US" altLang="en-US" sz="2800" b="1">
                <a:latin typeface="Calibri"/>
                <a:ea typeface="Calibri"/>
                <a:cs typeface="Calibri"/>
              </a:rPr>
              <a:t>– </a:t>
            </a:r>
            <a:r>
              <a:rPr lang="en-US" altLang="en-US" sz="2800">
                <a:latin typeface="Calibri"/>
                <a:ea typeface="Calibri"/>
                <a:cs typeface="Calibri"/>
              </a:rPr>
              <a:t>Hazards associated with specific types (species) of fish or shellfish and/or where they are harvested</a:t>
            </a:r>
            <a:endParaRPr lang="en-US" altLang="en-US" sz="2800" b="1">
              <a:latin typeface="Calibri"/>
              <a:ea typeface="Calibri"/>
              <a:cs typeface="Calibri"/>
            </a:endParaRPr>
          </a:p>
          <a:p>
            <a:pPr marL="0" indent="0">
              <a:buNone/>
            </a:pPr>
            <a:endParaRPr lang="en-US"/>
          </a:p>
        </p:txBody>
      </p:sp>
      <p:sp>
        <p:nvSpPr>
          <p:cNvPr id="4" name="Slide Number Placeholder 3">
            <a:extLst>
              <a:ext uri="{FF2B5EF4-FFF2-40B4-BE49-F238E27FC236}">
                <a16:creationId xmlns:a16="http://schemas.microsoft.com/office/drawing/2014/main" id="{DACB2F35-01B1-56E3-A977-E63CA674CBC6}"/>
              </a:ext>
            </a:extLst>
          </p:cNvPr>
          <p:cNvSpPr>
            <a:spLocks noGrp="1"/>
          </p:cNvSpPr>
          <p:nvPr>
            <p:ph type="sldNum" sz="quarter" idx="12"/>
          </p:nvPr>
        </p:nvSpPr>
        <p:spPr/>
        <p:txBody>
          <a:bodyPr/>
          <a:lstStyle/>
          <a:p>
            <a:fld id="{FFE00EA7-0AD3-4898-A20D-086CFA2BEC19}" type="slidenum">
              <a:rPr lang="en-US" smtClean="0"/>
              <a:t>31</a:t>
            </a:fld>
            <a:endParaRPr lang="en-US"/>
          </a:p>
        </p:txBody>
      </p:sp>
      <p:grpSp>
        <p:nvGrpSpPr>
          <p:cNvPr id="5" name="Group 6">
            <a:extLst>
              <a:ext uri="{FF2B5EF4-FFF2-40B4-BE49-F238E27FC236}">
                <a16:creationId xmlns:a16="http://schemas.microsoft.com/office/drawing/2014/main" id="{0BE90200-5872-3990-6A72-B50FEE3DDB7C}"/>
              </a:ext>
            </a:extLst>
          </p:cNvPr>
          <p:cNvGrpSpPr>
            <a:grpSpLocks/>
          </p:cNvGrpSpPr>
          <p:nvPr/>
        </p:nvGrpSpPr>
        <p:grpSpPr bwMode="auto">
          <a:xfrm>
            <a:off x="85726" y="3079750"/>
            <a:ext cx="3597275" cy="1200150"/>
            <a:chOff x="5097780" y="2938170"/>
            <a:chExt cx="3596640" cy="1199931"/>
          </a:xfrm>
        </p:grpSpPr>
        <p:sp>
          <p:nvSpPr>
            <p:cNvPr id="6" name="Rounded Rectangle 5">
              <a:extLst>
                <a:ext uri="{FF2B5EF4-FFF2-40B4-BE49-F238E27FC236}">
                  <a16:creationId xmlns:a16="http://schemas.microsoft.com/office/drawing/2014/main" id="{EB95F1AC-D1EE-3179-7718-A7AF2775D096}"/>
                </a:ext>
              </a:extLst>
            </p:cNvPr>
            <p:cNvSpPr/>
            <p:nvPr/>
          </p:nvSpPr>
          <p:spPr>
            <a:xfrm>
              <a:off x="5342212" y="2971502"/>
              <a:ext cx="3123649" cy="1071366"/>
            </a:xfrm>
            <a:prstGeom prst="roundRect">
              <a:avLst/>
            </a:prstGeom>
            <a:solidFill>
              <a:srgbClr val="E987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4">
              <a:extLst>
                <a:ext uri="{FF2B5EF4-FFF2-40B4-BE49-F238E27FC236}">
                  <a16:creationId xmlns:a16="http://schemas.microsoft.com/office/drawing/2014/main" id="{A98EB608-889B-1DBB-FB2A-CD43B861DA3D}"/>
                </a:ext>
              </a:extLst>
            </p:cNvPr>
            <p:cNvSpPr txBox="1">
              <a:spLocks noChangeArrowheads="1"/>
            </p:cNvSpPr>
            <p:nvPr/>
          </p:nvSpPr>
          <p:spPr bwMode="auto">
            <a:xfrm>
              <a:off x="5097780" y="2938170"/>
              <a:ext cx="3596640" cy="119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3600"/>
                <a:t>Environmental Chemicals</a:t>
              </a:r>
            </a:p>
          </p:txBody>
        </p:sp>
      </p:grpSp>
      <p:pic>
        <p:nvPicPr>
          <p:cNvPr id="8" name="Picture 2">
            <a:extLst>
              <a:ext uri="{FF2B5EF4-FFF2-40B4-BE49-F238E27FC236}">
                <a16:creationId xmlns:a16="http://schemas.microsoft.com/office/drawing/2014/main" id="{D61F5722-66CC-80DA-7E1D-374A4A51CF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0" y="3230564"/>
            <a:ext cx="7859713" cy="28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6">
            <a:extLst>
              <a:ext uri="{FF2B5EF4-FFF2-40B4-BE49-F238E27FC236}">
                <a16:creationId xmlns:a16="http://schemas.microsoft.com/office/drawing/2014/main" id="{04F5F579-DF16-799D-06F4-82EB649CB7A2}"/>
              </a:ext>
            </a:extLst>
          </p:cNvPr>
          <p:cNvGrpSpPr>
            <a:grpSpLocks/>
          </p:cNvGrpSpPr>
          <p:nvPr/>
        </p:nvGrpSpPr>
        <p:grpSpPr bwMode="auto">
          <a:xfrm>
            <a:off x="330201" y="5602923"/>
            <a:ext cx="4640263" cy="646113"/>
            <a:chOff x="5181600" y="2921168"/>
            <a:chExt cx="4640262" cy="646116"/>
          </a:xfrm>
        </p:grpSpPr>
        <p:sp>
          <p:nvSpPr>
            <p:cNvPr id="10" name="Rounded Rectangle 9">
              <a:extLst>
                <a:ext uri="{FF2B5EF4-FFF2-40B4-BE49-F238E27FC236}">
                  <a16:creationId xmlns:a16="http://schemas.microsoft.com/office/drawing/2014/main" id="{2F657754-5AB7-2DD1-C06A-C3445B4D038E}"/>
                </a:ext>
              </a:extLst>
            </p:cNvPr>
            <p:cNvSpPr/>
            <p:nvPr/>
          </p:nvSpPr>
          <p:spPr>
            <a:xfrm>
              <a:off x="5181600" y="2971968"/>
              <a:ext cx="4000499" cy="595316"/>
            </a:xfrm>
            <a:prstGeom prst="roundRect">
              <a:avLst/>
            </a:prstGeom>
            <a:solidFill>
              <a:srgbClr val="E987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4">
              <a:extLst>
                <a:ext uri="{FF2B5EF4-FFF2-40B4-BE49-F238E27FC236}">
                  <a16:creationId xmlns:a16="http://schemas.microsoft.com/office/drawing/2014/main" id="{13D311DB-1B7B-3191-734A-EC9509FC7015}"/>
                </a:ext>
              </a:extLst>
            </p:cNvPr>
            <p:cNvSpPr txBox="1">
              <a:spLocks noChangeArrowheads="1"/>
            </p:cNvSpPr>
            <p:nvPr/>
          </p:nvSpPr>
          <p:spPr bwMode="auto">
            <a:xfrm>
              <a:off x="5257800" y="2921168"/>
              <a:ext cx="4564062" cy="64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a:t>Aquaculture Drugs</a:t>
              </a:r>
            </a:p>
          </p:txBody>
        </p:sp>
      </p:grpSp>
      <p:grpSp>
        <p:nvGrpSpPr>
          <p:cNvPr id="12" name="Group 6">
            <a:extLst>
              <a:ext uri="{FF2B5EF4-FFF2-40B4-BE49-F238E27FC236}">
                <a16:creationId xmlns:a16="http://schemas.microsoft.com/office/drawing/2014/main" id="{D492C7C2-6C9B-AF66-CECB-7161624FF142}"/>
              </a:ext>
            </a:extLst>
          </p:cNvPr>
          <p:cNvGrpSpPr>
            <a:grpSpLocks/>
          </p:cNvGrpSpPr>
          <p:nvPr/>
        </p:nvGrpSpPr>
        <p:grpSpPr bwMode="auto">
          <a:xfrm>
            <a:off x="7989523" y="3033712"/>
            <a:ext cx="2452688" cy="646113"/>
            <a:chOff x="5181600" y="2921168"/>
            <a:chExt cx="2453640" cy="646116"/>
          </a:xfrm>
        </p:grpSpPr>
        <p:sp>
          <p:nvSpPr>
            <p:cNvPr id="13" name="Rounded Rectangle 12">
              <a:extLst>
                <a:ext uri="{FF2B5EF4-FFF2-40B4-BE49-F238E27FC236}">
                  <a16:creationId xmlns:a16="http://schemas.microsoft.com/office/drawing/2014/main" id="{18E750F9-F641-56B4-B44F-91E662B53F1D}"/>
                </a:ext>
              </a:extLst>
            </p:cNvPr>
            <p:cNvSpPr/>
            <p:nvPr/>
          </p:nvSpPr>
          <p:spPr>
            <a:xfrm>
              <a:off x="5181600" y="2971968"/>
              <a:ext cx="2209070" cy="595316"/>
            </a:xfrm>
            <a:prstGeom prst="roundRect">
              <a:avLst/>
            </a:prstGeom>
            <a:solidFill>
              <a:srgbClr val="E987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4">
              <a:extLst>
                <a:ext uri="{FF2B5EF4-FFF2-40B4-BE49-F238E27FC236}">
                  <a16:creationId xmlns:a16="http://schemas.microsoft.com/office/drawing/2014/main" id="{46812DBA-D587-5CFA-26EF-2D40686B9B55}"/>
                </a:ext>
              </a:extLst>
            </p:cNvPr>
            <p:cNvSpPr txBox="1">
              <a:spLocks noChangeArrowheads="1"/>
            </p:cNvSpPr>
            <p:nvPr/>
          </p:nvSpPr>
          <p:spPr bwMode="auto">
            <a:xfrm>
              <a:off x="5257800" y="2921168"/>
              <a:ext cx="2377440" cy="64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a:t>Parasites</a:t>
              </a:r>
            </a:p>
          </p:txBody>
        </p:sp>
      </p:grpSp>
      <p:sp>
        <p:nvSpPr>
          <p:cNvPr id="15" name="TextBox 14">
            <a:extLst>
              <a:ext uri="{FF2B5EF4-FFF2-40B4-BE49-F238E27FC236}">
                <a16:creationId xmlns:a16="http://schemas.microsoft.com/office/drawing/2014/main" id="{018D41DB-A811-1791-E7E0-27090AB900EE}"/>
              </a:ext>
            </a:extLst>
          </p:cNvPr>
          <p:cNvSpPr txBox="1"/>
          <p:nvPr/>
        </p:nvSpPr>
        <p:spPr>
          <a:xfrm>
            <a:off x="8779750" y="6009450"/>
            <a:ext cx="3326524" cy="369332"/>
          </a:xfrm>
          <a:prstGeom prst="rect">
            <a:avLst/>
          </a:prstGeom>
          <a:noFill/>
        </p:spPr>
        <p:txBody>
          <a:bodyPr wrap="square" rtlCol="0">
            <a:spAutoFit/>
          </a:bodyPr>
          <a:lstStyle/>
          <a:p>
            <a:r>
              <a:rPr lang="en-US"/>
              <a:t>Salmon(Farmed </a:t>
            </a:r>
            <a:r>
              <a:rPr lang="en-US" i="1"/>
              <a:t>Salmo </a:t>
            </a:r>
            <a:r>
              <a:rPr lang="en-US" i="1" err="1"/>
              <a:t>salar</a:t>
            </a:r>
            <a:r>
              <a:rPr lang="en-US" i="1"/>
              <a:t>)</a:t>
            </a:r>
          </a:p>
        </p:txBody>
      </p:sp>
      <p:sp>
        <p:nvSpPr>
          <p:cNvPr id="16" name="Rounded Rectangle 22">
            <a:extLst>
              <a:ext uri="{FF2B5EF4-FFF2-40B4-BE49-F238E27FC236}">
                <a16:creationId xmlns:a16="http://schemas.microsoft.com/office/drawing/2014/main" id="{26E4368B-ABC8-7988-DD30-998607FA9FAD}"/>
              </a:ext>
            </a:extLst>
          </p:cNvPr>
          <p:cNvSpPr/>
          <p:nvPr/>
        </p:nvSpPr>
        <p:spPr bwMode="auto">
          <a:xfrm>
            <a:off x="9490626" y="2427258"/>
            <a:ext cx="2507148" cy="52231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 3: 3-25</a:t>
            </a:r>
          </a:p>
        </p:txBody>
      </p:sp>
    </p:spTree>
    <p:extLst>
      <p:ext uri="{BB962C8B-B14F-4D97-AF65-F5344CB8AC3E}">
        <p14:creationId xmlns:p14="http://schemas.microsoft.com/office/powerpoint/2010/main" val="2600800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C9693-CEC0-7387-8B41-3FF9C7CE8A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79498-EC12-F55E-6692-2FE6570CB41A}"/>
              </a:ext>
            </a:extLst>
          </p:cNvPr>
          <p:cNvSpPr>
            <a:spLocks noGrp="1"/>
          </p:cNvSpPr>
          <p:nvPr>
            <p:ph type="title"/>
          </p:nvPr>
        </p:nvSpPr>
        <p:spPr/>
        <p:txBody>
          <a:bodyPr/>
          <a:lstStyle/>
          <a:p>
            <a:r>
              <a:rPr lang="en-US" b="1">
                <a:ea typeface="ＭＳ Ｐゴシック" charset="0"/>
              </a:rPr>
              <a:t>Seafood Safety Hazards</a:t>
            </a:r>
            <a:endParaRPr lang="en-US"/>
          </a:p>
        </p:txBody>
      </p:sp>
      <p:sp>
        <p:nvSpPr>
          <p:cNvPr id="3" name="Content Placeholder 2">
            <a:extLst>
              <a:ext uri="{FF2B5EF4-FFF2-40B4-BE49-F238E27FC236}">
                <a16:creationId xmlns:a16="http://schemas.microsoft.com/office/drawing/2014/main" id="{73173ACC-D87B-E331-0BE5-E86B6DBA58B5}"/>
              </a:ext>
            </a:extLst>
          </p:cNvPr>
          <p:cNvSpPr>
            <a:spLocks noGrp="1"/>
          </p:cNvSpPr>
          <p:nvPr>
            <p:ph idx="1"/>
          </p:nvPr>
        </p:nvSpPr>
        <p:spPr/>
        <p:txBody>
          <a:bodyPr vert="horz" lIns="91440" tIns="45720" rIns="91440" bIns="45720" rtlCol="0" anchor="t">
            <a:normAutofit/>
          </a:bodyPr>
          <a:lstStyle/>
          <a:p>
            <a:r>
              <a:rPr lang="en-US" altLang="en-US" sz="2800" b="1">
                <a:solidFill>
                  <a:schemeClr val="tx1">
                    <a:lumMod val="76000"/>
                    <a:lumOff val="24000"/>
                  </a:schemeClr>
                </a:solidFill>
                <a:latin typeface="Calibri"/>
                <a:ea typeface="Calibri"/>
                <a:cs typeface="Calibri"/>
              </a:rPr>
              <a:t>Species Hazards</a:t>
            </a:r>
            <a:r>
              <a:rPr lang="en-US" altLang="en-US" sz="2800" b="1">
                <a:solidFill>
                  <a:srgbClr val="0000CC"/>
                </a:solidFill>
                <a:latin typeface="Calibri"/>
                <a:ea typeface="Calibri"/>
                <a:cs typeface="Calibri"/>
              </a:rPr>
              <a:t> </a:t>
            </a:r>
            <a:r>
              <a:rPr lang="en-US" altLang="en-US" sz="2800" b="1">
                <a:latin typeface="Calibri"/>
                <a:ea typeface="Calibri"/>
                <a:cs typeface="Calibri"/>
              </a:rPr>
              <a:t>– </a:t>
            </a:r>
            <a:r>
              <a:rPr lang="en-US" altLang="en-US" sz="2800">
                <a:latin typeface="Calibri"/>
                <a:ea typeface="Calibri"/>
                <a:cs typeface="Calibri"/>
              </a:rPr>
              <a:t>Hazards associated with specific types (species) of fish or shellfish and/or where they are harvested</a:t>
            </a:r>
            <a:endParaRPr lang="en-US" altLang="en-US" sz="2800" b="1">
              <a:latin typeface="Calibri"/>
              <a:ea typeface="Calibri"/>
              <a:cs typeface="Calibri"/>
            </a:endParaRPr>
          </a:p>
          <a:p>
            <a:pPr marL="0" indent="0">
              <a:buNone/>
            </a:pPr>
            <a:endParaRPr lang="en-US"/>
          </a:p>
        </p:txBody>
      </p:sp>
      <p:sp>
        <p:nvSpPr>
          <p:cNvPr id="4" name="Slide Number Placeholder 3">
            <a:extLst>
              <a:ext uri="{FF2B5EF4-FFF2-40B4-BE49-F238E27FC236}">
                <a16:creationId xmlns:a16="http://schemas.microsoft.com/office/drawing/2014/main" id="{F0124CE1-E6BC-D5F7-70EB-BE9C2A78A931}"/>
              </a:ext>
            </a:extLst>
          </p:cNvPr>
          <p:cNvSpPr>
            <a:spLocks noGrp="1"/>
          </p:cNvSpPr>
          <p:nvPr>
            <p:ph type="sldNum" sz="quarter" idx="12"/>
          </p:nvPr>
        </p:nvSpPr>
        <p:spPr/>
        <p:txBody>
          <a:bodyPr/>
          <a:lstStyle/>
          <a:p>
            <a:fld id="{FFE00EA7-0AD3-4898-A20D-086CFA2BEC19}" type="slidenum">
              <a:rPr lang="en-US" smtClean="0"/>
              <a:t>32</a:t>
            </a:fld>
            <a:endParaRPr lang="en-US"/>
          </a:p>
        </p:txBody>
      </p:sp>
      <p:pic>
        <p:nvPicPr>
          <p:cNvPr id="5" name="Picture 1">
            <a:extLst>
              <a:ext uri="{FF2B5EF4-FFF2-40B4-BE49-F238E27FC236}">
                <a16:creationId xmlns:a16="http://schemas.microsoft.com/office/drawing/2014/main" id="{9C1300EE-5566-2A01-C8B3-D1568BE3E7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239" y="3680386"/>
            <a:ext cx="6815329" cy="2789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a:extLst>
              <a:ext uri="{FF2B5EF4-FFF2-40B4-BE49-F238E27FC236}">
                <a16:creationId xmlns:a16="http://schemas.microsoft.com/office/drawing/2014/main" id="{BD0936F4-19F7-5A71-FCE5-A290ECAA9BF8}"/>
              </a:ext>
            </a:extLst>
          </p:cNvPr>
          <p:cNvGrpSpPr>
            <a:grpSpLocks/>
          </p:cNvGrpSpPr>
          <p:nvPr/>
        </p:nvGrpSpPr>
        <p:grpSpPr bwMode="auto">
          <a:xfrm>
            <a:off x="4303824" y="2904346"/>
            <a:ext cx="4233973" cy="858660"/>
            <a:chOff x="5105400" y="2889112"/>
            <a:chExt cx="3657600" cy="1015663"/>
          </a:xfrm>
        </p:grpSpPr>
        <p:sp>
          <p:nvSpPr>
            <p:cNvPr id="7" name="Rounded Rectangle 6">
              <a:extLst>
                <a:ext uri="{FF2B5EF4-FFF2-40B4-BE49-F238E27FC236}">
                  <a16:creationId xmlns:a16="http://schemas.microsoft.com/office/drawing/2014/main" id="{E6CE18C0-C6FC-2BD8-CEF0-91533C2B7930}"/>
                </a:ext>
              </a:extLst>
            </p:cNvPr>
            <p:cNvSpPr/>
            <p:nvPr/>
          </p:nvSpPr>
          <p:spPr>
            <a:xfrm>
              <a:off x="5105400" y="2971635"/>
              <a:ext cx="3657600" cy="914097"/>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4">
              <a:extLst>
                <a:ext uri="{FF2B5EF4-FFF2-40B4-BE49-F238E27FC236}">
                  <a16:creationId xmlns:a16="http://schemas.microsoft.com/office/drawing/2014/main" id="{C4973D39-2C50-FD93-A608-FE24A437CDEE}"/>
                </a:ext>
              </a:extLst>
            </p:cNvPr>
            <p:cNvSpPr txBox="1">
              <a:spLocks noChangeArrowheads="1"/>
            </p:cNvSpPr>
            <p:nvPr/>
          </p:nvSpPr>
          <p:spPr bwMode="auto">
            <a:xfrm>
              <a:off x="5105400" y="2889112"/>
              <a:ext cx="3581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6000">
                  <a:solidFill>
                    <a:schemeClr val="bg1"/>
                  </a:solidFill>
                </a:rPr>
                <a:t>Histamine</a:t>
              </a:r>
            </a:p>
          </p:txBody>
        </p:sp>
      </p:grpSp>
      <p:sp>
        <p:nvSpPr>
          <p:cNvPr id="12" name="TextBox 11">
            <a:extLst>
              <a:ext uri="{FF2B5EF4-FFF2-40B4-BE49-F238E27FC236}">
                <a16:creationId xmlns:a16="http://schemas.microsoft.com/office/drawing/2014/main" id="{4A7CDE84-8AAA-7C34-A35D-66AB66B64540}"/>
              </a:ext>
            </a:extLst>
          </p:cNvPr>
          <p:cNvSpPr txBox="1"/>
          <p:nvPr/>
        </p:nvSpPr>
        <p:spPr>
          <a:xfrm>
            <a:off x="5001027" y="5992297"/>
            <a:ext cx="2751358" cy="369332"/>
          </a:xfrm>
          <a:prstGeom prst="rect">
            <a:avLst/>
          </a:prstGeom>
          <a:noFill/>
        </p:spPr>
        <p:txBody>
          <a:bodyPr wrap="square" rtlCol="0">
            <a:spAutoFit/>
          </a:bodyPr>
          <a:lstStyle/>
          <a:p>
            <a:r>
              <a:rPr lang="en-US"/>
              <a:t>Wild </a:t>
            </a:r>
            <a:r>
              <a:rPr lang="en-US" i="1" err="1"/>
              <a:t>Coryphaena</a:t>
            </a:r>
            <a:r>
              <a:rPr lang="en-US" i="1"/>
              <a:t> </a:t>
            </a:r>
            <a:r>
              <a:rPr lang="en-US"/>
              <a:t>spp</a:t>
            </a:r>
            <a:r>
              <a:rPr lang="en-US" i="1"/>
              <a:t>.</a:t>
            </a:r>
          </a:p>
        </p:txBody>
      </p:sp>
      <p:sp>
        <p:nvSpPr>
          <p:cNvPr id="13" name="Rounded Rectangle 22">
            <a:extLst>
              <a:ext uri="{FF2B5EF4-FFF2-40B4-BE49-F238E27FC236}">
                <a16:creationId xmlns:a16="http://schemas.microsoft.com/office/drawing/2014/main" id="{6CC74A5D-AE26-C2E3-7822-2CE55E613F3C}"/>
              </a:ext>
            </a:extLst>
          </p:cNvPr>
          <p:cNvSpPr/>
          <p:nvPr/>
        </p:nvSpPr>
        <p:spPr bwMode="auto">
          <a:xfrm>
            <a:off x="9763103" y="2493370"/>
            <a:ext cx="2245397" cy="62317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Arial"/>
                <a:cs typeface="Calibri"/>
              </a:rPr>
              <a:t>CHP 3: 3-21</a:t>
            </a:r>
          </a:p>
        </p:txBody>
      </p:sp>
    </p:spTree>
    <p:extLst>
      <p:ext uri="{BB962C8B-B14F-4D97-AF65-F5344CB8AC3E}">
        <p14:creationId xmlns:p14="http://schemas.microsoft.com/office/powerpoint/2010/main" val="783282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93C6B-4CC7-5519-3A00-11C10B5DE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F0618-F15E-961E-FE57-C6392970AA1D}"/>
              </a:ext>
            </a:extLst>
          </p:cNvPr>
          <p:cNvSpPr>
            <a:spLocks noGrp="1"/>
          </p:cNvSpPr>
          <p:nvPr>
            <p:ph type="title"/>
          </p:nvPr>
        </p:nvSpPr>
        <p:spPr/>
        <p:txBody>
          <a:bodyPr>
            <a:normAutofit fontScale="90000"/>
          </a:bodyPr>
          <a:lstStyle/>
          <a:p>
            <a:r>
              <a:rPr lang="en-US" altLang="en-US">
                <a:ea typeface="MS PGothic" panose="020B0600070205080204" pitchFamily="34" charset="-128"/>
              </a:rPr>
              <a:t>Potential Seafood Hazards, </a:t>
            </a:r>
            <a:r>
              <a:rPr lang="en-US" sz="4800" b="1">
                <a:solidFill>
                  <a:srgbClr val="0070C0"/>
                </a:solidFill>
                <a:latin typeface="+mn-lt"/>
              </a:rPr>
              <a:t>SPECIES</a:t>
            </a:r>
            <a:r>
              <a:rPr lang="en-US" sz="4400" b="1">
                <a:solidFill>
                  <a:srgbClr val="0070C0"/>
                </a:solidFill>
                <a:latin typeface="+mn-lt"/>
              </a:rPr>
              <a:t>-Related Hazards</a:t>
            </a:r>
            <a:endParaRPr lang="en-US"/>
          </a:p>
        </p:txBody>
      </p:sp>
      <p:sp>
        <p:nvSpPr>
          <p:cNvPr id="3" name="Content Placeholder 2">
            <a:extLst>
              <a:ext uri="{FF2B5EF4-FFF2-40B4-BE49-F238E27FC236}">
                <a16:creationId xmlns:a16="http://schemas.microsoft.com/office/drawing/2014/main" id="{038EA972-D686-221A-4587-D9644001DE36}"/>
              </a:ext>
            </a:extLst>
          </p:cNvPr>
          <p:cNvSpPr>
            <a:spLocks noGrp="1"/>
          </p:cNvSpPr>
          <p:nvPr>
            <p:ph idx="1"/>
          </p:nvPr>
        </p:nvSpPr>
        <p:spPr/>
        <p:txBody>
          <a:bodyPr/>
          <a:lstStyle/>
          <a:p>
            <a:pPr marL="457200" indent="-457200">
              <a:buFont typeface="Wingdings" panose="05000000000000000000" pitchFamily="2" charset="2"/>
              <a:buChar char="§"/>
              <a:defRPr/>
            </a:pPr>
            <a:r>
              <a:rPr lang="en-US" sz="2800">
                <a:latin typeface="Calibri" panose="020F0502020204030204" pitchFamily="34" charset="0"/>
                <a:cs typeface="Calibri" panose="020F0502020204030204" pitchFamily="34" charset="0"/>
              </a:rPr>
              <a:t>Pathogens (harvest)</a:t>
            </a:r>
          </a:p>
          <a:p>
            <a:pPr marL="457200" indent="-457200">
              <a:buFont typeface="Wingdings" panose="05000000000000000000" pitchFamily="2" charset="2"/>
              <a:buChar char="§"/>
              <a:defRPr/>
            </a:pPr>
            <a:r>
              <a:rPr lang="en-US" sz="2800">
                <a:latin typeface="Calibri" panose="020F0502020204030204" pitchFamily="34" charset="0"/>
                <a:cs typeface="Calibri" panose="020F0502020204030204" pitchFamily="34" charset="0"/>
              </a:rPr>
              <a:t>Parasites</a:t>
            </a:r>
          </a:p>
          <a:p>
            <a:pPr marL="457200" indent="-457200">
              <a:buFont typeface="Wingdings" panose="05000000000000000000" pitchFamily="2" charset="2"/>
              <a:buChar char="§"/>
              <a:defRPr/>
            </a:pPr>
            <a:r>
              <a:rPr lang="en-US" sz="2800">
                <a:latin typeface="Calibri" panose="020F0502020204030204" pitchFamily="34" charset="0"/>
                <a:cs typeface="Calibri" panose="020F0502020204030204" pitchFamily="34" charset="0"/>
              </a:rPr>
              <a:t>Natural Toxins</a:t>
            </a:r>
          </a:p>
          <a:p>
            <a:pPr marL="457200" indent="-457200">
              <a:buFont typeface="Wingdings" panose="05000000000000000000" pitchFamily="2" charset="2"/>
              <a:buChar char="§"/>
              <a:defRPr/>
            </a:pPr>
            <a:r>
              <a:rPr lang="en-US" sz="2800">
                <a:latin typeface="Calibri" panose="020F0502020204030204" pitchFamily="34" charset="0"/>
                <a:cs typeface="Calibri" panose="020F0502020204030204" pitchFamily="34" charset="0"/>
              </a:rPr>
              <a:t>Histamine (elevated)</a:t>
            </a:r>
          </a:p>
          <a:p>
            <a:pPr marL="457200" indent="-457200">
              <a:buFont typeface="Wingdings" panose="05000000000000000000" pitchFamily="2" charset="2"/>
              <a:buChar char="§"/>
              <a:defRPr/>
            </a:pPr>
            <a:r>
              <a:rPr lang="en-US" sz="2800">
                <a:latin typeface="Calibri" panose="020F0502020204030204" pitchFamily="34" charset="0"/>
                <a:cs typeface="Calibri" panose="020F0502020204030204" pitchFamily="34" charset="0"/>
              </a:rPr>
              <a:t>Environmental Chemicals</a:t>
            </a:r>
          </a:p>
          <a:p>
            <a:pPr marL="457200" indent="-457200">
              <a:buFont typeface="Wingdings" panose="05000000000000000000" pitchFamily="2" charset="2"/>
              <a:buChar char="§"/>
              <a:defRPr/>
            </a:pPr>
            <a:r>
              <a:rPr lang="en-US" sz="2800">
                <a:latin typeface="Calibri" panose="020F0502020204030204" pitchFamily="34" charset="0"/>
                <a:cs typeface="Calibri" panose="020F0502020204030204" pitchFamily="34" charset="0"/>
              </a:rPr>
              <a:t>Aquaculture Drugs</a:t>
            </a:r>
          </a:p>
          <a:p>
            <a:pPr marL="0" indent="0">
              <a:buNone/>
            </a:pPr>
            <a:endParaRPr lang="en-US"/>
          </a:p>
        </p:txBody>
      </p:sp>
      <p:sp>
        <p:nvSpPr>
          <p:cNvPr id="4" name="Slide Number Placeholder 3">
            <a:extLst>
              <a:ext uri="{FF2B5EF4-FFF2-40B4-BE49-F238E27FC236}">
                <a16:creationId xmlns:a16="http://schemas.microsoft.com/office/drawing/2014/main" id="{A836232D-7C53-7BA4-1640-1DB022620C1F}"/>
              </a:ext>
            </a:extLst>
          </p:cNvPr>
          <p:cNvSpPr>
            <a:spLocks noGrp="1"/>
          </p:cNvSpPr>
          <p:nvPr>
            <p:ph type="sldNum" sz="quarter" idx="12"/>
          </p:nvPr>
        </p:nvSpPr>
        <p:spPr/>
        <p:txBody>
          <a:bodyPr/>
          <a:lstStyle/>
          <a:p>
            <a:fld id="{FFE00EA7-0AD3-4898-A20D-086CFA2BEC19}" type="slidenum">
              <a:rPr lang="en-US" smtClean="0"/>
              <a:t>33</a:t>
            </a:fld>
            <a:endParaRPr lang="en-US"/>
          </a:p>
        </p:txBody>
      </p:sp>
      <p:pic>
        <p:nvPicPr>
          <p:cNvPr id="6" name="Picture 5">
            <a:extLst>
              <a:ext uri="{FF2B5EF4-FFF2-40B4-BE49-F238E27FC236}">
                <a16:creationId xmlns:a16="http://schemas.microsoft.com/office/drawing/2014/main" id="{FAA8FD1E-B2A2-EA32-D1EC-97223DB5ED12}"/>
              </a:ext>
            </a:extLst>
          </p:cNvPr>
          <p:cNvPicPr>
            <a:picLocks noChangeAspect="1"/>
          </p:cNvPicPr>
          <p:nvPr/>
        </p:nvPicPr>
        <p:blipFill>
          <a:blip r:embed="rId2">
            <a:extLst>
              <a:ext uri="{28A0092B-C50C-407E-A947-70E740481C1C}">
                <a14:useLocalDpi xmlns:a14="http://schemas.microsoft.com/office/drawing/2010/main" val="0"/>
              </a:ext>
            </a:extLst>
          </a:blip>
          <a:srcRect t="3926" r="7896" b="18011"/>
          <a:stretch>
            <a:fillRect/>
          </a:stretch>
        </p:blipFill>
        <p:spPr bwMode="auto">
          <a:xfrm>
            <a:off x="7872476" y="1989462"/>
            <a:ext cx="4009553" cy="439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E95A2AF-A0C6-24A3-F3FD-6C449C9EC4CE}"/>
              </a:ext>
            </a:extLst>
          </p:cNvPr>
          <p:cNvPicPr>
            <a:picLocks noChangeAspect="1"/>
          </p:cNvPicPr>
          <p:nvPr/>
        </p:nvPicPr>
        <p:blipFill>
          <a:blip r:embed="rId3">
            <a:extLst>
              <a:ext uri="{28A0092B-C50C-407E-A947-70E740481C1C}">
                <a14:useLocalDpi xmlns:a14="http://schemas.microsoft.com/office/drawing/2010/main" val="0"/>
              </a:ext>
            </a:extLst>
          </a:blip>
          <a:srcRect l="8092" t="4814" r="8083" b="33969"/>
          <a:stretch>
            <a:fillRect/>
          </a:stretch>
        </p:blipFill>
        <p:spPr bwMode="auto">
          <a:xfrm>
            <a:off x="5070522" y="3388969"/>
            <a:ext cx="3630396" cy="299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4">
            <a:extLst>
              <a:ext uri="{FF2B5EF4-FFF2-40B4-BE49-F238E27FC236}">
                <a16:creationId xmlns:a16="http://schemas.microsoft.com/office/drawing/2014/main" id="{6B08BF25-7660-DCD3-482E-F46B0BC025C8}"/>
              </a:ext>
            </a:extLst>
          </p:cNvPr>
          <p:cNvGrpSpPr>
            <a:grpSpLocks/>
          </p:cNvGrpSpPr>
          <p:nvPr/>
        </p:nvGrpSpPr>
        <p:grpSpPr bwMode="auto">
          <a:xfrm>
            <a:off x="7623001" y="1551204"/>
            <a:ext cx="4351394" cy="523220"/>
            <a:chOff x="-744893" y="5931733"/>
            <a:chExt cx="2503954" cy="354114"/>
          </a:xfrm>
        </p:grpSpPr>
        <p:sp>
          <p:nvSpPr>
            <p:cNvPr id="9" name="Rounded Rectangle 8">
              <a:extLst>
                <a:ext uri="{FF2B5EF4-FFF2-40B4-BE49-F238E27FC236}">
                  <a16:creationId xmlns:a16="http://schemas.microsoft.com/office/drawing/2014/main" id="{6A64418D-4C70-9981-6E4A-DA3C53A4FCFB}"/>
                </a:ext>
              </a:extLst>
            </p:cNvPr>
            <p:cNvSpPr/>
            <p:nvPr/>
          </p:nvSpPr>
          <p:spPr>
            <a:xfrm>
              <a:off x="-626116" y="5931734"/>
              <a:ext cx="2264795" cy="33742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35">
              <a:extLst>
                <a:ext uri="{FF2B5EF4-FFF2-40B4-BE49-F238E27FC236}">
                  <a16:creationId xmlns:a16="http://schemas.microsoft.com/office/drawing/2014/main" id="{BEFCEB7C-2404-16A0-2C2E-007D8D0AE540}"/>
                </a:ext>
              </a:extLst>
            </p:cNvPr>
            <p:cNvSpPr txBox="1">
              <a:spLocks noChangeArrowheads="1"/>
            </p:cNvSpPr>
            <p:nvPr/>
          </p:nvSpPr>
          <p:spPr bwMode="auto">
            <a:xfrm>
              <a:off x="-744893" y="5931733"/>
              <a:ext cx="2503954" cy="354114"/>
            </a:xfrm>
            <a:prstGeom prst="rect">
              <a:avLst/>
            </a:pr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a:solidFill>
                    <a:schemeClr val="bg1"/>
                  </a:solidFill>
                  <a:latin typeface="Calibri" panose="020F0502020204030204" pitchFamily="34" charset="0"/>
                  <a:cs typeface="Calibri" panose="020F0502020204030204" pitchFamily="34" charset="0"/>
                </a:rPr>
                <a:t>Vertebrate</a:t>
              </a:r>
              <a:r>
                <a:rPr lang="en-US" altLang="en-US" sz="2800">
                  <a:solidFill>
                    <a:srgbClr val="C4AD04"/>
                  </a:solidFill>
                  <a:latin typeface="Calibri" panose="020F0502020204030204" pitchFamily="34" charset="0"/>
                  <a:cs typeface="Calibri" panose="020F0502020204030204" pitchFamily="34" charset="0"/>
                </a:rPr>
                <a:t> </a:t>
              </a:r>
              <a:r>
                <a:rPr lang="en-US" altLang="en-US" sz="2800">
                  <a:solidFill>
                    <a:schemeClr val="bg1"/>
                  </a:solidFill>
                  <a:latin typeface="Calibri" panose="020F0502020204030204" pitchFamily="34" charset="0"/>
                  <a:cs typeface="Calibri" panose="020F0502020204030204" pitchFamily="34" charset="0"/>
                </a:rPr>
                <a:t>Table 3-2 P 3-3</a:t>
              </a:r>
            </a:p>
          </p:txBody>
        </p:sp>
      </p:grpSp>
      <p:grpSp>
        <p:nvGrpSpPr>
          <p:cNvPr id="11" name="Group 34">
            <a:extLst>
              <a:ext uri="{FF2B5EF4-FFF2-40B4-BE49-F238E27FC236}">
                <a16:creationId xmlns:a16="http://schemas.microsoft.com/office/drawing/2014/main" id="{3D187610-511F-909E-00CE-1696C27B094F}"/>
              </a:ext>
            </a:extLst>
          </p:cNvPr>
          <p:cNvGrpSpPr>
            <a:grpSpLocks/>
          </p:cNvGrpSpPr>
          <p:nvPr/>
        </p:nvGrpSpPr>
        <p:grpSpPr bwMode="auto">
          <a:xfrm>
            <a:off x="4429872" y="2441275"/>
            <a:ext cx="3808475" cy="954107"/>
            <a:chOff x="371216" y="5891026"/>
            <a:chExt cx="1470854" cy="859485"/>
          </a:xfrm>
        </p:grpSpPr>
        <p:sp>
          <p:nvSpPr>
            <p:cNvPr id="12" name="Rounded Rectangle 11">
              <a:extLst>
                <a:ext uri="{FF2B5EF4-FFF2-40B4-BE49-F238E27FC236}">
                  <a16:creationId xmlns:a16="http://schemas.microsoft.com/office/drawing/2014/main" id="{8F067473-8C52-8D73-16B3-AF5542238C2F}"/>
                </a:ext>
              </a:extLst>
            </p:cNvPr>
            <p:cNvSpPr/>
            <p:nvPr/>
          </p:nvSpPr>
          <p:spPr>
            <a:xfrm>
              <a:off x="587277" y="5931733"/>
              <a:ext cx="1051765" cy="747257"/>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35">
              <a:extLst>
                <a:ext uri="{FF2B5EF4-FFF2-40B4-BE49-F238E27FC236}">
                  <a16:creationId xmlns:a16="http://schemas.microsoft.com/office/drawing/2014/main" id="{E9E88492-5389-EEF7-186E-A9568528E9AB}"/>
                </a:ext>
              </a:extLst>
            </p:cNvPr>
            <p:cNvSpPr txBox="1">
              <a:spLocks noChangeArrowheads="1"/>
            </p:cNvSpPr>
            <p:nvPr/>
          </p:nvSpPr>
          <p:spPr bwMode="auto">
            <a:xfrm>
              <a:off x="371216" y="5891026"/>
              <a:ext cx="1470854" cy="859485"/>
            </a:xfrm>
            <a:prstGeom prst="rect">
              <a:avLst/>
            </a:pr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a:solidFill>
                    <a:schemeClr val="bg1">
                      <a:lumMod val="95000"/>
                    </a:schemeClr>
                  </a:solidFill>
                  <a:latin typeface="Calibri" panose="020F0502020204030204" pitchFamily="34" charset="0"/>
                  <a:cs typeface="Calibri" panose="020F0502020204030204" pitchFamily="34" charset="0"/>
                </a:rPr>
                <a:t>Invertebrate Table 3-3</a:t>
              </a:r>
            </a:p>
            <a:p>
              <a:pPr algn="ctr"/>
              <a:r>
                <a:rPr lang="en-US" altLang="en-US" sz="2800">
                  <a:solidFill>
                    <a:schemeClr val="bg1">
                      <a:lumMod val="95000"/>
                    </a:schemeClr>
                  </a:solidFill>
                  <a:latin typeface="Calibri" panose="020F0502020204030204" pitchFamily="34" charset="0"/>
                  <a:cs typeface="Calibri" panose="020F0502020204030204" pitchFamily="34" charset="0"/>
                </a:rPr>
                <a:t>P 3-40</a:t>
              </a:r>
            </a:p>
          </p:txBody>
        </p:sp>
      </p:grpSp>
    </p:spTree>
    <p:extLst>
      <p:ext uri="{BB962C8B-B14F-4D97-AF65-F5344CB8AC3E}">
        <p14:creationId xmlns:p14="http://schemas.microsoft.com/office/powerpoint/2010/main" val="2503840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B66D5-7A91-0A12-168D-42E1C30E9E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888AF-73D7-D103-390D-BE57E9125DC6}"/>
              </a:ext>
            </a:extLst>
          </p:cNvPr>
          <p:cNvSpPr>
            <a:spLocks noGrp="1"/>
          </p:cNvSpPr>
          <p:nvPr>
            <p:ph type="title"/>
          </p:nvPr>
        </p:nvSpPr>
        <p:spPr/>
        <p:txBody>
          <a:bodyPr/>
          <a:lstStyle/>
          <a:p>
            <a:r>
              <a:rPr lang="en-US" b="1">
                <a:ea typeface="ＭＳ Ｐゴシック" charset="0"/>
              </a:rPr>
              <a:t>Seafood Safety Hazards</a:t>
            </a:r>
            <a:endParaRPr lang="en-US"/>
          </a:p>
        </p:txBody>
      </p:sp>
      <p:sp>
        <p:nvSpPr>
          <p:cNvPr id="3" name="Content Placeholder 2">
            <a:extLst>
              <a:ext uri="{FF2B5EF4-FFF2-40B4-BE49-F238E27FC236}">
                <a16:creationId xmlns:a16="http://schemas.microsoft.com/office/drawing/2014/main" id="{1827E211-9F56-E0E7-2FEF-2AD095FEFB98}"/>
              </a:ext>
            </a:extLst>
          </p:cNvPr>
          <p:cNvSpPr>
            <a:spLocks noGrp="1"/>
          </p:cNvSpPr>
          <p:nvPr>
            <p:ph idx="1"/>
          </p:nvPr>
        </p:nvSpPr>
        <p:spPr/>
        <p:txBody>
          <a:bodyPr/>
          <a:lstStyle/>
          <a:p>
            <a:pPr marL="0" indent="0">
              <a:buNone/>
            </a:pPr>
            <a:r>
              <a:rPr lang="en-US" altLang="en-US" sz="2800" b="1">
                <a:solidFill>
                  <a:srgbClr val="0070C0"/>
                </a:solidFill>
              </a:rPr>
              <a:t>Process Hazards </a:t>
            </a:r>
            <a:r>
              <a:rPr lang="en-US" altLang="en-US" sz="2800" b="1"/>
              <a:t>– </a:t>
            </a:r>
            <a:r>
              <a:rPr lang="en-US" altLang="en-US" sz="2800"/>
              <a:t>Hazards associated with different products and product forms &amp; how they are processed, packaged, stored or distributed</a:t>
            </a:r>
          </a:p>
          <a:p>
            <a:endParaRPr lang="en-US"/>
          </a:p>
        </p:txBody>
      </p:sp>
      <p:sp>
        <p:nvSpPr>
          <p:cNvPr id="4" name="Slide Number Placeholder 3">
            <a:extLst>
              <a:ext uri="{FF2B5EF4-FFF2-40B4-BE49-F238E27FC236}">
                <a16:creationId xmlns:a16="http://schemas.microsoft.com/office/drawing/2014/main" id="{828F023F-B1AA-6264-1A69-2EE2D91D1B5F}"/>
              </a:ext>
            </a:extLst>
          </p:cNvPr>
          <p:cNvSpPr>
            <a:spLocks noGrp="1"/>
          </p:cNvSpPr>
          <p:nvPr>
            <p:ph type="sldNum" sz="quarter" idx="12"/>
          </p:nvPr>
        </p:nvSpPr>
        <p:spPr/>
        <p:txBody>
          <a:bodyPr/>
          <a:lstStyle/>
          <a:p>
            <a:fld id="{FFE00EA7-0AD3-4898-A20D-086CFA2BEC19}" type="slidenum">
              <a:rPr lang="en-US" smtClean="0"/>
              <a:t>34</a:t>
            </a:fld>
            <a:endParaRPr lang="en-US"/>
          </a:p>
        </p:txBody>
      </p:sp>
      <p:sp>
        <p:nvSpPr>
          <p:cNvPr id="5" name="Rounded Rectangle 22">
            <a:extLst>
              <a:ext uri="{FF2B5EF4-FFF2-40B4-BE49-F238E27FC236}">
                <a16:creationId xmlns:a16="http://schemas.microsoft.com/office/drawing/2014/main" id="{8E04297C-0D9C-93EB-0807-580ACE46875F}"/>
              </a:ext>
            </a:extLst>
          </p:cNvPr>
          <p:cNvSpPr/>
          <p:nvPr/>
        </p:nvSpPr>
        <p:spPr bwMode="auto">
          <a:xfrm>
            <a:off x="9983904" y="2515782"/>
            <a:ext cx="2203890" cy="511111"/>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CHP3: 3-52</a:t>
            </a:r>
          </a:p>
        </p:txBody>
      </p:sp>
      <p:grpSp>
        <p:nvGrpSpPr>
          <p:cNvPr id="6" name="Group 5">
            <a:extLst>
              <a:ext uri="{FF2B5EF4-FFF2-40B4-BE49-F238E27FC236}">
                <a16:creationId xmlns:a16="http://schemas.microsoft.com/office/drawing/2014/main" id="{AAF1490E-E628-51BC-42D0-D23E09867BA6}"/>
              </a:ext>
            </a:extLst>
          </p:cNvPr>
          <p:cNvGrpSpPr/>
          <p:nvPr/>
        </p:nvGrpSpPr>
        <p:grpSpPr>
          <a:xfrm>
            <a:off x="508839" y="1782296"/>
            <a:ext cx="10262734" cy="4799120"/>
            <a:chOff x="768063" y="1599555"/>
            <a:chExt cx="10262734" cy="4799120"/>
          </a:xfrm>
        </p:grpSpPr>
        <p:pic>
          <p:nvPicPr>
            <p:cNvPr id="7" name="Picture 2">
              <a:extLst>
                <a:ext uri="{FF2B5EF4-FFF2-40B4-BE49-F238E27FC236}">
                  <a16:creationId xmlns:a16="http://schemas.microsoft.com/office/drawing/2014/main" id="{862EBE55-13FC-D78F-A9B2-7937E47AF4A6}"/>
                </a:ext>
              </a:extLst>
            </p:cNvPr>
            <p:cNvPicPr>
              <a:picLocks noChangeAspect="1"/>
            </p:cNvPicPr>
            <p:nvPr/>
          </p:nvPicPr>
          <p:blipFill>
            <a:blip r:embed="rId2">
              <a:extLst>
                <a:ext uri="{28A0092B-C50C-407E-A947-70E740481C1C}">
                  <a14:useLocalDpi xmlns:a14="http://schemas.microsoft.com/office/drawing/2010/main" val="0"/>
                </a:ext>
              </a:extLst>
            </a:blip>
            <a:srcRect l="11105" r="-1041" b="14986"/>
            <a:stretch>
              <a:fillRect/>
            </a:stretch>
          </p:blipFill>
          <p:spPr bwMode="auto">
            <a:xfrm>
              <a:off x="768063" y="1599555"/>
              <a:ext cx="10262734" cy="479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73984D72-2E07-C946-6416-1BF36C329601}"/>
                </a:ext>
              </a:extLst>
            </p:cNvPr>
            <p:cNvSpPr/>
            <p:nvPr/>
          </p:nvSpPr>
          <p:spPr>
            <a:xfrm>
              <a:off x="3753308" y="5575809"/>
              <a:ext cx="1676400" cy="381000"/>
            </a:xfrm>
            <a:prstGeom prst="roundRect">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a:latin typeface="Calibri" panose="020F0502020204030204" pitchFamily="34" charset="0"/>
                  <a:cs typeface="Calibri" panose="020F0502020204030204" pitchFamily="34" charset="0"/>
                </a:rPr>
                <a:t>Metal Inclusion</a:t>
              </a:r>
            </a:p>
          </p:txBody>
        </p:sp>
        <p:sp>
          <p:nvSpPr>
            <p:cNvPr id="9" name="Rounded Rectangle 8">
              <a:extLst>
                <a:ext uri="{FF2B5EF4-FFF2-40B4-BE49-F238E27FC236}">
                  <a16:creationId xmlns:a16="http://schemas.microsoft.com/office/drawing/2014/main" id="{B9C025C2-FE5D-5E95-CF26-589FB272B3EB}"/>
                </a:ext>
              </a:extLst>
            </p:cNvPr>
            <p:cNvSpPr/>
            <p:nvPr/>
          </p:nvSpPr>
          <p:spPr>
            <a:xfrm>
              <a:off x="7912532" y="2603141"/>
              <a:ext cx="2209800" cy="701675"/>
            </a:xfrm>
            <a:prstGeom prst="roundRect">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a:latin typeface="Calibri" panose="020F0502020204030204" pitchFamily="34" charset="0"/>
                  <a:cs typeface="Calibri" panose="020F0502020204030204" pitchFamily="34" charset="0"/>
                </a:rPr>
                <a:t>Pathogen Growth Temperature Abuse</a:t>
              </a:r>
            </a:p>
          </p:txBody>
        </p:sp>
        <p:cxnSp>
          <p:nvCxnSpPr>
            <p:cNvPr id="10" name="Straight Arrow Connector 9">
              <a:extLst>
                <a:ext uri="{FF2B5EF4-FFF2-40B4-BE49-F238E27FC236}">
                  <a16:creationId xmlns:a16="http://schemas.microsoft.com/office/drawing/2014/main" id="{4B7F391F-AF21-E1A5-B498-8CF86AA785D4}"/>
                </a:ext>
              </a:extLst>
            </p:cNvPr>
            <p:cNvCxnSpPr/>
            <p:nvPr/>
          </p:nvCxnSpPr>
          <p:spPr>
            <a:xfrm flipH="1">
              <a:off x="7720065" y="3316776"/>
              <a:ext cx="228600" cy="2889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BE3E003-AFBD-96C0-5298-B11C066F864F}"/>
                </a:ext>
              </a:extLst>
            </p:cNvPr>
            <p:cNvCxnSpPr/>
            <p:nvPr/>
          </p:nvCxnSpPr>
          <p:spPr>
            <a:xfrm flipH="1" flipV="1">
              <a:off x="4164546" y="5084151"/>
              <a:ext cx="320675" cy="4000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D747E035-80C9-2519-3FF9-3099D39BCA53}"/>
                </a:ext>
              </a:extLst>
            </p:cNvPr>
            <p:cNvSpPr/>
            <p:nvPr/>
          </p:nvSpPr>
          <p:spPr>
            <a:xfrm>
              <a:off x="8929967" y="4122737"/>
              <a:ext cx="1219200" cy="381000"/>
            </a:xfrm>
            <a:prstGeom prst="roundRect">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a:latin typeface="Calibri" panose="020F0502020204030204" pitchFamily="34" charset="0"/>
                  <a:cs typeface="Calibri" panose="020F0502020204030204" pitchFamily="34" charset="0"/>
                </a:rPr>
                <a:t>Allergens</a:t>
              </a:r>
            </a:p>
          </p:txBody>
        </p:sp>
        <p:sp>
          <p:nvSpPr>
            <p:cNvPr id="13" name="Rounded Rectangle 12">
              <a:extLst>
                <a:ext uri="{FF2B5EF4-FFF2-40B4-BE49-F238E27FC236}">
                  <a16:creationId xmlns:a16="http://schemas.microsoft.com/office/drawing/2014/main" id="{4032B0D4-61AC-F832-0F47-8DCC2AAC26D6}"/>
                </a:ext>
              </a:extLst>
            </p:cNvPr>
            <p:cNvSpPr/>
            <p:nvPr/>
          </p:nvSpPr>
          <p:spPr>
            <a:xfrm>
              <a:off x="1981467" y="2920390"/>
              <a:ext cx="1447800" cy="368300"/>
            </a:xfrm>
            <a:prstGeom prst="roundRect">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a:latin typeface="Calibri" panose="020F0502020204030204" pitchFamily="34" charset="0"/>
                  <a:cs typeface="Calibri" panose="020F0502020204030204" pitchFamily="34" charset="0"/>
                </a:rPr>
                <a:t>Additives</a:t>
              </a:r>
            </a:p>
          </p:txBody>
        </p:sp>
        <p:cxnSp>
          <p:nvCxnSpPr>
            <p:cNvPr id="14" name="Straight Arrow Connector 13">
              <a:extLst>
                <a:ext uri="{FF2B5EF4-FFF2-40B4-BE49-F238E27FC236}">
                  <a16:creationId xmlns:a16="http://schemas.microsoft.com/office/drawing/2014/main" id="{90264631-87A6-EF10-6B83-A5E5EBF793DB}"/>
                </a:ext>
              </a:extLst>
            </p:cNvPr>
            <p:cNvCxnSpPr>
              <a:cxnSpLocks/>
            </p:cNvCxnSpPr>
            <p:nvPr/>
          </p:nvCxnSpPr>
          <p:spPr>
            <a:xfrm flipH="1">
              <a:off x="9195960" y="4579937"/>
              <a:ext cx="229307"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0E90F1-DDC9-3FCE-201B-9CB65C87B5DE}"/>
                </a:ext>
              </a:extLst>
            </p:cNvPr>
            <p:cNvCxnSpPr/>
            <p:nvPr/>
          </p:nvCxnSpPr>
          <p:spPr>
            <a:xfrm flipH="1">
              <a:off x="2749508" y="3316776"/>
              <a:ext cx="228600" cy="2889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02349C98-0B1F-9EF2-32CD-74EEB4328767}"/>
                </a:ext>
              </a:extLst>
            </p:cNvPr>
            <p:cNvSpPr/>
            <p:nvPr/>
          </p:nvSpPr>
          <p:spPr>
            <a:xfrm>
              <a:off x="4797917" y="2863146"/>
              <a:ext cx="1920875" cy="577850"/>
            </a:xfrm>
            <a:prstGeom prst="roundRect">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i="1">
                  <a:latin typeface="Calibri" panose="020F0502020204030204" pitchFamily="34" charset="0"/>
                  <a:cs typeface="Calibri" panose="020F0502020204030204" pitchFamily="34" charset="0"/>
                </a:rPr>
                <a:t>S. Aureus </a:t>
              </a:r>
              <a:r>
                <a:rPr lang="en-US" altLang="en-US">
                  <a:latin typeface="Calibri" panose="020F0502020204030204" pitchFamily="34" charset="0"/>
                  <a:cs typeface="Calibri" panose="020F0502020204030204" pitchFamily="34" charset="0"/>
                </a:rPr>
                <a:t>Toxin</a:t>
              </a:r>
            </a:p>
            <a:p>
              <a:pPr algn="ctr"/>
              <a:r>
                <a:rPr lang="en-US" altLang="en-US">
                  <a:latin typeface="Calibri" panose="020F0502020204030204" pitchFamily="34" charset="0"/>
                  <a:cs typeface="Calibri" panose="020F0502020204030204" pitchFamily="34" charset="0"/>
                </a:rPr>
                <a:t>Batter</a:t>
              </a:r>
            </a:p>
          </p:txBody>
        </p:sp>
        <p:cxnSp>
          <p:nvCxnSpPr>
            <p:cNvPr id="17" name="Straight Arrow Connector 16">
              <a:extLst>
                <a:ext uri="{FF2B5EF4-FFF2-40B4-BE49-F238E27FC236}">
                  <a16:creationId xmlns:a16="http://schemas.microsoft.com/office/drawing/2014/main" id="{7C923F07-8D79-8185-0083-60FD4A19D398}"/>
                </a:ext>
              </a:extLst>
            </p:cNvPr>
            <p:cNvCxnSpPr>
              <a:cxnSpLocks/>
            </p:cNvCxnSpPr>
            <p:nvPr/>
          </p:nvCxnSpPr>
          <p:spPr>
            <a:xfrm flipH="1">
              <a:off x="5368210" y="3606962"/>
              <a:ext cx="390144" cy="423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4340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7CE9-082D-6983-A01C-845C4FE3A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63962-FEE7-7D4B-5F7B-36044992806B}"/>
              </a:ext>
            </a:extLst>
          </p:cNvPr>
          <p:cNvSpPr>
            <a:spLocks noGrp="1"/>
          </p:cNvSpPr>
          <p:nvPr>
            <p:ph type="title"/>
          </p:nvPr>
        </p:nvSpPr>
        <p:spPr/>
        <p:txBody>
          <a:bodyPr>
            <a:normAutofit fontScale="90000"/>
          </a:bodyPr>
          <a:lstStyle/>
          <a:p>
            <a:r>
              <a:rPr lang="en-US" altLang="en-US">
                <a:ea typeface="MS PGothic" panose="020B0600070205080204" pitchFamily="34" charset="-128"/>
              </a:rPr>
              <a:t>Potential Seafood Hazards,</a:t>
            </a:r>
            <a:r>
              <a:rPr lang="en-US" sz="4800" b="1">
                <a:solidFill>
                  <a:srgbClr val="0070C0"/>
                </a:solidFill>
                <a:latin typeface="+mn-lt"/>
              </a:rPr>
              <a:t> Process</a:t>
            </a:r>
            <a:r>
              <a:rPr lang="en-US" sz="4400" b="1">
                <a:solidFill>
                  <a:srgbClr val="0070C0"/>
                </a:solidFill>
                <a:latin typeface="+mn-lt"/>
              </a:rPr>
              <a:t>-Related Hazards</a:t>
            </a:r>
            <a:endParaRPr lang="en-US"/>
          </a:p>
        </p:txBody>
      </p:sp>
      <p:sp>
        <p:nvSpPr>
          <p:cNvPr id="3" name="Content Placeholder 2">
            <a:extLst>
              <a:ext uri="{FF2B5EF4-FFF2-40B4-BE49-F238E27FC236}">
                <a16:creationId xmlns:a16="http://schemas.microsoft.com/office/drawing/2014/main" id="{B8536E4C-365B-072B-0AC7-D647C92B8723}"/>
              </a:ext>
            </a:extLst>
          </p:cNvPr>
          <p:cNvSpPr>
            <a:spLocks noGrp="1"/>
          </p:cNvSpPr>
          <p:nvPr>
            <p:ph idx="1"/>
          </p:nvPr>
        </p:nvSpPr>
        <p:spPr>
          <a:xfrm>
            <a:off x="838200" y="1724773"/>
            <a:ext cx="6118949" cy="4452190"/>
          </a:xfrm>
        </p:spPr>
        <p:txBody>
          <a:bodyPr vert="horz" lIns="91440" tIns="45720" rIns="91440" bIns="45720" rtlCol="0" anchor="t">
            <a:noAutofit/>
          </a:bodyPr>
          <a:lstStyle/>
          <a:p>
            <a:pPr marL="457200" indent="-457200">
              <a:lnSpc>
                <a:spcPct val="120000"/>
              </a:lnSpc>
              <a:spcAft>
                <a:spcPts val="600"/>
              </a:spcAft>
              <a:buFont typeface="Wingdings" panose="05000000000000000000" pitchFamily="2" charset="2"/>
              <a:buChar char="§"/>
              <a:defRPr/>
            </a:pPr>
            <a:r>
              <a:rPr lang="en-US" sz="2000">
                <a:latin typeface="Calibri"/>
                <a:ea typeface="Calibri"/>
                <a:cs typeface="Calibri"/>
              </a:rPr>
              <a:t>Pathogenic Bacteria Growth  – Temperature Abuse</a:t>
            </a:r>
          </a:p>
          <a:p>
            <a:pPr marL="457200" indent="-457200">
              <a:lnSpc>
                <a:spcPct val="120000"/>
              </a:lnSpc>
              <a:spcAft>
                <a:spcPts val="600"/>
              </a:spcAft>
              <a:buFont typeface="Wingdings" panose="05000000000000000000" pitchFamily="2" charset="2"/>
              <a:buChar char="§"/>
              <a:defRPr/>
            </a:pPr>
            <a:r>
              <a:rPr lang="en-US" sz="2000" i="1">
                <a:latin typeface="Calibri"/>
                <a:ea typeface="Calibri"/>
                <a:cs typeface="Calibri"/>
              </a:rPr>
              <a:t>C. botulinum </a:t>
            </a:r>
            <a:r>
              <a:rPr lang="en-US" sz="2000">
                <a:latin typeface="Calibri"/>
                <a:ea typeface="Calibri"/>
                <a:cs typeface="Calibri"/>
              </a:rPr>
              <a:t>toxin</a:t>
            </a:r>
          </a:p>
          <a:p>
            <a:pPr marL="457200" indent="-457200">
              <a:lnSpc>
                <a:spcPct val="120000"/>
              </a:lnSpc>
              <a:spcAft>
                <a:spcPts val="600"/>
              </a:spcAft>
              <a:buFont typeface="Wingdings" panose="05000000000000000000" pitchFamily="2" charset="2"/>
              <a:buChar char="§"/>
              <a:defRPr/>
            </a:pPr>
            <a:r>
              <a:rPr lang="en-US" sz="2000" i="1">
                <a:latin typeface="Calibri"/>
                <a:ea typeface="Calibri"/>
                <a:cs typeface="Calibri"/>
              </a:rPr>
              <a:t>S. aureus </a:t>
            </a:r>
            <a:r>
              <a:rPr lang="en-US" sz="2000">
                <a:latin typeface="Calibri"/>
                <a:ea typeface="Calibri"/>
                <a:cs typeface="Calibri"/>
              </a:rPr>
              <a:t>Toxin – Drying</a:t>
            </a:r>
          </a:p>
          <a:p>
            <a:pPr marL="457200" indent="-457200">
              <a:lnSpc>
                <a:spcPct val="120000"/>
              </a:lnSpc>
              <a:spcAft>
                <a:spcPts val="600"/>
              </a:spcAft>
              <a:buFont typeface="Wingdings" panose="05000000000000000000" pitchFamily="2" charset="2"/>
              <a:buChar char="§"/>
              <a:defRPr/>
            </a:pPr>
            <a:r>
              <a:rPr lang="en-US" sz="2000" i="1">
                <a:latin typeface="Calibri"/>
                <a:ea typeface="Calibri"/>
                <a:cs typeface="Calibri"/>
              </a:rPr>
              <a:t>S. aureus </a:t>
            </a:r>
            <a:r>
              <a:rPr lang="en-US" sz="2000">
                <a:latin typeface="Calibri"/>
                <a:ea typeface="Calibri"/>
                <a:cs typeface="Calibri"/>
              </a:rPr>
              <a:t>Toxin – Batter</a:t>
            </a:r>
          </a:p>
          <a:p>
            <a:pPr marL="457200" indent="-457200">
              <a:lnSpc>
                <a:spcPct val="120000"/>
              </a:lnSpc>
              <a:spcAft>
                <a:spcPts val="600"/>
              </a:spcAft>
              <a:buFont typeface="Wingdings" panose="05000000000000000000" pitchFamily="2" charset="2"/>
              <a:buChar char="§"/>
              <a:defRPr/>
            </a:pPr>
            <a:r>
              <a:rPr lang="en-US" sz="2000">
                <a:latin typeface="Calibri"/>
                <a:ea typeface="Calibri"/>
                <a:cs typeface="Calibri"/>
              </a:rPr>
              <a:t>Pathogenic Bacteria Survival through Cooking and Pasteurization</a:t>
            </a:r>
          </a:p>
          <a:p>
            <a:pPr marL="457200" indent="-457200">
              <a:lnSpc>
                <a:spcPct val="120000"/>
              </a:lnSpc>
              <a:spcAft>
                <a:spcPts val="600"/>
              </a:spcAft>
              <a:buFont typeface="Wingdings" panose="05000000000000000000" pitchFamily="2" charset="2"/>
              <a:buChar char="§"/>
              <a:defRPr/>
            </a:pPr>
            <a:r>
              <a:rPr lang="en-US" sz="2000">
                <a:latin typeface="Calibri"/>
                <a:ea typeface="Calibri"/>
                <a:cs typeface="Calibri"/>
              </a:rPr>
              <a:t>Pathogenic Bacteria Survival through Processes Designed to Retain Raw Product Characteristics</a:t>
            </a:r>
          </a:p>
        </p:txBody>
      </p:sp>
      <p:sp>
        <p:nvSpPr>
          <p:cNvPr id="4" name="Slide Number Placeholder 3">
            <a:extLst>
              <a:ext uri="{FF2B5EF4-FFF2-40B4-BE49-F238E27FC236}">
                <a16:creationId xmlns:a16="http://schemas.microsoft.com/office/drawing/2014/main" id="{18201272-D083-0F33-B744-FBF440FE43F1}"/>
              </a:ext>
            </a:extLst>
          </p:cNvPr>
          <p:cNvSpPr>
            <a:spLocks noGrp="1"/>
          </p:cNvSpPr>
          <p:nvPr>
            <p:ph type="sldNum" sz="quarter" idx="12"/>
          </p:nvPr>
        </p:nvSpPr>
        <p:spPr/>
        <p:txBody>
          <a:bodyPr/>
          <a:lstStyle/>
          <a:p>
            <a:fld id="{FFE00EA7-0AD3-4898-A20D-086CFA2BEC19}" type="slidenum">
              <a:rPr lang="en-US" smtClean="0"/>
              <a:t>35</a:t>
            </a:fld>
            <a:endParaRPr lang="en-US"/>
          </a:p>
        </p:txBody>
      </p:sp>
      <p:sp>
        <p:nvSpPr>
          <p:cNvPr id="5" name="Content Placeholder 2">
            <a:extLst>
              <a:ext uri="{FF2B5EF4-FFF2-40B4-BE49-F238E27FC236}">
                <a16:creationId xmlns:a16="http://schemas.microsoft.com/office/drawing/2014/main" id="{0BED04AE-0BE4-9848-FD61-2F5C06ADA1F5}"/>
              </a:ext>
            </a:extLst>
          </p:cNvPr>
          <p:cNvSpPr txBox="1">
            <a:spLocks/>
          </p:cNvSpPr>
          <p:nvPr/>
        </p:nvSpPr>
        <p:spPr>
          <a:xfrm>
            <a:off x="6742176" y="1687513"/>
            <a:ext cx="474878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spcAft>
                <a:spcPts val="600"/>
              </a:spcAft>
              <a:buFont typeface="Wingdings,Sans-Serif" panose="05000000000000000000" pitchFamily="2" charset="2"/>
              <a:buChar char="§"/>
              <a:defRPr/>
            </a:pPr>
            <a:r>
              <a:rPr lang="en-US" sz="2000">
                <a:latin typeface="Calibri"/>
                <a:ea typeface="Calibri"/>
                <a:cs typeface="Calibri"/>
              </a:rPr>
              <a:t>Pathogenic Bacteria Contamination After Pasteurization and Specialized Cooking Processes</a:t>
            </a:r>
          </a:p>
          <a:p>
            <a:pPr marL="457200" indent="-457200">
              <a:lnSpc>
                <a:spcPct val="100000"/>
              </a:lnSpc>
              <a:spcAft>
                <a:spcPts val="600"/>
              </a:spcAft>
              <a:buFont typeface="Wingdings" panose="05000000000000000000" pitchFamily="2" charset="2"/>
              <a:buChar char="§"/>
              <a:defRPr/>
            </a:pPr>
            <a:r>
              <a:rPr lang="en-US" sz="2000">
                <a:latin typeface="Calibri"/>
                <a:ea typeface="Calibri"/>
                <a:cs typeface="Calibri"/>
              </a:rPr>
              <a:t>Allergens and Food Intolerance Substances</a:t>
            </a:r>
          </a:p>
          <a:p>
            <a:pPr marL="457200" indent="-457200">
              <a:lnSpc>
                <a:spcPct val="100000"/>
              </a:lnSpc>
              <a:spcAft>
                <a:spcPts val="600"/>
              </a:spcAft>
              <a:buFont typeface="Wingdings" panose="05000000000000000000" pitchFamily="2" charset="2"/>
              <a:buChar char="§"/>
              <a:defRPr/>
            </a:pPr>
            <a:r>
              <a:rPr lang="en-US" sz="2000">
                <a:latin typeface="Calibri"/>
                <a:ea typeface="Calibri"/>
                <a:cs typeface="Calibri"/>
              </a:rPr>
              <a:t>Metal Inclusion</a:t>
            </a:r>
          </a:p>
          <a:p>
            <a:pPr marL="457200" indent="-457200">
              <a:lnSpc>
                <a:spcPct val="100000"/>
              </a:lnSpc>
              <a:spcAft>
                <a:spcPts val="600"/>
              </a:spcAft>
              <a:buFont typeface="Wingdings" panose="05000000000000000000" pitchFamily="2" charset="2"/>
              <a:buChar char="§"/>
              <a:defRPr/>
            </a:pPr>
            <a:r>
              <a:rPr lang="en-US" sz="2000">
                <a:latin typeface="Calibri"/>
                <a:ea typeface="Calibri"/>
                <a:cs typeface="Calibri"/>
              </a:rPr>
              <a:t>Glass Inclusion</a:t>
            </a:r>
          </a:p>
          <a:p>
            <a:pPr marL="0" indent="0">
              <a:buNone/>
            </a:pPr>
            <a:endParaRPr lang="en-US"/>
          </a:p>
        </p:txBody>
      </p:sp>
      <p:pic>
        <p:nvPicPr>
          <p:cNvPr id="7" name="Picture 7">
            <a:extLst>
              <a:ext uri="{FF2B5EF4-FFF2-40B4-BE49-F238E27FC236}">
                <a16:creationId xmlns:a16="http://schemas.microsoft.com/office/drawing/2014/main" id="{DC983FF0-B4A7-2F3B-C5BD-5D915C45EC85}"/>
              </a:ext>
            </a:extLst>
          </p:cNvPr>
          <p:cNvPicPr>
            <a:picLocks noChangeAspect="1"/>
          </p:cNvPicPr>
          <p:nvPr/>
        </p:nvPicPr>
        <p:blipFill rotWithShape="1">
          <a:blip r:embed="rId2">
            <a:extLst>
              <a:ext uri="{28A0092B-C50C-407E-A947-70E740481C1C}">
                <a14:useLocalDpi xmlns:a14="http://schemas.microsoft.com/office/drawing/2010/main" val="0"/>
              </a:ext>
            </a:extLst>
          </a:blip>
          <a:srcRect l="5984" t="5928" r="6439" b="47659"/>
          <a:stretch/>
        </p:blipFill>
        <p:spPr bwMode="auto">
          <a:xfrm>
            <a:off x="8249384" y="4858075"/>
            <a:ext cx="3942616" cy="161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4">
            <a:extLst>
              <a:ext uri="{FF2B5EF4-FFF2-40B4-BE49-F238E27FC236}">
                <a16:creationId xmlns:a16="http://schemas.microsoft.com/office/drawing/2014/main" id="{74964FB9-7025-7F9A-F5D3-8B5D827BBADD}"/>
              </a:ext>
            </a:extLst>
          </p:cNvPr>
          <p:cNvGrpSpPr>
            <a:grpSpLocks/>
          </p:cNvGrpSpPr>
          <p:nvPr/>
        </p:nvGrpSpPr>
        <p:grpSpPr bwMode="auto">
          <a:xfrm>
            <a:off x="9685137" y="3424718"/>
            <a:ext cx="2295957" cy="1193459"/>
            <a:chOff x="447129" y="5676176"/>
            <a:chExt cx="1191913" cy="1512093"/>
          </a:xfrm>
        </p:grpSpPr>
        <p:sp>
          <p:nvSpPr>
            <p:cNvPr id="9" name="Rounded Rectangle 8">
              <a:extLst>
                <a:ext uri="{FF2B5EF4-FFF2-40B4-BE49-F238E27FC236}">
                  <a16:creationId xmlns:a16="http://schemas.microsoft.com/office/drawing/2014/main" id="{9A7E354D-D1DA-8C7A-4DBE-A18E4539D3EB}"/>
                </a:ext>
              </a:extLst>
            </p:cNvPr>
            <p:cNvSpPr/>
            <p:nvPr/>
          </p:nvSpPr>
          <p:spPr>
            <a:xfrm>
              <a:off x="447129" y="5676176"/>
              <a:ext cx="1191913" cy="1512093"/>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35">
              <a:extLst>
                <a:ext uri="{FF2B5EF4-FFF2-40B4-BE49-F238E27FC236}">
                  <a16:creationId xmlns:a16="http://schemas.microsoft.com/office/drawing/2014/main" id="{00100578-83C9-5E92-6552-20B9DCDB3606}"/>
                </a:ext>
              </a:extLst>
            </p:cNvPr>
            <p:cNvSpPr txBox="1">
              <a:spLocks noChangeArrowheads="1"/>
            </p:cNvSpPr>
            <p:nvPr/>
          </p:nvSpPr>
          <p:spPr bwMode="auto">
            <a:xfrm>
              <a:off x="551105" y="5830946"/>
              <a:ext cx="975388" cy="1208838"/>
            </a:xfrm>
            <a:prstGeom prst="rect">
              <a:avLst/>
            </a:pr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a:solidFill>
                    <a:schemeClr val="bg1"/>
                  </a:solidFill>
                  <a:latin typeface="Calibri"/>
                  <a:ea typeface="MS PGothic"/>
                  <a:cs typeface="Calibri"/>
                </a:rPr>
                <a:t>Table 3-4</a:t>
              </a:r>
            </a:p>
            <a:p>
              <a:pPr algn="ctr"/>
              <a:r>
                <a:rPr lang="en-US" altLang="en-US" sz="2800">
                  <a:solidFill>
                    <a:schemeClr val="bg1"/>
                  </a:solidFill>
                  <a:latin typeface="Calibri"/>
                  <a:ea typeface="MS PGothic"/>
                  <a:cs typeface="Calibri"/>
                </a:rPr>
                <a:t>P 3-52</a:t>
              </a:r>
            </a:p>
          </p:txBody>
        </p:sp>
      </p:grpSp>
    </p:spTree>
    <p:extLst>
      <p:ext uri="{BB962C8B-B14F-4D97-AF65-F5344CB8AC3E}">
        <p14:creationId xmlns:p14="http://schemas.microsoft.com/office/powerpoint/2010/main" val="3215764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DB79-01AB-5CE8-2AFA-623B412AB30E}"/>
              </a:ext>
            </a:extLst>
          </p:cNvPr>
          <p:cNvSpPr>
            <a:spLocks noGrp="1"/>
          </p:cNvSpPr>
          <p:nvPr>
            <p:ph type="title"/>
          </p:nvPr>
        </p:nvSpPr>
        <p:spPr/>
        <p:txBody>
          <a:bodyPr/>
          <a:lstStyle/>
          <a:p>
            <a:r>
              <a:rPr lang="en-US"/>
              <a:t>Potential Seafood Safety Hazards and Their Controls </a:t>
            </a:r>
          </a:p>
        </p:txBody>
      </p:sp>
      <p:sp>
        <p:nvSpPr>
          <p:cNvPr id="3" name="Text Placeholder 2">
            <a:extLst>
              <a:ext uri="{FF2B5EF4-FFF2-40B4-BE49-F238E27FC236}">
                <a16:creationId xmlns:a16="http://schemas.microsoft.com/office/drawing/2014/main" id="{01B96EF4-77EA-B72D-2214-2809568BB1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9C1BA7-7B00-4CA0-FF8A-A0FBF9DEDD39}"/>
              </a:ext>
            </a:extLst>
          </p:cNvPr>
          <p:cNvSpPr>
            <a:spLocks noGrp="1"/>
          </p:cNvSpPr>
          <p:nvPr>
            <p:ph type="sldNum" sz="quarter" idx="12"/>
          </p:nvPr>
        </p:nvSpPr>
        <p:spPr/>
        <p:txBody>
          <a:bodyPr/>
          <a:lstStyle/>
          <a:p>
            <a:fld id="{02389E78-7DB0-44B8-A701-13E85F167260}" type="slidenum">
              <a:rPr lang="en-US" smtClean="0"/>
              <a:t>36</a:t>
            </a:fld>
            <a:endParaRPr lang="en-US"/>
          </a:p>
        </p:txBody>
      </p:sp>
    </p:spTree>
    <p:extLst>
      <p:ext uri="{BB962C8B-B14F-4D97-AF65-F5344CB8AC3E}">
        <p14:creationId xmlns:p14="http://schemas.microsoft.com/office/powerpoint/2010/main" val="1568765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8572A-ACA1-BFC5-4A94-C4C54332C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2B0EF-F779-7ACE-3397-0551C25AF504}"/>
              </a:ext>
            </a:extLst>
          </p:cNvPr>
          <p:cNvSpPr>
            <a:spLocks noGrp="1"/>
          </p:cNvSpPr>
          <p:nvPr>
            <p:ph type="title"/>
          </p:nvPr>
        </p:nvSpPr>
        <p:spPr/>
        <p:txBody>
          <a:bodyPr/>
          <a:lstStyle/>
          <a:p>
            <a:r>
              <a:rPr lang="en-US"/>
              <a:t>Controls</a:t>
            </a:r>
          </a:p>
        </p:txBody>
      </p:sp>
      <p:sp>
        <p:nvSpPr>
          <p:cNvPr id="3" name="Content Placeholder 2">
            <a:extLst>
              <a:ext uri="{FF2B5EF4-FFF2-40B4-BE49-F238E27FC236}">
                <a16:creationId xmlns:a16="http://schemas.microsoft.com/office/drawing/2014/main" id="{D33AAEE8-8CC8-0C9F-45B2-2B0189FD24A7}"/>
              </a:ext>
            </a:extLst>
          </p:cNvPr>
          <p:cNvSpPr>
            <a:spLocks noGrp="1"/>
          </p:cNvSpPr>
          <p:nvPr>
            <p:ph idx="1"/>
          </p:nvPr>
        </p:nvSpPr>
        <p:spPr/>
        <p:txBody>
          <a:bodyPr/>
          <a:lstStyle/>
          <a:p>
            <a:pPr marL="0" indent="0">
              <a:buNone/>
            </a:pPr>
            <a:r>
              <a:rPr kumimoji="0" lang="en-US" altLang="en-US" sz="2800" b="0" i="0" u="none" strike="noStrike" kern="1200" cap="none" spc="0" normalizeH="0" baseline="0" noProof="0">
                <a:ln>
                  <a:noFill/>
                </a:ln>
                <a:solidFill>
                  <a:srgbClr val="003399"/>
                </a:solidFill>
                <a:effectLst/>
                <a:uLnTx/>
                <a:uFillTx/>
                <a:ea typeface="+mn-ea"/>
              </a:rPr>
              <a:t>Once a processor identifies a hazard – species or process-related, they must implement a </a:t>
            </a:r>
            <a:r>
              <a:rPr kumimoji="0" lang="en-US" altLang="en-US" sz="2800" b="1" i="0" u="sng" strike="noStrike" kern="1200" cap="none" spc="0" normalizeH="0" baseline="0" noProof="0">
                <a:ln>
                  <a:noFill/>
                </a:ln>
                <a:solidFill>
                  <a:srgbClr val="003399"/>
                </a:solidFill>
                <a:effectLst/>
                <a:uLnTx/>
                <a:uFillTx/>
                <a:ea typeface="+mn-ea"/>
              </a:rPr>
              <a:t>control strategy</a:t>
            </a:r>
            <a:r>
              <a:rPr kumimoji="0" lang="en-US" altLang="en-US" sz="2800" i="0" strike="noStrike" kern="1200" cap="none" spc="0" normalizeH="0" baseline="0" noProof="0">
                <a:ln>
                  <a:noFill/>
                </a:ln>
                <a:solidFill>
                  <a:srgbClr val="003399"/>
                </a:solidFill>
                <a:effectLst/>
                <a:uLnTx/>
                <a:uFillTx/>
                <a:ea typeface="+mn-ea"/>
              </a:rPr>
              <a:t> </a:t>
            </a:r>
            <a:r>
              <a:rPr kumimoji="0" lang="en-US" altLang="en-US" sz="2800" b="0" i="0" u="none" strike="noStrike" kern="1200" cap="none" spc="0" normalizeH="0" baseline="0" noProof="0">
                <a:ln>
                  <a:noFill/>
                </a:ln>
                <a:solidFill>
                  <a:srgbClr val="003399"/>
                </a:solidFill>
                <a:effectLst/>
                <a:uLnTx/>
                <a:uFillTx/>
                <a:ea typeface="+mn-ea"/>
              </a:rPr>
              <a:t>to control the hazard</a:t>
            </a:r>
          </a:p>
          <a:p>
            <a:pPr marL="0" indent="0">
              <a:buNone/>
            </a:pPr>
            <a:endParaRPr lang="en-US"/>
          </a:p>
        </p:txBody>
      </p:sp>
      <p:sp>
        <p:nvSpPr>
          <p:cNvPr id="4" name="Slide Number Placeholder 3">
            <a:extLst>
              <a:ext uri="{FF2B5EF4-FFF2-40B4-BE49-F238E27FC236}">
                <a16:creationId xmlns:a16="http://schemas.microsoft.com/office/drawing/2014/main" id="{CE15191B-D03E-F619-861A-98AE8F4CCDD1}"/>
              </a:ext>
            </a:extLst>
          </p:cNvPr>
          <p:cNvSpPr>
            <a:spLocks noGrp="1"/>
          </p:cNvSpPr>
          <p:nvPr>
            <p:ph type="sldNum" sz="quarter" idx="12"/>
          </p:nvPr>
        </p:nvSpPr>
        <p:spPr/>
        <p:txBody>
          <a:bodyPr/>
          <a:lstStyle/>
          <a:p>
            <a:fld id="{FFE00EA7-0AD3-4898-A20D-086CFA2BEC19}" type="slidenum">
              <a:rPr lang="en-US" smtClean="0"/>
              <a:t>37</a:t>
            </a:fld>
            <a:endParaRPr lang="en-US"/>
          </a:p>
        </p:txBody>
      </p:sp>
      <p:pic>
        <p:nvPicPr>
          <p:cNvPr id="5" name="Picture 4" descr="Logo, company name&#10;&#10;Description automatically generated">
            <a:extLst>
              <a:ext uri="{FF2B5EF4-FFF2-40B4-BE49-F238E27FC236}">
                <a16:creationId xmlns:a16="http://schemas.microsoft.com/office/drawing/2014/main" id="{4F075FFE-23AF-A146-78AA-4391E68D9F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2706"/>
          <a:stretch/>
        </p:blipFill>
        <p:spPr>
          <a:xfrm>
            <a:off x="2703793" y="3563937"/>
            <a:ext cx="1812232" cy="2747963"/>
          </a:xfrm>
          <a:prstGeom prst="rect">
            <a:avLst/>
          </a:prstGeom>
        </p:spPr>
      </p:pic>
      <p:pic>
        <p:nvPicPr>
          <p:cNvPr id="6" name="Picture 5" descr="A picture containing text, device&#10;&#10;Description automatically generated">
            <a:extLst>
              <a:ext uri="{FF2B5EF4-FFF2-40B4-BE49-F238E27FC236}">
                <a16:creationId xmlns:a16="http://schemas.microsoft.com/office/drawing/2014/main" id="{F847AC9D-6F12-19D8-59FA-EFB5DCD12F9E}"/>
              </a:ext>
            </a:extLst>
          </p:cNvPr>
          <p:cNvPicPr>
            <a:picLocks noChangeAspect="1"/>
          </p:cNvPicPr>
          <p:nvPr/>
        </p:nvPicPr>
        <p:blipFill rotWithShape="1">
          <a:blip r:embed="rId3">
            <a:extLst>
              <a:ext uri="{28A0092B-C50C-407E-A947-70E740481C1C}">
                <a14:useLocalDpi xmlns:a14="http://schemas.microsoft.com/office/drawing/2010/main" val="0"/>
              </a:ext>
            </a:extLst>
          </a:blip>
          <a:srcRect b="6946"/>
          <a:stretch/>
        </p:blipFill>
        <p:spPr>
          <a:xfrm>
            <a:off x="8582092" y="3027281"/>
            <a:ext cx="2523462" cy="3433482"/>
          </a:xfrm>
          <a:prstGeom prst="rect">
            <a:avLst/>
          </a:prstGeom>
        </p:spPr>
      </p:pic>
    </p:spTree>
    <p:extLst>
      <p:ext uri="{BB962C8B-B14F-4D97-AF65-F5344CB8AC3E}">
        <p14:creationId xmlns:p14="http://schemas.microsoft.com/office/powerpoint/2010/main" val="1467931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BA0CE-B50D-ED1E-8EFB-32372D35C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20856-37F6-3939-07C2-BE2DCECA16C6}"/>
              </a:ext>
            </a:extLst>
          </p:cNvPr>
          <p:cNvSpPr>
            <a:spLocks noGrp="1"/>
          </p:cNvSpPr>
          <p:nvPr>
            <p:ph type="title"/>
          </p:nvPr>
        </p:nvSpPr>
        <p:spPr>
          <a:xfrm>
            <a:off x="838200" y="407936"/>
            <a:ext cx="10317480" cy="1325563"/>
          </a:xfrm>
        </p:spPr>
        <p:txBody>
          <a:bodyPr/>
          <a:lstStyle/>
          <a:p>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CFA169BA-2B0F-9681-F16E-6BFFF8D99C53}"/>
              </a:ext>
            </a:extLst>
          </p:cNvPr>
          <p:cNvSpPr>
            <a:spLocks noGrp="1"/>
          </p:cNvSpPr>
          <p:nvPr>
            <p:ph idx="1"/>
          </p:nvPr>
        </p:nvSpPr>
        <p:spPr>
          <a:xfrm>
            <a:off x="838200" y="1825625"/>
            <a:ext cx="8964168" cy="3782695"/>
          </a:xfrm>
        </p:spPr>
        <p:txBody>
          <a:bodyPr vert="horz" lIns="91440" tIns="45720" rIns="91440" bIns="45720" rtlCol="0" anchor="t">
            <a:normAutofit fontScale="92500" lnSpcReduction="20000"/>
          </a:bodyPr>
          <a:lstStyle/>
          <a:p>
            <a:pPr eaLnBrk="1" hangingPunct="1">
              <a:lnSpc>
                <a:spcPct val="80000"/>
              </a:lnSpc>
              <a:buFont typeface="Wingdings" panose="05000000000000000000" pitchFamily="2" charset="2"/>
              <a:buNone/>
            </a:pPr>
            <a:r>
              <a:rPr lang="en-US" altLang="en-US" sz="3600">
                <a:solidFill>
                  <a:srgbClr val="000000"/>
                </a:solidFill>
                <a:latin typeface="Comic Sans MS"/>
                <a:ea typeface="MS PGothic"/>
                <a:cs typeface="Calibri"/>
              </a:rPr>
              <a:t>Parasites: </a:t>
            </a:r>
            <a:r>
              <a:rPr lang="en-US" altLang="en-US" sz="2800">
                <a:latin typeface="Calibri"/>
                <a:ea typeface="MS PGothic"/>
                <a:cs typeface="Calibri"/>
              </a:rPr>
              <a:t>	</a:t>
            </a:r>
          </a:p>
          <a:p>
            <a:pPr eaLnBrk="1" hangingPunct="1">
              <a:lnSpc>
                <a:spcPct val="110000"/>
              </a:lnSpc>
              <a:spcAft>
                <a:spcPts val="600"/>
              </a:spcAft>
              <a:buFont typeface="Wingdings" panose="05000000000000000000" pitchFamily="2" charset="2"/>
              <a:buNone/>
            </a:pPr>
            <a:r>
              <a:rPr lang="en-US" altLang="en-US" sz="3600">
                <a:latin typeface="Calibri"/>
                <a:ea typeface="MS PGothic"/>
                <a:cs typeface="Calibri"/>
              </a:rPr>
              <a:t>	</a:t>
            </a:r>
            <a:r>
              <a:rPr lang="en-US" altLang="en-US" u="sng">
                <a:latin typeface="Calibri"/>
                <a:ea typeface="MS PGothic"/>
                <a:cs typeface="Calibri"/>
              </a:rPr>
              <a:t>Hazard</a:t>
            </a:r>
            <a:r>
              <a:rPr lang="en-US" altLang="en-US">
                <a:latin typeface="Calibri"/>
                <a:ea typeface="MS PGothic"/>
                <a:cs typeface="Calibri"/>
              </a:rPr>
              <a:t>: </a:t>
            </a:r>
            <a:r>
              <a:rPr lang="en-US" altLang="en-US" b="0">
                <a:latin typeface="Calibri"/>
                <a:ea typeface="MS PGothic"/>
                <a:cs typeface="Calibri"/>
              </a:rPr>
              <a:t>Living parasites in certain fish or shellfish species that can infect humans.</a:t>
            </a:r>
          </a:p>
          <a:p>
            <a:pPr eaLnBrk="1" hangingPunct="1">
              <a:lnSpc>
                <a:spcPct val="80000"/>
              </a:lnSpc>
              <a:buFont typeface="Wingdings" panose="05000000000000000000" pitchFamily="2" charset="2"/>
              <a:buNone/>
            </a:pPr>
            <a:r>
              <a:rPr lang="en-US" altLang="en-US" sz="2800">
                <a:latin typeface="Calibri"/>
                <a:ea typeface="MS PGothic"/>
                <a:cs typeface="Calibri"/>
              </a:rPr>
              <a:t>	</a:t>
            </a:r>
            <a:r>
              <a:rPr lang="en-US" altLang="en-US" u="sng">
                <a:latin typeface="Calibri"/>
                <a:ea typeface="MS PGothic"/>
                <a:cs typeface="Calibri"/>
              </a:rPr>
              <a:t>Controls</a:t>
            </a:r>
            <a:r>
              <a:rPr lang="en-US" altLang="en-US">
                <a:latin typeface="Calibri"/>
                <a:ea typeface="MS PGothic"/>
                <a:cs typeface="Calibri"/>
              </a:rPr>
              <a:t>: </a:t>
            </a:r>
            <a:r>
              <a:rPr lang="en-US" altLang="en-US" b="0">
                <a:latin typeface="Calibri"/>
                <a:ea typeface="MS PGothic"/>
                <a:cs typeface="Calibri"/>
              </a:rPr>
              <a:t>Cooking or proper freezing. </a:t>
            </a:r>
            <a:br>
              <a:rPr lang="en-US" altLang="en-US" sz="2800" b="0">
                <a:ea typeface="MS PGothic" panose="020B0600070205080204" pitchFamily="34" charset="-128"/>
              </a:rPr>
            </a:br>
            <a:endParaRPr lang="en-US" altLang="en-US" sz="2800" b="0">
              <a:ea typeface="MS PGothic" panose="020B0600070205080204" pitchFamily="34" charset="-128"/>
            </a:endParaRPr>
          </a:p>
          <a:p>
            <a:pPr eaLnBrk="1" hangingPunct="1">
              <a:lnSpc>
                <a:spcPct val="11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HACCP Controls</a:t>
            </a:r>
            <a:r>
              <a:rPr lang="en-US" altLang="en-US">
                <a:latin typeface="Calibri"/>
                <a:ea typeface="MS PGothic"/>
                <a:cs typeface="Calibri"/>
              </a:rPr>
              <a:t>: </a:t>
            </a:r>
            <a:r>
              <a:rPr lang="en-US" altLang="en-US" b="0">
                <a:latin typeface="Calibri"/>
                <a:ea typeface="MS PGothic"/>
                <a:cs typeface="Calibri"/>
              </a:rPr>
              <a:t>A processor must properly freeze products that are likely to contain parasites if they will be consumed raw or partially cooked (e.g., sushi, sashimi, cold smoked, pickled, etc.).</a:t>
            </a:r>
          </a:p>
          <a:p>
            <a:pPr marL="0" indent="0">
              <a:buNone/>
            </a:pPr>
            <a:endParaRPr lang="en-US"/>
          </a:p>
        </p:txBody>
      </p:sp>
      <p:sp>
        <p:nvSpPr>
          <p:cNvPr id="4" name="Slide Number Placeholder 3">
            <a:extLst>
              <a:ext uri="{FF2B5EF4-FFF2-40B4-BE49-F238E27FC236}">
                <a16:creationId xmlns:a16="http://schemas.microsoft.com/office/drawing/2014/main" id="{3F18047B-6A9C-9882-8E02-5FA3C5277CDA}"/>
              </a:ext>
            </a:extLst>
          </p:cNvPr>
          <p:cNvSpPr>
            <a:spLocks noGrp="1"/>
          </p:cNvSpPr>
          <p:nvPr>
            <p:ph type="sldNum" sz="quarter" idx="12"/>
          </p:nvPr>
        </p:nvSpPr>
        <p:spPr/>
        <p:txBody>
          <a:bodyPr/>
          <a:lstStyle/>
          <a:p>
            <a:fld id="{FFE00EA7-0AD3-4898-A20D-086CFA2BEC19}" type="slidenum">
              <a:rPr lang="en-US" smtClean="0"/>
              <a:t>38</a:t>
            </a:fld>
            <a:endParaRPr lang="en-US"/>
          </a:p>
        </p:txBody>
      </p:sp>
      <p:pic>
        <p:nvPicPr>
          <p:cNvPr id="5" name="Picture 1" descr="Unknown-1.jpeg">
            <a:extLst>
              <a:ext uri="{FF2B5EF4-FFF2-40B4-BE49-F238E27FC236}">
                <a16:creationId xmlns:a16="http://schemas.microsoft.com/office/drawing/2014/main" id="{EC366193-FEF6-34C4-7353-97EA0448EC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80316" y="3429000"/>
            <a:ext cx="2095374" cy="193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74E1AFEB-E99A-89E7-F710-AD57581F459F}"/>
              </a:ext>
            </a:extLst>
          </p:cNvPr>
          <p:cNvSpPr/>
          <p:nvPr/>
        </p:nvSpPr>
        <p:spPr bwMode="auto">
          <a:xfrm>
            <a:off x="9872770" y="1962391"/>
            <a:ext cx="1880053" cy="52231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CHP5:91</a:t>
            </a:r>
          </a:p>
        </p:txBody>
      </p:sp>
    </p:spTree>
    <p:extLst>
      <p:ext uri="{BB962C8B-B14F-4D97-AF65-F5344CB8AC3E}">
        <p14:creationId xmlns:p14="http://schemas.microsoft.com/office/powerpoint/2010/main" val="2929156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4360-5286-85FC-6AFB-824C1DE782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464BFD-66D7-FACD-8927-B9D66B2407AC}"/>
              </a:ext>
            </a:extLst>
          </p:cNvPr>
          <p:cNvSpPr>
            <a:spLocks noGrp="1"/>
          </p:cNvSpPr>
          <p:nvPr>
            <p:ph type="title"/>
          </p:nvPr>
        </p:nvSpPr>
        <p:spPr>
          <a:xfrm>
            <a:off x="838200" y="365125"/>
            <a:ext cx="10515600" cy="1325563"/>
          </a:xfrm>
        </p:spPr>
        <p:txBody>
          <a:bodyPr/>
          <a:lstStyle/>
          <a:p>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DF9C524B-4CE6-08B0-11B2-C3FAE19AF278}"/>
              </a:ext>
            </a:extLst>
          </p:cNvPr>
          <p:cNvSpPr>
            <a:spLocks noGrp="1"/>
          </p:cNvSpPr>
          <p:nvPr>
            <p:ph idx="1"/>
          </p:nvPr>
        </p:nvSpPr>
        <p:spPr>
          <a:xfrm>
            <a:off x="838200" y="1724773"/>
            <a:ext cx="8397688" cy="4497013"/>
          </a:xfrm>
        </p:spPr>
        <p:txBody>
          <a:bodyPr vert="horz" lIns="91440" tIns="45720" rIns="91440" bIns="45720" rtlCol="0" anchor="t">
            <a:normAutofit fontScale="92500" lnSpcReduction="20000"/>
          </a:bodyPr>
          <a:lstStyle/>
          <a:p>
            <a:pPr eaLnBrk="1" hangingPunct="1">
              <a:lnSpc>
                <a:spcPct val="80000"/>
              </a:lnSpc>
              <a:buFont typeface="Wingdings" panose="05000000000000000000" pitchFamily="2" charset="2"/>
              <a:buNone/>
            </a:pPr>
            <a:r>
              <a:rPr lang="en-US" altLang="en-US" sz="3600">
                <a:solidFill>
                  <a:srgbClr val="000000"/>
                </a:solidFill>
                <a:latin typeface="Comic Sans MS"/>
                <a:ea typeface="MS PGothic"/>
                <a:cs typeface="Calibri"/>
              </a:rPr>
              <a:t>Harvest Pathogens: </a:t>
            </a:r>
          </a:p>
          <a:p>
            <a:pPr eaLnBrk="1" hangingPunct="1">
              <a:lnSpc>
                <a:spcPct val="120000"/>
              </a:lnSpc>
              <a:spcAft>
                <a:spcPts val="600"/>
              </a:spcAft>
              <a:buFont typeface="Wingdings" panose="05000000000000000000" pitchFamily="2" charset="2"/>
              <a:buNone/>
            </a:pPr>
            <a:r>
              <a:rPr lang="en-US" altLang="en-US" sz="3600">
                <a:latin typeface="Calibri"/>
                <a:ea typeface="MS PGothic"/>
                <a:cs typeface="Calibri"/>
              </a:rPr>
              <a:t>	</a:t>
            </a:r>
            <a:r>
              <a:rPr lang="en-US" altLang="en-US" sz="2800" u="sng">
                <a:latin typeface="Calibri"/>
                <a:ea typeface="MS PGothic"/>
                <a:cs typeface="Calibri"/>
              </a:rPr>
              <a:t>Hazard</a:t>
            </a:r>
            <a:r>
              <a:rPr lang="en-US" altLang="en-US" sz="2800">
                <a:latin typeface="Calibri"/>
                <a:ea typeface="MS PGothic"/>
                <a:cs typeface="Calibri"/>
              </a:rPr>
              <a:t>: </a:t>
            </a:r>
            <a:r>
              <a:rPr lang="en-US" altLang="en-US" sz="2800" b="0">
                <a:latin typeface="Calibri"/>
                <a:ea typeface="MS PGothic"/>
                <a:cs typeface="Calibri"/>
              </a:rPr>
              <a:t>Harvest waters can have high pathogen levels that contaminate shellfish or some fish.</a:t>
            </a:r>
          </a:p>
          <a:p>
            <a:pPr eaLnBrk="1" hangingPunct="1">
              <a:lnSpc>
                <a:spcPct val="120000"/>
              </a:lnSpc>
              <a:spcAft>
                <a:spcPts val="600"/>
              </a:spcAft>
              <a:buFont typeface="Wingdings" panose="05000000000000000000" pitchFamily="2" charset="2"/>
              <a:buNone/>
            </a:pPr>
            <a:r>
              <a:rPr lang="en-US" altLang="en-US" sz="2800" b="0">
                <a:latin typeface="Calibri"/>
                <a:ea typeface="MS PGothic"/>
                <a:cs typeface="Calibri"/>
              </a:rPr>
              <a:t>	</a:t>
            </a:r>
            <a:r>
              <a:rPr lang="en-US" altLang="en-US" sz="2800" u="sng">
                <a:latin typeface="Calibri"/>
                <a:ea typeface="MS PGothic"/>
                <a:cs typeface="Calibri"/>
              </a:rPr>
              <a:t>Controls</a:t>
            </a:r>
            <a:r>
              <a:rPr lang="en-US" altLang="en-US" sz="2800">
                <a:latin typeface="Calibri"/>
                <a:ea typeface="MS PGothic"/>
                <a:cs typeface="Calibri"/>
              </a:rPr>
              <a:t>: </a:t>
            </a:r>
            <a:r>
              <a:rPr lang="en-US" altLang="en-US" sz="2800" b="0">
                <a:latin typeface="Calibri"/>
                <a:ea typeface="MS PGothic"/>
                <a:cs typeface="Calibri"/>
              </a:rPr>
              <a:t>Cooking or restricting harvesting to approved waters with safe pathogen levels.</a:t>
            </a:r>
            <a:endParaRPr lang="en-US" altLang="en-US" sz="2800">
              <a:ea typeface="MS PGothic" panose="020B0600070205080204" pitchFamily="34" charset="-128"/>
            </a:endParaRPr>
          </a:p>
          <a:p>
            <a:pPr>
              <a:lnSpc>
                <a:spcPct val="120000"/>
              </a:lnSpc>
              <a:spcAft>
                <a:spcPts val="600"/>
              </a:spcAft>
              <a:buNone/>
            </a:pPr>
            <a:r>
              <a:rPr lang="en-US" altLang="en-US" sz="2800">
                <a:latin typeface="Calibri"/>
                <a:ea typeface="MS PGothic"/>
                <a:cs typeface="Calibri"/>
              </a:rPr>
              <a:t>	</a:t>
            </a:r>
            <a:r>
              <a:rPr lang="en-US" altLang="en-US" sz="2800" u="sng">
                <a:latin typeface="Calibri"/>
                <a:ea typeface="MS PGothic"/>
                <a:cs typeface="Calibri"/>
              </a:rPr>
              <a:t>HACCP Controls</a:t>
            </a:r>
            <a:r>
              <a:rPr lang="en-US" altLang="en-US" sz="2800">
                <a:latin typeface="Calibri"/>
                <a:ea typeface="MS PGothic"/>
                <a:cs typeface="Calibri"/>
              </a:rPr>
              <a:t>: </a:t>
            </a:r>
            <a:r>
              <a:rPr lang="en-US" altLang="en-US" sz="2800" b="0">
                <a:latin typeface="Calibri"/>
                <a:ea typeface="MS PGothic"/>
                <a:cs typeface="Calibri"/>
              </a:rPr>
              <a:t>Bivalve molluscan shellfish are only harvested from approved waters and all processors </a:t>
            </a:r>
            <a:r>
              <a:rPr lang="en-US" altLang="en-US">
                <a:latin typeface="Calibri"/>
                <a:ea typeface="MS PGothic"/>
                <a:cs typeface="Calibri"/>
              </a:rPr>
              <a:t>ensure products</a:t>
            </a:r>
            <a:r>
              <a:rPr lang="en-US" altLang="en-US" sz="2800" b="0">
                <a:latin typeface="Calibri"/>
                <a:ea typeface="MS PGothic"/>
                <a:cs typeface="Calibri"/>
              </a:rPr>
              <a:t> are properly tagged or labeled </a:t>
            </a:r>
            <a:r>
              <a:rPr lang="en-US" altLang="en-US">
                <a:latin typeface="Calibri"/>
                <a:ea typeface="MS PGothic"/>
                <a:cs typeface="Calibri"/>
              </a:rPr>
              <a:t>to ensure</a:t>
            </a:r>
            <a:r>
              <a:rPr lang="en-US" altLang="en-US" sz="2800" b="0">
                <a:latin typeface="Calibri"/>
                <a:ea typeface="MS PGothic"/>
                <a:cs typeface="Calibri"/>
              </a:rPr>
              <a:t> traceability.</a:t>
            </a:r>
            <a:endParaRPr lang="en-US" sz="2800">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4358250B-B524-2082-5536-AF5CA009DD7C}"/>
              </a:ext>
            </a:extLst>
          </p:cNvPr>
          <p:cNvSpPr>
            <a:spLocks noGrp="1"/>
          </p:cNvSpPr>
          <p:nvPr>
            <p:ph type="sldNum" sz="quarter" idx="12"/>
          </p:nvPr>
        </p:nvSpPr>
        <p:spPr/>
        <p:txBody>
          <a:bodyPr/>
          <a:lstStyle/>
          <a:p>
            <a:fld id="{FFE00EA7-0AD3-4898-A20D-086CFA2BEC19}" type="slidenum">
              <a:rPr lang="en-US" smtClean="0"/>
              <a:t>39</a:t>
            </a:fld>
            <a:endParaRPr lang="en-US"/>
          </a:p>
        </p:txBody>
      </p:sp>
      <p:sp>
        <p:nvSpPr>
          <p:cNvPr id="5" name="Rounded Rectangle 22">
            <a:extLst>
              <a:ext uri="{FF2B5EF4-FFF2-40B4-BE49-F238E27FC236}">
                <a16:creationId xmlns:a16="http://schemas.microsoft.com/office/drawing/2014/main" id="{4E53574B-08C3-2F86-BC09-B253B0FA2A49}"/>
              </a:ext>
            </a:extLst>
          </p:cNvPr>
          <p:cNvSpPr/>
          <p:nvPr/>
        </p:nvSpPr>
        <p:spPr bwMode="auto">
          <a:xfrm>
            <a:off x="9144387" y="2029626"/>
            <a:ext cx="2014524" cy="57834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CHP4:75</a:t>
            </a:r>
          </a:p>
        </p:txBody>
      </p:sp>
      <p:pic>
        <p:nvPicPr>
          <p:cNvPr id="6" name="Picture 4">
            <a:extLst>
              <a:ext uri="{FF2B5EF4-FFF2-40B4-BE49-F238E27FC236}">
                <a16:creationId xmlns:a16="http://schemas.microsoft.com/office/drawing/2014/main" id="{919D56FF-31CC-A2C3-0495-C53E59A95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918" y="3267143"/>
            <a:ext cx="32004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226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1F131-7F72-7DAF-E910-8147C11C4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DD2C90-0FDC-7459-FF04-DBDD2241519D}"/>
              </a:ext>
            </a:extLst>
          </p:cNvPr>
          <p:cNvSpPr>
            <a:spLocks noGrp="1"/>
          </p:cNvSpPr>
          <p:nvPr>
            <p:ph type="title"/>
          </p:nvPr>
        </p:nvSpPr>
        <p:spPr/>
        <p:txBody>
          <a:bodyPr/>
          <a:lstStyle/>
          <a:p>
            <a:r>
              <a:rPr lang="en-US" altLang="en-US" sz="4400">
                <a:ea typeface="MS PGothic" panose="020B0600070205080204" pitchFamily="34" charset="-128"/>
              </a:rPr>
              <a:t>Expectations </a:t>
            </a:r>
            <a:r>
              <a:rPr lang="en-US" altLang="en-US">
                <a:ea typeface="MS PGothic" panose="020B0600070205080204" pitchFamily="34" charset="-128"/>
              </a:rPr>
              <a:t>for </a:t>
            </a:r>
            <a:r>
              <a:rPr lang="en-US" altLang="en-US" sz="4400">
                <a:ea typeface="MS PGothic" panose="020B0600070205080204" pitchFamily="34" charset="-128"/>
              </a:rPr>
              <a:t>Training</a:t>
            </a:r>
            <a:endParaRPr lang="en-US"/>
          </a:p>
        </p:txBody>
      </p:sp>
      <p:sp>
        <p:nvSpPr>
          <p:cNvPr id="3" name="Content Placeholder 2">
            <a:extLst>
              <a:ext uri="{FF2B5EF4-FFF2-40B4-BE49-F238E27FC236}">
                <a16:creationId xmlns:a16="http://schemas.microsoft.com/office/drawing/2014/main" id="{DE680E1C-5F00-BD5C-4E56-F78E7FBE8CC5}"/>
              </a:ext>
            </a:extLst>
          </p:cNvPr>
          <p:cNvSpPr>
            <a:spLocks noGrp="1"/>
          </p:cNvSpPr>
          <p:nvPr>
            <p:ph idx="1"/>
          </p:nvPr>
        </p:nvSpPr>
        <p:spPr/>
        <p:txBody>
          <a:bodyPr vert="horz" lIns="91440" tIns="45720" rIns="91440" bIns="45720" rtlCol="0" anchor="t">
            <a:normAutofit/>
          </a:bodyPr>
          <a:lstStyle/>
          <a:p>
            <a:pPr marL="0" indent="0" eaLnBrk="1" hangingPunct="1">
              <a:lnSpc>
                <a:spcPct val="100000"/>
              </a:lnSpc>
              <a:spcAft>
                <a:spcPts val="600"/>
              </a:spcAft>
              <a:buNone/>
            </a:pPr>
            <a:r>
              <a:rPr lang="en-US" altLang="en-US" sz="3200" b="0"/>
              <a:t>Seafood HACCP Alliance courses provide: </a:t>
            </a:r>
            <a:endParaRPr lang="en-US"/>
          </a:p>
          <a:p>
            <a:pPr indent="0">
              <a:lnSpc>
                <a:spcPct val="100000"/>
              </a:lnSpc>
              <a:spcAft>
                <a:spcPts val="600"/>
              </a:spcAft>
              <a:buFont typeface="Wingdings" panose="05000000000000000000" pitchFamily="2" charset="2"/>
              <a:buChar char="§"/>
            </a:pPr>
            <a:r>
              <a:rPr lang="en-US" altLang="en-US" sz="2800" b="0"/>
              <a:t>A basic introduction to the HACCP regulatory requirements for the processing of fish and fishery products.</a:t>
            </a:r>
            <a:endParaRPr lang="en-US" sz="2800"/>
          </a:p>
          <a:p>
            <a:pPr indent="0" eaLnBrk="1" hangingPunct="1">
              <a:lnSpc>
                <a:spcPct val="100000"/>
              </a:lnSpc>
              <a:spcAft>
                <a:spcPts val="600"/>
              </a:spcAft>
              <a:buFont typeface="Wingdings" panose="05000000000000000000" pitchFamily="2" charset="2"/>
              <a:buChar char="§"/>
            </a:pPr>
            <a:r>
              <a:rPr lang="en-US" altLang="en-US" sz="2800" b="0"/>
              <a:t>Instructions and exercises to help learn how to use the seafood HACCP Guidance manual (FDA Guide) to conduct a Hazard Analysis and develop a HACCP Plan.</a:t>
            </a:r>
          </a:p>
          <a:p>
            <a:pPr indent="0" eaLnBrk="1" hangingPunct="1">
              <a:lnSpc>
                <a:spcPct val="100000"/>
              </a:lnSpc>
              <a:spcAft>
                <a:spcPts val="600"/>
              </a:spcAft>
              <a:buFont typeface="Wingdings" panose="05000000000000000000" pitchFamily="2" charset="2"/>
              <a:buChar char="§"/>
            </a:pPr>
            <a:r>
              <a:rPr lang="en-US" altLang="en-US" sz="2800" b="0"/>
              <a:t>Receive explanations and examples for how to monitor the required Sanitation Control Procedures (SCP’s).</a:t>
            </a:r>
          </a:p>
          <a:p>
            <a:pPr marL="0" indent="0">
              <a:buNone/>
            </a:pPr>
            <a:endParaRPr lang="en-US"/>
          </a:p>
        </p:txBody>
      </p:sp>
      <p:sp>
        <p:nvSpPr>
          <p:cNvPr id="4" name="Slide Number Placeholder 3">
            <a:extLst>
              <a:ext uri="{FF2B5EF4-FFF2-40B4-BE49-F238E27FC236}">
                <a16:creationId xmlns:a16="http://schemas.microsoft.com/office/drawing/2014/main" id="{7A5CD7B4-8982-688F-65B6-24DBBC890B68}"/>
              </a:ext>
            </a:extLst>
          </p:cNvPr>
          <p:cNvSpPr>
            <a:spLocks noGrp="1"/>
          </p:cNvSpPr>
          <p:nvPr>
            <p:ph type="sldNum" sz="quarter" idx="12"/>
          </p:nvPr>
        </p:nvSpPr>
        <p:spPr/>
        <p:txBody>
          <a:bodyPr/>
          <a:lstStyle/>
          <a:p>
            <a:fld id="{02389E78-7DB0-44B8-A701-13E85F167260}" type="slidenum">
              <a:rPr lang="en-US" smtClean="0"/>
              <a:t>4</a:t>
            </a:fld>
            <a:endParaRPr lang="en-US"/>
          </a:p>
        </p:txBody>
      </p:sp>
    </p:spTree>
    <p:extLst>
      <p:ext uri="{BB962C8B-B14F-4D97-AF65-F5344CB8AC3E}">
        <p14:creationId xmlns:p14="http://schemas.microsoft.com/office/powerpoint/2010/main" val="950321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398D7-6541-047E-52DE-94B138FA85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CD5E2-B82A-4119-B6AD-40A97BBD43AE}"/>
              </a:ext>
            </a:extLst>
          </p:cNvPr>
          <p:cNvSpPr>
            <a:spLocks noGrp="1"/>
          </p:cNvSpPr>
          <p:nvPr>
            <p:ph type="title"/>
          </p:nvPr>
        </p:nvSpPr>
        <p:spPr>
          <a:xfrm>
            <a:off x="838200" y="365125"/>
            <a:ext cx="10256520" cy="1325563"/>
          </a:xfrm>
        </p:spPr>
        <p:txBody>
          <a:bodyPr/>
          <a:lstStyle/>
          <a:p>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69FDEC08-B161-3C07-DAA5-4392872C2B0D}"/>
              </a:ext>
            </a:extLst>
          </p:cNvPr>
          <p:cNvSpPr>
            <a:spLocks noGrp="1"/>
          </p:cNvSpPr>
          <p:nvPr>
            <p:ph idx="1"/>
          </p:nvPr>
        </p:nvSpPr>
        <p:spPr>
          <a:xfrm>
            <a:off x="838200" y="1523066"/>
            <a:ext cx="8394290" cy="4351338"/>
          </a:xfrm>
        </p:spPr>
        <p:txBody>
          <a:bodyPr vert="horz" lIns="91440" tIns="45720" rIns="91440" bIns="45720" rtlCol="0" anchor="t">
            <a:normAutofit lnSpcReduction="10000"/>
          </a:bodyPr>
          <a:lstStyle/>
          <a:p>
            <a:pPr eaLnBrk="1" hangingPunct="1">
              <a:lnSpc>
                <a:spcPct val="80000"/>
              </a:lnSpc>
              <a:spcBef>
                <a:spcPct val="0"/>
              </a:spcBef>
              <a:buFont typeface="Wingdings" panose="05000000000000000000" pitchFamily="2" charset="2"/>
              <a:buNone/>
            </a:pPr>
            <a:r>
              <a:rPr lang="en-US" altLang="en-US" sz="2800">
                <a:solidFill>
                  <a:srgbClr val="000000"/>
                </a:solidFill>
                <a:latin typeface="Comic Sans MS"/>
                <a:ea typeface="MS PGothic"/>
                <a:cs typeface="Calibri"/>
              </a:rPr>
              <a:t>Histamine or </a:t>
            </a:r>
            <a:r>
              <a:rPr lang="en-US" altLang="en-US" sz="2800" err="1">
                <a:solidFill>
                  <a:srgbClr val="000000"/>
                </a:solidFill>
                <a:latin typeface="Comic Sans MS"/>
                <a:ea typeface="MS PGothic"/>
                <a:cs typeface="Calibri"/>
              </a:rPr>
              <a:t>Scombrotoxin</a:t>
            </a:r>
            <a:r>
              <a:rPr lang="en-US" altLang="en-US" sz="2800">
                <a:solidFill>
                  <a:srgbClr val="000000"/>
                </a:solidFill>
                <a:latin typeface="Comic Sans MS"/>
                <a:ea typeface="MS PGothic"/>
                <a:cs typeface="Calibri"/>
              </a:rPr>
              <a:t>: </a:t>
            </a:r>
            <a:r>
              <a:rPr lang="en-US" altLang="en-US" sz="2800">
                <a:latin typeface="Calibri"/>
                <a:ea typeface="MS PGothic"/>
                <a:cs typeface="Calibri"/>
              </a:rPr>
              <a:t>	</a:t>
            </a:r>
          </a:p>
          <a:p>
            <a:pPr eaLnBrk="1" hangingPunct="1">
              <a:lnSpc>
                <a:spcPct val="110000"/>
              </a:lnSpc>
              <a:spcAft>
                <a:spcPts val="600"/>
              </a:spcAft>
              <a:buFont typeface="Wingdings" panose="05000000000000000000" pitchFamily="2" charset="2"/>
              <a:buNone/>
            </a:pPr>
            <a:r>
              <a:rPr lang="en-US" altLang="en-US" sz="2800">
                <a:latin typeface="Calibri"/>
                <a:ea typeface="MS PGothic"/>
                <a:cs typeface="Calibri"/>
              </a:rPr>
              <a:t>	</a:t>
            </a:r>
            <a:r>
              <a:rPr lang="en-US" altLang="en-US" sz="2800" u="sng">
                <a:latin typeface="Calibri"/>
                <a:ea typeface="MS PGothic"/>
                <a:cs typeface="Calibri"/>
              </a:rPr>
              <a:t>Hazard</a:t>
            </a:r>
            <a:r>
              <a:rPr lang="en-US" altLang="en-US" sz="2800">
                <a:latin typeface="Calibri"/>
                <a:ea typeface="MS PGothic"/>
                <a:cs typeface="Calibri"/>
              </a:rPr>
              <a:t>: </a:t>
            </a:r>
            <a:r>
              <a:rPr lang="en-US" altLang="en-US" sz="2800" b="0">
                <a:latin typeface="Calibri"/>
                <a:ea typeface="MS PGothic"/>
                <a:cs typeface="Calibri"/>
              </a:rPr>
              <a:t>Elevated histamine levels can develop in certain fish species exposed to time and temperature abuse. </a:t>
            </a:r>
          </a:p>
          <a:p>
            <a:pPr eaLnBrk="1" hangingPunct="1">
              <a:lnSpc>
                <a:spcPct val="100000"/>
              </a:lnSpc>
              <a:spcAft>
                <a:spcPts val="600"/>
              </a:spcAft>
              <a:buFont typeface="Wingdings" panose="05000000000000000000" pitchFamily="2" charset="2"/>
              <a:buNone/>
            </a:pPr>
            <a:r>
              <a:rPr lang="en-US" altLang="en-US" sz="2800" b="0">
                <a:latin typeface="Calibri"/>
                <a:ea typeface="MS PGothic"/>
                <a:cs typeface="Calibri"/>
              </a:rPr>
              <a:t>	</a:t>
            </a:r>
            <a:r>
              <a:rPr lang="en-US" altLang="en-US" sz="2800" u="sng">
                <a:latin typeface="Calibri"/>
                <a:ea typeface="MS PGothic"/>
                <a:cs typeface="Calibri"/>
              </a:rPr>
              <a:t>Controls</a:t>
            </a:r>
            <a:r>
              <a:rPr lang="en-US" altLang="en-US" sz="2800">
                <a:latin typeface="Calibri"/>
                <a:ea typeface="MS PGothic"/>
                <a:cs typeface="Calibri"/>
              </a:rPr>
              <a:t>: </a:t>
            </a:r>
            <a:r>
              <a:rPr lang="en-US" altLang="en-US" sz="2800" b="0">
                <a:latin typeface="Calibri"/>
                <a:ea typeface="MS PGothic"/>
                <a:cs typeface="Calibri"/>
              </a:rPr>
              <a:t>Prevent time and temperature abuse in fish species likely to develop </a:t>
            </a:r>
            <a:r>
              <a:rPr lang="en-US" altLang="en-US" sz="2800" b="0" err="1">
                <a:latin typeface="Calibri"/>
                <a:ea typeface="MS PGothic"/>
                <a:cs typeface="Calibri"/>
              </a:rPr>
              <a:t>scombrotoxin</a:t>
            </a:r>
            <a:r>
              <a:rPr lang="en-US" altLang="en-US" sz="2800" b="0">
                <a:latin typeface="Calibri"/>
                <a:ea typeface="MS PGothic"/>
                <a:cs typeface="Calibri"/>
              </a:rPr>
              <a:t>.</a:t>
            </a:r>
          </a:p>
          <a:p>
            <a:pPr eaLnBrk="1" hangingPunct="1">
              <a:lnSpc>
                <a:spcPct val="100000"/>
              </a:lnSpc>
              <a:spcAft>
                <a:spcPts val="600"/>
              </a:spcAft>
              <a:buFont typeface="Wingdings" panose="05000000000000000000" pitchFamily="2" charset="2"/>
              <a:buNone/>
            </a:pPr>
            <a:r>
              <a:rPr lang="en-US" altLang="en-US" sz="2800">
                <a:latin typeface="Calibri"/>
                <a:ea typeface="MS PGothic"/>
                <a:cs typeface="Calibri"/>
              </a:rPr>
              <a:t>	</a:t>
            </a:r>
            <a:r>
              <a:rPr lang="en-US" altLang="en-US" sz="2800" u="sng">
                <a:latin typeface="Calibri"/>
                <a:ea typeface="MS PGothic"/>
                <a:cs typeface="Calibri"/>
              </a:rPr>
              <a:t>HACCP Controls</a:t>
            </a:r>
            <a:r>
              <a:rPr lang="en-US" altLang="en-US" sz="2800">
                <a:latin typeface="Calibri"/>
                <a:ea typeface="MS PGothic"/>
                <a:cs typeface="Calibri"/>
              </a:rPr>
              <a:t>: </a:t>
            </a:r>
            <a:r>
              <a:rPr lang="en-US" altLang="en-US" sz="2800" b="0">
                <a:latin typeface="Calibri"/>
                <a:ea typeface="MS PGothic"/>
                <a:cs typeface="Calibri"/>
              </a:rPr>
              <a:t>All processors must keep fish chilled and limit exposure times to unrefrigerated temperatures.</a:t>
            </a:r>
          </a:p>
          <a:p>
            <a:pPr marL="0" indent="0">
              <a:buNone/>
            </a:pPr>
            <a:endParaRPr lang="en-US"/>
          </a:p>
        </p:txBody>
      </p:sp>
      <p:sp>
        <p:nvSpPr>
          <p:cNvPr id="4" name="Slide Number Placeholder 3">
            <a:extLst>
              <a:ext uri="{FF2B5EF4-FFF2-40B4-BE49-F238E27FC236}">
                <a16:creationId xmlns:a16="http://schemas.microsoft.com/office/drawing/2014/main" id="{6B368B5B-28EF-144A-DC53-42F2A05F20CE}"/>
              </a:ext>
            </a:extLst>
          </p:cNvPr>
          <p:cNvSpPr>
            <a:spLocks noGrp="1"/>
          </p:cNvSpPr>
          <p:nvPr>
            <p:ph type="sldNum" sz="quarter" idx="12"/>
          </p:nvPr>
        </p:nvSpPr>
        <p:spPr/>
        <p:txBody>
          <a:bodyPr/>
          <a:lstStyle/>
          <a:p>
            <a:fld id="{FFE00EA7-0AD3-4898-A20D-086CFA2BEC19}" type="slidenum">
              <a:rPr lang="en-US" smtClean="0"/>
              <a:t>40</a:t>
            </a:fld>
            <a:endParaRPr lang="en-US"/>
          </a:p>
        </p:txBody>
      </p:sp>
      <p:pic>
        <p:nvPicPr>
          <p:cNvPr id="5" name="Picture 4" descr="Shape, arrow&#10;&#10;Description automatically generated">
            <a:extLst>
              <a:ext uri="{FF2B5EF4-FFF2-40B4-BE49-F238E27FC236}">
                <a16:creationId xmlns:a16="http://schemas.microsoft.com/office/drawing/2014/main" id="{37F44B47-6A32-CF85-F0B6-8093633B66CC}"/>
              </a:ext>
            </a:extLst>
          </p:cNvPr>
          <p:cNvPicPr>
            <a:picLocks noChangeAspect="1"/>
          </p:cNvPicPr>
          <p:nvPr/>
        </p:nvPicPr>
        <p:blipFill rotWithShape="1">
          <a:blip r:embed="rId2">
            <a:extLst>
              <a:ext uri="{28A0092B-C50C-407E-A947-70E740481C1C}">
                <a14:useLocalDpi xmlns:a14="http://schemas.microsoft.com/office/drawing/2010/main" val="0"/>
              </a:ext>
            </a:extLst>
          </a:blip>
          <a:srcRect r="7425"/>
          <a:stretch/>
        </p:blipFill>
        <p:spPr>
          <a:xfrm>
            <a:off x="8496193" y="4560572"/>
            <a:ext cx="3695807" cy="1764387"/>
          </a:xfrm>
          <a:prstGeom prst="rect">
            <a:avLst/>
          </a:prstGeom>
        </p:spPr>
      </p:pic>
      <p:pic>
        <p:nvPicPr>
          <p:cNvPr id="6" name="Picture 5">
            <a:extLst>
              <a:ext uri="{FF2B5EF4-FFF2-40B4-BE49-F238E27FC236}">
                <a16:creationId xmlns:a16="http://schemas.microsoft.com/office/drawing/2014/main" id="{D1AE4364-ACB1-071E-7112-795BC35B2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1677" y="3696494"/>
            <a:ext cx="3044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22">
            <a:extLst>
              <a:ext uri="{FF2B5EF4-FFF2-40B4-BE49-F238E27FC236}">
                <a16:creationId xmlns:a16="http://schemas.microsoft.com/office/drawing/2014/main" id="{DB2EA7AD-8C5E-5FB4-A0C5-0D20E0D35611}"/>
              </a:ext>
            </a:extLst>
          </p:cNvPr>
          <p:cNvSpPr/>
          <p:nvPr/>
        </p:nvSpPr>
        <p:spPr bwMode="auto">
          <a:xfrm>
            <a:off x="9850358" y="1962391"/>
            <a:ext cx="1902465" cy="47749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CHP4:113</a:t>
            </a:r>
          </a:p>
        </p:txBody>
      </p:sp>
    </p:spTree>
    <p:extLst>
      <p:ext uri="{BB962C8B-B14F-4D97-AF65-F5344CB8AC3E}">
        <p14:creationId xmlns:p14="http://schemas.microsoft.com/office/powerpoint/2010/main" val="2090915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B872D-6992-0DBC-C09D-392CFB963E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6A45B-C88E-6823-B219-AF76EB0ABC95}"/>
              </a:ext>
            </a:extLst>
          </p:cNvPr>
          <p:cNvSpPr>
            <a:spLocks noGrp="1"/>
          </p:cNvSpPr>
          <p:nvPr>
            <p:ph type="title"/>
          </p:nvPr>
        </p:nvSpPr>
        <p:spPr>
          <a:xfrm>
            <a:off x="838200" y="365125"/>
            <a:ext cx="10536936" cy="1325563"/>
          </a:xfrm>
        </p:spPr>
        <p:txBody>
          <a:bodyPr/>
          <a:lstStyle/>
          <a:p>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F04A4F8C-D0B4-7565-C4C1-16845D7B5AE9}"/>
              </a:ext>
            </a:extLst>
          </p:cNvPr>
          <p:cNvSpPr>
            <a:spLocks noGrp="1"/>
          </p:cNvSpPr>
          <p:nvPr>
            <p:ph idx="1"/>
          </p:nvPr>
        </p:nvSpPr>
        <p:spPr>
          <a:xfrm>
            <a:off x="838200" y="1747184"/>
            <a:ext cx="8951887" cy="4429779"/>
          </a:xfrm>
        </p:spPr>
        <p:txBody>
          <a:bodyPr vert="horz" lIns="91440" tIns="45720" rIns="91440" bIns="45720" rtlCol="0" anchor="t">
            <a:normAutofit/>
          </a:bodyPr>
          <a:lstStyle/>
          <a:p>
            <a:pPr eaLnBrk="1" hangingPunct="1">
              <a:lnSpc>
                <a:spcPct val="80000"/>
              </a:lnSpc>
              <a:spcBef>
                <a:spcPct val="0"/>
              </a:spcBef>
              <a:spcAft>
                <a:spcPts val="600"/>
              </a:spcAft>
              <a:buFont typeface="Wingdings" panose="05000000000000000000" pitchFamily="2" charset="2"/>
              <a:buNone/>
            </a:pPr>
            <a:r>
              <a:rPr lang="en-US" altLang="en-US" sz="2800">
                <a:solidFill>
                  <a:srgbClr val="000000"/>
                </a:solidFill>
                <a:latin typeface="Comic Sans MS"/>
                <a:ea typeface="MS PGothic"/>
                <a:cs typeface="Calibri"/>
              </a:rPr>
              <a:t>Natural Toxins:</a:t>
            </a:r>
            <a:r>
              <a:rPr lang="en-US" altLang="en-US" sz="2800">
                <a:solidFill>
                  <a:srgbClr val="000000"/>
                </a:solidFill>
                <a:latin typeface="Calibri"/>
                <a:ea typeface="MS PGothic"/>
                <a:cs typeface="Calibri"/>
              </a:rPr>
              <a:t> </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Hazard</a:t>
            </a:r>
            <a:r>
              <a:rPr lang="en-US" altLang="en-US">
                <a:latin typeface="Calibri"/>
                <a:ea typeface="MS PGothic"/>
                <a:cs typeface="Calibri"/>
              </a:rPr>
              <a:t>: </a:t>
            </a:r>
            <a:r>
              <a:rPr lang="en-US" altLang="en-US" b="0">
                <a:latin typeface="Calibri"/>
                <a:ea typeface="MS PGothic"/>
                <a:cs typeface="Calibri"/>
              </a:rPr>
              <a:t>Naturally occurring toxins can accumulate in shellfish and finfish harvested from contaminated waters.</a:t>
            </a:r>
          </a:p>
          <a:p>
            <a:pPr eaLnBrk="1" hangingPunct="1">
              <a:lnSpc>
                <a:spcPct val="100000"/>
              </a:lnSpc>
              <a:spcAft>
                <a:spcPts val="600"/>
              </a:spcAft>
              <a:buFont typeface="Wingdings" panose="05000000000000000000" pitchFamily="2" charset="2"/>
              <a:buNone/>
            </a:pPr>
            <a:r>
              <a:rPr lang="en-US" altLang="en-US" b="0">
                <a:latin typeface="Calibri"/>
                <a:ea typeface="MS PGothic"/>
                <a:cs typeface="Calibri"/>
              </a:rPr>
              <a:t>	</a:t>
            </a:r>
            <a:r>
              <a:rPr lang="en-US" altLang="en-US" u="sng">
                <a:latin typeface="Calibri"/>
                <a:ea typeface="MS PGothic"/>
                <a:cs typeface="Calibri"/>
              </a:rPr>
              <a:t>Controls</a:t>
            </a:r>
            <a:r>
              <a:rPr lang="en-US" altLang="en-US">
                <a:latin typeface="Calibri"/>
                <a:ea typeface="MS PGothic"/>
                <a:cs typeface="Calibri"/>
              </a:rPr>
              <a:t>: </a:t>
            </a:r>
            <a:r>
              <a:rPr lang="en-US" altLang="en-US" b="0">
                <a:latin typeface="Calibri"/>
                <a:ea typeface="MS PGothic"/>
                <a:cs typeface="Calibri"/>
              </a:rPr>
              <a:t>Prohibit harvesting from contaminated waters.</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HACCP Controls</a:t>
            </a:r>
            <a:r>
              <a:rPr lang="en-US" altLang="en-US">
                <a:latin typeface="Calibri"/>
                <a:ea typeface="MS PGothic"/>
                <a:cs typeface="Calibri"/>
              </a:rPr>
              <a:t>: </a:t>
            </a:r>
            <a:r>
              <a:rPr lang="en-US" altLang="en-US" b="0">
                <a:latin typeface="Calibri"/>
                <a:ea typeface="MS PGothic"/>
                <a:cs typeface="Calibri"/>
              </a:rPr>
              <a:t>Primary processors must confirm that the products they receive were not harvested from contaminated waters.</a:t>
            </a:r>
            <a:endParaRPr lang="en-US" altLang="en-US">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8D098D09-2B10-0D7C-690F-6CEA80DAEAB0}"/>
              </a:ext>
            </a:extLst>
          </p:cNvPr>
          <p:cNvSpPr>
            <a:spLocks noGrp="1"/>
          </p:cNvSpPr>
          <p:nvPr>
            <p:ph type="sldNum" sz="quarter" idx="12"/>
          </p:nvPr>
        </p:nvSpPr>
        <p:spPr/>
        <p:txBody>
          <a:bodyPr/>
          <a:lstStyle/>
          <a:p>
            <a:fld id="{FFE00EA7-0AD3-4898-A20D-086CFA2BEC19}" type="slidenum">
              <a:rPr lang="en-US" smtClean="0"/>
              <a:t>41</a:t>
            </a:fld>
            <a:endParaRPr lang="en-US"/>
          </a:p>
        </p:txBody>
      </p:sp>
      <p:pic>
        <p:nvPicPr>
          <p:cNvPr id="5" name="Picture 4" descr="04-pufferfish">
            <a:extLst>
              <a:ext uri="{FF2B5EF4-FFF2-40B4-BE49-F238E27FC236}">
                <a16:creationId xmlns:a16="http://schemas.microsoft.com/office/drawing/2014/main" id="{28119A73-58B3-03BA-1829-6381AA13A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6757" y="3015108"/>
            <a:ext cx="2229833" cy="148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E75B862E-9EEF-9380-BCFA-DA30E9069654}"/>
              </a:ext>
            </a:extLst>
          </p:cNvPr>
          <p:cNvSpPr/>
          <p:nvPr/>
        </p:nvSpPr>
        <p:spPr bwMode="auto">
          <a:xfrm>
            <a:off x="9783123" y="1962391"/>
            <a:ext cx="1969700" cy="544729"/>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CHP6: 6-1</a:t>
            </a:r>
          </a:p>
        </p:txBody>
      </p:sp>
    </p:spTree>
    <p:extLst>
      <p:ext uri="{BB962C8B-B14F-4D97-AF65-F5344CB8AC3E}">
        <p14:creationId xmlns:p14="http://schemas.microsoft.com/office/powerpoint/2010/main" val="3650931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09D54-3BE1-750F-9DE0-4CD73E6B5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F20C7-28E2-147E-C608-221A9BBA440F}"/>
              </a:ext>
            </a:extLst>
          </p:cNvPr>
          <p:cNvSpPr>
            <a:spLocks noGrp="1"/>
          </p:cNvSpPr>
          <p:nvPr>
            <p:ph type="title"/>
          </p:nvPr>
        </p:nvSpPr>
        <p:spPr>
          <a:xfrm>
            <a:off x="838200" y="365125"/>
            <a:ext cx="10256520" cy="1325563"/>
          </a:xfrm>
        </p:spPr>
        <p:txBody>
          <a:bodyPr/>
          <a:lstStyle/>
          <a:p>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17972B43-0EC9-83BC-2775-B1103F9B3183}"/>
              </a:ext>
            </a:extLst>
          </p:cNvPr>
          <p:cNvSpPr>
            <a:spLocks noGrp="1"/>
          </p:cNvSpPr>
          <p:nvPr>
            <p:ph idx="1"/>
          </p:nvPr>
        </p:nvSpPr>
        <p:spPr>
          <a:xfrm>
            <a:off x="838200" y="1724773"/>
            <a:ext cx="9395012" cy="4452190"/>
          </a:xfrm>
        </p:spPr>
        <p:txBody>
          <a:bodyPr vert="horz" lIns="91440" tIns="45720" rIns="91440" bIns="45720" rtlCol="0" anchor="t">
            <a:normAutofit/>
          </a:bodyPr>
          <a:lstStyle/>
          <a:p>
            <a:pPr eaLnBrk="1" hangingPunct="1">
              <a:lnSpc>
                <a:spcPct val="80000"/>
              </a:lnSpc>
              <a:buFont typeface="Wingdings" panose="05000000000000000000" pitchFamily="2" charset="2"/>
              <a:buNone/>
            </a:pPr>
            <a:r>
              <a:rPr lang="en-US" altLang="en-US" sz="2800">
                <a:solidFill>
                  <a:srgbClr val="000000"/>
                </a:solidFill>
                <a:latin typeface="Comic Sans MS"/>
                <a:ea typeface="MS PGothic"/>
                <a:cs typeface="Calibri"/>
              </a:rPr>
              <a:t>Environmental Chemical Pollutants/Contaminants</a:t>
            </a:r>
            <a:r>
              <a:rPr lang="en-US" altLang="en-US" sz="2800">
                <a:solidFill>
                  <a:schemeClr val="tx2"/>
                </a:solidFill>
                <a:latin typeface="Comic Sans MS"/>
                <a:ea typeface="MS PGothic"/>
                <a:cs typeface="Calibri"/>
              </a:rPr>
              <a:t>: </a:t>
            </a:r>
            <a:br>
              <a:rPr lang="en-US" altLang="en-US" sz="2800">
                <a:latin typeface="Comic Sans MS" panose="030F0702030302020204" pitchFamily="66" charset="0"/>
                <a:ea typeface="MS PGothic" panose="020B0600070205080204" pitchFamily="34" charset="-128"/>
              </a:rPr>
            </a:br>
            <a:endParaRPr lang="en-US" altLang="en-US" sz="2800">
              <a:solidFill>
                <a:schemeClr val="tx2"/>
              </a:solidFill>
              <a:latin typeface="Comic Sans MS" panose="030F0702030302020204" pitchFamily="66" charset="0"/>
              <a:ea typeface="MS PGothic" panose="020B0600070205080204" pitchFamily="34" charset="-128"/>
            </a:endParaRPr>
          </a:p>
          <a:p>
            <a:pPr eaLnBrk="1" hangingPunct="1">
              <a:lnSpc>
                <a:spcPct val="100000"/>
              </a:lnSpc>
              <a:spcAft>
                <a:spcPts val="600"/>
              </a:spcAft>
              <a:buFont typeface="Wingdings" panose="05000000000000000000" pitchFamily="2" charset="2"/>
              <a:buNone/>
            </a:pPr>
            <a:r>
              <a:rPr lang="en-US" altLang="en-US" sz="2800">
                <a:solidFill>
                  <a:schemeClr val="tx2"/>
                </a:solidFill>
                <a:latin typeface="Comic Sans MS"/>
                <a:ea typeface="MS PGothic"/>
                <a:cs typeface="Calibri"/>
              </a:rPr>
              <a:t>	</a:t>
            </a:r>
            <a:r>
              <a:rPr lang="en-US" altLang="en-US" u="sng">
                <a:latin typeface="Calibri"/>
                <a:ea typeface="MS PGothic"/>
                <a:cs typeface="Calibri"/>
              </a:rPr>
              <a:t>Hazard</a:t>
            </a:r>
            <a:r>
              <a:rPr lang="en-US" altLang="en-US">
                <a:latin typeface="Calibri"/>
                <a:ea typeface="MS PGothic"/>
                <a:cs typeface="Calibri"/>
              </a:rPr>
              <a:t>: </a:t>
            </a:r>
            <a:r>
              <a:rPr lang="en-US" altLang="en-US" b="0">
                <a:latin typeface="Calibri"/>
                <a:ea typeface="MS PGothic"/>
                <a:cs typeface="Calibri"/>
              </a:rPr>
              <a:t>Environmental or industrial chemicals can accumulate in finfish or shellfish harvested from polluted waters.</a:t>
            </a:r>
          </a:p>
          <a:p>
            <a:pPr eaLnBrk="1" hangingPunct="1">
              <a:lnSpc>
                <a:spcPct val="100000"/>
              </a:lnSpc>
              <a:spcAft>
                <a:spcPts val="600"/>
              </a:spcAft>
              <a:buFont typeface="Wingdings" panose="05000000000000000000" pitchFamily="2" charset="2"/>
              <a:buNone/>
            </a:pPr>
            <a:r>
              <a:rPr lang="en-US" altLang="en-US" b="0">
                <a:latin typeface="Calibri"/>
                <a:ea typeface="MS PGothic"/>
                <a:cs typeface="Calibri"/>
              </a:rPr>
              <a:t>	</a:t>
            </a:r>
            <a:r>
              <a:rPr lang="en-US" altLang="en-US" u="sng">
                <a:latin typeface="Calibri"/>
                <a:ea typeface="MS PGothic"/>
                <a:cs typeface="Calibri"/>
              </a:rPr>
              <a:t>Controls</a:t>
            </a:r>
            <a:r>
              <a:rPr lang="en-US" altLang="en-US">
                <a:latin typeface="Calibri"/>
                <a:ea typeface="MS PGothic"/>
                <a:cs typeface="Calibri"/>
              </a:rPr>
              <a:t>: </a:t>
            </a:r>
            <a:r>
              <a:rPr lang="en-US" altLang="en-US" b="0">
                <a:latin typeface="Calibri"/>
                <a:ea typeface="MS PGothic"/>
                <a:cs typeface="Calibri"/>
              </a:rPr>
              <a:t>Prohibit harvesting from contaminated waters.</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HACCP Controls</a:t>
            </a:r>
            <a:r>
              <a:rPr lang="en-US" altLang="en-US">
                <a:latin typeface="Calibri"/>
                <a:ea typeface="MS PGothic"/>
                <a:cs typeface="Calibri"/>
              </a:rPr>
              <a:t>: </a:t>
            </a:r>
            <a:r>
              <a:rPr lang="en-US" altLang="en-US" b="0">
                <a:latin typeface="Calibri"/>
                <a:ea typeface="MS PGothic"/>
                <a:cs typeface="Calibri"/>
              </a:rPr>
              <a:t>Primary processors must confirm that the products they receive were not harvested from waters that have a health advisory because of pollution.</a:t>
            </a:r>
            <a:endParaRPr lang="en-US" altLang="en-US">
              <a:latin typeface="Calibri"/>
              <a:ea typeface="MS PGothic"/>
              <a:cs typeface="Calibri"/>
            </a:endParaRPr>
          </a:p>
          <a:p>
            <a:pPr eaLnBrk="1" hangingPunct="1">
              <a:lnSpc>
                <a:spcPct val="80000"/>
              </a:lnSpc>
              <a:buFont typeface="Wingdings" panose="05000000000000000000" pitchFamily="2" charset="2"/>
              <a:buNone/>
            </a:pPr>
            <a:endParaRPr lang="en-US" altLang="en-US" sz="1200">
              <a:ea typeface="MS PGothic" panose="020B0600070205080204" pitchFamily="34" charset="-128"/>
            </a:endParaRPr>
          </a:p>
          <a:p>
            <a:pPr marL="0" indent="0">
              <a:buNone/>
            </a:pPr>
            <a:endParaRPr lang="en-US"/>
          </a:p>
        </p:txBody>
      </p:sp>
      <p:sp>
        <p:nvSpPr>
          <p:cNvPr id="4" name="Slide Number Placeholder 3">
            <a:extLst>
              <a:ext uri="{FF2B5EF4-FFF2-40B4-BE49-F238E27FC236}">
                <a16:creationId xmlns:a16="http://schemas.microsoft.com/office/drawing/2014/main" id="{DEDD962B-0FEA-FF72-C66E-2682138D9B83}"/>
              </a:ext>
            </a:extLst>
          </p:cNvPr>
          <p:cNvSpPr>
            <a:spLocks noGrp="1"/>
          </p:cNvSpPr>
          <p:nvPr>
            <p:ph type="sldNum" sz="quarter" idx="12"/>
          </p:nvPr>
        </p:nvSpPr>
        <p:spPr/>
        <p:txBody>
          <a:bodyPr/>
          <a:lstStyle/>
          <a:p>
            <a:fld id="{FFE00EA7-0AD3-4898-A20D-086CFA2BEC19}" type="slidenum">
              <a:rPr lang="en-US" smtClean="0"/>
              <a:t>42</a:t>
            </a:fld>
            <a:endParaRPr lang="en-US"/>
          </a:p>
        </p:txBody>
      </p:sp>
      <p:pic>
        <p:nvPicPr>
          <p:cNvPr id="5" name="Picture 2" descr="images-1.png">
            <a:extLst>
              <a:ext uri="{FF2B5EF4-FFF2-40B4-BE49-F238E27FC236}">
                <a16:creationId xmlns:a16="http://schemas.microsoft.com/office/drawing/2014/main" id="{3315639C-D14A-A4EE-35EE-26D2738E32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91680" y="3296666"/>
            <a:ext cx="2184010" cy="144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D4CCF13B-113F-04AC-94A3-FA68CCD74299}"/>
              </a:ext>
            </a:extLst>
          </p:cNvPr>
          <p:cNvSpPr/>
          <p:nvPr/>
        </p:nvSpPr>
        <p:spPr bwMode="auto">
          <a:xfrm>
            <a:off x="9997811" y="1986680"/>
            <a:ext cx="1958494" cy="44387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CHP9: 9-1</a:t>
            </a:r>
          </a:p>
        </p:txBody>
      </p:sp>
    </p:spTree>
    <p:extLst>
      <p:ext uri="{BB962C8B-B14F-4D97-AF65-F5344CB8AC3E}">
        <p14:creationId xmlns:p14="http://schemas.microsoft.com/office/powerpoint/2010/main" val="584321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E089F-952A-C18B-1814-D7D6525D2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EB8A6-8829-6A6C-5C57-87A933DEFAF0}"/>
              </a:ext>
            </a:extLst>
          </p:cNvPr>
          <p:cNvSpPr>
            <a:spLocks noGrp="1"/>
          </p:cNvSpPr>
          <p:nvPr>
            <p:ph type="title"/>
          </p:nvPr>
        </p:nvSpPr>
        <p:spPr>
          <a:xfrm>
            <a:off x="838200" y="365125"/>
            <a:ext cx="10256520" cy="1325563"/>
          </a:xfrm>
        </p:spPr>
        <p:txBody>
          <a:bodyPr/>
          <a:lstStyle/>
          <a:p>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9425117D-30DD-C88C-410D-01D943293A81}"/>
              </a:ext>
            </a:extLst>
          </p:cNvPr>
          <p:cNvSpPr>
            <a:spLocks noGrp="1"/>
          </p:cNvSpPr>
          <p:nvPr>
            <p:ph idx="1"/>
          </p:nvPr>
        </p:nvSpPr>
        <p:spPr>
          <a:xfrm>
            <a:off x="838200" y="1825625"/>
            <a:ext cx="8394290" cy="4351338"/>
          </a:xfrm>
        </p:spPr>
        <p:txBody>
          <a:bodyPr vert="horz" lIns="91440" tIns="45720" rIns="91440" bIns="45720" rtlCol="0" anchor="t">
            <a:normAutofit fontScale="92500" lnSpcReduction="10000"/>
          </a:bodyPr>
          <a:lstStyle/>
          <a:p>
            <a:pPr eaLnBrk="1" hangingPunct="1">
              <a:lnSpc>
                <a:spcPct val="80000"/>
              </a:lnSpc>
              <a:buFont typeface="Wingdings" panose="05000000000000000000" pitchFamily="2" charset="2"/>
              <a:buNone/>
            </a:pPr>
            <a:r>
              <a:rPr lang="en-US" altLang="en-US" sz="2800">
                <a:solidFill>
                  <a:srgbClr val="000000"/>
                </a:solidFill>
                <a:latin typeface="Comic Sans MS"/>
                <a:ea typeface="MS PGothic"/>
                <a:cs typeface="Calibri"/>
              </a:rPr>
              <a:t>Aquaculture Drugs: </a:t>
            </a:r>
          </a:p>
          <a:p>
            <a:pPr eaLnBrk="1" hangingPunct="1">
              <a:lnSpc>
                <a:spcPct val="110000"/>
              </a:lnSpc>
              <a:spcAft>
                <a:spcPts val="600"/>
              </a:spcAft>
              <a:buFont typeface="Wingdings" panose="05000000000000000000" pitchFamily="2" charset="2"/>
              <a:buNone/>
            </a:pPr>
            <a:r>
              <a:rPr lang="en-US" altLang="en-US" sz="2800">
                <a:latin typeface="Calibri"/>
                <a:ea typeface="MS PGothic"/>
                <a:cs typeface="Calibri"/>
              </a:rPr>
              <a:t>	</a:t>
            </a:r>
            <a:r>
              <a:rPr lang="en-US" altLang="en-US" u="sng">
                <a:latin typeface="Calibri"/>
                <a:ea typeface="MS PGothic"/>
                <a:cs typeface="Calibri"/>
              </a:rPr>
              <a:t>Hazard</a:t>
            </a:r>
            <a:r>
              <a:rPr lang="en-US" altLang="en-US">
                <a:latin typeface="Calibri"/>
                <a:ea typeface="MS PGothic"/>
                <a:cs typeface="Calibri"/>
              </a:rPr>
              <a:t>: </a:t>
            </a:r>
            <a:r>
              <a:rPr lang="en-US" altLang="en-US" b="0">
                <a:latin typeface="Calibri"/>
                <a:ea typeface="MS PGothic"/>
                <a:cs typeface="Calibri"/>
              </a:rPr>
              <a:t>Drugs used in aquaculture facilities must be approved by FDA and properly used.</a:t>
            </a:r>
          </a:p>
          <a:p>
            <a:pPr eaLnBrk="1" hangingPunct="1">
              <a:lnSpc>
                <a:spcPct val="110000"/>
              </a:lnSpc>
              <a:spcAft>
                <a:spcPts val="600"/>
              </a:spcAft>
              <a:buFont typeface="Wingdings" panose="05000000000000000000" pitchFamily="2" charset="2"/>
              <a:buNone/>
            </a:pPr>
            <a:r>
              <a:rPr lang="en-US" altLang="en-US" b="0">
                <a:latin typeface="Calibri"/>
                <a:ea typeface="MS PGothic"/>
                <a:cs typeface="Calibri"/>
              </a:rPr>
              <a:t>	</a:t>
            </a:r>
            <a:r>
              <a:rPr lang="en-US" altLang="en-US" u="sng">
                <a:latin typeface="Calibri"/>
                <a:ea typeface="MS PGothic"/>
                <a:cs typeface="Calibri"/>
              </a:rPr>
              <a:t>Controls</a:t>
            </a:r>
            <a:r>
              <a:rPr lang="en-US" altLang="en-US">
                <a:latin typeface="Calibri"/>
                <a:ea typeface="MS PGothic"/>
                <a:cs typeface="Calibri"/>
              </a:rPr>
              <a:t>: </a:t>
            </a:r>
            <a:r>
              <a:rPr lang="en-US" altLang="en-US" b="0">
                <a:latin typeface="Calibri"/>
                <a:ea typeface="MS PGothic"/>
                <a:cs typeface="Calibri"/>
              </a:rPr>
              <a:t>Prohibit use of unapproved drugs and follow expert advice on proper use of approved drugs.</a:t>
            </a:r>
          </a:p>
          <a:p>
            <a:pPr eaLnBrk="1" hangingPunct="1">
              <a:lnSpc>
                <a:spcPct val="11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HACCP Controls</a:t>
            </a:r>
            <a:r>
              <a:rPr lang="en-US" altLang="en-US">
                <a:latin typeface="Calibri"/>
                <a:ea typeface="MS PGothic"/>
                <a:cs typeface="Calibri"/>
              </a:rPr>
              <a:t>: </a:t>
            </a:r>
            <a:r>
              <a:rPr lang="en-US" altLang="en-US" b="0">
                <a:latin typeface="Calibri"/>
                <a:ea typeface="MS PGothic"/>
                <a:cs typeface="Calibri"/>
              </a:rPr>
              <a:t>Primary processors must confirm that the products they receive from aquaculture suppliers are following Good Aquaculture Practices, including following the drug usage instructions and FDA requirements</a:t>
            </a:r>
            <a:r>
              <a:rPr lang="en-US" altLang="en-US" sz="2400" b="0">
                <a:latin typeface="Calibri"/>
                <a:ea typeface="MS PGothic"/>
                <a:cs typeface="Calibri"/>
              </a:rPr>
              <a:t>.</a:t>
            </a:r>
            <a:r>
              <a:rPr lang="en-US" altLang="en-US" sz="2400">
                <a:latin typeface="Calibri"/>
                <a:ea typeface="MS PGothic"/>
                <a:cs typeface="Calibri"/>
              </a:rPr>
              <a:t>	</a:t>
            </a:r>
          </a:p>
          <a:p>
            <a:pPr eaLnBrk="1" hangingPunct="1">
              <a:lnSpc>
                <a:spcPct val="80000"/>
              </a:lnSpc>
              <a:buFont typeface="Wingdings" panose="05000000000000000000" pitchFamily="2" charset="2"/>
              <a:buNone/>
            </a:pPr>
            <a:endParaRPr lang="en-US" altLang="en-US" sz="1200">
              <a:ea typeface="MS PGothic" panose="020B0600070205080204" pitchFamily="34" charset="-128"/>
            </a:endParaRPr>
          </a:p>
          <a:p>
            <a:pPr marL="0" indent="0">
              <a:buNone/>
            </a:pPr>
            <a:endParaRPr lang="en-US"/>
          </a:p>
        </p:txBody>
      </p:sp>
      <p:sp>
        <p:nvSpPr>
          <p:cNvPr id="4" name="Slide Number Placeholder 3">
            <a:extLst>
              <a:ext uri="{FF2B5EF4-FFF2-40B4-BE49-F238E27FC236}">
                <a16:creationId xmlns:a16="http://schemas.microsoft.com/office/drawing/2014/main" id="{C57C3A65-0A48-FED2-6551-FCC44983103B}"/>
              </a:ext>
            </a:extLst>
          </p:cNvPr>
          <p:cNvSpPr>
            <a:spLocks noGrp="1"/>
          </p:cNvSpPr>
          <p:nvPr>
            <p:ph type="sldNum" sz="quarter" idx="12"/>
          </p:nvPr>
        </p:nvSpPr>
        <p:spPr/>
        <p:txBody>
          <a:bodyPr/>
          <a:lstStyle/>
          <a:p>
            <a:fld id="{FFE00EA7-0AD3-4898-A20D-086CFA2BEC19}" type="slidenum">
              <a:rPr lang="en-US" smtClean="0"/>
              <a:t>43</a:t>
            </a:fld>
            <a:endParaRPr lang="en-US"/>
          </a:p>
        </p:txBody>
      </p:sp>
      <p:sp>
        <p:nvSpPr>
          <p:cNvPr id="7" name="Rounded Rectangle 22">
            <a:extLst>
              <a:ext uri="{FF2B5EF4-FFF2-40B4-BE49-F238E27FC236}">
                <a16:creationId xmlns:a16="http://schemas.microsoft.com/office/drawing/2014/main" id="{260970CD-A2ED-2777-7CDA-FFC0ECC012E8}"/>
              </a:ext>
            </a:extLst>
          </p:cNvPr>
          <p:cNvSpPr/>
          <p:nvPr/>
        </p:nvSpPr>
        <p:spPr bwMode="auto">
          <a:xfrm>
            <a:off x="9482655" y="2171886"/>
            <a:ext cx="2493035"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CHP11: 11 - 1</a:t>
            </a:r>
          </a:p>
        </p:txBody>
      </p:sp>
      <p:pic>
        <p:nvPicPr>
          <p:cNvPr id="8" name="Picture 4" descr="04-aquaculture">
            <a:extLst>
              <a:ext uri="{FF2B5EF4-FFF2-40B4-BE49-F238E27FC236}">
                <a16:creationId xmlns:a16="http://schemas.microsoft.com/office/drawing/2014/main" id="{03ACCC1D-53F8-40DC-1DCE-8C553025C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0" y="3803904"/>
            <a:ext cx="24066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202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F187B-D7DA-8D5D-A325-2D27E0AB9696}"/>
              </a:ext>
            </a:extLst>
          </p:cNvPr>
          <p:cNvSpPr>
            <a:spLocks noGrp="1"/>
          </p:cNvSpPr>
          <p:nvPr>
            <p:ph type="title"/>
          </p:nvPr>
        </p:nvSpPr>
        <p:spPr>
          <a:xfrm>
            <a:off x="838200" y="365125"/>
            <a:ext cx="10515600"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CC487094-B38F-A90D-FB21-F868F0A46DEF}"/>
              </a:ext>
            </a:extLst>
          </p:cNvPr>
          <p:cNvSpPr>
            <a:spLocks noGrp="1"/>
          </p:cNvSpPr>
          <p:nvPr>
            <p:ph idx="1"/>
          </p:nvPr>
        </p:nvSpPr>
        <p:spPr>
          <a:xfrm>
            <a:off x="838200" y="1825625"/>
            <a:ext cx="9793224" cy="4351338"/>
          </a:xfrm>
        </p:spPr>
        <p:txBody>
          <a:bodyPr vert="horz" lIns="91440" tIns="45720" rIns="91440" bIns="45720" rtlCol="0" anchor="t">
            <a:normAutofit lnSpcReduction="10000"/>
          </a:bodyPr>
          <a:lstStyle/>
          <a:p>
            <a:pPr eaLnBrk="1" hangingPunct="1">
              <a:lnSpc>
                <a:spcPct val="80000"/>
              </a:lnSpc>
              <a:buFont typeface="Wingdings" panose="05000000000000000000" pitchFamily="2" charset="2"/>
              <a:buNone/>
            </a:pPr>
            <a:r>
              <a:rPr lang="en-US" altLang="en-US" sz="2400">
                <a:solidFill>
                  <a:srgbClr val="000000"/>
                </a:solidFill>
                <a:latin typeface="Comic Sans MS"/>
                <a:ea typeface="MS PGothic"/>
                <a:cs typeface="Calibri"/>
              </a:rPr>
              <a:t>Pathogen Growth caused by time/temperature abuse:</a:t>
            </a:r>
          </a:p>
          <a:p>
            <a:pPr eaLnBrk="1" hangingPunct="1">
              <a:lnSpc>
                <a:spcPct val="100000"/>
              </a:lnSpc>
              <a:spcAft>
                <a:spcPts val="600"/>
              </a:spcAft>
              <a:buFont typeface="Wingdings" panose="05000000000000000000" pitchFamily="2" charset="2"/>
              <a:buNone/>
            </a:pPr>
            <a:r>
              <a:rPr lang="en-US" altLang="en-US" sz="2400">
                <a:latin typeface="Calibri"/>
                <a:ea typeface="MS PGothic"/>
                <a:cs typeface="Calibri"/>
              </a:rPr>
              <a:t>	</a:t>
            </a:r>
            <a:r>
              <a:rPr lang="en-US" altLang="en-US" u="sng">
                <a:latin typeface="Calibri"/>
                <a:ea typeface="MS PGothic"/>
                <a:cs typeface="Calibri"/>
              </a:rPr>
              <a:t>Hazard</a:t>
            </a:r>
            <a:r>
              <a:rPr lang="en-US" altLang="en-US">
                <a:latin typeface="Calibri"/>
                <a:ea typeface="MS PGothic"/>
                <a:cs typeface="Calibri"/>
              </a:rPr>
              <a:t>: </a:t>
            </a:r>
            <a:r>
              <a:rPr lang="en-US" altLang="en-US" b="0">
                <a:latin typeface="Calibri"/>
                <a:ea typeface="MS PGothic"/>
                <a:cs typeface="Calibri"/>
              </a:rPr>
              <a:t>Pathogen growth in products that will not be cooked before they are consumed could cause consumer illness.</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Controls</a:t>
            </a:r>
            <a:r>
              <a:rPr lang="en-US" altLang="en-US">
                <a:latin typeface="Calibri"/>
                <a:ea typeface="MS PGothic"/>
                <a:cs typeface="Calibri"/>
              </a:rPr>
              <a:t>: </a:t>
            </a:r>
            <a:r>
              <a:rPr lang="en-US" altLang="en-US" b="0">
                <a:latin typeface="Calibri"/>
                <a:ea typeface="MS PGothic"/>
                <a:cs typeface="Calibri"/>
              </a:rPr>
              <a:t>Prevent time and temperature abuse of ready-to-eat products (e.g., smoked products, cooked or pasteurized products, salads, sushi).</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HACCP Controls</a:t>
            </a:r>
            <a:r>
              <a:rPr lang="en-US" altLang="en-US">
                <a:latin typeface="Calibri"/>
                <a:ea typeface="MS PGothic"/>
                <a:cs typeface="Calibri"/>
              </a:rPr>
              <a:t>:  </a:t>
            </a:r>
            <a:r>
              <a:rPr lang="en-US" altLang="en-US" b="0">
                <a:latin typeface="Calibri"/>
                <a:ea typeface="MS PGothic"/>
                <a:cs typeface="Calibri"/>
              </a:rPr>
              <a:t>All processors must keep ready-to-eat products adequately chilled and strictly limit exposure times to unrefrigerated conditions.</a:t>
            </a:r>
          </a:p>
          <a:p>
            <a:pPr marL="0" indent="0">
              <a:buNone/>
            </a:pPr>
            <a:endParaRPr lang="en-US"/>
          </a:p>
        </p:txBody>
      </p:sp>
      <p:sp>
        <p:nvSpPr>
          <p:cNvPr id="4" name="Slide Number Placeholder 3">
            <a:extLst>
              <a:ext uri="{FF2B5EF4-FFF2-40B4-BE49-F238E27FC236}">
                <a16:creationId xmlns:a16="http://schemas.microsoft.com/office/drawing/2014/main" id="{E5AED974-D784-2595-3CB6-1AD47B177FF8}"/>
              </a:ext>
            </a:extLst>
          </p:cNvPr>
          <p:cNvSpPr>
            <a:spLocks noGrp="1"/>
          </p:cNvSpPr>
          <p:nvPr>
            <p:ph type="sldNum" sz="quarter" idx="12"/>
          </p:nvPr>
        </p:nvSpPr>
        <p:spPr/>
        <p:txBody>
          <a:bodyPr/>
          <a:lstStyle/>
          <a:p>
            <a:fld id="{02389E78-7DB0-44B8-A701-13E85F167260}" type="slidenum">
              <a:rPr lang="en-US" smtClean="0"/>
              <a:t>44</a:t>
            </a:fld>
            <a:endParaRPr lang="en-US"/>
          </a:p>
        </p:txBody>
      </p:sp>
      <p:pic>
        <p:nvPicPr>
          <p:cNvPr id="5" name="Picture 4">
            <a:extLst>
              <a:ext uri="{FF2B5EF4-FFF2-40B4-BE49-F238E27FC236}">
                <a16:creationId xmlns:a16="http://schemas.microsoft.com/office/drawing/2014/main" id="{276A945C-7C99-C797-A8F2-896090A02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1658" y="3050375"/>
            <a:ext cx="1564032" cy="206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F09B5114-8DAB-EE6B-A63B-610296D35AA8}"/>
              </a:ext>
            </a:extLst>
          </p:cNvPr>
          <p:cNvSpPr/>
          <p:nvPr/>
        </p:nvSpPr>
        <p:spPr bwMode="auto">
          <a:xfrm>
            <a:off x="9747870" y="1737951"/>
            <a:ext cx="2227820" cy="49745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CHP12: 209</a:t>
            </a:r>
          </a:p>
        </p:txBody>
      </p:sp>
    </p:spTree>
    <p:extLst>
      <p:ext uri="{BB962C8B-B14F-4D97-AF65-F5344CB8AC3E}">
        <p14:creationId xmlns:p14="http://schemas.microsoft.com/office/powerpoint/2010/main" val="3859214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7951D-7A15-83B3-C9EF-591FD32E036A}"/>
              </a:ext>
            </a:extLst>
          </p:cNvPr>
          <p:cNvSpPr>
            <a:spLocks noGrp="1"/>
          </p:cNvSpPr>
          <p:nvPr>
            <p:ph type="title"/>
          </p:nvPr>
        </p:nvSpPr>
        <p:spPr>
          <a:xfrm>
            <a:off x="838200" y="365125"/>
            <a:ext cx="10232136"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B50FED3F-C6B0-CA25-A93F-C7FE301A94D6}"/>
              </a:ext>
            </a:extLst>
          </p:cNvPr>
          <p:cNvSpPr>
            <a:spLocks noGrp="1"/>
          </p:cNvSpPr>
          <p:nvPr>
            <p:ph idx="1"/>
          </p:nvPr>
        </p:nvSpPr>
        <p:spPr>
          <a:xfrm>
            <a:off x="838200" y="1825625"/>
            <a:ext cx="10463784" cy="4351338"/>
          </a:xfrm>
        </p:spPr>
        <p:txBody>
          <a:bodyPr vert="horz" lIns="91440" tIns="45720" rIns="91440" bIns="45720" rtlCol="0" anchor="t">
            <a:normAutofit fontScale="77500" lnSpcReduction="20000"/>
          </a:bodyPr>
          <a:lstStyle/>
          <a:p>
            <a:pPr eaLnBrk="1" hangingPunct="1">
              <a:lnSpc>
                <a:spcPct val="80000"/>
              </a:lnSpc>
              <a:buFont typeface="Wingdings" panose="05000000000000000000" pitchFamily="2" charset="2"/>
              <a:buNone/>
            </a:pPr>
            <a:r>
              <a:rPr lang="en-US" altLang="en-US" sz="2800" i="1">
                <a:solidFill>
                  <a:srgbClr val="000000"/>
                </a:solidFill>
                <a:latin typeface="Comic Sans MS"/>
                <a:ea typeface="MS PGothic"/>
                <a:cs typeface="Calibri"/>
              </a:rPr>
              <a:t>Clostridium botulinum</a:t>
            </a:r>
            <a:r>
              <a:rPr lang="en-US" altLang="en-US" sz="2800">
                <a:solidFill>
                  <a:srgbClr val="000000"/>
                </a:solidFill>
                <a:latin typeface="Comic Sans MS"/>
                <a:ea typeface="MS PGothic"/>
                <a:cs typeface="Calibri"/>
              </a:rPr>
              <a:t> toxin production: </a:t>
            </a:r>
          </a:p>
          <a:p>
            <a:pPr eaLnBrk="1" hangingPunct="1">
              <a:lnSpc>
                <a:spcPct val="120000"/>
              </a:lnSpc>
              <a:spcAft>
                <a:spcPts val="600"/>
              </a:spcAft>
              <a:buFont typeface="Wingdings" panose="05000000000000000000" pitchFamily="2" charset="2"/>
              <a:buNone/>
            </a:pPr>
            <a:r>
              <a:rPr lang="en-US" altLang="en-US" sz="2800">
                <a:latin typeface="Calibri"/>
                <a:ea typeface="MS PGothic"/>
                <a:cs typeface="Calibri"/>
              </a:rPr>
              <a:t>	</a:t>
            </a:r>
            <a:r>
              <a:rPr lang="en-US" altLang="en-US" sz="2800" u="sng">
                <a:latin typeface="Calibri"/>
                <a:ea typeface="MS PGothic"/>
                <a:cs typeface="Calibri"/>
              </a:rPr>
              <a:t>Hazard</a:t>
            </a:r>
            <a:r>
              <a:rPr lang="en-US" altLang="en-US" sz="2800">
                <a:latin typeface="Calibri"/>
                <a:ea typeface="MS PGothic"/>
                <a:cs typeface="Calibri"/>
              </a:rPr>
              <a:t>: </a:t>
            </a:r>
            <a:r>
              <a:rPr lang="en-US" altLang="en-US" sz="2800" b="0" i="1">
                <a:latin typeface="Calibri"/>
                <a:ea typeface="MS PGothic"/>
                <a:cs typeface="Calibri"/>
              </a:rPr>
              <a:t>C. bot </a:t>
            </a:r>
            <a:r>
              <a:rPr lang="en-US" altLang="en-US" sz="2800" b="0">
                <a:latin typeface="Calibri"/>
                <a:ea typeface="MS PGothic"/>
                <a:cs typeface="Calibri"/>
              </a:rPr>
              <a:t>can grow in smoked, salted, &amp; pickled products and products packed in reduced oxygen packages (ROP) that are subjected to time and temperature abuse.	</a:t>
            </a:r>
          </a:p>
          <a:p>
            <a:pPr eaLnBrk="1" hangingPunct="1">
              <a:lnSpc>
                <a:spcPct val="120000"/>
              </a:lnSpc>
              <a:spcAft>
                <a:spcPts val="600"/>
              </a:spcAft>
              <a:buFont typeface="Wingdings" panose="05000000000000000000" pitchFamily="2" charset="2"/>
              <a:buNone/>
            </a:pPr>
            <a:r>
              <a:rPr lang="en-US" altLang="en-US" sz="2800">
                <a:latin typeface="Calibri"/>
                <a:ea typeface="MS PGothic"/>
                <a:cs typeface="Calibri"/>
              </a:rPr>
              <a:t>	</a:t>
            </a:r>
            <a:r>
              <a:rPr lang="en-US" altLang="en-US" sz="2800" u="sng">
                <a:latin typeface="Calibri"/>
                <a:ea typeface="MS PGothic"/>
                <a:cs typeface="Calibri"/>
              </a:rPr>
              <a:t>Controls</a:t>
            </a:r>
            <a:r>
              <a:rPr lang="en-US" altLang="en-US" sz="2800">
                <a:latin typeface="Calibri"/>
                <a:ea typeface="MS PGothic"/>
                <a:cs typeface="Calibri"/>
              </a:rPr>
              <a:t>: Ensure that adequate secondary barriers (e.g., pH, water activity) are in place and prevent exposures to unsafe times and temperatures.</a:t>
            </a:r>
            <a:endParaRPr lang="en-US" altLang="en-US" sz="2800" b="0">
              <a:latin typeface="Calibri"/>
              <a:ea typeface="MS PGothic"/>
              <a:cs typeface="Calibri"/>
            </a:endParaRPr>
          </a:p>
          <a:p>
            <a:pPr eaLnBrk="1" hangingPunct="1">
              <a:lnSpc>
                <a:spcPct val="120000"/>
              </a:lnSpc>
              <a:spcAft>
                <a:spcPts val="600"/>
              </a:spcAft>
              <a:buFont typeface="Wingdings" panose="05000000000000000000" pitchFamily="2" charset="2"/>
              <a:buNone/>
            </a:pPr>
            <a:r>
              <a:rPr lang="en-US" altLang="en-US" sz="2800">
                <a:latin typeface="Calibri"/>
                <a:ea typeface="MS PGothic"/>
                <a:cs typeface="Calibri"/>
              </a:rPr>
              <a:t>	</a:t>
            </a:r>
            <a:r>
              <a:rPr lang="en-US" altLang="en-US" sz="2800" u="sng">
                <a:latin typeface="Calibri"/>
                <a:ea typeface="MS PGothic"/>
                <a:cs typeface="Calibri"/>
              </a:rPr>
              <a:t>HACCP Controls</a:t>
            </a:r>
            <a:r>
              <a:rPr lang="en-US" altLang="en-US" sz="2800">
                <a:latin typeface="Calibri"/>
                <a:ea typeface="MS PGothic"/>
                <a:cs typeface="Calibri"/>
              </a:rPr>
              <a:t>: </a:t>
            </a:r>
            <a:r>
              <a:rPr lang="en-US" altLang="en-US" sz="2800" b="0">
                <a:latin typeface="Calibri"/>
                <a:ea typeface="MS PGothic"/>
                <a:cs typeface="Calibri"/>
              </a:rPr>
              <a:t>All processors must use validated smoking, drying, salting, pasteurization and pickling procedures that are supported by scientific studies and that are adequately implemented; prevent time and temperature abuse; and use Time Temperature Indicators(TTI) when adequate secondary barriers are not in place or when products require more stringent storage controls. </a:t>
            </a:r>
            <a:endParaRPr lang="en-US" altLang="en-US" sz="2800">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594AEAFF-4483-7E9D-CA49-EF8C248655C4}"/>
              </a:ext>
            </a:extLst>
          </p:cNvPr>
          <p:cNvSpPr>
            <a:spLocks noGrp="1"/>
          </p:cNvSpPr>
          <p:nvPr>
            <p:ph type="sldNum" sz="quarter" idx="12"/>
          </p:nvPr>
        </p:nvSpPr>
        <p:spPr/>
        <p:txBody>
          <a:bodyPr/>
          <a:lstStyle/>
          <a:p>
            <a:fld id="{02389E78-7DB0-44B8-A701-13E85F167260}" type="slidenum">
              <a:rPr lang="en-US" smtClean="0"/>
              <a:t>45</a:t>
            </a:fld>
            <a:endParaRPr lang="en-US"/>
          </a:p>
        </p:txBody>
      </p:sp>
      <p:pic>
        <p:nvPicPr>
          <p:cNvPr id="5" name="Picture 5" descr="SalmononSlicer">
            <a:extLst>
              <a:ext uri="{FF2B5EF4-FFF2-40B4-BE49-F238E27FC236}">
                <a16:creationId xmlns:a16="http://schemas.microsoft.com/office/drawing/2014/main" id="{1E43A76A-97E2-D1C2-024F-3F18EBA7D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5250" y="5449453"/>
            <a:ext cx="1317099" cy="87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F7E23E43-7DF4-1629-F5CF-5B93946E3380}"/>
              </a:ext>
            </a:extLst>
          </p:cNvPr>
          <p:cNvSpPr/>
          <p:nvPr/>
        </p:nvSpPr>
        <p:spPr bwMode="auto">
          <a:xfrm>
            <a:off x="9834300" y="1690688"/>
            <a:ext cx="2178049" cy="49745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CHP13: 245</a:t>
            </a:r>
          </a:p>
        </p:txBody>
      </p:sp>
    </p:spTree>
    <p:extLst>
      <p:ext uri="{BB962C8B-B14F-4D97-AF65-F5344CB8AC3E}">
        <p14:creationId xmlns:p14="http://schemas.microsoft.com/office/powerpoint/2010/main" val="1071130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A656-AE6C-66A6-1A63-3B6DD421C543}"/>
              </a:ext>
            </a:extLst>
          </p:cNvPr>
          <p:cNvSpPr>
            <a:spLocks noGrp="1"/>
          </p:cNvSpPr>
          <p:nvPr>
            <p:ph type="title"/>
          </p:nvPr>
        </p:nvSpPr>
        <p:spPr>
          <a:xfrm>
            <a:off x="838200" y="365125"/>
            <a:ext cx="10207752"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4F8BD2A8-3511-48DF-0586-B8530971925C}"/>
              </a:ext>
            </a:extLst>
          </p:cNvPr>
          <p:cNvSpPr>
            <a:spLocks noGrp="1"/>
          </p:cNvSpPr>
          <p:nvPr>
            <p:ph idx="1"/>
          </p:nvPr>
        </p:nvSpPr>
        <p:spPr>
          <a:xfrm>
            <a:off x="838200" y="1825625"/>
            <a:ext cx="9902952" cy="4250605"/>
          </a:xfrm>
        </p:spPr>
        <p:txBody>
          <a:bodyPr vert="horz" lIns="91440" tIns="45720" rIns="91440" bIns="45720" rtlCol="0" anchor="t">
            <a:normAutofit fontScale="85000" lnSpcReduction="20000"/>
          </a:bodyPr>
          <a:lstStyle/>
          <a:p>
            <a:pPr eaLnBrk="1" hangingPunct="1">
              <a:lnSpc>
                <a:spcPct val="80000"/>
              </a:lnSpc>
              <a:buFont typeface="Wingdings" panose="05000000000000000000" pitchFamily="2" charset="2"/>
              <a:buNone/>
            </a:pPr>
            <a:r>
              <a:rPr lang="en-US" altLang="en-US" sz="2800" i="1">
                <a:solidFill>
                  <a:srgbClr val="000000"/>
                </a:solidFill>
                <a:latin typeface="Comic Sans MS"/>
                <a:ea typeface="MS PGothic"/>
                <a:cs typeface="Calibri"/>
              </a:rPr>
              <a:t>Staph. aureus</a:t>
            </a:r>
            <a:r>
              <a:rPr lang="en-US" altLang="en-US" sz="2800">
                <a:solidFill>
                  <a:srgbClr val="000000"/>
                </a:solidFill>
                <a:latin typeface="Comic Sans MS"/>
                <a:ea typeface="MS PGothic"/>
                <a:cs typeface="Calibri"/>
              </a:rPr>
              <a:t> toxin production:</a:t>
            </a:r>
          </a:p>
          <a:p>
            <a:pPr eaLnBrk="1" hangingPunct="1">
              <a:lnSpc>
                <a:spcPct val="120000"/>
              </a:lnSpc>
              <a:spcAft>
                <a:spcPts val="600"/>
              </a:spcAft>
              <a:buFont typeface="Wingdings" panose="05000000000000000000" pitchFamily="2" charset="2"/>
              <a:buNone/>
            </a:pPr>
            <a:r>
              <a:rPr lang="en-US" altLang="en-US" sz="2800">
                <a:latin typeface="Calibri"/>
                <a:ea typeface="MS PGothic"/>
                <a:cs typeface="Calibri"/>
              </a:rPr>
              <a:t>	</a:t>
            </a:r>
            <a:r>
              <a:rPr lang="en-US" altLang="en-US" sz="3000" u="sng">
                <a:latin typeface="Calibri"/>
                <a:ea typeface="MS PGothic"/>
                <a:cs typeface="Calibri"/>
              </a:rPr>
              <a:t>Hazard</a:t>
            </a:r>
            <a:r>
              <a:rPr lang="en-US" altLang="en-US" sz="3000">
                <a:latin typeface="Calibri"/>
                <a:ea typeface="MS PGothic"/>
                <a:cs typeface="Calibri"/>
              </a:rPr>
              <a:t>: </a:t>
            </a:r>
            <a:r>
              <a:rPr lang="en-US" altLang="en-US" sz="3000" b="0" i="1">
                <a:latin typeface="Calibri"/>
                <a:ea typeface="MS PGothic"/>
                <a:cs typeface="Calibri"/>
              </a:rPr>
              <a:t>S. aureus </a:t>
            </a:r>
            <a:r>
              <a:rPr lang="en-US" altLang="en-US" sz="3000" b="0">
                <a:latin typeface="Calibri"/>
                <a:ea typeface="MS PGothic"/>
                <a:cs typeface="Calibri"/>
              </a:rPr>
              <a:t>can grow in products where competing bacteria have been reduced or eliminated, such as cooked, battered, and salted products that are subjected to time and temperature abuse.</a:t>
            </a:r>
          </a:p>
          <a:p>
            <a:pPr eaLnBrk="1" hangingPunct="1">
              <a:lnSpc>
                <a:spcPct val="120000"/>
              </a:lnSpc>
              <a:spcAft>
                <a:spcPts val="600"/>
              </a:spcAft>
              <a:buFont typeface="Wingdings" panose="05000000000000000000" pitchFamily="2" charset="2"/>
              <a:buNone/>
            </a:pPr>
            <a:r>
              <a:rPr lang="en-US" altLang="en-US" sz="3000">
                <a:latin typeface="Calibri"/>
                <a:ea typeface="MS PGothic"/>
                <a:cs typeface="Calibri"/>
              </a:rPr>
              <a:t>	</a:t>
            </a:r>
            <a:r>
              <a:rPr lang="en-US" altLang="en-US" sz="3000" u="sng">
                <a:latin typeface="Calibri"/>
                <a:ea typeface="MS PGothic"/>
                <a:cs typeface="Calibri"/>
              </a:rPr>
              <a:t>Controls</a:t>
            </a:r>
            <a:r>
              <a:rPr lang="en-US" altLang="en-US" sz="3000">
                <a:latin typeface="Calibri"/>
                <a:ea typeface="MS PGothic"/>
                <a:cs typeface="Calibri"/>
              </a:rPr>
              <a:t>: </a:t>
            </a:r>
            <a:r>
              <a:rPr lang="en-US" altLang="en-US" sz="3000" b="0">
                <a:latin typeface="Calibri"/>
                <a:ea typeface="MS PGothic"/>
                <a:cs typeface="Calibri"/>
              </a:rPr>
              <a:t>Prevent time and temperature abuse. </a:t>
            </a:r>
          </a:p>
          <a:p>
            <a:pPr eaLnBrk="1" hangingPunct="1">
              <a:lnSpc>
                <a:spcPct val="120000"/>
              </a:lnSpc>
              <a:spcAft>
                <a:spcPts val="600"/>
              </a:spcAft>
              <a:buFont typeface="Wingdings" panose="05000000000000000000" pitchFamily="2" charset="2"/>
              <a:buNone/>
            </a:pPr>
            <a:r>
              <a:rPr lang="en-US" altLang="en-US" sz="3000">
                <a:latin typeface="Calibri"/>
                <a:ea typeface="MS PGothic"/>
                <a:cs typeface="Calibri"/>
              </a:rPr>
              <a:t>	</a:t>
            </a:r>
            <a:r>
              <a:rPr lang="en-US" altLang="en-US" sz="3000" u="sng">
                <a:latin typeface="Calibri"/>
                <a:ea typeface="MS PGothic"/>
                <a:cs typeface="Calibri"/>
              </a:rPr>
              <a:t>HACCP Controls</a:t>
            </a:r>
            <a:r>
              <a:rPr lang="en-US" altLang="en-US" sz="3000">
                <a:latin typeface="Calibri"/>
                <a:ea typeface="MS PGothic"/>
                <a:cs typeface="Calibri"/>
              </a:rPr>
              <a:t>: </a:t>
            </a:r>
            <a:r>
              <a:rPr lang="en-US" altLang="en-US" sz="3000" b="0">
                <a:latin typeface="Calibri"/>
                <a:ea typeface="MS PGothic"/>
                <a:cs typeface="Calibri"/>
              </a:rPr>
              <a:t>Processors must keep batters refrigerated and products chilled during and after processing steps where competing bacteria have been eliminated, strictly limiting exposure times to unsafe temperatures. </a:t>
            </a:r>
            <a:endParaRPr lang="en-US" altLang="en-US" sz="3000">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FB1A3389-006B-C72B-1DE5-5BC952F9BA44}"/>
              </a:ext>
            </a:extLst>
          </p:cNvPr>
          <p:cNvSpPr>
            <a:spLocks noGrp="1"/>
          </p:cNvSpPr>
          <p:nvPr>
            <p:ph type="sldNum" sz="quarter" idx="12"/>
          </p:nvPr>
        </p:nvSpPr>
        <p:spPr/>
        <p:txBody>
          <a:bodyPr/>
          <a:lstStyle/>
          <a:p>
            <a:fld id="{02389E78-7DB0-44B8-A701-13E85F167260}" type="slidenum">
              <a:rPr lang="en-US" smtClean="0"/>
              <a:t>46</a:t>
            </a:fld>
            <a:endParaRPr lang="en-US"/>
          </a:p>
        </p:txBody>
      </p:sp>
      <p:sp>
        <p:nvSpPr>
          <p:cNvPr id="5" name="Rounded Rectangle 22">
            <a:extLst>
              <a:ext uri="{FF2B5EF4-FFF2-40B4-BE49-F238E27FC236}">
                <a16:creationId xmlns:a16="http://schemas.microsoft.com/office/drawing/2014/main" id="{102025A3-DEB5-236F-6686-59D03EA670AB}"/>
              </a:ext>
            </a:extLst>
          </p:cNvPr>
          <p:cNvSpPr/>
          <p:nvPr/>
        </p:nvSpPr>
        <p:spPr bwMode="auto">
          <a:xfrm>
            <a:off x="8801507" y="1589955"/>
            <a:ext cx="3010131" cy="49745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CHP15: 309</a:t>
            </a:r>
            <a:endParaRPr lang="en-US" sz="2800">
              <a:solidFill>
                <a:schemeClr val="bg1"/>
              </a:solidFill>
              <a:latin typeface="Calibri"/>
              <a:ea typeface="Calibri"/>
              <a:cs typeface="Arial"/>
            </a:endParaRPr>
          </a:p>
        </p:txBody>
      </p:sp>
      <p:pic>
        <p:nvPicPr>
          <p:cNvPr id="6" name="Picture 1" descr="Unknown.jpeg">
            <a:extLst>
              <a:ext uri="{FF2B5EF4-FFF2-40B4-BE49-F238E27FC236}">
                <a16:creationId xmlns:a16="http://schemas.microsoft.com/office/drawing/2014/main" id="{0245922D-C582-37FE-A380-CD333D110F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87584" y="5383052"/>
            <a:ext cx="1664306" cy="91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592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AE00-44E8-8233-B5BA-85505108822E}"/>
              </a:ext>
            </a:extLst>
          </p:cNvPr>
          <p:cNvSpPr>
            <a:spLocks noGrp="1"/>
          </p:cNvSpPr>
          <p:nvPr>
            <p:ph type="title"/>
          </p:nvPr>
        </p:nvSpPr>
        <p:spPr>
          <a:xfrm>
            <a:off x="838200" y="365125"/>
            <a:ext cx="10268712"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860687EC-4C80-0937-66C2-D850641F5841}"/>
              </a:ext>
            </a:extLst>
          </p:cNvPr>
          <p:cNvSpPr>
            <a:spLocks noGrp="1"/>
          </p:cNvSpPr>
          <p:nvPr>
            <p:ph idx="1"/>
          </p:nvPr>
        </p:nvSpPr>
        <p:spPr>
          <a:xfrm>
            <a:off x="838200" y="1747184"/>
            <a:ext cx="9065111" cy="4429779"/>
          </a:xfrm>
        </p:spPr>
        <p:txBody>
          <a:bodyPr vert="horz" lIns="91440" tIns="45720" rIns="91440" bIns="45720" rtlCol="0" anchor="t">
            <a:normAutofit lnSpcReduction="10000"/>
          </a:bodyPr>
          <a:lstStyle/>
          <a:p>
            <a:pPr eaLnBrk="1" hangingPunct="1">
              <a:buFont typeface="Wingdings" panose="05000000000000000000" pitchFamily="2" charset="2"/>
              <a:buNone/>
            </a:pPr>
            <a:r>
              <a:rPr lang="en-US" altLang="en-US" sz="2800">
                <a:solidFill>
                  <a:srgbClr val="000000"/>
                </a:solidFill>
                <a:latin typeface="Comic Sans MS"/>
                <a:ea typeface="MS PGothic"/>
                <a:cs typeface="Calibri"/>
              </a:rPr>
              <a:t>Cooking, Pasteurization and Non-thermal Processes:</a:t>
            </a:r>
          </a:p>
          <a:p>
            <a:pPr eaLnBrk="1" hangingPunct="1">
              <a:lnSpc>
                <a:spcPct val="100000"/>
              </a:lnSpc>
              <a:spcAft>
                <a:spcPts val="600"/>
              </a:spcAft>
              <a:buFont typeface="Wingdings" panose="05000000000000000000" pitchFamily="2" charset="2"/>
              <a:buNone/>
            </a:pPr>
            <a:r>
              <a:rPr lang="en-US" altLang="en-US" sz="2400">
                <a:latin typeface="Calibri"/>
                <a:ea typeface="MS PGothic"/>
                <a:cs typeface="Calibri"/>
              </a:rPr>
              <a:t>	</a:t>
            </a:r>
            <a:r>
              <a:rPr lang="en-US" altLang="en-US" u="sng">
                <a:latin typeface="Calibri"/>
                <a:ea typeface="MS PGothic"/>
                <a:cs typeface="Calibri"/>
              </a:rPr>
              <a:t>Hazard</a:t>
            </a:r>
            <a:r>
              <a:rPr lang="en-US" altLang="en-US">
                <a:latin typeface="Calibri"/>
                <a:ea typeface="MS PGothic"/>
                <a:cs typeface="Calibri"/>
              </a:rPr>
              <a:t>: </a:t>
            </a:r>
            <a:r>
              <a:rPr lang="en-US" altLang="en-US" b="0">
                <a:latin typeface="Calibri"/>
                <a:ea typeface="MS PGothic"/>
                <a:cs typeface="Calibri"/>
              </a:rPr>
              <a:t>Improperly cooked, pasteurized, or non-thermally processed foods can contain pathogens and cause consumer illness.</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Controls</a:t>
            </a:r>
            <a:r>
              <a:rPr lang="en-US" altLang="en-US">
                <a:latin typeface="Calibri"/>
                <a:ea typeface="MS PGothic"/>
                <a:cs typeface="Calibri"/>
              </a:rPr>
              <a:t>: </a:t>
            </a:r>
            <a:r>
              <a:rPr lang="en-US" altLang="en-US" b="0">
                <a:latin typeface="Calibri"/>
                <a:ea typeface="MS PGothic"/>
                <a:cs typeface="Calibri"/>
              </a:rPr>
              <a:t>Scientifically validated cooking, pasteurization, or non-thermal processes must be used to kill all pathogens.</a:t>
            </a:r>
          </a:p>
          <a:p>
            <a:pPr eaLnBrk="1" hangingPunct="1">
              <a:lnSpc>
                <a:spcPct val="100000"/>
              </a:lnSpc>
              <a:spcAft>
                <a:spcPts val="600"/>
              </a:spcAft>
              <a:buFont typeface="Wingdings" panose="05000000000000000000" pitchFamily="2" charset="2"/>
              <a:buNone/>
            </a:pPr>
            <a:r>
              <a:rPr lang="en-US" altLang="en-US">
                <a:latin typeface="Calibri"/>
                <a:ea typeface="MS PGothic"/>
                <a:cs typeface="Calibri"/>
              </a:rPr>
              <a:t>	</a:t>
            </a:r>
            <a:r>
              <a:rPr lang="en-US" altLang="en-US" u="sng">
                <a:latin typeface="Calibri"/>
                <a:ea typeface="MS PGothic"/>
                <a:cs typeface="Calibri"/>
              </a:rPr>
              <a:t>HACCP Controls</a:t>
            </a:r>
            <a:r>
              <a:rPr lang="en-US" altLang="en-US">
                <a:latin typeface="Calibri"/>
                <a:ea typeface="MS PGothic"/>
                <a:cs typeface="Calibri"/>
              </a:rPr>
              <a:t>: </a:t>
            </a:r>
            <a:r>
              <a:rPr lang="en-US" altLang="en-US" b="0">
                <a:latin typeface="Calibri"/>
                <a:ea typeface="MS PGothic"/>
                <a:cs typeface="Calibri"/>
              </a:rPr>
              <a:t>Processors must continuously monitor their cooking, pasteurization, or non-thermal processes to ensure that pre-determined validated limits have been met.</a:t>
            </a:r>
          </a:p>
          <a:p>
            <a:pPr eaLnBrk="1" hangingPunct="1">
              <a:buFont typeface="Wingdings" panose="05000000000000000000" pitchFamily="2" charset="2"/>
              <a:buNone/>
            </a:pPr>
            <a:endParaRPr lang="en-US" altLang="en-US" sz="2400">
              <a:ea typeface="MS PGothic" panose="020B0600070205080204" pitchFamily="34" charset="-128"/>
            </a:endParaRPr>
          </a:p>
          <a:p>
            <a:pPr eaLnBrk="1" hangingPunct="1">
              <a:buFont typeface="Wingdings" panose="05000000000000000000" pitchFamily="2" charset="2"/>
              <a:buNone/>
            </a:pPr>
            <a:endParaRPr lang="en-US" altLang="en-US" sz="2400">
              <a:ea typeface="MS PGothic" panose="020B0600070205080204" pitchFamily="34" charset="-128"/>
            </a:endParaRPr>
          </a:p>
          <a:p>
            <a:pPr marL="0" indent="0">
              <a:buNone/>
            </a:pPr>
            <a:endParaRPr lang="en-US"/>
          </a:p>
        </p:txBody>
      </p:sp>
      <p:sp>
        <p:nvSpPr>
          <p:cNvPr id="4" name="Slide Number Placeholder 3">
            <a:extLst>
              <a:ext uri="{FF2B5EF4-FFF2-40B4-BE49-F238E27FC236}">
                <a16:creationId xmlns:a16="http://schemas.microsoft.com/office/drawing/2014/main" id="{2DF5DF51-9BB7-D34A-54A8-9D8E476E5A21}"/>
              </a:ext>
            </a:extLst>
          </p:cNvPr>
          <p:cNvSpPr>
            <a:spLocks noGrp="1"/>
          </p:cNvSpPr>
          <p:nvPr>
            <p:ph type="sldNum" sz="quarter" idx="12"/>
          </p:nvPr>
        </p:nvSpPr>
        <p:spPr/>
        <p:txBody>
          <a:bodyPr/>
          <a:lstStyle/>
          <a:p>
            <a:fld id="{02389E78-7DB0-44B8-A701-13E85F167260}" type="slidenum">
              <a:rPr lang="en-US" smtClean="0"/>
              <a:t>47</a:t>
            </a:fld>
            <a:endParaRPr lang="en-US"/>
          </a:p>
        </p:txBody>
      </p:sp>
      <p:pic>
        <p:nvPicPr>
          <p:cNvPr id="5" name="Picture 2" descr="images.jpeg">
            <a:extLst>
              <a:ext uri="{FF2B5EF4-FFF2-40B4-BE49-F238E27FC236}">
                <a16:creationId xmlns:a16="http://schemas.microsoft.com/office/drawing/2014/main" id="{DE630D22-D101-40D8-00A1-D380FFE173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5831" y="4214207"/>
            <a:ext cx="2103477" cy="151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48C712A2-B32B-D29B-40D4-58A8FC70ED3F}"/>
              </a:ext>
            </a:extLst>
          </p:cNvPr>
          <p:cNvSpPr/>
          <p:nvPr/>
        </p:nvSpPr>
        <p:spPr bwMode="auto">
          <a:xfrm>
            <a:off x="9576470" y="2167272"/>
            <a:ext cx="2590713" cy="126172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CHP16: 315</a:t>
            </a:r>
          </a:p>
          <a:p>
            <a:pPr algn="ctr">
              <a:defRPr/>
            </a:pPr>
            <a:r>
              <a:rPr lang="en-US" sz="2800">
                <a:solidFill>
                  <a:schemeClr val="bg1"/>
                </a:solidFill>
                <a:latin typeface="Calibri"/>
                <a:ea typeface="Calibri"/>
                <a:cs typeface="Calibri"/>
              </a:rPr>
              <a:t>CHP 17: 331</a:t>
            </a:r>
          </a:p>
          <a:p>
            <a:pPr algn="ctr">
              <a:defRPr/>
            </a:pPr>
            <a:r>
              <a:rPr lang="en-US" sz="2800">
                <a:solidFill>
                  <a:schemeClr val="bg1"/>
                </a:solidFill>
                <a:latin typeface="Calibri"/>
                <a:ea typeface="Calibri"/>
                <a:cs typeface="Calibri"/>
              </a:rPr>
              <a:t>CHP 18: 345</a:t>
            </a:r>
            <a:endParaRPr lang="en-US" sz="2800">
              <a:solidFill>
                <a:schemeClr val="bg1"/>
              </a:solidFill>
              <a:latin typeface="Calibri"/>
              <a:ea typeface="Calibri"/>
            </a:endParaRPr>
          </a:p>
        </p:txBody>
      </p:sp>
    </p:spTree>
    <p:extLst>
      <p:ext uri="{BB962C8B-B14F-4D97-AF65-F5344CB8AC3E}">
        <p14:creationId xmlns:p14="http://schemas.microsoft.com/office/powerpoint/2010/main" val="998058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930CB-08BE-3880-8223-005602A17ABC}"/>
              </a:ext>
            </a:extLst>
          </p:cNvPr>
          <p:cNvSpPr>
            <a:spLocks noGrp="1"/>
          </p:cNvSpPr>
          <p:nvPr>
            <p:ph type="title"/>
          </p:nvPr>
        </p:nvSpPr>
        <p:spPr>
          <a:xfrm>
            <a:off x="838200" y="365125"/>
            <a:ext cx="10232136"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C202C83F-DBA3-529C-F7E0-E8ECB6B73A4A}"/>
              </a:ext>
            </a:extLst>
          </p:cNvPr>
          <p:cNvSpPr>
            <a:spLocks noGrp="1"/>
          </p:cNvSpPr>
          <p:nvPr>
            <p:ph idx="1"/>
          </p:nvPr>
        </p:nvSpPr>
        <p:spPr>
          <a:xfrm>
            <a:off x="838200" y="1825625"/>
            <a:ext cx="9659112" cy="4351338"/>
          </a:xfrm>
        </p:spPr>
        <p:txBody>
          <a:bodyPr vert="horz" lIns="91440" tIns="45720" rIns="91440" bIns="45720" rtlCol="0" anchor="t">
            <a:normAutofit fontScale="85000" lnSpcReduction="20000"/>
          </a:bodyPr>
          <a:lstStyle/>
          <a:p>
            <a:pPr eaLnBrk="1" hangingPunct="1">
              <a:buFont typeface="Wingdings" panose="05000000000000000000" pitchFamily="2" charset="2"/>
              <a:buNone/>
            </a:pPr>
            <a:r>
              <a:rPr lang="en-US" altLang="en-US" sz="2800">
                <a:solidFill>
                  <a:srgbClr val="000000"/>
                </a:solidFill>
                <a:latin typeface="Comic Sans MS"/>
                <a:ea typeface="MS PGothic"/>
                <a:cs typeface="Calibri"/>
              </a:rPr>
              <a:t>Undeclared Food Allergens</a:t>
            </a:r>
            <a:r>
              <a:rPr lang="en-US" altLang="en-US" sz="2800">
                <a:solidFill>
                  <a:srgbClr val="000000"/>
                </a:solidFill>
                <a:latin typeface="Calibri"/>
                <a:ea typeface="MS PGothic"/>
                <a:cs typeface="Calibri"/>
              </a:rPr>
              <a:t>: </a:t>
            </a:r>
          </a:p>
          <a:p>
            <a:pPr eaLnBrk="1" hangingPunct="1">
              <a:lnSpc>
                <a:spcPct val="110000"/>
              </a:lnSpc>
              <a:spcAft>
                <a:spcPts val="600"/>
              </a:spcAft>
              <a:buFont typeface="Wingdings" panose="05000000000000000000" pitchFamily="2" charset="2"/>
              <a:buNone/>
            </a:pPr>
            <a:r>
              <a:rPr lang="en-US" altLang="en-US" sz="2800">
                <a:latin typeface="Calibri"/>
                <a:ea typeface="MS PGothic"/>
                <a:cs typeface="Calibri"/>
              </a:rPr>
              <a:t>	</a:t>
            </a:r>
            <a:r>
              <a:rPr lang="en-US" altLang="en-US" sz="3000" u="sng">
                <a:latin typeface="Calibri"/>
                <a:ea typeface="MS PGothic"/>
                <a:cs typeface="Calibri"/>
              </a:rPr>
              <a:t>Hazard</a:t>
            </a:r>
            <a:r>
              <a:rPr lang="en-US" altLang="en-US" sz="3000">
                <a:latin typeface="Calibri"/>
                <a:ea typeface="MS PGothic"/>
                <a:cs typeface="Calibri"/>
              </a:rPr>
              <a:t>: </a:t>
            </a:r>
            <a:r>
              <a:rPr lang="en-US" altLang="en-US" sz="3000" b="0" i="1">
                <a:latin typeface="Calibri"/>
                <a:ea typeface="MS PGothic"/>
                <a:cs typeface="Calibri"/>
              </a:rPr>
              <a:t> </a:t>
            </a:r>
            <a:r>
              <a:rPr lang="en-US" altLang="en-US" sz="3000" b="0">
                <a:latin typeface="Calibri"/>
                <a:ea typeface="MS PGothic"/>
                <a:cs typeface="Calibri"/>
              </a:rPr>
              <a:t>All finfish and crustaceans are considered a major food allergen.  Additional ingredients can introduce allergens.</a:t>
            </a:r>
          </a:p>
          <a:p>
            <a:pPr>
              <a:lnSpc>
                <a:spcPct val="110000"/>
              </a:lnSpc>
              <a:spcAft>
                <a:spcPts val="600"/>
              </a:spcAft>
              <a:buNone/>
            </a:pPr>
            <a:r>
              <a:rPr lang="en-US" altLang="en-US" sz="3000">
                <a:latin typeface="Calibri"/>
                <a:ea typeface="MS PGothic"/>
                <a:cs typeface="Calibri"/>
              </a:rPr>
              <a:t>	</a:t>
            </a:r>
            <a:r>
              <a:rPr lang="en-US" altLang="en-US" sz="3000" u="sng">
                <a:latin typeface="Calibri"/>
                <a:ea typeface="MS PGothic"/>
                <a:cs typeface="Calibri"/>
              </a:rPr>
              <a:t>Controls</a:t>
            </a:r>
            <a:r>
              <a:rPr lang="en-US" altLang="en-US" sz="3000">
                <a:latin typeface="Calibri"/>
                <a:ea typeface="MS PGothic"/>
                <a:cs typeface="Calibri"/>
              </a:rPr>
              <a:t>:  </a:t>
            </a:r>
            <a:r>
              <a:rPr lang="en-US" altLang="en-US" sz="3000" b="0">
                <a:latin typeface="Calibri"/>
                <a:ea typeface="MS PGothic"/>
                <a:cs typeface="Calibri"/>
              </a:rPr>
              <a:t>Finfish and crustacean products and seafood products that contain allergens must be labeled with their correct market name for the species in addition to any other allergenic ingredients in accordance with </a:t>
            </a:r>
            <a:r>
              <a:rPr lang="en-US" altLang="en-US" sz="3000">
                <a:latin typeface="Calibri"/>
                <a:ea typeface="MS PGothic"/>
                <a:cs typeface="Calibri"/>
              </a:rPr>
              <a:t>FALCPA </a:t>
            </a:r>
            <a:r>
              <a:rPr lang="en-US" altLang="en-US" sz="3000" b="0">
                <a:latin typeface="Calibri"/>
                <a:ea typeface="MS PGothic"/>
                <a:cs typeface="Calibri"/>
              </a:rPr>
              <a:t>requirements.</a:t>
            </a:r>
            <a:r>
              <a:rPr lang="en-US" altLang="en-US" sz="3000">
                <a:latin typeface="Calibri"/>
                <a:ea typeface="MS PGothic"/>
                <a:cs typeface="Calibri"/>
              </a:rPr>
              <a:t> </a:t>
            </a:r>
            <a:endParaRPr lang="en-US" altLang="en-US" sz="3000" b="0">
              <a:latin typeface="Calibri"/>
              <a:ea typeface="MS PGothic" panose="020B0600070205080204" pitchFamily="34" charset="-128"/>
              <a:cs typeface="Calibri"/>
            </a:endParaRPr>
          </a:p>
          <a:p>
            <a:pPr eaLnBrk="1" hangingPunct="1">
              <a:lnSpc>
                <a:spcPct val="110000"/>
              </a:lnSpc>
              <a:spcAft>
                <a:spcPts val="600"/>
              </a:spcAft>
              <a:buFont typeface="Wingdings" panose="05000000000000000000" pitchFamily="2" charset="2"/>
              <a:buNone/>
            </a:pPr>
            <a:r>
              <a:rPr lang="en-US" altLang="en-US" sz="3000">
                <a:latin typeface="Calibri"/>
                <a:ea typeface="MS PGothic"/>
                <a:cs typeface="Calibri"/>
              </a:rPr>
              <a:t>	</a:t>
            </a:r>
            <a:r>
              <a:rPr lang="en-US" altLang="en-US" sz="3000" u="sng">
                <a:latin typeface="Calibri"/>
                <a:ea typeface="MS PGothic"/>
                <a:cs typeface="Calibri"/>
              </a:rPr>
              <a:t>HACCP Controls</a:t>
            </a:r>
            <a:r>
              <a:rPr lang="en-US" altLang="en-US" sz="3000">
                <a:latin typeface="Calibri"/>
                <a:ea typeface="MS PGothic"/>
                <a:cs typeface="Calibri"/>
              </a:rPr>
              <a:t>: </a:t>
            </a:r>
            <a:r>
              <a:rPr lang="en-US" altLang="en-US" sz="3000" b="0">
                <a:latin typeface="Calibri"/>
                <a:ea typeface="MS PGothic"/>
                <a:cs typeface="Calibri"/>
              </a:rPr>
              <a:t>Processors must ensure that all containers or packages that contain fish, crustaceans, or other allergenic ingredients declare the presence of all allergens.</a:t>
            </a:r>
            <a:endParaRPr lang="en-US" altLang="en-US" sz="3000">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2868AF33-10BB-5C06-8769-3399E9271F24}"/>
              </a:ext>
            </a:extLst>
          </p:cNvPr>
          <p:cNvSpPr>
            <a:spLocks noGrp="1"/>
          </p:cNvSpPr>
          <p:nvPr>
            <p:ph type="sldNum" sz="quarter" idx="12"/>
          </p:nvPr>
        </p:nvSpPr>
        <p:spPr/>
        <p:txBody>
          <a:bodyPr/>
          <a:lstStyle/>
          <a:p>
            <a:fld id="{02389E78-7DB0-44B8-A701-13E85F167260}" type="slidenum">
              <a:rPr lang="en-US" smtClean="0"/>
              <a:t>48</a:t>
            </a:fld>
            <a:endParaRPr lang="en-US"/>
          </a:p>
        </p:txBody>
      </p:sp>
      <p:sp>
        <p:nvSpPr>
          <p:cNvPr id="5" name="Rounded Rectangle 22">
            <a:extLst>
              <a:ext uri="{FF2B5EF4-FFF2-40B4-BE49-F238E27FC236}">
                <a16:creationId xmlns:a16="http://schemas.microsoft.com/office/drawing/2014/main" id="{79A2B3E3-28BE-B436-8CB9-B657C6C241D8}"/>
              </a:ext>
            </a:extLst>
          </p:cNvPr>
          <p:cNvSpPr/>
          <p:nvPr/>
        </p:nvSpPr>
        <p:spPr bwMode="auto">
          <a:xfrm>
            <a:off x="8914580" y="1581197"/>
            <a:ext cx="2921753"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 19: 19 -1</a:t>
            </a:r>
            <a:endParaRPr lang="en-US" sz="2800">
              <a:solidFill>
                <a:schemeClr val="bg1"/>
              </a:solidFill>
              <a:latin typeface="Calibri"/>
              <a:ea typeface="Calibri"/>
              <a:cs typeface="Arial"/>
            </a:endParaRPr>
          </a:p>
        </p:txBody>
      </p:sp>
      <p:pic>
        <p:nvPicPr>
          <p:cNvPr id="6" name="Picture 4" descr="SeafoodRetailDisplay Pic for Customized Section">
            <a:extLst>
              <a:ext uri="{FF2B5EF4-FFF2-40B4-BE49-F238E27FC236}">
                <a16:creationId xmlns:a16="http://schemas.microsoft.com/office/drawing/2014/main" id="{2123BDC8-864B-465E-02B2-44CD0FA05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6085" y="4435292"/>
            <a:ext cx="2329605" cy="138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8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7354-44EB-B8A0-F5CD-39A1FE222969}"/>
              </a:ext>
            </a:extLst>
          </p:cNvPr>
          <p:cNvSpPr>
            <a:spLocks noGrp="1"/>
          </p:cNvSpPr>
          <p:nvPr>
            <p:ph type="title"/>
          </p:nvPr>
        </p:nvSpPr>
        <p:spPr>
          <a:xfrm>
            <a:off x="838200" y="365125"/>
            <a:ext cx="10293096"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61D93CBC-8936-404D-82D6-113595B53083}"/>
              </a:ext>
            </a:extLst>
          </p:cNvPr>
          <p:cNvSpPr>
            <a:spLocks noGrp="1"/>
          </p:cNvSpPr>
          <p:nvPr>
            <p:ph idx="1"/>
          </p:nvPr>
        </p:nvSpPr>
        <p:spPr>
          <a:xfrm>
            <a:off x="838200" y="1646331"/>
            <a:ext cx="8281416" cy="4530632"/>
          </a:xfrm>
        </p:spPr>
        <p:txBody>
          <a:bodyPr vert="horz" lIns="91440" tIns="45720" rIns="91440" bIns="45720" rtlCol="0" anchor="t">
            <a:normAutofit fontScale="92500" lnSpcReduction="10000"/>
          </a:bodyPr>
          <a:lstStyle/>
          <a:p>
            <a:pPr eaLnBrk="1" hangingPunct="1">
              <a:buFont typeface="Wingdings" panose="05000000000000000000" pitchFamily="2" charset="2"/>
              <a:buNone/>
            </a:pPr>
            <a:r>
              <a:rPr lang="en-US" altLang="en-US" sz="2800">
                <a:solidFill>
                  <a:srgbClr val="000000"/>
                </a:solidFill>
                <a:latin typeface="Comic Sans MS"/>
                <a:ea typeface="MS PGothic"/>
                <a:cs typeface="Calibri"/>
              </a:rPr>
              <a:t>Food Intolerance Substances:</a:t>
            </a:r>
            <a:r>
              <a:rPr lang="en-US" altLang="en-US">
                <a:solidFill>
                  <a:srgbClr val="000000"/>
                </a:solidFill>
                <a:latin typeface="Comic Sans MS"/>
                <a:ea typeface="MS PGothic"/>
                <a:cs typeface="Calibri"/>
              </a:rPr>
              <a:t> </a:t>
            </a:r>
            <a:endParaRPr lang="en-US" altLang="en-US" sz="1400">
              <a:solidFill>
                <a:srgbClr val="000000"/>
              </a:solidFill>
              <a:latin typeface="Comic Sans MS"/>
              <a:ea typeface="MS PGothic"/>
              <a:cs typeface="Calibri"/>
            </a:endParaRPr>
          </a:p>
          <a:p>
            <a:pPr eaLnBrk="1" hangingPunct="1">
              <a:lnSpc>
                <a:spcPct val="110000"/>
              </a:lnSpc>
              <a:spcAft>
                <a:spcPts val="600"/>
              </a:spcAft>
              <a:buFont typeface="Wingdings" panose="05000000000000000000" pitchFamily="2" charset="2"/>
              <a:buNone/>
            </a:pPr>
            <a:r>
              <a:rPr lang="en-US" altLang="en-US" sz="1400">
                <a:latin typeface="Calibri"/>
                <a:ea typeface="MS PGothic"/>
                <a:cs typeface="Calibri"/>
              </a:rPr>
              <a:t>	</a:t>
            </a:r>
            <a:r>
              <a:rPr lang="en-US" altLang="en-US" sz="3000" u="sng">
                <a:latin typeface="Calibri"/>
                <a:ea typeface="MS PGothic"/>
                <a:cs typeface="Calibri"/>
              </a:rPr>
              <a:t>Hazard</a:t>
            </a:r>
            <a:r>
              <a:rPr lang="en-US" altLang="en-US" sz="3000">
                <a:latin typeface="Calibri"/>
                <a:ea typeface="MS PGothic"/>
                <a:cs typeface="Calibri"/>
              </a:rPr>
              <a:t>: </a:t>
            </a:r>
            <a:r>
              <a:rPr lang="en-US" altLang="en-US" sz="3000" b="0" i="1">
                <a:latin typeface="Calibri"/>
                <a:ea typeface="MS PGothic"/>
                <a:cs typeface="Calibri"/>
              </a:rPr>
              <a:t> </a:t>
            </a:r>
            <a:r>
              <a:rPr lang="en-US" altLang="en-US" sz="3000" b="0">
                <a:latin typeface="Calibri"/>
                <a:ea typeface="MS PGothic"/>
                <a:cs typeface="Calibri"/>
              </a:rPr>
              <a:t>Sulfites and some coloring agents can cause a food intolerance reaction in sensitive consumers. </a:t>
            </a:r>
          </a:p>
          <a:p>
            <a:pPr eaLnBrk="1" hangingPunct="1">
              <a:lnSpc>
                <a:spcPct val="110000"/>
              </a:lnSpc>
              <a:spcAft>
                <a:spcPts val="600"/>
              </a:spcAft>
              <a:buFont typeface="Wingdings" panose="05000000000000000000" pitchFamily="2" charset="2"/>
              <a:buNone/>
            </a:pPr>
            <a:r>
              <a:rPr lang="en-US" altLang="en-US" sz="3000">
                <a:latin typeface="Calibri"/>
                <a:ea typeface="MS PGothic"/>
                <a:cs typeface="Calibri"/>
              </a:rPr>
              <a:t>	</a:t>
            </a:r>
            <a:r>
              <a:rPr lang="en-US" altLang="en-US" sz="3000" u="sng">
                <a:latin typeface="Calibri"/>
                <a:ea typeface="MS PGothic"/>
                <a:cs typeface="Calibri"/>
              </a:rPr>
              <a:t>Controls</a:t>
            </a:r>
            <a:r>
              <a:rPr lang="en-US" altLang="en-US" sz="3000">
                <a:latin typeface="Calibri"/>
                <a:ea typeface="MS PGothic"/>
                <a:cs typeface="Calibri"/>
              </a:rPr>
              <a:t>: </a:t>
            </a:r>
            <a:r>
              <a:rPr lang="en-US" altLang="en-US" sz="3000" b="0">
                <a:latin typeface="Calibri"/>
                <a:ea typeface="MS PGothic"/>
                <a:cs typeface="Calibri"/>
              </a:rPr>
              <a:t>Products that contain food intolerance substances must be properly labeled to alert consumers. </a:t>
            </a:r>
          </a:p>
          <a:p>
            <a:pPr eaLnBrk="1" hangingPunct="1">
              <a:lnSpc>
                <a:spcPct val="110000"/>
              </a:lnSpc>
              <a:spcAft>
                <a:spcPts val="600"/>
              </a:spcAft>
              <a:buFont typeface="Wingdings" panose="05000000000000000000" pitchFamily="2" charset="2"/>
              <a:buNone/>
            </a:pPr>
            <a:r>
              <a:rPr lang="en-US" altLang="en-US" sz="3000">
                <a:latin typeface="Calibri"/>
                <a:ea typeface="MS PGothic"/>
                <a:cs typeface="Calibri"/>
              </a:rPr>
              <a:t>	</a:t>
            </a:r>
            <a:r>
              <a:rPr lang="en-US" altLang="en-US" sz="3000" u="sng">
                <a:latin typeface="Calibri"/>
                <a:ea typeface="MS PGothic"/>
                <a:cs typeface="Calibri"/>
              </a:rPr>
              <a:t>HACCP Controls</a:t>
            </a:r>
            <a:r>
              <a:rPr lang="en-US" altLang="en-US" sz="3000">
                <a:latin typeface="Calibri"/>
                <a:ea typeface="MS PGothic"/>
                <a:cs typeface="Calibri"/>
              </a:rPr>
              <a:t>: </a:t>
            </a:r>
            <a:r>
              <a:rPr lang="en-US" altLang="en-US" sz="3000" b="0">
                <a:latin typeface="Calibri"/>
                <a:ea typeface="MS PGothic"/>
                <a:cs typeface="Calibri"/>
              </a:rPr>
              <a:t>Processors must ensure that products that contain food intolerance substances are properly labeled.</a:t>
            </a:r>
          </a:p>
          <a:p>
            <a:pPr marL="0" indent="0">
              <a:buNone/>
            </a:pPr>
            <a:endParaRPr lang="en-US"/>
          </a:p>
        </p:txBody>
      </p:sp>
      <p:sp>
        <p:nvSpPr>
          <p:cNvPr id="4" name="Slide Number Placeholder 3">
            <a:extLst>
              <a:ext uri="{FF2B5EF4-FFF2-40B4-BE49-F238E27FC236}">
                <a16:creationId xmlns:a16="http://schemas.microsoft.com/office/drawing/2014/main" id="{93C418F6-1E4E-30A6-1DE5-F7A24404E33D}"/>
              </a:ext>
            </a:extLst>
          </p:cNvPr>
          <p:cNvSpPr>
            <a:spLocks noGrp="1"/>
          </p:cNvSpPr>
          <p:nvPr>
            <p:ph type="sldNum" sz="quarter" idx="12"/>
          </p:nvPr>
        </p:nvSpPr>
        <p:spPr/>
        <p:txBody>
          <a:bodyPr/>
          <a:lstStyle/>
          <a:p>
            <a:fld id="{02389E78-7DB0-44B8-A701-13E85F167260}" type="slidenum">
              <a:rPr lang="en-US" smtClean="0"/>
              <a:t>49</a:t>
            </a:fld>
            <a:endParaRPr lang="en-US"/>
          </a:p>
        </p:txBody>
      </p:sp>
      <p:pic>
        <p:nvPicPr>
          <p:cNvPr id="5" name="Picture 1" descr="images-1.jpeg">
            <a:extLst>
              <a:ext uri="{FF2B5EF4-FFF2-40B4-BE49-F238E27FC236}">
                <a16:creationId xmlns:a16="http://schemas.microsoft.com/office/drawing/2014/main" id="{C3809B01-A107-B3D3-7421-CE29C523C7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56578" y="3188541"/>
            <a:ext cx="3137886" cy="184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2FC0747B-4E57-F042-AA06-78956424646E}"/>
              </a:ext>
            </a:extLst>
          </p:cNvPr>
          <p:cNvSpPr/>
          <p:nvPr/>
        </p:nvSpPr>
        <p:spPr bwMode="auto">
          <a:xfrm>
            <a:off x="9597790" y="1806637"/>
            <a:ext cx="2377900" cy="492564"/>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 19: 19 -3</a:t>
            </a:r>
            <a:endParaRPr lang="en-US" sz="2800">
              <a:solidFill>
                <a:schemeClr val="bg1"/>
              </a:solidFill>
              <a:latin typeface="Calibri"/>
              <a:ea typeface="Calibri"/>
              <a:cs typeface="Arial"/>
            </a:endParaRPr>
          </a:p>
        </p:txBody>
      </p:sp>
    </p:spTree>
    <p:extLst>
      <p:ext uri="{BB962C8B-B14F-4D97-AF65-F5344CB8AC3E}">
        <p14:creationId xmlns:p14="http://schemas.microsoft.com/office/powerpoint/2010/main" val="3377343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cover of a book&#10;&#10;Description automatically generated">
            <a:extLst>
              <a:ext uri="{FF2B5EF4-FFF2-40B4-BE49-F238E27FC236}">
                <a16:creationId xmlns:a16="http://schemas.microsoft.com/office/drawing/2014/main" id="{3147FCD1-3A33-45CF-E124-13B9AAF22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700" y="1553363"/>
            <a:ext cx="3133824" cy="4060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04A48890-0019-529C-929C-716D95D7A914}"/>
              </a:ext>
            </a:extLst>
          </p:cNvPr>
          <p:cNvSpPr>
            <a:spLocks noGrp="1"/>
          </p:cNvSpPr>
          <p:nvPr>
            <p:ph type="sldNum" sz="quarter" idx="12"/>
          </p:nvPr>
        </p:nvSpPr>
        <p:spPr/>
        <p:txBody>
          <a:bodyPr/>
          <a:lstStyle/>
          <a:p>
            <a:fld id="{02389E78-7DB0-44B8-A701-13E85F167260}" type="slidenum">
              <a:rPr lang="en-US" smtClean="0"/>
              <a:t>5</a:t>
            </a:fld>
            <a:endParaRPr lang="en-US"/>
          </a:p>
        </p:txBody>
      </p:sp>
      <p:sp>
        <p:nvSpPr>
          <p:cNvPr id="3" name="Slide Number Placeholder 2">
            <a:extLst>
              <a:ext uri="{FF2B5EF4-FFF2-40B4-BE49-F238E27FC236}">
                <a16:creationId xmlns:a16="http://schemas.microsoft.com/office/drawing/2014/main" id="{DDF409F9-8A46-25D7-9CE2-69820EAC4A35}"/>
              </a:ext>
            </a:extLst>
          </p:cNvPr>
          <p:cNvSpPr txBox="1">
            <a:spLocks noChangeArrowheads="1"/>
          </p:cNvSpPr>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r>
              <a:rPr lang="en-US" altLang="en-US">
                <a:solidFill>
                  <a:srgbClr val="2C395E"/>
                </a:solidFill>
              </a:rPr>
              <a:t>5</a:t>
            </a:r>
          </a:p>
        </p:txBody>
      </p:sp>
      <p:sp>
        <p:nvSpPr>
          <p:cNvPr id="22" name="Slide Number Placeholder 2">
            <a:extLst>
              <a:ext uri="{FF2B5EF4-FFF2-40B4-BE49-F238E27FC236}">
                <a16:creationId xmlns:a16="http://schemas.microsoft.com/office/drawing/2014/main" id="{06130927-C514-DF97-DED4-55C699FF892C}"/>
              </a:ext>
            </a:extLst>
          </p:cNvPr>
          <p:cNvSpPr txBox="1">
            <a:spLocks noChangeArrowheads="1"/>
          </p:cNvSpPr>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r>
              <a:rPr lang="en-US" altLang="en-US">
                <a:solidFill>
                  <a:srgbClr val="2C395E"/>
                </a:solidFill>
              </a:rPr>
              <a:t>5</a:t>
            </a:r>
          </a:p>
        </p:txBody>
      </p:sp>
      <p:sp>
        <p:nvSpPr>
          <p:cNvPr id="35" name="TextBox 34">
            <a:extLst>
              <a:ext uri="{FF2B5EF4-FFF2-40B4-BE49-F238E27FC236}">
                <a16:creationId xmlns:a16="http://schemas.microsoft.com/office/drawing/2014/main" id="{C629042A-F586-C712-BE51-637A11802EC5}"/>
              </a:ext>
            </a:extLst>
          </p:cNvPr>
          <p:cNvSpPr txBox="1"/>
          <p:nvPr/>
        </p:nvSpPr>
        <p:spPr bwMode="auto">
          <a:xfrm>
            <a:off x="6600700" y="3183219"/>
            <a:ext cx="3133823" cy="523220"/>
          </a:xfrm>
          <a:prstGeom prst="rect">
            <a:avLst/>
          </a:prstGeom>
          <a:solidFill>
            <a:schemeClr val="bg2"/>
          </a:solidFill>
        </p:spPr>
        <p:txBody>
          <a:bodyPr wrap="square">
            <a:spAutoFit/>
          </a:bodyPr>
          <a:lstStyle/>
          <a:p>
            <a:pPr algn="ctr">
              <a:defRPr/>
            </a:pPr>
            <a:r>
              <a:rPr lang="en-US" sz="2800" b="1">
                <a:solidFill>
                  <a:srgbClr val="FFCC00"/>
                </a:solidFill>
              </a:rPr>
              <a:t>FDA GUIDE</a:t>
            </a:r>
          </a:p>
        </p:txBody>
      </p:sp>
      <p:sp>
        <p:nvSpPr>
          <p:cNvPr id="36" name="Rounded Rectangle 22">
            <a:extLst>
              <a:ext uri="{FF2B5EF4-FFF2-40B4-BE49-F238E27FC236}">
                <a16:creationId xmlns:a16="http://schemas.microsoft.com/office/drawing/2014/main" id="{C59264A2-2E77-9219-388E-B70B42104307}"/>
              </a:ext>
            </a:extLst>
          </p:cNvPr>
          <p:cNvSpPr/>
          <p:nvPr/>
        </p:nvSpPr>
        <p:spPr bwMode="auto">
          <a:xfrm>
            <a:off x="9083296" y="5730313"/>
            <a:ext cx="814552"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7" name="Rounded Rectangle 22">
            <a:extLst>
              <a:ext uri="{FF2B5EF4-FFF2-40B4-BE49-F238E27FC236}">
                <a16:creationId xmlns:a16="http://schemas.microsoft.com/office/drawing/2014/main" id="{2BF31B94-5F3D-C12F-26B4-4C63BD5771D0}"/>
              </a:ext>
            </a:extLst>
          </p:cNvPr>
          <p:cNvSpPr/>
          <p:nvPr/>
        </p:nvSpPr>
        <p:spPr bwMode="auto">
          <a:xfrm>
            <a:off x="6437377" y="5722190"/>
            <a:ext cx="262127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a:solidFill>
                  <a:schemeClr val="bg1"/>
                </a:solidFill>
                <a:latin typeface="Calibri" panose="020F0502020204030204" pitchFamily="34" charset="0"/>
                <a:cs typeface="Calibri" panose="020F0502020204030204" pitchFamily="34" charset="0"/>
              </a:rPr>
              <a:t>GOLD BOOK</a:t>
            </a:r>
          </a:p>
        </p:txBody>
      </p:sp>
      <p:grpSp>
        <p:nvGrpSpPr>
          <p:cNvPr id="47" name="Group 46">
            <a:extLst>
              <a:ext uri="{FF2B5EF4-FFF2-40B4-BE49-F238E27FC236}">
                <a16:creationId xmlns:a16="http://schemas.microsoft.com/office/drawing/2014/main" id="{4908DB4C-266F-2787-1543-D4D60D311A33}"/>
              </a:ext>
            </a:extLst>
          </p:cNvPr>
          <p:cNvGrpSpPr/>
          <p:nvPr/>
        </p:nvGrpSpPr>
        <p:grpSpPr>
          <a:xfrm>
            <a:off x="1759103" y="1553362"/>
            <a:ext cx="3430220" cy="4631782"/>
            <a:chOff x="1759103" y="1553362"/>
            <a:chExt cx="3430220" cy="4631782"/>
          </a:xfrm>
        </p:grpSpPr>
        <p:grpSp>
          <p:nvGrpSpPr>
            <p:cNvPr id="19" name="Group 5">
              <a:extLst>
                <a:ext uri="{FF2B5EF4-FFF2-40B4-BE49-F238E27FC236}">
                  <a16:creationId xmlns:a16="http://schemas.microsoft.com/office/drawing/2014/main" id="{94FE0E53-EAE1-40DF-4E15-B938DCFD364F}"/>
                </a:ext>
              </a:extLst>
            </p:cNvPr>
            <p:cNvGrpSpPr>
              <a:grpSpLocks/>
            </p:cNvGrpSpPr>
            <p:nvPr/>
          </p:nvGrpSpPr>
          <p:grpSpPr bwMode="auto">
            <a:xfrm>
              <a:off x="1759103" y="5659557"/>
              <a:ext cx="2778223" cy="525587"/>
              <a:chOff x="8496300" y="4234071"/>
              <a:chExt cx="762000" cy="490329"/>
            </a:xfrm>
          </p:grpSpPr>
          <p:sp>
            <p:nvSpPr>
              <p:cNvPr id="20" name="Rectangle: Rounded Corners 25">
                <a:extLst>
                  <a:ext uri="{FF2B5EF4-FFF2-40B4-BE49-F238E27FC236}">
                    <a16:creationId xmlns:a16="http://schemas.microsoft.com/office/drawing/2014/main" id="{846CA63E-68A9-724C-F924-CF7B80AEAC3A}"/>
                  </a:ext>
                </a:extLst>
              </p:cNvPr>
              <p:cNvSpPr/>
              <p:nvPr/>
            </p:nvSpPr>
            <p:spPr>
              <a:xfrm>
                <a:off x="8534743" y="4266769"/>
                <a:ext cx="685113"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
                <a:extLst>
                  <a:ext uri="{FF2B5EF4-FFF2-40B4-BE49-F238E27FC236}">
                    <a16:creationId xmlns:a16="http://schemas.microsoft.com/office/drawing/2014/main" id="{48B8C5D9-259F-6FC7-4EF2-7EFF7980EF9C}"/>
                  </a:ext>
                </a:extLst>
              </p:cNvPr>
              <p:cNvSpPr txBox="1">
                <a:spLocks noChangeArrowheads="1"/>
              </p:cNvSpPr>
              <p:nvPr/>
            </p:nvSpPr>
            <p:spPr bwMode="auto">
              <a:xfrm>
                <a:off x="8496300" y="4234071"/>
                <a:ext cx="762000" cy="48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a:solidFill>
                      <a:schemeClr val="bg1"/>
                    </a:solidFill>
                    <a:ea typeface="MS PGothic"/>
                    <a:cs typeface="Calibri" panose="020F0502020204030204" pitchFamily="34" charset="0"/>
                  </a:rPr>
                  <a:t>BLUE BOOK</a:t>
                </a:r>
                <a:endParaRPr lang="en-US" altLang="en-US" sz="2800">
                  <a:solidFill>
                    <a:schemeClr val="bg1"/>
                  </a:solidFill>
                  <a:cs typeface="Calibri" panose="020F0502020204030204" pitchFamily="34" charset="0"/>
                </a:endParaRPr>
              </a:p>
            </p:txBody>
          </p:sp>
        </p:grpSp>
        <p:pic>
          <p:nvPicPr>
            <p:cNvPr id="42" name="Picture 41" descr="A blue cover with fish and shells&#10;&#10;Description automatically generated">
              <a:extLst>
                <a:ext uri="{FF2B5EF4-FFF2-40B4-BE49-F238E27FC236}">
                  <a16:creationId xmlns:a16="http://schemas.microsoft.com/office/drawing/2014/main" id="{8B59A9E9-E332-6636-C982-FAB899551C5D}"/>
                </a:ext>
              </a:extLst>
            </p:cNvPr>
            <p:cNvPicPr>
              <a:picLocks noChangeAspect="1"/>
            </p:cNvPicPr>
            <p:nvPr/>
          </p:nvPicPr>
          <p:blipFill>
            <a:blip r:embed="rId4">
              <a:extLst>
                <a:ext uri="{28A0092B-C50C-407E-A947-70E740481C1C}">
                  <a14:useLocalDpi xmlns:a14="http://schemas.microsoft.com/office/drawing/2010/main" val="0"/>
                </a:ext>
              </a:extLst>
            </a:blip>
            <a:srcRect l="2850" r="6039" b="1991"/>
            <a:stretch/>
          </p:blipFill>
          <p:spPr>
            <a:xfrm>
              <a:off x="1950753" y="1553362"/>
              <a:ext cx="3121120" cy="3947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E991BF36-2B3F-0F94-55B2-34A4FB457BF3}"/>
                </a:ext>
              </a:extLst>
            </p:cNvPr>
            <p:cNvSpPr txBox="1"/>
            <p:nvPr/>
          </p:nvSpPr>
          <p:spPr bwMode="auto">
            <a:xfrm>
              <a:off x="2074576" y="3121505"/>
              <a:ext cx="2987007" cy="523220"/>
            </a:xfrm>
            <a:prstGeom prst="rect">
              <a:avLst/>
            </a:prstGeom>
            <a:solidFill>
              <a:schemeClr val="bg1">
                <a:lumMod val="95000"/>
              </a:schemeClr>
            </a:solidFill>
          </p:spPr>
          <p:txBody>
            <a:bodyPr wrap="square">
              <a:spAutoFit/>
            </a:bodyPr>
            <a:lstStyle/>
            <a:p>
              <a:pPr algn="ctr">
                <a:defRPr/>
              </a:pPr>
              <a:r>
                <a:rPr lang="en-US" sz="2800" b="1"/>
                <a:t>SHA Curriculum</a:t>
              </a:r>
            </a:p>
          </p:txBody>
        </p:sp>
        <p:sp>
          <p:nvSpPr>
            <p:cNvPr id="43" name="Rectangle: Rounded Corners 12">
              <a:extLst>
                <a:ext uri="{FF2B5EF4-FFF2-40B4-BE49-F238E27FC236}">
                  <a16:creationId xmlns:a16="http://schemas.microsoft.com/office/drawing/2014/main" id="{357B44DC-DE0E-BBAE-5E4B-D3C5064FDB3A}"/>
                </a:ext>
              </a:extLst>
            </p:cNvPr>
            <p:cNvSpPr/>
            <p:nvPr/>
          </p:nvSpPr>
          <p:spPr bwMode="auto">
            <a:xfrm>
              <a:off x="4397161" y="5694606"/>
              <a:ext cx="792162" cy="4905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6" name="Title 1">
            <a:extLst>
              <a:ext uri="{FF2B5EF4-FFF2-40B4-BE49-F238E27FC236}">
                <a16:creationId xmlns:a16="http://schemas.microsoft.com/office/drawing/2014/main" id="{315F3F75-CEF4-FB8F-C42F-A59EBE2E87BF}"/>
              </a:ext>
            </a:extLst>
          </p:cNvPr>
          <p:cNvSpPr txBox="1">
            <a:spLocks/>
          </p:cNvSpPr>
          <p:nvPr/>
        </p:nvSpPr>
        <p:spPr>
          <a:xfrm>
            <a:off x="838200" y="365125"/>
            <a:ext cx="9672484" cy="132556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Aptos Black" panose="020B0004020202020204" pitchFamily="34" charset="0"/>
                <a:ea typeface="+mj-ea"/>
                <a:cs typeface="+mj-cs"/>
              </a:defRPr>
            </a:lvl1pPr>
          </a:lstStyle>
          <a:p>
            <a:r>
              <a:rPr lang="en-US" altLang="en-US">
                <a:ea typeface="MS PGothic" panose="020B0600070205080204" pitchFamily="34" charset="-128"/>
              </a:rPr>
              <a:t>SHA Training Materials</a:t>
            </a:r>
            <a:endParaRPr lang="en-US"/>
          </a:p>
        </p:txBody>
      </p:sp>
    </p:spTree>
    <p:extLst>
      <p:ext uri="{BB962C8B-B14F-4D97-AF65-F5344CB8AC3E}">
        <p14:creationId xmlns:p14="http://schemas.microsoft.com/office/powerpoint/2010/main" val="2038233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E565-AF1E-5929-2544-A8612B53D0CE}"/>
              </a:ext>
            </a:extLst>
          </p:cNvPr>
          <p:cNvSpPr>
            <a:spLocks noGrp="1"/>
          </p:cNvSpPr>
          <p:nvPr>
            <p:ph type="title"/>
          </p:nvPr>
        </p:nvSpPr>
        <p:spPr>
          <a:xfrm>
            <a:off x="838200" y="365125"/>
            <a:ext cx="10317480"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201DF2FE-89E6-2CBB-7338-BDD46303F65A}"/>
              </a:ext>
            </a:extLst>
          </p:cNvPr>
          <p:cNvSpPr>
            <a:spLocks noGrp="1"/>
          </p:cNvSpPr>
          <p:nvPr>
            <p:ph idx="1"/>
          </p:nvPr>
        </p:nvSpPr>
        <p:spPr>
          <a:xfrm>
            <a:off x="838200" y="1825625"/>
            <a:ext cx="9244584" cy="4351338"/>
          </a:xfrm>
        </p:spPr>
        <p:txBody>
          <a:bodyPr vert="horz" lIns="91440" tIns="45720" rIns="91440" bIns="45720" rtlCol="0" anchor="t">
            <a:normAutofit fontScale="92500" lnSpcReduction="20000"/>
          </a:bodyPr>
          <a:lstStyle/>
          <a:p>
            <a:pPr eaLnBrk="1" hangingPunct="1">
              <a:lnSpc>
                <a:spcPct val="80000"/>
              </a:lnSpc>
              <a:buFont typeface="Wingdings" pitchFamily="2" charset="2"/>
              <a:buNone/>
              <a:defRPr/>
            </a:pPr>
            <a:r>
              <a:rPr lang="en-US" altLang="en-US" sz="2800">
                <a:solidFill>
                  <a:srgbClr val="000000"/>
                </a:solidFill>
                <a:latin typeface="Comic Sans MS"/>
                <a:ea typeface="MS PGothic"/>
                <a:cs typeface="Calibri"/>
              </a:rPr>
              <a:t>Metal inclusion in </a:t>
            </a:r>
            <a:r>
              <a:rPr lang="en-US" altLang="en-US">
                <a:solidFill>
                  <a:srgbClr val="000000"/>
                </a:solidFill>
                <a:latin typeface="Comic Sans MS"/>
                <a:ea typeface="MS PGothic"/>
                <a:cs typeface="Calibri"/>
              </a:rPr>
              <a:t>f</a:t>
            </a:r>
            <a:r>
              <a:rPr lang="en-US" altLang="en-US" sz="2800">
                <a:solidFill>
                  <a:srgbClr val="000000"/>
                </a:solidFill>
                <a:latin typeface="Comic Sans MS"/>
                <a:ea typeface="MS PGothic"/>
                <a:cs typeface="Calibri"/>
              </a:rPr>
              <a:t>inished products: </a:t>
            </a:r>
          </a:p>
          <a:p>
            <a:pPr eaLnBrk="1" hangingPunct="1">
              <a:lnSpc>
                <a:spcPct val="110000"/>
              </a:lnSpc>
              <a:spcAft>
                <a:spcPts val="600"/>
              </a:spcAft>
              <a:buFont typeface="Wingdings" pitchFamily="2" charset="2"/>
              <a:buNone/>
              <a:defRPr/>
            </a:pPr>
            <a:r>
              <a:rPr lang="en-US" altLang="en-US" sz="2800">
                <a:solidFill>
                  <a:schemeClr val="tx2"/>
                </a:solidFill>
                <a:latin typeface="Comic Sans MS"/>
                <a:ea typeface="MS PGothic"/>
                <a:cs typeface="Calibri"/>
              </a:rPr>
              <a:t>	</a:t>
            </a:r>
            <a:r>
              <a:rPr lang="en-US" altLang="en-US" sz="2800" u="sng">
                <a:latin typeface="Calibri"/>
                <a:ea typeface="MS PGothic"/>
                <a:cs typeface="Calibri"/>
              </a:rPr>
              <a:t>Hazard</a:t>
            </a:r>
            <a:r>
              <a:rPr lang="en-US" altLang="en-US" sz="2800">
                <a:latin typeface="Calibri"/>
                <a:ea typeface="MS PGothic"/>
                <a:cs typeface="Calibri"/>
              </a:rPr>
              <a:t>: </a:t>
            </a:r>
            <a:r>
              <a:rPr lang="en-US" altLang="en-US" sz="2800" b="0" i="1">
                <a:latin typeface="Calibri"/>
                <a:ea typeface="MS PGothic"/>
                <a:cs typeface="Calibri"/>
              </a:rPr>
              <a:t> </a:t>
            </a:r>
            <a:r>
              <a:rPr lang="en-US" altLang="en-US" sz="2800" b="0">
                <a:latin typeface="Calibri"/>
                <a:ea typeface="MS PGothic"/>
                <a:cs typeface="Calibri"/>
              </a:rPr>
              <a:t>Undetected metal fragments in food can cause injury to consumers.</a:t>
            </a:r>
          </a:p>
          <a:p>
            <a:pPr eaLnBrk="1" hangingPunct="1">
              <a:lnSpc>
                <a:spcPct val="110000"/>
              </a:lnSpc>
              <a:spcAft>
                <a:spcPts val="600"/>
              </a:spcAft>
              <a:buFont typeface="Wingdings" pitchFamily="2" charset="2"/>
              <a:buNone/>
              <a:defRPr/>
            </a:pPr>
            <a:r>
              <a:rPr lang="en-US" altLang="en-US" sz="2800">
                <a:latin typeface="Calibri"/>
                <a:ea typeface="MS PGothic"/>
                <a:cs typeface="Calibri"/>
              </a:rPr>
              <a:t>	</a:t>
            </a:r>
            <a:r>
              <a:rPr lang="en-US" altLang="en-US" sz="2800" u="sng">
                <a:latin typeface="Calibri"/>
                <a:ea typeface="MS PGothic"/>
                <a:cs typeface="Calibri"/>
              </a:rPr>
              <a:t>Controls</a:t>
            </a:r>
            <a:r>
              <a:rPr lang="en-US" altLang="en-US" sz="2800">
                <a:latin typeface="Calibri"/>
                <a:ea typeface="MS PGothic"/>
                <a:cs typeface="Calibri"/>
              </a:rPr>
              <a:t>: </a:t>
            </a:r>
            <a:r>
              <a:rPr lang="en-US" altLang="en-US" sz="2800" b="0">
                <a:latin typeface="Calibri"/>
                <a:ea typeface="MS PGothic"/>
                <a:cs typeface="Calibri"/>
              </a:rPr>
              <a:t>Metal detection when it is likely that manufacturing could introduce metal fragments into the food or equipment checks to identify when metal fragments may have been introduced.</a:t>
            </a:r>
          </a:p>
          <a:p>
            <a:pPr eaLnBrk="1" hangingPunct="1">
              <a:lnSpc>
                <a:spcPct val="110000"/>
              </a:lnSpc>
              <a:spcAft>
                <a:spcPts val="600"/>
              </a:spcAft>
              <a:buFont typeface="Wingdings" pitchFamily="2" charset="2"/>
              <a:buNone/>
              <a:defRPr/>
            </a:pPr>
            <a:r>
              <a:rPr lang="en-US" altLang="en-US" sz="2800">
                <a:latin typeface="Calibri"/>
                <a:ea typeface="MS PGothic"/>
                <a:cs typeface="Calibri"/>
              </a:rPr>
              <a:t>	</a:t>
            </a:r>
            <a:r>
              <a:rPr lang="en-US" altLang="en-US" sz="2800" u="sng">
                <a:latin typeface="Calibri"/>
                <a:ea typeface="MS PGothic"/>
                <a:cs typeface="Calibri"/>
              </a:rPr>
              <a:t>HACCP Controls</a:t>
            </a:r>
            <a:r>
              <a:rPr lang="en-US" altLang="en-US" sz="2800">
                <a:latin typeface="Calibri"/>
                <a:ea typeface="MS PGothic"/>
                <a:cs typeface="Calibri"/>
              </a:rPr>
              <a:t>: </a:t>
            </a:r>
            <a:r>
              <a:rPr lang="en-US" altLang="en-US" sz="2800" b="0">
                <a:latin typeface="Calibri"/>
                <a:ea typeface="MS PGothic"/>
                <a:cs typeface="Calibri"/>
              </a:rPr>
              <a:t>Processors either implement controls to detect metal fragments or identify when breakage of equipment may have introduced metal fragments into the food.  </a:t>
            </a:r>
            <a:endParaRPr lang="en-US" altLang="en-US" sz="2800">
              <a:latin typeface="Calibri"/>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FCAE5F5F-320A-6BD3-38D5-33517DE2708B}"/>
              </a:ext>
            </a:extLst>
          </p:cNvPr>
          <p:cNvSpPr>
            <a:spLocks noGrp="1"/>
          </p:cNvSpPr>
          <p:nvPr>
            <p:ph type="sldNum" sz="quarter" idx="12"/>
          </p:nvPr>
        </p:nvSpPr>
        <p:spPr/>
        <p:txBody>
          <a:bodyPr/>
          <a:lstStyle/>
          <a:p>
            <a:fld id="{02389E78-7DB0-44B8-A701-13E85F167260}" type="slidenum">
              <a:rPr lang="en-US" smtClean="0"/>
              <a:t>50</a:t>
            </a:fld>
            <a:endParaRPr lang="en-US"/>
          </a:p>
        </p:txBody>
      </p:sp>
      <p:pic>
        <p:nvPicPr>
          <p:cNvPr id="5" name="Picture 4" descr="04-glass-26">
            <a:extLst>
              <a:ext uri="{FF2B5EF4-FFF2-40B4-BE49-F238E27FC236}">
                <a16:creationId xmlns:a16="http://schemas.microsoft.com/office/drawing/2014/main" id="{56FE57BE-7D92-1728-03CE-3FC92942F7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484"/>
          <a:stretch/>
        </p:blipFill>
        <p:spPr bwMode="auto">
          <a:xfrm>
            <a:off x="9657673" y="4427573"/>
            <a:ext cx="2534327" cy="174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CAB23941-4CF3-2086-2BAD-6C93B0AFF729}"/>
              </a:ext>
            </a:extLst>
          </p:cNvPr>
          <p:cNvSpPr/>
          <p:nvPr/>
        </p:nvSpPr>
        <p:spPr bwMode="auto">
          <a:xfrm>
            <a:off x="9459892" y="1717987"/>
            <a:ext cx="2531572" cy="48135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 20: 385</a:t>
            </a:r>
            <a:endParaRPr lang="en-US" sz="2800">
              <a:solidFill>
                <a:schemeClr val="bg1"/>
              </a:solidFill>
              <a:latin typeface="Calibri"/>
              <a:ea typeface="Calibri"/>
              <a:cs typeface="Arial"/>
            </a:endParaRPr>
          </a:p>
        </p:txBody>
      </p:sp>
    </p:spTree>
    <p:extLst>
      <p:ext uri="{BB962C8B-B14F-4D97-AF65-F5344CB8AC3E}">
        <p14:creationId xmlns:p14="http://schemas.microsoft.com/office/powerpoint/2010/main" val="1469118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B126-579D-C7E2-07E9-12D9DE075C53}"/>
              </a:ext>
            </a:extLst>
          </p:cNvPr>
          <p:cNvSpPr>
            <a:spLocks noGrp="1"/>
          </p:cNvSpPr>
          <p:nvPr>
            <p:ph type="title"/>
          </p:nvPr>
        </p:nvSpPr>
        <p:spPr>
          <a:xfrm>
            <a:off x="838200" y="365125"/>
            <a:ext cx="10244328" cy="1325563"/>
          </a:xfrm>
        </p:spPr>
        <p:txBody>
          <a:bodyPr/>
          <a:lstStyle/>
          <a:p>
            <a:r>
              <a:rPr lang="en-US" altLang="en-US">
                <a:ea typeface="MS PGothic" panose="020B0600070205080204" pitchFamily="34" charset="-128"/>
              </a:rPr>
              <a:t>Process-Related Food Safety Hazards</a:t>
            </a:r>
            <a:endParaRPr lang="en-US"/>
          </a:p>
        </p:txBody>
      </p:sp>
      <p:sp>
        <p:nvSpPr>
          <p:cNvPr id="3" name="Content Placeholder 2">
            <a:extLst>
              <a:ext uri="{FF2B5EF4-FFF2-40B4-BE49-F238E27FC236}">
                <a16:creationId xmlns:a16="http://schemas.microsoft.com/office/drawing/2014/main" id="{C5BCA8FE-AB9A-B029-58E0-0F6504FF92E6}"/>
              </a:ext>
            </a:extLst>
          </p:cNvPr>
          <p:cNvSpPr>
            <a:spLocks noGrp="1"/>
          </p:cNvSpPr>
          <p:nvPr>
            <p:ph idx="1"/>
          </p:nvPr>
        </p:nvSpPr>
        <p:spPr>
          <a:xfrm>
            <a:off x="838200" y="1511861"/>
            <a:ext cx="9281160" cy="4665102"/>
          </a:xfrm>
        </p:spPr>
        <p:txBody>
          <a:bodyPr vert="horz" lIns="91440" tIns="45720" rIns="91440" bIns="45720" rtlCol="0" anchor="t">
            <a:normAutofit fontScale="77500" lnSpcReduction="20000"/>
          </a:bodyPr>
          <a:lstStyle/>
          <a:p>
            <a:pPr eaLnBrk="1" hangingPunct="1">
              <a:lnSpc>
                <a:spcPct val="80000"/>
              </a:lnSpc>
              <a:buFont typeface="Wingdings" pitchFamily="2" charset="2"/>
              <a:buNone/>
              <a:defRPr/>
            </a:pPr>
            <a:r>
              <a:rPr lang="en-US" altLang="en-US" sz="2800">
                <a:solidFill>
                  <a:srgbClr val="000000"/>
                </a:solidFill>
                <a:latin typeface="Comic Sans MS"/>
                <a:ea typeface="MS PGothic"/>
                <a:cs typeface="Calibri"/>
              </a:rPr>
              <a:t>Glass inclusion in finished products:</a:t>
            </a:r>
            <a:r>
              <a:rPr lang="en-US" altLang="en-US" sz="2800">
                <a:solidFill>
                  <a:schemeClr val="tx2"/>
                </a:solidFill>
                <a:latin typeface="Comic Sans MS"/>
                <a:ea typeface="MS PGothic"/>
                <a:cs typeface="Calibri"/>
              </a:rPr>
              <a:t> </a:t>
            </a:r>
          </a:p>
          <a:p>
            <a:pPr eaLnBrk="1" hangingPunct="1">
              <a:lnSpc>
                <a:spcPct val="120000"/>
              </a:lnSpc>
              <a:spcAft>
                <a:spcPts val="600"/>
              </a:spcAft>
              <a:buFont typeface="Wingdings" pitchFamily="2" charset="2"/>
              <a:buNone/>
              <a:defRPr/>
            </a:pPr>
            <a:r>
              <a:rPr lang="en-US" altLang="en-US" sz="3100">
                <a:latin typeface="Calibri"/>
                <a:ea typeface="MS PGothic"/>
                <a:cs typeface="Calibri"/>
              </a:rPr>
              <a:t>	</a:t>
            </a:r>
            <a:r>
              <a:rPr lang="en-US" altLang="en-US" sz="3100" u="sng">
                <a:latin typeface="Calibri"/>
                <a:ea typeface="MS PGothic"/>
                <a:cs typeface="Calibri"/>
              </a:rPr>
              <a:t>Hazard</a:t>
            </a:r>
            <a:r>
              <a:rPr lang="en-US" altLang="en-US" sz="3100">
                <a:latin typeface="Calibri"/>
                <a:ea typeface="MS PGothic"/>
                <a:cs typeface="Calibri"/>
              </a:rPr>
              <a:t>: </a:t>
            </a:r>
            <a:r>
              <a:rPr lang="en-US" altLang="en-US" sz="3100" b="0" i="1">
                <a:latin typeface="Calibri"/>
                <a:ea typeface="MS PGothic"/>
                <a:cs typeface="Calibri"/>
              </a:rPr>
              <a:t> </a:t>
            </a:r>
            <a:r>
              <a:rPr lang="en-US" altLang="en-US" sz="3100" b="0">
                <a:latin typeface="Calibri"/>
                <a:ea typeface="MS PGothic"/>
                <a:cs typeface="Calibri"/>
              </a:rPr>
              <a:t>Undetected glass fragments in food can cause physical injury to consumers.</a:t>
            </a:r>
          </a:p>
          <a:p>
            <a:pPr eaLnBrk="1" hangingPunct="1">
              <a:lnSpc>
                <a:spcPct val="120000"/>
              </a:lnSpc>
              <a:spcAft>
                <a:spcPts val="600"/>
              </a:spcAft>
              <a:buFont typeface="Wingdings" pitchFamily="2" charset="2"/>
              <a:buNone/>
              <a:defRPr/>
            </a:pPr>
            <a:r>
              <a:rPr lang="en-US" altLang="en-US" sz="3100">
                <a:latin typeface="Calibri"/>
                <a:ea typeface="MS PGothic"/>
                <a:cs typeface="Calibri"/>
              </a:rPr>
              <a:t>	</a:t>
            </a:r>
            <a:r>
              <a:rPr lang="en-US" altLang="en-US" sz="3100" u="sng">
                <a:latin typeface="Calibri"/>
                <a:ea typeface="MS PGothic"/>
                <a:cs typeface="Calibri"/>
              </a:rPr>
              <a:t>Controls</a:t>
            </a:r>
            <a:r>
              <a:rPr lang="en-US" altLang="en-US" sz="3100">
                <a:latin typeface="Calibri"/>
                <a:ea typeface="MS PGothic"/>
                <a:cs typeface="Calibri"/>
              </a:rPr>
              <a:t>: </a:t>
            </a:r>
            <a:r>
              <a:rPr lang="en-US" altLang="en-US" sz="3100" b="0">
                <a:latin typeface="Calibri"/>
                <a:ea typeface="MS PGothic"/>
                <a:cs typeface="Calibri"/>
              </a:rPr>
              <a:t>Glass containers are inspected and cleaned to prevent glass contaminating the food. Or work areas are inspected to identify when glass breakage has occurred.</a:t>
            </a:r>
          </a:p>
          <a:p>
            <a:pPr eaLnBrk="1" hangingPunct="1">
              <a:lnSpc>
                <a:spcPct val="120000"/>
              </a:lnSpc>
              <a:spcAft>
                <a:spcPts val="600"/>
              </a:spcAft>
              <a:buFont typeface="Wingdings" pitchFamily="2" charset="2"/>
              <a:buNone/>
              <a:defRPr/>
            </a:pPr>
            <a:r>
              <a:rPr lang="en-US" altLang="en-US" sz="3100">
                <a:latin typeface="Calibri"/>
                <a:ea typeface="MS PGothic"/>
                <a:cs typeface="Calibri"/>
              </a:rPr>
              <a:t>	</a:t>
            </a:r>
            <a:r>
              <a:rPr lang="en-US" altLang="en-US" sz="3100" u="sng">
                <a:latin typeface="Calibri"/>
                <a:ea typeface="MS PGothic"/>
                <a:cs typeface="Calibri"/>
              </a:rPr>
              <a:t>HACCP Controls</a:t>
            </a:r>
            <a:r>
              <a:rPr lang="en-US" altLang="en-US" sz="3100">
                <a:latin typeface="Calibri"/>
                <a:ea typeface="MS PGothic"/>
                <a:cs typeface="Calibri"/>
              </a:rPr>
              <a:t>: </a:t>
            </a:r>
            <a:r>
              <a:rPr lang="en-US" altLang="en-US" sz="3100" b="0">
                <a:latin typeface="Calibri"/>
                <a:ea typeface="MS PGothic"/>
                <a:cs typeface="Calibri"/>
              </a:rPr>
              <a:t>Processors must inspect glass containers to detect breaking, cracking or other types of glass contamination to ensure that contaminated products are not sold. Or inspect the processing area around lines for broken glass to identify when contamination may have occurred.</a:t>
            </a:r>
            <a:endParaRPr lang="en-US" altLang="en-US" sz="3100">
              <a:highlight>
                <a:srgbClr val="FFFF00"/>
              </a:highlight>
              <a:latin typeface="Calibri"/>
              <a:ea typeface="MS PGothic"/>
              <a:cs typeface="Calibri"/>
            </a:endParaRPr>
          </a:p>
          <a:p>
            <a:pPr marL="0" indent="0" eaLnBrk="1" hangingPunct="1">
              <a:buFont typeface="Arial" panose="020B0604020202020204" pitchFamily="34" charset="0"/>
              <a:buNone/>
              <a:defRPr/>
            </a:pPr>
            <a:endParaRPr lang="en-US" sz="2800"/>
          </a:p>
        </p:txBody>
      </p:sp>
      <p:sp>
        <p:nvSpPr>
          <p:cNvPr id="4" name="Slide Number Placeholder 3">
            <a:extLst>
              <a:ext uri="{FF2B5EF4-FFF2-40B4-BE49-F238E27FC236}">
                <a16:creationId xmlns:a16="http://schemas.microsoft.com/office/drawing/2014/main" id="{C2D4B46E-8DE7-77E5-2D28-864426B42947}"/>
              </a:ext>
            </a:extLst>
          </p:cNvPr>
          <p:cNvSpPr>
            <a:spLocks noGrp="1"/>
          </p:cNvSpPr>
          <p:nvPr>
            <p:ph type="sldNum" sz="quarter" idx="12"/>
          </p:nvPr>
        </p:nvSpPr>
        <p:spPr/>
        <p:txBody>
          <a:bodyPr/>
          <a:lstStyle/>
          <a:p>
            <a:fld id="{02389E78-7DB0-44B8-A701-13E85F167260}" type="slidenum">
              <a:rPr lang="en-US" smtClean="0"/>
              <a:t>51</a:t>
            </a:fld>
            <a:endParaRPr lang="en-US"/>
          </a:p>
        </p:txBody>
      </p:sp>
      <p:pic>
        <p:nvPicPr>
          <p:cNvPr id="5" name="Picture 4" descr="04-glass-26">
            <a:extLst>
              <a:ext uri="{FF2B5EF4-FFF2-40B4-BE49-F238E27FC236}">
                <a16:creationId xmlns:a16="http://schemas.microsoft.com/office/drawing/2014/main" id="{5E320C4F-AB05-C795-44E1-D6E0DF0404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994"/>
          <a:stretch/>
        </p:blipFill>
        <p:spPr bwMode="auto">
          <a:xfrm>
            <a:off x="10229088" y="3772204"/>
            <a:ext cx="1453896" cy="222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22">
            <a:extLst>
              <a:ext uri="{FF2B5EF4-FFF2-40B4-BE49-F238E27FC236}">
                <a16:creationId xmlns:a16="http://schemas.microsoft.com/office/drawing/2014/main" id="{CB9F9EE3-DB0D-3E1E-F4D3-E260119B1582}"/>
              </a:ext>
            </a:extLst>
          </p:cNvPr>
          <p:cNvSpPr/>
          <p:nvPr/>
        </p:nvSpPr>
        <p:spPr bwMode="auto">
          <a:xfrm>
            <a:off x="9714074" y="1690688"/>
            <a:ext cx="2261616"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 21: 395</a:t>
            </a:r>
            <a:endParaRPr lang="en-US" sz="2800">
              <a:solidFill>
                <a:schemeClr val="bg1"/>
              </a:solidFill>
              <a:latin typeface="Calibri"/>
              <a:ea typeface="Calibri"/>
              <a:cs typeface="Arial"/>
            </a:endParaRPr>
          </a:p>
        </p:txBody>
      </p:sp>
    </p:spTree>
    <p:extLst>
      <p:ext uri="{BB962C8B-B14F-4D97-AF65-F5344CB8AC3E}">
        <p14:creationId xmlns:p14="http://schemas.microsoft.com/office/powerpoint/2010/main" val="3939354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1402-C324-2BE8-3BD0-0FA9289AE604}"/>
              </a:ext>
            </a:extLst>
          </p:cNvPr>
          <p:cNvSpPr>
            <a:spLocks noGrp="1"/>
          </p:cNvSpPr>
          <p:nvPr>
            <p:ph type="title"/>
          </p:nvPr>
        </p:nvSpPr>
        <p:spPr/>
        <p:txBody>
          <a:bodyPr/>
          <a:lstStyle/>
          <a:p>
            <a:r>
              <a:rPr lang="en-US" altLang="en-US">
                <a:ea typeface="MS PGothic" panose="020B0600070205080204" pitchFamily="34" charset="-128"/>
              </a:rPr>
              <a:t>Seafood Hazards &amp; Controls</a:t>
            </a:r>
            <a:endParaRPr lang="en-US"/>
          </a:p>
        </p:txBody>
      </p:sp>
      <p:sp>
        <p:nvSpPr>
          <p:cNvPr id="3" name="Content Placeholder 2">
            <a:extLst>
              <a:ext uri="{FF2B5EF4-FFF2-40B4-BE49-F238E27FC236}">
                <a16:creationId xmlns:a16="http://schemas.microsoft.com/office/drawing/2014/main" id="{DC550856-8623-AFD3-CF72-FE84EEE145AA}"/>
              </a:ext>
            </a:extLst>
          </p:cNvPr>
          <p:cNvSpPr>
            <a:spLocks noGrp="1"/>
          </p:cNvSpPr>
          <p:nvPr>
            <p:ph idx="1"/>
          </p:nvPr>
        </p:nvSpPr>
        <p:spPr>
          <a:xfrm>
            <a:off x="838200" y="1825625"/>
            <a:ext cx="7318248" cy="4351338"/>
          </a:xfrm>
        </p:spPr>
        <p:txBody>
          <a:bodyPr vert="horz" lIns="91440" tIns="45720" rIns="91440" bIns="45720" rtlCol="0" anchor="t">
            <a:normAutofit/>
          </a:bodyPr>
          <a:lstStyle/>
          <a:p>
            <a:pPr marL="0" indent="0">
              <a:buNone/>
            </a:pPr>
            <a:r>
              <a:rPr lang="en-US" sz="2800">
                <a:latin typeface="Calibri"/>
                <a:ea typeface="Calibri"/>
                <a:cs typeface="Calibri"/>
              </a:rPr>
              <a:t>Each ‘potential’ seafood safety hazard and recommendations for respective control options are briefly explained in the FDA Guide:</a:t>
            </a:r>
            <a:endParaRPr lang="en-US">
              <a:latin typeface="Calibri"/>
              <a:ea typeface="Calibri"/>
              <a:cs typeface="Calibri"/>
            </a:endParaRPr>
          </a:p>
          <a:p>
            <a:pPr marL="285750" indent="-285750">
              <a:buFont typeface="Wingdings" panose="05000000000000000000" pitchFamily="2" charset="2"/>
              <a:buChar char="§"/>
              <a:defRPr/>
            </a:pPr>
            <a:r>
              <a:rPr lang="en-US" sz="2800">
                <a:latin typeface="Calibri"/>
                <a:ea typeface="Calibri"/>
                <a:cs typeface="Calibri"/>
              </a:rPr>
              <a:t>How processors can determine which ‘potential’ hazards should be considered for their species and products. </a:t>
            </a:r>
            <a:endParaRPr lang="en-US" sz="2800">
              <a:latin typeface="Calibri"/>
            </a:endParaRPr>
          </a:p>
          <a:p>
            <a:pPr marL="285750" indent="-285750">
              <a:buFont typeface="Wingdings" panose="05000000000000000000" pitchFamily="2" charset="2"/>
              <a:buChar char="§"/>
              <a:defRPr/>
            </a:pPr>
            <a:r>
              <a:rPr lang="en-US" sz="2800">
                <a:latin typeface="Calibri"/>
                <a:ea typeface="Calibri"/>
                <a:cs typeface="Calibri"/>
              </a:rPr>
              <a:t>How the hazards and controls can vary for primary and secondary processors</a:t>
            </a:r>
          </a:p>
          <a:p>
            <a:endParaRPr lang="en-US"/>
          </a:p>
        </p:txBody>
      </p:sp>
      <p:sp>
        <p:nvSpPr>
          <p:cNvPr id="4" name="Slide Number Placeholder 3">
            <a:extLst>
              <a:ext uri="{FF2B5EF4-FFF2-40B4-BE49-F238E27FC236}">
                <a16:creationId xmlns:a16="http://schemas.microsoft.com/office/drawing/2014/main" id="{C4E31023-4CE4-B0E4-8D4A-D03A708ECE03}"/>
              </a:ext>
            </a:extLst>
          </p:cNvPr>
          <p:cNvSpPr>
            <a:spLocks noGrp="1"/>
          </p:cNvSpPr>
          <p:nvPr>
            <p:ph type="sldNum" sz="quarter" idx="12"/>
          </p:nvPr>
        </p:nvSpPr>
        <p:spPr/>
        <p:txBody>
          <a:bodyPr/>
          <a:lstStyle/>
          <a:p>
            <a:fld id="{02389E78-7DB0-44B8-A701-13E85F167260}" type="slidenum">
              <a:rPr lang="en-US" smtClean="0"/>
              <a:t>52</a:t>
            </a:fld>
            <a:endParaRPr lang="en-US"/>
          </a:p>
        </p:txBody>
      </p:sp>
      <p:grpSp>
        <p:nvGrpSpPr>
          <p:cNvPr id="6" name="Group 5">
            <a:extLst>
              <a:ext uri="{FF2B5EF4-FFF2-40B4-BE49-F238E27FC236}">
                <a16:creationId xmlns:a16="http://schemas.microsoft.com/office/drawing/2014/main" id="{AE8D922C-42A7-85E6-AF69-8FF376259715}"/>
              </a:ext>
            </a:extLst>
          </p:cNvPr>
          <p:cNvGrpSpPr/>
          <p:nvPr/>
        </p:nvGrpSpPr>
        <p:grpSpPr>
          <a:xfrm>
            <a:off x="8396132" y="1690688"/>
            <a:ext cx="3174075" cy="4654879"/>
            <a:chOff x="7945029" y="1644906"/>
            <a:chExt cx="3133824" cy="4688547"/>
          </a:xfrm>
        </p:grpSpPr>
        <p:pic>
          <p:nvPicPr>
            <p:cNvPr id="7" name="Picture 6" descr="A cover of a book&#10;&#10;Description automatically generated">
              <a:extLst>
                <a:ext uri="{FF2B5EF4-FFF2-40B4-BE49-F238E27FC236}">
                  <a16:creationId xmlns:a16="http://schemas.microsoft.com/office/drawing/2014/main" id="{D13F2819-0B54-29EE-2B5A-654C51556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029" y="1644906"/>
              <a:ext cx="3133824" cy="4060345"/>
            </a:xfrm>
            <a:prstGeom prst="rect">
              <a:avLst/>
            </a:prstGeom>
          </p:spPr>
        </p:pic>
        <p:sp>
          <p:nvSpPr>
            <p:cNvPr id="8" name="TextBox 7">
              <a:extLst>
                <a:ext uri="{FF2B5EF4-FFF2-40B4-BE49-F238E27FC236}">
                  <a16:creationId xmlns:a16="http://schemas.microsoft.com/office/drawing/2014/main" id="{38DC14DE-0D4C-B14E-F703-1DB51111FDC1}"/>
                </a:ext>
              </a:extLst>
            </p:cNvPr>
            <p:cNvSpPr txBox="1"/>
            <p:nvPr/>
          </p:nvSpPr>
          <p:spPr bwMode="auto">
            <a:xfrm>
              <a:off x="7945029" y="3241096"/>
              <a:ext cx="3133823" cy="523220"/>
            </a:xfrm>
            <a:prstGeom prst="rect">
              <a:avLst/>
            </a:prstGeom>
            <a:solidFill>
              <a:schemeClr val="bg2"/>
            </a:solidFill>
          </p:spPr>
          <p:txBody>
            <a:bodyPr wrap="square">
              <a:spAutoFit/>
            </a:bodyPr>
            <a:lstStyle/>
            <a:p>
              <a:pPr algn="ctr">
                <a:defRPr/>
              </a:pPr>
              <a:r>
                <a:rPr lang="en-US" sz="2800" b="1">
                  <a:solidFill>
                    <a:srgbClr val="FFCC00"/>
                  </a:solidFill>
                </a:rPr>
                <a:t>FDA GUIDE</a:t>
              </a:r>
            </a:p>
          </p:txBody>
        </p:sp>
        <p:sp>
          <p:nvSpPr>
            <p:cNvPr id="9" name="Rounded Rectangle 22">
              <a:extLst>
                <a:ext uri="{FF2B5EF4-FFF2-40B4-BE49-F238E27FC236}">
                  <a16:creationId xmlns:a16="http://schemas.microsoft.com/office/drawing/2014/main" id="{79ED99ED-D726-AE92-8E8B-5B11A7751621}"/>
                </a:ext>
              </a:extLst>
            </p:cNvPr>
            <p:cNvSpPr/>
            <p:nvPr/>
          </p:nvSpPr>
          <p:spPr bwMode="auto">
            <a:xfrm>
              <a:off x="8201300" y="5844753"/>
              <a:ext cx="262127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latin typeface="Calibri"/>
                  <a:ea typeface="Calibri"/>
                  <a:cs typeface="Calibri"/>
                </a:rPr>
                <a:t>GOLD BOOK</a:t>
              </a:r>
            </a:p>
          </p:txBody>
        </p:sp>
      </p:grpSp>
    </p:spTree>
    <p:extLst>
      <p:ext uri="{BB962C8B-B14F-4D97-AF65-F5344CB8AC3E}">
        <p14:creationId xmlns:p14="http://schemas.microsoft.com/office/powerpoint/2010/main" val="2947173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5C565560-9408-494B-B8CB-D64545D813B1}"/>
              </a:ext>
            </a:extLst>
          </p:cNvPr>
          <p:cNvSpPr>
            <a:spLocks noGrp="1"/>
          </p:cNvSpPr>
          <p:nvPr>
            <p:ph type="title"/>
          </p:nvPr>
        </p:nvSpPr>
        <p:spPr>
          <a:xfrm>
            <a:off x="1143000" y="1167945"/>
            <a:ext cx="5791200" cy="1705619"/>
          </a:xfrm>
        </p:spPr>
        <p:txBody>
          <a:bodyPr>
            <a:noAutofit/>
          </a:bodyPr>
          <a:lstStyle/>
          <a:p>
            <a:pPr algn="l" eaLnBrk="1" hangingPunct="1">
              <a:defRPr/>
            </a:pPr>
            <a:r>
              <a:rPr lang="en-US" altLang="en-US" sz="2400" b="1">
                <a:latin typeface="Calibri"/>
                <a:ea typeface="MS PGothic"/>
                <a:cs typeface="Calibri"/>
              </a:rPr>
              <a:t>In HACCP regulations processors are responsible for Hazard Controls, so it is important to understand the difference between primary and secondary processing </a:t>
            </a:r>
          </a:p>
        </p:txBody>
      </p:sp>
      <p:sp>
        <p:nvSpPr>
          <p:cNvPr id="25" name="Rectangle 3">
            <a:extLst>
              <a:ext uri="{FF2B5EF4-FFF2-40B4-BE49-F238E27FC236}">
                <a16:creationId xmlns:a16="http://schemas.microsoft.com/office/drawing/2014/main" id="{76A26ED0-AF47-45E7-ADE2-006268F8DFC3}"/>
              </a:ext>
            </a:extLst>
          </p:cNvPr>
          <p:cNvSpPr>
            <a:spLocks noGrp="1" noChangeArrowheads="1"/>
          </p:cNvSpPr>
          <p:nvPr>
            <p:ph idx="1"/>
          </p:nvPr>
        </p:nvSpPr>
        <p:spPr>
          <a:xfrm>
            <a:off x="4549687" y="5267045"/>
            <a:ext cx="3224493" cy="1392890"/>
          </a:xfrm>
        </p:spPr>
        <p:txBody>
          <a:bodyPr vert="horz" lIns="91440" tIns="45720" rIns="91440" bIns="45720" rtlCol="0" anchor="t">
            <a:normAutofit/>
          </a:bodyPr>
          <a:lstStyle/>
          <a:p>
            <a:pPr indent="0" eaLnBrk="1" hangingPunct="1">
              <a:buFont typeface="Wingdings" panose="05000000000000000000" pitchFamily="2" charset="2"/>
              <a:buNone/>
            </a:pPr>
            <a:r>
              <a:rPr lang="en-US" altLang="en-US" sz="2400" b="1">
                <a:solidFill>
                  <a:srgbClr val="0070C0"/>
                </a:solidFill>
                <a:latin typeface="Calibri"/>
                <a:ea typeface="Calibri"/>
                <a:cs typeface="Calibri"/>
              </a:rPr>
              <a:t>Primary Processor:</a:t>
            </a:r>
            <a:r>
              <a:rPr lang="en-US" altLang="en-US" sz="2400">
                <a:solidFill>
                  <a:srgbClr val="0070C0"/>
                </a:solidFill>
                <a:latin typeface="Calibri"/>
                <a:ea typeface="Calibri"/>
                <a:cs typeface="Calibri"/>
              </a:rPr>
              <a:t> </a:t>
            </a:r>
            <a:r>
              <a:rPr lang="en-US" altLang="en-US" sz="2400">
                <a:latin typeface="Calibri"/>
                <a:ea typeface="Calibri"/>
                <a:cs typeface="Calibri"/>
              </a:rPr>
              <a:t>first receiver from the fisherman or fish farm</a:t>
            </a:r>
            <a:endParaRPr lang="en-US"/>
          </a:p>
        </p:txBody>
      </p:sp>
      <p:sp>
        <p:nvSpPr>
          <p:cNvPr id="6" name="Slide Number Placeholder 5">
            <a:extLst>
              <a:ext uri="{FF2B5EF4-FFF2-40B4-BE49-F238E27FC236}">
                <a16:creationId xmlns:a16="http://schemas.microsoft.com/office/drawing/2014/main" id="{6C31B8F1-3851-4607-8700-C61BE955F9C0}"/>
              </a:ext>
            </a:extLst>
          </p:cNvPr>
          <p:cNvSpPr>
            <a:spLocks noGrp="1"/>
          </p:cNvSpPr>
          <p:nvPr>
            <p:ph type="sldNum" sz="quarter" idx="12"/>
          </p:nvPr>
        </p:nvSpPr>
        <p:spPr/>
        <p:txBody>
          <a:bodyPr/>
          <a:lstStyle/>
          <a:p>
            <a:fld id="{2D4FA31A-ABA5-4667-BACC-3489C0083671}" type="slidenum">
              <a:rPr lang="en-US" altLang="en-US" smtClean="0"/>
              <a:pPr/>
              <a:t>53</a:t>
            </a:fld>
            <a:endParaRPr lang="en-US" altLang="en-US"/>
          </a:p>
        </p:txBody>
      </p:sp>
      <p:grpSp>
        <p:nvGrpSpPr>
          <p:cNvPr id="55301" name="Group 9">
            <a:extLst>
              <a:ext uri="{FF2B5EF4-FFF2-40B4-BE49-F238E27FC236}">
                <a16:creationId xmlns:a16="http://schemas.microsoft.com/office/drawing/2014/main" id="{B4030D71-8091-3F29-AE17-4EC533B4DE6B}"/>
              </a:ext>
            </a:extLst>
          </p:cNvPr>
          <p:cNvGrpSpPr>
            <a:grpSpLocks/>
          </p:cNvGrpSpPr>
          <p:nvPr/>
        </p:nvGrpSpPr>
        <p:grpSpPr bwMode="auto">
          <a:xfrm>
            <a:off x="1143000" y="147638"/>
            <a:ext cx="1657350" cy="777875"/>
            <a:chOff x="876300" y="152400"/>
            <a:chExt cx="1657350" cy="777812"/>
          </a:xfrm>
        </p:grpSpPr>
        <p:sp>
          <p:nvSpPr>
            <p:cNvPr id="5" name="Thought Bubble: Cloud 4">
              <a:extLst>
                <a:ext uri="{FF2B5EF4-FFF2-40B4-BE49-F238E27FC236}">
                  <a16:creationId xmlns:a16="http://schemas.microsoft.com/office/drawing/2014/main" id="{F2F12B46-6CA5-464D-B392-CDBA22B61023}"/>
                </a:ext>
              </a:extLst>
            </p:cNvPr>
            <p:cNvSpPr/>
            <p:nvPr/>
          </p:nvSpPr>
          <p:spPr>
            <a:xfrm>
              <a:off x="876300" y="152400"/>
              <a:ext cx="1657350" cy="777812"/>
            </a:xfrm>
            <a:prstGeom prst="cloudCallout">
              <a:avLst>
                <a:gd name="adj1" fmla="val 32113"/>
                <a:gd name="adj2" fmla="val 9319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15" name="TextBox 8">
              <a:extLst>
                <a:ext uri="{FF2B5EF4-FFF2-40B4-BE49-F238E27FC236}">
                  <a16:creationId xmlns:a16="http://schemas.microsoft.com/office/drawing/2014/main" id="{40236DBF-B200-242C-8006-4EBBCD1FC5ED}"/>
                </a:ext>
              </a:extLst>
            </p:cNvPr>
            <p:cNvSpPr txBox="1">
              <a:spLocks noChangeArrowheads="1"/>
            </p:cNvSpPr>
            <p:nvPr/>
          </p:nvSpPr>
          <p:spPr bwMode="auto">
            <a:xfrm>
              <a:off x="1047750" y="248918"/>
              <a:ext cx="1485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a:solidFill>
                    <a:schemeClr val="bg1"/>
                  </a:solidFill>
                  <a:latin typeface="Arial" panose="020B0604020202020204" pitchFamily="34" charset="0"/>
                </a:rPr>
                <a:t>NOTE</a:t>
              </a:r>
            </a:p>
          </p:txBody>
        </p:sp>
      </p:grpSp>
      <p:sp>
        <p:nvSpPr>
          <p:cNvPr id="29" name="Rounded Rectangle 22">
            <a:extLst>
              <a:ext uri="{FF2B5EF4-FFF2-40B4-BE49-F238E27FC236}">
                <a16:creationId xmlns:a16="http://schemas.microsoft.com/office/drawing/2014/main" id="{8CDD4B04-5265-4B8F-AE97-64137CD10BF6}"/>
              </a:ext>
            </a:extLst>
          </p:cNvPr>
          <p:cNvSpPr/>
          <p:nvPr/>
        </p:nvSpPr>
        <p:spPr bwMode="auto">
          <a:xfrm>
            <a:off x="9119500" y="1913896"/>
            <a:ext cx="2824890" cy="61212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 7: 125</a:t>
            </a:r>
          </a:p>
        </p:txBody>
      </p:sp>
      <p:sp>
        <p:nvSpPr>
          <p:cNvPr id="28" name="Rectangle 1">
            <a:extLst>
              <a:ext uri="{FF2B5EF4-FFF2-40B4-BE49-F238E27FC236}">
                <a16:creationId xmlns:a16="http://schemas.microsoft.com/office/drawing/2014/main" id="{83451E20-2054-4C0C-BF5C-81E4B2FEEE79}"/>
              </a:ext>
            </a:extLst>
          </p:cNvPr>
          <p:cNvSpPr>
            <a:spLocks noChangeArrowheads="1"/>
          </p:cNvSpPr>
          <p:nvPr/>
        </p:nvSpPr>
        <p:spPr bwMode="auto">
          <a:xfrm>
            <a:off x="8721364" y="5247560"/>
            <a:ext cx="3254326" cy="122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 typeface="Wingdings" panose="05000000000000000000" pitchFamily="2" charset="2"/>
              <a:buNone/>
            </a:pPr>
            <a:r>
              <a:rPr lang="en-US" altLang="en-US" sz="2400" b="1">
                <a:solidFill>
                  <a:schemeClr val="accent2">
                    <a:lumMod val="75000"/>
                  </a:schemeClr>
                </a:solidFill>
                <a:latin typeface="+mn-lt"/>
              </a:rPr>
              <a:t>Secondary Processor: </a:t>
            </a:r>
            <a:r>
              <a:rPr lang="en-US" altLang="en-US" sz="2400">
                <a:latin typeface="+mn-lt"/>
              </a:rPr>
              <a:t>receives products from other processors</a:t>
            </a:r>
            <a:endParaRPr lang="en-US"/>
          </a:p>
        </p:txBody>
      </p:sp>
      <p:grpSp>
        <p:nvGrpSpPr>
          <p:cNvPr id="30" name="Group 29">
            <a:extLst>
              <a:ext uri="{FF2B5EF4-FFF2-40B4-BE49-F238E27FC236}">
                <a16:creationId xmlns:a16="http://schemas.microsoft.com/office/drawing/2014/main" id="{08467A6E-0ABA-40E6-9054-5BE71D32A1E5}"/>
              </a:ext>
            </a:extLst>
          </p:cNvPr>
          <p:cNvGrpSpPr/>
          <p:nvPr/>
        </p:nvGrpSpPr>
        <p:grpSpPr>
          <a:xfrm>
            <a:off x="646430" y="2905312"/>
            <a:ext cx="11046332" cy="3508961"/>
            <a:chOff x="78868" y="2905312"/>
            <a:chExt cx="11046332" cy="3508961"/>
          </a:xfrm>
        </p:grpSpPr>
        <p:grpSp>
          <p:nvGrpSpPr>
            <p:cNvPr id="31" name="Group 30">
              <a:extLst>
                <a:ext uri="{FF2B5EF4-FFF2-40B4-BE49-F238E27FC236}">
                  <a16:creationId xmlns:a16="http://schemas.microsoft.com/office/drawing/2014/main" id="{A733EE0A-2E0D-4C90-A591-311C476ECFA5}"/>
                </a:ext>
              </a:extLst>
            </p:cNvPr>
            <p:cNvGrpSpPr/>
            <p:nvPr/>
          </p:nvGrpSpPr>
          <p:grpSpPr>
            <a:xfrm>
              <a:off x="541341" y="2905312"/>
              <a:ext cx="10583859" cy="3114488"/>
              <a:chOff x="160341" y="2636234"/>
              <a:chExt cx="11498259" cy="3383566"/>
            </a:xfrm>
          </p:grpSpPr>
          <p:pic>
            <p:nvPicPr>
              <p:cNvPr id="35" name="Picture 1">
                <a:extLst>
                  <a:ext uri="{FF2B5EF4-FFF2-40B4-BE49-F238E27FC236}">
                    <a16:creationId xmlns:a16="http://schemas.microsoft.com/office/drawing/2014/main" id="{809C01AF-5C65-494B-8A2F-B707018F63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0250" y="3032500"/>
                <a:ext cx="203835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ight Arrow 11">
                <a:extLst>
                  <a:ext uri="{FF2B5EF4-FFF2-40B4-BE49-F238E27FC236}">
                    <a16:creationId xmlns:a16="http://schemas.microsoft.com/office/drawing/2014/main" id="{281B1E0A-2FF9-4D0E-82F5-2721D27525C9}"/>
                  </a:ext>
                </a:extLst>
              </p:cNvPr>
              <p:cNvSpPr/>
              <p:nvPr/>
            </p:nvSpPr>
            <p:spPr bwMode="auto">
              <a:xfrm>
                <a:off x="7747595" y="3777854"/>
                <a:ext cx="1647230" cy="8382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 name="Picture 1">
                <a:extLst>
                  <a:ext uri="{FF2B5EF4-FFF2-40B4-BE49-F238E27FC236}">
                    <a16:creationId xmlns:a16="http://schemas.microsoft.com/office/drawing/2014/main" id="{6B30BFE4-1E92-4D15-BAB2-3DC145C4CC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249" y="4100513"/>
                <a:ext cx="2357438"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2">
                <a:extLst>
                  <a:ext uri="{FF2B5EF4-FFF2-40B4-BE49-F238E27FC236}">
                    <a16:creationId xmlns:a16="http://schemas.microsoft.com/office/drawing/2014/main" id="{D7A234B3-0A4B-4678-BC56-73709233D1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1282" y="2971205"/>
                <a:ext cx="224631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A picture containing text, wire, cage&#10;&#10;Description automatically generated">
                <a:extLst>
                  <a:ext uri="{FF2B5EF4-FFF2-40B4-BE49-F238E27FC236}">
                    <a16:creationId xmlns:a16="http://schemas.microsoft.com/office/drawing/2014/main" id="{0B47E4C4-EB6E-46D2-B77A-951F791B07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341" y="2636234"/>
                <a:ext cx="2483644" cy="1395223"/>
              </a:xfrm>
              <a:prstGeom prst="rect">
                <a:avLst/>
              </a:prstGeom>
            </p:spPr>
          </p:pic>
          <p:sp>
            <p:nvSpPr>
              <p:cNvPr id="41" name="Right Arrow 11">
                <a:extLst>
                  <a:ext uri="{FF2B5EF4-FFF2-40B4-BE49-F238E27FC236}">
                    <a16:creationId xmlns:a16="http://schemas.microsoft.com/office/drawing/2014/main" id="{0B2F84BF-207D-48F6-9AD0-D2DD1E6AB286}"/>
                  </a:ext>
                </a:extLst>
              </p:cNvPr>
              <p:cNvSpPr/>
              <p:nvPr/>
            </p:nvSpPr>
            <p:spPr bwMode="auto">
              <a:xfrm>
                <a:off x="2983112" y="3777854"/>
                <a:ext cx="2292744" cy="8382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2" name="Straight Connector 41">
                <a:extLst>
                  <a:ext uri="{FF2B5EF4-FFF2-40B4-BE49-F238E27FC236}">
                    <a16:creationId xmlns:a16="http://schemas.microsoft.com/office/drawing/2014/main" id="{D77EB5A5-2E6F-4AAE-A9AA-1EC20ECE9530}"/>
                  </a:ext>
                </a:extLst>
              </p:cNvPr>
              <p:cNvCxnSpPr>
                <a:cxnSpLocks/>
              </p:cNvCxnSpPr>
              <p:nvPr/>
            </p:nvCxnSpPr>
            <p:spPr>
              <a:xfrm flipV="1">
                <a:off x="2643985" y="4196954"/>
                <a:ext cx="556415" cy="482203"/>
              </a:xfrm>
              <a:prstGeom prst="line">
                <a:avLst/>
              </a:prstGeom>
              <a:ln w="2540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521819A-56D4-494B-9B90-A6A182FDF5DC}"/>
                  </a:ext>
                </a:extLst>
              </p:cNvPr>
              <p:cNvCxnSpPr>
                <a:cxnSpLocks/>
              </p:cNvCxnSpPr>
              <p:nvPr/>
            </p:nvCxnSpPr>
            <p:spPr>
              <a:xfrm>
                <a:off x="2643985" y="3688557"/>
                <a:ext cx="556415" cy="508397"/>
              </a:xfrm>
              <a:prstGeom prst="line">
                <a:avLst/>
              </a:prstGeom>
              <a:ln w="2540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E2BC2241-1BAB-48BE-8058-3BB6B9672C21}"/>
                  </a:ext>
                </a:extLst>
              </p:cNvPr>
              <p:cNvSpPr/>
              <p:nvPr/>
            </p:nvSpPr>
            <p:spPr>
              <a:xfrm>
                <a:off x="5684043" y="3459957"/>
                <a:ext cx="804875" cy="381000"/>
              </a:xfrm>
              <a:prstGeom prst="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Seafood</a:t>
                </a:r>
                <a:endParaRPr lang="en-US" sz="1000"/>
              </a:p>
            </p:txBody>
          </p:sp>
          <p:sp>
            <p:nvSpPr>
              <p:cNvPr id="45" name="Rectangle 44">
                <a:extLst>
                  <a:ext uri="{FF2B5EF4-FFF2-40B4-BE49-F238E27FC236}">
                    <a16:creationId xmlns:a16="http://schemas.microsoft.com/office/drawing/2014/main" id="{6AC87CBD-17D9-43A2-866C-D2DAC7EE51B4}"/>
                  </a:ext>
                </a:extLst>
              </p:cNvPr>
              <p:cNvSpPr/>
              <p:nvPr/>
            </p:nvSpPr>
            <p:spPr>
              <a:xfrm>
                <a:off x="10896600" y="3504570"/>
                <a:ext cx="762000" cy="3810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Seafood</a:t>
                </a:r>
                <a:endParaRPr lang="en-US" sz="900"/>
              </a:p>
            </p:txBody>
          </p:sp>
        </p:grpSp>
        <p:sp>
          <p:nvSpPr>
            <p:cNvPr id="32" name="TextBox 10">
              <a:extLst>
                <a:ext uri="{FF2B5EF4-FFF2-40B4-BE49-F238E27FC236}">
                  <a16:creationId xmlns:a16="http://schemas.microsoft.com/office/drawing/2014/main" id="{3BDA09B1-3E14-4AEA-868F-EA55913E2267}"/>
                </a:ext>
              </a:extLst>
            </p:cNvPr>
            <p:cNvSpPr txBox="1">
              <a:spLocks noChangeArrowheads="1"/>
            </p:cNvSpPr>
            <p:nvPr/>
          </p:nvSpPr>
          <p:spPr bwMode="auto">
            <a:xfrm>
              <a:off x="78868" y="4187732"/>
              <a:ext cx="1485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400">
                  <a:solidFill>
                    <a:srgbClr val="0070C0"/>
                  </a:solidFill>
                  <a:latin typeface="Arial" panose="020B0604020202020204" pitchFamily="34" charset="0"/>
                </a:rPr>
                <a:t>FARMED</a:t>
              </a:r>
            </a:p>
          </p:txBody>
        </p:sp>
        <p:sp>
          <p:nvSpPr>
            <p:cNvPr id="34" name="TextBox 43">
              <a:extLst>
                <a:ext uri="{FF2B5EF4-FFF2-40B4-BE49-F238E27FC236}">
                  <a16:creationId xmlns:a16="http://schemas.microsoft.com/office/drawing/2014/main" id="{169327DF-E6FD-4F41-BBB4-52DCF2C7E3E1}"/>
                </a:ext>
              </a:extLst>
            </p:cNvPr>
            <p:cNvSpPr txBox="1">
              <a:spLocks noChangeArrowheads="1"/>
            </p:cNvSpPr>
            <p:nvPr/>
          </p:nvSpPr>
          <p:spPr bwMode="auto">
            <a:xfrm>
              <a:off x="235713" y="5953898"/>
              <a:ext cx="1022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a:solidFill>
                    <a:srgbClr val="0070C0"/>
                  </a:solidFill>
                  <a:latin typeface="Arial" panose="020B0604020202020204" pitchFamily="34" charset="0"/>
                </a:rPr>
                <a:t>WILD</a:t>
              </a:r>
            </a:p>
          </p:txBody>
        </p:sp>
      </p:grpSp>
    </p:spTree>
    <p:extLst>
      <p:ext uri="{BB962C8B-B14F-4D97-AF65-F5344CB8AC3E}">
        <p14:creationId xmlns:p14="http://schemas.microsoft.com/office/powerpoint/2010/main" val="3851607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7D3B7-D7F7-E9A3-915A-347E2D074654}"/>
              </a:ext>
            </a:extLst>
          </p:cNvPr>
          <p:cNvSpPr>
            <a:spLocks noGrp="1"/>
          </p:cNvSpPr>
          <p:nvPr>
            <p:ph type="title"/>
          </p:nvPr>
        </p:nvSpPr>
        <p:spPr/>
        <p:txBody>
          <a:bodyPr/>
          <a:lstStyle/>
          <a:p>
            <a:r>
              <a:rPr lang="en-US"/>
              <a:t>Controlling Hazards</a:t>
            </a:r>
          </a:p>
        </p:txBody>
      </p:sp>
      <p:sp>
        <p:nvSpPr>
          <p:cNvPr id="3" name="Content Placeholder 2">
            <a:extLst>
              <a:ext uri="{FF2B5EF4-FFF2-40B4-BE49-F238E27FC236}">
                <a16:creationId xmlns:a16="http://schemas.microsoft.com/office/drawing/2014/main" id="{4F792075-6C70-D85E-B5EB-595B80F60AF6}"/>
              </a:ext>
            </a:extLst>
          </p:cNvPr>
          <p:cNvSpPr>
            <a:spLocks noGrp="1"/>
          </p:cNvSpPr>
          <p:nvPr>
            <p:ph idx="1"/>
          </p:nvPr>
        </p:nvSpPr>
        <p:spPr>
          <a:xfrm>
            <a:off x="838200" y="1825625"/>
            <a:ext cx="10988040" cy="4351338"/>
          </a:xfrm>
        </p:spPr>
        <p:txBody>
          <a:bodyPr vert="horz" lIns="91440" tIns="45720" rIns="91440" bIns="45720" rtlCol="0" anchor="t">
            <a:normAutofit/>
          </a:bodyPr>
          <a:lstStyle/>
          <a:p>
            <a:pPr marL="0" indent="0">
              <a:buNone/>
            </a:pPr>
            <a:r>
              <a:rPr kumimoji="0" lang="en-US" altLang="en-US" sz="2800" b="0" i="0" u="none" strike="noStrike" kern="1200" cap="none" spc="0" normalizeH="0" baseline="0" noProof="0">
                <a:ln>
                  <a:noFill/>
                </a:ln>
                <a:solidFill>
                  <a:srgbClr val="003399"/>
                </a:solidFill>
                <a:effectLst/>
                <a:uLnTx/>
                <a:uFillTx/>
                <a:latin typeface="Calibri"/>
                <a:ea typeface="Calibri"/>
                <a:cs typeface="Calibri"/>
              </a:rPr>
              <a:t>Once a processor identifies a hazard – species or process-related, they must implement a </a:t>
            </a:r>
            <a:r>
              <a:rPr kumimoji="0" lang="en-US" altLang="en-US" sz="2800" b="0" i="0" u="sng" strike="noStrike" kern="1200" cap="none" spc="0" normalizeH="0" baseline="0" noProof="0">
                <a:ln>
                  <a:noFill/>
                </a:ln>
                <a:solidFill>
                  <a:srgbClr val="003399"/>
                </a:solidFill>
                <a:effectLst/>
                <a:uLnTx/>
                <a:uFillTx/>
                <a:latin typeface="Calibri"/>
                <a:ea typeface="Calibri"/>
                <a:cs typeface="Calibri"/>
              </a:rPr>
              <a:t>control strategy </a:t>
            </a:r>
            <a:r>
              <a:rPr kumimoji="0" lang="en-US" altLang="en-US" sz="2800" b="0" i="0" u="none" strike="noStrike" kern="1200" cap="none" spc="0" normalizeH="0" baseline="0" noProof="0">
                <a:ln>
                  <a:noFill/>
                </a:ln>
                <a:solidFill>
                  <a:srgbClr val="003399"/>
                </a:solidFill>
                <a:effectLst/>
                <a:uLnTx/>
                <a:uFillTx/>
                <a:latin typeface="Calibri"/>
                <a:ea typeface="Calibri"/>
                <a:cs typeface="Calibri"/>
              </a:rPr>
              <a:t>to control the hazard</a:t>
            </a:r>
          </a:p>
          <a:p>
            <a:pPr marL="0" indent="0">
              <a:buNone/>
            </a:pPr>
            <a:endParaRPr lang="en-US"/>
          </a:p>
        </p:txBody>
      </p:sp>
      <p:sp>
        <p:nvSpPr>
          <p:cNvPr id="4" name="Slide Number Placeholder 3">
            <a:extLst>
              <a:ext uri="{FF2B5EF4-FFF2-40B4-BE49-F238E27FC236}">
                <a16:creationId xmlns:a16="http://schemas.microsoft.com/office/drawing/2014/main" id="{3A2AF463-E565-DBF8-67D8-F36F767DDEF6}"/>
              </a:ext>
            </a:extLst>
          </p:cNvPr>
          <p:cNvSpPr>
            <a:spLocks noGrp="1"/>
          </p:cNvSpPr>
          <p:nvPr>
            <p:ph type="sldNum" sz="quarter" idx="12"/>
          </p:nvPr>
        </p:nvSpPr>
        <p:spPr/>
        <p:txBody>
          <a:bodyPr/>
          <a:lstStyle/>
          <a:p>
            <a:fld id="{02389E78-7DB0-44B8-A701-13E85F167260}" type="slidenum">
              <a:rPr lang="en-US" smtClean="0"/>
              <a:t>54</a:t>
            </a:fld>
            <a:endParaRPr lang="en-US"/>
          </a:p>
        </p:txBody>
      </p:sp>
      <p:pic>
        <p:nvPicPr>
          <p:cNvPr id="5" name="Picture 4" descr="Table&#10;&#10;Description automatically generated">
            <a:extLst>
              <a:ext uri="{FF2B5EF4-FFF2-40B4-BE49-F238E27FC236}">
                <a16:creationId xmlns:a16="http://schemas.microsoft.com/office/drawing/2014/main" id="{3C4D896C-597B-90A7-EF94-71C355B03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089" y="2826852"/>
            <a:ext cx="6301401" cy="3350111"/>
          </a:xfrm>
          <a:prstGeom prst="rect">
            <a:avLst/>
          </a:prstGeom>
        </p:spPr>
      </p:pic>
      <p:sp>
        <p:nvSpPr>
          <p:cNvPr id="6" name="Rounded Rectangle 22">
            <a:extLst>
              <a:ext uri="{FF2B5EF4-FFF2-40B4-BE49-F238E27FC236}">
                <a16:creationId xmlns:a16="http://schemas.microsoft.com/office/drawing/2014/main" id="{4EE102DD-A96E-359A-81D8-8D175366C1D6}"/>
              </a:ext>
            </a:extLst>
          </p:cNvPr>
          <p:cNvSpPr/>
          <p:nvPr/>
        </p:nvSpPr>
        <p:spPr bwMode="auto">
          <a:xfrm>
            <a:off x="585911" y="5564835"/>
            <a:ext cx="2230442" cy="61212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 7: 125</a:t>
            </a:r>
          </a:p>
        </p:txBody>
      </p:sp>
    </p:spTree>
    <p:extLst>
      <p:ext uri="{BB962C8B-B14F-4D97-AF65-F5344CB8AC3E}">
        <p14:creationId xmlns:p14="http://schemas.microsoft.com/office/powerpoint/2010/main" val="6128543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C9FE153-69A3-4C09-BB6C-2832C030F5F4}"/>
              </a:ext>
            </a:extLst>
          </p:cNvPr>
          <p:cNvSpPr>
            <a:spLocks noGrp="1" noChangeArrowheads="1"/>
          </p:cNvSpPr>
          <p:nvPr>
            <p:ph type="title"/>
          </p:nvPr>
        </p:nvSpPr>
        <p:spPr>
          <a:xfrm>
            <a:off x="6273623" y="429711"/>
            <a:ext cx="5311775" cy="1255120"/>
          </a:xfrm>
        </p:spPr>
        <p:txBody>
          <a:bodyPr>
            <a:normAutofit fontScale="90000"/>
          </a:bodyPr>
          <a:lstStyle/>
          <a:p>
            <a:pPr algn="ctr" eaLnBrk="1" hangingPunct="1">
              <a:defRPr/>
            </a:pPr>
            <a:r>
              <a:rPr lang="en-US" altLang="en-US">
                <a:cs typeface="Arial" panose="020B0604020202020204" pitchFamily="34" charset="0"/>
              </a:rPr>
              <a:t>Chapter Structure and Content</a:t>
            </a:r>
          </a:p>
        </p:txBody>
      </p:sp>
      <p:sp>
        <p:nvSpPr>
          <p:cNvPr id="3" name="Slide Number Placeholder 2">
            <a:extLst>
              <a:ext uri="{FF2B5EF4-FFF2-40B4-BE49-F238E27FC236}">
                <a16:creationId xmlns:a16="http://schemas.microsoft.com/office/drawing/2014/main" id="{4D1978D6-8A9C-467F-B45E-CF5925C844EE}"/>
              </a:ext>
            </a:extLst>
          </p:cNvPr>
          <p:cNvSpPr>
            <a:spLocks noGrp="1"/>
          </p:cNvSpPr>
          <p:nvPr>
            <p:ph type="sldNum" sz="quarter" idx="12"/>
          </p:nvPr>
        </p:nvSpPr>
        <p:spPr/>
        <p:txBody>
          <a:bodyPr/>
          <a:lstStyle/>
          <a:p>
            <a:fld id="{2D4FA31A-ABA5-4667-BACC-3489C0083671}" type="slidenum">
              <a:rPr lang="en-US" altLang="en-US" smtClean="0"/>
              <a:pPr/>
              <a:t>55</a:t>
            </a:fld>
            <a:endParaRPr lang="en-US" altLang="en-US"/>
          </a:p>
        </p:txBody>
      </p:sp>
      <p:sp>
        <p:nvSpPr>
          <p:cNvPr id="2" name="TextBox 1">
            <a:extLst>
              <a:ext uri="{FF2B5EF4-FFF2-40B4-BE49-F238E27FC236}">
                <a16:creationId xmlns:a16="http://schemas.microsoft.com/office/drawing/2014/main" id="{2BE1D5E0-0D48-472D-A447-E8DA0388ACD9}"/>
              </a:ext>
            </a:extLst>
          </p:cNvPr>
          <p:cNvSpPr txBox="1"/>
          <p:nvPr/>
        </p:nvSpPr>
        <p:spPr>
          <a:xfrm>
            <a:off x="5881511" y="1938240"/>
            <a:ext cx="6096000" cy="4154984"/>
          </a:xfrm>
          <a:prstGeom prst="rect">
            <a:avLst/>
          </a:prstGeom>
          <a:noFill/>
        </p:spPr>
        <p:txBody>
          <a:bodyPr wrap="square" lIns="91440" tIns="45720" rIns="91440" bIns="45720" anchor="t">
            <a:spAutoFit/>
          </a:bodyPr>
          <a:lstStyle/>
          <a:p>
            <a:pPr marL="457200" indent="-457200">
              <a:buFont typeface="Wingdings" panose="05000000000000000000" pitchFamily="2" charset="2"/>
              <a:buChar char="§"/>
              <a:defRPr/>
            </a:pPr>
            <a:r>
              <a:rPr lang="en-US" sz="2400">
                <a:latin typeface="Calibri"/>
                <a:ea typeface="ＭＳ Ｐゴシック"/>
                <a:cs typeface="Arial"/>
              </a:rPr>
              <a:t>Understand the Potential Hazard</a:t>
            </a:r>
          </a:p>
          <a:p>
            <a:pPr marL="457200" indent="-457200">
              <a:buFont typeface="Wingdings" panose="05000000000000000000" pitchFamily="2" charset="2"/>
              <a:buChar char="§"/>
              <a:defRPr/>
            </a:pPr>
            <a:r>
              <a:rPr lang="en-US" sz="2400">
                <a:latin typeface="Calibri"/>
                <a:ea typeface="ＭＳ Ｐゴシック"/>
                <a:cs typeface="Arial"/>
              </a:rPr>
              <a:t>Determine whether the hazard is significant</a:t>
            </a:r>
          </a:p>
          <a:p>
            <a:pPr marL="457200" indent="-457200">
              <a:buFont typeface="Wingdings" panose="05000000000000000000" pitchFamily="2" charset="2"/>
              <a:buChar char="§"/>
              <a:defRPr/>
            </a:pPr>
            <a:r>
              <a:rPr lang="en-US" sz="2400">
                <a:latin typeface="Calibri"/>
                <a:ea typeface="ＭＳ Ｐゴシック"/>
                <a:cs typeface="Arial"/>
              </a:rPr>
              <a:t>Identifying CCPs</a:t>
            </a:r>
          </a:p>
          <a:p>
            <a:pPr marL="457200" indent="-457200">
              <a:buFont typeface="Wingdings" panose="05000000000000000000" pitchFamily="2" charset="2"/>
              <a:buChar char="§"/>
              <a:defRPr/>
            </a:pPr>
            <a:r>
              <a:rPr lang="en-US" sz="2400">
                <a:latin typeface="Calibri"/>
                <a:ea typeface="ＭＳ Ｐゴシック"/>
                <a:cs typeface="Arial"/>
              </a:rPr>
              <a:t>Develop a Control Strategy</a:t>
            </a:r>
          </a:p>
          <a:p>
            <a:pPr marL="800100" lvl="1" indent="-342900">
              <a:buFont typeface="Wingdings" panose="05000000000000000000" pitchFamily="2" charset="2"/>
              <a:buChar char="§"/>
              <a:defRPr/>
            </a:pPr>
            <a:r>
              <a:rPr lang="en-US" sz="2400">
                <a:latin typeface="Calibri"/>
                <a:ea typeface="ＭＳ Ｐゴシック"/>
                <a:cs typeface="Arial"/>
              </a:rPr>
              <a:t>Set Critical Limits</a:t>
            </a:r>
          </a:p>
          <a:p>
            <a:pPr marL="800100" lvl="1" indent="-342900">
              <a:buFont typeface="Wingdings" panose="05000000000000000000" pitchFamily="2" charset="2"/>
              <a:buChar char="§"/>
              <a:defRPr/>
            </a:pPr>
            <a:r>
              <a:rPr lang="en-US" sz="2400">
                <a:latin typeface="Calibri"/>
                <a:ea typeface="ＭＳ Ｐゴシック"/>
                <a:cs typeface="Arial"/>
              </a:rPr>
              <a:t>Establish Monitoring Procedures</a:t>
            </a:r>
          </a:p>
          <a:p>
            <a:pPr marL="800100" lvl="1" indent="-342900">
              <a:buFont typeface="Wingdings" panose="05000000000000000000" pitchFamily="2" charset="2"/>
              <a:buChar char="§"/>
              <a:defRPr/>
            </a:pPr>
            <a:r>
              <a:rPr lang="en-US" sz="2400">
                <a:latin typeface="Calibri"/>
                <a:ea typeface="ＭＳ Ｐゴシック"/>
                <a:cs typeface="Arial"/>
              </a:rPr>
              <a:t>Corrective Actions</a:t>
            </a:r>
          </a:p>
          <a:p>
            <a:pPr marL="800100" lvl="1" indent="-342900">
              <a:buFont typeface="Wingdings" panose="05000000000000000000" pitchFamily="2" charset="2"/>
              <a:buChar char="§"/>
              <a:defRPr/>
            </a:pPr>
            <a:r>
              <a:rPr lang="en-US" sz="2400">
                <a:latin typeface="Calibri"/>
                <a:ea typeface="ＭＳ Ｐゴシック"/>
                <a:cs typeface="Arial"/>
              </a:rPr>
              <a:t>Establish a Recordkeeping System</a:t>
            </a:r>
          </a:p>
          <a:p>
            <a:pPr marL="800100" lvl="1" indent="-342900">
              <a:buFont typeface="Wingdings" panose="05000000000000000000" pitchFamily="2" charset="2"/>
              <a:buChar char="§"/>
              <a:defRPr/>
            </a:pPr>
            <a:r>
              <a:rPr lang="en-US" sz="2400">
                <a:latin typeface="Calibri"/>
                <a:ea typeface="ＭＳ Ｐゴシック"/>
                <a:cs typeface="Arial"/>
              </a:rPr>
              <a:t>Establish Verification Procedures</a:t>
            </a:r>
          </a:p>
          <a:p>
            <a:pPr lvl="1" indent="-342900">
              <a:buFont typeface="Wingdings" panose="05000000000000000000" pitchFamily="2" charset="2"/>
              <a:buChar char="§"/>
              <a:defRPr/>
            </a:pPr>
            <a:r>
              <a:rPr lang="en-US" sz="2400">
                <a:latin typeface="Calibri"/>
                <a:ea typeface="ＭＳ Ｐゴシック"/>
                <a:cs typeface="Arial"/>
              </a:rPr>
              <a:t>Example HACCP Plan(s)</a:t>
            </a:r>
          </a:p>
          <a:p>
            <a:pPr lvl="1" indent="-342900">
              <a:buFont typeface="Wingdings" panose="05000000000000000000" pitchFamily="2" charset="2"/>
              <a:buChar char="§"/>
              <a:defRPr/>
            </a:pPr>
            <a:r>
              <a:rPr lang="en-US" sz="2400">
                <a:latin typeface="Calibri"/>
                <a:ea typeface="ＭＳ Ｐゴシック"/>
                <a:cs typeface="Arial"/>
              </a:rPr>
              <a:t>Bibliography</a:t>
            </a:r>
          </a:p>
        </p:txBody>
      </p:sp>
      <p:pic>
        <p:nvPicPr>
          <p:cNvPr id="73732" name="Picture 2">
            <a:extLst>
              <a:ext uri="{FF2B5EF4-FFF2-40B4-BE49-F238E27FC236}">
                <a16:creationId xmlns:a16="http://schemas.microsoft.com/office/drawing/2014/main" id="{7ACBE17F-75AF-34BD-3D33-B887270E5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04" y="528095"/>
            <a:ext cx="44942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4" descr="05-fda-hazards-guide">
            <a:extLst>
              <a:ext uri="{FF2B5EF4-FFF2-40B4-BE49-F238E27FC236}">
                <a16:creationId xmlns:a16="http://schemas.microsoft.com/office/drawing/2014/main" id="{8B785EB5-4220-0DC0-5CE6-3F044EA70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3065">
            <a:off x="5436371" y="390388"/>
            <a:ext cx="1150937"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F65D1E99-A092-4378-861B-B9583181D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09164">
            <a:off x="5419689" y="361178"/>
            <a:ext cx="1184301" cy="15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1002D43-AEDA-4228-A89E-523D819FE0B8}"/>
              </a:ext>
            </a:extLst>
          </p:cNvPr>
          <p:cNvPicPr>
            <a:picLocks noChangeAspect="1"/>
          </p:cNvPicPr>
          <p:nvPr/>
        </p:nvPicPr>
        <p:blipFill>
          <a:blip r:embed="rId6"/>
          <a:stretch>
            <a:fillRect/>
          </a:stretch>
        </p:blipFill>
        <p:spPr>
          <a:xfrm>
            <a:off x="246114" y="495300"/>
            <a:ext cx="4992041" cy="5867400"/>
          </a:xfrm>
          <a:prstGeom prst="rect">
            <a:avLst/>
          </a:prstGeom>
        </p:spPr>
      </p:pic>
      <p:pic>
        <p:nvPicPr>
          <p:cNvPr id="6" name="Picture 5">
            <a:extLst>
              <a:ext uri="{FF2B5EF4-FFF2-40B4-BE49-F238E27FC236}">
                <a16:creationId xmlns:a16="http://schemas.microsoft.com/office/drawing/2014/main" id="{76FDDCB5-95DF-17DE-D3C0-899731BE5358}"/>
              </a:ext>
            </a:extLst>
          </p:cNvPr>
          <p:cNvPicPr>
            <a:picLocks noChangeAspect="1"/>
          </p:cNvPicPr>
          <p:nvPr/>
        </p:nvPicPr>
        <p:blipFill>
          <a:blip r:embed="rId7"/>
          <a:srcRect l="67250" t="29557" r="17725" b="8788"/>
          <a:stretch/>
        </p:blipFill>
        <p:spPr>
          <a:xfrm>
            <a:off x="568111" y="429711"/>
            <a:ext cx="4670044" cy="599857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9407A-0DDD-0415-4EDB-1C2E90EB0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9AF257-A33A-1A3B-DBA7-AA5D0F2336C7}"/>
              </a:ext>
            </a:extLst>
          </p:cNvPr>
          <p:cNvSpPr>
            <a:spLocks noGrp="1"/>
          </p:cNvSpPr>
          <p:nvPr>
            <p:ph type="title"/>
          </p:nvPr>
        </p:nvSpPr>
        <p:spPr/>
        <p:txBody>
          <a:bodyPr/>
          <a:lstStyle/>
          <a:p>
            <a:pPr>
              <a:buClr>
                <a:srgbClr val="000000"/>
              </a:buClr>
              <a:buSzPts val="3200"/>
              <a:buFont typeface="Arial"/>
              <a:buNone/>
            </a:pPr>
            <a:r>
              <a:rPr lang="en-US">
                <a:sym typeface="Calibri"/>
              </a:rPr>
              <a:t>Format of Chapters</a:t>
            </a:r>
          </a:p>
        </p:txBody>
      </p:sp>
      <p:sp>
        <p:nvSpPr>
          <p:cNvPr id="3" name="Content Placeholder 2">
            <a:extLst>
              <a:ext uri="{FF2B5EF4-FFF2-40B4-BE49-F238E27FC236}">
                <a16:creationId xmlns:a16="http://schemas.microsoft.com/office/drawing/2014/main" id="{B20DCF78-DD22-39D5-11C5-32F7002A4A4B}"/>
              </a:ext>
            </a:extLst>
          </p:cNvPr>
          <p:cNvSpPr>
            <a:spLocks noGrp="1"/>
          </p:cNvSpPr>
          <p:nvPr>
            <p:ph idx="1"/>
          </p:nvPr>
        </p:nvSpPr>
        <p:spPr>
          <a:xfrm>
            <a:off x="838200" y="1399802"/>
            <a:ext cx="10538011" cy="4777161"/>
          </a:xfrm>
        </p:spPr>
        <p:txBody>
          <a:bodyPr vert="horz" lIns="91440" tIns="45720" rIns="91440" bIns="45720" rtlCol="0" anchor="t">
            <a:normAutofit fontScale="92500" lnSpcReduction="10000"/>
          </a:bodyPr>
          <a:lstStyle/>
          <a:p>
            <a:pPr marL="457200" lvl="0" indent="-457200" algn="l" rtl="0">
              <a:lnSpc>
                <a:spcPct val="90000"/>
              </a:lnSpc>
              <a:spcBef>
                <a:spcPts val="0"/>
              </a:spcBef>
              <a:spcAft>
                <a:spcPts val="0"/>
              </a:spcAft>
              <a:buClr>
                <a:schemeClr val="dk1"/>
              </a:buClr>
              <a:buSzPts val="2280"/>
              <a:buFont typeface="Rockwell"/>
              <a:buAutoNum type="arabicPeriod"/>
            </a:pPr>
            <a:r>
              <a:rPr lang="en-US" sz="2400">
                <a:latin typeface="Calibri"/>
                <a:ea typeface="Calibri"/>
                <a:cs typeface="Calibri"/>
              </a:rPr>
              <a:t>General Background </a:t>
            </a:r>
            <a:r>
              <a:rPr lang="en-US" sz="2400">
                <a:solidFill>
                  <a:srgbClr val="C4AD04"/>
                </a:solidFill>
                <a:latin typeface="Calibri"/>
                <a:ea typeface="Calibri"/>
                <a:cs typeface="Calibri"/>
              </a:rPr>
              <a:t>P 315</a:t>
            </a:r>
            <a:endParaRPr lang="en-US" sz="2400">
              <a:latin typeface="Calibri"/>
              <a:ea typeface="Calibri"/>
              <a:cs typeface="Calibri"/>
            </a:endParaRPr>
          </a:p>
          <a:p>
            <a:pPr marL="0" lvl="0" indent="0" algn="l" rtl="0">
              <a:lnSpc>
                <a:spcPct val="90000"/>
              </a:lnSpc>
              <a:spcBef>
                <a:spcPts val="1200"/>
              </a:spcBef>
              <a:spcAft>
                <a:spcPts val="0"/>
              </a:spcAft>
              <a:buClr>
                <a:srgbClr val="306786"/>
              </a:buClr>
              <a:buSzPts val="2040"/>
              <a:buFont typeface="Noto Sans Symbols"/>
              <a:buNone/>
            </a:pPr>
            <a:r>
              <a:rPr lang="en-US" sz="2400" b="1">
                <a:solidFill>
                  <a:srgbClr val="0070C0"/>
                </a:solidFill>
                <a:latin typeface="Calibri"/>
                <a:ea typeface="Calibri"/>
                <a:cs typeface="Calibri"/>
              </a:rPr>
              <a:t>Hazard Analysis</a:t>
            </a:r>
            <a:endParaRPr lang="en-US" sz="2400">
              <a:latin typeface="Calibri"/>
              <a:ea typeface="Calibri"/>
              <a:cs typeface="Calibri"/>
            </a:endParaRPr>
          </a:p>
          <a:p>
            <a:pPr marL="457200" lvl="0" indent="-457200" algn="l" rtl="0">
              <a:lnSpc>
                <a:spcPct val="90000"/>
              </a:lnSpc>
              <a:spcBef>
                <a:spcPts val="1200"/>
              </a:spcBef>
              <a:spcAft>
                <a:spcPts val="0"/>
              </a:spcAft>
              <a:buClr>
                <a:schemeClr val="dk1"/>
              </a:buClr>
              <a:buSzPts val="2280"/>
              <a:buFont typeface="Rockwell"/>
              <a:buAutoNum type="arabicPeriod" startAt="2"/>
            </a:pPr>
            <a:r>
              <a:rPr lang="en-US" sz="2400">
                <a:latin typeface="Calibri"/>
                <a:ea typeface="Calibri"/>
                <a:cs typeface="Calibri"/>
              </a:rPr>
              <a:t>Determine if Hazard is Significant </a:t>
            </a:r>
            <a:r>
              <a:rPr lang="en-US" sz="2400">
                <a:solidFill>
                  <a:srgbClr val="C4AD04"/>
                </a:solidFill>
                <a:latin typeface="Calibri"/>
                <a:ea typeface="Calibri"/>
                <a:cs typeface="Calibri"/>
              </a:rPr>
              <a:t>P 320</a:t>
            </a:r>
            <a:endParaRPr lang="en-US" sz="2400">
              <a:latin typeface="Calibri"/>
              <a:ea typeface="Calibri"/>
              <a:cs typeface="Calibri"/>
            </a:endParaRPr>
          </a:p>
          <a:p>
            <a:pPr marL="457200" lvl="0" indent="-457200" algn="l" rtl="0">
              <a:lnSpc>
                <a:spcPct val="90000"/>
              </a:lnSpc>
              <a:spcBef>
                <a:spcPts val="1200"/>
              </a:spcBef>
              <a:spcAft>
                <a:spcPts val="0"/>
              </a:spcAft>
              <a:buClr>
                <a:schemeClr val="dk1"/>
              </a:buClr>
              <a:buSzPts val="2280"/>
              <a:buFont typeface="Rockwell"/>
              <a:buAutoNum type="arabicPeriod" startAt="2"/>
            </a:pPr>
            <a:r>
              <a:rPr lang="en-US" sz="2400">
                <a:latin typeface="Calibri"/>
                <a:ea typeface="Calibri"/>
                <a:cs typeface="Calibri"/>
              </a:rPr>
              <a:t>Identify Critical Control Points </a:t>
            </a:r>
            <a:r>
              <a:rPr lang="en-US" sz="2400">
                <a:solidFill>
                  <a:srgbClr val="C4AD04"/>
                </a:solidFill>
                <a:latin typeface="Calibri"/>
                <a:ea typeface="Calibri"/>
                <a:cs typeface="Calibri"/>
              </a:rPr>
              <a:t>P 320</a:t>
            </a:r>
            <a:endParaRPr lang="en-US">
              <a:latin typeface="Calibri"/>
              <a:ea typeface="Calibri"/>
              <a:cs typeface="Calibri"/>
            </a:endParaRPr>
          </a:p>
          <a:p>
            <a:pPr marL="0" lvl="0" indent="0" algn="l" rtl="0">
              <a:lnSpc>
                <a:spcPct val="90000"/>
              </a:lnSpc>
              <a:spcBef>
                <a:spcPts val="1200"/>
              </a:spcBef>
              <a:spcAft>
                <a:spcPts val="0"/>
              </a:spcAft>
              <a:buClr>
                <a:srgbClr val="306786"/>
              </a:buClr>
              <a:buSzPts val="2040"/>
              <a:buFont typeface="Noto Sans Symbols"/>
              <a:buNone/>
            </a:pPr>
            <a:r>
              <a:rPr lang="en-US" sz="2400" b="1">
                <a:solidFill>
                  <a:srgbClr val="0070C0"/>
                </a:solidFill>
              </a:rPr>
              <a:t>HACCP Plan</a:t>
            </a:r>
            <a:endParaRPr lang="en-US"/>
          </a:p>
          <a:p>
            <a:pPr marL="457200" lvl="0" indent="-457200" algn="l" rtl="0">
              <a:lnSpc>
                <a:spcPct val="90000"/>
              </a:lnSpc>
              <a:spcBef>
                <a:spcPts val="1200"/>
              </a:spcBef>
              <a:spcAft>
                <a:spcPts val="0"/>
              </a:spcAft>
              <a:buClr>
                <a:schemeClr val="dk1"/>
              </a:buClr>
              <a:buSzPts val="2280"/>
              <a:buFont typeface="Rockwell"/>
              <a:buAutoNum type="arabicPeriod" startAt="4"/>
            </a:pPr>
            <a:r>
              <a:rPr lang="en-US" sz="2400"/>
              <a:t>Develop Control Strategies </a:t>
            </a:r>
            <a:endParaRPr lang="en-US"/>
          </a:p>
          <a:p>
            <a:pPr marL="617537" lvl="1" indent="-342900" algn="l" rtl="0">
              <a:lnSpc>
                <a:spcPct val="90000"/>
              </a:lnSpc>
              <a:spcBef>
                <a:spcPts val="400"/>
              </a:spcBef>
              <a:spcAft>
                <a:spcPts val="0"/>
              </a:spcAft>
              <a:buClr>
                <a:srgbClr val="306786"/>
              </a:buClr>
              <a:buSzPts val="1700"/>
              <a:buFont typeface="Rockwell"/>
              <a:buAutoNum type="alphaLcPeriod"/>
            </a:pPr>
            <a:r>
              <a:rPr lang="en-US" sz="2000"/>
              <a:t>Set Critical Limits </a:t>
            </a:r>
            <a:r>
              <a:rPr lang="en-US" sz="2000">
                <a:solidFill>
                  <a:srgbClr val="C4AD04"/>
                </a:solidFill>
              </a:rPr>
              <a:t>P 321</a:t>
            </a:r>
            <a:endParaRPr lang="en-US"/>
          </a:p>
          <a:p>
            <a:pPr marL="617537" lvl="1" indent="-342900" algn="l" rtl="0">
              <a:lnSpc>
                <a:spcPct val="90000"/>
              </a:lnSpc>
              <a:spcBef>
                <a:spcPts val="600"/>
              </a:spcBef>
              <a:spcAft>
                <a:spcPts val="0"/>
              </a:spcAft>
              <a:buClr>
                <a:srgbClr val="306786"/>
              </a:buClr>
              <a:buSzPts val="1700"/>
              <a:buFont typeface="Rockwell"/>
              <a:buAutoNum type="alphaLcPeriod"/>
            </a:pPr>
            <a:r>
              <a:rPr lang="en-US" sz="2000"/>
              <a:t>Establish Monitoring Procedures </a:t>
            </a:r>
            <a:r>
              <a:rPr lang="en-US" sz="2000">
                <a:solidFill>
                  <a:srgbClr val="C4AD04"/>
                </a:solidFill>
              </a:rPr>
              <a:t>P 321</a:t>
            </a:r>
            <a:endParaRPr lang="en-US"/>
          </a:p>
          <a:p>
            <a:pPr marL="617537" lvl="1" indent="-342900" algn="l" rtl="0">
              <a:lnSpc>
                <a:spcPct val="90000"/>
              </a:lnSpc>
              <a:spcBef>
                <a:spcPts val="600"/>
              </a:spcBef>
              <a:spcAft>
                <a:spcPts val="0"/>
              </a:spcAft>
              <a:buClr>
                <a:srgbClr val="306786"/>
              </a:buClr>
              <a:buSzPts val="1700"/>
              <a:buFont typeface="Rockwell"/>
              <a:buAutoNum type="alphaLcPeriod"/>
            </a:pPr>
            <a:r>
              <a:rPr lang="en-US" sz="2000"/>
              <a:t>Establish Corrective Actions </a:t>
            </a:r>
            <a:r>
              <a:rPr lang="en-US" sz="2000">
                <a:solidFill>
                  <a:srgbClr val="C4AD04"/>
                </a:solidFill>
              </a:rPr>
              <a:t>P 323</a:t>
            </a:r>
            <a:endParaRPr lang="en-US"/>
          </a:p>
          <a:p>
            <a:pPr marL="617537" lvl="1" indent="-342900" algn="l" rtl="0">
              <a:lnSpc>
                <a:spcPct val="90000"/>
              </a:lnSpc>
              <a:spcBef>
                <a:spcPts val="600"/>
              </a:spcBef>
              <a:spcAft>
                <a:spcPts val="0"/>
              </a:spcAft>
              <a:buClr>
                <a:srgbClr val="306786"/>
              </a:buClr>
              <a:buSzPts val="1700"/>
              <a:buFont typeface="Rockwell"/>
              <a:buAutoNum type="alphaLcPeriod"/>
            </a:pPr>
            <a:r>
              <a:rPr lang="en-US" sz="2000"/>
              <a:t>Establish a Recordkeeping System </a:t>
            </a:r>
            <a:r>
              <a:rPr lang="en-US" sz="2000">
                <a:solidFill>
                  <a:srgbClr val="C4AD04"/>
                </a:solidFill>
              </a:rPr>
              <a:t>P 323</a:t>
            </a:r>
            <a:endParaRPr lang="en-US"/>
          </a:p>
          <a:p>
            <a:pPr marL="617537" lvl="1" indent="-342900" algn="l" rtl="0">
              <a:lnSpc>
                <a:spcPct val="90000"/>
              </a:lnSpc>
              <a:spcBef>
                <a:spcPts val="600"/>
              </a:spcBef>
              <a:spcAft>
                <a:spcPts val="0"/>
              </a:spcAft>
              <a:buClr>
                <a:srgbClr val="306786"/>
              </a:buClr>
              <a:buSzPts val="1700"/>
              <a:buFont typeface="Rockwell"/>
              <a:buAutoNum type="alphaLcPeriod"/>
            </a:pPr>
            <a:r>
              <a:rPr lang="en-US" sz="2000"/>
              <a:t>Establish Verification Procedures </a:t>
            </a:r>
            <a:r>
              <a:rPr lang="en-US" sz="2000">
                <a:solidFill>
                  <a:srgbClr val="C4AD04"/>
                </a:solidFill>
              </a:rPr>
              <a:t>P 324</a:t>
            </a:r>
            <a:endParaRPr lang="en-US"/>
          </a:p>
          <a:p>
            <a:pPr marL="0" lvl="0" indent="0" algn="l" rtl="0">
              <a:lnSpc>
                <a:spcPct val="90000"/>
              </a:lnSpc>
              <a:spcBef>
                <a:spcPts val="1400"/>
              </a:spcBef>
              <a:spcAft>
                <a:spcPts val="0"/>
              </a:spcAft>
              <a:buClr>
                <a:srgbClr val="0070C0"/>
              </a:buClr>
              <a:buSzPts val="2280"/>
              <a:buFont typeface="Noto Sans Symbols"/>
              <a:buNone/>
            </a:pPr>
            <a:r>
              <a:rPr lang="en-US" sz="2400" b="1">
                <a:solidFill>
                  <a:srgbClr val="0070C0"/>
                </a:solidFill>
              </a:rPr>
              <a:t>Example Plan</a:t>
            </a:r>
            <a:endParaRPr lang="en-US"/>
          </a:p>
          <a:p>
            <a:endParaRPr lang="en-US"/>
          </a:p>
        </p:txBody>
      </p:sp>
      <p:sp>
        <p:nvSpPr>
          <p:cNvPr id="4" name="Slide Number Placeholder 3">
            <a:extLst>
              <a:ext uri="{FF2B5EF4-FFF2-40B4-BE49-F238E27FC236}">
                <a16:creationId xmlns:a16="http://schemas.microsoft.com/office/drawing/2014/main" id="{0C024B34-611E-7B62-74FD-F51276E39294}"/>
              </a:ext>
            </a:extLst>
          </p:cNvPr>
          <p:cNvSpPr>
            <a:spLocks noGrp="1"/>
          </p:cNvSpPr>
          <p:nvPr>
            <p:ph type="sldNum" sz="quarter" idx="12"/>
          </p:nvPr>
        </p:nvSpPr>
        <p:spPr/>
        <p:txBody>
          <a:bodyPr/>
          <a:lstStyle/>
          <a:p>
            <a:fld id="{FFE00EA7-0AD3-4898-A20D-086CFA2BEC19}" type="slidenum">
              <a:rPr lang="en-US" smtClean="0"/>
              <a:t>56</a:t>
            </a:fld>
            <a:endParaRPr lang="en-US"/>
          </a:p>
        </p:txBody>
      </p:sp>
      <p:sp>
        <p:nvSpPr>
          <p:cNvPr id="6" name="TextBox 5">
            <a:extLst>
              <a:ext uri="{FF2B5EF4-FFF2-40B4-BE49-F238E27FC236}">
                <a16:creationId xmlns:a16="http://schemas.microsoft.com/office/drawing/2014/main" id="{0EF51FF5-2200-7304-A702-21B83640A339}"/>
              </a:ext>
            </a:extLst>
          </p:cNvPr>
          <p:cNvSpPr txBox="1"/>
          <p:nvPr/>
        </p:nvSpPr>
        <p:spPr>
          <a:xfrm>
            <a:off x="7273708" y="1983505"/>
            <a:ext cx="6108192" cy="523220"/>
          </a:xfrm>
          <a:prstGeom prst="rect">
            <a:avLst/>
          </a:prstGeom>
          <a:noFill/>
        </p:spPr>
        <p:txBody>
          <a:bodyPr wrap="square">
            <a:spAutoFit/>
          </a:bodyPr>
          <a:lstStyle/>
          <a:p>
            <a:r>
              <a:rPr lang="en-US" sz="2800" b="1"/>
              <a:t>CHAPTER DISSECTION</a:t>
            </a:r>
          </a:p>
        </p:txBody>
      </p:sp>
      <p:sp>
        <p:nvSpPr>
          <p:cNvPr id="8" name="TextBox 7">
            <a:extLst>
              <a:ext uri="{FF2B5EF4-FFF2-40B4-BE49-F238E27FC236}">
                <a16:creationId xmlns:a16="http://schemas.microsoft.com/office/drawing/2014/main" id="{9845A042-0470-2FE9-3ABE-ED5EA84D324C}"/>
              </a:ext>
            </a:extLst>
          </p:cNvPr>
          <p:cNvSpPr txBox="1"/>
          <p:nvPr/>
        </p:nvSpPr>
        <p:spPr>
          <a:xfrm>
            <a:off x="7079078" y="2822375"/>
            <a:ext cx="4295619" cy="2670786"/>
          </a:xfrm>
          <a:prstGeom prst="rect">
            <a:avLst/>
          </a:prstGeom>
          <a:noFill/>
        </p:spPr>
        <p:txBody>
          <a:bodyPr wrap="square" lIns="91440" tIns="45720" rIns="91440" bIns="45720" anchor="t">
            <a:spAutoFit/>
          </a:bodyPr>
          <a:lstStyle/>
          <a:p>
            <a:pPr marL="0" lvl="0" indent="0" algn="ctr" rtl="0">
              <a:lnSpc>
                <a:spcPct val="100000"/>
              </a:lnSpc>
              <a:spcBef>
                <a:spcPts val="0"/>
              </a:spcBef>
              <a:spcAft>
                <a:spcPts val="0"/>
              </a:spcAft>
              <a:buSzPct val="85000"/>
              <a:buNone/>
            </a:pPr>
            <a:r>
              <a:rPr lang="en-US" sz="2400">
                <a:solidFill>
                  <a:srgbClr val="C4AD04"/>
                </a:solidFill>
                <a:latin typeface="Calibri"/>
                <a:ea typeface="Calibri"/>
                <a:cs typeface="Calibri"/>
              </a:rPr>
              <a:t>Gold Book</a:t>
            </a:r>
            <a:endParaRPr lang="en-US">
              <a:latin typeface="Calibri"/>
              <a:ea typeface="Calibri"/>
              <a:cs typeface="Calibri"/>
            </a:endParaRPr>
          </a:p>
          <a:p>
            <a:pPr marL="0" lvl="0" indent="0" algn="ctr" rtl="0">
              <a:lnSpc>
                <a:spcPct val="100000"/>
              </a:lnSpc>
              <a:spcBef>
                <a:spcPts val="1000"/>
              </a:spcBef>
              <a:spcAft>
                <a:spcPts val="0"/>
              </a:spcAft>
              <a:buSzPct val="85000"/>
              <a:buNone/>
            </a:pPr>
            <a:r>
              <a:rPr lang="en-US" sz="2400">
                <a:solidFill>
                  <a:srgbClr val="C4AD04"/>
                </a:solidFill>
                <a:latin typeface="Calibri"/>
                <a:ea typeface="Calibri"/>
                <a:cs typeface="Calibri"/>
              </a:rPr>
              <a:t>Example</a:t>
            </a:r>
            <a:endParaRPr lang="en-US">
              <a:latin typeface="Calibri"/>
              <a:ea typeface="Calibri"/>
              <a:cs typeface="Calibri"/>
            </a:endParaRPr>
          </a:p>
          <a:p>
            <a:pPr marL="0" lvl="0" indent="0" algn="ctr" rtl="0">
              <a:lnSpc>
                <a:spcPct val="100000"/>
              </a:lnSpc>
              <a:spcBef>
                <a:spcPts val="1000"/>
              </a:spcBef>
              <a:spcAft>
                <a:spcPts val="0"/>
              </a:spcAft>
              <a:buSzPct val="85000"/>
              <a:buNone/>
            </a:pPr>
            <a:r>
              <a:rPr lang="en-US" sz="2400">
                <a:solidFill>
                  <a:srgbClr val="C4AD04"/>
                </a:solidFill>
                <a:latin typeface="Calibri"/>
                <a:ea typeface="Calibri"/>
                <a:cs typeface="Calibri"/>
              </a:rPr>
              <a:t>Chapter 16 </a:t>
            </a:r>
            <a:r>
              <a:rPr lang="en-US" sz="2000">
                <a:solidFill>
                  <a:schemeClr val="dk1"/>
                </a:solidFill>
                <a:latin typeface="Calibri"/>
                <a:ea typeface="Calibri"/>
                <a:cs typeface="Calibri"/>
              </a:rPr>
              <a:t>Pathogenic bacteria survival through cooking or pasteurization </a:t>
            </a:r>
          </a:p>
          <a:p>
            <a:pPr marL="0" lvl="0" indent="0" algn="ctr" rtl="0">
              <a:lnSpc>
                <a:spcPct val="100000"/>
              </a:lnSpc>
              <a:spcBef>
                <a:spcPts val="1000"/>
              </a:spcBef>
              <a:spcAft>
                <a:spcPts val="0"/>
              </a:spcAft>
              <a:buSzPct val="85000"/>
              <a:buNone/>
            </a:pPr>
            <a:r>
              <a:rPr lang="en-US" sz="2400">
                <a:solidFill>
                  <a:srgbClr val="C4AD04"/>
                </a:solidFill>
                <a:latin typeface="Calibri"/>
                <a:ea typeface="Calibri"/>
                <a:cs typeface="Calibri"/>
              </a:rPr>
              <a:t>P 315</a:t>
            </a:r>
            <a:endParaRPr lang="en-US">
              <a:latin typeface="Calibri"/>
              <a:ea typeface="Calibri"/>
              <a:cs typeface="Calibri"/>
            </a:endParaRPr>
          </a:p>
        </p:txBody>
      </p:sp>
    </p:spTree>
    <p:extLst>
      <p:ext uri="{BB962C8B-B14F-4D97-AF65-F5344CB8AC3E}">
        <p14:creationId xmlns:p14="http://schemas.microsoft.com/office/powerpoint/2010/main" val="653303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B9ECE-117F-DBF8-54EA-A1D3F7B07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371BD0-47AE-A323-7480-7F27C5A5DB29}"/>
              </a:ext>
            </a:extLst>
          </p:cNvPr>
          <p:cNvSpPr>
            <a:spLocks noGrp="1"/>
          </p:cNvSpPr>
          <p:nvPr>
            <p:ph type="title"/>
          </p:nvPr>
        </p:nvSpPr>
        <p:spPr>
          <a:xfrm>
            <a:off x="831850" y="1709738"/>
            <a:ext cx="11360150" cy="2852737"/>
          </a:xfrm>
        </p:spPr>
        <p:txBody>
          <a:bodyPr/>
          <a:lstStyle/>
          <a:p>
            <a:r>
              <a:rPr lang="en-US"/>
              <a:t>Developing A HACCP Program</a:t>
            </a:r>
          </a:p>
        </p:txBody>
      </p:sp>
      <p:sp>
        <p:nvSpPr>
          <p:cNvPr id="3" name="Text Placeholder 2">
            <a:extLst>
              <a:ext uri="{FF2B5EF4-FFF2-40B4-BE49-F238E27FC236}">
                <a16:creationId xmlns:a16="http://schemas.microsoft.com/office/drawing/2014/main" id="{D74B628E-3F5C-89E4-02B9-94D494C98E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ECF1A7-2363-B699-CCDC-9FAC04FAB134}"/>
              </a:ext>
            </a:extLst>
          </p:cNvPr>
          <p:cNvSpPr>
            <a:spLocks noGrp="1"/>
          </p:cNvSpPr>
          <p:nvPr>
            <p:ph type="sldNum" sz="quarter" idx="12"/>
          </p:nvPr>
        </p:nvSpPr>
        <p:spPr/>
        <p:txBody>
          <a:bodyPr/>
          <a:lstStyle/>
          <a:p>
            <a:fld id="{02389E78-7DB0-44B8-A701-13E85F167260}" type="slidenum">
              <a:rPr lang="en-US" smtClean="0"/>
              <a:t>57</a:t>
            </a:fld>
            <a:endParaRPr lang="en-US"/>
          </a:p>
        </p:txBody>
      </p:sp>
      <p:grpSp>
        <p:nvGrpSpPr>
          <p:cNvPr id="11" name="Group 9">
            <a:extLst>
              <a:ext uri="{FF2B5EF4-FFF2-40B4-BE49-F238E27FC236}">
                <a16:creationId xmlns:a16="http://schemas.microsoft.com/office/drawing/2014/main" id="{3DC9132E-7407-4965-4CFD-F87EACD0A6F7}"/>
              </a:ext>
            </a:extLst>
          </p:cNvPr>
          <p:cNvGrpSpPr>
            <a:grpSpLocks/>
          </p:cNvGrpSpPr>
          <p:nvPr/>
        </p:nvGrpSpPr>
        <p:grpSpPr bwMode="auto">
          <a:xfrm>
            <a:off x="7878541" y="781684"/>
            <a:ext cx="1541410" cy="1101309"/>
            <a:chOff x="3124200" y="5029200"/>
            <a:chExt cx="1676400" cy="1308675"/>
          </a:xfrm>
        </p:grpSpPr>
        <p:sp>
          <p:nvSpPr>
            <p:cNvPr id="12" name="Isosceles Triangle 1">
              <a:extLst>
                <a:ext uri="{FF2B5EF4-FFF2-40B4-BE49-F238E27FC236}">
                  <a16:creationId xmlns:a16="http://schemas.microsoft.com/office/drawing/2014/main" id="{98135928-6874-E7F6-5DCA-DD4CD80C05F8}"/>
                </a:ext>
              </a:extLst>
            </p:cNvPr>
            <p:cNvSpPr/>
            <p:nvPr/>
          </p:nvSpPr>
          <p:spPr>
            <a:xfrm>
              <a:off x="3124200" y="5029200"/>
              <a:ext cx="1676400" cy="1308675"/>
            </a:xfrm>
            <a:prstGeom prst="triangle">
              <a:avLst>
                <a:gd name="adj" fmla="val 49310"/>
              </a:avLst>
            </a:prstGeom>
            <a:solidFill>
              <a:srgbClr val="FFC000"/>
            </a:solid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4">
              <a:extLst>
                <a:ext uri="{FF2B5EF4-FFF2-40B4-BE49-F238E27FC236}">
                  <a16:creationId xmlns:a16="http://schemas.microsoft.com/office/drawing/2014/main" id="{74D2013E-9812-DB2D-5122-1392CD8BB35A}"/>
                </a:ext>
              </a:extLst>
            </p:cNvPr>
            <p:cNvSpPr txBox="1">
              <a:spLocks noChangeArrowheads="1"/>
            </p:cNvSpPr>
            <p:nvPr/>
          </p:nvSpPr>
          <p:spPr bwMode="auto">
            <a:xfrm>
              <a:off x="3352709" y="5721514"/>
              <a:ext cx="1143000" cy="38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a:solidFill>
                    <a:srgbClr val="C00000"/>
                  </a:solidFill>
                  <a:latin typeface="Comic Sans MS" panose="030F0702030302020204" pitchFamily="66" charset="0"/>
                </a:rPr>
                <a:t>CCPs</a:t>
              </a:r>
            </a:p>
          </p:txBody>
        </p:sp>
      </p:grpSp>
      <p:sp>
        <p:nvSpPr>
          <p:cNvPr id="14" name="TextBox 13">
            <a:extLst>
              <a:ext uri="{FF2B5EF4-FFF2-40B4-BE49-F238E27FC236}">
                <a16:creationId xmlns:a16="http://schemas.microsoft.com/office/drawing/2014/main" id="{E0BFBBA5-E6C0-6A0D-B747-97E78C97DFBB}"/>
              </a:ext>
            </a:extLst>
          </p:cNvPr>
          <p:cNvSpPr txBox="1"/>
          <p:nvPr/>
        </p:nvSpPr>
        <p:spPr>
          <a:xfrm>
            <a:off x="3554296" y="2216553"/>
            <a:ext cx="3865563" cy="769937"/>
          </a:xfrm>
          <a:prstGeom prst="rect">
            <a:avLst/>
          </a:prstGeom>
          <a:noFill/>
        </p:spPr>
        <p:txBody>
          <a:bodyPr>
            <a:spAutoFit/>
          </a:bodyPr>
          <a:lstStyle/>
          <a:p>
            <a:pPr>
              <a:defRPr/>
            </a:pPr>
            <a:r>
              <a:rPr lang="en-US" sz="4400" b="1">
                <a:latin typeface="+mn-lt"/>
              </a:rPr>
              <a:t>HACCP Plan  </a:t>
            </a:r>
            <a:r>
              <a:rPr lang="en-US" sz="4000" b="1">
                <a:latin typeface="+mn-lt"/>
              </a:rPr>
              <a:t>=  </a:t>
            </a:r>
            <a:endParaRPr lang="en-US" sz="3600">
              <a:latin typeface="+mn-lt"/>
            </a:endParaRPr>
          </a:p>
        </p:txBody>
      </p:sp>
      <p:sp>
        <p:nvSpPr>
          <p:cNvPr id="15" name="TextBox 14">
            <a:extLst>
              <a:ext uri="{FF2B5EF4-FFF2-40B4-BE49-F238E27FC236}">
                <a16:creationId xmlns:a16="http://schemas.microsoft.com/office/drawing/2014/main" id="{1FE7798D-3A75-F229-9EAF-DB975C066BBB}"/>
              </a:ext>
            </a:extLst>
          </p:cNvPr>
          <p:cNvSpPr txBox="1"/>
          <p:nvPr/>
        </p:nvSpPr>
        <p:spPr>
          <a:xfrm>
            <a:off x="3246620" y="1107642"/>
            <a:ext cx="4837113" cy="769938"/>
          </a:xfrm>
          <a:prstGeom prst="rect">
            <a:avLst/>
          </a:prstGeom>
          <a:noFill/>
        </p:spPr>
        <p:txBody>
          <a:bodyPr>
            <a:spAutoFit/>
          </a:bodyPr>
          <a:lstStyle/>
          <a:p>
            <a:pPr>
              <a:defRPr/>
            </a:pPr>
            <a:r>
              <a:rPr lang="en-US" sz="4400" b="1">
                <a:latin typeface="+mn-lt"/>
              </a:rPr>
              <a:t>Hazard Analysis  </a:t>
            </a:r>
            <a:r>
              <a:rPr lang="en-US" sz="4000" b="1">
                <a:latin typeface="+mn-lt"/>
              </a:rPr>
              <a:t>=    </a:t>
            </a:r>
          </a:p>
        </p:txBody>
      </p:sp>
      <p:pic>
        <p:nvPicPr>
          <p:cNvPr id="16" name="Picture 2" descr="http://tse1.mm.bing.net/th?&amp;id=OIP.M418b4eaf28e61f4cd484ccd520370378H0&amp;w=299&amp;h=274&amp;c=0&amp;pid=1.9&amp;rs=0&amp;p=0&amp;r=0">
            <a:hlinkClick r:id="rId2"/>
            <a:extLst>
              <a:ext uri="{FF2B5EF4-FFF2-40B4-BE49-F238E27FC236}">
                <a16:creationId xmlns:a16="http://schemas.microsoft.com/office/drawing/2014/main" id="{52854EEA-1B98-16B9-66BA-1D4677246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364">
            <a:off x="7395403" y="2279728"/>
            <a:ext cx="966275" cy="11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676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5C68C-D7DE-591A-CCC5-5753A63C7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1341C1-E5E4-9B8E-EB08-4619D1A9EB51}"/>
              </a:ext>
            </a:extLst>
          </p:cNvPr>
          <p:cNvSpPr>
            <a:spLocks noGrp="1"/>
          </p:cNvSpPr>
          <p:nvPr>
            <p:ph type="title"/>
          </p:nvPr>
        </p:nvSpPr>
        <p:spPr/>
        <p:txBody>
          <a:bodyPr/>
          <a:lstStyle/>
          <a:p>
            <a:r>
              <a:rPr lang="en-US" altLang="en-US" sz="4400">
                <a:ea typeface="MS PGothic" panose="020B0600070205080204" pitchFamily="34" charset="-128"/>
              </a:rPr>
              <a:t>Building the HACCP Plan</a:t>
            </a:r>
            <a:endParaRPr lang="en-US"/>
          </a:p>
        </p:txBody>
      </p:sp>
      <p:sp>
        <p:nvSpPr>
          <p:cNvPr id="3" name="Content Placeholder 2">
            <a:extLst>
              <a:ext uri="{FF2B5EF4-FFF2-40B4-BE49-F238E27FC236}">
                <a16:creationId xmlns:a16="http://schemas.microsoft.com/office/drawing/2014/main" id="{DE0FEB50-6F52-1E97-C52D-1D7F62438167}"/>
              </a:ext>
            </a:extLst>
          </p:cNvPr>
          <p:cNvSpPr>
            <a:spLocks noGrp="1"/>
          </p:cNvSpPr>
          <p:nvPr>
            <p:ph idx="1"/>
          </p:nvPr>
        </p:nvSpPr>
        <p:spPr>
          <a:xfrm>
            <a:off x="5157216" y="1825625"/>
            <a:ext cx="6196584" cy="4351338"/>
          </a:xfrm>
        </p:spPr>
        <p:txBody>
          <a:bodyPr vert="horz" lIns="91440" tIns="45720" rIns="91440" bIns="45720" rtlCol="0" anchor="t">
            <a:normAutofit/>
          </a:bodyPr>
          <a:lstStyle/>
          <a:p>
            <a:pPr marL="0" indent="0">
              <a:buNone/>
            </a:pPr>
            <a:r>
              <a:rPr lang="en-US" sz="2800">
                <a:latin typeface="Calibri"/>
                <a:ea typeface="MS PGothic"/>
                <a:cs typeface="Calibri"/>
              </a:rPr>
              <a:t>The Blue Book provides an example for how to develop a HACCP Plan and its preliminary steps</a:t>
            </a:r>
          </a:p>
          <a:p>
            <a:pPr marL="0" indent="0">
              <a:buNone/>
            </a:pPr>
            <a:endParaRPr lang="en-US"/>
          </a:p>
        </p:txBody>
      </p:sp>
      <p:sp>
        <p:nvSpPr>
          <p:cNvPr id="4" name="Slide Number Placeholder 3">
            <a:extLst>
              <a:ext uri="{FF2B5EF4-FFF2-40B4-BE49-F238E27FC236}">
                <a16:creationId xmlns:a16="http://schemas.microsoft.com/office/drawing/2014/main" id="{87B1E8FC-E738-E552-B947-257423367C46}"/>
              </a:ext>
            </a:extLst>
          </p:cNvPr>
          <p:cNvSpPr>
            <a:spLocks noGrp="1"/>
          </p:cNvSpPr>
          <p:nvPr>
            <p:ph type="sldNum" sz="quarter" idx="12"/>
          </p:nvPr>
        </p:nvSpPr>
        <p:spPr/>
        <p:txBody>
          <a:bodyPr/>
          <a:lstStyle/>
          <a:p>
            <a:fld id="{02389E78-7DB0-44B8-A701-13E85F167260}" type="slidenum">
              <a:rPr lang="en-US" smtClean="0"/>
              <a:t>58</a:t>
            </a:fld>
            <a:endParaRPr lang="en-US"/>
          </a:p>
        </p:txBody>
      </p:sp>
      <p:grpSp>
        <p:nvGrpSpPr>
          <p:cNvPr id="6" name="Group 5">
            <a:extLst>
              <a:ext uri="{FF2B5EF4-FFF2-40B4-BE49-F238E27FC236}">
                <a16:creationId xmlns:a16="http://schemas.microsoft.com/office/drawing/2014/main" id="{059B3A7B-60F7-6AE9-380C-A34F029D51F5}"/>
              </a:ext>
            </a:extLst>
          </p:cNvPr>
          <p:cNvGrpSpPr/>
          <p:nvPr/>
        </p:nvGrpSpPr>
        <p:grpSpPr>
          <a:xfrm>
            <a:off x="1572800" y="1553362"/>
            <a:ext cx="3182079" cy="4623601"/>
            <a:chOff x="1950753" y="1553362"/>
            <a:chExt cx="3121120" cy="4664472"/>
          </a:xfrm>
        </p:grpSpPr>
        <p:grpSp>
          <p:nvGrpSpPr>
            <p:cNvPr id="7" name="Group 5">
              <a:extLst>
                <a:ext uri="{FF2B5EF4-FFF2-40B4-BE49-F238E27FC236}">
                  <a16:creationId xmlns:a16="http://schemas.microsoft.com/office/drawing/2014/main" id="{371EADB1-DFD8-097B-9CC7-862EA77157A6}"/>
                </a:ext>
              </a:extLst>
            </p:cNvPr>
            <p:cNvGrpSpPr>
              <a:grpSpLocks/>
            </p:cNvGrpSpPr>
            <p:nvPr/>
          </p:nvGrpSpPr>
          <p:grpSpPr bwMode="auto">
            <a:xfrm>
              <a:off x="2122201" y="5694614"/>
              <a:ext cx="2778223" cy="523220"/>
              <a:chOff x="8595889" y="4266769"/>
              <a:chExt cx="762000" cy="488120"/>
            </a:xfrm>
          </p:grpSpPr>
          <p:sp>
            <p:nvSpPr>
              <p:cNvPr id="11" name="Rectangle: Rounded Corners 25">
                <a:extLst>
                  <a:ext uri="{FF2B5EF4-FFF2-40B4-BE49-F238E27FC236}">
                    <a16:creationId xmlns:a16="http://schemas.microsoft.com/office/drawing/2014/main" id="{ECC9F6BC-0901-62B0-B1E3-CEBEC232F8A0}"/>
                  </a:ext>
                </a:extLst>
              </p:cNvPr>
              <p:cNvSpPr/>
              <p:nvPr/>
            </p:nvSpPr>
            <p:spPr>
              <a:xfrm>
                <a:off x="8634332" y="4266769"/>
                <a:ext cx="685113"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2">
                <a:extLst>
                  <a:ext uri="{FF2B5EF4-FFF2-40B4-BE49-F238E27FC236}">
                    <a16:creationId xmlns:a16="http://schemas.microsoft.com/office/drawing/2014/main" id="{8C3A9B7F-4F3D-CA9C-61F4-C5225F209890}"/>
                  </a:ext>
                </a:extLst>
              </p:cNvPr>
              <p:cNvSpPr txBox="1">
                <a:spLocks noChangeArrowheads="1"/>
              </p:cNvSpPr>
              <p:nvPr/>
            </p:nvSpPr>
            <p:spPr bwMode="auto">
              <a:xfrm>
                <a:off x="8595889" y="4266769"/>
                <a:ext cx="762000" cy="48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a:solidFill>
                      <a:schemeClr val="bg1"/>
                    </a:solidFill>
                    <a:latin typeface="Arial"/>
                    <a:ea typeface="MS PGothic"/>
                    <a:cs typeface="Arial"/>
                  </a:rPr>
                  <a:t>BLUE BOOK</a:t>
                </a:r>
                <a:endParaRPr lang="en-US" altLang="en-US" sz="2800">
                  <a:solidFill>
                    <a:schemeClr val="bg1"/>
                  </a:solidFill>
                  <a:latin typeface="Arial" panose="020B0604020202020204" pitchFamily="34" charset="0"/>
                </a:endParaRPr>
              </a:p>
            </p:txBody>
          </p:sp>
        </p:grpSp>
        <p:pic>
          <p:nvPicPr>
            <p:cNvPr id="8" name="Picture 7" descr="A blue cover with fish and shells&#10;&#10;Description automatically generated">
              <a:extLst>
                <a:ext uri="{FF2B5EF4-FFF2-40B4-BE49-F238E27FC236}">
                  <a16:creationId xmlns:a16="http://schemas.microsoft.com/office/drawing/2014/main" id="{53D15E7D-B624-F1CE-8305-DB4243C3D7CA}"/>
                </a:ext>
              </a:extLst>
            </p:cNvPr>
            <p:cNvPicPr>
              <a:picLocks noChangeAspect="1"/>
            </p:cNvPicPr>
            <p:nvPr/>
          </p:nvPicPr>
          <p:blipFill>
            <a:blip r:embed="rId2">
              <a:extLst>
                <a:ext uri="{28A0092B-C50C-407E-A947-70E740481C1C}">
                  <a14:useLocalDpi xmlns:a14="http://schemas.microsoft.com/office/drawing/2010/main" val="0"/>
                </a:ext>
              </a:extLst>
            </a:blip>
            <a:srcRect l="2850" r="6039" b="1991"/>
            <a:stretch/>
          </p:blipFill>
          <p:spPr>
            <a:xfrm>
              <a:off x="1950753" y="1553362"/>
              <a:ext cx="3121120" cy="3947935"/>
            </a:xfrm>
            <a:prstGeom prst="rect">
              <a:avLst/>
            </a:prstGeom>
          </p:spPr>
        </p:pic>
        <p:sp>
          <p:nvSpPr>
            <p:cNvPr id="9" name="TextBox 8">
              <a:extLst>
                <a:ext uri="{FF2B5EF4-FFF2-40B4-BE49-F238E27FC236}">
                  <a16:creationId xmlns:a16="http://schemas.microsoft.com/office/drawing/2014/main" id="{E43AE715-60F3-7A89-C9BE-F7691CEFAC5D}"/>
                </a:ext>
              </a:extLst>
            </p:cNvPr>
            <p:cNvSpPr txBox="1"/>
            <p:nvPr/>
          </p:nvSpPr>
          <p:spPr bwMode="auto">
            <a:xfrm>
              <a:off x="2074576" y="3121505"/>
              <a:ext cx="2987007" cy="523220"/>
            </a:xfrm>
            <a:prstGeom prst="rect">
              <a:avLst/>
            </a:prstGeom>
            <a:solidFill>
              <a:schemeClr val="bg1">
                <a:lumMod val="95000"/>
              </a:schemeClr>
            </a:solidFill>
          </p:spPr>
          <p:txBody>
            <a:bodyPr wrap="square">
              <a:spAutoFit/>
            </a:bodyPr>
            <a:lstStyle/>
            <a:p>
              <a:pPr algn="ctr">
                <a:defRPr/>
              </a:pPr>
              <a:r>
                <a:rPr lang="en-US" sz="2800" b="1"/>
                <a:t>SHA Curriculum</a:t>
              </a:r>
            </a:p>
          </p:txBody>
        </p:sp>
      </p:grpSp>
      <p:grpSp>
        <p:nvGrpSpPr>
          <p:cNvPr id="13" name="Group 12">
            <a:extLst>
              <a:ext uri="{FF2B5EF4-FFF2-40B4-BE49-F238E27FC236}">
                <a16:creationId xmlns:a16="http://schemas.microsoft.com/office/drawing/2014/main" id="{E4D23FC5-A2AF-5C0B-8032-165DCE590867}"/>
              </a:ext>
            </a:extLst>
          </p:cNvPr>
          <p:cNvGrpSpPr/>
          <p:nvPr/>
        </p:nvGrpSpPr>
        <p:grpSpPr>
          <a:xfrm>
            <a:off x="5155086" y="3171147"/>
            <a:ext cx="6820267" cy="3448495"/>
            <a:chOff x="4266809" y="3115501"/>
            <a:chExt cx="7924800" cy="3010819"/>
          </a:xfrm>
        </p:grpSpPr>
        <p:sp>
          <p:nvSpPr>
            <p:cNvPr id="14" name="Round Same Side Corner Rectangle 2">
              <a:extLst>
                <a:ext uri="{FF2B5EF4-FFF2-40B4-BE49-F238E27FC236}">
                  <a16:creationId xmlns:a16="http://schemas.microsoft.com/office/drawing/2014/main" id="{FA65F0B4-C92D-ECF1-DC4D-CB6039EA2630}"/>
                </a:ext>
              </a:extLst>
            </p:cNvPr>
            <p:cNvSpPr/>
            <p:nvPr/>
          </p:nvSpPr>
          <p:spPr>
            <a:xfrm rot="5400000">
              <a:off x="4990709" y="2398307"/>
              <a:ext cx="533400" cy="1981200"/>
            </a:xfrm>
            <a:prstGeom prst="round2SameRect">
              <a:avLst>
                <a:gd name="adj1" fmla="val 16667"/>
                <a:gd name="adj2" fmla="val 0"/>
              </a:avLst>
            </a:prstGeom>
            <a:solidFill>
              <a:schemeClr val="bg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highlight>
                  <a:srgbClr val="808080"/>
                </a:highlight>
              </a:endParaRPr>
            </a:p>
          </p:txBody>
        </p:sp>
        <p:grpSp>
          <p:nvGrpSpPr>
            <p:cNvPr id="15" name="Group 14">
              <a:extLst>
                <a:ext uri="{FF2B5EF4-FFF2-40B4-BE49-F238E27FC236}">
                  <a16:creationId xmlns:a16="http://schemas.microsoft.com/office/drawing/2014/main" id="{EC1A750A-42BF-A820-2B55-9C351E6C8893}"/>
                </a:ext>
              </a:extLst>
            </p:cNvPr>
            <p:cNvGrpSpPr/>
            <p:nvPr/>
          </p:nvGrpSpPr>
          <p:grpSpPr>
            <a:xfrm>
              <a:off x="4266809" y="3115501"/>
              <a:ext cx="7924800" cy="3010819"/>
              <a:chOff x="609600" y="1889659"/>
              <a:chExt cx="7924800" cy="3010819"/>
            </a:xfrm>
          </p:grpSpPr>
          <p:sp>
            <p:nvSpPr>
              <p:cNvPr id="16" name="Round Same Side Corner Rectangle 1">
                <a:extLst>
                  <a:ext uri="{FF2B5EF4-FFF2-40B4-BE49-F238E27FC236}">
                    <a16:creationId xmlns:a16="http://schemas.microsoft.com/office/drawing/2014/main" id="{9EBB5477-F098-B52E-AB09-7443F4979DB8}"/>
                  </a:ext>
                </a:extLst>
              </p:cNvPr>
              <p:cNvSpPr/>
              <p:nvPr/>
            </p:nvSpPr>
            <p:spPr>
              <a:xfrm rot="5400000">
                <a:off x="3509772" y="-461772"/>
                <a:ext cx="2124456" cy="7924800"/>
              </a:xfrm>
              <a:prstGeom prst="round2SameRect">
                <a:avLst>
                  <a:gd name="adj1" fmla="val 16667"/>
                  <a:gd name="adj2" fmla="val 0"/>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E31D230-EB09-A3EB-473C-9A68611D221C}"/>
                  </a:ext>
                </a:extLst>
              </p:cNvPr>
              <p:cNvSpPr txBox="1"/>
              <p:nvPr/>
            </p:nvSpPr>
            <p:spPr>
              <a:xfrm>
                <a:off x="823920" y="1889659"/>
                <a:ext cx="1284325" cy="523220"/>
              </a:xfrm>
              <a:prstGeom prst="rect">
                <a:avLst/>
              </a:prstGeom>
              <a:noFill/>
            </p:spPr>
            <p:txBody>
              <a:bodyPr wrap="none" rtlCol="0">
                <a:spAutoFit/>
              </a:bodyPr>
              <a:lstStyle/>
              <a:p>
                <a:r>
                  <a:rPr lang="en-US" sz="2800">
                    <a:solidFill>
                      <a:schemeClr val="bg1"/>
                    </a:solidFill>
                  </a:rPr>
                  <a:t>Slide 2</a:t>
                </a:r>
              </a:p>
            </p:txBody>
          </p:sp>
          <p:sp>
            <p:nvSpPr>
              <p:cNvPr id="18" name="TextBox 17">
                <a:extLst>
                  <a:ext uri="{FF2B5EF4-FFF2-40B4-BE49-F238E27FC236}">
                    <a16:creationId xmlns:a16="http://schemas.microsoft.com/office/drawing/2014/main" id="{B82EB459-FF9A-3BE7-2740-5F00E137E0FC}"/>
                  </a:ext>
                </a:extLst>
              </p:cNvPr>
              <p:cNvSpPr txBox="1"/>
              <p:nvPr/>
            </p:nvSpPr>
            <p:spPr>
              <a:xfrm>
                <a:off x="623490" y="2450957"/>
                <a:ext cx="7900367" cy="2449521"/>
              </a:xfrm>
              <a:prstGeom prst="rect">
                <a:avLst/>
              </a:prstGeom>
              <a:noFill/>
            </p:spPr>
            <p:txBody>
              <a:bodyPr wrap="square" lIns="91440" tIns="45720" rIns="91440" bIns="45720" rtlCol="0" anchor="t">
                <a:spAutoFit/>
              </a:bodyPr>
              <a:lstStyle/>
              <a:p>
                <a:pPr marR="1270"/>
                <a:r>
                  <a:rPr lang="en-US" sz="2400">
                    <a:latin typeface="Calibri"/>
                    <a:ea typeface="MS PGothic"/>
                    <a:cs typeface="Calibri"/>
                  </a:rPr>
                  <a:t>Preliminary steps: </a:t>
                </a:r>
              </a:p>
              <a:p>
                <a:pPr marR="1270" indent="-342900">
                  <a:buFont typeface="Arial" panose="020B0604020202020204" pitchFamily="34" charset="0"/>
                  <a:buChar char="•"/>
                </a:pPr>
                <a:r>
                  <a:rPr lang="en-US" sz="2400">
                    <a:latin typeface="Calibri"/>
                    <a:ea typeface="MS PGothic"/>
                    <a:cs typeface="Calibri"/>
                  </a:rPr>
                  <a:t>Assemble HACCP team </a:t>
                </a:r>
              </a:p>
              <a:p>
                <a:pPr marR="1270" indent="-342900">
                  <a:buFont typeface="Arial" panose="020B0604020202020204" pitchFamily="34" charset="0"/>
                  <a:buChar char="•"/>
                </a:pPr>
                <a:r>
                  <a:rPr lang="en-US" sz="2400">
                    <a:latin typeface="Calibri"/>
                    <a:ea typeface="MS PGothic"/>
                    <a:cs typeface="Calibri"/>
                  </a:rPr>
                  <a:t>Describe the product, intended use and consumers </a:t>
                </a:r>
              </a:p>
              <a:p>
                <a:pPr marR="1270" indent="-342900">
                  <a:buFont typeface="Arial" panose="020B0604020202020204" pitchFamily="34" charset="0"/>
                  <a:buChar char="•"/>
                </a:pPr>
                <a:r>
                  <a:rPr lang="en-US" sz="2400">
                    <a:latin typeface="Calibri"/>
                    <a:ea typeface="MS PGothic"/>
                    <a:cs typeface="Calibri"/>
                  </a:rPr>
                  <a:t>Develop a Process Flow Chart </a:t>
                </a:r>
              </a:p>
              <a:p>
                <a:pPr marL="342900" indent="-342900">
                  <a:buFont typeface="Arial" panose="020B0604020202020204" pitchFamily="34" charset="0"/>
                  <a:buChar char="•"/>
                </a:pPr>
                <a:r>
                  <a:rPr lang="en-US" sz="2400">
                    <a:latin typeface="Calibri"/>
                    <a:ea typeface="MS PGothic"/>
                    <a:cs typeface="Calibri"/>
                  </a:rPr>
                  <a:t>Develop a Process Description </a:t>
                </a:r>
              </a:p>
            </p:txBody>
          </p:sp>
        </p:grpSp>
      </p:grpSp>
      <p:grpSp>
        <p:nvGrpSpPr>
          <p:cNvPr id="19" name="Group 2">
            <a:extLst>
              <a:ext uri="{FF2B5EF4-FFF2-40B4-BE49-F238E27FC236}">
                <a16:creationId xmlns:a16="http://schemas.microsoft.com/office/drawing/2014/main" id="{B9E40504-76DB-F1C7-D6B0-E1C66F8B1C0E}"/>
              </a:ext>
            </a:extLst>
          </p:cNvPr>
          <p:cNvGrpSpPr>
            <a:grpSpLocks/>
          </p:cNvGrpSpPr>
          <p:nvPr/>
        </p:nvGrpSpPr>
        <p:grpSpPr bwMode="auto">
          <a:xfrm>
            <a:off x="6725299" y="3193749"/>
            <a:ext cx="5493486" cy="608528"/>
            <a:chOff x="7083705" y="3087866"/>
            <a:chExt cx="5492721" cy="607818"/>
          </a:xfrm>
        </p:grpSpPr>
        <p:sp>
          <p:nvSpPr>
            <p:cNvPr id="20" name="Rectangle: Rounded Corners 14">
              <a:extLst>
                <a:ext uri="{FF2B5EF4-FFF2-40B4-BE49-F238E27FC236}">
                  <a16:creationId xmlns:a16="http://schemas.microsoft.com/office/drawing/2014/main" id="{DD586C5C-71CC-CF45-0076-C1DFA336812D}"/>
                </a:ext>
              </a:extLst>
            </p:cNvPr>
            <p:cNvSpPr/>
            <p:nvPr/>
          </p:nvSpPr>
          <p:spPr bwMode="auto">
            <a:xfrm>
              <a:off x="7083705" y="3116923"/>
              <a:ext cx="5334767" cy="5787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
              <a:extLst>
                <a:ext uri="{FF2B5EF4-FFF2-40B4-BE49-F238E27FC236}">
                  <a16:creationId xmlns:a16="http://schemas.microsoft.com/office/drawing/2014/main" id="{62891FCB-76F3-9701-E086-BFF89D3EEC71}"/>
                </a:ext>
              </a:extLst>
            </p:cNvPr>
            <p:cNvSpPr txBox="1">
              <a:spLocks noChangeArrowheads="1"/>
            </p:cNvSpPr>
            <p:nvPr/>
          </p:nvSpPr>
          <p:spPr bwMode="auto">
            <a:xfrm>
              <a:off x="7098463" y="3087866"/>
              <a:ext cx="5477963" cy="52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None/>
              </a:pPr>
              <a:r>
                <a:rPr lang="en-US" altLang="en-US" sz="2800" b="0">
                  <a:solidFill>
                    <a:schemeClr val="bg1"/>
                  </a:solidFill>
                  <a:latin typeface="Calibri"/>
                  <a:ea typeface="MS PGothic"/>
                  <a:cs typeface="Arial"/>
                </a:rPr>
                <a:t>CHP4:69 Mahi-mahi Fillets</a:t>
              </a:r>
            </a:p>
          </p:txBody>
        </p:sp>
      </p:grpSp>
    </p:spTree>
    <p:extLst>
      <p:ext uri="{BB962C8B-B14F-4D97-AF65-F5344CB8AC3E}">
        <p14:creationId xmlns:p14="http://schemas.microsoft.com/office/powerpoint/2010/main" val="1298611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65A0-5B82-2E2E-C2D7-F38866EB52A7}"/>
              </a:ext>
            </a:extLst>
          </p:cNvPr>
          <p:cNvSpPr>
            <a:spLocks noGrp="1"/>
          </p:cNvSpPr>
          <p:nvPr>
            <p:ph type="title"/>
          </p:nvPr>
        </p:nvSpPr>
        <p:spPr/>
        <p:txBody>
          <a:bodyPr/>
          <a:lstStyle/>
          <a:p>
            <a:r>
              <a:rPr lang="en-US" altLang="en-US" sz="4400">
                <a:ea typeface="MS PGothic" panose="020B0600070205080204" pitchFamily="34" charset="-128"/>
              </a:rPr>
              <a:t>Building the HACCP Plan</a:t>
            </a:r>
            <a:endParaRPr lang="en-US"/>
          </a:p>
        </p:txBody>
      </p:sp>
      <p:sp>
        <p:nvSpPr>
          <p:cNvPr id="3" name="Content Placeholder 2">
            <a:extLst>
              <a:ext uri="{FF2B5EF4-FFF2-40B4-BE49-F238E27FC236}">
                <a16:creationId xmlns:a16="http://schemas.microsoft.com/office/drawing/2014/main" id="{273592A7-9253-0AF4-F04B-7FACBDEAD5E0}"/>
              </a:ext>
            </a:extLst>
          </p:cNvPr>
          <p:cNvSpPr>
            <a:spLocks noGrp="1"/>
          </p:cNvSpPr>
          <p:nvPr>
            <p:ph idx="1"/>
          </p:nvPr>
        </p:nvSpPr>
        <p:spPr>
          <a:xfrm>
            <a:off x="4852416" y="1801241"/>
            <a:ext cx="6501384" cy="4351338"/>
          </a:xfrm>
        </p:spPr>
        <p:txBody>
          <a:bodyPr vert="horz" lIns="91440" tIns="45720" rIns="91440" bIns="45720" rtlCol="0" anchor="t">
            <a:normAutofit/>
          </a:bodyPr>
          <a:lstStyle/>
          <a:p>
            <a:pPr marL="0" indent="0">
              <a:buNone/>
            </a:pPr>
            <a:r>
              <a:rPr lang="en-US" sz="2800">
                <a:latin typeface="Calibri"/>
                <a:ea typeface="Calibri"/>
                <a:cs typeface="Calibri"/>
              </a:rPr>
              <a:t>The Segment 2 course will explain how the HACCP plan was developed using the recommendations in the </a:t>
            </a:r>
            <a:br>
              <a:rPr lang="en-US" sz="2800">
                <a:latin typeface="Calibri"/>
              </a:rPr>
            </a:br>
            <a:r>
              <a:rPr lang="en-US" sz="2800" b="1">
                <a:solidFill>
                  <a:srgbClr val="C00000"/>
                </a:solidFill>
                <a:latin typeface="Calibri"/>
                <a:ea typeface="Calibri"/>
                <a:cs typeface="Calibri"/>
              </a:rPr>
              <a:t>FDA Guide</a:t>
            </a:r>
          </a:p>
          <a:p>
            <a:pPr marL="0" indent="0">
              <a:buNone/>
            </a:pPr>
            <a:endParaRPr lang="en-US"/>
          </a:p>
        </p:txBody>
      </p:sp>
      <p:sp>
        <p:nvSpPr>
          <p:cNvPr id="4" name="Slide Number Placeholder 3">
            <a:extLst>
              <a:ext uri="{FF2B5EF4-FFF2-40B4-BE49-F238E27FC236}">
                <a16:creationId xmlns:a16="http://schemas.microsoft.com/office/drawing/2014/main" id="{104AF1DF-6424-205F-6444-119B1A80D8A5}"/>
              </a:ext>
            </a:extLst>
          </p:cNvPr>
          <p:cNvSpPr>
            <a:spLocks noGrp="1"/>
          </p:cNvSpPr>
          <p:nvPr>
            <p:ph type="sldNum" sz="quarter" idx="12"/>
          </p:nvPr>
        </p:nvSpPr>
        <p:spPr/>
        <p:txBody>
          <a:bodyPr/>
          <a:lstStyle/>
          <a:p>
            <a:fld id="{02389E78-7DB0-44B8-A701-13E85F167260}" type="slidenum">
              <a:rPr lang="en-US" smtClean="0"/>
              <a:t>59</a:t>
            </a:fld>
            <a:endParaRPr lang="en-US"/>
          </a:p>
        </p:txBody>
      </p:sp>
      <p:grpSp>
        <p:nvGrpSpPr>
          <p:cNvPr id="5" name="Group 4">
            <a:extLst>
              <a:ext uri="{FF2B5EF4-FFF2-40B4-BE49-F238E27FC236}">
                <a16:creationId xmlns:a16="http://schemas.microsoft.com/office/drawing/2014/main" id="{06C5A8EC-CAC1-4E54-D2B0-0E8C14DB4C63}"/>
              </a:ext>
            </a:extLst>
          </p:cNvPr>
          <p:cNvGrpSpPr/>
          <p:nvPr/>
        </p:nvGrpSpPr>
        <p:grpSpPr>
          <a:xfrm>
            <a:off x="838200" y="1472329"/>
            <a:ext cx="3182079" cy="3913342"/>
            <a:chOff x="1950753" y="1553362"/>
            <a:chExt cx="3121120" cy="3947935"/>
          </a:xfrm>
        </p:grpSpPr>
        <p:pic>
          <p:nvPicPr>
            <p:cNvPr id="7" name="Picture 6" descr="A blue cover with fish and shells&#10;&#10;Description automatically generated">
              <a:extLst>
                <a:ext uri="{FF2B5EF4-FFF2-40B4-BE49-F238E27FC236}">
                  <a16:creationId xmlns:a16="http://schemas.microsoft.com/office/drawing/2014/main" id="{C7DA1BAF-CDD9-DEFC-3E67-869CFFEBA600}"/>
                </a:ext>
              </a:extLst>
            </p:cNvPr>
            <p:cNvPicPr>
              <a:picLocks noChangeAspect="1"/>
            </p:cNvPicPr>
            <p:nvPr/>
          </p:nvPicPr>
          <p:blipFill>
            <a:blip r:embed="rId2">
              <a:extLst>
                <a:ext uri="{28A0092B-C50C-407E-A947-70E740481C1C}">
                  <a14:useLocalDpi xmlns:a14="http://schemas.microsoft.com/office/drawing/2010/main" val="0"/>
                </a:ext>
              </a:extLst>
            </a:blip>
            <a:srcRect l="2850" r="6039" b="1991"/>
            <a:stretch/>
          </p:blipFill>
          <p:spPr>
            <a:xfrm>
              <a:off x="1950753" y="1553362"/>
              <a:ext cx="3121120" cy="3947935"/>
            </a:xfrm>
            <a:prstGeom prst="rect">
              <a:avLst/>
            </a:prstGeom>
          </p:spPr>
        </p:pic>
        <p:sp>
          <p:nvSpPr>
            <p:cNvPr id="8" name="TextBox 7">
              <a:extLst>
                <a:ext uri="{FF2B5EF4-FFF2-40B4-BE49-F238E27FC236}">
                  <a16:creationId xmlns:a16="http://schemas.microsoft.com/office/drawing/2014/main" id="{B16030D3-45AE-7153-2419-B4BEE09AA61C}"/>
                </a:ext>
              </a:extLst>
            </p:cNvPr>
            <p:cNvSpPr txBox="1"/>
            <p:nvPr/>
          </p:nvSpPr>
          <p:spPr bwMode="auto">
            <a:xfrm>
              <a:off x="2074576" y="3121505"/>
              <a:ext cx="2987007" cy="523220"/>
            </a:xfrm>
            <a:prstGeom prst="rect">
              <a:avLst/>
            </a:prstGeom>
            <a:solidFill>
              <a:schemeClr val="bg1">
                <a:lumMod val="95000"/>
              </a:schemeClr>
            </a:solidFill>
          </p:spPr>
          <p:txBody>
            <a:bodyPr wrap="square">
              <a:spAutoFit/>
            </a:bodyPr>
            <a:lstStyle/>
            <a:p>
              <a:pPr algn="ctr">
                <a:defRPr/>
              </a:pPr>
              <a:r>
                <a:rPr lang="en-US" sz="2800" b="1"/>
                <a:t>SHA Curriculum</a:t>
              </a:r>
            </a:p>
          </p:txBody>
        </p:sp>
      </p:grpSp>
      <p:grpSp>
        <p:nvGrpSpPr>
          <p:cNvPr id="11" name="Group 10">
            <a:extLst>
              <a:ext uri="{FF2B5EF4-FFF2-40B4-BE49-F238E27FC236}">
                <a16:creationId xmlns:a16="http://schemas.microsoft.com/office/drawing/2014/main" id="{598485CC-2FE8-5272-73B0-6375269318D3}"/>
              </a:ext>
            </a:extLst>
          </p:cNvPr>
          <p:cNvGrpSpPr/>
          <p:nvPr/>
        </p:nvGrpSpPr>
        <p:grpSpPr>
          <a:xfrm>
            <a:off x="1190660" y="1634732"/>
            <a:ext cx="3369147" cy="4858143"/>
            <a:chOff x="7945029" y="1644906"/>
            <a:chExt cx="3133824" cy="4688547"/>
          </a:xfrm>
        </p:grpSpPr>
        <p:pic>
          <p:nvPicPr>
            <p:cNvPr id="12" name="Picture 11" descr="A cover of a book&#10;&#10;Description automatically generated">
              <a:extLst>
                <a:ext uri="{FF2B5EF4-FFF2-40B4-BE49-F238E27FC236}">
                  <a16:creationId xmlns:a16="http://schemas.microsoft.com/office/drawing/2014/main" id="{FBE4D424-4DB4-1C4F-C383-9F077B3A8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029" y="1644906"/>
              <a:ext cx="3133824" cy="4060345"/>
            </a:xfrm>
            <a:prstGeom prst="rect">
              <a:avLst/>
            </a:prstGeom>
          </p:spPr>
        </p:pic>
        <p:sp>
          <p:nvSpPr>
            <p:cNvPr id="13" name="TextBox 12">
              <a:extLst>
                <a:ext uri="{FF2B5EF4-FFF2-40B4-BE49-F238E27FC236}">
                  <a16:creationId xmlns:a16="http://schemas.microsoft.com/office/drawing/2014/main" id="{B09C5C56-6064-87F4-58BA-CAF53835A0D1}"/>
                </a:ext>
              </a:extLst>
            </p:cNvPr>
            <p:cNvSpPr txBox="1"/>
            <p:nvPr/>
          </p:nvSpPr>
          <p:spPr bwMode="auto">
            <a:xfrm>
              <a:off x="7945029" y="3241096"/>
              <a:ext cx="3133823" cy="523220"/>
            </a:xfrm>
            <a:prstGeom prst="rect">
              <a:avLst/>
            </a:prstGeom>
            <a:solidFill>
              <a:schemeClr val="bg2"/>
            </a:solidFill>
          </p:spPr>
          <p:txBody>
            <a:bodyPr wrap="square">
              <a:spAutoFit/>
            </a:bodyPr>
            <a:lstStyle/>
            <a:p>
              <a:pPr algn="ctr">
                <a:defRPr/>
              </a:pPr>
              <a:r>
                <a:rPr lang="en-US" sz="2800" b="1">
                  <a:solidFill>
                    <a:srgbClr val="FFCC00"/>
                  </a:solidFill>
                </a:rPr>
                <a:t>FDA GUIDE</a:t>
              </a:r>
            </a:p>
          </p:txBody>
        </p:sp>
        <p:sp>
          <p:nvSpPr>
            <p:cNvPr id="14" name="Rounded Rectangle 22">
              <a:extLst>
                <a:ext uri="{FF2B5EF4-FFF2-40B4-BE49-F238E27FC236}">
                  <a16:creationId xmlns:a16="http://schemas.microsoft.com/office/drawing/2014/main" id="{433C0DDC-A05F-3840-2556-407B56EB1DCC}"/>
                </a:ext>
              </a:extLst>
            </p:cNvPr>
            <p:cNvSpPr/>
            <p:nvPr/>
          </p:nvSpPr>
          <p:spPr bwMode="auto">
            <a:xfrm>
              <a:off x="8201300" y="5844753"/>
              <a:ext cx="262127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a:solidFill>
                    <a:schemeClr val="bg1"/>
                  </a:solidFill>
                  <a:cs typeface="Calibri"/>
                </a:rPr>
                <a:t>GOLD BOOK</a:t>
              </a:r>
            </a:p>
          </p:txBody>
        </p:sp>
      </p:grpSp>
    </p:spTree>
    <p:extLst>
      <p:ext uri="{BB962C8B-B14F-4D97-AF65-F5344CB8AC3E}">
        <p14:creationId xmlns:p14="http://schemas.microsoft.com/office/powerpoint/2010/main" val="3195255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D48DC-2487-6022-5048-B59F93F42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A03EEE-B82C-8C39-256B-CAADA2538893}"/>
              </a:ext>
            </a:extLst>
          </p:cNvPr>
          <p:cNvSpPr>
            <a:spLocks noGrp="1"/>
          </p:cNvSpPr>
          <p:nvPr>
            <p:ph type="title"/>
          </p:nvPr>
        </p:nvSpPr>
        <p:spPr>
          <a:xfrm>
            <a:off x="838200" y="674708"/>
            <a:ext cx="9672484" cy="1325563"/>
          </a:xfrm>
        </p:spPr>
        <p:txBody>
          <a:bodyPr>
            <a:normAutofit fontScale="90000"/>
          </a:bodyPr>
          <a:lstStyle/>
          <a:p>
            <a:pPr algn="ctr"/>
            <a:r>
              <a:rPr lang="en-US" altLang="en-US" sz="4400">
                <a:latin typeface="Aptos Black"/>
                <a:ea typeface="MS PGothic"/>
              </a:rPr>
              <a:t>FDA Seafood </a:t>
            </a:r>
            <a:r>
              <a:rPr lang="en-US" altLang="en-US">
                <a:latin typeface="Aptos Black"/>
                <a:ea typeface="MS PGothic"/>
              </a:rPr>
              <a:t>HACCP</a:t>
            </a:r>
            <a:r>
              <a:rPr lang="en-US" altLang="en-US" sz="4400">
                <a:latin typeface="Aptos Black"/>
                <a:ea typeface="MS PGothic"/>
              </a:rPr>
              <a:t> Regulation</a:t>
            </a:r>
            <a:br>
              <a:rPr lang="en-US" altLang="en-US" sz="4400">
                <a:ea typeface="MS PGothic" panose="020B0600070205080204" pitchFamily="34" charset="-128"/>
              </a:rPr>
            </a:br>
            <a:br>
              <a:rPr lang="en-US" altLang="en-US">
                <a:latin typeface="Aptos Black"/>
                <a:ea typeface="MS PGothic"/>
              </a:rPr>
            </a:br>
            <a:r>
              <a:rPr lang="en-US" altLang="en-US" sz="4400">
                <a:latin typeface="Aptos Black"/>
                <a:ea typeface="MS PGothic"/>
              </a:rPr>
              <a:t>21 CFR Part 123</a:t>
            </a:r>
            <a:br>
              <a:rPr lang="en-US" altLang="en-US" sz="4400">
                <a:ea typeface="MS PGothic" panose="020B0600070205080204" pitchFamily="34" charset="-128"/>
              </a:rPr>
            </a:br>
            <a:r>
              <a:rPr lang="en-US" altLang="en-US" sz="4400">
                <a:latin typeface="Aptos Black"/>
                <a:ea typeface="MS PGothic"/>
              </a:rPr>
              <a:t>Fish and Fishery Products</a:t>
            </a:r>
            <a:endParaRPr lang="en-US">
              <a:latin typeface="Aptos Black"/>
              <a:ea typeface="MS PGothic"/>
            </a:endParaRPr>
          </a:p>
        </p:txBody>
      </p:sp>
      <p:sp>
        <p:nvSpPr>
          <p:cNvPr id="3" name="Content Placeholder 2">
            <a:extLst>
              <a:ext uri="{FF2B5EF4-FFF2-40B4-BE49-F238E27FC236}">
                <a16:creationId xmlns:a16="http://schemas.microsoft.com/office/drawing/2014/main" id="{A9855C96-391F-EC62-D2A9-110C93E72E8D}"/>
              </a:ext>
            </a:extLst>
          </p:cNvPr>
          <p:cNvSpPr>
            <a:spLocks noGrp="1"/>
          </p:cNvSpPr>
          <p:nvPr>
            <p:ph idx="1"/>
          </p:nvPr>
        </p:nvSpPr>
        <p:spPr>
          <a:xfrm>
            <a:off x="838200" y="2682061"/>
            <a:ext cx="10515600" cy="4351338"/>
          </a:xfrm>
        </p:spPr>
        <p:txBody>
          <a:bodyPr/>
          <a:lstStyle/>
          <a:p>
            <a:pPr marL="342900" indent="-342900">
              <a:spcBef>
                <a:spcPct val="0"/>
              </a:spcBef>
            </a:pPr>
            <a:r>
              <a:rPr lang="en-US" altLang="en-US" sz="2400" u="sng">
                <a:hlinkClick r:id="rId3"/>
              </a:rPr>
              <a:t>Seafood HACCP</a:t>
            </a:r>
          </a:p>
          <a:p>
            <a:pPr marL="1085850" lvl="1" indent="-342900">
              <a:spcBef>
                <a:spcPct val="0"/>
              </a:spcBef>
            </a:pPr>
            <a:r>
              <a:rPr lang="en-US" altLang="en-US" b="0">
                <a:hlinkClick r:id="rId3"/>
              </a:rPr>
              <a:t>https://www.fda.gov/food/hazard-analysis-critical-control-point-haccp/seafood-haccp</a:t>
            </a:r>
            <a:endParaRPr lang="en-US" altLang="en-US"/>
          </a:p>
          <a:p>
            <a:pPr marL="742950" lvl="1" indent="0">
              <a:spcBef>
                <a:spcPct val="0"/>
              </a:spcBef>
              <a:buNone/>
            </a:pPr>
            <a:endParaRPr lang="en-US" altLang="en-US" b="0"/>
          </a:p>
          <a:p>
            <a:pPr marL="342900" indent="-342900">
              <a:spcBef>
                <a:spcPct val="0"/>
              </a:spcBef>
            </a:pPr>
            <a:r>
              <a:rPr lang="en-US" altLang="en-US" sz="2400">
                <a:hlinkClick r:id="rId4"/>
              </a:rPr>
              <a:t>Fish and Fishery Products Hazards and Controls</a:t>
            </a:r>
          </a:p>
          <a:p>
            <a:pPr marL="1085850" lvl="1" indent="-342900">
              <a:spcBef>
                <a:spcPct val="0"/>
              </a:spcBef>
            </a:pPr>
            <a:r>
              <a:rPr lang="en-US" altLang="en-US" b="0">
                <a:hlinkClick r:id="rId4"/>
              </a:rPr>
              <a:t>https://www.fda.gov/food/seafood-guidance-documents-regulatory-information/fish-and-fishery-products-hazards-and-controls</a:t>
            </a:r>
            <a:r>
              <a:rPr lang="en-US" altLang="en-US" b="0"/>
              <a:t> </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19399D86-B2B3-8CE9-1BA4-5A5BE018F107}"/>
              </a:ext>
            </a:extLst>
          </p:cNvPr>
          <p:cNvSpPr>
            <a:spLocks noGrp="1"/>
          </p:cNvSpPr>
          <p:nvPr>
            <p:ph type="sldNum" sz="quarter" idx="12"/>
          </p:nvPr>
        </p:nvSpPr>
        <p:spPr/>
        <p:txBody>
          <a:bodyPr/>
          <a:lstStyle/>
          <a:p>
            <a:fld id="{02389E78-7DB0-44B8-A701-13E85F167260}" type="slidenum">
              <a:rPr lang="en-US" smtClean="0"/>
              <a:t>6</a:t>
            </a:fld>
            <a:endParaRPr lang="en-US"/>
          </a:p>
        </p:txBody>
      </p:sp>
      <p:pic>
        <p:nvPicPr>
          <p:cNvPr id="5" name="Picture 2">
            <a:extLst>
              <a:ext uri="{FF2B5EF4-FFF2-40B4-BE49-F238E27FC236}">
                <a16:creationId xmlns:a16="http://schemas.microsoft.com/office/drawing/2014/main" id="{A631025A-4D42-A294-7516-FEBA28BAA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8883" y="5237142"/>
            <a:ext cx="36909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879880"/>
      </p:ext>
    </p:extLst>
  </p:cSld>
  <p:clrMapOvr>
    <a:masterClrMapping/>
  </p:clrMapOvr>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57C90-DADA-0771-E1A8-A310D0132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9A8B5-0280-D7AD-DD84-30241A19FD9C}"/>
              </a:ext>
            </a:extLst>
          </p:cNvPr>
          <p:cNvSpPr>
            <a:spLocks noGrp="1"/>
          </p:cNvSpPr>
          <p:nvPr>
            <p:ph type="title"/>
          </p:nvPr>
        </p:nvSpPr>
        <p:spPr>
          <a:xfrm>
            <a:off x="838200" y="2675731"/>
            <a:ext cx="10515600" cy="1325563"/>
          </a:xfrm>
        </p:spPr>
        <p:txBody>
          <a:bodyPr>
            <a:normAutofit/>
          </a:bodyPr>
          <a:lstStyle/>
          <a:p>
            <a:pPr algn="ctr"/>
            <a:r>
              <a:rPr lang="en-US" sz="6600">
                <a:latin typeface="+mn-lt"/>
              </a:rPr>
              <a:t>Preliminary Steps</a:t>
            </a:r>
          </a:p>
        </p:txBody>
      </p:sp>
      <p:sp>
        <p:nvSpPr>
          <p:cNvPr id="4" name="Slide Number Placeholder 3">
            <a:extLst>
              <a:ext uri="{FF2B5EF4-FFF2-40B4-BE49-F238E27FC236}">
                <a16:creationId xmlns:a16="http://schemas.microsoft.com/office/drawing/2014/main" id="{E8FD7864-C1A8-F861-3DCE-4A526CA6FC85}"/>
              </a:ext>
            </a:extLst>
          </p:cNvPr>
          <p:cNvSpPr>
            <a:spLocks noGrp="1"/>
          </p:cNvSpPr>
          <p:nvPr>
            <p:ph type="sldNum" sz="quarter" idx="12"/>
          </p:nvPr>
        </p:nvSpPr>
        <p:spPr/>
        <p:txBody>
          <a:bodyPr/>
          <a:lstStyle/>
          <a:p>
            <a:fld id="{5C3E7EC1-509C-4821-B81F-FD24AC671C38}" type="slidenum">
              <a:rPr lang="en-US" altLang="en-US" smtClean="0"/>
              <a:pPr/>
              <a:t>60</a:t>
            </a:fld>
            <a:endParaRPr lang="en-US" altLang="en-US"/>
          </a:p>
        </p:txBody>
      </p:sp>
    </p:spTree>
    <p:extLst>
      <p:ext uri="{BB962C8B-B14F-4D97-AF65-F5344CB8AC3E}">
        <p14:creationId xmlns:p14="http://schemas.microsoft.com/office/powerpoint/2010/main" val="29208340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CEC3-BAFE-09D3-25BF-653C10963473}"/>
              </a:ext>
            </a:extLst>
          </p:cNvPr>
          <p:cNvSpPr>
            <a:spLocks noGrp="1"/>
          </p:cNvSpPr>
          <p:nvPr>
            <p:ph type="title"/>
          </p:nvPr>
        </p:nvSpPr>
        <p:spPr>
          <a:xfrm>
            <a:off x="838200" y="365125"/>
            <a:ext cx="10427208" cy="1325563"/>
          </a:xfrm>
        </p:spPr>
        <p:txBody>
          <a:bodyPr/>
          <a:lstStyle/>
          <a:p>
            <a:r>
              <a:rPr lang="en-US" altLang="en-US">
                <a:ea typeface="MS PGothic" panose="020B0600070205080204" pitchFamily="34" charset="-128"/>
              </a:rPr>
              <a:t>Preliminary Step 1.   Assemble the HACCP Team</a:t>
            </a:r>
            <a:endParaRPr lang="en-US"/>
          </a:p>
        </p:txBody>
      </p:sp>
      <p:sp>
        <p:nvSpPr>
          <p:cNvPr id="3" name="Content Placeholder 2">
            <a:extLst>
              <a:ext uri="{FF2B5EF4-FFF2-40B4-BE49-F238E27FC236}">
                <a16:creationId xmlns:a16="http://schemas.microsoft.com/office/drawing/2014/main" id="{C28A17B8-D41D-B43B-42E8-05BF1BF1092E}"/>
              </a:ext>
            </a:extLst>
          </p:cNvPr>
          <p:cNvSpPr>
            <a:spLocks noGrp="1"/>
          </p:cNvSpPr>
          <p:nvPr>
            <p:ph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409F9A84-33EB-01D3-2D67-245AFF4455BB}"/>
              </a:ext>
            </a:extLst>
          </p:cNvPr>
          <p:cNvSpPr>
            <a:spLocks noGrp="1"/>
          </p:cNvSpPr>
          <p:nvPr>
            <p:ph type="sldNum" sz="quarter" idx="12"/>
          </p:nvPr>
        </p:nvSpPr>
        <p:spPr/>
        <p:txBody>
          <a:bodyPr/>
          <a:lstStyle/>
          <a:p>
            <a:fld id="{02389E78-7DB0-44B8-A701-13E85F167260}" type="slidenum">
              <a:rPr lang="en-US" smtClean="0"/>
              <a:t>61</a:t>
            </a:fld>
            <a:endParaRPr lang="en-US"/>
          </a:p>
        </p:txBody>
      </p:sp>
      <p:grpSp>
        <p:nvGrpSpPr>
          <p:cNvPr id="5" name="Group 4">
            <a:extLst>
              <a:ext uri="{FF2B5EF4-FFF2-40B4-BE49-F238E27FC236}">
                <a16:creationId xmlns:a16="http://schemas.microsoft.com/office/drawing/2014/main" id="{F3D20B4A-A763-4DE8-300B-BB405922B47B}"/>
              </a:ext>
            </a:extLst>
          </p:cNvPr>
          <p:cNvGrpSpPr>
            <a:grpSpLocks/>
          </p:cNvGrpSpPr>
          <p:nvPr/>
        </p:nvGrpSpPr>
        <p:grpSpPr bwMode="auto">
          <a:xfrm>
            <a:off x="2667000" y="1933575"/>
            <a:ext cx="7696200" cy="4314825"/>
            <a:chOff x="2666679" y="1933783"/>
            <a:chExt cx="6999496" cy="4314617"/>
          </a:xfrm>
        </p:grpSpPr>
        <p:pic>
          <p:nvPicPr>
            <p:cNvPr id="6" name="Picture 4" descr="07_color_coded_clean_teamFinal">
              <a:extLst>
                <a:ext uri="{FF2B5EF4-FFF2-40B4-BE49-F238E27FC236}">
                  <a16:creationId xmlns:a16="http://schemas.microsoft.com/office/drawing/2014/main" id="{F35EEB2F-18D8-210C-C2F1-BC39F38AA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362200"/>
              <a:ext cx="64657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8AB3D47-B98B-C940-B83A-07C92146A14F}"/>
                </a:ext>
              </a:extLst>
            </p:cNvPr>
            <p:cNvSpPr txBox="1"/>
            <p:nvPr/>
          </p:nvSpPr>
          <p:spPr>
            <a:xfrm>
              <a:off x="2666679" y="2009979"/>
              <a:ext cx="1676450" cy="522263"/>
            </a:xfrm>
            <a:prstGeom prst="rect">
              <a:avLst/>
            </a:prstGeom>
            <a:noFill/>
          </p:spPr>
          <p:txBody>
            <a:bodyPr>
              <a:spAutoFit/>
            </a:bodyPr>
            <a:lstStyle/>
            <a:p>
              <a:pPr algn="ctr">
                <a:defRPr/>
              </a:pPr>
              <a:r>
                <a:rPr lang="en-US" sz="2800" b="1">
                  <a:latin typeface="+mn-lt"/>
                </a:rPr>
                <a:t>Managers</a:t>
              </a:r>
            </a:p>
          </p:txBody>
        </p:sp>
        <p:sp>
          <p:nvSpPr>
            <p:cNvPr id="8" name="TextBox 7">
              <a:extLst>
                <a:ext uri="{FF2B5EF4-FFF2-40B4-BE49-F238E27FC236}">
                  <a16:creationId xmlns:a16="http://schemas.microsoft.com/office/drawing/2014/main" id="{AE83C51F-4364-705B-DCE7-A967DB7D2FCA}"/>
                </a:ext>
              </a:extLst>
            </p:cNvPr>
            <p:cNvSpPr txBox="1"/>
            <p:nvPr/>
          </p:nvSpPr>
          <p:spPr>
            <a:xfrm>
              <a:off x="7467422" y="1933783"/>
              <a:ext cx="1828854" cy="523850"/>
            </a:xfrm>
            <a:prstGeom prst="rect">
              <a:avLst/>
            </a:prstGeom>
            <a:noFill/>
          </p:spPr>
          <p:txBody>
            <a:bodyPr>
              <a:spAutoFit/>
            </a:bodyPr>
            <a:lstStyle/>
            <a:p>
              <a:pPr algn="ctr">
                <a:defRPr/>
              </a:pPr>
              <a:r>
                <a:rPr lang="en-US" sz="2800" b="1">
                  <a:latin typeface="+mn-lt"/>
                </a:rPr>
                <a:t>Sanitation</a:t>
              </a:r>
            </a:p>
          </p:txBody>
        </p:sp>
        <p:sp>
          <p:nvSpPr>
            <p:cNvPr id="9" name="TextBox 8">
              <a:extLst>
                <a:ext uri="{FF2B5EF4-FFF2-40B4-BE49-F238E27FC236}">
                  <a16:creationId xmlns:a16="http://schemas.microsoft.com/office/drawing/2014/main" id="{00189D53-9694-4A70-39B2-97C6A3E78D0E}"/>
                </a:ext>
              </a:extLst>
            </p:cNvPr>
            <p:cNvSpPr txBox="1"/>
            <p:nvPr/>
          </p:nvSpPr>
          <p:spPr>
            <a:xfrm>
              <a:off x="4865432" y="2457633"/>
              <a:ext cx="1828854" cy="522263"/>
            </a:xfrm>
            <a:prstGeom prst="rect">
              <a:avLst/>
            </a:prstGeom>
            <a:noFill/>
          </p:spPr>
          <p:txBody>
            <a:bodyPr>
              <a:spAutoFit/>
            </a:bodyPr>
            <a:lstStyle/>
            <a:p>
              <a:pPr algn="ctr">
                <a:defRPr/>
              </a:pPr>
              <a:r>
                <a:rPr lang="en-US" sz="2800" b="1">
                  <a:latin typeface="+mn-lt"/>
                </a:rPr>
                <a:t>Processing</a:t>
              </a:r>
            </a:p>
          </p:txBody>
        </p:sp>
      </p:grpSp>
      <p:grpSp>
        <p:nvGrpSpPr>
          <p:cNvPr id="10" name="Group 13">
            <a:extLst>
              <a:ext uri="{FF2B5EF4-FFF2-40B4-BE49-F238E27FC236}">
                <a16:creationId xmlns:a16="http://schemas.microsoft.com/office/drawing/2014/main" id="{B8B32E9E-FBC7-9CB6-E8B4-83116C758EE1}"/>
              </a:ext>
            </a:extLst>
          </p:cNvPr>
          <p:cNvGrpSpPr>
            <a:grpSpLocks/>
          </p:cNvGrpSpPr>
          <p:nvPr/>
        </p:nvGrpSpPr>
        <p:grpSpPr bwMode="auto">
          <a:xfrm>
            <a:off x="949911" y="3720431"/>
            <a:ext cx="2120416" cy="584775"/>
            <a:chOff x="7410443" y="3134736"/>
            <a:chExt cx="2569993" cy="585008"/>
          </a:xfrm>
        </p:grpSpPr>
        <p:sp>
          <p:nvSpPr>
            <p:cNvPr id="11" name="Rectangle: Rounded Corners 10">
              <a:extLst>
                <a:ext uri="{FF2B5EF4-FFF2-40B4-BE49-F238E27FC236}">
                  <a16:creationId xmlns:a16="http://schemas.microsoft.com/office/drawing/2014/main" id="{47B56A1C-7AB3-D5C7-C16A-6E46D16E294E}"/>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2">
              <a:extLst>
                <a:ext uri="{FF2B5EF4-FFF2-40B4-BE49-F238E27FC236}">
                  <a16:creationId xmlns:a16="http://schemas.microsoft.com/office/drawing/2014/main" id="{30FD210A-F557-C16A-6727-B1B3C23D9508}"/>
                </a:ext>
              </a:extLst>
            </p:cNvPr>
            <p:cNvSpPr txBox="1">
              <a:spLocks noChangeArrowheads="1"/>
            </p:cNvSpPr>
            <p:nvPr/>
          </p:nvSpPr>
          <p:spPr bwMode="auto">
            <a:xfrm>
              <a:off x="7410443" y="3134736"/>
              <a:ext cx="2569993" cy="52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CHP4: 74</a:t>
              </a:r>
            </a:p>
          </p:txBody>
        </p:sp>
      </p:grpSp>
    </p:spTree>
    <p:extLst>
      <p:ext uri="{BB962C8B-B14F-4D97-AF65-F5344CB8AC3E}">
        <p14:creationId xmlns:p14="http://schemas.microsoft.com/office/powerpoint/2010/main" val="2182120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9485A-5280-EF8B-D266-CC81762E6DDE}"/>
              </a:ext>
            </a:extLst>
          </p:cNvPr>
          <p:cNvSpPr>
            <a:spLocks noGrp="1"/>
          </p:cNvSpPr>
          <p:nvPr>
            <p:ph type="title"/>
          </p:nvPr>
        </p:nvSpPr>
        <p:spPr>
          <a:xfrm>
            <a:off x="838200" y="365125"/>
            <a:ext cx="10488168" cy="1325563"/>
          </a:xfrm>
        </p:spPr>
        <p:txBody>
          <a:bodyPr/>
          <a:lstStyle/>
          <a:p>
            <a:r>
              <a:rPr lang="en-US" altLang="en-US">
                <a:ea typeface="MS PGothic"/>
              </a:rPr>
              <a:t>Preliminary Step 2.   Process Flow Chart</a:t>
            </a:r>
            <a:endParaRPr lang="en-US"/>
          </a:p>
        </p:txBody>
      </p:sp>
      <p:sp>
        <p:nvSpPr>
          <p:cNvPr id="3" name="Content Placeholder 2">
            <a:extLst>
              <a:ext uri="{FF2B5EF4-FFF2-40B4-BE49-F238E27FC236}">
                <a16:creationId xmlns:a16="http://schemas.microsoft.com/office/drawing/2014/main" id="{87A5AD56-0DC4-A519-9DA0-DCBFFE869684}"/>
              </a:ext>
            </a:extLst>
          </p:cNvPr>
          <p:cNvSpPr>
            <a:spLocks noGrp="1"/>
          </p:cNvSpPr>
          <p:nvPr>
            <p:ph idx="1"/>
          </p:nvPr>
        </p:nvSpPr>
        <p:spPr>
          <a:xfrm>
            <a:off x="838200" y="1825625"/>
            <a:ext cx="6830568" cy="4351338"/>
          </a:xfrm>
        </p:spPr>
        <p:txBody>
          <a:bodyPr vert="horz" lIns="91440" tIns="45720" rIns="91440" bIns="45720" rtlCol="0" anchor="t">
            <a:normAutofit/>
          </a:bodyPr>
          <a:lstStyle/>
          <a:p>
            <a:pPr marL="0" indent="0">
              <a:buNone/>
            </a:pPr>
            <a:r>
              <a:rPr lang="en-US" altLang="en-US" sz="2800">
                <a:latin typeface="Calibri"/>
                <a:ea typeface="Calibri"/>
                <a:cs typeface="Calibri"/>
              </a:rPr>
              <a:t>Develop a Process Flow Diagram and understand or describe what happens at each step (Process Narrative)</a:t>
            </a:r>
            <a:br>
              <a:rPr lang="en-US" altLang="en-US" sz="2800">
                <a:latin typeface="Calibri"/>
              </a:rPr>
            </a:br>
            <a:br>
              <a:rPr lang="en-US" altLang="en-US" sz="2800">
                <a:latin typeface="Calibri"/>
              </a:rPr>
            </a:br>
            <a:r>
              <a:rPr lang="en-US" altLang="en-US" sz="2800">
                <a:latin typeface="Calibri"/>
                <a:ea typeface="Calibri"/>
                <a:cs typeface="Calibri"/>
              </a:rPr>
              <a:t>Example: Fresh Mahi-mahi fillets</a:t>
            </a:r>
          </a:p>
          <a:p>
            <a:pPr marL="0" indent="0">
              <a:buNone/>
            </a:pPr>
            <a:endParaRPr lang="en-US"/>
          </a:p>
        </p:txBody>
      </p:sp>
      <p:sp>
        <p:nvSpPr>
          <p:cNvPr id="4" name="Slide Number Placeholder 3">
            <a:extLst>
              <a:ext uri="{FF2B5EF4-FFF2-40B4-BE49-F238E27FC236}">
                <a16:creationId xmlns:a16="http://schemas.microsoft.com/office/drawing/2014/main" id="{424AA327-D80A-DD64-9015-291528F0307C}"/>
              </a:ext>
            </a:extLst>
          </p:cNvPr>
          <p:cNvSpPr>
            <a:spLocks noGrp="1"/>
          </p:cNvSpPr>
          <p:nvPr>
            <p:ph type="sldNum" sz="quarter" idx="12"/>
          </p:nvPr>
        </p:nvSpPr>
        <p:spPr/>
        <p:txBody>
          <a:bodyPr/>
          <a:lstStyle/>
          <a:p>
            <a:fld id="{02389E78-7DB0-44B8-A701-13E85F167260}" type="slidenum">
              <a:rPr lang="en-US" smtClean="0"/>
              <a:t>62</a:t>
            </a:fld>
            <a:endParaRPr lang="en-US"/>
          </a:p>
        </p:txBody>
      </p:sp>
      <p:pic>
        <p:nvPicPr>
          <p:cNvPr id="5" name="Picture 4" descr="A diagram of a product storage process&#10;&#10;Description automatically generated">
            <a:extLst>
              <a:ext uri="{FF2B5EF4-FFF2-40B4-BE49-F238E27FC236}">
                <a16:creationId xmlns:a16="http://schemas.microsoft.com/office/drawing/2014/main" id="{521665ED-67BC-FBB8-7115-EBC48862B8BA}"/>
              </a:ext>
            </a:extLst>
          </p:cNvPr>
          <p:cNvPicPr>
            <a:picLocks noChangeAspect="1"/>
          </p:cNvPicPr>
          <p:nvPr/>
        </p:nvPicPr>
        <p:blipFill>
          <a:blip r:embed="rId2">
            <a:extLst>
              <a:ext uri="{28A0092B-C50C-407E-A947-70E740481C1C}">
                <a14:useLocalDpi xmlns:a14="http://schemas.microsoft.com/office/drawing/2010/main" val="0"/>
              </a:ext>
            </a:extLst>
          </a:blip>
          <a:srcRect t="9287"/>
          <a:stretch/>
        </p:blipFill>
        <p:spPr>
          <a:xfrm>
            <a:off x="7495114" y="2148315"/>
            <a:ext cx="4480576" cy="3911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13">
            <a:extLst>
              <a:ext uri="{FF2B5EF4-FFF2-40B4-BE49-F238E27FC236}">
                <a16:creationId xmlns:a16="http://schemas.microsoft.com/office/drawing/2014/main" id="{4B5FF2C0-916F-8787-39A9-1085FCDEC6C2}"/>
              </a:ext>
            </a:extLst>
          </p:cNvPr>
          <p:cNvGrpSpPr>
            <a:grpSpLocks/>
          </p:cNvGrpSpPr>
          <p:nvPr/>
        </p:nvGrpSpPr>
        <p:grpSpPr bwMode="auto">
          <a:xfrm>
            <a:off x="3962400" y="5313363"/>
            <a:ext cx="2249204" cy="584775"/>
            <a:chOff x="7410443" y="3134736"/>
            <a:chExt cx="2569995" cy="585008"/>
          </a:xfrm>
        </p:grpSpPr>
        <p:sp>
          <p:nvSpPr>
            <p:cNvPr id="7" name="Rectangle: Rounded Corners 10">
              <a:extLst>
                <a:ext uri="{FF2B5EF4-FFF2-40B4-BE49-F238E27FC236}">
                  <a16:creationId xmlns:a16="http://schemas.microsoft.com/office/drawing/2014/main" id="{FB4AC2BE-A7A6-FC92-286B-F8C617297E12}"/>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2">
              <a:extLst>
                <a:ext uri="{FF2B5EF4-FFF2-40B4-BE49-F238E27FC236}">
                  <a16:creationId xmlns:a16="http://schemas.microsoft.com/office/drawing/2014/main" id="{5D4588C7-16A0-7122-F474-0CAA7030AA1A}"/>
                </a:ext>
              </a:extLst>
            </p:cNvPr>
            <p:cNvSpPr txBox="1">
              <a:spLocks noChangeArrowheads="1"/>
            </p:cNvSpPr>
            <p:nvPr/>
          </p:nvSpPr>
          <p:spPr bwMode="auto">
            <a:xfrm>
              <a:off x="7410444" y="3134736"/>
              <a:ext cx="2569994" cy="52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CHP4: 75</a:t>
              </a:r>
            </a:p>
          </p:txBody>
        </p:sp>
      </p:grpSp>
    </p:spTree>
    <p:extLst>
      <p:ext uri="{BB962C8B-B14F-4D97-AF65-F5344CB8AC3E}">
        <p14:creationId xmlns:p14="http://schemas.microsoft.com/office/powerpoint/2010/main" val="1403399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DAA46-015C-5279-4D61-33942829039D}"/>
              </a:ext>
            </a:extLst>
          </p:cNvPr>
          <p:cNvSpPr>
            <a:spLocks noGrp="1"/>
          </p:cNvSpPr>
          <p:nvPr>
            <p:ph type="title"/>
          </p:nvPr>
        </p:nvSpPr>
        <p:spPr>
          <a:xfrm>
            <a:off x="838200" y="230777"/>
            <a:ext cx="10610088" cy="1325563"/>
          </a:xfrm>
        </p:spPr>
        <p:txBody>
          <a:bodyPr>
            <a:normAutofit/>
          </a:bodyPr>
          <a:lstStyle/>
          <a:p>
            <a:r>
              <a:rPr lang="en-US" altLang="en-US" sz="3600">
                <a:ea typeface="MS PGothic" panose="020B0600070205080204" pitchFamily="34" charset="-128"/>
              </a:rPr>
              <a:t>A brief processing narrative can be used to </a:t>
            </a:r>
            <a:br>
              <a:rPr lang="en-US" altLang="en-US" sz="3600">
                <a:ea typeface="MS PGothic" panose="020B0600070205080204" pitchFamily="34" charset="-128"/>
              </a:rPr>
            </a:br>
            <a:r>
              <a:rPr lang="en-US" altLang="en-US" sz="3600">
                <a:ea typeface="MS PGothic" panose="020B0600070205080204" pitchFamily="34" charset="-128"/>
              </a:rPr>
              <a:t>help explain the Processing Flow Chart (1 of 2)</a:t>
            </a:r>
            <a:endParaRPr lang="en-US" sz="3600"/>
          </a:p>
        </p:txBody>
      </p:sp>
      <p:sp>
        <p:nvSpPr>
          <p:cNvPr id="3" name="Content Placeholder 2">
            <a:extLst>
              <a:ext uri="{FF2B5EF4-FFF2-40B4-BE49-F238E27FC236}">
                <a16:creationId xmlns:a16="http://schemas.microsoft.com/office/drawing/2014/main" id="{23674B83-B77A-4785-979D-29EDC2384925}"/>
              </a:ext>
            </a:extLst>
          </p:cNvPr>
          <p:cNvSpPr>
            <a:spLocks noGrp="1"/>
          </p:cNvSpPr>
          <p:nvPr>
            <p:ph idx="1"/>
          </p:nvPr>
        </p:nvSpPr>
        <p:spPr>
          <a:xfrm>
            <a:off x="300319" y="1388595"/>
            <a:ext cx="7270913" cy="4945249"/>
          </a:xfrm>
        </p:spPr>
        <p:txBody>
          <a:bodyPr vert="horz" lIns="91440" tIns="45720" rIns="91440" bIns="45720" rtlCol="0" anchor="t">
            <a:noAutofit/>
          </a:bodyPr>
          <a:lstStyle/>
          <a:p>
            <a:pPr marL="0" indent="0">
              <a:lnSpc>
                <a:spcPct val="100000"/>
              </a:lnSpc>
              <a:buNone/>
            </a:pPr>
            <a:r>
              <a:rPr lang="en-US" sz="2100">
                <a:solidFill>
                  <a:srgbClr val="C00000"/>
                </a:solidFill>
                <a:latin typeface="Calibri"/>
                <a:ea typeface="+mn-lt"/>
                <a:cs typeface="+mn-lt"/>
              </a:rPr>
              <a:t>Receive Fresh/Raw Fish </a:t>
            </a:r>
            <a:r>
              <a:rPr lang="en-US" sz="2100">
                <a:latin typeface="Calibri"/>
                <a:ea typeface="+mn-lt"/>
                <a:cs typeface="+mn-lt"/>
              </a:rPr>
              <a:t>– Fresh/Raw wild-caught mahi-mahi (</a:t>
            </a:r>
            <a:r>
              <a:rPr lang="en-US" sz="2100" i="1" err="1">
                <a:latin typeface="Calibri"/>
                <a:ea typeface="+mn-lt"/>
                <a:cs typeface="+mn-lt"/>
              </a:rPr>
              <a:t>Coryphaena</a:t>
            </a:r>
            <a:r>
              <a:rPr lang="en-US" sz="2100">
                <a:latin typeface="Calibri"/>
                <a:ea typeface="+mn-lt"/>
                <a:cs typeface="+mn-lt"/>
              </a:rPr>
              <a:t> species, not </a:t>
            </a:r>
            <a:r>
              <a:rPr lang="en-US" sz="2100" err="1">
                <a:latin typeface="Calibri"/>
                <a:ea typeface="+mn-lt"/>
                <a:cs typeface="+mn-lt"/>
              </a:rPr>
              <a:t>aquacultured</a:t>
            </a:r>
            <a:r>
              <a:rPr lang="en-US" sz="2100">
                <a:latin typeface="Calibri"/>
                <a:ea typeface="+mn-lt"/>
                <a:cs typeface="+mn-lt"/>
              </a:rPr>
              <a:t>) fillets are received from several domestic suppliers (processors). Delivery truck transit times range from 2 to 8 hours. Tubs or other containers of mahi-mahi fillets are received along with other fresh seafood products packed in ice and delivered by refrigerated truck. After receipt, products are re-iced if necessary and moved into refrigerated storage.</a:t>
            </a:r>
            <a:endParaRPr lang="en-US" sz="2100">
              <a:cs typeface="Calibri"/>
            </a:endParaRPr>
          </a:p>
          <a:p>
            <a:pPr marL="0" indent="0">
              <a:lnSpc>
                <a:spcPct val="100000"/>
              </a:lnSpc>
              <a:buNone/>
            </a:pPr>
            <a:r>
              <a:rPr lang="en-US" sz="2100">
                <a:solidFill>
                  <a:srgbClr val="C00000"/>
                </a:solidFill>
                <a:latin typeface="Calibri"/>
                <a:ea typeface="+mn-lt"/>
                <a:cs typeface="+mn-lt"/>
              </a:rPr>
              <a:t>Refrigerated Storage </a:t>
            </a:r>
            <a:r>
              <a:rPr lang="en-US" sz="2100">
                <a:latin typeface="Calibri"/>
                <a:ea typeface="+mn-lt"/>
                <a:cs typeface="+mn-lt"/>
              </a:rPr>
              <a:t>– Individual mahi-mahi fillets are completely buried in ice and stored in a refrigerated cooler until needed. </a:t>
            </a:r>
            <a:endParaRPr lang="en-US" sz="2100">
              <a:cs typeface="Calibri"/>
            </a:endParaRPr>
          </a:p>
          <a:p>
            <a:pPr marL="0" indent="0">
              <a:lnSpc>
                <a:spcPct val="100000"/>
              </a:lnSpc>
              <a:buNone/>
            </a:pPr>
            <a:r>
              <a:rPr lang="en-US" sz="2100">
                <a:solidFill>
                  <a:srgbClr val="C00000"/>
                </a:solidFill>
                <a:latin typeface="Calibri"/>
                <a:ea typeface="+mn-lt"/>
                <a:cs typeface="+mn-lt"/>
              </a:rPr>
              <a:t>Trim </a:t>
            </a:r>
            <a:r>
              <a:rPr lang="en-US" sz="2100">
                <a:latin typeface="Calibri"/>
                <a:ea typeface="+mn-lt"/>
                <a:cs typeface="+mn-lt"/>
              </a:rPr>
              <a:t>– Individual tubs or containers of mahi-mahi fillets are removed from the cooler as needed to pack customers’ orders. Fillets are trimmed by hand with knives if necessary to meet customer specifications. Trimming is completed in 30 minutes or less. </a:t>
            </a:r>
            <a:endParaRPr lang="en-US" sz="2100">
              <a:cs typeface="Calibri"/>
            </a:endParaRPr>
          </a:p>
        </p:txBody>
      </p:sp>
      <p:sp>
        <p:nvSpPr>
          <p:cNvPr id="4" name="Slide Number Placeholder 3">
            <a:extLst>
              <a:ext uri="{FF2B5EF4-FFF2-40B4-BE49-F238E27FC236}">
                <a16:creationId xmlns:a16="http://schemas.microsoft.com/office/drawing/2014/main" id="{B3C06A22-5616-6022-007C-E1BC2ACC5217}"/>
              </a:ext>
            </a:extLst>
          </p:cNvPr>
          <p:cNvSpPr>
            <a:spLocks noGrp="1"/>
          </p:cNvSpPr>
          <p:nvPr>
            <p:ph type="sldNum" sz="quarter" idx="12"/>
          </p:nvPr>
        </p:nvSpPr>
        <p:spPr/>
        <p:txBody>
          <a:bodyPr/>
          <a:lstStyle/>
          <a:p>
            <a:fld id="{02389E78-7DB0-44B8-A701-13E85F167260}" type="slidenum">
              <a:rPr lang="en-US" smtClean="0"/>
              <a:t>63</a:t>
            </a:fld>
            <a:endParaRPr lang="en-US"/>
          </a:p>
        </p:txBody>
      </p:sp>
      <p:grpSp>
        <p:nvGrpSpPr>
          <p:cNvPr id="5" name="Group 4">
            <a:extLst>
              <a:ext uri="{FF2B5EF4-FFF2-40B4-BE49-F238E27FC236}">
                <a16:creationId xmlns:a16="http://schemas.microsoft.com/office/drawing/2014/main" id="{19A2F0EE-5CCD-4AA6-3860-986A53FA98D2}"/>
              </a:ext>
            </a:extLst>
          </p:cNvPr>
          <p:cNvGrpSpPr/>
          <p:nvPr/>
        </p:nvGrpSpPr>
        <p:grpSpPr>
          <a:xfrm>
            <a:off x="7747071" y="2243876"/>
            <a:ext cx="4165414" cy="4167297"/>
            <a:chOff x="7805681" y="2158710"/>
            <a:chExt cx="4165414" cy="4167297"/>
          </a:xfrm>
        </p:grpSpPr>
        <p:pic>
          <p:nvPicPr>
            <p:cNvPr id="6" name="Picture 5" descr="A diagram of a product storage process&#10;&#10;Description automatically generated">
              <a:extLst>
                <a:ext uri="{FF2B5EF4-FFF2-40B4-BE49-F238E27FC236}">
                  <a16:creationId xmlns:a16="http://schemas.microsoft.com/office/drawing/2014/main" id="{119B402C-A31F-B0C5-3914-EB34FB4C87B9}"/>
                </a:ext>
              </a:extLst>
            </p:cNvPr>
            <p:cNvPicPr>
              <a:picLocks noChangeAspect="1"/>
            </p:cNvPicPr>
            <p:nvPr/>
          </p:nvPicPr>
          <p:blipFill>
            <a:blip r:embed="rId2">
              <a:extLst>
                <a:ext uri="{28A0092B-C50C-407E-A947-70E740481C1C}">
                  <a14:useLocalDpi xmlns:a14="http://schemas.microsoft.com/office/drawing/2010/main" val="0"/>
                </a:ext>
              </a:extLst>
            </a:blip>
            <a:srcRect t="12156"/>
            <a:stretch/>
          </p:blipFill>
          <p:spPr>
            <a:xfrm>
              <a:off x="7805681" y="2805041"/>
              <a:ext cx="4165414" cy="3520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E4F5B36D-4257-E14A-A26B-A27C63821749}"/>
                </a:ext>
              </a:extLst>
            </p:cNvPr>
            <p:cNvSpPr txBox="1"/>
            <p:nvPr/>
          </p:nvSpPr>
          <p:spPr>
            <a:xfrm>
              <a:off x="7988855" y="2158710"/>
              <a:ext cx="3799065" cy="646331"/>
            </a:xfrm>
            <a:prstGeom prst="rect">
              <a:avLst/>
            </a:prstGeom>
            <a:noFill/>
          </p:spPr>
          <p:txBody>
            <a:bodyPr wrap="square" rtlCol="0">
              <a:spAutoFit/>
            </a:bodyPr>
            <a:lstStyle/>
            <a:p>
              <a:pPr algn="ctr"/>
              <a:r>
                <a:rPr lang="en-US" b="1"/>
                <a:t>Fresh/Raw mahi-mahi fillets process flow chart</a:t>
              </a:r>
            </a:p>
          </p:txBody>
        </p:sp>
      </p:grpSp>
      <p:grpSp>
        <p:nvGrpSpPr>
          <p:cNvPr id="8" name="Group 13">
            <a:extLst>
              <a:ext uri="{FF2B5EF4-FFF2-40B4-BE49-F238E27FC236}">
                <a16:creationId xmlns:a16="http://schemas.microsoft.com/office/drawing/2014/main" id="{CB06E9E4-C814-C5FC-7638-0EFD86765436}"/>
              </a:ext>
            </a:extLst>
          </p:cNvPr>
          <p:cNvGrpSpPr>
            <a:grpSpLocks/>
          </p:cNvGrpSpPr>
          <p:nvPr/>
        </p:nvGrpSpPr>
        <p:grpSpPr bwMode="auto">
          <a:xfrm>
            <a:off x="8395671" y="1471842"/>
            <a:ext cx="2595563" cy="584775"/>
            <a:chOff x="7385845" y="3134736"/>
            <a:chExt cx="2594591" cy="585008"/>
          </a:xfrm>
        </p:grpSpPr>
        <p:sp>
          <p:nvSpPr>
            <p:cNvPr id="9" name="Rectangle: Rounded Corners 6">
              <a:extLst>
                <a:ext uri="{FF2B5EF4-FFF2-40B4-BE49-F238E27FC236}">
                  <a16:creationId xmlns:a16="http://schemas.microsoft.com/office/drawing/2014/main" id="{26FF04C9-EBED-742D-287B-31DB268FD46F}"/>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2">
              <a:extLst>
                <a:ext uri="{FF2B5EF4-FFF2-40B4-BE49-F238E27FC236}">
                  <a16:creationId xmlns:a16="http://schemas.microsoft.com/office/drawing/2014/main" id="{FF436A27-A3C0-391C-0E7B-B22C07B38AD5}"/>
                </a:ext>
              </a:extLst>
            </p:cNvPr>
            <p:cNvSpPr txBox="1">
              <a:spLocks noChangeArrowheads="1"/>
            </p:cNvSpPr>
            <p:nvPr/>
          </p:nvSpPr>
          <p:spPr bwMode="auto">
            <a:xfrm>
              <a:off x="7385845" y="3134736"/>
              <a:ext cx="2594591" cy="52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Arial"/>
                </a:rPr>
                <a:t>CHP4: 75-76</a:t>
              </a:r>
            </a:p>
          </p:txBody>
        </p:sp>
      </p:grpSp>
    </p:spTree>
    <p:extLst>
      <p:ext uri="{BB962C8B-B14F-4D97-AF65-F5344CB8AC3E}">
        <p14:creationId xmlns:p14="http://schemas.microsoft.com/office/powerpoint/2010/main" val="31940525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5CFE-14DD-AD42-7880-44286DBD34EB}"/>
              </a:ext>
            </a:extLst>
          </p:cNvPr>
          <p:cNvSpPr>
            <a:spLocks noGrp="1"/>
          </p:cNvSpPr>
          <p:nvPr>
            <p:ph type="title"/>
          </p:nvPr>
        </p:nvSpPr>
        <p:spPr>
          <a:xfrm>
            <a:off x="838200" y="365125"/>
            <a:ext cx="10780776" cy="1325563"/>
          </a:xfrm>
        </p:spPr>
        <p:txBody>
          <a:bodyPr>
            <a:normAutofit/>
          </a:bodyPr>
          <a:lstStyle/>
          <a:p>
            <a:r>
              <a:rPr lang="en-US" altLang="en-US" sz="3600">
                <a:ea typeface="MS PGothic" panose="020B0600070205080204" pitchFamily="34" charset="-128"/>
              </a:rPr>
              <a:t>A brief processing narrative can be used to </a:t>
            </a:r>
            <a:br>
              <a:rPr lang="en-US" altLang="en-US" sz="3600">
                <a:ea typeface="MS PGothic" panose="020B0600070205080204" pitchFamily="34" charset="-128"/>
              </a:rPr>
            </a:br>
            <a:r>
              <a:rPr lang="en-US" altLang="en-US" sz="3600">
                <a:ea typeface="MS PGothic" panose="020B0600070205080204" pitchFamily="34" charset="-128"/>
              </a:rPr>
              <a:t>help explain the Processing Flow Chart (2 of 2)</a:t>
            </a:r>
            <a:endParaRPr lang="en-US" sz="3600"/>
          </a:p>
        </p:txBody>
      </p:sp>
      <p:sp>
        <p:nvSpPr>
          <p:cNvPr id="3" name="Content Placeholder 2">
            <a:extLst>
              <a:ext uri="{FF2B5EF4-FFF2-40B4-BE49-F238E27FC236}">
                <a16:creationId xmlns:a16="http://schemas.microsoft.com/office/drawing/2014/main" id="{187AEF11-1F96-7BFF-C366-A7813CB27196}"/>
              </a:ext>
            </a:extLst>
          </p:cNvPr>
          <p:cNvSpPr>
            <a:spLocks noGrp="1"/>
          </p:cNvSpPr>
          <p:nvPr>
            <p:ph idx="1"/>
          </p:nvPr>
        </p:nvSpPr>
        <p:spPr>
          <a:xfrm>
            <a:off x="233083" y="1724773"/>
            <a:ext cx="7684813" cy="4754748"/>
          </a:xfrm>
        </p:spPr>
        <p:txBody>
          <a:bodyPr vert="horz" lIns="91440" tIns="45720" rIns="91440" bIns="45720" rtlCol="0" anchor="t">
            <a:noAutofit/>
          </a:bodyPr>
          <a:lstStyle/>
          <a:p>
            <a:pPr marL="0" indent="0">
              <a:lnSpc>
                <a:spcPct val="110000"/>
              </a:lnSpc>
              <a:spcAft>
                <a:spcPts val="600"/>
              </a:spcAft>
              <a:buNone/>
            </a:pPr>
            <a:r>
              <a:rPr lang="en-US" sz="2100">
                <a:solidFill>
                  <a:srgbClr val="C00000"/>
                </a:solidFill>
                <a:latin typeface="Calibri"/>
                <a:ea typeface="+mn-lt"/>
                <a:cs typeface="+mn-lt"/>
              </a:rPr>
              <a:t>Weigh/Pack/Label</a:t>
            </a:r>
            <a:r>
              <a:rPr lang="en-US" sz="2100" b="0">
                <a:solidFill>
                  <a:srgbClr val="C00000"/>
                </a:solidFill>
                <a:latin typeface="Calibri"/>
                <a:ea typeface="+mn-lt"/>
                <a:cs typeface="+mn-lt"/>
              </a:rPr>
              <a:t> </a:t>
            </a:r>
            <a:r>
              <a:rPr lang="en-US" sz="2100" b="0">
                <a:latin typeface="Calibri"/>
                <a:ea typeface="+mn-lt"/>
                <a:cs typeface="+mn-lt"/>
              </a:rPr>
              <a:t>– </a:t>
            </a:r>
            <a:r>
              <a:rPr lang="en-US" sz="2100">
                <a:latin typeface="Calibri"/>
                <a:ea typeface="+mn-lt"/>
                <a:cs typeface="+mn-lt"/>
              </a:rPr>
              <a:t>Per </a:t>
            </a:r>
            <a:r>
              <a:rPr lang="en-US" sz="2100" b="0">
                <a:latin typeface="Calibri"/>
                <a:ea typeface="+mn-lt"/>
                <a:cs typeface="+mn-lt"/>
              </a:rPr>
              <a:t>customer order, mahi-mahi fillets are weighed, packed into containers</a:t>
            </a:r>
            <a:r>
              <a:rPr lang="en-US" sz="2100">
                <a:latin typeface="Calibri"/>
                <a:ea typeface="+mn-lt"/>
                <a:cs typeface="+mn-lt"/>
              </a:rPr>
              <a:t>,</a:t>
            </a:r>
            <a:r>
              <a:rPr lang="en-US" sz="2100" b="0">
                <a:latin typeface="Calibri"/>
                <a:ea typeface="+mn-lt"/>
                <a:cs typeface="+mn-lt"/>
              </a:rPr>
              <a:t> and each container is labeled with a handwritten or printed label that </a:t>
            </a:r>
            <a:r>
              <a:rPr lang="en-US" sz="2100">
                <a:latin typeface="Calibri"/>
                <a:ea typeface="+mn-lt"/>
                <a:cs typeface="+mn-lt"/>
              </a:rPr>
              <a:t>contains </a:t>
            </a:r>
            <a:r>
              <a:rPr lang="en-US" sz="2100" b="0">
                <a:latin typeface="Calibri"/>
                <a:ea typeface="+mn-lt"/>
                <a:cs typeface="+mn-lt"/>
              </a:rPr>
              <a:t>the market name of the species of fish</a:t>
            </a:r>
            <a:r>
              <a:rPr lang="en-US" sz="2100">
                <a:latin typeface="Calibri"/>
                <a:ea typeface="+mn-lt"/>
                <a:cs typeface="+mn-lt"/>
              </a:rPr>
              <a:t> that it contains. Individual containers are completely surrounded by ice and assembled into master cartons for each customer order. The weigh/pack/label steps are completed in 30 minutes or less.</a:t>
            </a:r>
            <a:endParaRPr lang="en-US" sz="2100">
              <a:latin typeface="Calibri"/>
              <a:cs typeface="Calibri"/>
            </a:endParaRPr>
          </a:p>
          <a:p>
            <a:pPr marL="0" indent="0">
              <a:lnSpc>
                <a:spcPct val="110000"/>
              </a:lnSpc>
              <a:spcAft>
                <a:spcPts val="600"/>
              </a:spcAft>
              <a:buNone/>
            </a:pPr>
            <a:r>
              <a:rPr lang="en-US" sz="2100">
                <a:solidFill>
                  <a:srgbClr val="C00000"/>
                </a:solidFill>
                <a:latin typeface="Calibri"/>
                <a:ea typeface="+mn-lt"/>
                <a:cs typeface="+mn-lt"/>
              </a:rPr>
              <a:t>Finished Product Storage </a:t>
            </a:r>
            <a:r>
              <a:rPr lang="en-US" sz="2100" b="0">
                <a:latin typeface="Calibri"/>
                <a:ea typeface="+mn-lt"/>
                <a:cs typeface="+mn-lt"/>
              </a:rPr>
              <a:t>–</a:t>
            </a:r>
            <a:r>
              <a:rPr lang="en-US" sz="2100">
                <a:latin typeface="Calibri"/>
                <a:ea typeface="+mn-lt"/>
                <a:cs typeface="+mn-lt"/>
              </a:rPr>
              <a:t> Containers of iced mahi-mahi fillets are placed in master cartons that contain each customer’s order and are placed back into refrigerated storage until it is moved directly to refrigerated trucks for delivery to retail or restaurant customers</a:t>
            </a:r>
            <a:endParaRPr lang="en-US" sz="2100">
              <a:latin typeface="Calibri"/>
            </a:endParaRPr>
          </a:p>
        </p:txBody>
      </p:sp>
      <p:sp>
        <p:nvSpPr>
          <p:cNvPr id="4" name="Slide Number Placeholder 3">
            <a:extLst>
              <a:ext uri="{FF2B5EF4-FFF2-40B4-BE49-F238E27FC236}">
                <a16:creationId xmlns:a16="http://schemas.microsoft.com/office/drawing/2014/main" id="{C25971D8-F57D-E0D8-6FF3-45418EF72694}"/>
              </a:ext>
            </a:extLst>
          </p:cNvPr>
          <p:cNvSpPr>
            <a:spLocks noGrp="1"/>
          </p:cNvSpPr>
          <p:nvPr>
            <p:ph type="sldNum" sz="quarter" idx="12"/>
          </p:nvPr>
        </p:nvSpPr>
        <p:spPr/>
        <p:txBody>
          <a:bodyPr/>
          <a:lstStyle/>
          <a:p>
            <a:fld id="{02389E78-7DB0-44B8-A701-13E85F167260}" type="slidenum">
              <a:rPr lang="en-US" smtClean="0"/>
              <a:t>64</a:t>
            </a:fld>
            <a:endParaRPr lang="en-US"/>
          </a:p>
        </p:txBody>
      </p:sp>
      <p:pic>
        <p:nvPicPr>
          <p:cNvPr id="5" name="Picture 4" descr="A diagram of a product storage process&#10;&#10;Description automatically generated">
            <a:extLst>
              <a:ext uri="{FF2B5EF4-FFF2-40B4-BE49-F238E27FC236}">
                <a16:creationId xmlns:a16="http://schemas.microsoft.com/office/drawing/2014/main" id="{EF89A86A-6856-3CC4-5641-F3CE5EB5032E}"/>
              </a:ext>
            </a:extLst>
          </p:cNvPr>
          <p:cNvPicPr>
            <a:picLocks noChangeAspect="1"/>
          </p:cNvPicPr>
          <p:nvPr/>
        </p:nvPicPr>
        <p:blipFill>
          <a:blip r:embed="rId2">
            <a:extLst>
              <a:ext uri="{28A0092B-C50C-407E-A947-70E740481C1C}">
                <a14:useLocalDpi xmlns:a14="http://schemas.microsoft.com/office/drawing/2010/main" val="0"/>
              </a:ext>
            </a:extLst>
          </a:blip>
          <a:srcRect t="10768"/>
          <a:stretch/>
        </p:blipFill>
        <p:spPr>
          <a:xfrm>
            <a:off x="7927117" y="2828299"/>
            <a:ext cx="4048573" cy="3476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17A0C74-E1ED-7040-AB8B-27C447474114}"/>
              </a:ext>
            </a:extLst>
          </p:cNvPr>
          <p:cNvSpPr txBox="1"/>
          <p:nvPr/>
        </p:nvSpPr>
        <p:spPr>
          <a:xfrm>
            <a:off x="7988855" y="2264264"/>
            <a:ext cx="3799065" cy="646331"/>
          </a:xfrm>
          <a:prstGeom prst="rect">
            <a:avLst/>
          </a:prstGeom>
          <a:noFill/>
        </p:spPr>
        <p:txBody>
          <a:bodyPr wrap="square" rtlCol="0">
            <a:spAutoFit/>
          </a:bodyPr>
          <a:lstStyle/>
          <a:p>
            <a:pPr algn="ctr"/>
            <a:r>
              <a:rPr lang="en-US" b="1"/>
              <a:t>Fresh/Raw mahi-mahi fillets process flow chart</a:t>
            </a:r>
          </a:p>
        </p:txBody>
      </p:sp>
      <p:grpSp>
        <p:nvGrpSpPr>
          <p:cNvPr id="7" name="Group 13">
            <a:extLst>
              <a:ext uri="{FF2B5EF4-FFF2-40B4-BE49-F238E27FC236}">
                <a16:creationId xmlns:a16="http://schemas.microsoft.com/office/drawing/2014/main" id="{4DD7F179-59BC-6F45-7221-3F4D733FF5D3}"/>
              </a:ext>
            </a:extLst>
          </p:cNvPr>
          <p:cNvGrpSpPr>
            <a:grpSpLocks/>
          </p:cNvGrpSpPr>
          <p:nvPr/>
        </p:nvGrpSpPr>
        <p:grpSpPr bwMode="auto">
          <a:xfrm>
            <a:off x="8486378" y="1690687"/>
            <a:ext cx="2669302" cy="523220"/>
            <a:chOff x="7385845" y="3134736"/>
            <a:chExt cx="2594591" cy="585662"/>
          </a:xfrm>
        </p:grpSpPr>
        <p:sp>
          <p:nvSpPr>
            <p:cNvPr id="8" name="Rectangle: Rounded Corners 6">
              <a:extLst>
                <a:ext uri="{FF2B5EF4-FFF2-40B4-BE49-F238E27FC236}">
                  <a16:creationId xmlns:a16="http://schemas.microsoft.com/office/drawing/2014/main" id="{546926BD-9BA0-81BD-B7E3-D54253DB29A7}"/>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2">
              <a:extLst>
                <a:ext uri="{FF2B5EF4-FFF2-40B4-BE49-F238E27FC236}">
                  <a16:creationId xmlns:a16="http://schemas.microsoft.com/office/drawing/2014/main" id="{A342AA79-BB40-0E05-ED91-EDA7F624B454}"/>
                </a:ext>
              </a:extLst>
            </p:cNvPr>
            <p:cNvSpPr txBox="1">
              <a:spLocks noChangeArrowheads="1"/>
            </p:cNvSpPr>
            <p:nvPr/>
          </p:nvSpPr>
          <p:spPr bwMode="auto">
            <a:xfrm>
              <a:off x="7385845" y="3134736"/>
              <a:ext cx="2594591" cy="58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CHP4: 75-76</a:t>
              </a:r>
            </a:p>
          </p:txBody>
        </p:sp>
      </p:grpSp>
    </p:spTree>
    <p:extLst>
      <p:ext uri="{BB962C8B-B14F-4D97-AF65-F5344CB8AC3E}">
        <p14:creationId xmlns:p14="http://schemas.microsoft.com/office/powerpoint/2010/main" val="23057024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A10E-148D-F413-F95A-B793C4F48124}"/>
              </a:ext>
            </a:extLst>
          </p:cNvPr>
          <p:cNvSpPr>
            <a:spLocks noGrp="1"/>
          </p:cNvSpPr>
          <p:nvPr>
            <p:ph type="title"/>
          </p:nvPr>
        </p:nvSpPr>
        <p:spPr>
          <a:xfrm>
            <a:off x="838200" y="365125"/>
            <a:ext cx="10146792" cy="1325563"/>
          </a:xfrm>
        </p:spPr>
        <p:txBody>
          <a:bodyPr/>
          <a:lstStyle/>
          <a:p>
            <a:r>
              <a:rPr lang="en-US" altLang="en-US">
                <a:ea typeface="MS PGothic"/>
              </a:rPr>
              <a:t>Preliminary Step 3.  Describe Product</a:t>
            </a:r>
            <a:endParaRPr lang="en-US"/>
          </a:p>
        </p:txBody>
      </p:sp>
      <p:pic>
        <p:nvPicPr>
          <p:cNvPr id="15" name="Content Placeholder 14">
            <a:extLst>
              <a:ext uri="{FF2B5EF4-FFF2-40B4-BE49-F238E27FC236}">
                <a16:creationId xmlns:a16="http://schemas.microsoft.com/office/drawing/2014/main" id="{1EC8A547-6187-0633-E5E6-E78D69EBB3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2650" y="3886994"/>
            <a:ext cx="266700" cy="228600"/>
          </a:xfrm>
        </p:spPr>
      </p:pic>
      <p:sp>
        <p:nvSpPr>
          <p:cNvPr id="4" name="Slide Number Placeholder 3">
            <a:extLst>
              <a:ext uri="{FF2B5EF4-FFF2-40B4-BE49-F238E27FC236}">
                <a16:creationId xmlns:a16="http://schemas.microsoft.com/office/drawing/2014/main" id="{727138EA-538F-DD6B-9F09-D5B9A9F17C5F}"/>
              </a:ext>
            </a:extLst>
          </p:cNvPr>
          <p:cNvSpPr>
            <a:spLocks noGrp="1"/>
          </p:cNvSpPr>
          <p:nvPr>
            <p:ph type="sldNum" sz="quarter" idx="12"/>
          </p:nvPr>
        </p:nvSpPr>
        <p:spPr/>
        <p:txBody>
          <a:bodyPr/>
          <a:lstStyle/>
          <a:p>
            <a:fld id="{02389E78-7DB0-44B8-A701-13E85F167260}" type="slidenum">
              <a:rPr lang="en-US" smtClean="0"/>
              <a:t>65</a:t>
            </a:fld>
            <a:endParaRPr lang="en-US"/>
          </a:p>
        </p:txBody>
      </p:sp>
      <p:sp>
        <p:nvSpPr>
          <p:cNvPr id="5" name="Slide Number Placeholder 1">
            <a:extLst>
              <a:ext uri="{FF2B5EF4-FFF2-40B4-BE49-F238E27FC236}">
                <a16:creationId xmlns:a16="http://schemas.microsoft.com/office/drawing/2014/main" id="{3C4998AF-1DEB-B56E-AFB5-6073BB971F7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4FA31A-ABA5-4667-BACC-3489C0083671}" type="slidenum">
              <a:rPr lang="en-US" altLang="en-US" smtClean="0"/>
              <a:pPr/>
              <a:t>65</a:t>
            </a:fld>
            <a:endParaRPr lang="en-US" altLang="en-US"/>
          </a:p>
        </p:txBody>
      </p:sp>
      <p:pic>
        <p:nvPicPr>
          <p:cNvPr id="6" name="Picture 1">
            <a:extLst>
              <a:ext uri="{FF2B5EF4-FFF2-40B4-BE49-F238E27FC236}">
                <a16:creationId xmlns:a16="http://schemas.microsoft.com/office/drawing/2014/main" id="{8F3709AA-0418-B7E8-212A-650255915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31339"/>
            <a:ext cx="10146793" cy="402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9B9E506-1E12-CBCB-3807-FA21F289F219}"/>
              </a:ext>
            </a:extLst>
          </p:cNvPr>
          <p:cNvSpPr txBox="1"/>
          <p:nvPr/>
        </p:nvSpPr>
        <p:spPr>
          <a:xfrm>
            <a:off x="210078" y="5437633"/>
            <a:ext cx="7661968" cy="1077218"/>
          </a:xfrm>
          <a:prstGeom prst="rect">
            <a:avLst/>
          </a:prstGeom>
          <a:noFill/>
        </p:spPr>
        <p:txBody>
          <a:bodyPr wrap="square" lIns="91440" tIns="45720" rIns="91440" bIns="45720" anchor="t">
            <a:spAutoFit/>
          </a:bodyPr>
          <a:lstStyle/>
          <a:p>
            <a:pPr>
              <a:defRPr/>
            </a:pPr>
            <a:r>
              <a:rPr lang="en-US" sz="3200">
                <a:latin typeface="Calibri"/>
                <a:ea typeface="Calibri"/>
                <a:cs typeface="Calibri"/>
              </a:rPr>
              <a:t>Blue Book provides a useful form for preliminary information</a:t>
            </a:r>
          </a:p>
        </p:txBody>
      </p:sp>
      <p:grpSp>
        <p:nvGrpSpPr>
          <p:cNvPr id="8" name="Group 10">
            <a:extLst>
              <a:ext uri="{FF2B5EF4-FFF2-40B4-BE49-F238E27FC236}">
                <a16:creationId xmlns:a16="http://schemas.microsoft.com/office/drawing/2014/main" id="{F7962CB8-442A-99CB-E165-EFC6017B3DF7}"/>
              </a:ext>
            </a:extLst>
          </p:cNvPr>
          <p:cNvGrpSpPr>
            <a:grpSpLocks/>
          </p:cNvGrpSpPr>
          <p:nvPr/>
        </p:nvGrpSpPr>
        <p:grpSpPr bwMode="auto">
          <a:xfrm>
            <a:off x="9439346" y="1423208"/>
            <a:ext cx="2098857" cy="579438"/>
            <a:chOff x="9038029" y="3140076"/>
            <a:chExt cx="917793" cy="579668"/>
          </a:xfrm>
        </p:grpSpPr>
        <p:sp>
          <p:nvSpPr>
            <p:cNvPr id="9" name="Rectangle: Rounded Corners 11">
              <a:extLst>
                <a:ext uri="{FF2B5EF4-FFF2-40B4-BE49-F238E27FC236}">
                  <a16:creationId xmlns:a16="http://schemas.microsoft.com/office/drawing/2014/main" id="{CEEA0165-AD7D-C50D-3589-C4602D48DAB4}"/>
                </a:ext>
              </a:extLst>
            </p:cNvPr>
            <p:cNvSpPr/>
            <p:nvPr/>
          </p:nvSpPr>
          <p:spPr bwMode="auto">
            <a:xfrm>
              <a:off x="9038029" y="3140076"/>
              <a:ext cx="917793"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2">
              <a:extLst>
                <a:ext uri="{FF2B5EF4-FFF2-40B4-BE49-F238E27FC236}">
                  <a16:creationId xmlns:a16="http://schemas.microsoft.com/office/drawing/2014/main" id="{22283C80-D3C6-55D8-A0E4-D610EC539B95}"/>
                </a:ext>
              </a:extLst>
            </p:cNvPr>
            <p:cNvSpPr txBox="1">
              <a:spLocks noChangeArrowheads="1"/>
            </p:cNvSpPr>
            <p:nvPr/>
          </p:nvSpPr>
          <p:spPr bwMode="auto">
            <a:xfrm>
              <a:off x="9038029" y="3140076"/>
              <a:ext cx="917793" cy="52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CHP4: 74</a:t>
              </a:r>
            </a:p>
          </p:txBody>
        </p:sp>
      </p:grpSp>
      <p:grpSp>
        <p:nvGrpSpPr>
          <p:cNvPr id="11" name="Group 13">
            <a:extLst>
              <a:ext uri="{FF2B5EF4-FFF2-40B4-BE49-F238E27FC236}">
                <a16:creationId xmlns:a16="http://schemas.microsoft.com/office/drawing/2014/main" id="{BD63DDE6-9B94-E299-55D3-4E492DF78857}"/>
              </a:ext>
            </a:extLst>
          </p:cNvPr>
          <p:cNvGrpSpPr>
            <a:grpSpLocks/>
          </p:cNvGrpSpPr>
          <p:nvPr/>
        </p:nvGrpSpPr>
        <p:grpSpPr bwMode="auto">
          <a:xfrm>
            <a:off x="7988710" y="5780342"/>
            <a:ext cx="3128008" cy="588962"/>
            <a:chOff x="7391400" y="3130547"/>
            <a:chExt cx="3243952" cy="589197"/>
          </a:xfrm>
        </p:grpSpPr>
        <p:sp>
          <p:nvSpPr>
            <p:cNvPr id="12" name="Rectangle: Rounded Corners 14">
              <a:extLst>
                <a:ext uri="{FF2B5EF4-FFF2-40B4-BE49-F238E27FC236}">
                  <a16:creationId xmlns:a16="http://schemas.microsoft.com/office/drawing/2014/main" id="{8A341955-0583-C845-98EC-8B8B82136A22}"/>
                </a:ext>
              </a:extLst>
            </p:cNvPr>
            <p:cNvSpPr/>
            <p:nvPr/>
          </p:nvSpPr>
          <p:spPr bwMode="auto">
            <a:xfrm>
              <a:off x="7410442" y="3140076"/>
              <a:ext cx="3224910"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2">
              <a:extLst>
                <a:ext uri="{FF2B5EF4-FFF2-40B4-BE49-F238E27FC236}">
                  <a16:creationId xmlns:a16="http://schemas.microsoft.com/office/drawing/2014/main" id="{A767D43E-08F6-D568-8F7A-FFC4D356E8DE}"/>
                </a:ext>
              </a:extLst>
            </p:cNvPr>
            <p:cNvSpPr txBox="1">
              <a:spLocks noChangeArrowheads="1"/>
            </p:cNvSpPr>
            <p:nvPr/>
          </p:nvSpPr>
          <p:spPr bwMode="auto">
            <a:xfrm>
              <a:off x="7391400" y="3130547"/>
              <a:ext cx="3243952" cy="52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Appendix 2: 226</a:t>
              </a:r>
            </a:p>
          </p:txBody>
        </p:sp>
      </p:grpSp>
      <p:sp>
        <p:nvSpPr>
          <p:cNvPr id="17" name="TextBox 16">
            <a:extLst>
              <a:ext uri="{FF2B5EF4-FFF2-40B4-BE49-F238E27FC236}">
                <a16:creationId xmlns:a16="http://schemas.microsoft.com/office/drawing/2014/main" id="{22F065B2-6234-8763-5725-EEB35C143657}"/>
              </a:ext>
            </a:extLst>
          </p:cNvPr>
          <p:cNvSpPr txBox="1"/>
          <p:nvPr/>
        </p:nvSpPr>
        <p:spPr>
          <a:xfrm>
            <a:off x="4457700" y="4297977"/>
            <a:ext cx="292608" cy="276999"/>
          </a:xfrm>
          <a:prstGeom prst="rect">
            <a:avLst/>
          </a:prstGeom>
          <a:noFill/>
        </p:spPr>
        <p:txBody>
          <a:bodyPr wrap="square" rtlCol="0">
            <a:spAutoFit/>
          </a:bodyPr>
          <a:lstStyle/>
          <a:p>
            <a:r>
              <a:rPr lang="en-US" sz="1200">
                <a:solidFill>
                  <a:schemeClr val="bg1">
                    <a:lumMod val="50000"/>
                  </a:schemeClr>
                </a:solidFill>
              </a:rPr>
              <a:t>x</a:t>
            </a:r>
          </a:p>
        </p:txBody>
      </p:sp>
      <p:sp>
        <p:nvSpPr>
          <p:cNvPr id="18" name="TextBox 17">
            <a:extLst>
              <a:ext uri="{FF2B5EF4-FFF2-40B4-BE49-F238E27FC236}">
                <a16:creationId xmlns:a16="http://schemas.microsoft.com/office/drawing/2014/main" id="{7456CBC7-5288-765E-3B1B-FCEE26172112}"/>
              </a:ext>
            </a:extLst>
          </p:cNvPr>
          <p:cNvSpPr txBox="1"/>
          <p:nvPr/>
        </p:nvSpPr>
        <p:spPr>
          <a:xfrm>
            <a:off x="3016758" y="4297978"/>
            <a:ext cx="292608" cy="276999"/>
          </a:xfrm>
          <a:prstGeom prst="rect">
            <a:avLst/>
          </a:prstGeom>
          <a:noFill/>
        </p:spPr>
        <p:txBody>
          <a:bodyPr wrap="square" rtlCol="0">
            <a:spAutoFit/>
          </a:bodyPr>
          <a:lstStyle/>
          <a:p>
            <a:r>
              <a:rPr lang="en-US" sz="1200">
                <a:solidFill>
                  <a:schemeClr val="bg1">
                    <a:lumMod val="50000"/>
                  </a:schemeClr>
                </a:solidFill>
              </a:rPr>
              <a:t>x</a:t>
            </a:r>
          </a:p>
        </p:txBody>
      </p:sp>
    </p:spTree>
    <p:extLst>
      <p:ext uri="{BB962C8B-B14F-4D97-AF65-F5344CB8AC3E}">
        <p14:creationId xmlns:p14="http://schemas.microsoft.com/office/powerpoint/2010/main" val="39118752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2694F-35B2-279A-C00B-CD54EB09C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B38310-5D3D-6F26-5438-0DA4160C9CD2}"/>
              </a:ext>
            </a:extLst>
          </p:cNvPr>
          <p:cNvSpPr>
            <a:spLocks noGrp="1"/>
          </p:cNvSpPr>
          <p:nvPr>
            <p:ph type="title"/>
          </p:nvPr>
        </p:nvSpPr>
        <p:spPr>
          <a:xfrm>
            <a:off x="838200" y="2675731"/>
            <a:ext cx="10515600" cy="1325563"/>
          </a:xfrm>
        </p:spPr>
        <p:txBody>
          <a:bodyPr>
            <a:normAutofit/>
          </a:bodyPr>
          <a:lstStyle/>
          <a:p>
            <a:pPr algn="ctr"/>
            <a:r>
              <a:rPr lang="en-US" sz="6600">
                <a:latin typeface="+mn-lt"/>
              </a:rPr>
              <a:t>Hazard Analysis</a:t>
            </a:r>
          </a:p>
        </p:txBody>
      </p:sp>
      <p:sp>
        <p:nvSpPr>
          <p:cNvPr id="4" name="Slide Number Placeholder 3">
            <a:extLst>
              <a:ext uri="{FF2B5EF4-FFF2-40B4-BE49-F238E27FC236}">
                <a16:creationId xmlns:a16="http://schemas.microsoft.com/office/drawing/2014/main" id="{8C92E219-0F0D-F11D-BD48-DB75B8227419}"/>
              </a:ext>
            </a:extLst>
          </p:cNvPr>
          <p:cNvSpPr>
            <a:spLocks noGrp="1"/>
          </p:cNvSpPr>
          <p:nvPr>
            <p:ph type="sldNum" sz="quarter" idx="12"/>
          </p:nvPr>
        </p:nvSpPr>
        <p:spPr/>
        <p:txBody>
          <a:bodyPr/>
          <a:lstStyle/>
          <a:p>
            <a:fld id="{5C3E7EC1-509C-4821-B81F-FD24AC671C38}" type="slidenum">
              <a:rPr lang="en-US" altLang="en-US" smtClean="0"/>
              <a:pPr/>
              <a:t>66</a:t>
            </a:fld>
            <a:endParaRPr lang="en-US" altLang="en-US"/>
          </a:p>
        </p:txBody>
      </p:sp>
    </p:spTree>
    <p:extLst>
      <p:ext uri="{BB962C8B-B14F-4D97-AF65-F5344CB8AC3E}">
        <p14:creationId xmlns:p14="http://schemas.microsoft.com/office/powerpoint/2010/main" val="174151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4892-1275-E9CE-3200-25B66008C4EC}"/>
              </a:ext>
            </a:extLst>
          </p:cNvPr>
          <p:cNvSpPr>
            <a:spLocks noGrp="1"/>
          </p:cNvSpPr>
          <p:nvPr>
            <p:ph type="title"/>
          </p:nvPr>
        </p:nvSpPr>
        <p:spPr/>
        <p:txBody>
          <a:bodyPr/>
          <a:lstStyle/>
          <a:p>
            <a:r>
              <a:rPr lang="en-US" altLang="en-US" sz="4400">
                <a:ea typeface="MS PGothic" panose="020B0600070205080204" pitchFamily="34" charset="-128"/>
              </a:rPr>
              <a:t>Required Hazard Analysis</a:t>
            </a:r>
            <a:endParaRPr lang="en-US"/>
          </a:p>
        </p:txBody>
      </p:sp>
      <p:sp>
        <p:nvSpPr>
          <p:cNvPr id="3" name="Content Placeholder 2">
            <a:extLst>
              <a:ext uri="{FF2B5EF4-FFF2-40B4-BE49-F238E27FC236}">
                <a16:creationId xmlns:a16="http://schemas.microsoft.com/office/drawing/2014/main" id="{30A176F6-1714-4E2F-2934-81F4415AB1A8}"/>
              </a:ext>
            </a:extLst>
          </p:cNvPr>
          <p:cNvSpPr>
            <a:spLocks noGrp="1"/>
          </p:cNvSpPr>
          <p:nvPr>
            <p:ph idx="1"/>
          </p:nvPr>
        </p:nvSpPr>
        <p:spPr>
          <a:xfrm>
            <a:off x="4816686" y="1655137"/>
            <a:ext cx="6343149" cy="4351338"/>
          </a:xfrm>
        </p:spPr>
        <p:txBody>
          <a:bodyPr vert="horz" lIns="91440" tIns="45720" rIns="91440" bIns="45720" rtlCol="0" anchor="t">
            <a:normAutofit/>
          </a:bodyPr>
          <a:lstStyle/>
          <a:p>
            <a:pPr eaLnBrk="1" hangingPunct="1">
              <a:defRPr/>
            </a:pPr>
            <a:r>
              <a:rPr lang="en-US" altLang="en-US" sz="3200">
                <a:latin typeface="Calibri"/>
                <a:ea typeface="Calibri"/>
                <a:cs typeface="Calibri"/>
              </a:rPr>
              <a:t>Use the preliminary information</a:t>
            </a:r>
          </a:p>
          <a:p>
            <a:pPr marL="914400" lvl="1" indent="-457200" eaLnBrk="1" hangingPunct="1">
              <a:buFont typeface="Wingdings" panose="05000000000000000000" pitchFamily="2" charset="2"/>
              <a:buChar char="§"/>
              <a:defRPr/>
            </a:pPr>
            <a:r>
              <a:rPr lang="en-US" altLang="en-US" sz="3200">
                <a:latin typeface="Calibri"/>
                <a:ea typeface="Calibri"/>
                <a:cs typeface="Calibri"/>
              </a:rPr>
              <a:t>Process Description</a:t>
            </a:r>
          </a:p>
          <a:p>
            <a:pPr marL="914400" lvl="1" indent="-457200" eaLnBrk="1" hangingPunct="1">
              <a:buFont typeface="Wingdings" panose="05000000000000000000" pitchFamily="2" charset="2"/>
              <a:buChar char="§"/>
              <a:defRPr/>
            </a:pPr>
            <a:r>
              <a:rPr lang="en-US" altLang="en-US" sz="3200">
                <a:latin typeface="Calibri"/>
                <a:ea typeface="Calibri"/>
                <a:cs typeface="Calibri"/>
              </a:rPr>
              <a:t>Processing Flow Chart</a:t>
            </a:r>
          </a:p>
          <a:p>
            <a:pPr marL="914400" lvl="1" indent="-457200" eaLnBrk="1" hangingPunct="1">
              <a:buFont typeface="Wingdings" panose="05000000000000000000" pitchFamily="2" charset="2"/>
              <a:buChar char="§"/>
              <a:defRPr/>
            </a:pPr>
            <a:r>
              <a:rPr lang="en-US" altLang="en-US" sz="3200">
                <a:latin typeface="Calibri"/>
                <a:ea typeface="Calibri"/>
                <a:cs typeface="Calibri"/>
              </a:rPr>
              <a:t>Accompanying process narrative</a:t>
            </a:r>
          </a:p>
          <a:p>
            <a:pPr marL="457200" lvl="1" indent="0">
              <a:buNone/>
              <a:defRPr/>
            </a:pPr>
            <a:r>
              <a:rPr lang="en-US" altLang="en-US" sz="3200">
                <a:latin typeface="Calibri"/>
                <a:ea typeface="Calibri"/>
                <a:cs typeface="Calibri"/>
              </a:rPr>
              <a:t>with recommendations from the  </a:t>
            </a:r>
            <a:r>
              <a:rPr lang="en-US" altLang="en-US" sz="3600" b="1">
                <a:solidFill>
                  <a:srgbClr val="C00000"/>
                </a:solidFill>
                <a:latin typeface="Calibri"/>
                <a:ea typeface="Calibri"/>
                <a:cs typeface="Calibri"/>
              </a:rPr>
              <a:t>FDA Guide </a:t>
            </a:r>
            <a:r>
              <a:rPr lang="en-US" altLang="en-US" sz="3200">
                <a:latin typeface="Calibri"/>
                <a:ea typeface="Calibri"/>
                <a:cs typeface="Calibri"/>
              </a:rPr>
              <a:t>beginning with a </a:t>
            </a:r>
            <a:r>
              <a:rPr lang="en-US" altLang="en-US" sz="3200" u="sng">
                <a:latin typeface="Calibri"/>
                <a:ea typeface="Calibri"/>
                <a:cs typeface="Calibri"/>
              </a:rPr>
              <a:t>Hazard Analysis Worksheet</a:t>
            </a:r>
          </a:p>
          <a:p>
            <a:pPr marL="457200" lvl="1" indent="0" eaLnBrk="1" hangingPunct="1">
              <a:buNone/>
              <a:defRPr/>
            </a:pPr>
            <a:endParaRPr lang="en-US" altLang="en-US" sz="3200">
              <a:latin typeface="+mn-lt"/>
            </a:endParaRPr>
          </a:p>
          <a:p>
            <a:pPr marL="0" indent="0">
              <a:buNone/>
            </a:pPr>
            <a:endParaRPr lang="en-US"/>
          </a:p>
        </p:txBody>
      </p:sp>
      <p:sp>
        <p:nvSpPr>
          <p:cNvPr id="4" name="Slide Number Placeholder 3">
            <a:extLst>
              <a:ext uri="{FF2B5EF4-FFF2-40B4-BE49-F238E27FC236}">
                <a16:creationId xmlns:a16="http://schemas.microsoft.com/office/drawing/2014/main" id="{42C3ADF0-F1A6-3CBA-5C3D-D6C499B0BB18}"/>
              </a:ext>
            </a:extLst>
          </p:cNvPr>
          <p:cNvSpPr>
            <a:spLocks noGrp="1"/>
          </p:cNvSpPr>
          <p:nvPr>
            <p:ph type="sldNum" sz="quarter" idx="12"/>
          </p:nvPr>
        </p:nvSpPr>
        <p:spPr/>
        <p:txBody>
          <a:bodyPr/>
          <a:lstStyle/>
          <a:p>
            <a:fld id="{02389E78-7DB0-44B8-A701-13E85F167260}" type="slidenum">
              <a:rPr lang="en-US" smtClean="0"/>
              <a:t>67</a:t>
            </a:fld>
            <a:endParaRPr lang="en-US"/>
          </a:p>
        </p:txBody>
      </p:sp>
      <p:grpSp>
        <p:nvGrpSpPr>
          <p:cNvPr id="5" name="Group 4">
            <a:extLst>
              <a:ext uri="{FF2B5EF4-FFF2-40B4-BE49-F238E27FC236}">
                <a16:creationId xmlns:a16="http://schemas.microsoft.com/office/drawing/2014/main" id="{91652176-CAF0-EE91-5A7F-6C8ACEDB9CBA}"/>
              </a:ext>
            </a:extLst>
          </p:cNvPr>
          <p:cNvGrpSpPr/>
          <p:nvPr/>
        </p:nvGrpSpPr>
        <p:grpSpPr>
          <a:xfrm>
            <a:off x="1032164" y="1429713"/>
            <a:ext cx="3410886" cy="4837738"/>
            <a:chOff x="7945029" y="1644906"/>
            <a:chExt cx="3133824" cy="4688547"/>
          </a:xfrm>
        </p:grpSpPr>
        <p:pic>
          <p:nvPicPr>
            <p:cNvPr id="6" name="Picture 5" descr="A cover of a book&#10;&#10;Description automatically generated">
              <a:extLst>
                <a:ext uri="{FF2B5EF4-FFF2-40B4-BE49-F238E27FC236}">
                  <a16:creationId xmlns:a16="http://schemas.microsoft.com/office/drawing/2014/main" id="{2B19CDD5-8FE2-F90B-A3F9-9897E5706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029" y="1644906"/>
              <a:ext cx="3133824" cy="4060345"/>
            </a:xfrm>
            <a:prstGeom prst="rect">
              <a:avLst/>
            </a:prstGeom>
          </p:spPr>
        </p:pic>
        <p:sp>
          <p:nvSpPr>
            <p:cNvPr id="7" name="TextBox 6">
              <a:extLst>
                <a:ext uri="{FF2B5EF4-FFF2-40B4-BE49-F238E27FC236}">
                  <a16:creationId xmlns:a16="http://schemas.microsoft.com/office/drawing/2014/main" id="{D7E3FE9C-AC6D-5D09-BCC8-501D9C691F08}"/>
                </a:ext>
              </a:extLst>
            </p:cNvPr>
            <p:cNvSpPr txBox="1"/>
            <p:nvPr/>
          </p:nvSpPr>
          <p:spPr bwMode="auto">
            <a:xfrm>
              <a:off x="7945029" y="3241096"/>
              <a:ext cx="3133823" cy="523220"/>
            </a:xfrm>
            <a:prstGeom prst="rect">
              <a:avLst/>
            </a:prstGeom>
            <a:solidFill>
              <a:schemeClr val="bg2"/>
            </a:solidFill>
          </p:spPr>
          <p:txBody>
            <a:bodyPr wrap="square">
              <a:spAutoFit/>
            </a:bodyPr>
            <a:lstStyle/>
            <a:p>
              <a:pPr algn="ctr">
                <a:defRPr/>
              </a:pPr>
              <a:r>
                <a:rPr lang="en-US" sz="2800" b="1">
                  <a:solidFill>
                    <a:srgbClr val="FFCC00"/>
                  </a:solidFill>
                </a:rPr>
                <a:t>FDA GUIDE</a:t>
              </a:r>
            </a:p>
          </p:txBody>
        </p:sp>
        <p:sp>
          <p:nvSpPr>
            <p:cNvPr id="8" name="Rounded Rectangle 22">
              <a:extLst>
                <a:ext uri="{FF2B5EF4-FFF2-40B4-BE49-F238E27FC236}">
                  <a16:creationId xmlns:a16="http://schemas.microsoft.com/office/drawing/2014/main" id="{2C7BA19C-2B0C-BD3D-DD59-D8217A74CA44}"/>
                </a:ext>
              </a:extLst>
            </p:cNvPr>
            <p:cNvSpPr/>
            <p:nvPr/>
          </p:nvSpPr>
          <p:spPr bwMode="auto">
            <a:xfrm>
              <a:off x="8201300" y="5844753"/>
              <a:ext cx="262127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a:solidFill>
                    <a:schemeClr val="bg1"/>
                  </a:solidFill>
                  <a:cs typeface="Calibri"/>
                </a:rPr>
                <a:t>GOLD BOOK</a:t>
              </a:r>
            </a:p>
          </p:txBody>
        </p:sp>
      </p:grpSp>
      <p:grpSp>
        <p:nvGrpSpPr>
          <p:cNvPr id="9" name="Group 1">
            <a:extLst>
              <a:ext uri="{FF2B5EF4-FFF2-40B4-BE49-F238E27FC236}">
                <a16:creationId xmlns:a16="http://schemas.microsoft.com/office/drawing/2014/main" id="{ED5EBA88-52BC-094C-8BBE-BDBDF8DC94F5}"/>
              </a:ext>
            </a:extLst>
          </p:cNvPr>
          <p:cNvGrpSpPr>
            <a:grpSpLocks/>
          </p:cNvGrpSpPr>
          <p:nvPr/>
        </p:nvGrpSpPr>
        <p:grpSpPr bwMode="auto">
          <a:xfrm>
            <a:off x="5706947" y="5760522"/>
            <a:ext cx="4670489" cy="583596"/>
            <a:chOff x="8239747" y="5739439"/>
            <a:chExt cx="2043675" cy="579437"/>
          </a:xfrm>
        </p:grpSpPr>
        <p:sp>
          <p:nvSpPr>
            <p:cNvPr id="10" name="Rectangle: Rounded Corners 11">
              <a:extLst>
                <a:ext uri="{FF2B5EF4-FFF2-40B4-BE49-F238E27FC236}">
                  <a16:creationId xmlns:a16="http://schemas.microsoft.com/office/drawing/2014/main" id="{3BC4AD5A-E198-370B-1AF2-7D2BB0A35F1F}"/>
                </a:ext>
              </a:extLst>
            </p:cNvPr>
            <p:cNvSpPr/>
            <p:nvPr/>
          </p:nvSpPr>
          <p:spPr bwMode="auto">
            <a:xfrm>
              <a:off x="8312792" y="5739439"/>
              <a:ext cx="1897585" cy="5794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2">
              <a:extLst>
                <a:ext uri="{FF2B5EF4-FFF2-40B4-BE49-F238E27FC236}">
                  <a16:creationId xmlns:a16="http://schemas.microsoft.com/office/drawing/2014/main" id="{6434E3DF-B326-D4BB-A3CA-A37ACB2D1362}"/>
                </a:ext>
              </a:extLst>
            </p:cNvPr>
            <p:cNvSpPr txBox="1">
              <a:spLocks noChangeArrowheads="1"/>
            </p:cNvSpPr>
            <p:nvPr/>
          </p:nvSpPr>
          <p:spPr bwMode="auto">
            <a:xfrm>
              <a:off x="8239747" y="5739439"/>
              <a:ext cx="2043675" cy="51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Appendix 2: 227-228 </a:t>
              </a:r>
            </a:p>
          </p:txBody>
        </p:sp>
      </p:grpSp>
    </p:spTree>
    <p:extLst>
      <p:ext uri="{BB962C8B-B14F-4D97-AF65-F5344CB8AC3E}">
        <p14:creationId xmlns:p14="http://schemas.microsoft.com/office/powerpoint/2010/main" val="3796034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A document with text and images&#10;&#10;Description automatically generated with medium confidence">
            <a:extLst>
              <a:ext uri="{FF2B5EF4-FFF2-40B4-BE49-F238E27FC236}">
                <a16:creationId xmlns:a16="http://schemas.microsoft.com/office/drawing/2014/main" id="{218888CF-57AD-314E-EA11-5A90803EE40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682"/>
          <a:stretch/>
        </p:blipFill>
        <p:spPr>
          <a:xfrm>
            <a:off x="5385261" y="256032"/>
            <a:ext cx="5372134" cy="6070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683" name="Text Box 11">
            <a:extLst>
              <a:ext uri="{FF2B5EF4-FFF2-40B4-BE49-F238E27FC236}">
                <a16:creationId xmlns:a16="http://schemas.microsoft.com/office/drawing/2014/main" id="{E698769E-6A47-4E58-B2B2-C1C515894975}"/>
              </a:ext>
            </a:extLst>
          </p:cNvPr>
          <p:cNvSpPr txBox="1">
            <a:spLocks noChangeArrowheads="1"/>
          </p:cNvSpPr>
          <p:nvPr/>
        </p:nvSpPr>
        <p:spPr bwMode="auto">
          <a:xfrm>
            <a:off x="420624" y="124383"/>
            <a:ext cx="4267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defRPr/>
            </a:pPr>
            <a:r>
              <a:rPr lang="en-US" altLang="en-US" sz="4000">
                <a:solidFill>
                  <a:srgbClr val="A50021"/>
                </a:solidFill>
                <a:latin typeface="+mn-lt"/>
              </a:rPr>
              <a:t>Hazard Analysis </a:t>
            </a:r>
            <a:br>
              <a:rPr lang="en-US" altLang="en-US" sz="4000">
                <a:solidFill>
                  <a:srgbClr val="A50021"/>
                </a:solidFill>
                <a:latin typeface="+mn-lt"/>
              </a:rPr>
            </a:br>
            <a:r>
              <a:rPr lang="en-US" altLang="en-US" sz="4000">
                <a:solidFill>
                  <a:srgbClr val="A50021"/>
                </a:solidFill>
                <a:latin typeface="+mn-lt"/>
              </a:rPr>
              <a:t>Worksheet</a:t>
            </a:r>
          </a:p>
        </p:txBody>
      </p:sp>
      <p:sp>
        <p:nvSpPr>
          <p:cNvPr id="2" name="Slide Number Placeholder 1">
            <a:extLst>
              <a:ext uri="{FF2B5EF4-FFF2-40B4-BE49-F238E27FC236}">
                <a16:creationId xmlns:a16="http://schemas.microsoft.com/office/drawing/2014/main" id="{8E57A5F6-C6FD-40FA-9D4E-D5D1A31AFF92}"/>
              </a:ext>
            </a:extLst>
          </p:cNvPr>
          <p:cNvSpPr>
            <a:spLocks noGrp="1"/>
          </p:cNvSpPr>
          <p:nvPr>
            <p:ph type="sldNum" sz="quarter" idx="12"/>
          </p:nvPr>
        </p:nvSpPr>
        <p:spPr/>
        <p:txBody>
          <a:bodyPr/>
          <a:lstStyle/>
          <a:p>
            <a:fld id="{D1BD0E5B-33C1-46B6-93ED-2C2FC771C137}" type="slidenum">
              <a:rPr lang="en-US" altLang="en-US" smtClean="0"/>
              <a:pPr/>
              <a:t>68</a:t>
            </a:fld>
            <a:endParaRPr lang="en-US" altLang="en-US"/>
          </a:p>
        </p:txBody>
      </p:sp>
      <p:sp>
        <p:nvSpPr>
          <p:cNvPr id="92164" name="Line 13">
            <a:extLst>
              <a:ext uri="{FF2B5EF4-FFF2-40B4-BE49-F238E27FC236}">
                <a16:creationId xmlns:a16="http://schemas.microsoft.com/office/drawing/2014/main" id="{A2F43494-B0A9-6BDB-CA7A-C52DB0B1FA0D}"/>
              </a:ext>
            </a:extLst>
          </p:cNvPr>
          <p:cNvSpPr>
            <a:spLocks noChangeShapeType="1"/>
          </p:cNvSpPr>
          <p:nvPr/>
        </p:nvSpPr>
        <p:spPr bwMode="auto">
          <a:xfrm flipV="1">
            <a:off x="4219575" y="2800350"/>
            <a:ext cx="1108075" cy="103188"/>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6" name="Line 13">
            <a:extLst>
              <a:ext uri="{FF2B5EF4-FFF2-40B4-BE49-F238E27FC236}">
                <a16:creationId xmlns:a16="http://schemas.microsoft.com/office/drawing/2014/main" id="{626E354C-1976-2FB6-0F99-5820238D55A8}"/>
              </a:ext>
            </a:extLst>
          </p:cNvPr>
          <p:cNvSpPr>
            <a:spLocks noChangeShapeType="1"/>
          </p:cNvSpPr>
          <p:nvPr/>
        </p:nvSpPr>
        <p:spPr bwMode="auto">
          <a:xfrm>
            <a:off x="4260850" y="3559175"/>
            <a:ext cx="1066800" cy="101600"/>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7" name="Line 13">
            <a:extLst>
              <a:ext uri="{FF2B5EF4-FFF2-40B4-BE49-F238E27FC236}">
                <a16:creationId xmlns:a16="http://schemas.microsoft.com/office/drawing/2014/main" id="{FB63E536-4050-0F4D-A6EE-64FDA50A7D9F}"/>
              </a:ext>
            </a:extLst>
          </p:cNvPr>
          <p:cNvSpPr>
            <a:spLocks noChangeShapeType="1"/>
          </p:cNvSpPr>
          <p:nvPr/>
        </p:nvSpPr>
        <p:spPr bwMode="auto">
          <a:xfrm>
            <a:off x="3748088" y="4360863"/>
            <a:ext cx="1538287" cy="139700"/>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8" name="Line 13">
            <a:extLst>
              <a:ext uri="{FF2B5EF4-FFF2-40B4-BE49-F238E27FC236}">
                <a16:creationId xmlns:a16="http://schemas.microsoft.com/office/drawing/2014/main" id="{5DAE002B-1EB8-E5A5-69B3-51779F7049F6}"/>
              </a:ext>
            </a:extLst>
          </p:cNvPr>
          <p:cNvSpPr>
            <a:spLocks noChangeShapeType="1"/>
          </p:cNvSpPr>
          <p:nvPr/>
        </p:nvSpPr>
        <p:spPr bwMode="auto">
          <a:xfrm>
            <a:off x="4260851" y="5068889"/>
            <a:ext cx="1006412" cy="156352"/>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9" name="Line 13">
            <a:extLst>
              <a:ext uri="{FF2B5EF4-FFF2-40B4-BE49-F238E27FC236}">
                <a16:creationId xmlns:a16="http://schemas.microsoft.com/office/drawing/2014/main" id="{DD942785-EFD8-DAB1-4D18-9BC5E8522D45}"/>
              </a:ext>
            </a:extLst>
          </p:cNvPr>
          <p:cNvSpPr>
            <a:spLocks noChangeShapeType="1"/>
          </p:cNvSpPr>
          <p:nvPr/>
        </p:nvSpPr>
        <p:spPr bwMode="auto">
          <a:xfrm>
            <a:off x="4524375" y="5715000"/>
            <a:ext cx="709780" cy="369888"/>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70" name="object 16">
            <a:extLst>
              <a:ext uri="{FF2B5EF4-FFF2-40B4-BE49-F238E27FC236}">
                <a16:creationId xmlns:a16="http://schemas.microsoft.com/office/drawing/2014/main" id="{FA6164F5-F70C-F084-32CB-0CEB175D4F44}"/>
              </a:ext>
            </a:extLst>
          </p:cNvPr>
          <p:cNvSpPr>
            <a:spLocks/>
          </p:cNvSpPr>
          <p:nvPr/>
        </p:nvSpPr>
        <p:spPr bwMode="auto">
          <a:xfrm>
            <a:off x="6514655" y="2523744"/>
            <a:ext cx="767397" cy="3561144"/>
          </a:xfrm>
          <a:custGeom>
            <a:avLst/>
            <a:gdLst>
              <a:gd name="T0" fmla="*/ 0 w 1103629"/>
              <a:gd name="T1" fmla="*/ 0 h 4114800"/>
              <a:gd name="T2" fmla="*/ 76161 w 1103629"/>
              <a:gd name="T3" fmla="*/ 839 h 4114800"/>
              <a:gd name="T4" fmla="*/ 149208 w 1103629"/>
              <a:gd name="T5" fmla="*/ 3283 h 4114800"/>
              <a:gd name="T6" fmla="*/ 218474 w 1103629"/>
              <a:gd name="T7" fmla="*/ 7223 h 4114800"/>
              <a:gd name="T8" fmla="*/ 283290 w 1103629"/>
              <a:gd name="T9" fmla="*/ 12549 h 4114800"/>
              <a:gd name="T10" fmla="*/ 342984 w 1103629"/>
              <a:gd name="T11" fmla="*/ 19152 h 4114800"/>
              <a:gd name="T12" fmla="*/ 396889 w 1103629"/>
              <a:gd name="T13" fmla="*/ 26924 h 4114800"/>
              <a:gd name="T14" fmla="*/ 444338 w 1103629"/>
              <a:gd name="T15" fmla="*/ 35753 h 4114800"/>
              <a:gd name="T16" fmla="*/ 484659 w 1103629"/>
              <a:gd name="T17" fmla="*/ 45531 h 4114800"/>
              <a:gd name="T18" fmla="*/ 541244 w 1103629"/>
              <a:gd name="T19" fmla="*/ 67498 h 4114800"/>
              <a:gd name="T20" fmla="*/ 561295 w 1103629"/>
              <a:gd name="T21" fmla="*/ 91948 h 4114800"/>
              <a:gd name="T22" fmla="*/ 561295 w 1103629"/>
              <a:gd name="T23" fmla="*/ 822071 h 4114800"/>
              <a:gd name="T24" fmla="*/ 566420 w 1103629"/>
              <a:gd name="T25" fmla="*/ 834551 h 4114800"/>
              <a:gd name="T26" fmla="*/ 605406 w 1103629"/>
              <a:gd name="T27" fmla="*/ 857869 h 4114800"/>
              <a:gd name="T28" fmla="*/ 678253 w 1103629"/>
              <a:gd name="T29" fmla="*/ 878265 h 4114800"/>
              <a:gd name="T30" fmla="*/ 725699 w 1103629"/>
              <a:gd name="T31" fmla="*/ 887094 h 4114800"/>
              <a:gd name="T32" fmla="*/ 779610 w 1103629"/>
              <a:gd name="T33" fmla="*/ 894866 h 4114800"/>
              <a:gd name="T34" fmla="*/ 839300 w 1103629"/>
              <a:gd name="T35" fmla="*/ 901469 h 4114800"/>
              <a:gd name="T36" fmla="*/ 904115 w 1103629"/>
              <a:gd name="T37" fmla="*/ 906795 h 4114800"/>
              <a:gd name="T38" fmla="*/ 973381 w 1103629"/>
              <a:gd name="T39" fmla="*/ 910735 h 4114800"/>
              <a:gd name="T40" fmla="*/ 1046429 w 1103629"/>
              <a:gd name="T41" fmla="*/ 913179 h 4114800"/>
              <a:gd name="T42" fmla="*/ 1122591 w 1103629"/>
              <a:gd name="T43" fmla="*/ 914018 h 4114800"/>
              <a:gd name="T44" fmla="*/ 1046429 w 1103629"/>
              <a:gd name="T45" fmla="*/ 914858 h 4114800"/>
              <a:gd name="T46" fmla="*/ 973381 w 1103629"/>
              <a:gd name="T47" fmla="*/ 917302 h 4114800"/>
              <a:gd name="T48" fmla="*/ 904115 w 1103629"/>
              <a:gd name="T49" fmla="*/ 921242 h 4114800"/>
              <a:gd name="T50" fmla="*/ 839300 w 1103629"/>
              <a:gd name="T51" fmla="*/ 926568 h 4114800"/>
              <a:gd name="T52" fmla="*/ 779610 w 1103629"/>
              <a:gd name="T53" fmla="*/ 933171 h 4114800"/>
              <a:gd name="T54" fmla="*/ 725699 w 1103629"/>
              <a:gd name="T55" fmla="*/ 940942 h 4114800"/>
              <a:gd name="T56" fmla="*/ 678253 w 1103629"/>
              <a:gd name="T57" fmla="*/ 949772 h 4114800"/>
              <a:gd name="T58" fmla="*/ 637932 w 1103629"/>
              <a:gd name="T59" fmla="*/ 959550 h 4114800"/>
              <a:gd name="T60" fmla="*/ 581346 w 1103629"/>
              <a:gd name="T61" fmla="*/ 981517 h 4114800"/>
              <a:gd name="T62" fmla="*/ 561295 w 1103629"/>
              <a:gd name="T63" fmla="*/ 1005966 h 4114800"/>
              <a:gd name="T64" fmla="*/ 561295 w 1103629"/>
              <a:gd name="T65" fmla="*/ 4022852 h 4114800"/>
              <a:gd name="T66" fmla="*/ 556171 w 1103629"/>
              <a:gd name="T67" fmla="*/ 4035330 h 4114800"/>
              <a:gd name="T68" fmla="*/ 517183 w 1103629"/>
              <a:gd name="T69" fmla="*/ 4058644 h 4114800"/>
              <a:gd name="T70" fmla="*/ 444338 w 1103629"/>
              <a:gd name="T71" fmla="*/ 4079041 h 4114800"/>
              <a:gd name="T72" fmla="*/ 396889 w 1103629"/>
              <a:gd name="T73" fmla="*/ 4087871 h 4114800"/>
              <a:gd name="T74" fmla="*/ 342984 w 1103629"/>
              <a:gd name="T75" fmla="*/ 4095643 h 4114800"/>
              <a:gd name="T76" fmla="*/ 283290 w 1103629"/>
              <a:gd name="T77" fmla="*/ 4102247 h 4114800"/>
              <a:gd name="T78" fmla="*/ 218474 w 1103629"/>
              <a:gd name="T79" fmla="*/ 4107575 h 4114800"/>
              <a:gd name="T80" fmla="*/ 149208 w 1103629"/>
              <a:gd name="T81" fmla="*/ 4111515 h 4114800"/>
              <a:gd name="T82" fmla="*/ 76161 w 1103629"/>
              <a:gd name="T83" fmla="*/ 4113960 h 4114800"/>
              <a:gd name="T84" fmla="*/ 0 w 1103629"/>
              <a:gd name="T85" fmla="*/ 4114800 h 41148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03629" h="4114800">
                <a:moveTo>
                  <a:pt x="0" y="0"/>
                </a:moveTo>
                <a:lnTo>
                  <a:pt x="74857" y="839"/>
                </a:lnTo>
                <a:lnTo>
                  <a:pt x="146655" y="3283"/>
                </a:lnTo>
                <a:lnTo>
                  <a:pt x="214735" y="7223"/>
                </a:lnTo>
                <a:lnTo>
                  <a:pt x="278440" y="12549"/>
                </a:lnTo>
                <a:lnTo>
                  <a:pt x="337113" y="19152"/>
                </a:lnTo>
                <a:lnTo>
                  <a:pt x="390096" y="26924"/>
                </a:lnTo>
                <a:lnTo>
                  <a:pt x="436732" y="35753"/>
                </a:lnTo>
                <a:lnTo>
                  <a:pt x="476362" y="45531"/>
                </a:lnTo>
                <a:lnTo>
                  <a:pt x="531980" y="67498"/>
                </a:lnTo>
                <a:lnTo>
                  <a:pt x="551688" y="91948"/>
                </a:lnTo>
                <a:lnTo>
                  <a:pt x="551688" y="822071"/>
                </a:lnTo>
                <a:lnTo>
                  <a:pt x="556724" y="834551"/>
                </a:lnTo>
                <a:lnTo>
                  <a:pt x="595044" y="857869"/>
                </a:lnTo>
                <a:lnTo>
                  <a:pt x="666643" y="878265"/>
                </a:lnTo>
                <a:lnTo>
                  <a:pt x="713279" y="887094"/>
                </a:lnTo>
                <a:lnTo>
                  <a:pt x="766262" y="894866"/>
                </a:lnTo>
                <a:lnTo>
                  <a:pt x="824935" y="901469"/>
                </a:lnTo>
                <a:lnTo>
                  <a:pt x="888640" y="906795"/>
                </a:lnTo>
                <a:lnTo>
                  <a:pt x="956720" y="910735"/>
                </a:lnTo>
                <a:lnTo>
                  <a:pt x="1028518" y="913179"/>
                </a:lnTo>
                <a:lnTo>
                  <a:pt x="1103376" y="914018"/>
                </a:lnTo>
                <a:lnTo>
                  <a:pt x="1028518" y="914858"/>
                </a:lnTo>
                <a:lnTo>
                  <a:pt x="956720" y="917302"/>
                </a:lnTo>
                <a:lnTo>
                  <a:pt x="888640" y="921242"/>
                </a:lnTo>
                <a:lnTo>
                  <a:pt x="824935" y="926568"/>
                </a:lnTo>
                <a:lnTo>
                  <a:pt x="766262" y="933171"/>
                </a:lnTo>
                <a:lnTo>
                  <a:pt x="713279" y="940942"/>
                </a:lnTo>
                <a:lnTo>
                  <a:pt x="666643" y="949772"/>
                </a:lnTo>
                <a:lnTo>
                  <a:pt x="627013" y="959550"/>
                </a:lnTo>
                <a:lnTo>
                  <a:pt x="571395" y="981517"/>
                </a:lnTo>
                <a:lnTo>
                  <a:pt x="551688" y="1005966"/>
                </a:lnTo>
                <a:lnTo>
                  <a:pt x="551688" y="4022852"/>
                </a:lnTo>
                <a:lnTo>
                  <a:pt x="546651" y="4035330"/>
                </a:lnTo>
                <a:lnTo>
                  <a:pt x="508331" y="4058644"/>
                </a:lnTo>
                <a:lnTo>
                  <a:pt x="436732" y="4079041"/>
                </a:lnTo>
                <a:lnTo>
                  <a:pt x="390096" y="4087871"/>
                </a:lnTo>
                <a:lnTo>
                  <a:pt x="337113" y="4095643"/>
                </a:lnTo>
                <a:lnTo>
                  <a:pt x="278440" y="4102247"/>
                </a:lnTo>
                <a:lnTo>
                  <a:pt x="214735" y="4107575"/>
                </a:lnTo>
                <a:lnTo>
                  <a:pt x="146655" y="4111515"/>
                </a:lnTo>
                <a:lnTo>
                  <a:pt x="74857" y="4113960"/>
                </a:lnTo>
                <a:lnTo>
                  <a:pt x="0" y="4114800"/>
                </a:lnTo>
              </a:path>
            </a:pathLst>
          </a:custGeom>
          <a:noFill/>
          <a:ln w="25908">
            <a:solidFill>
              <a:srgbClr val="8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171" name="object 17">
            <a:extLst>
              <a:ext uri="{FF2B5EF4-FFF2-40B4-BE49-F238E27FC236}">
                <a16:creationId xmlns:a16="http://schemas.microsoft.com/office/drawing/2014/main" id="{891E6723-815A-FE67-3337-C0E6BEE6755F}"/>
              </a:ext>
            </a:extLst>
          </p:cNvPr>
          <p:cNvSpPr txBox="1">
            <a:spLocks noChangeArrowheads="1"/>
          </p:cNvSpPr>
          <p:nvPr/>
        </p:nvSpPr>
        <p:spPr bwMode="auto">
          <a:xfrm>
            <a:off x="7282052" y="2838023"/>
            <a:ext cx="3272110" cy="21903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35560" rIns="0" bIns="0">
            <a:spAutoFit/>
          </a:bodyPr>
          <a:lstStyle>
            <a:lvl1pPr marL="92075">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ts val="275"/>
              </a:spcBef>
              <a:buFontTx/>
              <a:buNone/>
            </a:pPr>
            <a:r>
              <a:rPr lang="en-US" altLang="en-US" sz="2800">
                <a:solidFill>
                  <a:srgbClr val="800000"/>
                </a:solidFill>
                <a:latin typeface="Arial" panose="020B0604020202020204" pitchFamily="34" charset="0"/>
                <a:cs typeface="Arial" panose="020B0604020202020204" pitchFamily="34" charset="0"/>
              </a:rPr>
              <a:t>Column 1: </a:t>
            </a:r>
            <a:r>
              <a:rPr lang="en-US" altLang="en-US" sz="2800">
                <a:solidFill>
                  <a:srgbClr val="172C4A"/>
                </a:solidFill>
                <a:latin typeface="Arial" panose="020B0604020202020204" pitchFamily="34" charset="0"/>
                <a:cs typeface="Arial" panose="020B0604020202020204" pitchFamily="34" charset="0"/>
              </a:rPr>
              <a:t>List all  of the processing  steps from the  Process Flow Chart</a:t>
            </a:r>
            <a:endParaRPr lang="en-US" altLang="en-US" sz="2800" b="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764FABF-5C2F-E683-6579-463096F63475}"/>
              </a:ext>
            </a:extLst>
          </p:cNvPr>
          <p:cNvGrpSpPr/>
          <p:nvPr/>
        </p:nvGrpSpPr>
        <p:grpSpPr>
          <a:xfrm>
            <a:off x="987471" y="1946741"/>
            <a:ext cx="3558876" cy="4379447"/>
            <a:chOff x="7988854" y="1957508"/>
            <a:chExt cx="3751812" cy="4368499"/>
          </a:xfrm>
        </p:grpSpPr>
        <p:pic>
          <p:nvPicPr>
            <p:cNvPr id="10" name="Picture 9" descr="A diagram of a product storage process&#10;&#10;Description automatically generated">
              <a:extLst>
                <a:ext uri="{FF2B5EF4-FFF2-40B4-BE49-F238E27FC236}">
                  <a16:creationId xmlns:a16="http://schemas.microsoft.com/office/drawing/2014/main" id="{D56192B3-DD2C-92CB-F120-B4923E545473}"/>
                </a:ext>
              </a:extLst>
            </p:cNvPr>
            <p:cNvPicPr>
              <a:picLocks noChangeAspect="1"/>
            </p:cNvPicPr>
            <p:nvPr/>
          </p:nvPicPr>
          <p:blipFill>
            <a:blip r:embed="rId4">
              <a:extLst>
                <a:ext uri="{28A0092B-C50C-407E-A947-70E740481C1C}">
                  <a14:useLocalDpi xmlns:a14="http://schemas.microsoft.com/office/drawing/2010/main" val="0"/>
                </a:ext>
              </a:extLst>
            </a:blip>
            <a:srcRect l="8666" t="12423" r="9870" b="-267"/>
            <a:stretch/>
          </p:blipFill>
          <p:spPr>
            <a:xfrm>
              <a:off x="8158573" y="2805041"/>
              <a:ext cx="3393315" cy="3520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2CB4AD45-2CC6-9F0C-A364-234CF429C595}"/>
                </a:ext>
              </a:extLst>
            </p:cNvPr>
            <p:cNvSpPr txBox="1"/>
            <p:nvPr/>
          </p:nvSpPr>
          <p:spPr>
            <a:xfrm>
              <a:off x="7988854" y="1957508"/>
              <a:ext cx="3751812" cy="828920"/>
            </a:xfrm>
            <a:prstGeom prst="rect">
              <a:avLst/>
            </a:prstGeom>
            <a:noFill/>
          </p:spPr>
          <p:txBody>
            <a:bodyPr wrap="square" lIns="91440" tIns="45720" rIns="91440" bIns="45720" rtlCol="0" anchor="t">
              <a:spAutoFit/>
            </a:bodyPr>
            <a:lstStyle/>
            <a:p>
              <a:pPr algn="ctr"/>
              <a:r>
                <a:rPr lang="en-US" sz="2400" b="1">
                  <a:latin typeface="Calibri"/>
                  <a:ea typeface="Calibri"/>
                  <a:cs typeface="Calibri"/>
                </a:rPr>
                <a:t>Fresh/Raw mahi-mahi fillets process flow chart</a:t>
              </a:r>
            </a:p>
          </p:txBody>
        </p:sp>
      </p:gr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BB19A-E804-A1A7-2EB5-10B2F0F36461}"/>
              </a:ext>
            </a:extLst>
          </p:cNvPr>
          <p:cNvSpPr>
            <a:spLocks noGrp="1"/>
          </p:cNvSpPr>
          <p:nvPr>
            <p:ph type="title"/>
          </p:nvPr>
        </p:nvSpPr>
        <p:spPr>
          <a:xfrm>
            <a:off x="838200" y="365125"/>
            <a:ext cx="10515600" cy="1325563"/>
          </a:xfrm>
        </p:spPr>
        <p:txBody>
          <a:bodyPr>
            <a:normAutofit fontScale="90000"/>
          </a:bodyPr>
          <a:lstStyle/>
          <a:p>
            <a:r>
              <a:rPr lang="en-US" altLang="en-US" sz="4400">
                <a:ea typeface="MS PGothic" panose="020B0600070205080204" pitchFamily="34" charset="-128"/>
              </a:rPr>
              <a:t>Use the FDA Hazard Guide to help identify the potential hazards for analysis</a:t>
            </a:r>
            <a:endParaRPr lang="en-US"/>
          </a:p>
        </p:txBody>
      </p:sp>
      <p:sp>
        <p:nvSpPr>
          <p:cNvPr id="3" name="Content Placeholder 2">
            <a:extLst>
              <a:ext uri="{FF2B5EF4-FFF2-40B4-BE49-F238E27FC236}">
                <a16:creationId xmlns:a16="http://schemas.microsoft.com/office/drawing/2014/main" id="{A5756D3A-514B-65CF-B516-4E181E558B63}"/>
              </a:ext>
            </a:extLst>
          </p:cNvPr>
          <p:cNvSpPr>
            <a:spLocks noGrp="1"/>
          </p:cNvSpPr>
          <p:nvPr>
            <p:ph sz="half" idx="1"/>
          </p:nvPr>
        </p:nvSpPr>
        <p:spPr/>
        <p:txBody>
          <a:bodyPr/>
          <a:lstStyle/>
          <a:p>
            <a:pPr marL="0" indent="0">
              <a:buNone/>
            </a:pPr>
            <a:endParaRPr lang="en-US"/>
          </a:p>
        </p:txBody>
      </p:sp>
      <p:sp>
        <p:nvSpPr>
          <p:cNvPr id="4" name="Content Placeholder 3">
            <a:extLst>
              <a:ext uri="{FF2B5EF4-FFF2-40B4-BE49-F238E27FC236}">
                <a16:creationId xmlns:a16="http://schemas.microsoft.com/office/drawing/2014/main" id="{424679F9-ABC8-920F-3665-EE35B9C7885F}"/>
              </a:ext>
            </a:extLst>
          </p:cNvPr>
          <p:cNvSpPr>
            <a:spLocks noGrp="1"/>
          </p:cNvSpPr>
          <p:nvPr>
            <p:ph sz="half" idx="2"/>
          </p:nvPr>
        </p:nvSpPr>
        <p:spPr/>
        <p:txBody>
          <a:bodyPr/>
          <a:lstStyle/>
          <a:p>
            <a:pPr>
              <a:spcBef>
                <a:spcPts val="2038"/>
              </a:spcBef>
              <a:buFontTx/>
              <a:buNone/>
            </a:pPr>
            <a:endParaRPr lang="en-US" altLang="en-US" b="0">
              <a:solidFill>
                <a:srgbClr val="172C4A"/>
              </a:solidFill>
              <a:cs typeface="Arial" panose="020B0604020202020204" pitchFamily="34" charset="0"/>
            </a:endParaRPr>
          </a:p>
          <a:p>
            <a:pPr>
              <a:spcBef>
                <a:spcPts val="2038"/>
              </a:spcBef>
              <a:buFontTx/>
              <a:buNone/>
            </a:pPr>
            <a:r>
              <a:rPr lang="en-US" altLang="en-US" b="0">
                <a:solidFill>
                  <a:srgbClr val="172C4A"/>
                </a:solidFill>
                <a:cs typeface="Arial" panose="020B0604020202020204" pitchFamily="34" charset="0"/>
              </a:rPr>
              <a:t>“… guidance describes  the Agency’s current  thinking on a topic and  should be viewed only as  recommendations …”</a:t>
            </a:r>
            <a:endParaRPr lang="en-US" altLang="en-US" b="0">
              <a:cs typeface="Arial" panose="020B0604020202020204" pitchFamily="34" charset="0"/>
            </a:endParaRPr>
          </a:p>
          <a:p>
            <a:pPr>
              <a:spcBef>
                <a:spcPts val="13"/>
              </a:spcBef>
              <a:buFontTx/>
              <a:buNone/>
            </a:pPr>
            <a:endParaRPr lang="en-US" altLang="en-US" b="0">
              <a:cs typeface="Arial" panose="020B0604020202020204" pitchFamily="34" charset="0"/>
            </a:endParaRPr>
          </a:p>
          <a:p>
            <a:pPr>
              <a:spcBef>
                <a:spcPct val="0"/>
              </a:spcBef>
              <a:buFontTx/>
              <a:buNone/>
            </a:pPr>
            <a:r>
              <a:rPr lang="en-US" altLang="en-US" b="0">
                <a:solidFill>
                  <a:srgbClr val="172C4A"/>
                </a:solidFill>
                <a:cs typeface="Arial" panose="020B0604020202020204" pitchFamily="34" charset="0"/>
              </a:rPr>
              <a:t>Recommendations lead to</a:t>
            </a:r>
            <a:endParaRPr lang="en-US" altLang="en-US" b="0">
              <a:cs typeface="Arial" panose="020B0604020202020204" pitchFamily="34" charset="0"/>
            </a:endParaRPr>
          </a:p>
          <a:p>
            <a:pPr>
              <a:spcBef>
                <a:spcPct val="0"/>
              </a:spcBef>
              <a:buFontTx/>
              <a:buNone/>
            </a:pPr>
            <a:r>
              <a:rPr lang="en-US" altLang="en-US" b="0">
                <a:solidFill>
                  <a:srgbClr val="172C4A"/>
                </a:solidFill>
                <a:cs typeface="Arial" panose="020B0604020202020204" pitchFamily="34" charset="0"/>
              </a:rPr>
              <a:t>successful compliance</a:t>
            </a:r>
            <a:endParaRPr lang="en-US" altLang="en-US" b="0">
              <a:cs typeface="Arial" panose="020B0604020202020204" pitchFamily="34" charset="0"/>
            </a:endParaRPr>
          </a:p>
          <a:p>
            <a:pPr marL="0" indent="0">
              <a:buNone/>
            </a:pPr>
            <a:endParaRPr lang="en-US"/>
          </a:p>
        </p:txBody>
      </p:sp>
      <p:sp>
        <p:nvSpPr>
          <p:cNvPr id="5" name="Slide Number Placeholder 4">
            <a:extLst>
              <a:ext uri="{FF2B5EF4-FFF2-40B4-BE49-F238E27FC236}">
                <a16:creationId xmlns:a16="http://schemas.microsoft.com/office/drawing/2014/main" id="{E9A3B1FE-8F75-D13A-20A6-FA40028FD0D0}"/>
              </a:ext>
            </a:extLst>
          </p:cNvPr>
          <p:cNvSpPr>
            <a:spLocks noGrp="1"/>
          </p:cNvSpPr>
          <p:nvPr>
            <p:ph type="sldNum" sz="quarter" idx="12"/>
          </p:nvPr>
        </p:nvSpPr>
        <p:spPr/>
        <p:txBody>
          <a:bodyPr/>
          <a:lstStyle/>
          <a:p>
            <a:fld id="{02389E78-7DB0-44B8-A701-13E85F167260}" type="slidenum">
              <a:rPr lang="en-US" smtClean="0"/>
              <a:t>69</a:t>
            </a:fld>
            <a:endParaRPr lang="en-US"/>
          </a:p>
        </p:txBody>
      </p:sp>
      <p:grpSp>
        <p:nvGrpSpPr>
          <p:cNvPr id="6" name="Group 5">
            <a:extLst>
              <a:ext uri="{FF2B5EF4-FFF2-40B4-BE49-F238E27FC236}">
                <a16:creationId xmlns:a16="http://schemas.microsoft.com/office/drawing/2014/main" id="{A7F2D72B-8034-BF3C-1B03-737A72301597}"/>
              </a:ext>
            </a:extLst>
          </p:cNvPr>
          <p:cNvGrpSpPr/>
          <p:nvPr/>
        </p:nvGrpSpPr>
        <p:grpSpPr>
          <a:xfrm>
            <a:off x="1032164" y="1825625"/>
            <a:ext cx="3137500" cy="4441826"/>
            <a:chOff x="7945029" y="1644906"/>
            <a:chExt cx="3133824" cy="4688547"/>
          </a:xfrm>
        </p:grpSpPr>
        <p:pic>
          <p:nvPicPr>
            <p:cNvPr id="7" name="Picture 6" descr="A cover of a book&#10;&#10;Description automatically generated">
              <a:extLst>
                <a:ext uri="{FF2B5EF4-FFF2-40B4-BE49-F238E27FC236}">
                  <a16:creationId xmlns:a16="http://schemas.microsoft.com/office/drawing/2014/main" id="{E1CA80D3-5DED-B319-A410-7204B606F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029" y="1644906"/>
              <a:ext cx="3133824" cy="4060345"/>
            </a:xfrm>
            <a:prstGeom prst="rect">
              <a:avLst/>
            </a:prstGeom>
          </p:spPr>
        </p:pic>
        <p:sp>
          <p:nvSpPr>
            <p:cNvPr id="8" name="TextBox 7">
              <a:extLst>
                <a:ext uri="{FF2B5EF4-FFF2-40B4-BE49-F238E27FC236}">
                  <a16:creationId xmlns:a16="http://schemas.microsoft.com/office/drawing/2014/main" id="{9A350687-856E-C155-014D-152D5C81F999}"/>
                </a:ext>
              </a:extLst>
            </p:cNvPr>
            <p:cNvSpPr txBox="1"/>
            <p:nvPr/>
          </p:nvSpPr>
          <p:spPr bwMode="auto">
            <a:xfrm>
              <a:off x="7945029" y="3241096"/>
              <a:ext cx="3133823" cy="523220"/>
            </a:xfrm>
            <a:prstGeom prst="rect">
              <a:avLst/>
            </a:prstGeom>
            <a:solidFill>
              <a:schemeClr val="bg2"/>
            </a:solidFill>
          </p:spPr>
          <p:txBody>
            <a:bodyPr wrap="square">
              <a:spAutoFit/>
            </a:bodyPr>
            <a:lstStyle/>
            <a:p>
              <a:pPr algn="ctr">
                <a:defRPr/>
              </a:pPr>
              <a:r>
                <a:rPr lang="en-US" sz="2800" b="1">
                  <a:solidFill>
                    <a:srgbClr val="FFCC00"/>
                  </a:solidFill>
                </a:rPr>
                <a:t>FDA GUIDE</a:t>
              </a:r>
            </a:p>
          </p:txBody>
        </p:sp>
        <p:sp>
          <p:nvSpPr>
            <p:cNvPr id="9" name="Rounded Rectangle 22">
              <a:extLst>
                <a:ext uri="{FF2B5EF4-FFF2-40B4-BE49-F238E27FC236}">
                  <a16:creationId xmlns:a16="http://schemas.microsoft.com/office/drawing/2014/main" id="{00958D7A-365F-DD2D-573C-B54F3FEB462B}"/>
                </a:ext>
              </a:extLst>
            </p:cNvPr>
            <p:cNvSpPr/>
            <p:nvPr/>
          </p:nvSpPr>
          <p:spPr bwMode="auto">
            <a:xfrm>
              <a:off x="8201300" y="5844753"/>
              <a:ext cx="2621279" cy="48870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a:solidFill>
                    <a:schemeClr val="bg1"/>
                  </a:solidFill>
                  <a:cs typeface="Calibri"/>
                </a:rPr>
                <a:t>GOLD BOOK</a:t>
              </a:r>
            </a:p>
          </p:txBody>
        </p:sp>
      </p:grpSp>
      <p:sp>
        <p:nvSpPr>
          <p:cNvPr id="10" name="Rounded Rectangle 22">
            <a:extLst>
              <a:ext uri="{FF2B5EF4-FFF2-40B4-BE49-F238E27FC236}">
                <a16:creationId xmlns:a16="http://schemas.microsoft.com/office/drawing/2014/main" id="{3E1162E0-9C23-0232-F951-F15455201EEF}"/>
              </a:ext>
            </a:extLst>
          </p:cNvPr>
          <p:cNvSpPr/>
          <p:nvPr/>
        </p:nvSpPr>
        <p:spPr bwMode="auto">
          <a:xfrm>
            <a:off x="7537026" y="1825625"/>
            <a:ext cx="1850814"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AD1-3</a:t>
            </a:r>
          </a:p>
        </p:txBody>
      </p:sp>
    </p:spTree>
    <p:extLst>
      <p:ext uri="{BB962C8B-B14F-4D97-AF65-F5344CB8AC3E}">
        <p14:creationId xmlns:p14="http://schemas.microsoft.com/office/powerpoint/2010/main" val="295480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73953-8670-BC6E-9EDF-F12517228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6E106E-0A16-A19F-8DF3-FC631709A794}"/>
              </a:ext>
            </a:extLst>
          </p:cNvPr>
          <p:cNvSpPr>
            <a:spLocks noGrp="1"/>
          </p:cNvSpPr>
          <p:nvPr>
            <p:ph type="title"/>
          </p:nvPr>
        </p:nvSpPr>
        <p:spPr/>
        <p:txBody>
          <a:bodyPr/>
          <a:lstStyle/>
          <a:p>
            <a:r>
              <a:rPr lang="en-US" altLang="en-US" sz="4400">
                <a:ea typeface="MS PGothic" panose="020B0600070205080204" pitchFamily="34" charset="-128"/>
              </a:rPr>
              <a:t>FDA Seafood HACCP Regulation</a:t>
            </a:r>
            <a:br>
              <a:rPr lang="en-US" altLang="en-US" sz="4400">
                <a:ea typeface="MS PGothic" panose="020B0600070205080204" pitchFamily="34" charset="-128"/>
              </a:rPr>
            </a:br>
            <a:r>
              <a:rPr lang="en-US" altLang="en-US" sz="3600">
                <a:ea typeface="MS PGothic" panose="020B0600070205080204" pitchFamily="34" charset="-128"/>
              </a:rPr>
              <a:t>21 CFR Part 123</a:t>
            </a:r>
            <a:endParaRPr lang="en-US"/>
          </a:p>
        </p:txBody>
      </p:sp>
      <p:sp>
        <p:nvSpPr>
          <p:cNvPr id="3" name="Content Placeholder 2">
            <a:extLst>
              <a:ext uri="{FF2B5EF4-FFF2-40B4-BE49-F238E27FC236}">
                <a16:creationId xmlns:a16="http://schemas.microsoft.com/office/drawing/2014/main" id="{28BBDB2C-DB68-B1CB-A845-ACAB1CA5D91E}"/>
              </a:ext>
            </a:extLst>
          </p:cNvPr>
          <p:cNvSpPr>
            <a:spLocks noGrp="1"/>
          </p:cNvSpPr>
          <p:nvPr>
            <p:ph idx="1"/>
          </p:nvPr>
        </p:nvSpPr>
        <p:spPr>
          <a:xfrm>
            <a:off x="838200" y="1747184"/>
            <a:ext cx="10515600" cy="4709926"/>
          </a:xfrm>
        </p:spPr>
        <p:txBody>
          <a:bodyPr vert="horz" lIns="91440" tIns="45720" rIns="91440" bIns="45720" rtlCol="0" anchor="t">
            <a:normAutofit/>
          </a:bodyPr>
          <a:lstStyle/>
          <a:p>
            <a:pPr indent="0" eaLnBrk="1" hangingPunct="1">
              <a:lnSpc>
                <a:spcPct val="100000"/>
              </a:lnSpc>
              <a:spcAft>
                <a:spcPts val="600"/>
              </a:spcAft>
              <a:buFont typeface="Wingdings" panose="05000000000000000000" pitchFamily="2" charset="2"/>
              <a:buChar char="§"/>
            </a:pPr>
            <a:r>
              <a:rPr lang="en-US" altLang="en-US" sz="2800" b="0">
                <a:latin typeface="Calibri"/>
                <a:ea typeface="Calibri"/>
                <a:cs typeface="Calibri"/>
              </a:rPr>
              <a:t>Any fish or fishery products processed or imported in violation of this regulation can be considered adulterated and subject to regulatory action</a:t>
            </a:r>
            <a:r>
              <a:rPr lang="en-US" altLang="en-US">
                <a:latin typeface="Calibri"/>
                <a:ea typeface="Calibri"/>
                <a:cs typeface="Calibri"/>
              </a:rPr>
              <a:t>.</a:t>
            </a:r>
            <a:endParaRPr lang="en-US" altLang="en-US" sz="2800" b="0">
              <a:ea typeface="Calibri"/>
            </a:endParaRPr>
          </a:p>
          <a:p>
            <a:pPr indent="0">
              <a:lnSpc>
                <a:spcPct val="100000"/>
              </a:lnSpc>
              <a:spcAft>
                <a:spcPts val="600"/>
              </a:spcAft>
              <a:buFont typeface="Wingdings" panose="05000000000000000000" pitchFamily="2" charset="2"/>
              <a:buChar char="§"/>
            </a:pPr>
            <a:r>
              <a:rPr lang="en-US" altLang="en-US" sz="2800" b="0">
                <a:latin typeface="Calibri"/>
                <a:ea typeface="Calibri"/>
                <a:cs typeface="Calibri"/>
              </a:rPr>
              <a:t>A processor is any person engaged in commercial, custom or institutional processing of fish or fishery products either in the U.S. or in a foreign country</a:t>
            </a:r>
            <a:r>
              <a:rPr lang="en-US" altLang="en-US">
                <a:latin typeface="Calibri"/>
                <a:ea typeface="Calibri"/>
                <a:cs typeface="Calibri"/>
              </a:rPr>
              <a:t>.</a:t>
            </a:r>
            <a:endParaRPr lang="en-US" altLang="en-US" b="0"/>
          </a:p>
          <a:p>
            <a:pPr indent="0" eaLnBrk="1" hangingPunct="1">
              <a:lnSpc>
                <a:spcPct val="100000"/>
              </a:lnSpc>
              <a:spcAft>
                <a:spcPts val="600"/>
              </a:spcAft>
              <a:buFont typeface="Wingdings" panose="05000000000000000000" pitchFamily="2" charset="2"/>
              <a:buChar char="§"/>
            </a:pPr>
            <a:r>
              <a:rPr lang="en-US" altLang="en-US" sz="2800" b="0">
                <a:latin typeface="Calibri"/>
                <a:ea typeface="Calibri"/>
                <a:cs typeface="Calibri"/>
              </a:rPr>
              <a:t>An importer is the U.S. owner/consignee or the U.S. agent/representative of the foreign owner/consignee at the time of the product </a:t>
            </a:r>
            <a:r>
              <a:rPr lang="en-US" altLang="ja-JP" sz="2800" b="0">
                <a:latin typeface="Calibri"/>
                <a:ea typeface="ＭＳ Ｐゴシック"/>
                <a:cs typeface="Calibri"/>
              </a:rPr>
              <a:t>entry into the United States.</a:t>
            </a:r>
          </a:p>
          <a:p>
            <a:endParaRPr lang="en-US"/>
          </a:p>
        </p:txBody>
      </p:sp>
      <p:sp>
        <p:nvSpPr>
          <p:cNvPr id="4" name="Slide Number Placeholder 3">
            <a:extLst>
              <a:ext uri="{FF2B5EF4-FFF2-40B4-BE49-F238E27FC236}">
                <a16:creationId xmlns:a16="http://schemas.microsoft.com/office/drawing/2014/main" id="{901DE55E-C085-7AE4-39A2-F9143053F074}"/>
              </a:ext>
            </a:extLst>
          </p:cNvPr>
          <p:cNvSpPr>
            <a:spLocks noGrp="1"/>
          </p:cNvSpPr>
          <p:nvPr>
            <p:ph type="sldNum" sz="quarter" idx="12"/>
          </p:nvPr>
        </p:nvSpPr>
        <p:spPr/>
        <p:txBody>
          <a:bodyPr/>
          <a:lstStyle/>
          <a:p>
            <a:fld id="{02389E78-7DB0-44B8-A701-13E85F167260}" type="slidenum">
              <a:rPr lang="en-US" smtClean="0"/>
              <a:t>7</a:t>
            </a:fld>
            <a:endParaRPr lang="en-US"/>
          </a:p>
        </p:txBody>
      </p:sp>
      <p:sp>
        <p:nvSpPr>
          <p:cNvPr id="5" name="Rectangle: Rounded Corners 7">
            <a:extLst>
              <a:ext uri="{FF2B5EF4-FFF2-40B4-BE49-F238E27FC236}">
                <a16:creationId xmlns:a16="http://schemas.microsoft.com/office/drawing/2014/main" id="{335C5C1E-F8A5-4B83-B9CC-8FF46F7421FD}"/>
              </a:ext>
            </a:extLst>
          </p:cNvPr>
          <p:cNvSpPr/>
          <p:nvPr/>
        </p:nvSpPr>
        <p:spPr>
          <a:xfrm>
            <a:off x="3986255" y="2755712"/>
            <a:ext cx="2365449" cy="4099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Calibri" panose="020F0502020204030204" pitchFamily="34" charset="0"/>
                <a:cs typeface="Calibri" panose="020F0502020204030204" pitchFamily="34" charset="0"/>
              </a:rPr>
              <a:t>CHP 12: 197</a:t>
            </a:r>
          </a:p>
        </p:txBody>
      </p:sp>
      <p:sp>
        <p:nvSpPr>
          <p:cNvPr id="6" name="Rectangle: Rounded Corners 8">
            <a:extLst>
              <a:ext uri="{FF2B5EF4-FFF2-40B4-BE49-F238E27FC236}">
                <a16:creationId xmlns:a16="http://schemas.microsoft.com/office/drawing/2014/main" id="{9C4AC3A2-4979-4BEB-4A63-2B5154528B59}"/>
              </a:ext>
            </a:extLst>
          </p:cNvPr>
          <p:cNvSpPr/>
          <p:nvPr/>
        </p:nvSpPr>
        <p:spPr>
          <a:xfrm>
            <a:off x="4490235" y="4238956"/>
            <a:ext cx="2365449" cy="4099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Calibri" panose="020F0502020204030204" pitchFamily="34" charset="0"/>
                <a:cs typeface="Calibri" panose="020F0502020204030204" pitchFamily="34" charset="0"/>
              </a:rPr>
              <a:t>CHP 12: 192</a:t>
            </a:r>
          </a:p>
        </p:txBody>
      </p:sp>
      <p:sp>
        <p:nvSpPr>
          <p:cNvPr id="7" name="Rectangle: Rounded Corners 8">
            <a:extLst>
              <a:ext uri="{FF2B5EF4-FFF2-40B4-BE49-F238E27FC236}">
                <a16:creationId xmlns:a16="http://schemas.microsoft.com/office/drawing/2014/main" id="{A25F8EFD-5725-624B-40AF-66F66B1FF019}"/>
              </a:ext>
            </a:extLst>
          </p:cNvPr>
          <p:cNvSpPr/>
          <p:nvPr/>
        </p:nvSpPr>
        <p:spPr>
          <a:xfrm>
            <a:off x="7292064" y="5763761"/>
            <a:ext cx="2365449" cy="4099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Calibri" panose="020F0502020204030204" pitchFamily="34" charset="0"/>
                <a:cs typeface="Calibri" panose="020F0502020204030204" pitchFamily="34" charset="0"/>
              </a:rPr>
              <a:t>CHP 12: 191</a:t>
            </a:r>
          </a:p>
        </p:txBody>
      </p:sp>
      <p:sp>
        <p:nvSpPr>
          <p:cNvPr id="8" name="Rounded Rectangle 22">
            <a:extLst>
              <a:ext uri="{FF2B5EF4-FFF2-40B4-BE49-F238E27FC236}">
                <a16:creationId xmlns:a16="http://schemas.microsoft.com/office/drawing/2014/main" id="{EE7DF5DA-AD65-10B2-0574-80E0A3E4DE53}"/>
              </a:ext>
            </a:extLst>
          </p:cNvPr>
          <p:cNvSpPr/>
          <p:nvPr/>
        </p:nvSpPr>
        <p:spPr bwMode="auto">
          <a:xfrm>
            <a:off x="10604090" y="5971993"/>
            <a:ext cx="1195869" cy="409938"/>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panose="020F0502020204030204" pitchFamily="34" charset="0"/>
                <a:cs typeface="Calibri" panose="020F0502020204030204" pitchFamily="34" charset="0"/>
              </a:rPr>
              <a:t>AD1 - 1</a:t>
            </a:r>
          </a:p>
        </p:txBody>
      </p:sp>
    </p:spTree>
    <p:extLst>
      <p:ext uri="{BB962C8B-B14F-4D97-AF65-F5344CB8AC3E}">
        <p14:creationId xmlns:p14="http://schemas.microsoft.com/office/powerpoint/2010/main" val="32467786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6AFE-8280-F054-F03E-51976A2098AF}"/>
              </a:ext>
            </a:extLst>
          </p:cNvPr>
          <p:cNvSpPr>
            <a:spLocks noGrp="1"/>
          </p:cNvSpPr>
          <p:nvPr>
            <p:ph type="title"/>
          </p:nvPr>
        </p:nvSpPr>
        <p:spPr>
          <a:xfrm>
            <a:off x="838200" y="365125"/>
            <a:ext cx="9951720" cy="1325563"/>
          </a:xfrm>
        </p:spPr>
        <p:txBody>
          <a:bodyPr>
            <a:normAutofit fontScale="90000"/>
          </a:bodyPr>
          <a:lstStyle/>
          <a:p>
            <a:r>
              <a:rPr lang="en-US" altLang="en-US">
                <a:ea typeface="MS PGothic" panose="020B0600070205080204" pitchFamily="34" charset="-128"/>
              </a:rPr>
              <a:t>Search for the potential hazards for the Fresh/Raw ‘Wild’ Mahi-mahi Fillets </a:t>
            </a:r>
            <a:r>
              <a:rPr lang="en-US" altLang="en-US" sz="3200">
                <a:ea typeface="MS PGothic" panose="020B0600070205080204" pitchFamily="34" charset="-128"/>
              </a:rPr>
              <a:t>(XYZ Seafood Company)</a:t>
            </a:r>
            <a:endParaRPr lang="en-US"/>
          </a:p>
        </p:txBody>
      </p:sp>
      <p:sp>
        <p:nvSpPr>
          <p:cNvPr id="3" name="Content Placeholder 2">
            <a:extLst>
              <a:ext uri="{FF2B5EF4-FFF2-40B4-BE49-F238E27FC236}">
                <a16:creationId xmlns:a16="http://schemas.microsoft.com/office/drawing/2014/main" id="{3C8F4935-182E-233A-F272-AD688B885238}"/>
              </a:ext>
            </a:extLst>
          </p:cNvPr>
          <p:cNvSpPr>
            <a:spLocks noGrp="1"/>
          </p:cNvSpPr>
          <p:nvPr>
            <p:ph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E403F087-D402-78EF-8C3B-FBD84A47A961}"/>
              </a:ext>
            </a:extLst>
          </p:cNvPr>
          <p:cNvSpPr>
            <a:spLocks noGrp="1"/>
          </p:cNvSpPr>
          <p:nvPr>
            <p:ph type="sldNum" sz="quarter" idx="12"/>
          </p:nvPr>
        </p:nvSpPr>
        <p:spPr/>
        <p:txBody>
          <a:bodyPr/>
          <a:lstStyle/>
          <a:p>
            <a:fld id="{02389E78-7DB0-44B8-A701-13E85F167260}" type="slidenum">
              <a:rPr lang="en-US" smtClean="0"/>
              <a:t>70</a:t>
            </a:fld>
            <a:endParaRPr lang="en-US"/>
          </a:p>
        </p:txBody>
      </p:sp>
      <p:pic>
        <p:nvPicPr>
          <p:cNvPr id="5" name="Picture 4" descr="Table&#10;&#10;Description automatically generated">
            <a:extLst>
              <a:ext uri="{FF2B5EF4-FFF2-40B4-BE49-F238E27FC236}">
                <a16:creationId xmlns:a16="http://schemas.microsoft.com/office/drawing/2014/main" id="{67DD00D5-5B84-A5E2-C343-6697857A5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375" y="1877000"/>
            <a:ext cx="3568129" cy="4507925"/>
          </a:xfrm>
          <a:prstGeom prst="rect">
            <a:avLst/>
          </a:prstGeom>
          <a:ln>
            <a:solidFill>
              <a:schemeClr val="accent1">
                <a:lumMod val="75000"/>
              </a:schemeClr>
            </a:solidFill>
          </a:ln>
        </p:spPr>
      </p:pic>
      <p:pic>
        <p:nvPicPr>
          <p:cNvPr id="6" name="Picture 5" descr="Table&#10;&#10;Description automatically generated">
            <a:extLst>
              <a:ext uri="{FF2B5EF4-FFF2-40B4-BE49-F238E27FC236}">
                <a16:creationId xmlns:a16="http://schemas.microsoft.com/office/drawing/2014/main" id="{3763C9D7-6363-1968-2AA7-D8F672DDCAEB}"/>
              </a:ext>
            </a:extLst>
          </p:cNvPr>
          <p:cNvPicPr>
            <a:picLocks noChangeAspect="1"/>
          </p:cNvPicPr>
          <p:nvPr/>
        </p:nvPicPr>
        <p:blipFill rotWithShape="1">
          <a:blip r:embed="rId3">
            <a:extLst>
              <a:ext uri="{28A0092B-C50C-407E-A947-70E740481C1C}">
                <a14:useLocalDpi xmlns:a14="http://schemas.microsoft.com/office/drawing/2010/main" val="0"/>
              </a:ext>
            </a:extLst>
          </a:blip>
          <a:srcRect t="790"/>
          <a:stretch/>
        </p:blipFill>
        <p:spPr>
          <a:xfrm>
            <a:off x="1267968" y="2176462"/>
            <a:ext cx="3249536" cy="4072733"/>
          </a:xfrm>
          <a:prstGeom prst="rect">
            <a:avLst/>
          </a:prstGeom>
          <a:ln>
            <a:solidFill>
              <a:schemeClr val="accent1">
                <a:lumMod val="75000"/>
              </a:schemeClr>
            </a:solidFill>
          </a:ln>
        </p:spPr>
      </p:pic>
      <p:sp>
        <p:nvSpPr>
          <p:cNvPr id="7" name="Slide Number Placeholder 1">
            <a:extLst>
              <a:ext uri="{FF2B5EF4-FFF2-40B4-BE49-F238E27FC236}">
                <a16:creationId xmlns:a16="http://schemas.microsoft.com/office/drawing/2014/main" id="{C37380AB-8923-2850-CD14-DAA6234C25AA}"/>
              </a:ext>
            </a:extLst>
          </p:cNvPr>
          <p:cNvSpPr txBox="1">
            <a:spLocks/>
          </p:cNvSpPr>
          <p:nvPr/>
        </p:nvSpPr>
        <p:spPr>
          <a:xfrm>
            <a:off x="9232490" y="64729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4FA31A-ABA5-4667-BACC-3489C0083671}" type="slidenum">
              <a:rPr lang="en-US" altLang="en-US" smtClean="0"/>
              <a:pPr/>
              <a:t>70</a:t>
            </a:fld>
            <a:endParaRPr lang="en-US" altLang="en-US"/>
          </a:p>
        </p:txBody>
      </p:sp>
      <p:pic>
        <p:nvPicPr>
          <p:cNvPr id="8" name="Picture 7" descr="Table, calendar&#10;&#10;Description automatically generated">
            <a:extLst>
              <a:ext uri="{FF2B5EF4-FFF2-40B4-BE49-F238E27FC236}">
                <a16:creationId xmlns:a16="http://schemas.microsoft.com/office/drawing/2014/main" id="{FFA61840-6BDA-CD1D-7FBC-A361EDC1F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994" y="2202510"/>
            <a:ext cx="5104696" cy="3937908"/>
          </a:xfrm>
          <a:prstGeom prst="rect">
            <a:avLst/>
          </a:prstGeom>
          <a:ln>
            <a:solidFill>
              <a:schemeClr val="accent1">
                <a:lumMod val="75000"/>
              </a:schemeClr>
            </a:solidFill>
          </a:ln>
        </p:spPr>
      </p:pic>
      <p:sp>
        <p:nvSpPr>
          <p:cNvPr id="9" name="object 8">
            <a:extLst>
              <a:ext uri="{FF2B5EF4-FFF2-40B4-BE49-F238E27FC236}">
                <a16:creationId xmlns:a16="http://schemas.microsoft.com/office/drawing/2014/main" id="{ED5A4307-B048-0C00-7F99-BF63539170E0}"/>
              </a:ext>
            </a:extLst>
          </p:cNvPr>
          <p:cNvSpPr txBox="1">
            <a:spLocks noChangeArrowheads="1"/>
          </p:cNvSpPr>
          <p:nvPr/>
        </p:nvSpPr>
        <p:spPr bwMode="auto">
          <a:xfrm>
            <a:off x="7813190" y="4727502"/>
            <a:ext cx="3691030" cy="963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87630" rIns="0" bIns="0" anchor="t">
            <a:spAutoFit/>
          </a:bodyPr>
          <a:lstStyle>
            <a:lvl1pPr marL="1588">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marL="1270" algn="ctr">
              <a:spcBef>
                <a:spcPts val="688"/>
              </a:spcBef>
              <a:buFontTx/>
              <a:buNone/>
            </a:pPr>
            <a:r>
              <a:rPr lang="en-US" altLang="en-US" sz="2800">
                <a:solidFill>
                  <a:srgbClr val="800000"/>
                </a:solidFill>
                <a:latin typeface="Calibri"/>
                <a:ea typeface="Calibri"/>
                <a:cs typeface="Arial"/>
              </a:rPr>
              <a:t>Table 3-4</a:t>
            </a:r>
            <a:endParaRPr lang="en-US" altLang="en-US" sz="2800" b="0">
              <a:latin typeface="Calibri"/>
              <a:ea typeface="Calibri"/>
              <a:cs typeface="Arial"/>
            </a:endParaRPr>
          </a:p>
          <a:p>
            <a:pPr marL="1270" algn="ctr">
              <a:spcBef>
                <a:spcPts val="75"/>
              </a:spcBef>
              <a:buFontTx/>
              <a:buNone/>
            </a:pPr>
            <a:r>
              <a:rPr lang="en-US" altLang="en-US" sz="2800">
                <a:solidFill>
                  <a:srgbClr val="800000"/>
                </a:solidFill>
                <a:latin typeface="Calibri"/>
                <a:ea typeface="Calibri"/>
                <a:cs typeface="Arial"/>
              </a:rPr>
              <a:t>Process-Related  Hazards</a:t>
            </a:r>
            <a:endParaRPr lang="en-US" altLang="en-US" sz="2800" b="0">
              <a:latin typeface="Calibri"/>
              <a:ea typeface="Calibri"/>
              <a:cs typeface="Arial"/>
            </a:endParaRPr>
          </a:p>
        </p:txBody>
      </p:sp>
      <p:sp>
        <p:nvSpPr>
          <p:cNvPr id="10" name="object 10">
            <a:extLst>
              <a:ext uri="{FF2B5EF4-FFF2-40B4-BE49-F238E27FC236}">
                <a16:creationId xmlns:a16="http://schemas.microsoft.com/office/drawing/2014/main" id="{AFF110F7-79B1-86B1-27F0-7C4778E8706C}"/>
              </a:ext>
            </a:extLst>
          </p:cNvPr>
          <p:cNvSpPr>
            <a:spLocks/>
          </p:cNvSpPr>
          <p:nvPr/>
        </p:nvSpPr>
        <p:spPr bwMode="auto">
          <a:xfrm>
            <a:off x="2409000" y="4081112"/>
            <a:ext cx="3690751" cy="865502"/>
          </a:xfrm>
          <a:custGeom>
            <a:avLst/>
            <a:gdLst>
              <a:gd name="T0" fmla="*/ 0 w 3496310"/>
              <a:gd name="T1" fmla="*/ 11980 h 1938654"/>
              <a:gd name="T2" fmla="*/ 455295 w 3496310"/>
              <a:gd name="T3" fmla="*/ 11980 h 1938654"/>
              <a:gd name="T4" fmla="*/ 455295 w 3496310"/>
              <a:gd name="T5" fmla="*/ 0 h 1938654"/>
              <a:gd name="T6" fmla="*/ 0 w 3496310"/>
              <a:gd name="T7" fmla="*/ 0 h 1938654"/>
              <a:gd name="T8" fmla="*/ 0 w 3496310"/>
              <a:gd name="T9" fmla="*/ 11980 h 1938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6310" h="1938654">
                <a:moveTo>
                  <a:pt x="0" y="1938527"/>
                </a:moveTo>
                <a:lnTo>
                  <a:pt x="3496055" y="1938527"/>
                </a:lnTo>
                <a:lnTo>
                  <a:pt x="3496055" y="0"/>
                </a:lnTo>
                <a:lnTo>
                  <a:pt x="0" y="0"/>
                </a:lnTo>
                <a:lnTo>
                  <a:pt x="0" y="19385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Rounded Rectangle 22">
            <a:extLst>
              <a:ext uri="{FF2B5EF4-FFF2-40B4-BE49-F238E27FC236}">
                <a16:creationId xmlns:a16="http://schemas.microsoft.com/office/drawing/2014/main" id="{BB4F0C7E-FF69-242F-9A86-EB65CA519C08}"/>
              </a:ext>
            </a:extLst>
          </p:cNvPr>
          <p:cNvSpPr/>
          <p:nvPr/>
        </p:nvSpPr>
        <p:spPr bwMode="auto">
          <a:xfrm>
            <a:off x="2536140" y="4949110"/>
            <a:ext cx="3441958" cy="1397316"/>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CHP3:</a:t>
            </a:r>
          </a:p>
          <a:p>
            <a:pPr algn="ctr">
              <a:defRPr/>
            </a:pPr>
            <a:r>
              <a:rPr lang="en-US" sz="2800">
                <a:solidFill>
                  <a:schemeClr val="bg1"/>
                </a:solidFill>
                <a:latin typeface="Calibri"/>
                <a:ea typeface="Calibri"/>
                <a:cs typeface="Calibri"/>
              </a:rPr>
              <a:t>3-3: Vertebrates</a:t>
            </a:r>
          </a:p>
          <a:p>
            <a:pPr algn="ctr">
              <a:defRPr/>
            </a:pPr>
            <a:r>
              <a:rPr lang="en-US" sz="2800">
                <a:solidFill>
                  <a:schemeClr val="bg1"/>
                </a:solidFill>
                <a:latin typeface="Calibri"/>
                <a:ea typeface="Calibri"/>
                <a:cs typeface="Calibri"/>
              </a:rPr>
              <a:t>3-40: Invertebrates</a:t>
            </a:r>
          </a:p>
        </p:txBody>
      </p:sp>
      <p:sp>
        <p:nvSpPr>
          <p:cNvPr id="12" name="Rounded Rectangle 22">
            <a:extLst>
              <a:ext uri="{FF2B5EF4-FFF2-40B4-BE49-F238E27FC236}">
                <a16:creationId xmlns:a16="http://schemas.microsoft.com/office/drawing/2014/main" id="{715286DF-7DE8-4C0F-2641-01E7754F21A2}"/>
              </a:ext>
            </a:extLst>
          </p:cNvPr>
          <p:cNvSpPr/>
          <p:nvPr/>
        </p:nvSpPr>
        <p:spPr bwMode="auto">
          <a:xfrm>
            <a:off x="8301017" y="5700828"/>
            <a:ext cx="2743200" cy="509086"/>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CHP3: 3-52</a:t>
            </a:r>
          </a:p>
        </p:txBody>
      </p:sp>
      <p:sp>
        <p:nvSpPr>
          <p:cNvPr id="13" name="object 11">
            <a:extLst>
              <a:ext uri="{FF2B5EF4-FFF2-40B4-BE49-F238E27FC236}">
                <a16:creationId xmlns:a16="http://schemas.microsoft.com/office/drawing/2014/main" id="{87365C14-CB84-4FB5-4955-585882B66C07}"/>
              </a:ext>
            </a:extLst>
          </p:cNvPr>
          <p:cNvSpPr txBox="1">
            <a:spLocks noChangeArrowheads="1"/>
          </p:cNvSpPr>
          <p:nvPr/>
        </p:nvSpPr>
        <p:spPr bwMode="auto">
          <a:xfrm>
            <a:off x="2287619" y="4114419"/>
            <a:ext cx="3822699" cy="87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35" rIns="0" bIns="0" anchor="t">
            <a:spAutoFit/>
          </a:bodyPr>
          <a:lstStyle>
            <a:lvl1pPr marL="12700" indent="1588">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indent="1270" algn="ctr">
              <a:spcBef>
                <a:spcPts val="100"/>
              </a:spcBef>
              <a:buFontTx/>
              <a:buNone/>
            </a:pPr>
            <a:r>
              <a:rPr lang="en-US" altLang="en-US" sz="2400">
                <a:solidFill>
                  <a:srgbClr val="800000"/>
                </a:solidFill>
                <a:latin typeface="Calibri"/>
                <a:ea typeface="Calibri"/>
                <a:cs typeface="Arial"/>
              </a:rPr>
              <a:t>Tables 3-2 and 3-3  </a:t>
            </a:r>
            <a:r>
              <a:rPr lang="en-US" altLang="en-US" sz="2800">
                <a:solidFill>
                  <a:srgbClr val="800000"/>
                </a:solidFill>
                <a:latin typeface="Calibri"/>
                <a:ea typeface="Calibri"/>
                <a:cs typeface="Arial"/>
              </a:rPr>
              <a:t>Species-Related Hazards</a:t>
            </a:r>
            <a:endParaRPr lang="en-US" altLang="en-US" sz="2800" b="0">
              <a:latin typeface="Calibri"/>
              <a:ea typeface="Calibri"/>
              <a:cs typeface="Arial"/>
            </a:endParaRPr>
          </a:p>
        </p:txBody>
      </p:sp>
    </p:spTree>
    <p:extLst>
      <p:ext uri="{BB962C8B-B14F-4D97-AF65-F5344CB8AC3E}">
        <p14:creationId xmlns:p14="http://schemas.microsoft.com/office/powerpoint/2010/main" val="31899371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8FE3-B218-F730-A73A-CC8D0EF61546}"/>
              </a:ext>
            </a:extLst>
          </p:cNvPr>
          <p:cNvSpPr>
            <a:spLocks noGrp="1"/>
          </p:cNvSpPr>
          <p:nvPr>
            <p:ph type="title"/>
          </p:nvPr>
        </p:nvSpPr>
        <p:spPr/>
        <p:txBody>
          <a:bodyPr/>
          <a:lstStyle/>
          <a:p>
            <a:r>
              <a:rPr lang="en-US" altLang="en-US">
                <a:ea typeface="MS PGothic" panose="020B0600070205080204" pitchFamily="34" charset="-128"/>
              </a:rPr>
              <a:t>One Species-related hazard</a:t>
            </a:r>
            <a:endParaRPr lang="en-US"/>
          </a:p>
        </p:txBody>
      </p:sp>
      <p:sp>
        <p:nvSpPr>
          <p:cNvPr id="4" name="Slide Number Placeholder 3">
            <a:extLst>
              <a:ext uri="{FF2B5EF4-FFF2-40B4-BE49-F238E27FC236}">
                <a16:creationId xmlns:a16="http://schemas.microsoft.com/office/drawing/2014/main" id="{1937132D-A053-B4BD-800E-7AA9F6482FF4}"/>
              </a:ext>
            </a:extLst>
          </p:cNvPr>
          <p:cNvSpPr>
            <a:spLocks noGrp="1"/>
          </p:cNvSpPr>
          <p:nvPr>
            <p:ph type="sldNum" sz="quarter" idx="12"/>
          </p:nvPr>
        </p:nvSpPr>
        <p:spPr/>
        <p:txBody>
          <a:bodyPr/>
          <a:lstStyle/>
          <a:p>
            <a:fld id="{02389E78-7DB0-44B8-A701-13E85F167260}" type="slidenum">
              <a:rPr lang="en-US" smtClean="0"/>
              <a:t>71</a:t>
            </a:fld>
            <a:endParaRPr lang="en-US"/>
          </a:p>
        </p:txBody>
      </p:sp>
      <p:pic>
        <p:nvPicPr>
          <p:cNvPr id="5" name="Content Placeholder 4" descr="Table&#10;&#10;Description automatically generated">
            <a:extLst>
              <a:ext uri="{FF2B5EF4-FFF2-40B4-BE49-F238E27FC236}">
                <a16:creationId xmlns:a16="http://schemas.microsoft.com/office/drawing/2014/main" id="{3D92EE83-982F-D7F4-1EB0-2BFB288E36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4544" y="1552485"/>
            <a:ext cx="9048473" cy="4624478"/>
          </a:xfrm>
          <a:prstGeom prst="rect">
            <a:avLst/>
          </a:prstGeom>
        </p:spPr>
      </p:pic>
      <p:sp>
        <p:nvSpPr>
          <p:cNvPr id="6" name="object 7">
            <a:extLst>
              <a:ext uri="{FF2B5EF4-FFF2-40B4-BE49-F238E27FC236}">
                <a16:creationId xmlns:a16="http://schemas.microsoft.com/office/drawing/2014/main" id="{C16533C1-0FE4-58A1-0EA3-DC3944290D62}"/>
              </a:ext>
            </a:extLst>
          </p:cNvPr>
          <p:cNvSpPr>
            <a:spLocks/>
          </p:cNvSpPr>
          <p:nvPr/>
        </p:nvSpPr>
        <p:spPr bwMode="auto">
          <a:xfrm>
            <a:off x="6736033" y="2664327"/>
            <a:ext cx="1103085" cy="1095925"/>
          </a:xfrm>
          <a:custGeom>
            <a:avLst/>
            <a:gdLst>
              <a:gd name="T0" fmla="*/ 0 w 1143000"/>
              <a:gd name="T1" fmla="*/ 358901 h 718185"/>
              <a:gd name="T2" fmla="*/ 11612 w 1143000"/>
              <a:gd name="T3" fmla="*/ 286561 h 718185"/>
              <a:gd name="T4" fmla="*/ 44916 w 1143000"/>
              <a:gd name="T5" fmla="*/ 219188 h 718185"/>
              <a:gd name="T6" fmla="*/ 68984 w 1143000"/>
              <a:gd name="T7" fmla="*/ 187814 h 718185"/>
              <a:gd name="T8" fmla="*/ 97612 w 1143000"/>
              <a:gd name="T9" fmla="*/ 158222 h 718185"/>
              <a:gd name="T10" fmla="*/ 130514 w 1143000"/>
              <a:gd name="T11" fmla="*/ 130594 h 718185"/>
              <a:gd name="T12" fmla="*/ 167401 w 1143000"/>
              <a:gd name="T13" fmla="*/ 105108 h 718185"/>
              <a:gd name="T14" fmla="*/ 207987 w 1143000"/>
              <a:gd name="T15" fmla="*/ 81945 h 718185"/>
              <a:gd name="T16" fmla="*/ 251984 w 1143000"/>
              <a:gd name="T17" fmla="*/ 61286 h 718185"/>
              <a:gd name="T18" fmla="*/ 299104 w 1143000"/>
              <a:gd name="T19" fmla="*/ 43311 h 718185"/>
              <a:gd name="T20" fmla="*/ 349061 w 1143000"/>
              <a:gd name="T21" fmla="*/ 28199 h 718185"/>
              <a:gd name="T22" fmla="*/ 401566 w 1143000"/>
              <a:gd name="T23" fmla="*/ 16132 h 718185"/>
              <a:gd name="T24" fmla="*/ 456333 w 1143000"/>
              <a:gd name="T25" fmla="*/ 7290 h 718185"/>
              <a:gd name="T26" fmla="*/ 513073 w 1143000"/>
              <a:gd name="T27" fmla="*/ 1852 h 718185"/>
              <a:gd name="T28" fmla="*/ 571499 w 1143000"/>
              <a:gd name="T29" fmla="*/ 0 h 718185"/>
              <a:gd name="T30" fmla="*/ 629926 w 1143000"/>
              <a:gd name="T31" fmla="*/ 1852 h 718185"/>
              <a:gd name="T32" fmla="*/ 686666 w 1143000"/>
              <a:gd name="T33" fmla="*/ 7290 h 718185"/>
              <a:gd name="T34" fmla="*/ 741433 w 1143000"/>
              <a:gd name="T35" fmla="*/ 16132 h 718185"/>
              <a:gd name="T36" fmla="*/ 793938 w 1143000"/>
              <a:gd name="T37" fmla="*/ 28199 h 718185"/>
              <a:gd name="T38" fmla="*/ 843895 w 1143000"/>
              <a:gd name="T39" fmla="*/ 43311 h 718185"/>
              <a:gd name="T40" fmla="*/ 891015 w 1143000"/>
              <a:gd name="T41" fmla="*/ 61286 h 718185"/>
              <a:gd name="T42" fmla="*/ 935012 w 1143000"/>
              <a:gd name="T43" fmla="*/ 81945 h 718185"/>
              <a:gd name="T44" fmla="*/ 975598 w 1143000"/>
              <a:gd name="T45" fmla="*/ 105108 h 718185"/>
              <a:gd name="T46" fmla="*/ 1012485 w 1143000"/>
              <a:gd name="T47" fmla="*/ 130594 h 718185"/>
              <a:gd name="T48" fmla="*/ 1045387 w 1143000"/>
              <a:gd name="T49" fmla="*/ 158222 h 718185"/>
              <a:gd name="T50" fmla="*/ 1074015 w 1143000"/>
              <a:gd name="T51" fmla="*/ 187814 h 718185"/>
              <a:gd name="T52" fmla="*/ 1098083 w 1143000"/>
              <a:gd name="T53" fmla="*/ 219188 h 718185"/>
              <a:gd name="T54" fmla="*/ 1117303 w 1143000"/>
              <a:gd name="T55" fmla="*/ 252164 h 718185"/>
              <a:gd name="T56" fmla="*/ 1140049 w 1143000"/>
              <a:gd name="T57" fmla="*/ 322201 h 718185"/>
              <a:gd name="T58" fmla="*/ 1142999 w 1143000"/>
              <a:gd name="T59" fmla="*/ 358901 h 718185"/>
              <a:gd name="T60" fmla="*/ 1140049 w 1143000"/>
              <a:gd name="T61" fmla="*/ 395602 h 718185"/>
              <a:gd name="T62" fmla="*/ 1117303 w 1143000"/>
              <a:gd name="T63" fmla="*/ 465639 h 718185"/>
              <a:gd name="T64" fmla="*/ 1098083 w 1143000"/>
              <a:gd name="T65" fmla="*/ 498615 h 718185"/>
              <a:gd name="T66" fmla="*/ 1074015 w 1143000"/>
              <a:gd name="T67" fmla="*/ 529989 h 718185"/>
              <a:gd name="T68" fmla="*/ 1045387 w 1143000"/>
              <a:gd name="T69" fmla="*/ 559581 h 718185"/>
              <a:gd name="T70" fmla="*/ 1012485 w 1143000"/>
              <a:gd name="T71" fmla="*/ 587209 h 718185"/>
              <a:gd name="T72" fmla="*/ 975598 w 1143000"/>
              <a:gd name="T73" fmla="*/ 612695 h 718185"/>
              <a:gd name="T74" fmla="*/ 935012 w 1143000"/>
              <a:gd name="T75" fmla="*/ 635858 h 718185"/>
              <a:gd name="T76" fmla="*/ 891015 w 1143000"/>
              <a:gd name="T77" fmla="*/ 656517 h 718185"/>
              <a:gd name="T78" fmla="*/ 843895 w 1143000"/>
              <a:gd name="T79" fmla="*/ 674492 h 718185"/>
              <a:gd name="T80" fmla="*/ 793938 w 1143000"/>
              <a:gd name="T81" fmla="*/ 689604 h 718185"/>
              <a:gd name="T82" fmla="*/ 741433 w 1143000"/>
              <a:gd name="T83" fmla="*/ 701671 h 718185"/>
              <a:gd name="T84" fmla="*/ 686666 w 1143000"/>
              <a:gd name="T85" fmla="*/ 710513 h 718185"/>
              <a:gd name="T86" fmla="*/ 629926 w 1143000"/>
              <a:gd name="T87" fmla="*/ 715951 h 718185"/>
              <a:gd name="T88" fmla="*/ 571499 w 1143000"/>
              <a:gd name="T89" fmla="*/ 717804 h 718185"/>
              <a:gd name="T90" fmla="*/ 513073 w 1143000"/>
              <a:gd name="T91" fmla="*/ 715951 h 718185"/>
              <a:gd name="T92" fmla="*/ 456333 w 1143000"/>
              <a:gd name="T93" fmla="*/ 710513 h 718185"/>
              <a:gd name="T94" fmla="*/ 401566 w 1143000"/>
              <a:gd name="T95" fmla="*/ 701671 h 718185"/>
              <a:gd name="T96" fmla="*/ 349061 w 1143000"/>
              <a:gd name="T97" fmla="*/ 689604 h 718185"/>
              <a:gd name="T98" fmla="*/ 299104 w 1143000"/>
              <a:gd name="T99" fmla="*/ 674492 h 718185"/>
              <a:gd name="T100" fmla="*/ 251984 w 1143000"/>
              <a:gd name="T101" fmla="*/ 656517 h 718185"/>
              <a:gd name="T102" fmla="*/ 207987 w 1143000"/>
              <a:gd name="T103" fmla="*/ 635858 h 718185"/>
              <a:gd name="T104" fmla="*/ 167401 w 1143000"/>
              <a:gd name="T105" fmla="*/ 612695 h 718185"/>
              <a:gd name="T106" fmla="*/ 130514 w 1143000"/>
              <a:gd name="T107" fmla="*/ 587209 h 718185"/>
              <a:gd name="T108" fmla="*/ 97612 w 1143000"/>
              <a:gd name="T109" fmla="*/ 559581 h 718185"/>
              <a:gd name="T110" fmla="*/ 68984 w 1143000"/>
              <a:gd name="T111" fmla="*/ 529989 h 718185"/>
              <a:gd name="T112" fmla="*/ 44916 w 1143000"/>
              <a:gd name="T113" fmla="*/ 498615 h 718185"/>
              <a:gd name="T114" fmla="*/ 25696 w 1143000"/>
              <a:gd name="T115" fmla="*/ 465639 h 718185"/>
              <a:gd name="T116" fmla="*/ 2950 w 1143000"/>
              <a:gd name="T117" fmla="*/ 395602 h 718185"/>
              <a:gd name="T118" fmla="*/ 0 w 1143000"/>
              <a:gd name="T119" fmla="*/ 358901 h 7181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43000" h="718185">
                <a:moveTo>
                  <a:pt x="0" y="358901"/>
                </a:moveTo>
                <a:lnTo>
                  <a:pt x="11612" y="286561"/>
                </a:lnTo>
                <a:lnTo>
                  <a:pt x="44916" y="219188"/>
                </a:lnTo>
                <a:lnTo>
                  <a:pt x="68984" y="187814"/>
                </a:lnTo>
                <a:lnTo>
                  <a:pt x="97612" y="158222"/>
                </a:lnTo>
                <a:lnTo>
                  <a:pt x="130514" y="130594"/>
                </a:lnTo>
                <a:lnTo>
                  <a:pt x="167401" y="105108"/>
                </a:lnTo>
                <a:lnTo>
                  <a:pt x="207987" y="81945"/>
                </a:lnTo>
                <a:lnTo>
                  <a:pt x="251984" y="61286"/>
                </a:lnTo>
                <a:lnTo>
                  <a:pt x="299104" y="43311"/>
                </a:lnTo>
                <a:lnTo>
                  <a:pt x="349061" y="28199"/>
                </a:lnTo>
                <a:lnTo>
                  <a:pt x="401566" y="16132"/>
                </a:lnTo>
                <a:lnTo>
                  <a:pt x="456333" y="7290"/>
                </a:lnTo>
                <a:lnTo>
                  <a:pt x="513073" y="1852"/>
                </a:lnTo>
                <a:lnTo>
                  <a:pt x="571499" y="0"/>
                </a:lnTo>
                <a:lnTo>
                  <a:pt x="629926" y="1852"/>
                </a:lnTo>
                <a:lnTo>
                  <a:pt x="686666" y="7290"/>
                </a:lnTo>
                <a:lnTo>
                  <a:pt x="741433" y="16132"/>
                </a:lnTo>
                <a:lnTo>
                  <a:pt x="793938" y="28199"/>
                </a:lnTo>
                <a:lnTo>
                  <a:pt x="843895" y="43311"/>
                </a:lnTo>
                <a:lnTo>
                  <a:pt x="891015" y="61286"/>
                </a:lnTo>
                <a:lnTo>
                  <a:pt x="935012" y="81945"/>
                </a:lnTo>
                <a:lnTo>
                  <a:pt x="975598" y="105108"/>
                </a:lnTo>
                <a:lnTo>
                  <a:pt x="1012485" y="130594"/>
                </a:lnTo>
                <a:lnTo>
                  <a:pt x="1045387" y="158222"/>
                </a:lnTo>
                <a:lnTo>
                  <a:pt x="1074015" y="187814"/>
                </a:lnTo>
                <a:lnTo>
                  <a:pt x="1098083" y="219188"/>
                </a:lnTo>
                <a:lnTo>
                  <a:pt x="1117303" y="252164"/>
                </a:lnTo>
                <a:lnTo>
                  <a:pt x="1140049" y="322201"/>
                </a:lnTo>
                <a:lnTo>
                  <a:pt x="1142999" y="358901"/>
                </a:lnTo>
                <a:lnTo>
                  <a:pt x="1140049" y="395602"/>
                </a:lnTo>
                <a:lnTo>
                  <a:pt x="1117303" y="465639"/>
                </a:lnTo>
                <a:lnTo>
                  <a:pt x="1098083" y="498615"/>
                </a:lnTo>
                <a:lnTo>
                  <a:pt x="1074015" y="529989"/>
                </a:lnTo>
                <a:lnTo>
                  <a:pt x="1045387" y="559581"/>
                </a:lnTo>
                <a:lnTo>
                  <a:pt x="1012485" y="587209"/>
                </a:lnTo>
                <a:lnTo>
                  <a:pt x="975598" y="612695"/>
                </a:lnTo>
                <a:lnTo>
                  <a:pt x="935012" y="635858"/>
                </a:lnTo>
                <a:lnTo>
                  <a:pt x="891015" y="656517"/>
                </a:lnTo>
                <a:lnTo>
                  <a:pt x="843895" y="674492"/>
                </a:lnTo>
                <a:lnTo>
                  <a:pt x="793938" y="689604"/>
                </a:lnTo>
                <a:lnTo>
                  <a:pt x="741433" y="701671"/>
                </a:lnTo>
                <a:lnTo>
                  <a:pt x="686666" y="710513"/>
                </a:lnTo>
                <a:lnTo>
                  <a:pt x="629926" y="715951"/>
                </a:lnTo>
                <a:lnTo>
                  <a:pt x="571499" y="717804"/>
                </a:lnTo>
                <a:lnTo>
                  <a:pt x="513073" y="715951"/>
                </a:lnTo>
                <a:lnTo>
                  <a:pt x="456333" y="710513"/>
                </a:lnTo>
                <a:lnTo>
                  <a:pt x="401566" y="701671"/>
                </a:lnTo>
                <a:lnTo>
                  <a:pt x="349061" y="689604"/>
                </a:lnTo>
                <a:lnTo>
                  <a:pt x="299104" y="674492"/>
                </a:lnTo>
                <a:lnTo>
                  <a:pt x="251984" y="656517"/>
                </a:lnTo>
                <a:lnTo>
                  <a:pt x="207987" y="635858"/>
                </a:lnTo>
                <a:lnTo>
                  <a:pt x="167401" y="612695"/>
                </a:lnTo>
                <a:lnTo>
                  <a:pt x="130514" y="587209"/>
                </a:lnTo>
                <a:lnTo>
                  <a:pt x="97612" y="559581"/>
                </a:lnTo>
                <a:lnTo>
                  <a:pt x="68984" y="529989"/>
                </a:lnTo>
                <a:lnTo>
                  <a:pt x="44916" y="498615"/>
                </a:lnTo>
                <a:lnTo>
                  <a:pt x="25696" y="465639"/>
                </a:lnTo>
                <a:lnTo>
                  <a:pt x="2950" y="395602"/>
                </a:lnTo>
                <a:lnTo>
                  <a:pt x="0" y="358901"/>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 name="object 6">
            <a:extLst>
              <a:ext uri="{FF2B5EF4-FFF2-40B4-BE49-F238E27FC236}">
                <a16:creationId xmlns:a16="http://schemas.microsoft.com/office/drawing/2014/main" id="{61D903D2-3199-07AB-7C2A-D981681179A2}"/>
              </a:ext>
            </a:extLst>
          </p:cNvPr>
          <p:cNvSpPr>
            <a:spLocks/>
          </p:cNvSpPr>
          <p:nvPr/>
        </p:nvSpPr>
        <p:spPr bwMode="auto">
          <a:xfrm>
            <a:off x="2084506" y="5295318"/>
            <a:ext cx="7488547" cy="483845"/>
          </a:xfrm>
          <a:custGeom>
            <a:avLst/>
            <a:gdLst>
              <a:gd name="T0" fmla="*/ 0 w 7618730"/>
              <a:gd name="T1" fmla="*/ 82550 h 495300"/>
              <a:gd name="T2" fmla="*/ 6486 w 7618730"/>
              <a:gd name="T3" fmla="*/ 50417 h 495300"/>
              <a:gd name="T4" fmla="*/ 24177 w 7618730"/>
              <a:gd name="T5" fmla="*/ 24177 h 495300"/>
              <a:gd name="T6" fmla="*/ 50417 w 7618730"/>
              <a:gd name="T7" fmla="*/ 6486 h 495300"/>
              <a:gd name="T8" fmla="*/ 82550 w 7618730"/>
              <a:gd name="T9" fmla="*/ 0 h 495300"/>
              <a:gd name="T10" fmla="*/ 7535926 w 7618730"/>
              <a:gd name="T11" fmla="*/ 0 h 495300"/>
              <a:gd name="T12" fmla="*/ 7568058 w 7618730"/>
              <a:gd name="T13" fmla="*/ 6486 h 495300"/>
              <a:gd name="T14" fmla="*/ 7594298 w 7618730"/>
              <a:gd name="T15" fmla="*/ 24177 h 495300"/>
              <a:gd name="T16" fmla="*/ 7611989 w 7618730"/>
              <a:gd name="T17" fmla="*/ 50417 h 495300"/>
              <a:gd name="T18" fmla="*/ 7618476 w 7618730"/>
              <a:gd name="T19" fmla="*/ 82550 h 495300"/>
              <a:gd name="T20" fmla="*/ 7618476 w 7618730"/>
              <a:gd name="T21" fmla="*/ 412750 h 495300"/>
              <a:gd name="T22" fmla="*/ 7611989 w 7618730"/>
              <a:gd name="T23" fmla="*/ 444882 h 495300"/>
              <a:gd name="T24" fmla="*/ 7594298 w 7618730"/>
              <a:gd name="T25" fmla="*/ 471122 h 495300"/>
              <a:gd name="T26" fmla="*/ 7568058 w 7618730"/>
              <a:gd name="T27" fmla="*/ 488813 h 495300"/>
              <a:gd name="T28" fmla="*/ 7535926 w 7618730"/>
              <a:gd name="T29" fmla="*/ 495300 h 495300"/>
              <a:gd name="T30" fmla="*/ 82550 w 7618730"/>
              <a:gd name="T31" fmla="*/ 495300 h 495300"/>
              <a:gd name="T32" fmla="*/ 50417 w 7618730"/>
              <a:gd name="T33" fmla="*/ 488813 h 495300"/>
              <a:gd name="T34" fmla="*/ 24177 w 7618730"/>
              <a:gd name="T35" fmla="*/ 471122 h 495300"/>
              <a:gd name="T36" fmla="*/ 6486 w 7618730"/>
              <a:gd name="T37" fmla="*/ 444882 h 495300"/>
              <a:gd name="T38" fmla="*/ 0 w 7618730"/>
              <a:gd name="T39" fmla="*/ 412750 h 495300"/>
              <a:gd name="T40" fmla="*/ 0 w 7618730"/>
              <a:gd name="T41" fmla="*/ 82550 h 4953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618730" h="495300">
                <a:moveTo>
                  <a:pt x="0" y="82550"/>
                </a:moveTo>
                <a:lnTo>
                  <a:pt x="6486" y="50417"/>
                </a:lnTo>
                <a:lnTo>
                  <a:pt x="24177" y="24177"/>
                </a:lnTo>
                <a:lnTo>
                  <a:pt x="50417" y="6486"/>
                </a:lnTo>
                <a:lnTo>
                  <a:pt x="82550" y="0"/>
                </a:lnTo>
                <a:lnTo>
                  <a:pt x="7535926" y="0"/>
                </a:lnTo>
                <a:lnTo>
                  <a:pt x="7568058" y="6486"/>
                </a:lnTo>
                <a:lnTo>
                  <a:pt x="7594298" y="24177"/>
                </a:lnTo>
                <a:lnTo>
                  <a:pt x="7611989" y="50417"/>
                </a:lnTo>
                <a:lnTo>
                  <a:pt x="7618476" y="82550"/>
                </a:lnTo>
                <a:lnTo>
                  <a:pt x="7618476" y="412750"/>
                </a:lnTo>
                <a:lnTo>
                  <a:pt x="7611989" y="444882"/>
                </a:lnTo>
                <a:lnTo>
                  <a:pt x="7594298" y="471122"/>
                </a:lnTo>
                <a:lnTo>
                  <a:pt x="7568058" y="488813"/>
                </a:lnTo>
                <a:lnTo>
                  <a:pt x="7535926" y="495300"/>
                </a:lnTo>
                <a:lnTo>
                  <a:pt x="82550" y="495300"/>
                </a:lnTo>
                <a:lnTo>
                  <a:pt x="50417" y="488813"/>
                </a:lnTo>
                <a:lnTo>
                  <a:pt x="24177" y="471122"/>
                </a:lnTo>
                <a:lnTo>
                  <a:pt x="6486" y="444882"/>
                </a:lnTo>
                <a:lnTo>
                  <a:pt x="0" y="412750"/>
                </a:lnTo>
                <a:lnTo>
                  <a:pt x="0" y="82550"/>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 name="Rounded Rectangle 22">
            <a:extLst>
              <a:ext uri="{FF2B5EF4-FFF2-40B4-BE49-F238E27FC236}">
                <a16:creationId xmlns:a16="http://schemas.microsoft.com/office/drawing/2014/main" id="{3C236C16-D4AA-FEBD-032F-4B23F126AC7F}"/>
              </a:ext>
            </a:extLst>
          </p:cNvPr>
          <p:cNvSpPr/>
          <p:nvPr/>
        </p:nvSpPr>
        <p:spPr bwMode="auto">
          <a:xfrm>
            <a:off x="9983223" y="2006293"/>
            <a:ext cx="1995031" cy="87994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Table 3-2 </a:t>
            </a:r>
          </a:p>
          <a:p>
            <a:pPr algn="ctr">
              <a:defRPr/>
            </a:pPr>
            <a:r>
              <a:rPr lang="en-US" sz="2800">
                <a:solidFill>
                  <a:schemeClr val="bg1"/>
                </a:solidFill>
                <a:latin typeface="Calibri"/>
                <a:ea typeface="Calibri"/>
                <a:cs typeface="Calibri"/>
              </a:rPr>
              <a:t>Page 3-21</a:t>
            </a:r>
          </a:p>
        </p:txBody>
      </p:sp>
    </p:spTree>
    <p:extLst>
      <p:ext uri="{BB962C8B-B14F-4D97-AF65-F5344CB8AC3E}">
        <p14:creationId xmlns:p14="http://schemas.microsoft.com/office/powerpoint/2010/main" val="37153644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83FC-6975-062A-01E7-32F422EBDB2A}"/>
              </a:ext>
            </a:extLst>
          </p:cNvPr>
          <p:cNvSpPr>
            <a:spLocks noGrp="1"/>
          </p:cNvSpPr>
          <p:nvPr>
            <p:ph type="title"/>
          </p:nvPr>
        </p:nvSpPr>
        <p:spPr/>
        <p:txBody>
          <a:bodyPr/>
          <a:lstStyle/>
          <a:p>
            <a:r>
              <a:rPr lang="en-US" altLang="en-US">
                <a:ea typeface="MS PGothic" panose="020B0600070205080204" pitchFamily="34" charset="-128"/>
              </a:rPr>
              <a:t>Four Process-related Hazards</a:t>
            </a:r>
            <a:endParaRPr lang="en-US"/>
          </a:p>
        </p:txBody>
      </p:sp>
      <p:sp>
        <p:nvSpPr>
          <p:cNvPr id="3" name="Content Placeholder 2">
            <a:extLst>
              <a:ext uri="{FF2B5EF4-FFF2-40B4-BE49-F238E27FC236}">
                <a16:creationId xmlns:a16="http://schemas.microsoft.com/office/drawing/2014/main" id="{B3736FD9-BC32-3E40-8A81-BC4836BD87C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89E23A3-A63B-37BF-D88D-C7E6387AEE2B}"/>
              </a:ext>
            </a:extLst>
          </p:cNvPr>
          <p:cNvSpPr>
            <a:spLocks noGrp="1"/>
          </p:cNvSpPr>
          <p:nvPr>
            <p:ph type="sldNum" sz="quarter" idx="12"/>
          </p:nvPr>
        </p:nvSpPr>
        <p:spPr/>
        <p:txBody>
          <a:bodyPr/>
          <a:lstStyle/>
          <a:p>
            <a:fld id="{02389E78-7DB0-44B8-A701-13E85F167260}" type="slidenum">
              <a:rPr lang="en-US" smtClean="0"/>
              <a:t>72</a:t>
            </a:fld>
            <a:endParaRPr lang="en-US"/>
          </a:p>
        </p:txBody>
      </p:sp>
      <p:pic>
        <p:nvPicPr>
          <p:cNvPr id="5" name="Picture 4" descr="Table&#10;&#10;Description automatically generated">
            <a:extLst>
              <a:ext uri="{FF2B5EF4-FFF2-40B4-BE49-F238E27FC236}">
                <a16:creationId xmlns:a16="http://schemas.microsoft.com/office/drawing/2014/main" id="{765FA2A2-0F12-0E28-722B-0A2A093A6958}"/>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11837" r="3758"/>
          <a:stretch/>
        </p:blipFill>
        <p:spPr>
          <a:xfrm>
            <a:off x="1435608" y="1493044"/>
            <a:ext cx="8673505" cy="4731244"/>
          </a:xfrm>
          <a:prstGeom prst="rect">
            <a:avLst/>
          </a:prstGeom>
        </p:spPr>
      </p:pic>
      <p:sp>
        <p:nvSpPr>
          <p:cNvPr id="6" name="Slide Number Placeholder 2">
            <a:extLst>
              <a:ext uri="{FF2B5EF4-FFF2-40B4-BE49-F238E27FC236}">
                <a16:creationId xmlns:a16="http://schemas.microsoft.com/office/drawing/2014/main" id="{B995C57B-B33E-4490-5DAB-407E9E82964B}"/>
              </a:ext>
            </a:extLst>
          </p:cNvPr>
          <p:cNvSpPr txBox="1">
            <a:spLocks/>
          </p:cNvSpPr>
          <p:nvPr/>
        </p:nvSpPr>
        <p:spPr>
          <a:xfrm>
            <a:off x="9232490" y="64729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4FA31A-ABA5-4667-BACC-3489C0083671}" type="slidenum">
              <a:rPr lang="en-US" altLang="en-US" smtClean="0"/>
              <a:pPr/>
              <a:t>72</a:t>
            </a:fld>
            <a:endParaRPr lang="en-US" altLang="en-US"/>
          </a:p>
        </p:txBody>
      </p:sp>
      <p:sp>
        <p:nvSpPr>
          <p:cNvPr id="7" name="object 6">
            <a:extLst>
              <a:ext uri="{FF2B5EF4-FFF2-40B4-BE49-F238E27FC236}">
                <a16:creationId xmlns:a16="http://schemas.microsoft.com/office/drawing/2014/main" id="{01886032-5C95-0014-D8D5-128C06059EB2}"/>
              </a:ext>
            </a:extLst>
          </p:cNvPr>
          <p:cNvSpPr>
            <a:spLocks/>
          </p:cNvSpPr>
          <p:nvPr/>
        </p:nvSpPr>
        <p:spPr bwMode="auto">
          <a:xfrm>
            <a:off x="1523999" y="5752683"/>
            <a:ext cx="8443403" cy="465952"/>
          </a:xfrm>
          <a:custGeom>
            <a:avLst/>
            <a:gdLst>
              <a:gd name="T0" fmla="*/ 0 w 8077200"/>
              <a:gd name="T1" fmla="*/ 82550 h 495300"/>
              <a:gd name="T2" fmla="*/ 6486 w 8077200"/>
              <a:gd name="T3" fmla="*/ 50417 h 495300"/>
              <a:gd name="T4" fmla="*/ 24177 w 8077200"/>
              <a:gd name="T5" fmla="*/ 24177 h 495300"/>
              <a:gd name="T6" fmla="*/ 50417 w 8077200"/>
              <a:gd name="T7" fmla="*/ 6486 h 495300"/>
              <a:gd name="T8" fmla="*/ 82550 w 8077200"/>
              <a:gd name="T9" fmla="*/ 0 h 495300"/>
              <a:gd name="T10" fmla="*/ 7994650 w 8077200"/>
              <a:gd name="T11" fmla="*/ 0 h 495300"/>
              <a:gd name="T12" fmla="*/ 8026782 w 8077200"/>
              <a:gd name="T13" fmla="*/ 6486 h 495300"/>
              <a:gd name="T14" fmla="*/ 8053022 w 8077200"/>
              <a:gd name="T15" fmla="*/ 24177 h 495300"/>
              <a:gd name="T16" fmla="*/ 8070713 w 8077200"/>
              <a:gd name="T17" fmla="*/ 50417 h 495300"/>
              <a:gd name="T18" fmla="*/ 8077200 w 8077200"/>
              <a:gd name="T19" fmla="*/ 82550 h 495300"/>
              <a:gd name="T20" fmla="*/ 8077200 w 8077200"/>
              <a:gd name="T21" fmla="*/ 412750 h 495300"/>
              <a:gd name="T22" fmla="*/ 8070713 w 8077200"/>
              <a:gd name="T23" fmla="*/ 444882 h 495300"/>
              <a:gd name="T24" fmla="*/ 8053022 w 8077200"/>
              <a:gd name="T25" fmla="*/ 471122 h 495300"/>
              <a:gd name="T26" fmla="*/ 8026782 w 8077200"/>
              <a:gd name="T27" fmla="*/ 488813 h 495300"/>
              <a:gd name="T28" fmla="*/ 7994650 w 8077200"/>
              <a:gd name="T29" fmla="*/ 495300 h 495300"/>
              <a:gd name="T30" fmla="*/ 82550 w 8077200"/>
              <a:gd name="T31" fmla="*/ 495300 h 495300"/>
              <a:gd name="T32" fmla="*/ 50417 w 8077200"/>
              <a:gd name="T33" fmla="*/ 488813 h 495300"/>
              <a:gd name="T34" fmla="*/ 24177 w 8077200"/>
              <a:gd name="T35" fmla="*/ 471122 h 495300"/>
              <a:gd name="T36" fmla="*/ 6486 w 8077200"/>
              <a:gd name="T37" fmla="*/ 444882 h 495300"/>
              <a:gd name="T38" fmla="*/ 0 w 8077200"/>
              <a:gd name="T39" fmla="*/ 412750 h 495300"/>
              <a:gd name="T40" fmla="*/ 0 w 8077200"/>
              <a:gd name="T41" fmla="*/ 82550 h 4953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77200" h="495300">
                <a:moveTo>
                  <a:pt x="0" y="82550"/>
                </a:moveTo>
                <a:lnTo>
                  <a:pt x="6486" y="50417"/>
                </a:lnTo>
                <a:lnTo>
                  <a:pt x="24177" y="24177"/>
                </a:lnTo>
                <a:lnTo>
                  <a:pt x="50417" y="6486"/>
                </a:lnTo>
                <a:lnTo>
                  <a:pt x="82550" y="0"/>
                </a:lnTo>
                <a:lnTo>
                  <a:pt x="7994650" y="0"/>
                </a:lnTo>
                <a:lnTo>
                  <a:pt x="8026782" y="6486"/>
                </a:lnTo>
                <a:lnTo>
                  <a:pt x="8053022" y="24177"/>
                </a:lnTo>
                <a:lnTo>
                  <a:pt x="8070713" y="50417"/>
                </a:lnTo>
                <a:lnTo>
                  <a:pt x="8077200" y="82550"/>
                </a:lnTo>
                <a:lnTo>
                  <a:pt x="8077200" y="412750"/>
                </a:lnTo>
                <a:lnTo>
                  <a:pt x="8070713" y="444882"/>
                </a:lnTo>
                <a:lnTo>
                  <a:pt x="8053022" y="471122"/>
                </a:lnTo>
                <a:lnTo>
                  <a:pt x="8026782" y="488813"/>
                </a:lnTo>
                <a:lnTo>
                  <a:pt x="7994650" y="495300"/>
                </a:lnTo>
                <a:lnTo>
                  <a:pt x="82550" y="495300"/>
                </a:lnTo>
                <a:lnTo>
                  <a:pt x="50417" y="488813"/>
                </a:lnTo>
                <a:lnTo>
                  <a:pt x="24177" y="471122"/>
                </a:lnTo>
                <a:lnTo>
                  <a:pt x="6486" y="444882"/>
                </a:lnTo>
                <a:lnTo>
                  <a:pt x="0" y="412750"/>
                </a:lnTo>
                <a:lnTo>
                  <a:pt x="0" y="82550"/>
                </a:lnTo>
                <a:close/>
              </a:path>
            </a:pathLst>
          </a:custGeom>
          <a:noFill/>
          <a:ln w="32004">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 name="object 7">
            <a:extLst>
              <a:ext uri="{FF2B5EF4-FFF2-40B4-BE49-F238E27FC236}">
                <a16:creationId xmlns:a16="http://schemas.microsoft.com/office/drawing/2014/main" id="{DB729727-4082-D739-19F2-0170CC241638}"/>
              </a:ext>
            </a:extLst>
          </p:cNvPr>
          <p:cNvSpPr>
            <a:spLocks/>
          </p:cNvSpPr>
          <p:nvPr/>
        </p:nvSpPr>
        <p:spPr bwMode="auto">
          <a:xfrm>
            <a:off x="4721132" y="1598613"/>
            <a:ext cx="470421" cy="1364044"/>
          </a:xfrm>
          <a:custGeom>
            <a:avLst/>
            <a:gdLst>
              <a:gd name="T0" fmla="*/ 0 w 533400"/>
              <a:gd name="T1" fmla="*/ 663701 h 1327785"/>
              <a:gd name="T2" fmla="*/ 1376 w 533400"/>
              <a:gd name="T3" fmla="*/ 595847 h 1327785"/>
              <a:gd name="T4" fmla="*/ 5417 w 533400"/>
              <a:gd name="T5" fmla="*/ 529951 h 1327785"/>
              <a:gd name="T6" fmla="*/ 11988 w 533400"/>
              <a:gd name="T7" fmla="*/ 466348 h 1327785"/>
              <a:gd name="T8" fmla="*/ 20954 w 533400"/>
              <a:gd name="T9" fmla="*/ 405372 h 1327785"/>
              <a:gd name="T10" fmla="*/ 32184 w 533400"/>
              <a:gd name="T11" fmla="*/ 347355 h 1327785"/>
              <a:gd name="T12" fmla="*/ 45541 w 533400"/>
              <a:gd name="T13" fmla="*/ 292633 h 1327785"/>
              <a:gd name="T14" fmla="*/ 60893 w 533400"/>
              <a:gd name="T15" fmla="*/ 241538 h 1327785"/>
              <a:gd name="T16" fmla="*/ 78104 w 533400"/>
              <a:gd name="T17" fmla="*/ 194405 h 1327785"/>
              <a:gd name="T18" fmla="*/ 97043 w 533400"/>
              <a:gd name="T19" fmla="*/ 151567 h 1327785"/>
              <a:gd name="T20" fmla="*/ 117574 w 533400"/>
              <a:gd name="T21" fmla="*/ 113357 h 1327785"/>
              <a:gd name="T22" fmla="*/ 139563 w 533400"/>
              <a:gd name="T23" fmla="*/ 80111 h 1327785"/>
              <a:gd name="T24" fmla="*/ 187382 w 533400"/>
              <a:gd name="T25" fmla="*/ 29841 h 1327785"/>
              <a:gd name="T26" fmla="*/ 239427 w 533400"/>
              <a:gd name="T27" fmla="*/ 3426 h 1327785"/>
              <a:gd name="T28" fmla="*/ 266700 w 533400"/>
              <a:gd name="T29" fmla="*/ 0 h 1327785"/>
              <a:gd name="T30" fmla="*/ 293972 w 533400"/>
              <a:gd name="T31" fmla="*/ 3426 h 1327785"/>
              <a:gd name="T32" fmla="*/ 346017 w 533400"/>
              <a:gd name="T33" fmla="*/ 29841 h 1327785"/>
              <a:gd name="T34" fmla="*/ 393836 w 533400"/>
              <a:gd name="T35" fmla="*/ 80111 h 1327785"/>
              <a:gd name="T36" fmla="*/ 415825 w 533400"/>
              <a:gd name="T37" fmla="*/ 113357 h 1327785"/>
              <a:gd name="T38" fmla="*/ 436356 w 533400"/>
              <a:gd name="T39" fmla="*/ 151567 h 1327785"/>
              <a:gd name="T40" fmla="*/ 455295 w 533400"/>
              <a:gd name="T41" fmla="*/ 194405 h 1327785"/>
              <a:gd name="T42" fmla="*/ 472506 w 533400"/>
              <a:gd name="T43" fmla="*/ 241538 h 1327785"/>
              <a:gd name="T44" fmla="*/ 487858 w 533400"/>
              <a:gd name="T45" fmla="*/ 292633 h 1327785"/>
              <a:gd name="T46" fmla="*/ 501215 w 533400"/>
              <a:gd name="T47" fmla="*/ 347355 h 1327785"/>
              <a:gd name="T48" fmla="*/ 512445 w 533400"/>
              <a:gd name="T49" fmla="*/ 405372 h 1327785"/>
              <a:gd name="T50" fmla="*/ 521411 w 533400"/>
              <a:gd name="T51" fmla="*/ 466348 h 1327785"/>
              <a:gd name="T52" fmla="*/ 527982 w 533400"/>
              <a:gd name="T53" fmla="*/ 529951 h 1327785"/>
              <a:gd name="T54" fmla="*/ 532023 w 533400"/>
              <a:gd name="T55" fmla="*/ 595847 h 1327785"/>
              <a:gd name="T56" fmla="*/ 533400 w 533400"/>
              <a:gd name="T57" fmla="*/ 663701 h 1327785"/>
              <a:gd name="T58" fmla="*/ 532023 w 533400"/>
              <a:gd name="T59" fmla="*/ 731556 h 1327785"/>
              <a:gd name="T60" fmla="*/ 527982 w 533400"/>
              <a:gd name="T61" fmla="*/ 797452 h 1327785"/>
              <a:gd name="T62" fmla="*/ 521411 w 533400"/>
              <a:gd name="T63" fmla="*/ 861055 h 1327785"/>
              <a:gd name="T64" fmla="*/ 512445 w 533400"/>
              <a:gd name="T65" fmla="*/ 922031 h 1327785"/>
              <a:gd name="T66" fmla="*/ 501215 w 533400"/>
              <a:gd name="T67" fmla="*/ 980048 h 1327785"/>
              <a:gd name="T68" fmla="*/ 487858 w 533400"/>
              <a:gd name="T69" fmla="*/ 1034770 h 1327785"/>
              <a:gd name="T70" fmla="*/ 472506 w 533400"/>
              <a:gd name="T71" fmla="*/ 1085865 h 1327785"/>
              <a:gd name="T72" fmla="*/ 455295 w 533400"/>
              <a:gd name="T73" fmla="*/ 1132998 h 1327785"/>
              <a:gd name="T74" fmla="*/ 436356 w 533400"/>
              <a:gd name="T75" fmla="*/ 1175836 h 1327785"/>
              <a:gd name="T76" fmla="*/ 415825 w 533400"/>
              <a:gd name="T77" fmla="*/ 1214046 h 1327785"/>
              <a:gd name="T78" fmla="*/ 393836 w 533400"/>
              <a:gd name="T79" fmla="*/ 1247292 h 1327785"/>
              <a:gd name="T80" fmla="*/ 346017 w 533400"/>
              <a:gd name="T81" fmla="*/ 1297562 h 1327785"/>
              <a:gd name="T82" fmla="*/ 293972 w 533400"/>
              <a:gd name="T83" fmla="*/ 1323977 h 1327785"/>
              <a:gd name="T84" fmla="*/ 266700 w 533400"/>
              <a:gd name="T85" fmla="*/ 1327404 h 1327785"/>
              <a:gd name="T86" fmla="*/ 239427 w 533400"/>
              <a:gd name="T87" fmla="*/ 1323977 h 1327785"/>
              <a:gd name="T88" fmla="*/ 187382 w 533400"/>
              <a:gd name="T89" fmla="*/ 1297562 h 1327785"/>
              <a:gd name="T90" fmla="*/ 139563 w 533400"/>
              <a:gd name="T91" fmla="*/ 1247292 h 1327785"/>
              <a:gd name="T92" fmla="*/ 117574 w 533400"/>
              <a:gd name="T93" fmla="*/ 1214046 h 1327785"/>
              <a:gd name="T94" fmla="*/ 97043 w 533400"/>
              <a:gd name="T95" fmla="*/ 1175836 h 1327785"/>
              <a:gd name="T96" fmla="*/ 78104 w 533400"/>
              <a:gd name="T97" fmla="*/ 1132998 h 1327785"/>
              <a:gd name="T98" fmla="*/ 60893 w 533400"/>
              <a:gd name="T99" fmla="*/ 1085865 h 1327785"/>
              <a:gd name="T100" fmla="*/ 45541 w 533400"/>
              <a:gd name="T101" fmla="*/ 1034770 h 1327785"/>
              <a:gd name="T102" fmla="*/ 32184 w 533400"/>
              <a:gd name="T103" fmla="*/ 980048 h 1327785"/>
              <a:gd name="T104" fmla="*/ 20954 w 533400"/>
              <a:gd name="T105" fmla="*/ 922031 h 1327785"/>
              <a:gd name="T106" fmla="*/ 11988 w 533400"/>
              <a:gd name="T107" fmla="*/ 861055 h 1327785"/>
              <a:gd name="T108" fmla="*/ 5417 w 533400"/>
              <a:gd name="T109" fmla="*/ 797452 h 1327785"/>
              <a:gd name="T110" fmla="*/ 1376 w 533400"/>
              <a:gd name="T111" fmla="*/ 731556 h 1327785"/>
              <a:gd name="T112" fmla="*/ 0 w 533400"/>
              <a:gd name="T113" fmla="*/ 663701 h 13277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3400" h="1327785">
                <a:moveTo>
                  <a:pt x="0" y="663701"/>
                </a:moveTo>
                <a:lnTo>
                  <a:pt x="1376" y="595847"/>
                </a:lnTo>
                <a:lnTo>
                  <a:pt x="5417" y="529951"/>
                </a:lnTo>
                <a:lnTo>
                  <a:pt x="11988" y="466348"/>
                </a:lnTo>
                <a:lnTo>
                  <a:pt x="20954" y="405372"/>
                </a:lnTo>
                <a:lnTo>
                  <a:pt x="32184" y="347355"/>
                </a:lnTo>
                <a:lnTo>
                  <a:pt x="45541" y="292633"/>
                </a:lnTo>
                <a:lnTo>
                  <a:pt x="60893" y="241538"/>
                </a:lnTo>
                <a:lnTo>
                  <a:pt x="78104" y="194405"/>
                </a:lnTo>
                <a:lnTo>
                  <a:pt x="97043" y="151567"/>
                </a:lnTo>
                <a:lnTo>
                  <a:pt x="117574" y="113357"/>
                </a:lnTo>
                <a:lnTo>
                  <a:pt x="139563" y="80111"/>
                </a:lnTo>
                <a:lnTo>
                  <a:pt x="187382" y="29841"/>
                </a:lnTo>
                <a:lnTo>
                  <a:pt x="239427" y="3426"/>
                </a:lnTo>
                <a:lnTo>
                  <a:pt x="266700" y="0"/>
                </a:lnTo>
                <a:lnTo>
                  <a:pt x="293972" y="3426"/>
                </a:lnTo>
                <a:lnTo>
                  <a:pt x="346017" y="29841"/>
                </a:lnTo>
                <a:lnTo>
                  <a:pt x="393836" y="80111"/>
                </a:lnTo>
                <a:lnTo>
                  <a:pt x="415825" y="113357"/>
                </a:lnTo>
                <a:lnTo>
                  <a:pt x="436356" y="151567"/>
                </a:lnTo>
                <a:lnTo>
                  <a:pt x="455295" y="194405"/>
                </a:lnTo>
                <a:lnTo>
                  <a:pt x="472506" y="241538"/>
                </a:lnTo>
                <a:lnTo>
                  <a:pt x="487858" y="292633"/>
                </a:lnTo>
                <a:lnTo>
                  <a:pt x="501215" y="347355"/>
                </a:lnTo>
                <a:lnTo>
                  <a:pt x="512445" y="405372"/>
                </a:lnTo>
                <a:lnTo>
                  <a:pt x="521411" y="466348"/>
                </a:lnTo>
                <a:lnTo>
                  <a:pt x="527982" y="529951"/>
                </a:lnTo>
                <a:lnTo>
                  <a:pt x="532023" y="595847"/>
                </a:lnTo>
                <a:lnTo>
                  <a:pt x="533400" y="663701"/>
                </a:lnTo>
                <a:lnTo>
                  <a:pt x="532023" y="731556"/>
                </a:lnTo>
                <a:lnTo>
                  <a:pt x="527982" y="797452"/>
                </a:lnTo>
                <a:lnTo>
                  <a:pt x="521411" y="861055"/>
                </a:lnTo>
                <a:lnTo>
                  <a:pt x="512445" y="922031"/>
                </a:lnTo>
                <a:lnTo>
                  <a:pt x="501215" y="980048"/>
                </a:lnTo>
                <a:lnTo>
                  <a:pt x="487858" y="1034770"/>
                </a:lnTo>
                <a:lnTo>
                  <a:pt x="472506" y="1085865"/>
                </a:lnTo>
                <a:lnTo>
                  <a:pt x="455295" y="1132998"/>
                </a:lnTo>
                <a:lnTo>
                  <a:pt x="436356" y="1175836"/>
                </a:lnTo>
                <a:lnTo>
                  <a:pt x="415825" y="1214046"/>
                </a:lnTo>
                <a:lnTo>
                  <a:pt x="393836" y="1247292"/>
                </a:lnTo>
                <a:lnTo>
                  <a:pt x="346017" y="1297562"/>
                </a:lnTo>
                <a:lnTo>
                  <a:pt x="293972" y="1323977"/>
                </a:lnTo>
                <a:lnTo>
                  <a:pt x="266700" y="1327404"/>
                </a:lnTo>
                <a:lnTo>
                  <a:pt x="239427" y="1323977"/>
                </a:lnTo>
                <a:lnTo>
                  <a:pt x="187382" y="1297562"/>
                </a:lnTo>
                <a:lnTo>
                  <a:pt x="139563" y="1247292"/>
                </a:lnTo>
                <a:lnTo>
                  <a:pt x="117574" y="1214046"/>
                </a:lnTo>
                <a:lnTo>
                  <a:pt x="97043" y="1175836"/>
                </a:lnTo>
                <a:lnTo>
                  <a:pt x="78104" y="1132998"/>
                </a:lnTo>
                <a:lnTo>
                  <a:pt x="60893" y="1085865"/>
                </a:lnTo>
                <a:lnTo>
                  <a:pt x="45541" y="1034770"/>
                </a:lnTo>
                <a:lnTo>
                  <a:pt x="32184" y="980048"/>
                </a:lnTo>
                <a:lnTo>
                  <a:pt x="20954" y="922031"/>
                </a:lnTo>
                <a:lnTo>
                  <a:pt x="11988" y="861055"/>
                </a:lnTo>
                <a:lnTo>
                  <a:pt x="5417" y="797452"/>
                </a:lnTo>
                <a:lnTo>
                  <a:pt x="1376" y="731556"/>
                </a:lnTo>
                <a:lnTo>
                  <a:pt x="0" y="663701"/>
                </a:lnTo>
                <a:close/>
              </a:path>
            </a:pathLst>
          </a:custGeom>
          <a:noFill/>
          <a:ln w="28956">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object 8">
            <a:extLst>
              <a:ext uri="{FF2B5EF4-FFF2-40B4-BE49-F238E27FC236}">
                <a16:creationId xmlns:a16="http://schemas.microsoft.com/office/drawing/2014/main" id="{C6CCFFB2-BC32-141D-C5D7-F70EC27E93CB}"/>
              </a:ext>
            </a:extLst>
          </p:cNvPr>
          <p:cNvSpPr>
            <a:spLocks/>
          </p:cNvSpPr>
          <p:nvPr/>
        </p:nvSpPr>
        <p:spPr bwMode="auto">
          <a:xfrm>
            <a:off x="9406044" y="1681251"/>
            <a:ext cx="546183" cy="1281406"/>
          </a:xfrm>
          <a:custGeom>
            <a:avLst/>
            <a:gdLst>
              <a:gd name="T0" fmla="*/ 0 w 381000"/>
              <a:gd name="T1" fmla="*/ 729233 h 1458595"/>
              <a:gd name="T2" fmla="*/ 872 w 381000"/>
              <a:gd name="T3" fmla="*/ 659008 h 1458595"/>
              <a:gd name="T4" fmla="*/ 3436 w 381000"/>
              <a:gd name="T5" fmla="*/ 590670 h 1458595"/>
              <a:gd name="T6" fmla="*/ 7613 w 381000"/>
              <a:gd name="T7" fmla="*/ 524525 h 1458595"/>
              <a:gd name="T8" fmla="*/ 13321 w 381000"/>
              <a:gd name="T9" fmla="*/ 460880 h 1458595"/>
              <a:gd name="T10" fmla="*/ 20480 w 381000"/>
              <a:gd name="T11" fmla="*/ 400039 h 1458595"/>
              <a:gd name="T12" fmla="*/ 29012 w 381000"/>
              <a:gd name="T13" fmla="*/ 342309 h 1458595"/>
              <a:gd name="T14" fmla="*/ 38835 w 381000"/>
              <a:gd name="T15" fmla="*/ 287995 h 1458595"/>
              <a:gd name="T16" fmla="*/ 49869 w 381000"/>
              <a:gd name="T17" fmla="*/ 237402 h 1458595"/>
              <a:gd name="T18" fmla="*/ 62036 w 381000"/>
              <a:gd name="T19" fmla="*/ 190838 h 1458595"/>
              <a:gd name="T20" fmla="*/ 75253 w 381000"/>
              <a:gd name="T21" fmla="*/ 148607 h 1458595"/>
              <a:gd name="T22" fmla="*/ 89443 w 381000"/>
              <a:gd name="T23" fmla="*/ 111015 h 1458595"/>
              <a:gd name="T24" fmla="*/ 120416 w 381000"/>
              <a:gd name="T25" fmla="*/ 50970 h 1458595"/>
              <a:gd name="T26" fmla="*/ 154315 w 381000"/>
              <a:gd name="T27" fmla="*/ 13150 h 1458595"/>
              <a:gd name="T28" fmla="*/ 190500 w 381000"/>
              <a:gd name="T29" fmla="*/ 0 h 1458595"/>
              <a:gd name="T30" fmla="*/ 208837 w 381000"/>
              <a:gd name="T31" fmla="*/ 3338 h 1458595"/>
              <a:gd name="T32" fmla="*/ 243959 w 381000"/>
              <a:gd name="T33" fmla="*/ 29129 h 1458595"/>
              <a:gd name="T34" fmla="*/ 276475 w 381000"/>
              <a:gd name="T35" fmla="*/ 78367 h 1458595"/>
              <a:gd name="T36" fmla="*/ 305746 w 381000"/>
              <a:gd name="T37" fmla="*/ 148607 h 1458595"/>
              <a:gd name="T38" fmla="*/ 318963 w 381000"/>
              <a:gd name="T39" fmla="*/ 190838 h 1458595"/>
              <a:gd name="T40" fmla="*/ 331130 w 381000"/>
              <a:gd name="T41" fmla="*/ 237402 h 1458595"/>
              <a:gd name="T42" fmla="*/ 342164 w 381000"/>
              <a:gd name="T43" fmla="*/ 287995 h 1458595"/>
              <a:gd name="T44" fmla="*/ 351987 w 381000"/>
              <a:gd name="T45" fmla="*/ 342309 h 1458595"/>
              <a:gd name="T46" fmla="*/ 360519 w 381000"/>
              <a:gd name="T47" fmla="*/ 400039 h 1458595"/>
              <a:gd name="T48" fmla="*/ 367678 w 381000"/>
              <a:gd name="T49" fmla="*/ 460880 h 1458595"/>
              <a:gd name="T50" fmla="*/ 373386 w 381000"/>
              <a:gd name="T51" fmla="*/ 524525 h 1458595"/>
              <a:gd name="T52" fmla="*/ 377563 w 381000"/>
              <a:gd name="T53" fmla="*/ 590670 h 1458595"/>
              <a:gd name="T54" fmla="*/ 380127 w 381000"/>
              <a:gd name="T55" fmla="*/ 659008 h 1458595"/>
              <a:gd name="T56" fmla="*/ 381000 w 381000"/>
              <a:gd name="T57" fmla="*/ 729233 h 1458595"/>
              <a:gd name="T58" fmla="*/ 380127 w 381000"/>
              <a:gd name="T59" fmla="*/ 799459 h 1458595"/>
              <a:gd name="T60" fmla="*/ 377563 w 381000"/>
              <a:gd name="T61" fmla="*/ 867797 h 1458595"/>
              <a:gd name="T62" fmla="*/ 373386 w 381000"/>
              <a:gd name="T63" fmla="*/ 933942 h 1458595"/>
              <a:gd name="T64" fmla="*/ 367678 w 381000"/>
              <a:gd name="T65" fmla="*/ 997587 h 1458595"/>
              <a:gd name="T66" fmla="*/ 360519 w 381000"/>
              <a:gd name="T67" fmla="*/ 1058428 h 1458595"/>
              <a:gd name="T68" fmla="*/ 351987 w 381000"/>
              <a:gd name="T69" fmla="*/ 1116158 h 1458595"/>
              <a:gd name="T70" fmla="*/ 342164 w 381000"/>
              <a:gd name="T71" fmla="*/ 1170472 h 1458595"/>
              <a:gd name="T72" fmla="*/ 331130 w 381000"/>
              <a:gd name="T73" fmla="*/ 1221065 h 1458595"/>
              <a:gd name="T74" fmla="*/ 318963 w 381000"/>
              <a:gd name="T75" fmla="*/ 1267629 h 1458595"/>
              <a:gd name="T76" fmla="*/ 305746 w 381000"/>
              <a:gd name="T77" fmla="*/ 1309860 h 1458595"/>
              <a:gd name="T78" fmla="*/ 291556 w 381000"/>
              <a:gd name="T79" fmla="*/ 1347452 h 1458595"/>
              <a:gd name="T80" fmla="*/ 260583 w 381000"/>
              <a:gd name="T81" fmla="*/ 1407497 h 1458595"/>
              <a:gd name="T82" fmla="*/ 226684 w 381000"/>
              <a:gd name="T83" fmla="*/ 1445317 h 1458595"/>
              <a:gd name="T84" fmla="*/ 190500 w 381000"/>
              <a:gd name="T85" fmla="*/ 1458467 h 1458595"/>
              <a:gd name="T86" fmla="*/ 172162 w 381000"/>
              <a:gd name="T87" fmla="*/ 1455129 h 1458595"/>
              <a:gd name="T88" fmla="*/ 137040 w 381000"/>
              <a:gd name="T89" fmla="*/ 1429338 h 1458595"/>
              <a:gd name="T90" fmla="*/ 104524 w 381000"/>
              <a:gd name="T91" fmla="*/ 1380100 h 1458595"/>
              <a:gd name="T92" fmla="*/ 75253 w 381000"/>
              <a:gd name="T93" fmla="*/ 1309860 h 1458595"/>
              <a:gd name="T94" fmla="*/ 62036 w 381000"/>
              <a:gd name="T95" fmla="*/ 1267629 h 1458595"/>
              <a:gd name="T96" fmla="*/ 49869 w 381000"/>
              <a:gd name="T97" fmla="*/ 1221065 h 1458595"/>
              <a:gd name="T98" fmla="*/ 38835 w 381000"/>
              <a:gd name="T99" fmla="*/ 1170472 h 1458595"/>
              <a:gd name="T100" fmla="*/ 29012 w 381000"/>
              <a:gd name="T101" fmla="*/ 1116158 h 1458595"/>
              <a:gd name="T102" fmla="*/ 20480 w 381000"/>
              <a:gd name="T103" fmla="*/ 1058428 h 1458595"/>
              <a:gd name="T104" fmla="*/ 13321 w 381000"/>
              <a:gd name="T105" fmla="*/ 997587 h 1458595"/>
              <a:gd name="T106" fmla="*/ 7613 w 381000"/>
              <a:gd name="T107" fmla="*/ 933942 h 1458595"/>
              <a:gd name="T108" fmla="*/ 3436 w 381000"/>
              <a:gd name="T109" fmla="*/ 867797 h 1458595"/>
              <a:gd name="T110" fmla="*/ 872 w 381000"/>
              <a:gd name="T111" fmla="*/ 799459 h 1458595"/>
              <a:gd name="T112" fmla="*/ 0 w 381000"/>
              <a:gd name="T113" fmla="*/ 729233 h 14585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81000" h="1458595">
                <a:moveTo>
                  <a:pt x="0" y="729233"/>
                </a:moveTo>
                <a:lnTo>
                  <a:pt x="872" y="659008"/>
                </a:lnTo>
                <a:lnTo>
                  <a:pt x="3436" y="590670"/>
                </a:lnTo>
                <a:lnTo>
                  <a:pt x="7613" y="524525"/>
                </a:lnTo>
                <a:lnTo>
                  <a:pt x="13321" y="460880"/>
                </a:lnTo>
                <a:lnTo>
                  <a:pt x="20480" y="400039"/>
                </a:lnTo>
                <a:lnTo>
                  <a:pt x="29012" y="342309"/>
                </a:lnTo>
                <a:lnTo>
                  <a:pt x="38835" y="287995"/>
                </a:lnTo>
                <a:lnTo>
                  <a:pt x="49869" y="237402"/>
                </a:lnTo>
                <a:lnTo>
                  <a:pt x="62036" y="190838"/>
                </a:lnTo>
                <a:lnTo>
                  <a:pt x="75253" y="148607"/>
                </a:lnTo>
                <a:lnTo>
                  <a:pt x="89443" y="111015"/>
                </a:lnTo>
                <a:lnTo>
                  <a:pt x="120416" y="50970"/>
                </a:lnTo>
                <a:lnTo>
                  <a:pt x="154315" y="13150"/>
                </a:lnTo>
                <a:lnTo>
                  <a:pt x="190500" y="0"/>
                </a:lnTo>
                <a:lnTo>
                  <a:pt x="208837" y="3338"/>
                </a:lnTo>
                <a:lnTo>
                  <a:pt x="243959" y="29129"/>
                </a:lnTo>
                <a:lnTo>
                  <a:pt x="276475" y="78367"/>
                </a:lnTo>
                <a:lnTo>
                  <a:pt x="305746" y="148607"/>
                </a:lnTo>
                <a:lnTo>
                  <a:pt x="318963" y="190838"/>
                </a:lnTo>
                <a:lnTo>
                  <a:pt x="331130" y="237402"/>
                </a:lnTo>
                <a:lnTo>
                  <a:pt x="342164" y="287995"/>
                </a:lnTo>
                <a:lnTo>
                  <a:pt x="351987" y="342309"/>
                </a:lnTo>
                <a:lnTo>
                  <a:pt x="360519" y="400039"/>
                </a:lnTo>
                <a:lnTo>
                  <a:pt x="367678" y="460880"/>
                </a:lnTo>
                <a:lnTo>
                  <a:pt x="373386" y="524525"/>
                </a:lnTo>
                <a:lnTo>
                  <a:pt x="377563" y="590670"/>
                </a:lnTo>
                <a:lnTo>
                  <a:pt x="380127" y="659008"/>
                </a:lnTo>
                <a:lnTo>
                  <a:pt x="381000" y="729233"/>
                </a:lnTo>
                <a:lnTo>
                  <a:pt x="380127" y="799459"/>
                </a:lnTo>
                <a:lnTo>
                  <a:pt x="377563" y="867797"/>
                </a:lnTo>
                <a:lnTo>
                  <a:pt x="373386" y="933942"/>
                </a:lnTo>
                <a:lnTo>
                  <a:pt x="367678" y="997587"/>
                </a:lnTo>
                <a:lnTo>
                  <a:pt x="360519" y="1058428"/>
                </a:lnTo>
                <a:lnTo>
                  <a:pt x="351987" y="1116158"/>
                </a:lnTo>
                <a:lnTo>
                  <a:pt x="342164" y="1170472"/>
                </a:lnTo>
                <a:lnTo>
                  <a:pt x="331130" y="1221065"/>
                </a:lnTo>
                <a:lnTo>
                  <a:pt x="318963" y="1267629"/>
                </a:lnTo>
                <a:lnTo>
                  <a:pt x="305746" y="1309860"/>
                </a:lnTo>
                <a:lnTo>
                  <a:pt x="291556" y="1347452"/>
                </a:lnTo>
                <a:lnTo>
                  <a:pt x="260583" y="1407497"/>
                </a:lnTo>
                <a:lnTo>
                  <a:pt x="226684" y="1445317"/>
                </a:lnTo>
                <a:lnTo>
                  <a:pt x="190500" y="1458467"/>
                </a:lnTo>
                <a:lnTo>
                  <a:pt x="172162" y="1455129"/>
                </a:lnTo>
                <a:lnTo>
                  <a:pt x="137040" y="1429338"/>
                </a:lnTo>
                <a:lnTo>
                  <a:pt x="104524" y="1380100"/>
                </a:lnTo>
                <a:lnTo>
                  <a:pt x="75253" y="1309860"/>
                </a:lnTo>
                <a:lnTo>
                  <a:pt x="62036" y="1267629"/>
                </a:lnTo>
                <a:lnTo>
                  <a:pt x="49869" y="1221065"/>
                </a:lnTo>
                <a:lnTo>
                  <a:pt x="38835" y="1170472"/>
                </a:lnTo>
                <a:lnTo>
                  <a:pt x="29012" y="1116158"/>
                </a:lnTo>
                <a:lnTo>
                  <a:pt x="20480" y="1058428"/>
                </a:lnTo>
                <a:lnTo>
                  <a:pt x="13321" y="997587"/>
                </a:lnTo>
                <a:lnTo>
                  <a:pt x="7613" y="933942"/>
                </a:lnTo>
                <a:lnTo>
                  <a:pt x="3436" y="867797"/>
                </a:lnTo>
                <a:lnTo>
                  <a:pt x="872" y="799459"/>
                </a:lnTo>
                <a:lnTo>
                  <a:pt x="0" y="729233"/>
                </a:lnTo>
                <a:close/>
              </a:path>
            </a:pathLst>
          </a:custGeom>
          <a:noFill/>
          <a:ln w="28956">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 name="object 9">
            <a:extLst>
              <a:ext uri="{FF2B5EF4-FFF2-40B4-BE49-F238E27FC236}">
                <a16:creationId xmlns:a16="http://schemas.microsoft.com/office/drawing/2014/main" id="{16CED5AB-45B1-0C81-95D2-C33FB0EF9912}"/>
              </a:ext>
            </a:extLst>
          </p:cNvPr>
          <p:cNvSpPr>
            <a:spLocks/>
          </p:cNvSpPr>
          <p:nvPr/>
        </p:nvSpPr>
        <p:spPr bwMode="auto">
          <a:xfrm>
            <a:off x="8594665" y="1598613"/>
            <a:ext cx="470421" cy="1364044"/>
          </a:xfrm>
          <a:custGeom>
            <a:avLst/>
            <a:gdLst>
              <a:gd name="T0" fmla="*/ 0 w 393700"/>
              <a:gd name="T1" fmla="*/ 729234 h 1458595"/>
              <a:gd name="T2" fmla="*/ 899 w 393700"/>
              <a:gd name="T3" fmla="*/ 659008 h 1458595"/>
              <a:gd name="T4" fmla="*/ 3544 w 393700"/>
              <a:gd name="T5" fmla="*/ 590670 h 1458595"/>
              <a:gd name="T6" fmla="*/ 7851 w 393700"/>
              <a:gd name="T7" fmla="*/ 524525 h 1458595"/>
              <a:gd name="T8" fmla="*/ 13739 w 393700"/>
              <a:gd name="T9" fmla="*/ 460880 h 1458595"/>
              <a:gd name="T10" fmla="*/ 21124 w 393700"/>
              <a:gd name="T11" fmla="*/ 400039 h 1458595"/>
              <a:gd name="T12" fmla="*/ 29925 w 393700"/>
              <a:gd name="T13" fmla="*/ 342309 h 1458595"/>
              <a:gd name="T14" fmla="*/ 40058 w 393700"/>
              <a:gd name="T15" fmla="*/ 287995 h 1458595"/>
              <a:gd name="T16" fmla="*/ 51443 w 393700"/>
              <a:gd name="T17" fmla="*/ 237402 h 1458595"/>
              <a:gd name="T18" fmla="*/ 63995 w 393700"/>
              <a:gd name="T19" fmla="*/ 190838 h 1458595"/>
              <a:gd name="T20" fmla="*/ 77634 w 393700"/>
              <a:gd name="T21" fmla="*/ 148607 h 1458595"/>
              <a:gd name="T22" fmla="*/ 92277 w 393700"/>
              <a:gd name="T23" fmla="*/ 111015 h 1458595"/>
              <a:gd name="T24" fmla="*/ 124243 w 393700"/>
              <a:gd name="T25" fmla="*/ 50970 h 1458595"/>
              <a:gd name="T26" fmla="*/ 159235 w 393700"/>
              <a:gd name="T27" fmla="*/ 13150 h 1458595"/>
              <a:gd name="T28" fmla="*/ 196596 w 393700"/>
              <a:gd name="T29" fmla="*/ 0 h 1458595"/>
              <a:gd name="T30" fmla="*/ 215530 w 393700"/>
              <a:gd name="T31" fmla="*/ 3338 h 1458595"/>
              <a:gd name="T32" fmla="*/ 251789 w 393700"/>
              <a:gd name="T33" fmla="*/ 29129 h 1458595"/>
              <a:gd name="T34" fmla="*/ 285351 w 393700"/>
              <a:gd name="T35" fmla="*/ 78367 h 1458595"/>
              <a:gd name="T36" fmla="*/ 315557 w 393700"/>
              <a:gd name="T37" fmla="*/ 148607 h 1458595"/>
              <a:gd name="T38" fmla="*/ 329196 w 393700"/>
              <a:gd name="T39" fmla="*/ 190838 h 1458595"/>
              <a:gd name="T40" fmla="*/ 341748 w 393700"/>
              <a:gd name="T41" fmla="*/ 237402 h 1458595"/>
              <a:gd name="T42" fmla="*/ 353133 w 393700"/>
              <a:gd name="T43" fmla="*/ 287995 h 1458595"/>
              <a:gd name="T44" fmla="*/ 363266 w 393700"/>
              <a:gd name="T45" fmla="*/ 342309 h 1458595"/>
              <a:gd name="T46" fmla="*/ 372067 w 393700"/>
              <a:gd name="T47" fmla="*/ 400039 h 1458595"/>
              <a:gd name="T48" fmla="*/ 379452 w 393700"/>
              <a:gd name="T49" fmla="*/ 460880 h 1458595"/>
              <a:gd name="T50" fmla="*/ 385340 w 393700"/>
              <a:gd name="T51" fmla="*/ 524525 h 1458595"/>
              <a:gd name="T52" fmla="*/ 389647 w 393700"/>
              <a:gd name="T53" fmla="*/ 590670 h 1458595"/>
              <a:gd name="T54" fmla="*/ 392292 w 393700"/>
              <a:gd name="T55" fmla="*/ 659008 h 1458595"/>
              <a:gd name="T56" fmla="*/ 393192 w 393700"/>
              <a:gd name="T57" fmla="*/ 729234 h 1458595"/>
              <a:gd name="T58" fmla="*/ 392292 w 393700"/>
              <a:gd name="T59" fmla="*/ 799459 h 1458595"/>
              <a:gd name="T60" fmla="*/ 389647 w 393700"/>
              <a:gd name="T61" fmla="*/ 867797 h 1458595"/>
              <a:gd name="T62" fmla="*/ 385340 w 393700"/>
              <a:gd name="T63" fmla="*/ 933942 h 1458595"/>
              <a:gd name="T64" fmla="*/ 379452 w 393700"/>
              <a:gd name="T65" fmla="*/ 997587 h 1458595"/>
              <a:gd name="T66" fmla="*/ 372067 w 393700"/>
              <a:gd name="T67" fmla="*/ 1058428 h 1458595"/>
              <a:gd name="T68" fmla="*/ 363266 w 393700"/>
              <a:gd name="T69" fmla="*/ 1116158 h 1458595"/>
              <a:gd name="T70" fmla="*/ 353133 w 393700"/>
              <a:gd name="T71" fmla="*/ 1170472 h 1458595"/>
              <a:gd name="T72" fmla="*/ 341748 w 393700"/>
              <a:gd name="T73" fmla="*/ 1221065 h 1458595"/>
              <a:gd name="T74" fmla="*/ 329196 w 393700"/>
              <a:gd name="T75" fmla="*/ 1267629 h 1458595"/>
              <a:gd name="T76" fmla="*/ 315557 w 393700"/>
              <a:gd name="T77" fmla="*/ 1309860 h 1458595"/>
              <a:gd name="T78" fmla="*/ 300914 w 393700"/>
              <a:gd name="T79" fmla="*/ 1347452 h 1458595"/>
              <a:gd name="T80" fmla="*/ 268948 w 393700"/>
              <a:gd name="T81" fmla="*/ 1407497 h 1458595"/>
              <a:gd name="T82" fmla="*/ 233956 w 393700"/>
              <a:gd name="T83" fmla="*/ 1445317 h 1458595"/>
              <a:gd name="T84" fmla="*/ 196596 w 393700"/>
              <a:gd name="T85" fmla="*/ 1458468 h 1458595"/>
              <a:gd name="T86" fmla="*/ 177661 w 393700"/>
              <a:gd name="T87" fmla="*/ 1455129 h 1458595"/>
              <a:gd name="T88" fmla="*/ 141402 w 393700"/>
              <a:gd name="T89" fmla="*/ 1429338 h 1458595"/>
              <a:gd name="T90" fmla="*/ 107840 w 393700"/>
              <a:gd name="T91" fmla="*/ 1380100 h 1458595"/>
              <a:gd name="T92" fmla="*/ 77634 w 393700"/>
              <a:gd name="T93" fmla="*/ 1309860 h 1458595"/>
              <a:gd name="T94" fmla="*/ 63995 w 393700"/>
              <a:gd name="T95" fmla="*/ 1267629 h 1458595"/>
              <a:gd name="T96" fmla="*/ 51443 w 393700"/>
              <a:gd name="T97" fmla="*/ 1221065 h 1458595"/>
              <a:gd name="T98" fmla="*/ 40058 w 393700"/>
              <a:gd name="T99" fmla="*/ 1170472 h 1458595"/>
              <a:gd name="T100" fmla="*/ 29925 w 393700"/>
              <a:gd name="T101" fmla="*/ 1116158 h 1458595"/>
              <a:gd name="T102" fmla="*/ 21124 w 393700"/>
              <a:gd name="T103" fmla="*/ 1058428 h 1458595"/>
              <a:gd name="T104" fmla="*/ 13739 w 393700"/>
              <a:gd name="T105" fmla="*/ 997587 h 1458595"/>
              <a:gd name="T106" fmla="*/ 7851 w 393700"/>
              <a:gd name="T107" fmla="*/ 933942 h 1458595"/>
              <a:gd name="T108" fmla="*/ 3544 w 393700"/>
              <a:gd name="T109" fmla="*/ 867797 h 1458595"/>
              <a:gd name="T110" fmla="*/ 899 w 393700"/>
              <a:gd name="T111" fmla="*/ 799459 h 1458595"/>
              <a:gd name="T112" fmla="*/ 0 w 393700"/>
              <a:gd name="T113" fmla="*/ 729234 h 14585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93700" h="1458595">
                <a:moveTo>
                  <a:pt x="0" y="729234"/>
                </a:moveTo>
                <a:lnTo>
                  <a:pt x="899" y="659008"/>
                </a:lnTo>
                <a:lnTo>
                  <a:pt x="3544" y="590670"/>
                </a:lnTo>
                <a:lnTo>
                  <a:pt x="7851" y="524525"/>
                </a:lnTo>
                <a:lnTo>
                  <a:pt x="13739" y="460880"/>
                </a:lnTo>
                <a:lnTo>
                  <a:pt x="21124" y="400039"/>
                </a:lnTo>
                <a:lnTo>
                  <a:pt x="29925" y="342309"/>
                </a:lnTo>
                <a:lnTo>
                  <a:pt x="40058" y="287995"/>
                </a:lnTo>
                <a:lnTo>
                  <a:pt x="51443" y="237402"/>
                </a:lnTo>
                <a:lnTo>
                  <a:pt x="63995" y="190838"/>
                </a:lnTo>
                <a:lnTo>
                  <a:pt x="77634" y="148607"/>
                </a:lnTo>
                <a:lnTo>
                  <a:pt x="92277" y="111015"/>
                </a:lnTo>
                <a:lnTo>
                  <a:pt x="124243" y="50970"/>
                </a:lnTo>
                <a:lnTo>
                  <a:pt x="159235" y="13150"/>
                </a:lnTo>
                <a:lnTo>
                  <a:pt x="196596" y="0"/>
                </a:lnTo>
                <a:lnTo>
                  <a:pt x="215530" y="3338"/>
                </a:lnTo>
                <a:lnTo>
                  <a:pt x="251789" y="29129"/>
                </a:lnTo>
                <a:lnTo>
                  <a:pt x="285351" y="78367"/>
                </a:lnTo>
                <a:lnTo>
                  <a:pt x="315557" y="148607"/>
                </a:lnTo>
                <a:lnTo>
                  <a:pt x="329196" y="190838"/>
                </a:lnTo>
                <a:lnTo>
                  <a:pt x="341748" y="237402"/>
                </a:lnTo>
                <a:lnTo>
                  <a:pt x="353133" y="287995"/>
                </a:lnTo>
                <a:lnTo>
                  <a:pt x="363266" y="342309"/>
                </a:lnTo>
                <a:lnTo>
                  <a:pt x="372067" y="400039"/>
                </a:lnTo>
                <a:lnTo>
                  <a:pt x="379452" y="460880"/>
                </a:lnTo>
                <a:lnTo>
                  <a:pt x="385340" y="524525"/>
                </a:lnTo>
                <a:lnTo>
                  <a:pt x="389647" y="590670"/>
                </a:lnTo>
                <a:lnTo>
                  <a:pt x="392292" y="659008"/>
                </a:lnTo>
                <a:lnTo>
                  <a:pt x="393192" y="729234"/>
                </a:lnTo>
                <a:lnTo>
                  <a:pt x="392292" y="799459"/>
                </a:lnTo>
                <a:lnTo>
                  <a:pt x="389647" y="867797"/>
                </a:lnTo>
                <a:lnTo>
                  <a:pt x="385340" y="933942"/>
                </a:lnTo>
                <a:lnTo>
                  <a:pt x="379452" y="997587"/>
                </a:lnTo>
                <a:lnTo>
                  <a:pt x="372067" y="1058428"/>
                </a:lnTo>
                <a:lnTo>
                  <a:pt x="363266" y="1116158"/>
                </a:lnTo>
                <a:lnTo>
                  <a:pt x="353133" y="1170472"/>
                </a:lnTo>
                <a:lnTo>
                  <a:pt x="341748" y="1221065"/>
                </a:lnTo>
                <a:lnTo>
                  <a:pt x="329196" y="1267629"/>
                </a:lnTo>
                <a:lnTo>
                  <a:pt x="315557" y="1309860"/>
                </a:lnTo>
                <a:lnTo>
                  <a:pt x="300914" y="1347452"/>
                </a:lnTo>
                <a:lnTo>
                  <a:pt x="268948" y="1407497"/>
                </a:lnTo>
                <a:lnTo>
                  <a:pt x="233956" y="1445317"/>
                </a:lnTo>
                <a:lnTo>
                  <a:pt x="196596" y="1458468"/>
                </a:lnTo>
                <a:lnTo>
                  <a:pt x="177661" y="1455129"/>
                </a:lnTo>
                <a:lnTo>
                  <a:pt x="141402" y="1429338"/>
                </a:lnTo>
                <a:lnTo>
                  <a:pt x="107840" y="1380100"/>
                </a:lnTo>
                <a:lnTo>
                  <a:pt x="77634" y="1309860"/>
                </a:lnTo>
                <a:lnTo>
                  <a:pt x="63995" y="1267629"/>
                </a:lnTo>
                <a:lnTo>
                  <a:pt x="51443" y="1221065"/>
                </a:lnTo>
                <a:lnTo>
                  <a:pt x="40058" y="1170472"/>
                </a:lnTo>
                <a:lnTo>
                  <a:pt x="29925" y="1116158"/>
                </a:lnTo>
                <a:lnTo>
                  <a:pt x="21124" y="1058428"/>
                </a:lnTo>
                <a:lnTo>
                  <a:pt x="13739" y="997587"/>
                </a:lnTo>
                <a:lnTo>
                  <a:pt x="7851" y="933942"/>
                </a:lnTo>
                <a:lnTo>
                  <a:pt x="3544" y="867797"/>
                </a:lnTo>
                <a:lnTo>
                  <a:pt x="899" y="799459"/>
                </a:lnTo>
                <a:lnTo>
                  <a:pt x="0" y="729234"/>
                </a:lnTo>
                <a:close/>
              </a:path>
            </a:pathLst>
          </a:custGeom>
          <a:noFill/>
          <a:ln w="28956">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cxnSp>
        <p:nvCxnSpPr>
          <p:cNvPr id="11" name="Straight Arrow Connector 10">
            <a:extLst>
              <a:ext uri="{FF2B5EF4-FFF2-40B4-BE49-F238E27FC236}">
                <a16:creationId xmlns:a16="http://schemas.microsoft.com/office/drawing/2014/main" id="{B664E7B2-22F1-9AB5-5CE9-21EBBB42A847}"/>
              </a:ext>
            </a:extLst>
          </p:cNvPr>
          <p:cNvCxnSpPr>
            <a:cxnSpLocks/>
            <a:endCxn id="10" idx="17"/>
          </p:cNvCxnSpPr>
          <p:nvPr/>
        </p:nvCxnSpPr>
        <p:spPr>
          <a:xfrm flipH="1">
            <a:off x="8935623" y="795109"/>
            <a:ext cx="585160" cy="876791"/>
          </a:xfrm>
          <a:prstGeom prst="straightConnector1">
            <a:avLst/>
          </a:prstGeom>
          <a:ln w="571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5">
            <a:extLst>
              <a:ext uri="{FF2B5EF4-FFF2-40B4-BE49-F238E27FC236}">
                <a16:creationId xmlns:a16="http://schemas.microsoft.com/office/drawing/2014/main" id="{5CD49CCA-FD9C-6969-1A26-CD737755A448}"/>
              </a:ext>
            </a:extLst>
          </p:cNvPr>
          <p:cNvSpPr txBox="1">
            <a:spLocks noChangeArrowheads="1"/>
          </p:cNvSpPr>
          <p:nvPr/>
        </p:nvSpPr>
        <p:spPr bwMode="auto">
          <a:xfrm>
            <a:off x="9520783" y="510247"/>
            <a:ext cx="1676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000">
                <a:solidFill>
                  <a:srgbClr val="000000"/>
                </a:solidFill>
                <a:latin typeface="Calibri"/>
                <a:ea typeface="Calibri"/>
                <a:cs typeface="Calibri"/>
              </a:rPr>
              <a:t>Notice two hazards in Chapter 19</a:t>
            </a:r>
          </a:p>
        </p:txBody>
      </p:sp>
      <p:sp>
        <p:nvSpPr>
          <p:cNvPr id="13" name="Rounded Rectangle 22">
            <a:extLst>
              <a:ext uri="{FF2B5EF4-FFF2-40B4-BE49-F238E27FC236}">
                <a16:creationId xmlns:a16="http://schemas.microsoft.com/office/drawing/2014/main" id="{FDFA46CC-E51E-4D2D-A53D-20D99DEE24CB}"/>
              </a:ext>
            </a:extLst>
          </p:cNvPr>
          <p:cNvSpPr/>
          <p:nvPr/>
        </p:nvSpPr>
        <p:spPr bwMode="auto">
          <a:xfrm>
            <a:off x="10395769" y="1939355"/>
            <a:ext cx="1602827" cy="514975"/>
          </a:xfrm>
          <a:prstGeom prst="roundRect">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Table 3-4</a:t>
            </a:r>
          </a:p>
        </p:txBody>
      </p:sp>
    </p:spTree>
    <p:extLst>
      <p:ext uri="{BB962C8B-B14F-4D97-AF65-F5344CB8AC3E}">
        <p14:creationId xmlns:p14="http://schemas.microsoft.com/office/powerpoint/2010/main" val="715958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B9199-AC4D-FC59-5195-F2FF97E4D2B4}"/>
              </a:ext>
            </a:extLst>
          </p:cNvPr>
          <p:cNvSpPr>
            <a:spLocks noGrp="1"/>
          </p:cNvSpPr>
          <p:nvPr>
            <p:ph type="title"/>
          </p:nvPr>
        </p:nvSpPr>
        <p:spPr>
          <a:xfrm>
            <a:off x="838200" y="365125"/>
            <a:ext cx="10515600" cy="1325563"/>
          </a:xfrm>
        </p:spPr>
        <p:txBody>
          <a:bodyPr>
            <a:normAutofit fontScale="90000"/>
          </a:bodyPr>
          <a:lstStyle/>
          <a:p>
            <a:r>
              <a:rPr lang="en-US" altLang="en-US">
                <a:ea typeface="MS PGothic" panose="020B0600070205080204" pitchFamily="34" charset="-128"/>
              </a:rPr>
              <a:t>Hazard Analysis for the XYZ Seafood Company should include 5 potential hazards:</a:t>
            </a:r>
            <a:endParaRPr lang="en-US"/>
          </a:p>
        </p:txBody>
      </p:sp>
      <p:sp>
        <p:nvSpPr>
          <p:cNvPr id="3" name="Content Placeholder 2">
            <a:extLst>
              <a:ext uri="{FF2B5EF4-FFF2-40B4-BE49-F238E27FC236}">
                <a16:creationId xmlns:a16="http://schemas.microsoft.com/office/drawing/2014/main" id="{613F44C0-77DB-4F71-3ACF-7A413BECE0F4}"/>
              </a:ext>
            </a:extLst>
          </p:cNvPr>
          <p:cNvSpPr>
            <a:spLocks noGrp="1"/>
          </p:cNvSpPr>
          <p:nvPr>
            <p:ph idx="1"/>
          </p:nvPr>
        </p:nvSpPr>
        <p:spPr/>
        <p:txBody>
          <a:bodyPr vert="horz" lIns="91440" tIns="45720" rIns="91440" bIns="45720" rtlCol="0" anchor="t">
            <a:normAutofit/>
          </a:bodyPr>
          <a:lstStyle/>
          <a:p>
            <a:pPr marL="12700">
              <a:spcBef>
                <a:spcPts val="805"/>
              </a:spcBef>
              <a:defRPr/>
            </a:pPr>
            <a:r>
              <a:rPr lang="en-US" sz="3200" b="1" spc="-15">
                <a:solidFill>
                  <a:srgbClr val="224270"/>
                </a:solidFill>
                <a:latin typeface="Calibri"/>
                <a:ea typeface="Calibri"/>
                <a:cs typeface="Calibri"/>
              </a:rPr>
              <a:t>Species-related Hazards </a:t>
            </a:r>
            <a:r>
              <a:rPr lang="en-US" sz="3200" b="1" spc="-40">
                <a:solidFill>
                  <a:srgbClr val="224270"/>
                </a:solidFill>
                <a:latin typeface="Calibri"/>
                <a:ea typeface="Calibri"/>
                <a:cs typeface="Calibri"/>
              </a:rPr>
              <a:t>(</a:t>
            </a:r>
            <a:r>
              <a:rPr lang="en-US" sz="3200" b="1" spc="-40">
                <a:latin typeface="Calibri"/>
                <a:ea typeface="Calibri"/>
                <a:cs typeface="Calibri"/>
              </a:rPr>
              <a:t>Table</a:t>
            </a:r>
            <a:r>
              <a:rPr lang="en-US" sz="3200" b="1" spc="114">
                <a:latin typeface="Calibri"/>
                <a:ea typeface="Calibri"/>
                <a:cs typeface="Calibri"/>
              </a:rPr>
              <a:t> </a:t>
            </a:r>
            <a:r>
              <a:rPr lang="en-US" sz="3200" b="1" spc="-5">
                <a:latin typeface="Calibri"/>
                <a:ea typeface="Calibri"/>
                <a:cs typeface="Calibri"/>
              </a:rPr>
              <a:t>3-2</a:t>
            </a:r>
            <a:r>
              <a:rPr lang="en-US" sz="3200" b="1" spc="-5">
                <a:solidFill>
                  <a:srgbClr val="224270"/>
                </a:solidFill>
                <a:latin typeface="Calibri"/>
                <a:ea typeface="Calibri"/>
                <a:cs typeface="Calibri"/>
              </a:rPr>
              <a:t>)</a:t>
            </a:r>
            <a:endParaRPr lang="en-US" sz="3200">
              <a:latin typeface="Calibri"/>
              <a:ea typeface="Calibri"/>
              <a:cs typeface="Calibri"/>
            </a:endParaRPr>
          </a:p>
          <a:p>
            <a:pPr marL="454025" indent="-441325">
              <a:spcBef>
                <a:spcPts val="605"/>
              </a:spcBef>
              <a:buFontTx/>
              <a:buAutoNum type="arabicPeriod"/>
              <a:tabLst>
                <a:tab pos="454025" algn="l"/>
                <a:tab pos="454659" algn="l"/>
              </a:tabLst>
              <a:defRPr/>
            </a:pPr>
            <a:r>
              <a:rPr lang="en-US" b="1" spc="-10">
                <a:solidFill>
                  <a:srgbClr val="224270"/>
                </a:solidFill>
                <a:latin typeface="Calibri"/>
                <a:ea typeface="MS PGothic"/>
                <a:cs typeface="Calibri"/>
              </a:rPr>
              <a:t>Histamine </a:t>
            </a:r>
            <a:r>
              <a:rPr lang="en-US" sz="2800" b="1" spc="-10">
                <a:solidFill>
                  <a:srgbClr val="224270"/>
                </a:solidFill>
                <a:latin typeface="Calibri"/>
                <a:ea typeface="MS PGothic"/>
                <a:cs typeface="Calibri"/>
              </a:rPr>
              <a:t>formation </a:t>
            </a:r>
            <a:endParaRPr lang="en-US" sz="2800" b="1" strike="sngStrike" spc="15">
              <a:solidFill>
                <a:schemeClr val="bg1"/>
              </a:solidFill>
              <a:latin typeface="Calibri"/>
              <a:ea typeface="MS PGothic"/>
              <a:cs typeface="Calibri"/>
            </a:endParaRPr>
          </a:p>
          <a:p>
            <a:pPr marL="12700">
              <a:spcBef>
                <a:spcPts val="1750"/>
              </a:spcBef>
              <a:defRPr/>
            </a:pPr>
            <a:r>
              <a:rPr lang="en-US" sz="3200" b="1" spc="-15">
                <a:solidFill>
                  <a:srgbClr val="224270"/>
                </a:solidFill>
                <a:latin typeface="Calibri"/>
                <a:ea typeface="Calibri"/>
                <a:cs typeface="Calibri"/>
              </a:rPr>
              <a:t>Process-related Hazards </a:t>
            </a:r>
            <a:r>
              <a:rPr lang="en-US" sz="3200" b="1" spc="-40">
                <a:solidFill>
                  <a:srgbClr val="224270"/>
                </a:solidFill>
                <a:latin typeface="Calibri"/>
                <a:ea typeface="Calibri"/>
                <a:cs typeface="Calibri"/>
              </a:rPr>
              <a:t>(</a:t>
            </a:r>
            <a:r>
              <a:rPr lang="en-US" sz="3200" b="1" spc="-40">
                <a:latin typeface="Calibri"/>
                <a:ea typeface="Calibri"/>
                <a:cs typeface="Calibri"/>
              </a:rPr>
              <a:t>Table</a:t>
            </a:r>
            <a:r>
              <a:rPr lang="en-US" sz="3200" b="1" spc="114">
                <a:latin typeface="Calibri"/>
                <a:ea typeface="Calibri"/>
                <a:cs typeface="Calibri"/>
              </a:rPr>
              <a:t> </a:t>
            </a:r>
            <a:r>
              <a:rPr lang="en-US" sz="3200" b="1" spc="-5">
                <a:latin typeface="Calibri"/>
                <a:ea typeface="Calibri"/>
                <a:cs typeface="Calibri"/>
              </a:rPr>
              <a:t>3-4</a:t>
            </a:r>
            <a:r>
              <a:rPr lang="en-US" sz="3200" b="1" spc="-5">
                <a:solidFill>
                  <a:srgbClr val="224270"/>
                </a:solidFill>
                <a:latin typeface="Calibri"/>
                <a:ea typeface="Calibri"/>
                <a:cs typeface="Calibri"/>
              </a:rPr>
              <a:t>)</a:t>
            </a:r>
            <a:endParaRPr lang="en-US" sz="3200">
              <a:latin typeface="Calibri"/>
              <a:ea typeface="Calibri"/>
              <a:cs typeface="Calibri"/>
            </a:endParaRPr>
          </a:p>
          <a:p>
            <a:pPr marL="452755" indent="-440690">
              <a:spcBef>
                <a:spcPts val="600"/>
              </a:spcBef>
              <a:buFontTx/>
              <a:buAutoNum type="arabicPeriod" startAt="2"/>
              <a:tabLst>
                <a:tab pos="452755" algn="l"/>
                <a:tab pos="453390" algn="l"/>
              </a:tabLst>
              <a:defRPr/>
            </a:pPr>
            <a:r>
              <a:rPr lang="en-US" sz="2800" b="1" spc="-15">
                <a:solidFill>
                  <a:srgbClr val="224270"/>
                </a:solidFill>
                <a:latin typeface="Calibri"/>
                <a:ea typeface="MS PGothic"/>
                <a:cs typeface="Calibri"/>
              </a:rPr>
              <a:t>Pathogenic </a:t>
            </a:r>
            <a:r>
              <a:rPr lang="en-US" sz="2800" b="1" spc="-10">
                <a:solidFill>
                  <a:srgbClr val="224270"/>
                </a:solidFill>
                <a:latin typeface="Calibri"/>
                <a:ea typeface="MS PGothic"/>
                <a:cs typeface="Calibri"/>
              </a:rPr>
              <a:t>bacterial growth-temperature</a:t>
            </a:r>
            <a:r>
              <a:rPr lang="en-US" sz="2800" b="1" spc="-20">
                <a:solidFill>
                  <a:srgbClr val="224270"/>
                </a:solidFill>
                <a:latin typeface="Calibri"/>
                <a:ea typeface="MS PGothic"/>
                <a:cs typeface="Calibri"/>
              </a:rPr>
              <a:t> </a:t>
            </a:r>
            <a:r>
              <a:rPr lang="en-US" sz="2800" b="1" spc="-5">
                <a:solidFill>
                  <a:srgbClr val="224270"/>
                </a:solidFill>
                <a:latin typeface="Calibri"/>
                <a:ea typeface="MS PGothic"/>
                <a:cs typeface="Calibri"/>
              </a:rPr>
              <a:t>abuse</a:t>
            </a:r>
            <a:endParaRPr lang="en-US" sz="2800" b="1" strike="sngStrike" spc="-10">
              <a:solidFill>
                <a:srgbClr val="224270"/>
              </a:solidFill>
              <a:highlight>
                <a:srgbClr val="00FFFF"/>
              </a:highlight>
              <a:latin typeface="Calibri"/>
              <a:ea typeface="MS PGothic"/>
              <a:cs typeface="Calibri"/>
            </a:endParaRPr>
          </a:p>
          <a:p>
            <a:pPr marL="452755" indent="-440690">
              <a:spcBef>
                <a:spcPts val="600"/>
              </a:spcBef>
              <a:buFontTx/>
              <a:buAutoNum type="arabicPeriod" startAt="2"/>
              <a:tabLst>
                <a:tab pos="452755" algn="l"/>
                <a:tab pos="453390" algn="l"/>
              </a:tabLst>
              <a:defRPr/>
            </a:pPr>
            <a:r>
              <a:rPr lang="en-US" sz="2800" b="1" spc="-10">
                <a:solidFill>
                  <a:srgbClr val="224270"/>
                </a:solidFill>
                <a:latin typeface="Calibri"/>
                <a:ea typeface="MS PGothic"/>
                <a:cs typeface="Calibri"/>
              </a:rPr>
              <a:t>Allergens </a:t>
            </a:r>
            <a:endParaRPr lang="en-US" sz="2800" b="1" strike="sngStrike" spc="-10">
              <a:solidFill>
                <a:srgbClr val="224270"/>
              </a:solidFill>
              <a:highlight>
                <a:srgbClr val="00FFFF"/>
              </a:highlight>
              <a:latin typeface="Calibri"/>
              <a:ea typeface="MS PGothic"/>
              <a:cs typeface="Calibri"/>
            </a:endParaRPr>
          </a:p>
          <a:p>
            <a:pPr marL="454025" indent="-441325">
              <a:spcBef>
                <a:spcPts val="575"/>
              </a:spcBef>
              <a:buFontTx/>
              <a:buAutoNum type="arabicPeriod" startAt="3"/>
              <a:tabLst>
                <a:tab pos="454025" algn="l"/>
                <a:tab pos="454659" algn="l"/>
              </a:tabLst>
              <a:defRPr/>
            </a:pPr>
            <a:r>
              <a:rPr lang="en-US" sz="2800" b="1" spc="-10">
                <a:solidFill>
                  <a:srgbClr val="224270"/>
                </a:solidFill>
                <a:latin typeface="Calibri"/>
                <a:ea typeface="Calibri"/>
                <a:cs typeface="Calibri"/>
              </a:rPr>
              <a:t>Food Intolerance Substances </a:t>
            </a:r>
            <a:endParaRPr lang="en-US" sz="2800" b="1" strike="sngStrike" spc="-10">
              <a:solidFill>
                <a:srgbClr val="224270"/>
              </a:solidFill>
              <a:highlight>
                <a:srgbClr val="00FFFF"/>
              </a:highlight>
              <a:latin typeface="Calibri"/>
              <a:ea typeface="Calibri"/>
              <a:cs typeface="Calibri"/>
            </a:endParaRPr>
          </a:p>
          <a:p>
            <a:pPr marL="454025" indent="-441325">
              <a:spcBef>
                <a:spcPts val="575"/>
              </a:spcBef>
              <a:buFontTx/>
              <a:buAutoNum type="arabicPeriod" startAt="3"/>
              <a:tabLst>
                <a:tab pos="454025" algn="l"/>
                <a:tab pos="454659" algn="l"/>
              </a:tabLst>
              <a:defRPr/>
            </a:pPr>
            <a:r>
              <a:rPr lang="en-US" sz="2800" b="1" spc="-10">
                <a:solidFill>
                  <a:srgbClr val="224270"/>
                </a:solidFill>
                <a:latin typeface="Calibri"/>
                <a:ea typeface="Calibri"/>
                <a:cs typeface="Calibri"/>
              </a:rPr>
              <a:t>Metal </a:t>
            </a:r>
            <a:r>
              <a:rPr lang="en-US" sz="2800" b="1" spc="-5">
                <a:solidFill>
                  <a:srgbClr val="224270"/>
                </a:solidFill>
                <a:latin typeface="Calibri"/>
                <a:ea typeface="Calibri"/>
                <a:cs typeface="Calibri"/>
              </a:rPr>
              <a:t>inclusion</a:t>
            </a:r>
            <a:endParaRPr lang="en-US" sz="2800" strike="sngStrike">
              <a:highlight>
                <a:srgbClr val="00FFFF"/>
              </a:highlight>
              <a:latin typeface="Calibri"/>
              <a:ea typeface="Calibri"/>
              <a:cs typeface="Calibri"/>
            </a:endParaRPr>
          </a:p>
          <a:p>
            <a:pPr marL="0" indent="0">
              <a:buNone/>
            </a:pPr>
            <a:endParaRPr lang="en-US"/>
          </a:p>
        </p:txBody>
      </p:sp>
      <p:sp>
        <p:nvSpPr>
          <p:cNvPr id="4" name="Slide Number Placeholder 3">
            <a:extLst>
              <a:ext uri="{FF2B5EF4-FFF2-40B4-BE49-F238E27FC236}">
                <a16:creationId xmlns:a16="http://schemas.microsoft.com/office/drawing/2014/main" id="{29B0A9BC-54A6-F0DA-05B1-DD985FD06E28}"/>
              </a:ext>
            </a:extLst>
          </p:cNvPr>
          <p:cNvSpPr>
            <a:spLocks noGrp="1"/>
          </p:cNvSpPr>
          <p:nvPr>
            <p:ph type="sldNum" sz="quarter" idx="12"/>
          </p:nvPr>
        </p:nvSpPr>
        <p:spPr/>
        <p:txBody>
          <a:bodyPr/>
          <a:lstStyle/>
          <a:p>
            <a:fld id="{02389E78-7DB0-44B8-A701-13E85F167260}" type="slidenum">
              <a:rPr lang="en-US" smtClean="0"/>
              <a:t>73</a:t>
            </a:fld>
            <a:endParaRPr lang="en-US"/>
          </a:p>
        </p:txBody>
      </p:sp>
      <p:sp>
        <p:nvSpPr>
          <p:cNvPr id="5" name="Rounded Rectangle 22">
            <a:extLst>
              <a:ext uri="{FF2B5EF4-FFF2-40B4-BE49-F238E27FC236}">
                <a16:creationId xmlns:a16="http://schemas.microsoft.com/office/drawing/2014/main" id="{0C0CC07B-0F00-F226-EF6F-3D8A4CC4C990}"/>
              </a:ext>
            </a:extLst>
          </p:cNvPr>
          <p:cNvSpPr/>
          <p:nvPr/>
        </p:nvSpPr>
        <p:spPr bwMode="auto">
          <a:xfrm>
            <a:off x="4552776" y="2398639"/>
            <a:ext cx="1445688" cy="32652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a:ea typeface="Calibri"/>
                <a:cs typeface="Calibri"/>
              </a:rPr>
              <a:t>CHP 7</a:t>
            </a:r>
            <a:endParaRPr lang="en-US">
              <a:solidFill>
                <a:schemeClr val="bg1"/>
              </a:solidFill>
              <a:latin typeface="Calibri"/>
              <a:ea typeface="Calibri"/>
              <a:cs typeface="Calibri"/>
            </a:endParaRPr>
          </a:p>
        </p:txBody>
      </p:sp>
      <p:sp>
        <p:nvSpPr>
          <p:cNvPr id="7" name="Rounded Rectangle 22">
            <a:extLst>
              <a:ext uri="{FF2B5EF4-FFF2-40B4-BE49-F238E27FC236}">
                <a16:creationId xmlns:a16="http://schemas.microsoft.com/office/drawing/2014/main" id="{679AC282-E648-95B0-E9F7-316F7D141750}"/>
              </a:ext>
            </a:extLst>
          </p:cNvPr>
          <p:cNvSpPr/>
          <p:nvPr/>
        </p:nvSpPr>
        <p:spPr bwMode="auto">
          <a:xfrm>
            <a:off x="2827608" y="4001294"/>
            <a:ext cx="1445688" cy="32652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a:ea typeface="Calibri"/>
                <a:cs typeface="Calibri"/>
              </a:rPr>
              <a:t>CHP 19</a:t>
            </a:r>
            <a:endParaRPr lang="en-US">
              <a:solidFill>
                <a:schemeClr val="bg1"/>
              </a:solidFill>
              <a:latin typeface="Calibri"/>
              <a:ea typeface="Calibri"/>
              <a:cs typeface="Calibri"/>
            </a:endParaRPr>
          </a:p>
        </p:txBody>
      </p:sp>
      <p:sp>
        <p:nvSpPr>
          <p:cNvPr id="8" name="Rounded Rectangle 22">
            <a:extLst>
              <a:ext uri="{FF2B5EF4-FFF2-40B4-BE49-F238E27FC236}">
                <a16:creationId xmlns:a16="http://schemas.microsoft.com/office/drawing/2014/main" id="{B55B50FC-5C78-C3C4-EA51-2A7E9B1A1AD9}"/>
              </a:ext>
            </a:extLst>
          </p:cNvPr>
          <p:cNvSpPr/>
          <p:nvPr/>
        </p:nvSpPr>
        <p:spPr bwMode="auto">
          <a:xfrm>
            <a:off x="5686632" y="4471279"/>
            <a:ext cx="1445688" cy="32652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a:ea typeface="Calibri"/>
                <a:cs typeface="Calibri"/>
              </a:rPr>
              <a:t>CHP 19</a:t>
            </a:r>
            <a:endParaRPr lang="en-US">
              <a:solidFill>
                <a:schemeClr val="bg1"/>
              </a:solidFill>
              <a:latin typeface="Calibri"/>
              <a:ea typeface="Calibri"/>
              <a:cs typeface="Calibri"/>
            </a:endParaRPr>
          </a:p>
        </p:txBody>
      </p:sp>
      <p:sp>
        <p:nvSpPr>
          <p:cNvPr id="9" name="Rounded Rectangle 22">
            <a:extLst>
              <a:ext uri="{FF2B5EF4-FFF2-40B4-BE49-F238E27FC236}">
                <a16:creationId xmlns:a16="http://schemas.microsoft.com/office/drawing/2014/main" id="{1232F169-E00D-B5FE-BCC5-09CE36E5CF12}"/>
              </a:ext>
            </a:extLst>
          </p:cNvPr>
          <p:cNvSpPr/>
          <p:nvPr/>
        </p:nvSpPr>
        <p:spPr bwMode="auto">
          <a:xfrm>
            <a:off x="3701916" y="4952863"/>
            <a:ext cx="1445688" cy="32652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a:ea typeface="Calibri"/>
                <a:cs typeface="Calibri"/>
              </a:rPr>
              <a:t>CHP 20</a:t>
            </a:r>
            <a:endParaRPr lang="en-US">
              <a:solidFill>
                <a:schemeClr val="bg1"/>
              </a:solidFill>
              <a:latin typeface="Calibri"/>
              <a:ea typeface="Calibri"/>
              <a:cs typeface="Calibri"/>
            </a:endParaRPr>
          </a:p>
        </p:txBody>
      </p:sp>
      <p:sp>
        <p:nvSpPr>
          <p:cNvPr id="10" name="Rounded Rectangle 22">
            <a:extLst>
              <a:ext uri="{FF2B5EF4-FFF2-40B4-BE49-F238E27FC236}">
                <a16:creationId xmlns:a16="http://schemas.microsoft.com/office/drawing/2014/main" id="{832405E2-00E0-6E04-4420-5E2F08E239C0}"/>
              </a:ext>
            </a:extLst>
          </p:cNvPr>
          <p:cNvSpPr/>
          <p:nvPr/>
        </p:nvSpPr>
        <p:spPr bwMode="auto">
          <a:xfrm>
            <a:off x="8509646" y="3581423"/>
            <a:ext cx="1445688" cy="32652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latin typeface="Calibri"/>
                <a:ea typeface="Calibri"/>
                <a:cs typeface="Calibri"/>
              </a:rPr>
              <a:t>CHP 12</a:t>
            </a:r>
            <a:endParaRPr lang="en-US">
              <a:solidFill>
                <a:schemeClr val="bg1"/>
              </a:solidFill>
              <a:latin typeface="Calibri"/>
              <a:ea typeface="Calibri"/>
              <a:cs typeface="Calibri"/>
            </a:endParaRPr>
          </a:p>
        </p:txBody>
      </p:sp>
      <p:pic>
        <p:nvPicPr>
          <p:cNvPr id="11" name="Picture 2" descr="Image result for mahi">
            <a:extLst>
              <a:ext uri="{FF2B5EF4-FFF2-40B4-BE49-F238E27FC236}">
                <a16:creationId xmlns:a16="http://schemas.microsoft.com/office/drawing/2014/main" id="{A152D77A-5BE7-2563-8F4A-71DF3C7BF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3040" y="1989700"/>
            <a:ext cx="2338948" cy="91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6">
            <a:extLst>
              <a:ext uri="{FF2B5EF4-FFF2-40B4-BE49-F238E27FC236}">
                <a16:creationId xmlns:a16="http://schemas.microsoft.com/office/drawing/2014/main" id="{B32E1D24-2695-A7EF-2D0C-629F46D3558E}"/>
              </a:ext>
            </a:extLst>
          </p:cNvPr>
          <p:cNvSpPr>
            <a:spLocks noChangeArrowheads="1"/>
          </p:cNvSpPr>
          <p:nvPr/>
        </p:nvSpPr>
        <p:spPr bwMode="auto">
          <a:xfrm>
            <a:off x="9764914" y="4369126"/>
            <a:ext cx="1937980" cy="17721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a:latin typeface="Arial" panose="020B0604020202020204" pitchFamily="34" charset="0"/>
            </a:endParaRPr>
          </a:p>
        </p:txBody>
      </p:sp>
    </p:spTree>
    <p:extLst>
      <p:ext uri="{BB962C8B-B14F-4D97-AF65-F5344CB8AC3E}">
        <p14:creationId xmlns:p14="http://schemas.microsoft.com/office/powerpoint/2010/main" val="33826613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74" descr="A close-up of a document&#10;&#10;Description automatically generated"/>
          <p:cNvPicPr preferRelativeResize="0"/>
          <p:nvPr/>
        </p:nvPicPr>
        <p:blipFill rotWithShape="1">
          <a:blip r:embed="rId3">
            <a:alphaModFix/>
          </a:blip>
          <a:srcRect t="1991"/>
          <a:stretch/>
        </p:blipFill>
        <p:spPr>
          <a:xfrm>
            <a:off x="4275644" y="179607"/>
            <a:ext cx="6125539" cy="586517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76" name="Google Shape;1076;p74"/>
          <p:cNvSpPr/>
          <p:nvPr/>
        </p:nvSpPr>
        <p:spPr>
          <a:xfrm>
            <a:off x="6860878" y="2656625"/>
            <a:ext cx="3541712" cy="2286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7" name="Google Shape;1077;p74"/>
          <p:cNvSpPr/>
          <p:nvPr/>
        </p:nvSpPr>
        <p:spPr>
          <a:xfrm>
            <a:off x="6233462" y="2656625"/>
            <a:ext cx="626009" cy="1720303"/>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8" name="Google Shape;1078;p74"/>
          <p:cNvSpPr txBox="1"/>
          <p:nvPr/>
        </p:nvSpPr>
        <p:spPr>
          <a:xfrm>
            <a:off x="680876" y="1505375"/>
            <a:ext cx="26604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50021"/>
              </a:buClr>
              <a:buSzPts val="4000"/>
              <a:buFont typeface="Arial"/>
              <a:buNone/>
            </a:pPr>
            <a:r>
              <a:rPr lang="en-US" sz="4000" b="1" i="0" u="none" strike="noStrike" cap="none">
                <a:solidFill>
                  <a:srgbClr val="A50021"/>
                </a:solidFill>
                <a:latin typeface="Arial"/>
                <a:ea typeface="Arial"/>
                <a:cs typeface="Arial"/>
                <a:sym typeface="Arial"/>
              </a:rPr>
              <a:t>Inclusive </a:t>
            </a:r>
            <a:br>
              <a:rPr lang="en-US" sz="4000" b="1" i="0" u="none" strike="noStrike" cap="none">
                <a:solidFill>
                  <a:srgbClr val="A50021"/>
                </a:solidFill>
                <a:latin typeface="Arial"/>
                <a:ea typeface="Arial"/>
                <a:cs typeface="Arial"/>
                <a:sym typeface="Arial"/>
              </a:rPr>
            </a:br>
            <a:r>
              <a:rPr lang="en-US" sz="4000" b="1" i="0" u="none" strike="noStrike" cap="none">
                <a:solidFill>
                  <a:srgbClr val="A50021"/>
                </a:solidFill>
                <a:latin typeface="Arial"/>
                <a:ea typeface="Arial"/>
                <a:cs typeface="Arial"/>
                <a:sym typeface="Arial"/>
              </a:rPr>
              <a:t>Method</a:t>
            </a:r>
            <a:endParaRPr sz="1400" b="0" i="0" u="none" strike="noStrike" cap="none">
              <a:solidFill>
                <a:srgbClr val="000000"/>
              </a:solidFill>
              <a:latin typeface="Arial"/>
              <a:ea typeface="Arial"/>
              <a:cs typeface="Arial"/>
              <a:sym typeface="Arial"/>
            </a:endParaRPr>
          </a:p>
        </p:txBody>
      </p:sp>
      <p:sp>
        <p:nvSpPr>
          <p:cNvPr id="1079" name="Google Shape;1079;p74"/>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74</a:t>
            </a:fld>
            <a:endParaRPr/>
          </a:p>
        </p:txBody>
      </p:sp>
      <p:sp>
        <p:nvSpPr>
          <p:cNvPr id="1080" name="Google Shape;1080;p74"/>
          <p:cNvSpPr txBox="1"/>
          <p:nvPr/>
        </p:nvSpPr>
        <p:spPr>
          <a:xfrm>
            <a:off x="680870" y="2828816"/>
            <a:ext cx="2968765" cy="224676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List </a:t>
            </a:r>
            <a:r>
              <a:rPr lang="en-US" sz="2800" b="1" i="0" u="sng" strike="noStrike" cap="none">
                <a:solidFill>
                  <a:srgbClr val="000000"/>
                </a:solidFill>
                <a:latin typeface="Arial"/>
                <a:ea typeface="Arial"/>
                <a:cs typeface="Arial"/>
                <a:sym typeface="Arial"/>
              </a:rPr>
              <a:t>every</a:t>
            </a:r>
            <a:r>
              <a:rPr lang="en-US" sz="2800" b="1" i="0" u="none" strike="noStrike" cap="none">
                <a:solidFill>
                  <a:srgbClr val="000000"/>
                </a:solidFill>
                <a:latin typeface="Arial"/>
                <a:ea typeface="Arial"/>
                <a:cs typeface="Arial"/>
                <a:sym typeface="Arial"/>
              </a:rPr>
              <a:t> potential hazard at </a:t>
            </a:r>
            <a:r>
              <a:rPr lang="en-US" sz="2800" b="1" i="0" u="sng" strike="noStrike" cap="none">
                <a:solidFill>
                  <a:srgbClr val="000000"/>
                </a:solidFill>
                <a:latin typeface="Arial"/>
                <a:ea typeface="Arial"/>
                <a:cs typeface="Arial"/>
                <a:sym typeface="Arial"/>
              </a:rPr>
              <a:t>each</a:t>
            </a:r>
            <a:r>
              <a:rPr lang="en-US" sz="2800" b="1" i="0" u="none" strike="noStrike" cap="none">
                <a:solidFill>
                  <a:srgbClr val="000000"/>
                </a:solidFill>
                <a:latin typeface="Arial"/>
                <a:ea typeface="Arial"/>
                <a:cs typeface="Arial"/>
                <a:sym typeface="Arial"/>
              </a:rPr>
              <a:t> processing step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800" b="1" i="0" u="none" strike="noStrike" cap="none">
              <a:solidFill>
                <a:srgbClr val="8F4C6C"/>
              </a:solidFill>
              <a:latin typeface="Arial"/>
              <a:ea typeface="Arial"/>
              <a:cs typeface="Arial"/>
              <a:sym typeface="Arial"/>
            </a:endParaRPr>
          </a:p>
        </p:txBody>
      </p:sp>
    </p:spTree>
    <p:extLst>
      <p:ext uri="{BB962C8B-B14F-4D97-AF65-F5344CB8AC3E}">
        <p14:creationId xmlns:p14="http://schemas.microsoft.com/office/powerpoint/2010/main" val="34642698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75"/>
          <p:cNvSpPr txBox="1">
            <a:spLocks noGrp="1"/>
          </p:cNvSpPr>
          <p:nvPr>
            <p:ph type="title"/>
          </p:nvPr>
        </p:nvSpPr>
        <p:spPr>
          <a:xfrm>
            <a:off x="209975" y="88336"/>
            <a:ext cx="10427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Arial"/>
              <a:buNone/>
            </a:pPr>
            <a:r>
              <a:rPr lang="en-US"/>
              <a:t>Exercise - Complete the Hazard Analysis Worksheet</a:t>
            </a:r>
            <a:endParaRPr/>
          </a:p>
        </p:txBody>
      </p:sp>
      <p:sp>
        <p:nvSpPr>
          <p:cNvPr id="1086" name="Google Shape;1086;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p:txBody>
      </p:sp>
      <p:sp>
        <p:nvSpPr>
          <p:cNvPr id="1087" name="Google Shape;1087;p75"/>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75</a:t>
            </a:fld>
            <a:endParaRPr/>
          </a:p>
        </p:txBody>
      </p:sp>
      <p:pic>
        <p:nvPicPr>
          <p:cNvPr id="1088" name="Google Shape;1088;p75" descr="A close-up of a document&#10;&#10;Description automatically generated"/>
          <p:cNvPicPr preferRelativeResize="0"/>
          <p:nvPr/>
        </p:nvPicPr>
        <p:blipFill rotWithShape="1">
          <a:blip r:embed="rId3">
            <a:alphaModFix/>
          </a:blip>
          <a:srcRect t="23978"/>
          <a:stretch/>
        </p:blipFill>
        <p:spPr>
          <a:xfrm>
            <a:off x="2727832" y="1490288"/>
            <a:ext cx="7437119" cy="470621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89" name="Google Shape;1089;p75"/>
          <p:cNvSpPr txBox="1"/>
          <p:nvPr/>
        </p:nvSpPr>
        <p:spPr>
          <a:xfrm>
            <a:off x="5218433" y="2941412"/>
            <a:ext cx="4826100" cy="3478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1F36"/>
              </a:buClr>
              <a:buSzPts val="2000"/>
              <a:buFont typeface="Arial"/>
              <a:buNone/>
            </a:pPr>
            <a:r>
              <a:rPr lang="en-US" sz="2000" b="1" i="0" u="none" strike="noStrike" cap="none">
                <a:solidFill>
                  <a:srgbClr val="001F36"/>
                </a:solidFill>
                <a:latin typeface="Arial"/>
                <a:ea typeface="Arial"/>
                <a:cs typeface="Arial"/>
                <a:sym typeface="Arial"/>
              </a:rPr>
              <a:t>Answer the questions, in order, for each listed potential hazard at each processing step using the appropriate chapter of the FDA Guide.</a:t>
            </a:r>
            <a:endParaRPr sz="2000" b="1" i="0" u="none" strike="noStrike" cap="none">
              <a:solidFill>
                <a:srgbClr val="001F36"/>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rgbClr val="001F36"/>
              </a:solidFill>
              <a:latin typeface="Arial"/>
              <a:ea typeface="Arial"/>
              <a:cs typeface="Arial"/>
              <a:sym typeface="Arial"/>
            </a:endParaRPr>
          </a:p>
          <a:p>
            <a:pPr marL="0" marR="0" lvl="0" indent="0" algn="l" rtl="0">
              <a:lnSpc>
                <a:spcPct val="100000"/>
              </a:lnSpc>
              <a:spcBef>
                <a:spcPts val="0"/>
              </a:spcBef>
              <a:spcAft>
                <a:spcPts val="0"/>
              </a:spcAft>
              <a:buClr>
                <a:srgbClr val="001F36"/>
              </a:buClr>
              <a:buSzPts val="2000"/>
              <a:buFont typeface="Arial"/>
              <a:buNone/>
            </a:pPr>
            <a:r>
              <a:rPr lang="en-US" sz="2000" b="1" i="0" u="none" strike="noStrike" cap="none">
                <a:solidFill>
                  <a:srgbClr val="001F36"/>
                </a:solidFill>
                <a:latin typeface="Arial"/>
                <a:ea typeface="Arial"/>
                <a:cs typeface="Arial"/>
                <a:sym typeface="Arial"/>
              </a:rPr>
              <a:t>The FDA Guide provides information in the respective hazard chapters to help determine if the hazard is reasonably likely to occur and recommendations for control strategies.</a:t>
            </a:r>
            <a:endParaRPr sz="2000" b="1" i="0" u="none" strike="noStrike" cap="none">
              <a:solidFill>
                <a:srgbClr val="001F36"/>
              </a:solidFill>
              <a:latin typeface="Arial"/>
              <a:ea typeface="Arial"/>
              <a:cs typeface="Arial"/>
              <a:sym typeface="Arial"/>
            </a:endParaRPr>
          </a:p>
        </p:txBody>
      </p:sp>
      <p:sp>
        <p:nvSpPr>
          <p:cNvPr id="1090" name="Google Shape;1090;p75"/>
          <p:cNvSpPr/>
          <p:nvPr/>
        </p:nvSpPr>
        <p:spPr>
          <a:xfrm rot="-5400000">
            <a:off x="7329775" y="444412"/>
            <a:ext cx="372000" cy="4842000"/>
          </a:xfrm>
          <a:prstGeom prst="leftBrace">
            <a:avLst>
              <a:gd name="adj1" fmla="val 40786"/>
              <a:gd name="adj2" fmla="val 50226"/>
            </a:avLst>
          </a:prstGeom>
          <a:noFill/>
          <a:ln w="6032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091" name="Google Shape;1091;p75"/>
          <p:cNvPicPr preferRelativeResize="0"/>
          <p:nvPr/>
        </p:nvPicPr>
        <p:blipFill rotWithShape="1">
          <a:blip r:embed="rId4">
            <a:alphaModFix/>
          </a:blip>
          <a:srcRect/>
          <a:stretch/>
        </p:blipFill>
        <p:spPr>
          <a:xfrm>
            <a:off x="10637077" y="3903864"/>
            <a:ext cx="1433446" cy="1776974"/>
          </a:xfrm>
          <a:prstGeom prst="rect">
            <a:avLst/>
          </a:prstGeom>
          <a:noFill/>
          <a:ln>
            <a:noFill/>
          </a:ln>
        </p:spPr>
      </p:pic>
    </p:spTree>
    <p:extLst>
      <p:ext uri="{BB962C8B-B14F-4D97-AF65-F5344CB8AC3E}">
        <p14:creationId xmlns:p14="http://schemas.microsoft.com/office/powerpoint/2010/main" val="21344842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74DDE-08AE-5AC2-C4A4-21CCA9882B14}"/>
              </a:ext>
            </a:extLst>
          </p:cNvPr>
          <p:cNvSpPr>
            <a:spLocks noGrp="1"/>
          </p:cNvSpPr>
          <p:nvPr>
            <p:ph type="title"/>
          </p:nvPr>
        </p:nvSpPr>
        <p:spPr>
          <a:xfrm>
            <a:off x="874776" y="254530"/>
            <a:ext cx="10829544" cy="1325563"/>
          </a:xfrm>
        </p:spPr>
        <p:txBody>
          <a:bodyPr>
            <a:normAutofit/>
          </a:bodyPr>
          <a:lstStyle/>
          <a:p>
            <a:r>
              <a:rPr lang="en-US" sz="3600">
                <a:cs typeface="Arial" panose="020B0604020202020204" pitchFamily="34" charset="0"/>
              </a:rPr>
              <a:t>BRIEF SUMMARY based on the FDA Guide that provides more recommended</a:t>
            </a:r>
          </a:p>
        </p:txBody>
      </p:sp>
      <p:sp>
        <p:nvSpPr>
          <p:cNvPr id="4" name="Slide Number Placeholder 3">
            <a:extLst>
              <a:ext uri="{FF2B5EF4-FFF2-40B4-BE49-F238E27FC236}">
                <a16:creationId xmlns:a16="http://schemas.microsoft.com/office/drawing/2014/main" id="{A4366EEA-5792-6398-9EBF-8B4E0B64026C}"/>
              </a:ext>
            </a:extLst>
          </p:cNvPr>
          <p:cNvSpPr>
            <a:spLocks noGrp="1"/>
          </p:cNvSpPr>
          <p:nvPr>
            <p:ph type="sldNum" sz="quarter" idx="12"/>
          </p:nvPr>
        </p:nvSpPr>
        <p:spPr/>
        <p:txBody>
          <a:bodyPr/>
          <a:lstStyle/>
          <a:p>
            <a:fld id="{02389E78-7DB0-44B8-A701-13E85F167260}" type="slidenum">
              <a:rPr lang="en-US" smtClean="0"/>
              <a:t>76</a:t>
            </a:fld>
            <a:endParaRPr lang="en-US"/>
          </a:p>
        </p:txBody>
      </p:sp>
      <p:graphicFrame>
        <p:nvGraphicFramePr>
          <p:cNvPr id="5" name="Content Placeholder 4">
            <a:extLst>
              <a:ext uri="{FF2B5EF4-FFF2-40B4-BE49-F238E27FC236}">
                <a16:creationId xmlns:a16="http://schemas.microsoft.com/office/drawing/2014/main" id="{3DE286C8-B07A-4ECB-B26A-D280C91B16D1}"/>
              </a:ext>
            </a:extLst>
          </p:cNvPr>
          <p:cNvGraphicFramePr>
            <a:graphicFrameLocks noGrp="1"/>
          </p:cNvGraphicFramePr>
          <p:nvPr>
            <p:ph idx="1"/>
            <p:extLst>
              <p:ext uri="{D42A27DB-BD31-4B8C-83A1-F6EECF244321}">
                <p14:modId xmlns:p14="http://schemas.microsoft.com/office/powerpoint/2010/main" val="300258872"/>
              </p:ext>
            </p:extLst>
          </p:nvPr>
        </p:nvGraphicFramePr>
        <p:xfrm>
          <a:off x="874777" y="1423523"/>
          <a:ext cx="9927336" cy="4965189"/>
        </p:xfrm>
        <a:graphic>
          <a:graphicData uri="http://schemas.openxmlformats.org/drawingml/2006/table">
            <a:tbl>
              <a:tblPr firstRow="1" bandRow="1">
                <a:tableStyleId>{5C22544A-7EE6-4342-B048-85BDC9FD1C3A}</a:tableStyleId>
              </a:tblPr>
              <a:tblGrid>
                <a:gridCol w="1062176">
                  <a:extLst>
                    <a:ext uri="{9D8B030D-6E8A-4147-A177-3AD203B41FA5}">
                      <a16:colId xmlns:a16="http://schemas.microsoft.com/office/drawing/2014/main" val="2811949275"/>
                    </a:ext>
                  </a:extLst>
                </a:gridCol>
                <a:gridCol w="2082428">
                  <a:extLst>
                    <a:ext uri="{9D8B030D-6E8A-4147-A177-3AD203B41FA5}">
                      <a16:colId xmlns:a16="http://schemas.microsoft.com/office/drawing/2014/main" val="2458757952"/>
                    </a:ext>
                  </a:extLst>
                </a:gridCol>
                <a:gridCol w="1520692">
                  <a:extLst>
                    <a:ext uri="{9D8B030D-6E8A-4147-A177-3AD203B41FA5}">
                      <a16:colId xmlns:a16="http://schemas.microsoft.com/office/drawing/2014/main" val="1123441368"/>
                    </a:ext>
                  </a:extLst>
                </a:gridCol>
                <a:gridCol w="2668680">
                  <a:extLst>
                    <a:ext uri="{9D8B030D-6E8A-4147-A177-3AD203B41FA5}">
                      <a16:colId xmlns:a16="http://schemas.microsoft.com/office/drawing/2014/main" val="1553375513"/>
                    </a:ext>
                  </a:extLst>
                </a:gridCol>
                <a:gridCol w="2593360">
                  <a:extLst>
                    <a:ext uri="{9D8B030D-6E8A-4147-A177-3AD203B41FA5}">
                      <a16:colId xmlns:a16="http://schemas.microsoft.com/office/drawing/2014/main" val="1579077007"/>
                    </a:ext>
                  </a:extLst>
                </a:gridCol>
              </a:tblGrid>
              <a:tr h="284396">
                <a:tc gridSpan="5">
                  <a:txBody>
                    <a:bodyPr/>
                    <a:lstStyle/>
                    <a:p>
                      <a:pPr marL="0" marR="0" algn="ctr" rtl="0" eaLnBrk="1" latinLnBrk="0" hangingPunct="1">
                        <a:lnSpc>
                          <a:spcPct val="115000"/>
                        </a:lnSpc>
                        <a:spcBef>
                          <a:spcPts val="0"/>
                        </a:spcBef>
                        <a:spcAft>
                          <a:spcPts val="1000"/>
                        </a:spcAft>
                        <a:tabLst>
                          <a:tab pos="909955" algn="l"/>
                        </a:tabLst>
                      </a:pPr>
                      <a:r>
                        <a:rPr lang="en-US" sz="1800" kern="1200">
                          <a:effectLst/>
                        </a:rPr>
                        <a:t>Hazard Analysis Worksheet</a:t>
                      </a:r>
                      <a:endParaRPr lang="en-US">
                        <a:effectLst/>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9868047"/>
                  </a:ext>
                </a:extLst>
              </a:tr>
              <a:tr h="791166">
                <a:tc>
                  <a:txBody>
                    <a:bodyPr/>
                    <a:lstStyle/>
                    <a:p>
                      <a:pPr marL="0" marR="0" algn="ctr" rtl="0" eaLnBrk="1" latinLnBrk="0" hangingPunct="1">
                        <a:lnSpc>
                          <a:spcPct val="115000"/>
                        </a:lnSpc>
                        <a:spcBef>
                          <a:spcPts val="0"/>
                        </a:spcBef>
                        <a:spcAft>
                          <a:spcPts val="0"/>
                        </a:spcAft>
                      </a:pPr>
                      <a:r>
                        <a:rPr lang="en-US" sz="800" b="1" kern="1200">
                          <a:effectLst/>
                        </a:rPr>
                        <a:t>(1)</a:t>
                      </a:r>
                      <a:endParaRPr lang="en-US" b="1">
                        <a:effectLst/>
                      </a:endParaRPr>
                    </a:p>
                    <a:p>
                      <a:pPr marL="0" marR="0" algn="ctr" rtl="0" eaLnBrk="1" latinLnBrk="0" hangingPunct="1">
                        <a:lnSpc>
                          <a:spcPct val="115000"/>
                        </a:lnSpc>
                        <a:spcBef>
                          <a:spcPts val="0"/>
                        </a:spcBef>
                        <a:spcAft>
                          <a:spcPts val="0"/>
                        </a:spcAft>
                      </a:pPr>
                      <a:r>
                        <a:rPr lang="en-US" sz="800" b="1" kern="1200">
                          <a:effectLst/>
                        </a:rPr>
                        <a:t>Processing </a:t>
                      </a:r>
                      <a:endParaRPr lang="en-US" b="1">
                        <a:effectLst/>
                      </a:endParaRPr>
                    </a:p>
                    <a:p>
                      <a:pPr marL="0" marR="0" algn="ctr" rtl="0" eaLnBrk="1" latinLnBrk="0" hangingPunct="1">
                        <a:lnSpc>
                          <a:spcPct val="115000"/>
                        </a:lnSpc>
                        <a:spcBef>
                          <a:spcPts val="0"/>
                        </a:spcBef>
                        <a:spcAft>
                          <a:spcPts val="0"/>
                        </a:spcAft>
                      </a:pPr>
                      <a:r>
                        <a:rPr lang="en-US" sz="800" b="1" kern="1200">
                          <a:effectLst/>
                        </a:rPr>
                        <a:t>Steps</a:t>
                      </a:r>
                      <a:endParaRPr lang="en-US" b="1">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a:effectLst/>
                        </a:rPr>
                        <a:t>(2)</a:t>
                      </a:r>
                      <a:endParaRPr lang="en-US" b="1">
                        <a:effectLst/>
                      </a:endParaRPr>
                    </a:p>
                    <a:p>
                      <a:pPr marL="0" marR="0" algn="ctr" rtl="0" eaLnBrk="1" latinLnBrk="0" hangingPunct="1">
                        <a:lnSpc>
                          <a:spcPct val="115000"/>
                        </a:lnSpc>
                        <a:spcBef>
                          <a:spcPts val="0"/>
                        </a:spcBef>
                        <a:spcAft>
                          <a:spcPts val="0"/>
                        </a:spcAft>
                      </a:pPr>
                      <a:r>
                        <a:rPr lang="en-US" sz="800" b="1" kern="1200">
                          <a:effectLst/>
                        </a:rPr>
                        <a:t>List all potential food safety </a:t>
                      </a:r>
                      <a:br>
                        <a:rPr lang="en-US" sz="800" b="1" kern="1200">
                          <a:effectLst/>
                        </a:rPr>
                      </a:br>
                      <a:r>
                        <a:rPr lang="en-US" sz="800" b="1" kern="1200">
                          <a:effectLst/>
                        </a:rPr>
                        <a:t>hazards that could be associated with this product and process.</a:t>
                      </a:r>
                      <a:endParaRPr lang="en-US" b="1">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a:effectLst/>
                        </a:rPr>
                        <a:t>(3)</a:t>
                      </a:r>
                      <a:endParaRPr lang="en-US" b="1">
                        <a:effectLst/>
                      </a:endParaRPr>
                    </a:p>
                    <a:p>
                      <a:pPr marL="0" marR="0" algn="ctr" rtl="0" eaLnBrk="1" latinLnBrk="0" hangingPunct="1">
                        <a:lnSpc>
                          <a:spcPct val="115000"/>
                        </a:lnSpc>
                        <a:spcBef>
                          <a:spcPts val="0"/>
                        </a:spcBef>
                        <a:spcAft>
                          <a:spcPts val="0"/>
                        </a:spcAft>
                      </a:pPr>
                      <a:r>
                        <a:rPr lang="en-US" sz="800" b="1" kern="1200">
                          <a:effectLst/>
                        </a:rPr>
                        <a:t>Is the potential food safety hazard significant (introduced, enhanced or eliminated) </a:t>
                      </a:r>
                      <a:r>
                        <a:rPr lang="en-US" sz="800" b="1" u="sng" kern="1200">
                          <a:effectLst/>
                        </a:rPr>
                        <a:t>at this step? </a:t>
                      </a:r>
                      <a:endParaRPr lang="en-US" b="1">
                        <a:effectLst/>
                      </a:endParaRPr>
                    </a:p>
                    <a:p>
                      <a:pPr marL="0" marR="0" algn="ctr" rtl="0" eaLnBrk="1" latinLnBrk="0" hangingPunct="1">
                        <a:lnSpc>
                          <a:spcPct val="115000"/>
                        </a:lnSpc>
                        <a:spcBef>
                          <a:spcPts val="0"/>
                        </a:spcBef>
                        <a:spcAft>
                          <a:spcPts val="0"/>
                        </a:spcAft>
                      </a:pPr>
                      <a:r>
                        <a:rPr lang="en-US" sz="800" b="1" kern="1200">
                          <a:effectLst/>
                        </a:rPr>
                        <a:t>(Yes or No) </a:t>
                      </a:r>
                      <a:endParaRPr lang="en-US" b="1">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a:effectLst/>
                        </a:rPr>
                        <a:t>(4) </a:t>
                      </a:r>
                      <a:endParaRPr lang="en-US" b="1">
                        <a:effectLst/>
                      </a:endParaRPr>
                    </a:p>
                    <a:p>
                      <a:pPr marL="0" marR="0" algn="ctr" rtl="0" eaLnBrk="1" latinLnBrk="0" hangingPunct="1">
                        <a:lnSpc>
                          <a:spcPct val="115000"/>
                        </a:lnSpc>
                        <a:spcBef>
                          <a:spcPts val="0"/>
                        </a:spcBef>
                        <a:spcAft>
                          <a:spcPts val="0"/>
                        </a:spcAft>
                      </a:pPr>
                      <a:r>
                        <a:rPr lang="en-US" sz="800" b="1" kern="1200">
                          <a:effectLst/>
                        </a:rPr>
                        <a:t>Justify the decision that </a:t>
                      </a:r>
                      <a:br>
                        <a:rPr lang="en-US" sz="800" b="1" kern="1200">
                          <a:effectLst/>
                        </a:rPr>
                      </a:br>
                      <a:r>
                        <a:rPr lang="en-US" sz="800" b="1" kern="1200">
                          <a:effectLst/>
                        </a:rPr>
                        <a:t>you made in column 3</a:t>
                      </a:r>
                      <a:endParaRPr lang="en-US" b="1">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a:effectLst/>
                        </a:rPr>
                        <a:t>(5) </a:t>
                      </a:r>
                      <a:endParaRPr lang="en-US" b="1">
                        <a:effectLst/>
                      </a:endParaRPr>
                    </a:p>
                    <a:p>
                      <a:pPr marL="0" marR="0" algn="ctr" rtl="0" eaLnBrk="1" latinLnBrk="0" hangingPunct="1">
                        <a:lnSpc>
                          <a:spcPct val="115000"/>
                        </a:lnSpc>
                        <a:spcBef>
                          <a:spcPts val="0"/>
                        </a:spcBef>
                        <a:spcAft>
                          <a:spcPts val="0"/>
                        </a:spcAft>
                      </a:pPr>
                      <a:r>
                        <a:rPr lang="en-US" sz="800" b="1" kern="1200">
                          <a:effectLst/>
                        </a:rPr>
                        <a:t>What control measure(s) </a:t>
                      </a:r>
                      <a:br>
                        <a:rPr lang="en-US" sz="800" b="1" kern="1200">
                          <a:effectLst/>
                        </a:rPr>
                      </a:br>
                      <a:r>
                        <a:rPr lang="en-US" sz="800" b="1" kern="1200">
                          <a:effectLst/>
                        </a:rPr>
                        <a:t>can be applied to prevent </a:t>
                      </a:r>
                      <a:br>
                        <a:rPr lang="en-US" sz="800" b="1" kern="1200">
                          <a:effectLst/>
                        </a:rPr>
                      </a:br>
                      <a:r>
                        <a:rPr lang="en-US" sz="800" b="1" kern="1200">
                          <a:effectLst/>
                        </a:rPr>
                        <a:t>this significant hazard?</a:t>
                      </a:r>
                      <a:endParaRPr lang="en-US" b="1">
                        <a:effectLst/>
                      </a:endParaRPr>
                    </a:p>
                  </a:txBody>
                  <a:tcPr marL="0" marR="0" marT="0" marB="0" anchor="ctr"/>
                </a:tc>
                <a:extLst>
                  <a:ext uri="{0D108BD9-81ED-4DB2-BD59-A6C34878D82A}">
                    <a16:rowId xmlns:a16="http://schemas.microsoft.com/office/drawing/2014/main" val="875876507"/>
                  </a:ext>
                </a:extLst>
              </a:tr>
              <a:tr h="1316421">
                <a:tc rowSpan="5">
                  <a:txBody>
                    <a:bodyPr/>
                    <a:lstStyle/>
                    <a:p>
                      <a:pPr marL="0" marR="0" indent="0" algn="ctr" rtl="0" eaLnBrk="1" fontAlgn="auto" latinLnBrk="0" hangingPunct="1">
                        <a:lnSpc>
                          <a:spcPct val="115000"/>
                        </a:lnSpc>
                        <a:spcBef>
                          <a:spcPts val="0"/>
                        </a:spcBef>
                        <a:spcAft>
                          <a:spcPts val="0"/>
                        </a:spcAft>
                      </a:pPr>
                      <a:r>
                        <a:rPr lang="en-US" sz="1600" kern="1200">
                          <a:effectLst/>
                          <a:latin typeface="Calibri"/>
                        </a:rPr>
                        <a:t>Receive Fresh/Raw Fillets</a:t>
                      </a:r>
                      <a:endParaRPr lang="en-US" sz="1600">
                        <a:effectLst/>
                        <a:latin typeface="Calibri"/>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baseline="0">
                          <a:effectLst/>
                          <a:latin typeface="Calibri"/>
                        </a:rPr>
                        <a:t> </a:t>
                      </a:r>
                      <a:r>
                        <a:rPr lang="en-US" sz="1600" kern="1200">
                          <a:effectLst/>
                          <a:latin typeface="Calibri"/>
                        </a:rPr>
                        <a:t>Histamine</a:t>
                      </a:r>
                      <a:endParaRPr lang="en-US" sz="1600">
                        <a:effectLst/>
                        <a:latin typeface="Calibri"/>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a:effectLst/>
                          <a:latin typeface="Calibri"/>
                        </a:rPr>
                        <a:t> Yes</a:t>
                      </a:r>
                      <a:endParaRPr lang="en-US" sz="1600">
                        <a:effectLst/>
                        <a:latin typeface="Calibri"/>
                      </a:endParaRPr>
                    </a:p>
                    <a:p>
                      <a:pPr marL="0" marR="0" algn="ctr" rtl="0" eaLnBrk="1" latinLnBrk="0" hangingPunct="1">
                        <a:lnSpc>
                          <a:spcPct val="115000"/>
                        </a:lnSpc>
                        <a:spcBef>
                          <a:spcPts val="0"/>
                        </a:spcBef>
                        <a:spcAft>
                          <a:spcPts val="0"/>
                        </a:spcAft>
                      </a:pPr>
                      <a:r>
                        <a:rPr lang="en-US" sz="1600" strike="noStrike" kern="1200">
                          <a:effectLst/>
                          <a:latin typeface="Calibri"/>
                        </a:rPr>
                        <a:t>CHP7:</a:t>
                      </a:r>
                      <a:r>
                        <a:rPr lang="en-US" sz="1600" kern="1200" baseline="0">
                          <a:effectLst/>
                          <a:latin typeface="Calibri"/>
                        </a:rPr>
                        <a:t> 121</a:t>
                      </a:r>
                      <a:endParaRPr lang="en-US" sz="1600">
                        <a:effectLst/>
                        <a:latin typeface="Calibri"/>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a:effectLst/>
                          <a:latin typeface="Calibri"/>
                        </a:rPr>
                        <a:t> If the product does not remain sufficiently chilled, </a:t>
                      </a:r>
                      <a:r>
                        <a:rPr lang="en-US" sz="1600" kern="1200" baseline="0">
                          <a:effectLst/>
                          <a:latin typeface="Calibri"/>
                        </a:rPr>
                        <a:t>histamine could form</a:t>
                      </a:r>
                      <a:endParaRPr lang="en-US" sz="1600">
                        <a:effectLst/>
                        <a:latin typeface="Calibri"/>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a:effectLst/>
                          <a:latin typeface="Calibri"/>
                        </a:rPr>
                        <a:t>Mahi-mahi fillets are shipped in tubs or containers</a:t>
                      </a:r>
                      <a:r>
                        <a:rPr lang="en-US" sz="1600" kern="1200" baseline="0">
                          <a:effectLst/>
                          <a:latin typeface="Calibri"/>
                        </a:rPr>
                        <a:t> </a:t>
                      </a:r>
                      <a:r>
                        <a:rPr lang="en-US" sz="1600" kern="1200">
                          <a:effectLst/>
                          <a:latin typeface="Calibri"/>
                        </a:rPr>
                        <a:t>completely surrounded</a:t>
                      </a:r>
                      <a:r>
                        <a:rPr lang="en-US" sz="1600" kern="1200" baseline="0">
                          <a:effectLst/>
                          <a:latin typeface="Calibri"/>
                        </a:rPr>
                        <a:t> by ice (Proper Icing) </a:t>
                      </a:r>
                      <a:r>
                        <a:rPr lang="en-US" sz="1600" strike="noStrike" kern="1200">
                          <a:effectLst/>
                          <a:latin typeface="Calibri"/>
                        </a:rPr>
                        <a:t>CHP7:</a:t>
                      </a:r>
                      <a:r>
                        <a:rPr lang="en-US" sz="1600" kern="1200" baseline="0">
                          <a:effectLst/>
                          <a:latin typeface="Calibri"/>
                        </a:rPr>
                        <a:t> 123</a:t>
                      </a:r>
                      <a:endParaRPr lang="en-US" sz="1600">
                        <a:effectLst/>
                        <a:latin typeface="Calibri"/>
                      </a:endParaRPr>
                    </a:p>
                  </a:txBody>
                  <a:tcPr marL="0" marR="0" marT="0" marB="0" anchor="ctr"/>
                </a:tc>
                <a:extLst>
                  <a:ext uri="{0D108BD9-81ED-4DB2-BD59-A6C34878D82A}">
                    <a16:rowId xmlns:a16="http://schemas.microsoft.com/office/drawing/2014/main" val="1243741779"/>
                  </a:ext>
                </a:extLst>
              </a:tr>
              <a:tr h="697862">
                <a:tc vMerge="1">
                  <a:txBody>
                    <a:bodyPr/>
                    <a:lstStyle/>
                    <a:p>
                      <a:endParaRPr lang="en-US"/>
                    </a:p>
                  </a:txBody>
                  <a:tcPr/>
                </a:tc>
                <a:tc>
                  <a:txBody>
                    <a:bodyPr/>
                    <a:lstStyle/>
                    <a:p>
                      <a:pPr marL="0" marR="0" algn="ctr" rtl="0" eaLnBrk="1" latinLnBrk="0" hangingPunct="1">
                        <a:lnSpc>
                          <a:spcPct val="115000"/>
                        </a:lnSpc>
                        <a:spcBef>
                          <a:spcPts val="0"/>
                        </a:spcBef>
                        <a:spcAft>
                          <a:spcPts val="0"/>
                        </a:spcAft>
                      </a:pPr>
                      <a:r>
                        <a:rPr lang="en-US" sz="1600" kern="1200" dirty="0">
                          <a:effectLst/>
                          <a:latin typeface="Calibri"/>
                        </a:rPr>
                        <a:t>Pathogen Growth due to Temperature A</a:t>
                      </a:r>
                      <a:r>
                        <a:rPr lang="en-US" sz="1600" kern="1200" baseline="0" dirty="0">
                          <a:effectLst/>
                          <a:latin typeface="Calibri"/>
                        </a:rPr>
                        <a:t>buse</a:t>
                      </a:r>
                      <a:endParaRPr lang="en-US" sz="1600" dirty="0">
                        <a:effectLst/>
                        <a:latin typeface="Calibri"/>
                      </a:endParaRPr>
                    </a:p>
                  </a:txBody>
                  <a:tcPr marL="0" marR="0" marT="0" marB="0" anchor="ctr"/>
                </a:tc>
                <a:tc>
                  <a:txBody>
                    <a:bodyPr/>
                    <a:lstStyle/>
                    <a:p>
                      <a:pPr marL="0" marR="0" indent="0" algn="ctr" rtl="0" eaLnBrk="1" fontAlgn="auto" latinLnBrk="0" hangingPunct="1">
                        <a:lnSpc>
                          <a:spcPct val="115000"/>
                        </a:lnSpc>
                        <a:spcBef>
                          <a:spcPts val="0"/>
                        </a:spcBef>
                        <a:spcAft>
                          <a:spcPts val="0"/>
                        </a:spcAft>
                      </a:pPr>
                      <a:r>
                        <a:rPr lang="en-US" sz="1600" kern="1200">
                          <a:effectLst/>
                          <a:latin typeface="Calibri"/>
                        </a:rPr>
                        <a:t>No</a:t>
                      </a:r>
                      <a:endParaRPr lang="en-US" sz="1600">
                        <a:effectLst/>
                        <a:latin typeface="Calibri"/>
                      </a:endParaRPr>
                    </a:p>
                    <a:p>
                      <a:pPr marL="0" marR="0" indent="0" algn="ctr" rtl="0" eaLnBrk="1" fontAlgn="auto" latinLnBrk="0" hangingPunct="1">
                        <a:lnSpc>
                          <a:spcPct val="115000"/>
                        </a:lnSpc>
                        <a:spcBef>
                          <a:spcPts val="0"/>
                        </a:spcBef>
                        <a:spcAft>
                          <a:spcPts val="0"/>
                        </a:spcAft>
                      </a:pPr>
                      <a:r>
                        <a:rPr lang="en-US" sz="1600" strike="noStrike" kern="1200">
                          <a:effectLst/>
                          <a:latin typeface="Calibri"/>
                        </a:rPr>
                        <a:t>CHP12: </a:t>
                      </a:r>
                      <a:r>
                        <a:rPr lang="en-US" sz="1600" kern="1200" baseline="0">
                          <a:effectLst/>
                          <a:latin typeface="Calibri"/>
                        </a:rPr>
                        <a:t>214</a:t>
                      </a:r>
                      <a:endParaRPr lang="en-US" sz="1600">
                        <a:effectLst/>
                        <a:latin typeface="Calibri"/>
                      </a:endParaRPr>
                    </a:p>
                  </a:txBody>
                  <a:tcPr marL="0" marR="0" marT="0" marB="0" anchor="ctr"/>
                </a:tc>
                <a:tc>
                  <a:txBody>
                    <a:bodyPr/>
                    <a:lstStyle/>
                    <a:p>
                      <a:pPr marL="0" marR="0" algn="l" rtl="0" eaLnBrk="1" latinLnBrk="0" hangingPunct="1">
                        <a:lnSpc>
                          <a:spcPct val="115000"/>
                        </a:lnSpc>
                        <a:spcBef>
                          <a:spcPts val="0"/>
                        </a:spcBef>
                        <a:spcAft>
                          <a:spcPts val="0"/>
                        </a:spcAft>
                      </a:pPr>
                      <a:r>
                        <a:rPr lang="en-US" sz="1600" kern="1200">
                          <a:effectLst/>
                          <a:latin typeface="Calibri"/>
                        </a:rPr>
                        <a:t>Product</a:t>
                      </a:r>
                      <a:r>
                        <a:rPr lang="en-US" sz="1600" kern="1200" baseline="0">
                          <a:effectLst/>
                          <a:latin typeface="Calibri"/>
                        </a:rPr>
                        <a:t> will be cooked prior to consumption</a:t>
                      </a:r>
                      <a:endParaRPr lang="en-US" sz="1600">
                        <a:effectLst/>
                        <a:latin typeface="Calibri"/>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a:effectLst/>
                          <a:latin typeface="Calibri"/>
                        </a:rPr>
                        <a:t>N/A </a:t>
                      </a:r>
                      <a:r>
                        <a:rPr lang="en-US" sz="1600" kern="1200" baseline="0">
                          <a:effectLst/>
                          <a:latin typeface="Calibri"/>
                        </a:rPr>
                        <a:t>CHP 12</a:t>
                      </a:r>
                      <a:endParaRPr lang="en-US" sz="1600">
                        <a:effectLst/>
                        <a:latin typeface="Calibri"/>
                      </a:endParaRPr>
                    </a:p>
                  </a:txBody>
                  <a:tcPr marL="0" marR="0" marT="0" marB="0" anchor="ctr"/>
                </a:tc>
                <a:extLst>
                  <a:ext uri="{0D108BD9-81ED-4DB2-BD59-A6C34878D82A}">
                    <a16:rowId xmlns:a16="http://schemas.microsoft.com/office/drawing/2014/main" val="4156514050"/>
                  </a:ext>
                </a:extLst>
              </a:tr>
              <a:tr h="784602">
                <a:tc vMerge="1">
                  <a:txBody>
                    <a:bodyPr/>
                    <a:lstStyle/>
                    <a:p>
                      <a:endParaRPr lang="en-US"/>
                    </a:p>
                  </a:txBody>
                  <a:tcPr/>
                </a:tc>
                <a:tc>
                  <a:txBody>
                    <a:bodyPr/>
                    <a:lstStyle/>
                    <a:p>
                      <a:pPr marL="0" marR="0" algn="ctr" rtl="0" eaLnBrk="1" latinLnBrk="0" hangingPunct="1">
                        <a:lnSpc>
                          <a:spcPct val="115000"/>
                        </a:lnSpc>
                        <a:spcBef>
                          <a:spcPts val="0"/>
                        </a:spcBef>
                        <a:spcAft>
                          <a:spcPts val="0"/>
                        </a:spcAft>
                      </a:pPr>
                      <a:r>
                        <a:rPr lang="en-US" sz="1600" kern="1200">
                          <a:effectLst/>
                          <a:latin typeface="Calibri"/>
                        </a:rPr>
                        <a:t> Allergens</a:t>
                      </a:r>
                      <a:endParaRPr lang="en-US" sz="1600">
                        <a:effectLst/>
                        <a:latin typeface="Calibri"/>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a:effectLst/>
                          <a:latin typeface="Calibri"/>
                        </a:rPr>
                        <a:t>Yes</a:t>
                      </a:r>
                      <a:endParaRPr lang="en-US" sz="1600">
                        <a:effectLst/>
                        <a:latin typeface="Calibri"/>
                      </a:endParaRPr>
                    </a:p>
                    <a:p>
                      <a:pPr marL="0" marR="0" indent="0" algn="ctr" rtl="0" eaLnBrk="1" fontAlgn="auto" latinLnBrk="0" hangingPunct="1">
                        <a:lnSpc>
                          <a:spcPct val="115000"/>
                        </a:lnSpc>
                        <a:spcBef>
                          <a:spcPts val="0"/>
                        </a:spcBef>
                        <a:spcAft>
                          <a:spcPts val="0"/>
                        </a:spcAft>
                      </a:pPr>
                      <a:r>
                        <a:rPr lang="en-US" sz="1600" strike="noStrike" kern="1200">
                          <a:effectLst/>
                          <a:latin typeface="Calibri"/>
                        </a:rPr>
                        <a:t>CHP19: </a:t>
                      </a:r>
                      <a:r>
                        <a:rPr lang="en-US" sz="1600" kern="1200" baseline="0">
                          <a:effectLst/>
                          <a:latin typeface="Calibri"/>
                        </a:rPr>
                        <a:t>19-6</a:t>
                      </a:r>
                      <a:endParaRPr lang="en-US" sz="1600">
                        <a:effectLst/>
                        <a:latin typeface="Calibri"/>
                      </a:endParaRPr>
                    </a:p>
                  </a:txBody>
                  <a:tcPr marL="0" marR="0" marT="0" marB="0" anchor="ctr"/>
                </a:tc>
                <a:tc>
                  <a:txBody>
                    <a:bodyPr/>
                    <a:lstStyle/>
                    <a:p>
                      <a:pPr marL="0" marR="0" algn="l" rtl="0" eaLnBrk="1" latinLnBrk="0" hangingPunct="1">
                        <a:lnSpc>
                          <a:spcPct val="115000"/>
                        </a:lnSpc>
                        <a:spcBef>
                          <a:spcPts val="0"/>
                        </a:spcBef>
                        <a:spcAft>
                          <a:spcPts val="0"/>
                        </a:spcAft>
                      </a:pPr>
                      <a:r>
                        <a:rPr lang="en-US" sz="1600" kern="1200">
                          <a:effectLst/>
                          <a:latin typeface="Calibri"/>
                        </a:rPr>
                        <a:t>Fish is one of the top 8 food allergens</a:t>
                      </a:r>
                      <a:endParaRPr lang="en-US" sz="1600">
                        <a:effectLst/>
                        <a:latin typeface="Calibri"/>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a:effectLst/>
                          <a:latin typeface="Calibri"/>
                        </a:rPr>
                        <a:t>Will be controlled at</a:t>
                      </a:r>
                      <a:r>
                        <a:rPr lang="en-US" sz="1600" kern="1200" baseline="0">
                          <a:effectLst/>
                          <a:latin typeface="Calibri"/>
                        </a:rPr>
                        <a:t> labeling (Proper Labeling)</a:t>
                      </a:r>
                      <a:r>
                        <a:rPr lang="en-US" sz="1600" kern="1200">
                          <a:effectLst/>
                          <a:latin typeface="Calibri"/>
                        </a:rPr>
                        <a:t> </a:t>
                      </a:r>
                      <a:r>
                        <a:rPr lang="en-US" sz="1600" kern="1200" baseline="0">
                          <a:effectLst/>
                          <a:latin typeface="Calibri"/>
                        </a:rPr>
                        <a:t>CHP19: 19-7</a:t>
                      </a:r>
                      <a:endParaRPr lang="en-US" sz="1600">
                        <a:effectLst/>
                        <a:latin typeface="Calibri"/>
                      </a:endParaRPr>
                    </a:p>
                  </a:txBody>
                  <a:tcPr marL="0" marR="0" marT="0" marB="0" anchor="ctr"/>
                </a:tc>
                <a:extLst>
                  <a:ext uri="{0D108BD9-81ED-4DB2-BD59-A6C34878D82A}">
                    <a16:rowId xmlns:a16="http://schemas.microsoft.com/office/drawing/2014/main" val="1575078547"/>
                  </a:ext>
                </a:extLst>
              </a:tr>
              <a:tr h="462452">
                <a:tc vMerge="1">
                  <a:txBody>
                    <a:bodyPr/>
                    <a:lstStyle/>
                    <a:p>
                      <a:endParaRPr lang="en-US"/>
                    </a:p>
                  </a:txBody>
                  <a:tcPr/>
                </a:tc>
                <a:tc>
                  <a:txBody>
                    <a:bodyPr/>
                    <a:lstStyle/>
                    <a:p>
                      <a:pPr marL="0" algn="ctr" rtl="0" eaLnBrk="1" latinLnBrk="0" hangingPunct="1">
                        <a:spcBef>
                          <a:spcPts val="0"/>
                        </a:spcBef>
                        <a:spcAft>
                          <a:spcPts val="0"/>
                        </a:spcAft>
                      </a:pPr>
                      <a:r>
                        <a:rPr lang="en-US" sz="1600" kern="1200">
                          <a:effectLst/>
                          <a:latin typeface="Calibri"/>
                        </a:rPr>
                        <a:t>Food Intolerance Substances</a:t>
                      </a:r>
                      <a:endParaRPr lang="en-US" sz="1600">
                        <a:effectLst/>
                        <a:latin typeface="Calibri"/>
                      </a:endParaRPr>
                    </a:p>
                  </a:txBody>
                  <a:tcPr marL="0" marR="0" marT="0" marB="0" anchor="ctr"/>
                </a:tc>
                <a:tc>
                  <a:txBody>
                    <a:bodyPr/>
                    <a:lstStyle/>
                    <a:p>
                      <a:pPr marL="0" algn="ctr" rtl="0" eaLnBrk="1" latinLnBrk="0" hangingPunct="1">
                        <a:spcBef>
                          <a:spcPts val="0"/>
                        </a:spcBef>
                        <a:spcAft>
                          <a:spcPts val="0"/>
                        </a:spcAft>
                      </a:pPr>
                      <a:r>
                        <a:rPr lang="en-US" sz="1600" kern="1200">
                          <a:effectLst/>
                          <a:latin typeface="Calibri"/>
                        </a:rPr>
                        <a:t>No</a:t>
                      </a:r>
                      <a:endParaRPr lang="en-US" sz="1600">
                        <a:effectLst/>
                        <a:latin typeface="Calibri"/>
                      </a:endParaRPr>
                    </a:p>
                    <a:p>
                      <a:pPr marL="0" marR="0" indent="0" algn="ctr" rtl="0" eaLnBrk="1" fontAlgn="auto" latinLnBrk="0" hangingPunct="1">
                        <a:spcBef>
                          <a:spcPts val="0"/>
                        </a:spcBef>
                        <a:spcAft>
                          <a:spcPts val="0"/>
                        </a:spcAft>
                      </a:pPr>
                      <a:r>
                        <a:rPr lang="en-US" sz="1600" strike="noStrike" kern="1200">
                          <a:effectLst/>
                          <a:latin typeface="Calibri"/>
                        </a:rPr>
                        <a:t>CHP19: </a:t>
                      </a:r>
                      <a:r>
                        <a:rPr lang="en-US" sz="1600" kern="1200" baseline="0">
                          <a:effectLst/>
                          <a:latin typeface="Calibri"/>
                        </a:rPr>
                        <a:t>19-6</a:t>
                      </a:r>
                      <a:endParaRPr lang="en-US" sz="1600">
                        <a:effectLst/>
                        <a:latin typeface="Calibri"/>
                      </a:endParaRPr>
                    </a:p>
                  </a:txBody>
                  <a:tcPr marL="0" marR="0" marT="0" marB="0" anchor="ctr"/>
                </a:tc>
                <a:tc>
                  <a:txBody>
                    <a:bodyPr/>
                    <a:lstStyle/>
                    <a:p>
                      <a:pPr marL="0" algn="l" rtl="0" eaLnBrk="1" latinLnBrk="0" hangingPunct="1">
                        <a:spcBef>
                          <a:spcPts val="0"/>
                        </a:spcBef>
                        <a:spcAft>
                          <a:spcPts val="0"/>
                        </a:spcAft>
                      </a:pPr>
                      <a:r>
                        <a:rPr lang="en-US" sz="1600" kern="1200">
                          <a:effectLst/>
                          <a:latin typeface="Calibri"/>
                        </a:rPr>
                        <a:t>No FIS</a:t>
                      </a:r>
                      <a:r>
                        <a:rPr lang="en-US" sz="1600" kern="1200" baseline="0">
                          <a:effectLst/>
                          <a:latin typeface="Calibri"/>
                        </a:rPr>
                        <a:t> used or added in this processing operation</a:t>
                      </a:r>
                      <a:endParaRPr lang="en-US" sz="1600">
                        <a:effectLst/>
                        <a:latin typeface="Calibri"/>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a:effectLst/>
                          <a:latin typeface="Calibri"/>
                        </a:rPr>
                        <a:t>N/A CHP 19</a:t>
                      </a:r>
                      <a:endParaRPr lang="en-US" sz="1600">
                        <a:effectLst/>
                        <a:latin typeface="Calibri"/>
                      </a:endParaRPr>
                    </a:p>
                  </a:txBody>
                  <a:tcPr marL="0" marR="0" marT="0" marB="0" anchor="ctr"/>
                </a:tc>
                <a:extLst>
                  <a:ext uri="{0D108BD9-81ED-4DB2-BD59-A6C34878D82A}">
                    <a16:rowId xmlns:a16="http://schemas.microsoft.com/office/drawing/2014/main" val="860501296"/>
                  </a:ext>
                </a:extLst>
              </a:tr>
              <a:tr h="518692">
                <a:tc vMerge="1">
                  <a:txBody>
                    <a:bodyPr/>
                    <a:lstStyle/>
                    <a:p>
                      <a:endParaRPr lang="en-US"/>
                    </a:p>
                  </a:txBody>
                  <a:tcPr/>
                </a:tc>
                <a:tc>
                  <a:txBody>
                    <a:bodyPr/>
                    <a:lstStyle/>
                    <a:p>
                      <a:pPr marL="0" marR="0" algn="ctr" rtl="0" eaLnBrk="1" latinLnBrk="0" hangingPunct="1">
                        <a:lnSpc>
                          <a:spcPct val="115000"/>
                        </a:lnSpc>
                        <a:spcBef>
                          <a:spcPts val="0"/>
                        </a:spcBef>
                        <a:spcAft>
                          <a:spcPts val="0"/>
                        </a:spcAft>
                      </a:pPr>
                      <a:r>
                        <a:rPr lang="en-US" sz="1600" kern="1200">
                          <a:effectLst/>
                          <a:latin typeface="Calibri"/>
                        </a:rPr>
                        <a:t> Metal Inclusion</a:t>
                      </a:r>
                      <a:endParaRPr lang="en-US" sz="1600">
                        <a:effectLst/>
                        <a:latin typeface="Calibri"/>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a:effectLst/>
                          <a:latin typeface="Calibri"/>
                        </a:rPr>
                        <a:t>No</a:t>
                      </a:r>
                      <a:endParaRPr lang="en-US" sz="1600">
                        <a:effectLst/>
                        <a:latin typeface="Calibri"/>
                      </a:endParaRPr>
                    </a:p>
                    <a:p>
                      <a:pPr marL="0" marR="0" indent="0" algn="ctr" rtl="0" eaLnBrk="1" fontAlgn="auto" latinLnBrk="0" hangingPunct="1">
                        <a:lnSpc>
                          <a:spcPct val="115000"/>
                        </a:lnSpc>
                        <a:spcBef>
                          <a:spcPts val="0"/>
                        </a:spcBef>
                        <a:spcAft>
                          <a:spcPts val="0"/>
                        </a:spcAft>
                      </a:pPr>
                      <a:r>
                        <a:rPr lang="en-US" sz="1600" strike="noStrike" kern="1200">
                          <a:effectLst/>
                          <a:latin typeface="Calibri"/>
                        </a:rPr>
                        <a:t>CHP20:</a:t>
                      </a:r>
                      <a:r>
                        <a:rPr lang="en-US" sz="1600" kern="1200" baseline="0">
                          <a:effectLst/>
                          <a:latin typeface="Calibri"/>
                        </a:rPr>
                        <a:t> 386</a:t>
                      </a:r>
                      <a:endParaRPr lang="en-US" sz="1600">
                        <a:effectLst/>
                        <a:latin typeface="Calibri"/>
                      </a:endParaRPr>
                    </a:p>
                  </a:txBody>
                  <a:tcPr marL="0" marR="0" marT="0" marB="0" anchor="ctr"/>
                </a:tc>
                <a:tc>
                  <a:txBody>
                    <a:bodyPr/>
                    <a:lstStyle/>
                    <a:p>
                      <a:pPr marL="0" marR="0" algn="l" rtl="0" eaLnBrk="1" latinLnBrk="0" hangingPunct="1">
                        <a:lnSpc>
                          <a:spcPct val="115000"/>
                        </a:lnSpc>
                        <a:spcBef>
                          <a:spcPts val="0"/>
                        </a:spcBef>
                        <a:spcAft>
                          <a:spcPts val="0"/>
                        </a:spcAft>
                      </a:pPr>
                      <a:r>
                        <a:rPr lang="en-US" sz="1600" kern="1200">
                          <a:effectLst/>
                          <a:latin typeface="Calibri"/>
                        </a:rPr>
                        <a:t>Not likely to occur at this step</a:t>
                      </a:r>
                      <a:endParaRPr lang="en-US" sz="1600">
                        <a:effectLst/>
                        <a:latin typeface="Calibri"/>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latin typeface="Calibri"/>
                        </a:rPr>
                        <a:t>N/A </a:t>
                      </a:r>
                      <a:r>
                        <a:rPr lang="en-US" sz="1600" kern="1200" baseline="0" dirty="0">
                          <a:effectLst/>
                          <a:latin typeface="Calibri"/>
                        </a:rPr>
                        <a:t>CHP 20</a:t>
                      </a:r>
                      <a:endParaRPr lang="en-US" sz="1600" dirty="0">
                        <a:effectLst/>
                        <a:latin typeface="Calibri"/>
                      </a:endParaRPr>
                    </a:p>
                  </a:txBody>
                  <a:tcPr marL="0" marR="0" marT="0" marB="0" anchor="ctr"/>
                </a:tc>
                <a:extLst>
                  <a:ext uri="{0D108BD9-81ED-4DB2-BD59-A6C34878D82A}">
                    <a16:rowId xmlns:a16="http://schemas.microsoft.com/office/drawing/2014/main" val="3579489356"/>
                  </a:ext>
                </a:extLst>
              </a:tr>
            </a:tbl>
          </a:graphicData>
        </a:graphic>
      </p:graphicFrame>
      <p:pic>
        <p:nvPicPr>
          <p:cNvPr id="6" name="Picture 5">
            <a:extLst>
              <a:ext uri="{FF2B5EF4-FFF2-40B4-BE49-F238E27FC236}">
                <a16:creationId xmlns:a16="http://schemas.microsoft.com/office/drawing/2014/main" id="{CE493EC6-F680-CFF5-4E04-A949C04A6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37652">
            <a:off x="11142022" y="2980025"/>
            <a:ext cx="773223" cy="100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6071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77"/>
          <p:cNvSpPr txBox="1">
            <a:spLocks noGrp="1"/>
          </p:cNvSpPr>
          <p:nvPr>
            <p:ph type="title"/>
          </p:nvPr>
        </p:nvSpPr>
        <p:spPr>
          <a:xfrm>
            <a:off x="939800" y="490538"/>
            <a:ext cx="2971800" cy="3048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3100"/>
              <a:buFont typeface="Calibri"/>
              <a:buNone/>
            </a:pPr>
            <a:r>
              <a:rPr lang="en-US" sz="3100">
                <a:latin typeface="Calibri"/>
                <a:ea typeface="Calibri"/>
                <a:cs typeface="Calibri"/>
                <a:sym typeface="Calibri"/>
              </a:rPr>
              <a:t>Completed Hazard Analysis Worksheet </a:t>
            </a:r>
            <a:br>
              <a:rPr lang="en-US" sz="3100">
                <a:latin typeface="Calibri"/>
                <a:ea typeface="Calibri"/>
                <a:cs typeface="Calibri"/>
                <a:sym typeface="Calibri"/>
              </a:rPr>
            </a:br>
            <a:br>
              <a:rPr lang="en-US" sz="3100">
                <a:latin typeface="Calibri"/>
                <a:ea typeface="Calibri"/>
                <a:cs typeface="Calibri"/>
                <a:sym typeface="Calibri"/>
              </a:rPr>
            </a:br>
            <a:r>
              <a:rPr lang="en-US" sz="3100">
                <a:latin typeface="Calibri"/>
                <a:ea typeface="Calibri"/>
                <a:cs typeface="Calibri"/>
                <a:sym typeface="Calibri"/>
              </a:rPr>
              <a:t>Page 1</a:t>
            </a:r>
            <a:br>
              <a:rPr lang="en-US" sz="3100"/>
            </a:br>
            <a:endParaRPr sz="3100"/>
          </a:p>
        </p:txBody>
      </p:sp>
      <p:sp>
        <p:nvSpPr>
          <p:cNvPr id="1106" name="Google Shape;1106;p77"/>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77</a:t>
            </a:fld>
            <a:endParaRPr/>
          </a:p>
        </p:txBody>
      </p:sp>
      <p:grpSp>
        <p:nvGrpSpPr>
          <p:cNvPr id="1107" name="Google Shape;1107;p77"/>
          <p:cNvGrpSpPr/>
          <p:nvPr/>
        </p:nvGrpSpPr>
        <p:grpSpPr>
          <a:xfrm>
            <a:off x="10252820" y="2679118"/>
            <a:ext cx="995317" cy="609600"/>
            <a:chOff x="10471726" y="2057400"/>
            <a:chExt cx="995217" cy="609600"/>
          </a:xfrm>
        </p:grpSpPr>
        <p:sp>
          <p:nvSpPr>
            <p:cNvPr id="1108" name="Google Shape;1108;p77"/>
            <p:cNvSpPr/>
            <p:nvPr/>
          </p:nvSpPr>
          <p:spPr>
            <a:xfrm>
              <a:off x="10471726" y="2057400"/>
              <a:ext cx="958273" cy="609600"/>
            </a:xfrm>
            <a:prstGeom prst="leftArrow">
              <a:avLst>
                <a:gd name="adj1" fmla="val 50000"/>
                <a:gd name="adj2" fmla="val 4999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09" name="Google Shape;1109;p77"/>
            <p:cNvSpPr txBox="1"/>
            <p:nvPr/>
          </p:nvSpPr>
          <p:spPr>
            <a:xfrm>
              <a:off x="10744200" y="2177534"/>
              <a:ext cx="7227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1" i="0" u="none" strike="noStrike" cap="none" dirty="0">
                  <a:solidFill>
                    <a:schemeClr val="lt1"/>
                  </a:solidFill>
                  <a:latin typeface="Arial"/>
                  <a:ea typeface="Arial"/>
                  <a:cs typeface="Arial"/>
                  <a:sym typeface="Arial"/>
                </a:rPr>
                <a:t>CCP</a:t>
              </a:r>
              <a:endParaRPr sz="1400" b="0" i="0" u="none" strike="noStrike" cap="none" dirty="0">
                <a:solidFill>
                  <a:srgbClr val="000000"/>
                </a:solidFill>
                <a:latin typeface="Arial"/>
                <a:ea typeface="Arial"/>
                <a:cs typeface="Arial"/>
                <a:sym typeface="Arial"/>
              </a:endParaRPr>
            </a:p>
          </p:txBody>
        </p:sp>
      </p:grpSp>
      <p:grpSp>
        <p:nvGrpSpPr>
          <p:cNvPr id="1110" name="Google Shape;1110;p77"/>
          <p:cNvGrpSpPr/>
          <p:nvPr/>
        </p:nvGrpSpPr>
        <p:grpSpPr>
          <a:xfrm>
            <a:off x="10106409" y="4698024"/>
            <a:ext cx="995362" cy="609600"/>
            <a:chOff x="10471726" y="2057400"/>
            <a:chExt cx="995217" cy="609600"/>
          </a:xfrm>
        </p:grpSpPr>
        <p:sp>
          <p:nvSpPr>
            <p:cNvPr id="1111" name="Google Shape;1111;p77"/>
            <p:cNvSpPr/>
            <p:nvPr/>
          </p:nvSpPr>
          <p:spPr>
            <a:xfrm>
              <a:off x="10471726" y="2057400"/>
              <a:ext cx="958273" cy="609600"/>
            </a:xfrm>
            <a:prstGeom prst="leftArrow">
              <a:avLst>
                <a:gd name="adj1" fmla="val 50000"/>
                <a:gd name="adj2" fmla="val 4999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12" name="Google Shape;1112;p77"/>
            <p:cNvSpPr txBox="1"/>
            <p:nvPr/>
          </p:nvSpPr>
          <p:spPr>
            <a:xfrm>
              <a:off x="10744200" y="2177534"/>
              <a:ext cx="7227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CCP</a:t>
              </a:r>
              <a:endParaRPr sz="1400" b="0" i="0" u="none" strike="noStrike" cap="none">
                <a:solidFill>
                  <a:srgbClr val="000000"/>
                </a:solidFill>
                <a:latin typeface="Arial"/>
                <a:ea typeface="Arial"/>
                <a:cs typeface="Arial"/>
                <a:sym typeface="Arial"/>
              </a:endParaRPr>
            </a:p>
          </p:txBody>
        </p:sp>
      </p:grpSp>
      <p:grpSp>
        <p:nvGrpSpPr>
          <p:cNvPr id="1113" name="Google Shape;1113;p77"/>
          <p:cNvGrpSpPr/>
          <p:nvPr/>
        </p:nvGrpSpPr>
        <p:grpSpPr>
          <a:xfrm>
            <a:off x="1089025" y="3124200"/>
            <a:ext cx="2836863" cy="1395413"/>
            <a:chOff x="1165595" y="3981161"/>
            <a:chExt cx="2836121" cy="1395523"/>
          </a:xfrm>
        </p:grpSpPr>
        <p:sp>
          <p:nvSpPr>
            <p:cNvPr id="1114" name="Google Shape;1114;p77"/>
            <p:cNvSpPr/>
            <p:nvPr/>
          </p:nvSpPr>
          <p:spPr>
            <a:xfrm>
              <a:off x="1311607" y="3981161"/>
              <a:ext cx="2544097" cy="139552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5" name="Google Shape;1115;p77"/>
            <p:cNvSpPr txBox="1"/>
            <p:nvPr/>
          </p:nvSpPr>
          <p:spPr>
            <a:xfrm>
              <a:off x="1165595" y="4047980"/>
              <a:ext cx="2836121" cy="12618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Completed </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Hazard Analysis</a:t>
              </a:r>
              <a:br>
                <a:rPr lang="en-US" sz="2400" b="0" i="0" u="none" strike="noStrike" cap="none">
                  <a:solidFill>
                    <a:schemeClr val="lt1"/>
                  </a:solidFill>
                  <a:latin typeface="Calibri"/>
                  <a:ea typeface="Calibri"/>
                  <a:cs typeface="Calibri"/>
                  <a:sym typeface="Calibri"/>
                </a:rPr>
              </a:br>
              <a:r>
                <a:rPr lang="en-US" sz="2800" b="0" i="0" u="none" strike="noStrike" cap="none">
                  <a:solidFill>
                    <a:schemeClr val="lt1"/>
                  </a:solidFill>
                  <a:latin typeface="Calibri"/>
                  <a:ea typeface="Calibri"/>
                  <a:cs typeface="Calibri"/>
                  <a:sym typeface="Calibri"/>
                </a:rPr>
                <a:t>105-107</a:t>
              </a:r>
              <a:endParaRPr sz="1400" b="0" i="0" u="none" strike="noStrike" cap="none">
                <a:solidFill>
                  <a:srgbClr val="000000"/>
                </a:solidFill>
                <a:latin typeface="Arial"/>
                <a:ea typeface="Arial"/>
                <a:cs typeface="Arial"/>
                <a:sym typeface="Arial"/>
              </a:endParaRPr>
            </a:p>
          </p:txBody>
        </p:sp>
      </p:grpSp>
      <p:sp>
        <p:nvSpPr>
          <p:cNvPr id="1116" name="Google Shape;1116;p77"/>
          <p:cNvSpPr txBox="1"/>
          <p:nvPr/>
        </p:nvSpPr>
        <p:spPr>
          <a:xfrm>
            <a:off x="939800" y="5133975"/>
            <a:ext cx="3505200" cy="1147109"/>
          </a:xfrm>
          <a:prstGeom prst="rect">
            <a:avLst/>
          </a:prstGeom>
          <a:solidFill>
            <a:srgbClr val="FFFFFF"/>
          </a:solidFill>
          <a:ln>
            <a:noFill/>
          </a:ln>
        </p:spPr>
        <p:txBody>
          <a:bodyPr spcFirstLastPara="1" wrap="square" lIns="0" tIns="38725" rIns="0" bIns="0" anchor="t" anchorCtr="0">
            <a:spAutoFit/>
          </a:bodyPr>
          <a:lstStyle/>
          <a:p>
            <a:pPr marL="260350" marR="0" lvl="0" indent="-168275" algn="l" rtl="0">
              <a:lnSpc>
                <a:spcPct val="100000"/>
              </a:lnSpc>
              <a:spcBef>
                <a:spcPts val="0"/>
              </a:spcBef>
              <a:spcAft>
                <a:spcPts val="0"/>
              </a:spcAft>
              <a:buClr>
                <a:srgbClr val="172C4A"/>
              </a:buClr>
              <a:buSzPts val="2400"/>
              <a:buFont typeface="Arial"/>
              <a:buNone/>
            </a:pPr>
            <a:r>
              <a:rPr lang="en-US" sz="2400" b="1" i="0" u="none" strike="noStrike" cap="none">
                <a:solidFill>
                  <a:srgbClr val="172C4A"/>
                </a:solidFill>
                <a:latin typeface="Calibri"/>
                <a:ea typeface="Calibri"/>
                <a:cs typeface="Calibri"/>
                <a:sym typeface="Calibri"/>
              </a:rPr>
              <a:t>NOTE:	Every ‘Yes’ in  column 3 requires a  response in column 6</a:t>
            </a:r>
            <a:endParaRPr sz="2400" b="0" i="0" u="none" strike="noStrike" cap="none">
              <a:solidFill>
                <a:schemeClr val="dk1"/>
              </a:solidFill>
              <a:latin typeface="Calibri"/>
              <a:ea typeface="Calibri"/>
              <a:cs typeface="Calibri"/>
              <a:sym typeface="Calibri"/>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03E2EA26-EDA9-D9A7-4EC6-71EF8A884152}"/>
                  </a:ext>
                </a:extLst>
              </p14:cNvPr>
              <p14:cNvContentPartPr/>
              <p14:nvPr/>
            </p14:nvContentPartPr>
            <p14:xfrm>
              <a:off x="9986224" y="3089076"/>
              <a:ext cx="253080" cy="27720"/>
            </p14:xfrm>
          </p:contentPart>
        </mc:Choice>
        <mc:Fallback>
          <p:pic>
            <p:nvPicPr>
              <p:cNvPr id="2" name="Ink 1">
                <a:extLst>
                  <a:ext uri="{FF2B5EF4-FFF2-40B4-BE49-F238E27FC236}">
                    <a16:creationId xmlns:a16="http://schemas.microsoft.com/office/drawing/2014/main" id="{03E2EA26-EDA9-D9A7-4EC6-71EF8A884152}"/>
                  </a:ext>
                </a:extLst>
              </p:cNvPr>
              <p:cNvPicPr/>
              <p:nvPr/>
            </p:nvPicPr>
            <p:blipFill>
              <a:blip r:embed="rId4"/>
              <a:stretch>
                <a:fillRect/>
              </a:stretch>
            </p:blipFill>
            <p:spPr>
              <a:xfrm>
                <a:off x="9932584" y="2981436"/>
                <a:ext cx="360720" cy="2433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D74361BE-9160-0F55-18B8-796D149F1CCE}"/>
                  </a:ext>
                </a:extLst>
              </p14:cNvPr>
              <p14:cNvContentPartPr/>
              <p14:nvPr/>
            </p14:nvContentPartPr>
            <p14:xfrm>
              <a:off x="10038784" y="3071076"/>
              <a:ext cx="108720" cy="89640"/>
            </p14:xfrm>
          </p:contentPart>
        </mc:Choice>
        <mc:Fallback>
          <p:pic>
            <p:nvPicPr>
              <p:cNvPr id="3" name="Ink 2">
                <a:extLst>
                  <a:ext uri="{FF2B5EF4-FFF2-40B4-BE49-F238E27FC236}">
                    <a16:creationId xmlns:a16="http://schemas.microsoft.com/office/drawing/2014/main" id="{D74361BE-9160-0F55-18B8-796D149F1CCE}"/>
                  </a:ext>
                </a:extLst>
              </p:cNvPr>
              <p:cNvPicPr/>
              <p:nvPr/>
            </p:nvPicPr>
            <p:blipFill>
              <a:blip r:embed="rId6"/>
              <a:stretch>
                <a:fillRect/>
              </a:stretch>
            </p:blipFill>
            <p:spPr>
              <a:xfrm>
                <a:off x="9984784" y="2963436"/>
                <a:ext cx="216360" cy="3052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CA0234D5-8150-7072-47BB-3D21A42EA17F}"/>
                  </a:ext>
                </a:extLst>
              </p14:cNvPr>
              <p14:cNvContentPartPr/>
              <p14:nvPr/>
            </p14:nvContentPartPr>
            <p14:xfrm>
              <a:off x="10024384" y="3096276"/>
              <a:ext cx="185040" cy="105480"/>
            </p14:xfrm>
          </p:contentPart>
        </mc:Choice>
        <mc:Fallback>
          <p:pic>
            <p:nvPicPr>
              <p:cNvPr id="4" name="Ink 3">
                <a:extLst>
                  <a:ext uri="{FF2B5EF4-FFF2-40B4-BE49-F238E27FC236}">
                    <a16:creationId xmlns:a16="http://schemas.microsoft.com/office/drawing/2014/main" id="{CA0234D5-8150-7072-47BB-3D21A42EA17F}"/>
                  </a:ext>
                </a:extLst>
              </p:cNvPr>
              <p:cNvPicPr/>
              <p:nvPr/>
            </p:nvPicPr>
            <p:blipFill>
              <a:blip r:embed="rId8"/>
              <a:stretch>
                <a:fillRect/>
              </a:stretch>
            </p:blipFill>
            <p:spPr>
              <a:xfrm>
                <a:off x="9970744" y="2988276"/>
                <a:ext cx="292680" cy="3211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k 4">
                <a:extLst>
                  <a:ext uri="{FF2B5EF4-FFF2-40B4-BE49-F238E27FC236}">
                    <a16:creationId xmlns:a16="http://schemas.microsoft.com/office/drawing/2014/main" id="{99F831AE-67D3-BAC8-7138-B39B01041B04}"/>
                  </a:ext>
                </a:extLst>
              </p14:cNvPr>
              <p14:cNvContentPartPr/>
              <p14:nvPr/>
            </p14:nvContentPartPr>
            <p14:xfrm>
              <a:off x="9919624" y="3120036"/>
              <a:ext cx="252720" cy="37800"/>
            </p14:xfrm>
          </p:contentPart>
        </mc:Choice>
        <mc:Fallback>
          <p:pic>
            <p:nvPicPr>
              <p:cNvPr id="5" name="Ink 4">
                <a:extLst>
                  <a:ext uri="{FF2B5EF4-FFF2-40B4-BE49-F238E27FC236}">
                    <a16:creationId xmlns:a16="http://schemas.microsoft.com/office/drawing/2014/main" id="{99F831AE-67D3-BAC8-7138-B39B01041B04}"/>
                  </a:ext>
                </a:extLst>
              </p:cNvPr>
              <p:cNvPicPr/>
              <p:nvPr/>
            </p:nvPicPr>
            <p:blipFill>
              <a:blip r:embed="rId10"/>
              <a:stretch>
                <a:fillRect/>
              </a:stretch>
            </p:blipFill>
            <p:spPr>
              <a:xfrm>
                <a:off x="9865984" y="3012036"/>
                <a:ext cx="360360" cy="2534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6" name="Ink 5">
                <a:extLst>
                  <a:ext uri="{FF2B5EF4-FFF2-40B4-BE49-F238E27FC236}">
                    <a16:creationId xmlns:a16="http://schemas.microsoft.com/office/drawing/2014/main" id="{C9D7E945-8E02-88D2-2883-C18D1D942698}"/>
                  </a:ext>
                </a:extLst>
              </p14:cNvPr>
              <p14:cNvContentPartPr/>
              <p14:nvPr/>
            </p14:nvContentPartPr>
            <p14:xfrm>
              <a:off x="11705584" y="2173236"/>
              <a:ext cx="360" cy="360"/>
            </p14:xfrm>
          </p:contentPart>
        </mc:Choice>
        <mc:Fallback>
          <p:pic>
            <p:nvPicPr>
              <p:cNvPr id="6" name="Ink 5">
                <a:extLst>
                  <a:ext uri="{FF2B5EF4-FFF2-40B4-BE49-F238E27FC236}">
                    <a16:creationId xmlns:a16="http://schemas.microsoft.com/office/drawing/2014/main" id="{C9D7E945-8E02-88D2-2883-C18D1D942698}"/>
                  </a:ext>
                </a:extLst>
              </p:cNvPr>
              <p:cNvPicPr/>
              <p:nvPr/>
            </p:nvPicPr>
            <p:blipFill>
              <a:blip r:embed="rId12"/>
              <a:stretch>
                <a:fillRect/>
              </a:stretch>
            </p:blipFill>
            <p:spPr>
              <a:xfrm>
                <a:off x="11651944" y="2065236"/>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7" name="Ink 6">
                <a:extLst>
                  <a:ext uri="{FF2B5EF4-FFF2-40B4-BE49-F238E27FC236}">
                    <a16:creationId xmlns:a16="http://schemas.microsoft.com/office/drawing/2014/main" id="{0A0ADAC4-7569-284E-50CC-885DDB36F16C}"/>
                  </a:ext>
                </a:extLst>
              </p14:cNvPr>
              <p14:cNvContentPartPr/>
              <p14:nvPr/>
            </p14:nvContentPartPr>
            <p14:xfrm>
              <a:off x="7833784" y="20796"/>
              <a:ext cx="360" cy="360"/>
            </p14:xfrm>
          </p:contentPart>
        </mc:Choice>
        <mc:Fallback>
          <p:pic>
            <p:nvPicPr>
              <p:cNvPr id="7" name="Ink 6">
                <a:extLst>
                  <a:ext uri="{FF2B5EF4-FFF2-40B4-BE49-F238E27FC236}">
                    <a16:creationId xmlns:a16="http://schemas.microsoft.com/office/drawing/2014/main" id="{0A0ADAC4-7569-284E-50CC-885DDB36F16C}"/>
                  </a:ext>
                </a:extLst>
              </p:cNvPr>
              <p:cNvPicPr/>
              <p:nvPr/>
            </p:nvPicPr>
            <p:blipFill>
              <a:blip r:embed="rId12"/>
              <a:stretch>
                <a:fillRect/>
              </a:stretch>
            </p:blipFill>
            <p:spPr>
              <a:xfrm>
                <a:off x="7779784" y="-87204"/>
                <a:ext cx="108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8" name="Ink 7">
                <a:extLst>
                  <a:ext uri="{FF2B5EF4-FFF2-40B4-BE49-F238E27FC236}">
                    <a16:creationId xmlns:a16="http://schemas.microsoft.com/office/drawing/2014/main" id="{2954CF77-ED59-B9FA-E1AB-717FAF6F212F}"/>
                  </a:ext>
                </a:extLst>
              </p14:cNvPr>
              <p14:cNvContentPartPr/>
              <p14:nvPr/>
            </p14:nvContentPartPr>
            <p14:xfrm>
              <a:off x="11792344" y="2210676"/>
              <a:ext cx="360" cy="360"/>
            </p14:xfrm>
          </p:contentPart>
        </mc:Choice>
        <mc:Fallback>
          <p:pic>
            <p:nvPicPr>
              <p:cNvPr id="8" name="Ink 7">
                <a:extLst>
                  <a:ext uri="{FF2B5EF4-FFF2-40B4-BE49-F238E27FC236}">
                    <a16:creationId xmlns:a16="http://schemas.microsoft.com/office/drawing/2014/main" id="{2954CF77-ED59-B9FA-E1AB-717FAF6F212F}"/>
                  </a:ext>
                </a:extLst>
              </p:cNvPr>
              <p:cNvPicPr/>
              <p:nvPr/>
            </p:nvPicPr>
            <p:blipFill>
              <a:blip r:embed="rId15"/>
              <a:stretch>
                <a:fillRect/>
              </a:stretch>
            </p:blipFill>
            <p:spPr>
              <a:xfrm>
                <a:off x="11774344" y="2103036"/>
                <a:ext cx="36000" cy="216000"/>
              </a:xfrm>
              <a:prstGeom prst="rect">
                <a:avLst/>
              </a:prstGeom>
            </p:spPr>
          </p:pic>
        </mc:Fallback>
      </mc:AlternateContent>
      <p:pic>
        <p:nvPicPr>
          <p:cNvPr id="17" name="Picture 16">
            <a:extLst>
              <a:ext uri="{FF2B5EF4-FFF2-40B4-BE49-F238E27FC236}">
                <a16:creationId xmlns:a16="http://schemas.microsoft.com/office/drawing/2014/main" id="{D7755789-1B02-2C38-E941-C4DD8B13B18E}"/>
              </a:ext>
            </a:extLst>
          </p:cNvPr>
          <p:cNvPicPr>
            <a:picLocks noChangeAspect="1"/>
          </p:cNvPicPr>
          <p:nvPr/>
        </p:nvPicPr>
        <p:blipFill>
          <a:blip r:embed="rId16"/>
          <a:srcRect t="8153"/>
          <a:stretch/>
        </p:blipFill>
        <p:spPr>
          <a:xfrm>
            <a:off x="4793703" y="194346"/>
            <a:ext cx="5532482" cy="6575952"/>
          </a:xfrm>
          <a:prstGeom prst="rect">
            <a:avLst/>
          </a:prstGeom>
        </p:spPr>
      </p:pic>
    </p:spTree>
    <p:extLst>
      <p:ext uri="{BB962C8B-B14F-4D97-AF65-F5344CB8AC3E}">
        <p14:creationId xmlns:p14="http://schemas.microsoft.com/office/powerpoint/2010/main" val="20278366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D7F68-3460-BE72-99F4-2228BC15C121}"/>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97DC7C93-7AB6-2252-3FDA-D6B49CA91482}"/>
              </a:ext>
            </a:extLst>
          </p:cNvPr>
          <p:cNvSpPr>
            <a:spLocks noGrp="1"/>
          </p:cNvSpPr>
          <p:nvPr>
            <p:ph type="title"/>
          </p:nvPr>
        </p:nvSpPr>
        <p:spPr>
          <a:xfrm>
            <a:off x="1168400" y="457200"/>
            <a:ext cx="2971800" cy="3048000"/>
          </a:xfrm>
        </p:spPr>
        <p:txBody>
          <a:bodyPr>
            <a:normAutofit fontScale="90000"/>
          </a:bodyPr>
          <a:lstStyle/>
          <a:p>
            <a:pPr algn="ctr" eaLnBrk="1" hangingPunct="1">
              <a:defRPr/>
            </a:pPr>
            <a:r>
              <a:rPr lang="en-US" altLang="en-US" sz="3600" b="1">
                <a:latin typeface="Calibri"/>
                <a:ea typeface="MS PGothic"/>
                <a:cs typeface="Calibri"/>
              </a:rPr>
              <a:t>Completed Hazard Analysis Worksheet </a:t>
            </a:r>
            <a:br>
              <a:rPr lang="en-US" altLang="en-US" sz="3600" b="1">
                <a:latin typeface="Calibri"/>
                <a:ea typeface="MS PGothic" panose="020B0600070205080204" pitchFamily="34" charset="-128"/>
              </a:rPr>
            </a:br>
            <a:br>
              <a:rPr lang="en-US" altLang="en-US" sz="3600" b="1">
                <a:latin typeface="Calibri"/>
                <a:ea typeface="MS PGothic" panose="020B0600070205080204" pitchFamily="34" charset="-128"/>
              </a:rPr>
            </a:br>
            <a:r>
              <a:rPr lang="en-US" altLang="en-US" sz="3600" b="1">
                <a:latin typeface="Calibri"/>
                <a:ea typeface="MS PGothic"/>
                <a:cs typeface="Calibri"/>
              </a:rPr>
              <a:t>Page 2</a:t>
            </a:r>
            <a:br>
              <a:rPr lang="en-US" altLang="en-US" sz="3600" b="1">
                <a:latin typeface="Calibri"/>
                <a:ea typeface="MS PGothic" panose="020B0600070205080204" pitchFamily="34" charset="-128"/>
              </a:rPr>
            </a:br>
            <a:br>
              <a:rPr lang="en-US" altLang="en-US" sz="3100">
                <a:ea typeface="MS PGothic" panose="020B0600070205080204" pitchFamily="34" charset="-128"/>
              </a:rPr>
            </a:br>
            <a:endParaRPr lang="en-US" altLang="en-US" sz="3100">
              <a:ea typeface="MS PGothic" panose="020B0600070205080204" pitchFamily="34" charset="-128"/>
            </a:endParaRPr>
          </a:p>
        </p:txBody>
      </p:sp>
      <p:sp>
        <p:nvSpPr>
          <p:cNvPr id="2" name="Slide Number Placeholder 1">
            <a:extLst>
              <a:ext uri="{FF2B5EF4-FFF2-40B4-BE49-F238E27FC236}">
                <a16:creationId xmlns:a16="http://schemas.microsoft.com/office/drawing/2014/main" id="{C9999EB9-4AD0-6FB4-3FF3-5786E26CDD20}"/>
              </a:ext>
            </a:extLst>
          </p:cNvPr>
          <p:cNvSpPr>
            <a:spLocks noGrp="1"/>
          </p:cNvSpPr>
          <p:nvPr>
            <p:ph type="sldNum" sz="quarter" idx="12"/>
          </p:nvPr>
        </p:nvSpPr>
        <p:spPr/>
        <p:txBody>
          <a:bodyPr/>
          <a:lstStyle/>
          <a:p>
            <a:fld id="{2D4FA31A-ABA5-4667-BACC-3489C0083671}" type="slidenum">
              <a:rPr lang="en-US" altLang="en-US" smtClean="0"/>
              <a:pPr/>
              <a:t>78</a:t>
            </a:fld>
            <a:endParaRPr lang="en-US" altLang="en-US"/>
          </a:p>
        </p:txBody>
      </p:sp>
      <p:grpSp>
        <p:nvGrpSpPr>
          <p:cNvPr id="111619" name="Group 10">
            <a:extLst>
              <a:ext uri="{FF2B5EF4-FFF2-40B4-BE49-F238E27FC236}">
                <a16:creationId xmlns:a16="http://schemas.microsoft.com/office/drawing/2014/main" id="{5A3128A3-BBCB-D846-687E-635D85F58F98}"/>
              </a:ext>
            </a:extLst>
          </p:cNvPr>
          <p:cNvGrpSpPr>
            <a:grpSpLocks/>
          </p:cNvGrpSpPr>
          <p:nvPr/>
        </p:nvGrpSpPr>
        <p:grpSpPr bwMode="auto">
          <a:xfrm>
            <a:off x="1295400" y="2895601"/>
            <a:ext cx="2836863" cy="1451809"/>
            <a:chOff x="1165595" y="3981161"/>
            <a:chExt cx="2836121" cy="1451923"/>
          </a:xfrm>
        </p:grpSpPr>
        <p:sp>
          <p:nvSpPr>
            <p:cNvPr id="12" name="Rectangle: Rounded Corners 11">
              <a:extLst>
                <a:ext uri="{FF2B5EF4-FFF2-40B4-BE49-F238E27FC236}">
                  <a16:creationId xmlns:a16="http://schemas.microsoft.com/office/drawing/2014/main" id="{2705548D-68B0-C426-3BC2-C9B69621F0C0}"/>
                </a:ext>
              </a:extLst>
            </p:cNvPr>
            <p:cNvSpPr/>
            <p:nvPr/>
          </p:nvSpPr>
          <p:spPr bwMode="auto">
            <a:xfrm>
              <a:off x="1311607" y="3981161"/>
              <a:ext cx="2544097" cy="13955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629" name="TextBox 2">
              <a:extLst>
                <a:ext uri="{FF2B5EF4-FFF2-40B4-BE49-F238E27FC236}">
                  <a16:creationId xmlns:a16="http://schemas.microsoft.com/office/drawing/2014/main" id="{07771499-4E23-ED6B-48F9-4B54FE0B369A}"/>
                </a:ext>
              </a:extLst>
            </p:cNvPr>
            <p:cNvSpPr txBox="1">
              <a:spLocks noChangeArrowheads="1"/>
            </p:cNvSpPr>
            <p:nvPr/>
          </p:nvSpPr>
          <p:spPr bwMode="auto">
            <a:xfrm>
              <a:off x="1165595" y="4047980"/>
              <a:ext cx="2836121" cy="13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latin typeface="Calibri"/>
                  <a:ea typeface="Calibri"/>
                  <a:cs typeface="Calibri"/>
                </a:rPr>
                <a:t>Completed </a:t>
              </a:r>
              <a:br>
                <a:rPr lang="en-US" altLang="en-US" sz="2800" b="0">
                  <a:latin typeface="Calibri"/>
                </a:rPr>
              </a:br>
              <a:r>
                <a:rPr lang="en-US" altLang="en-US" sz="2800" b="0">
                  <a:solidFill>
                    <a:schemeClr val="bg1"/>
                  </a:solidFill>
                  <a:latin typeface="Calibri"/>
                  <a:ea typeface="Calibri"/>
                  <a:cs typeface="Calibri"/>
                </a:rPr>
                <a:t>Hazard Analysis</a:t>
              </a:r>
              <a:br>
                <a:rPr lang="en-US" altLang="en-US" sz="2800" b="0">
                  <a:latin typeface="Calibri"/>
                </a:rPr>
              </a:br>
              <a:r>
                <a:rPr lang="en-US" altLang="en-US" sz="2800" b="0">
                  <a:solidFill>
                    <a:schemeClr val="bg1"/>
                  </a:solidFill>
                  <a:latin typeface="Calibri"/>
                  <a:ea typeface="Calibri"/>
                  <a:cs typeface="Calibri"/>
                </a:rPr>
                <a:t>105-107</a:t>
              </a:r>
            </a:p>
          </p:txBody>
        </p:sp>
      </p:grpSp>
      <p:sp>
        <p:nvSpPr>
          <p:cNvPr id="111620" name="object 7">
            <a:extLst>
              <a:ext uri="{FF2B5EF4-FFF2-40B4-BE49-F238E27FC236}">
                <a16:creationId xmlns:a16="http://schemas.microsoft.com/office/drawing/2014/main" id="{96870DFC-55F0-868C-8BCD-76BF89F74546}"/>
              </a:ext>
            </a:extLst>
          </p:cNvPr>
          <p:cNvSpPr txBox="1">
            <a:spLocks noChangeArrowheads="1"/>
          </p:cNvSpPr>
          <p:nvPr/>
        </p:nvSpPr>
        <p:spPr bwMode="auto">
          <a:xfrm>
            <a:off x="960438" y="4848225"/>
            <a:ext cx="3505200" cy="11471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8735" rIns="0" bIns="0" anchor="t">
            <a:spAutoFit/>
          </a:bodyPr>
          <a:lstStyle>
            <a:lvl1pPr marL="260350" indent="-168275">
              <a:spcBef>
                <a:spcPct val="20000"/>
              </a:spcBef>
              <a:buFont typeface="Arial" panose="020B0604020202020204" pitchFamily="34" charset="0"/>
              <a:buChar char="•"/>
              <a:tabLst>
                <a:tab pos="1208088" algn="l"/>
              </a:tabLst>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208088" algn="l"/>
              </a:tabLst>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208088" algn="l"/>
              </a:tabLst>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208088" algn="l"/>
              </a:tabLst>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208088" algn="l"/>
              </a:tabLst>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9pPr>
          </a:lstStyle>
          <a:p>
            <a:pPr indent="0">
              <a:spcBef>
                <a:spcPts val="300"/>
              </a:spcBef>
              <a:buNone/>
            </a:pPr>
            <a:r>
              <a:rPr lang="en-US" altLang="en-US" sz="2400">
                <a:solidFill>
                  <a:srgbClr val="172C4A"/>
                </a:solidFill>
                <a:latin typeface="Arial"/>
                <a:cs typeface="Arial"/>
              </a:rPr>
              <a:t>NOTE: Every ‘Yes’ in  column 3 requires a  response in column 6</a:t>
            </a:r>
            <a:endParaRPr lang="en-US" altLang="en-US" sz="2400" b="0">
              <a:latin typeface="Arial"/>
              <a:cs typeface="Arial"/>
            </a:endParaRPr>
          </a:p>
        </p:txBody>
      </p:sp>
      <p:grpSp>
        <p:nvGrpSpPr>
          <p:cNvPr id="111621" name="Group 3">
            <a:extLst>
              <a:ext uri="{FF2B5EF4-FFF2-40B4-BE49-F238E27FC236}">
                <a16:creationId xmlns:a16="http://schemas.microsoft.com/office/drawing/2014/main" id="{6ADA4B7C-46AF-7734-B58A-4F601E8E5118}"/>
              </a:ext>
            </a:extLst>
          </p:cNvPr>
          <p:cNvGrpSpPr>
            <a:grpSpLocks/>
          </p:cNvGrpSpPr>
          <p:nvPr/>
        </p:nvGrpSpPr>
        <p:grpSpPr bwMode="auto">
          <a:xfrm>
            <a:off x="10900926" y="3043238"/>
            <a:ext cx="995363" cy="609600"/>
            <a:chOff x="10471726" y="2057400"/>
            <a:chExt cx="995217" cy="609600"/>
          </a:xfrm>
        </p:grpSpPr>
        <p:sp>
          <p:nvSpPr>
            <p:cNvPr id="111626" name="Left Arrow 8">
              <a:extLst>
                <a:ext uri="{FF2B5EF4-FFF2-40B4-BE49-F238E27FC236}">
                  <a16:creationId xmlns:a16="http://schemas.microsoft.com/office/drawing/2014/main" id="{6A600D20-793B-52AA-6050-95708E97E39C}"/>
                </a:ext>
              </a:extLst>
            </p:cNvPr>
            <p:cNvSpPr>
              <a:spLocks noChangeArrowheads="1"/>
            </p:cNvSpPr>
            <p:nvPr/>
          </p:nvSpPr>
          <p:spPr bwMode="auto">
            <a:xfrm>
              <a:off x="10471726" y="2057400"/>
              <a:ext cx="958273" cy="609600"/>
            </a:xfrm>
            <a:prstGeom prst="leftArrow">
              <a:avLst>
                <a:gd name="adj1" fmla="val 50000"/>
                <a:gd name="adj2" fmla="val 4999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a:latin typeface="Arial" panose="020B0604020202020204" pitchFamily="34" charset="0"/>
              </a:endParaRPr>
            </a:p>
          </p:txBody>
        </p:sp>
        <p:sp>
          <p:nvSpPr>
            <p:cNvPr id="111627" name="TextBox 2">
              <a:extLst>
                <a:ext uri="{FF2B5EF4-FFF2-40B4-BE49-F238E27FC236}">
                  <a16:creationId xmlns:a16="http://schemas.microsoft.com/office/drawing/2014/main" id="{EE5F0D48-69F0-8E1B-C096-07021494A0A6}"/>
                </a:ext>
              </a:extLst>
            </p:cNvPr>
            <p:cNvSpPr txBox="1">
              <a:spLocks noChangeArrowheads="1"/>
            </p:cNvSpPr>
            <p:nvPr/>
          </p:nvSpPr>
          <p:spPr bwMode="auto">
            <a:xfrm>
              <a:off x="10744200" y="2177534"/>
              <a:ext cx="72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a:solidFill>
                    <a:schemeClr val="bg1"/>
                  </a:solidFill>
                  <a:latin typeface="Arial" panose="020B0604020202020204" pitchFamily="34" charset="0"/>
                </a:rPr>
                <a:t>CCP</a:t>
              </a:r>
            </a:p>
          </p:txBody>
        </p:sp>
      </p:grpSp>
      <p:grpSp>
        <p:nvGrpSpPr>
          <p:cNvPr id="111622" name="Group 10">
            <a:extLst>
              <a:ext uri="{FF2B5EF4-FFF2-40B4-BE49-F238E27FC236}">
                <a16:creationId xmlns:a16="http://schemas.microsoft.com/office/drawing/2014/main" id="{30E3814D-9664-552F-3E77-4853E88086FA}"/>
              </a:ext>
            </a:extLst>
          </p:cNvPr>
          <p:cNvGrpSpPr>
            <a:grpSpLocks/>
          </p:cNvGrpSpPr>
          <p:nvPr/>
        </p:nvGrpSpPr>
        <p:grpSpPr bwMode="auto">
          <a:xfrm>
            <a:off x="10917269" y="4148496"/>
            <a:ext cx="995363" cy="609600"/>
            <a:chOff x="10471726" y="2057400"/>
            <a:chExt cx="995217" cy="609600"/>
          </a:xfrm>
        </p:grpSpPr>
        <p:sp>
          <p:nvSpPr>
            <p:cNvPr id="111624" name="Left Arrow 8">
              <a:extLst>
                <a:ext uri="{FF2B5EF4-FFF2-40B4-BE49-F238E27FC236}">
                  <a16:creationId xmlns:a16="http://schemas.microsoft.com/office/drawing/2014/main" id="{C7F935BF-16F0-1991-5F32-1244C28AE8C7}"/>
                </a:ext>
              </a:extLst>
            </p:cNvPr>
            <p:cNvSpPr>
              <a:spLocks noChangeArrowheads="1"/>
            </p:cNvSpPr>
            <p:nvPr/>
          </p:nvSpPr>
          <p:spPr bwMode="auto">
            <a:xfrm>
              <a:off x="10471726" y="2057400"/>
              <a:ext cx="958273" cy="609600"/>
            </a:xfrm>
            <a:prstGeom prst="leftArrow">
              <a:avLst>
                <a:gd name="adj1" fmla="val 50000"/>
                <a:gd name="adj2" fmla="val 4999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a:latin typeface="Arial" panose="020B0604020202020204" pitchFamily="34" charset="0"/>
              </a:endParaRPr>
            </a:p>
          </p:txBody>
        </p:sp>
        <p:sp>
          <p:nvSpPr>
            <p:cNvPr id="111625" name="TextBox 12">
              <a:extLst>
                <a:ext uri="{FF2B5EF4-FFF2-40B4-BE49-F238E27FC236}">
                  <a16:creationId xmlns:a16="http://schemas.microsoft.com/office/drawing/2014/main" id="{B6CDB944-ED2D-B3FC-DD46-412EF01AFBAC}"/>
                </a:ext>
              </a:extLst>
            </p:cNvPr>
            <p:cNvSpPr txBox="1">
              <a:spLocks noChangeArrowheads="1"/>
            </p:cNvSpPr>
            <p:nvPr/>
          </p:nvSpPr>
          <p:spPr bwMode="auto">
            <a:xfrm>
              <a:off x="10744200" y="2177534"/>
              <a:ext cx="72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a:solidFill>
                    <a:schemeClr val="bg1"/>
                  </a:solidFill>
                  <a:latin typeface="Arial" panose="020B0604020202020204" pitchFamily="34" charset="0"/>
                </a:rPr>
                <a:t>CCP</a:t>
              </a:r>
            </a:p>
          </p:txBody>
        </p:sp>
      </p:grpSp>
      <p:pic>
        <p:nvPicPr>
          <p:cNvPr id="111623" name="Picture 1">
            <a:extLst>
              <a:ext uri="{FF2B5EF4-FFF2-40B4-BE49-F238E27FC236}">
                <a16:creationId xmlns:a16="http://schemas.microsoft.com/office/drawing/2014/main" id="{ADC54771-095B-53A9-F1F5-7645A97F5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295" y="66676"/>
            <a:ext cx="5788279" cy="635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2066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C0D1-3606-0B55-25E5-A92F8C83ECB1}"/>
              </a:ext>
            </a:extLst>
          </p:cNvPr>
          <p:cNvSpPr>
            <a:spLocks noGrp="1"/>
          </p:cNvSpPr>
          <p:nvPr>
            <p:ph type="title"/>
          </p:nvPr>
        </p:nvSpPr>
        <p:spPr>
          <a:xfrm>
            <a:off x="838200" y="365125"/>
            <a:ext cx="10402824" cy="1325563"/>
          </a:xfrm>
        </p:spPr>
        <p:txBody>
          <a:bodyPr/>
          <a:lstStyle/>
          <a:p>
            <a:r>
              <a:rPr lang="en-US" altLang="en-US" sz="4400">
                <a:ea typeface="MS PGothic" panose="020B0600070205080204" pitchFamily="34" charset="-128"/>
              </a:rPr>
              <a:t>Conclusions from the Hazard Analysis</a:t>
            </a:r>
            <a:endParaRPr lang="en-US"/>
          </a:p>
        </p:txBody>
      </p:sp>
      <p:sp>
        <p:nvSpPr>
          <p:cNvPr id="3" name="Content Placeholder 2">
            <a:extLst>
              <a:ext uri="{FF2B5EF4-FFF2-40B4-BE49-F238E27FC236}">
                <a16:creationId xmlns:a16="http://schemas.microsoft.com/office/drawing/2014/main" id="{AD5E1077-3D79-C533-8B29-7242F44D8334}"/>
              </a:ext>
            </a:extLst>
          </p:cNvPr>
          <p:cNvSpPr>
            <a:spLocks noGrp="1"/>
          </p:cNvSpPr>
          <p:nvPr>
            <p:ph idx="1"/>
          </p:nvPr>
        </p:nvSpPr>
        <p:spPr/>
        <p:txBody>
          <a:bodyPr/>
          <a:lstStyle/>
          <a:p>
            <a:pPr eaLnBrk="1" hangingPunct="1">
              <a:lnSpc>
                <a:spcPct val="90000"/>
              </a:lnSpc>
              <a:buFont typeface="Wingdings" panose="05000000000000000000" pitchFamily="2" charset="2"/>
              <a:buChar char="§"/>
            </a:pPr>
            <a:r>
              <a:rPr lang="en-US" altLang="en-US" b="0">
                <a:ea typeface="MS PGothic" panose="020B0600070205080204" pitchFamily="34" charset="-128"/>
              </a:rPr>
              <a:t>Histamine is a significant food safety hazard and there are three CCPs for this hazard: </a:t>
            </a:r>
          </a:p>
          <a:p>
            <a:pPr eaLnBrk="1" hangingPunct="1">
              <a:lnSpc>
                <a:spcPct val="90000"/>
              </a:lnSpc>
              <a:buFont typeface="Wingdings" panose="05000000000000000000" pitchFamily="2" charset="2"/>
              <a:buNone/>
            </a:pPr>
            <a:r>
              <a:rPr lang="en-US" altLang="en-US" b="0">
                <a:ea typeface="MS PGothic" panose="020B0600070205080204" pitchFamily="34" charset="-128"/>
              </a:rPr>
              <a:t>	CCP 1. Receive fresh fish </a:t>
            </a:r>
          </a:p>
          <a:p>
            <a:pPr eaLnBrk="1" hangingPunct="1">
              <a:lnSpc>
                <a:spcPct val="90000"/>
              </a:lnSpc>
              <a:buFont typeface="Wingdings" panose="05000000000000000000" pitchFamily="2" charset="2"/>
              <a:buNone/>
            </a:pPr>
            <a:r>
              <a:rPr lang="en-US" altLang="en-US" b="0">
                <a:ea typeface="MS PGothic" panose="020B0600070205080204" pitchFamily="34" charset="-128"/>
              </a:rPr>
              <a:t>	CCP 2. Refrigerated storage, and </a:t>
            </a:r>
          </a:p>
          <a:p>
            <a:pPr eaLnBrk="1" hangingPunct="1">
              <a:lnSpc>
                <a:spcPct val="90000"/>
              </a:lnSpc>
              <a:buFont typeface="Wingdings" panose="05000000000000000000" pitchFamily="2" charset="2"/>
              <a:buNone/>
            </a:pPr>
            <a:r>
              <a:rPr lang="en-US" altLang="en-US" b="0">
                <a:ea typeface="MS PGothic" panose="020B0600070205080204" pitchFamily="34" charset="-128"/>
              </a:rPr>
              <a:t>	CCP 3. Finished product refrigerated storage</a:t>
            </a:r>
            <a:br>
              <a:rPr lang="en-US" altLang="en-US" b="0">
                <a:ea typeface="MS PGothic" panose="020B0600070205080204" pitchFamily="34" charset="-128"/>
              </a:rPr>
            </a:br>
            <a:endParaRPr lang="en-US" altLang="en-US" b="0">
              <a:ea typeface="MS PGothic" panose="020B0600070205080204" pitchFamily="34" charset="-128"/>
            </a:endParaRPr>
          </a:p>
          <a:p>
            <a:pPr eaLnBrk="1" hangingPunct="1">
              <a:lnSpc>
                <a:spcPct val="90000"/>
              </a:lnSpc>
              <a:buFont typeface="Wingdings" panose="05000000000000000000" pitchFamily="2" charset="2"/>
              <a:buChar char="§"/>
            </a:pPr>
            <a:r>
              <a:rPr lang="en-US" altLang="en-US" b="0">
                <a:ea typeface="MS PGothic" panose="020B0600070205080204" pitchFamily="34" charset="-128"/>
              </a:rPr>
              <a:t>Food allergens is a significant food safety hazard and there is one CCP for this hazard: </a:t>
            </a:r>
          </a:p>
          <a:p>
            <a:pPr eaLnBrk="1" hangingPunct="1">
              <a:lnSpc>
                <a:spcPct val="90000"/>
              </a:lnSpc>
              <a:buFont typeface="Wingdings" panose="05000000000000000000" pitchFamily="2" charset="2"/>
              <a:buNone/>
            </a:pPr>
            <a:r>
              <a:rPr lang="en-US" altLang="en-US" b="0">
                <a:ea typeface="MS PGothic" panose="020B0600070205080204" pitchFamily="34" charset="-128"/>
              </a:rPr>
              <a:t>	CCP 4. Weigh/Pack/Label</a:t>
            </a:r>
          </a:p>
          <a:p>
            <a:pPr marL="0" indent="0">
              <a:buNone/>
            </a:pPr>
            <a:endParaRPr lang="en-US"/>
          </a:p>
        </p:txBody>
      </p:sp>
      <p:sp>
        <p:nvSpPr>
          <p:cNvPr id="4" name="Slide Number Placeholder 3">
            <a:extLst>
              <a:ext uri="{FF2B5EF4-FFF2-40B4-BE49-F238E27FC236}">
                <a16:creationId xmlns:a16="http://schemas.microsoft.com/office/drawing/2014/main" id="{DE5CF55D-E676-1D47-A61D-9F5BF1A9296E}"/>
              </a:ext>
            </a:extLst>
          </p:cNvPr>
          <p:cNvSpPr>
            <a:spLocks noGrp="1"/>
          </p:cNvSpPr>
          <p:nvPr>
            <p:ph type="sldNum" sz="quarter" idx="12"/>
          </p:nvPr>
        </p:nvSpPr>
        <p:spPr/>
        <p:txBody>
          <a:bodyPr/>
          <a:lstStyle/>
          <a:p>
            <a:fld id="{02389E78-7DB0-44B8-A701-13E85F167260}" type="slidenum">
              <a:rPr lang="en-US" smtClean="0"/>
              <a:t>79</a:t>
            </a:fld>
            <a:endParaRPr lang="en-US"/>
          </a:p>
        </p:txBody>
      </p:sp>
    </p:spTree>
    <p:extLst>
      <p:ext uri="{BB962C8B-B14F-4D97-AF65-F5344CB8AC3E}">
        <p14:creationId xmlns:p14="http://schemas.microsoft.com/office/powerpoint/2010/main" val="1606240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CBCD-822D-CC3F-DB76-3541EED8A24E}"/>
              </a:ext>
            </a:extLst>
          </p:cNvPr>
          <p:cNvSpPr>
            <a:spLocks noGrp="1"/>
          </p:cNvSpPr>
          <p:nvPr>
            <p:ph type="title"/>
          </p:nvPr>
        </p:nvSpPr>
        <p:spPr/>
        <p:txBody>
          <a:bodyPr/>
          <a:lstStyle/>
          <a:p>
            <a:r>
              <a:rPr lang="en-US" sz="4400">
                <a:ea typeface="ＭＳ Ｐゴシック" charset="0"/>
              </a:rPr>
              <a:t>What Does Processing Include?</a:t>
            </a:r>
            <a:endParaRPr lang="en-US"/>
          </a:p>
        </p:txBody>
      </p:sp>
      <p:sp>
        <p:nvSpPr>
          <p:cNvPr id="3" name="Content Placeholder 2">
            <a:extLst>
              <a:ext uri="{FF2B5EF4-FFF2-40B4-BE49-F238E27FC236}">
                <a16:creationId xmlns:a16="http://schemas.microsoft.com/office/drawing/2014/main" id="{F05A6DF0-D434-295C-0ADE-1B21998B004A}"/>
              </a:ext>
            </a:extLst>
          </p:cNvPr>
          <p:cNvSpPr>
            <a:spLocks noGrp="1"/>
          </p:cNvSpPr>
          <p:nvPr>
            <p:ph idx="1"/>
          </p:nvPr>
        </p:nvSpPr>
        <p:spPr>
          <a:xfrm>
            <a:off x="838200" y="1377390"/>
            <a:ext cx="10515600" cy="4754750"/>
          </a:xfrm>
        </p:spPr>
        <p:txBody>
          <a:bodyPr vert="horz" lIns="91440" tIns="45720" rIns="91440" bIns="45720" rtlCol="0" anchor="t">
            <a:normAutofit lnSpcReduction="10000"/>
          </a:bodyPr>
          <a:lstStyle/>
          <a:p>
            <a:pPr eaLnBrk="1" hangingPunct="1">
              <a:lnSpc>
                <a:spcPct val="80000"/>
              </a:lnSpc>
              <a:spcAft>
                <a:spcPts val="600"/>
              </a:spcAft>
              <a:buFont typeface="Wingdings" panose="05000000000000000000" pitchFamily="2" charset="2"/>
              <a:buChar char="§"/>
            </a:pPr>
            <a:r>
              <a:rPr lang="en-US" altLang="en-US" u="sng">
                <a:highlight>
                  <a:srgbClr val="FFFFFF"/>
                </a:highlight>
                <a:ea typeface="MS PGothic"/>
              </a:rPr>
              <a:t>Processing means</a:t>
            </a:r>
            <a:r>
              <a:rPr lang="en-US" altLang="en-US">
                <a:highlight>
                  <a:srgbClr val="FFFFFF"/>
                </a:highlight>
                <a:ea typeface="MS PGothic"/>
              </a:rPr>
              <a:t>: </a:t>
            </a:r>
            <a:endParaRPr lang="en-US" altLang="en-US">
              <a:highlight>
                <a:srgbClr val="FFFFFF"/>
              </a:highlight>
              <a:ea typeface="MS PGothic" panose="020B0600070205080204" pitchFamily="34" charset="-128"/>
            </a:endParaRPr>
          </a:p>
          <a:p>
            <a:pPr eaLnBrk="1" hangingPunct="1">
              <a:lnSpc>
                <a:spcPct val="80000"/>
              </a:lnSpc>
              <a:spcAft>
                <a:spcPts val="600"/>
              </a:spcAft>
              <a:buFont typeface="Wingdings" panose="05000000000000000000" pitchFamily="2" charset="2"/>
              <a:buNone/>
            </a:pPr>
            <a:r>
              <a:rPr lang="en-US" altLang="en-US" sz="2800">
                <a:highlight>
                  <a:srgbClr val="FFFFFF"/>
                </a:highlight>
                <a:latin typeface="Calibri"/>
                <a:ea typeface="MS PGothic"/>
                <a:cs typeface="Calibri"/>
              </a:rPr>
              <a:t>	</a:t>
            </a:r>
            <a:r>
              <a:rPr lang="en-US" altLang="en-US">
                <a:highlight>
                  <a:srgbClr val="FFFFFF"/>
                </a:highlight>
                <a:latin typeface="Calibri"/>
                <a:ea typeface="MS PGothic"/>
                <a:cs typeface="Calibri"/>
              </a:rPr>
              <a:t>Handling</a:t>
            </a:r>
            <a:r>
              <a:rPr lang="en-US" altLang="en-US" sz="2800" b="0">
                <a:highlight>
                  <a:srgbClr val="FFFFFF"/>
                </a:highlight>
                <a:latin typeface="Calibri"/>
                <a:ea typeface="MS PGothic"/>
                <a:cs typeface="Calibri"/>
              </a:rPr>
              <a:t>, storing, preparing, heading, eviscerating, shucking, freezing, changing into different market forms, manufacturing, preserving, packing, labeling, dockside unloading, or holding fish or fishery products.</a:t>
            </a:r>
          </a:p>
          <a:p>
            <a:pPr eaLnBrk="1" hangingPunct="1">
              <a:lnSpc>
                <a:spcPct val="80000"/>
              </a:lnSpc>
              <a:spcAft>
                <a:spcPts val="600"/>
              </a:spcAft>
              <a:buFont typeface="Wingdings" panose="05000000000000000000" pitchFamily="2" charset="2"/>
              <a:buChar char="§"/>
            </a:pPr>
            <a:r>
              <a:rPr lang="en-US" altLang="en-US" sz="2800" u="sng">
                <a:ea typeface="MS PGothic"/>
              </a:rPr>
              <a:t>The regulation does not apply to</a:t>
            </a:r>
            <a:r>
              <a:rPr lang="en-US" altLang="en-US" sz="2800">
                <a:ea typeface="MS PGothic"/>
              </a:rPr>
              <a:t>:   </a:t>
            </a:r>
            <a:endParaRPr lang="en-US" altLang="en-US" sz="2800">
              <a:ea typeface="MS PGothic" panose="020B0600070205080204" pitchFamily="34" charset="-128"/>
            </a:endParaRPr>
          </a:p>
          <a:p>
            <a:pPr lvl="1" eaLnBrk="1" hangingPunct="1">
              <a:lnSpc>
                <a:spcPct val="80000"/>
              </a:lnSpc>
              <a:spcBef>
                <a:spcPts val="1000"/>
              </a:spcBef>
              <a:spcAft>
                <a:spcPts val="600"/>
              </a:spcAft>
            </a:pPr>
            <a:r>
              <a:rPr lang="en-US" altLang="en-US" sz="2600" b="0">
                <a:latin typeface="Calibri"/>
                <a:ea typeface="MS PGothic"/>
                <a:cs typeface="Calibri"/>
              </a:rPr>
              <a:t>The harvest or transport of fish or fishery products</a:t>
            </a:r>
          </a:p>
          <a:p>
            <a:pPr lvl="2">
              <a:lnSpc>
                <a:spcPct val="80000"/>
              </a:lnSpc>
              <a:spcBef>
                <a:spcPts val="1000"/>
              </a:spcBef>
              <a:spcAft>
                <a:spcPts val="600"/>
              </a:spcAft>
            </a:pPr>
            <a:r>
              <a:rPr lang="en-US" altLang="en-US" sz="2600" b="0">
                <a:latin typeface="Calibri"/>
                <a:ea typeface="MS PGothic"/>
                <a:cs typeface="Calibri"/>
              </a:rPr>
              <a:t>Including aquaculture farms unless processing</a:t>
            </a:r>
          </a:p>
          <a:p>
            <a:pPr lvl="1" eaLnBrk="1" hangingPunct="1">
              <a:lnSpc>
                <a:spcPct val="80000"/>
              </a:lnSpc>
              <a:spcBef>
                <a:spcPts val="1000"/>
              </a:spcBef>
              <a:spcAft>
                <a:spcPts val="600"/>
              </a:spcAft>
            </a:pPr>
            <a:r>
              <a:rPr lang="en-US" altLang="en-US" sz="2600" b="0">
                <a:latin typeface="Calibri"/>
                <a:ea typeface="MS PGothic"/>
                <a:cs typeface="Calibri"/>
              </a:rPr>
              <a:t>Practices such as heading, eviscerating or freezing intended solely to prepare a fish for holding on a harvest vessel</a:t>
            </a:r>
          </a:p>
          <a:p>
            <a:pPr lvl="1" eaLnBrk="1" hangingPunct="1">
              <a:lnSpc>
                <a:spcPct val="80000"/>
              </a:lnSpc>
              <a:spcBef>
                <a:spcPts val="1000"/>
              </a:spcBef>
              <a:spcAft>
                <a:spcPts val="600"/>
              </a:spcAft>
            </a:pPr>
            <a:r>
              <a:rPr lang="en-US" altLang="en-US" sz="2600" b="0">
                <a:latin typeface="Calibri"/>
                <a:ea typeface="MS PGothic"/>
                <a:cs typeface="Calibri"/>
              </a:rPr>
              <a:t>The operation of a retail establishment</a:t>
            </a:r>
            <a:endParaRPr lang="en-US" sz="2600">
              <a:latin typeface="Calibri"/>
              <a:cs typeface="Calibri"/>
            </a:endParaRPr>
          </a:p>
        </p:txBody>
      </p:sp>
      <p:sp>
        <p:nvSpPr>
          <p:cNvPr id="4" name="Slide Number Placeholder 3">
            <a:extLst>
              <a:ext uri="{FF2B5EF4-FFF2-40B4-BE49-F238E27FC236}">
                <a16:creationId xmlns:a16="http://schemas.microsoft.com/office/drawing/2014/main" id="{F910A4CB-D19D-86F4-08BC-850035CEDA88}"/>
              </a:ext>
            </a:extLst>
          </p:cNvPr>
          <p:cNvSpPr>
            <a:spLocks noGrp="1"/>
          </p:cNvSpPr>
          <p:nvPr>
            <p:ph type="sldNum" sz="quarter" idx="12"/>
          </p:nvPr>
        </p:nvSpPr>
        <p:spPr/>
        <p:txBody>
          <a:bodyPr/>
          <a:lstStyle/>
          <a:p>
            <a:fld id="{02389E78-7DB0-44B8-A701-13E85F167260}" type="slidenum">
              <a:rPr lang="en-US" smtClean="0"/>
              <a:t>8</a:t>
            </a:fld>
            <a:endParaRPr lang="en-US"/>
          </a:p>
        </p:txBody>
      </p:sp>
      <p:sp>
        <p:nvSpPr>
          <p:cNvPr id="5" name="Rounded Rectangle 22">
            <a:extLst>
              <a:ext uri="{FF2B5EF4-FFF2-40B4-BE49-F238E27FC236}">
                <a16:creationId xmlns:a16="http://schemas.microsoft.com/office/drawing/2014/main" id="{91295C54-5B9C-9FD2-7C9A-F07E9986EAA1}"/>
              </a:ext>
            </a:extLst>
          </p:cNvPr>
          <p:cNvSpPr/>
          <p:nvPr/>
        </p:nvSpPr>
        <p:spPr bwMode="auto">
          <a:xfrm>
            <a:off x="8430164" y="5838574"/>
            <a:ext cx="1447769" cy="511110"/>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AD1 - 2</a:t>
            </a:r>
          </a:p>
        </p:txBody>
      </p:sp>
      <p:grpSp>
        <p:nvGrpSpPr>
          <p:cNvPr id="6" name="Group 5">
            <a:extLst>
              <a:ext uri="{FF2B5EF4-FFF2-40B4-BE49-F238E27FC236}">
                <a16:creationId xmlns:a16="http://schemas.microsoft.com/office/drawing/2014/main" id="{990F3C44-9034-AFC1-FAC5-D05B0D82CB47}"/>
              </a:ext>
            </a:extLst>
          </p:cNvPr>
          <p:cNvGrpSpPr>
            <a:grpSpLocks/>
          </p:cNvGrpSpPr>
          <p:nvPr/>
        </p:nvGrpSpPr>
        <p:grpSpPr bwMode="auto">
          <a:xfrm>
            <a:off x="9900755" y="5840211"/>
            <a:ext cx="2291245" cy="522972"/>
            <a:chOff x="8493345" y="4259784"/>
            <a:chExt cx="1527386" cy="487889"/>
          </a:xfrm>
        </p:grpSpPr>
        <p:sp>
          <p:nvSpPr>
            <p:cNvPr id="7" name="Rectangle: Rounded Corners 8">
              <a:extLst>
                <a:ext uri="{FF2B5EF4-FFF2-40B4-BE49-F238E27FC236}">
                  <a16:creationId xmlns:a16="http://schemas.microsoft.com/office/drawing/2014/main" id="{5C9E2114-A66F-AFC3-4715-A8FD4E01F929}"/>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2">
              <a:extLst>
                <a:ext uri="{FF2B5EF4-FFF2-40B4-BE49-F238E27FC236}">
                  <a16:creationId xmlns:a16="http://schemas.microsoft.com/office/drawing/2014/main" id="{0E1B34DE-6F36-B53D-D136-5970ED485F99}"/>
                </a:ext>
              </a:extLst>
            </p:cNvPr>
            <p:cNvSpPr txBox="1">
              <a:spLocks noChangeArrowheads="1"/>
            </p:cNvSpPr>
            <p:nvPr/>
          </p:nvSpPr>
          <p:spPr bwMode="auto">
            <a:xfrm>
              <a:off x="8493345" y="4259784"/>
              <a:ext cx="1527386" cy="4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12: 192</a:t>
              </a:r>
              <a:endParaRPr lang="en-US" altLang="en-US" sz="2800" b="0">
                <a:solidFill>
                  <a:schemeClr val="bg1"/>
                </a:solidFill>
                <a:cs typeface="Calibri" panose="020F0502020204030204" pitchFamily="34" charset="0"/>
              </a:endParaRPr>
            </a:p>
          </p:txBody>
        </p:sp>
      </p:grpSp>
    </p:spTree>
    <p:extLst>
      <p:ext uri="{BB962C8B-B14F-4D97-AF65-F5344CB8AC3E}">
        <p14:creationId xmlns:p14="http://schemas.microsoft.com/office/powerpoint/2010/main" val="28794504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30087-4E58-0B77-827E-C5C3D8329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760562-200E-930B-0C4E-04E91D4F2B31}"/>
              </a:ext>
            </a:extLst>
          </p:cNvPr>
          <p:cNvSpPr>
            <a:spLocks noGrp="1"/>
          </p:cNvSpPr>
          <p:nvPr>
            <p:ph type="title"/>
          </p:nvPr>
        </p:nvSpPr>
        <p:spPr>
          <a:xfrm>
            <a:off x="838200" y="2675731"/>
            <a:ext cx="10515600" cy="1325563"/>
          </a:xfrm>
        </p:spPr>
        <p:txBody>
          <a:bodyPr>
            <a:normAutofit/>
          </a:bodyPr>
          <a:lstStyle/>
          <a:p>
            <a:pPr algn="ctr"/>
            <a:r>
              <a:rPr lang="en-US" sz="6600">
                <a:latin typeface="+mn-lt"/>
              </a:rPr>
              <a:t>Building HACCP Plan</a:t>
            </a:r>
          </a:p>
        </p:txBody>
      </p:sp>
      <p:sp>
        <p:nvSpPr>
          <p:cNvPr id="4" name="Slide Number Placeholder 3">
            <a:extLst>
              <a:ext uri="{FF2B5EF4-FFF2-40B4-BE49-F238E27FC236}">
                <a16:creationId xmlns:a16="http://schemas.microsoft.com/office/drawing/2014/main" id="{DC29547D-2DF9-33ED-51B8-88DC3E61B7CA}"/>
              </a:ext>
            </a:extLst>
          </p:cNvPr>
          <p:cNvSpPr>
            <a:spLocks noGrp="1"/>
          </p:cNvSpPr>
          <p:nvPr>
            <p:ph type="sldNum" sz="quarter" idx="12"/>
          </p:nvPr>
        </p:nvSpPr>
        <p:spPr/>
        <p:txBody>
          <a:bodyPr/>
          <a:lstStyle/>
          <a:p>
            <a:fld id="{5C3E7EC1-509C-4821-B81F-FD24AC671C38}" type="slidenum">
              <a:rPr lang="en-US" altLang="en-US" smtClean="0"/>
              <a:pPr/>
              <a:t>80</a:t>
            </a:fld>
            <a:endParaRPr lang="en-US" altLang="en-US"/>
          </a:p>
        </p:txBody>
      </p:sp>
    </p:spTree>
    <p:extLst>
      <p:ext uri="{BB962C8B-B14F-4D97-AF65-F5344CB8AC3E}">
        <p14:creationId xmlns:p14="http://schemas.microsoft.com/office/powerpoint/2010/main" val="4245360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8C26E3C-22A3-4C6C-BB7D-85B233CEC329}"/>
              </a:ext>
            </a:extLst>
          </p:cNvPr>
          <p:cNvSpPr>
            <a:spLocks noGrp="1"/>
          </p:cNvSpPr>
          <p:nvPr>
            <p:ph type="title"/>
          </p:nvPr>
        </p:nvSpPr>
        <p:spPr>
          <a:xfrm>
            <a:off x="3581400" y="534988"/>
            <a:ext cx="6248400" cy="1060450"/>
          </a:xfrm>
        </p:spPr>
        <p:txBody>
          <a:bodyPr>
            <a:normAutofit fontScale="90000"/>
          </a:bodyPr>
          <a:lstStyle/>
          <a:p>
            <a:pPr algn="l" eaLnBrk="1" hangingPunct="1">
              <a:defRPr/>
            </a:pPr>
            <a:r>
              <a:rPr lang="en-US" altLang="en-US" sz="4400">
                <a:ea typeface="MS PGothic" panose="020B0600070205080204" pitchFamily="34" charset="-128"/>
              </a:rPr>
              <a:t>Building the HACCP Plan </a:t>
            </a:r>
            <a:br>
              <a:rPr lang="en-US" altLang="en-US" sz="4400">
                <a:ea typeface="MS PGothic" panose="020B0600070205080204" pitchFamily="34" charset="-128"/>
              </a:rPr>
            </a:br>
            <a:endParaRPr lang="en-US" altLang="en-US" sz="4400">
              <a:ea typeface="MS PGothic" panose="020B0600070205080204" pitchFamily="34" charset="-128"/>
            </a:endParaRPr>
          </a:p>
        </p:txBody>
      </p:sp>
      <p:sp>
        <p:nvSpPr>
          <p:cNvPr id="2" name="Slide Number Placeholder 1">
            <a:extLst>
              <a:ext uri="{FF2B5EF4-FFF2-40B4-BE49-F238E27FC236}">
                <a16:creationId xmlns:a16="http://schemas.microsoft.com/office/drawing/2014/main" id="{2D8235C7-327F-4065-984D-7E28A79228E4}"/>
              </a:ext>
            </a:extLst>
          </p:cNvPr>
          <p:cNvSpPr>
            <a:spLocks noGrp="1"/>
          </p:cNvSpPr>
          <p:nvPr>
            <p:ph type="sldNum" sz="quarter" idx="12"/>
          </p:nvPr>
        </p:nvSpPr>
        <p:spPr/>
        <p:txBody>
          <a:bodyPr/>
          <a:lstStyle/>
          <a:p>
            <a:fld id="{2D4FA31A-ABA5-4667-BACC-3489C0083671}" type="slidenum">
              <a:rPr lang="en-US" altLang="en-US" smtClean="0"/>
              <a:pPr/>
              <a:t>81</a:t>
            </a:fld>
            <a:endParaRPr lang="en-US" altLang="en-US"/>
          </a:p>
        </p:txBody>
      </p:sp>
      <p:pic>
        <p:nvPicPr>
          <p:cNvPr id="115715" name="Picture 5" descr="07-haccp-plan-form-empty">
            <a:extLst>
              <a:ext uri="{FF2B5EF4-FFF2-40B4-BE49-F238E27FC236}">
                <a16:creationId xmlns:a16="http://schemas.microsoft.com/office/drawing/2014/main" id="{F50B28EA-B3EB-720F-A11B-FAFB7E69E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97000"/>
            <a:ext cx="10296525"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5">
            <a:extLst>
              <a:ext uri="{FF2B5EF4-FFF2-40B4-BE49-F238E27FC236}">
                <a16:creationId xmlns:a16="http://schemas.microsoft.com/office/drawing/2014/main" id="{AC0C4EEE-1818-EDBC-6164-A13D26625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3108">
            <a:off x="1517650" y="260350"/>
            <a:ext cx="124301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717" name="Group 9">
            <a:extLst>
              <a:ext uri="{FF2B5EF4-FFF2-40B4-BE49-F238E27FC236}">
                <a16:creationId xmlns:a16="http://schemas.microsoft.com/office/drawing/2014/main" id="{842BE565-0EF5-CD36-E3F8-033A95C52E91}"/>
              </a:ext>
            </a:extLst>
          </p:cNvPr>
          <p:cNvGrpSpPr>
            <a:grpSpLocks/>
          </p:cNvGrpSpPr>
          <p:nvPr/>
        </p:nvGrpSpPr>
        <p:grpSpPr bwMode="auto">
          <a:xfrm>
            <a:off x="4895850" y="4886320"/>
            <a:ext cx="2593975" cy="584775"/>
            <a:chOff x="7410455" y="3140165"/>
            <a:chExt cx="2594591" cy="591068"/>
          </a:xfrm>
        </p:grpSpPr>
        <p:sp>
          <p:nvSpPr>
            <p:cNvPr id="11" name="Rectangle: Rounded Corners 10">
              <a:extLst>
                <a:ext uri="{FF2B5EF4-FFF2-40B4-BE49-F238E27FC236}">
                  <a16:creationId xmlns:a16="http://schemas.microsoft.com/office/drawing/2014/main" id="{F44BE129-5B2E-4B71-A2C8-5D95FC6F679F}"/>
                </a:ext>
              </a:extLst>
            </p:cNvPr>
            <p:cNvSpPr/>
            <p:nvPr/>
          </p:nvSpPr>
          <p:spPr bwMode="auto">
            <a:xfrm>
              <a:off x="7410455" y="3140165"/>
              <a:ext cx="2545367" cy="5808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719" name="TextBox 2">
              <a:extLst>
                <a:ext uri="{FF2B5EF4-FFF2-40B4-BE49-F238E27FC236}">
                  <a16:creationId xmlns:a16="http://schemas.microsoft.com/office/drawing/2014/main" id="{CE9403CF-6370-A0ED-98B7-BC14FE2EF009}"/>
                </a:ext>
              </a:extLst>
            </p:cNvPr>
            <p:cNvSpPr txBox="1">
              <a:spLocks noChangeArrowheads="1"/>
            </p:cNvSpPr>
            <p:nvPr/>
          </p:nvSpPr>
          <p:spPr bwMode="auto">
            <a:xfrm>
              <a:off x="7410455" y="3140165"/>
              <a:ext cx="2594591" cy="59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a:solidFill>
                    <a:schemeClr val="bg1"/>
                  </a:solidFill>
                  <a:latin typeface="Calibri"/>
                  <a:ea typeface="Calibri"/>
                  <a:cs typeface="Calibri"/>
                </a:rPr>
                <a:t>Appendix 2</a:t>
              </a: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1436F2C-6118-44CD-9A39-86E35DFC84B8}"/>
              </a:ext>
            </a:extLst>
          </p:cNvPr>
          <p:cNvSpPr>
            <a:spLocks noGrp="1" noChangeArrowheads="1"/>
          </p:cNvSpPr>
          <p:nvPr>
            <p:ph type="title"/>
          </p:nvPr>
        </p:nvSpPr>
        <p:spPr>
          <a:xfrm>
            <a:off x="546100" y="623189"/>
            <a:ext cx="7973377" cy="952500"/>
          </a:xfrm>
        </p:spPr>
        <p:txBody>
          <a:bodyPr>
            <a:normAutofit fontScale="90000"/>
          </a:bodyPr>
          <a:lstStyle/>
          <a:p>
            <a:pPr eaLnBrk="1" hangingPunct="1">
              <a:defRPr/>
            </a:pPr>
            <a:r>
              <a:rPr lang="en-US" altLang="en-US" sz="4900">
                <a:cs typeface="Arial" panose="020B0604020202020204" pitchFamily="34" charset="0"/>
              </a:rPr>
              <a:t>Optional HACCP Plan Forms  </a:t>
            </a:r>
            <a:br>
              <a:rPr lang="en-US" altLang="en-US">
                <a:cs typeface="Arial" panose="020B0604020202020204" pitchFamily="34" charset="0"/>
              </a:rPr>
            </a:br>
            <a:r>
              <a:rPr lang="en-US" altLang="en-US" sz="3100">
                <a:cs typeface="Arial" panose="020B0604020202020204" pitchFamily="34" charset="0"/>
              </a:rPr>
              <a:t>(both must contain same information)</a:t>
            </a:r>
            <a:endParaRPr lang="en-US" altLang="en-US">
              <a:cs typeface="Arial" panose="020B0604020202020204" pitchFamily="34" charset="0"/>
            </a:endParaRPr>
          </a:p>
        </p:txBody>
      </p:sp>
      <p:sp>
        <p:nvSpPr>
          <p:cNvPr id="3" name="Slide Number Placeholder 2">
            <a:extLst>
              <a:ext uri="{FF2B5EF4-FFF2-40B4-BE49-F238E27FC236}">
                <a16:creationId xmlns:a16="http://schemas.microsoft.com/office/drawing/2014/main" id="{AF539615-E87B-47E0-AB80-2C0F8CB3CFF9}"/>
              </a:ext>
            </a:extLst>
          </p:cNvPr>
          <p:cNvSpPr>
            <a:spLocks noGrp="1"/>
          </p:cNvSpPr>
          <p:nvPr>
            <p:ph type="sldNum" sz="quarter" idx="12"/>
          </p:nvPr>
        </p:nvSpPr>
        <p:spPr/>
        <p:txBody>
          <a:bodyPr/>
          <a:lstStyle/>
          <a:p>
            <a:fld id="{2D4FA31A-ABA5-4667-BACC-3489C0083671}" type="slidenum">
              <a:rPr lang="en-US" altLang="en-US" smtClean="0"/>
              <a:pPr/>
              <a:t>82</a:t>
            </a:fld>
            <a:endParaRPr lang="en-US" altLang="en-US"/>
          </a:p>
        </p:txBody>
      </p:sp>
      <p:pic>
        <p:nvPicPr>
          <p:cNvPr id="117763" name="Picture 2">
            <a:extLst>
              <a:ext uri="{FF2B5EF4-FFF2-40B4-BE49-F238E27FC236}">
                <a16:creationId xmlns:a16="http://schemas.microsoft.com/office/drawing/2014/main" id="{4B43D640-04F2-721E-6FAB-CA0BD39E9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7550"/>
            <a:ext cx="57150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a:extLst>
              <a:ext uri="{FF2B5EF4-FFF2-40B4-BE49-F238E27FC236}">
                <a16:creationId xmlns:a16="http://schemas.microsoft.com/office/drawing/2014/main" id="{8B0CE2A0-F0DC-BB48-5CE3-7BE10F920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3840" y="1531938"/>
            <a:ext cx="3782060" cy="471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4AECEC34-2E3F-4B48-A469-C75DDE2B1D3A}"/>
              </a:ext>
            </a:extLst>
          </p:cNvPr>
          <p:cNvSpPr txBox="1"/>
          <p:nvPr/>
        </p:nvSpPr>
        <p:spPr>
          <a:xfrm>
            <a:off x="2667000" y="4038600"/>
            <a:ext cx="2709672" cy="646113"/>
          </a:xfrm>
          <a:prstGeom prst="rect">
            <a:avLst/>
          </a:prstGeom>
          <a:solidFill>
            <a:schemeClr val="bg1"/>
          </a:solidFill>
        </p:spPr>
        <p:txBody>
          <a:bodyPr wrap="square">
            <a:spAutoFit/>
          </a:bodyPr>
          <a:lstStyle/>
          <a:p>
            <a:pPr algn="ctr">
              <a:defRPr/>
            </a:pPr>
            <a:r>
              <a:rPr lang="en-US" sz="3600">
                <a:solidFill>
                  <a:schemeClr val="accent1">
                    <a:lumMod val="50000"/>
                  </a:schemeClr>
                </a:solidFill>
                <a:latin typeface="+mn-lt"/>
              </a:rPr>
              <a:t>Landscape</a:t>
            </a:r>
            <a:r>
              <a:rPr lang="en-US"/>
              <a:t> </a:t>
            </a:r>
          </a:p>
        </p:txBody>
      </p:sp>
      <p:grpSp>
        <p:nvGrpSpPr>
          <p:cNvPr id="117766" name="Group 5">
            <a:extLst>
              <a:ext uri="{FF2B5EF4-FFF2-40B4-BE49-F238E27FC236}">
                <a16:creationId xmlns:a16="http://schemas.microsoft.com/office/drawing/2014/main" id="{2D931D21-7ADE-99AE-F95F-763872DFD576}"/>
              </a:ext>
            </a:extLst>
          </p:cNvPr>
          <p:cNvGrpSpPr>
            <a:grpSpLocks/>
          </p:cNvGrpSpPr>
          <p:nvPr/>
        </p:nvGrpSpPr>
        <p:grpSpPr bwMode="auto">
          <a:xfrm>
            <a:off x="8280682" y="614737"/>
            <a:ext cx="2541308" cy="965314"/>
            <a:chOff x="7410455" y="3077829"/>
            <a:chExt cx="2575536" cy="702475"/>
          </a:xfrm>
        </p:grpSpPr>
        <p:sp>
          <p:nvSpPr>
            <p:cNvPr id="7" name="Rectangle: Rounded Corners 6">
              <a:extLst>
                <a:ext uri="{FF2B5EF4-FFF2-40B4-BE49-F238E27FC236}">
                  <a16:creationId xmlns:a16="http://schemas.microsoft.com/office/drawing/2014/main" id="{5912A42F-D06E-4B23-91D4-F12B3E6300A3}"/>
                </a:ext>
              </a:extLst>
            </p:cNvPr>
            <p:cNvSpPr/>
            <p:nvPr/>
          </p:nvSpPr>
          <p:spPr bwMode="auto">
            <a:xfrm>
              <a:off x="7410455" y="3140165"/>
              <a:ext cx="2545366" cy="580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769" name="TextBox 2">
              <a:extLst>
                <a:ext uri="{FF2B5EF4-FFF2-40B4-BE49-F238E27FC236}">
                  <a16:creationId xmlns:a16="http://schemas.microsoft.com/office/drawing/2014/main" id="{B38BB835-1EB6-8ACC-86F3-26F9597AA19E}"/>
                </a:ext>
              </a:extLst>
            </p:cNvPr>
            <p:cNvSpPr txBox="1">
              <a:spLocks noChangeArrowheads="1"/>
            </p:cNvSpPr>
            <p:nvPr/>
          </p:nvSpPr>
          <p:spPr bwMode="auto">
            <a:xfrm>
              <a:off x="7447294" y="3077829"/>
              <a:ext cx="2538697" cy="7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sz="2800" b="0">
                  <a:solidFill>
                    <a:schemeClr val="bg1"/>
                  </a:solidFill>
                  <a:latin typeface="Calibri"/>
                  <a:ea typeface="Calibri"/>
                  <a:cs typeface="Calibri"/>
                </a:rPr>
                <a:t>Appendix 2: 101 and 102</a:t>
              </a:r>
            </a:p>
          </p:txBody>
        </p:sp>
      </p:grpSp>
      <p:sp>
        <p:nvSpPr>
          <p:cNvPr id="9" name="TextBox 8">
            <a:extLst>
              <a:ext uri="{FF2B5EF4-FFF2-40B4-BE49-F238E27FC236}">
                <a16:creationId xmlns:a16="http://schemas.microsoft.com/office/drawing/2014/main" id="{529A1A72-41B2-4D48-A223-B2F73E9F046A}"/>
              </a:ext>
            </a:extLst>
          </p:cNvPr>
          <p:cNvSpPr txBox="1"/>
          <p:nvPr/>
        </p:nvSpPr>
        <p:spPr>
          <a:xfrm>
            <a:off x="8305800" y="3852863"/>
            <a:ext cx="2133600" cy="647700"/>
          </a:xfrm>
          <a:prstGeom prst="rect">
            <a:avLst/>
          </a:prstGeom>
          <a:solidFill>
            <a:schemeClr val="bg1"/>
          </a:solidFill>
        </p:spPr>
        <p:txBody>
          <a:bodyPr>
            <a:spAutoFit/>
          </a:bodyPr>
          <a:lstStyle/>
          <a:p>
            <a:pPr algn="ctr">
              <a:defRPr/>
            </a:pPr>
            <a:r>
              <a:rPr lang="en-US" sz="3600">
                <a:solidFill>
                  <a:schemeClr val="accent1">
                    <a:lumMod val="50000"/>
                  </a:schemeClr>
                </a:solidFill>
                <a:latin typeface="+mn-lt"/>
              </a:rPr>
              <a:t>Portrait </a:t>
            </a:r>
            <a:r>
              <a:rPr lang="en-US"/>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pic>
        <p:nvPicPr>
          <p:cNvPr id="1180" name="Google Shape;1180;p83" descr="A close up of a document&#10;&#10;Description automatically generated"/>
          <p:cNvPicPr preferRelativeResize="0"/>
          <p:nvPr/>
        </p:nvPicPr>
        <p:blipFill rotWithShape="1">
          <a:blip r:embed="rId3">
            <a:alphaModFix/>
          </a:blip>
          <a:srcRect/>
          <a:stretch/>
        </p:blipFill>
        <p:spPr>
          <a:xfrm>
            <a:off x="706142" y="888484"/>
            <a:ext cx="5158083" cy="579782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181" name="Google Shape;1181;p83"/>
          <p:cNvSpPr txBox="1">
            <a:spLocks noGrp="1"/>
          </p:cNvSpPr>
          <p:nvPr>
            <p:ph type="title"/>
          </p:nvPr>
        </p:nvSpPr>
        <p:spPr>
          <a:xfrm>
            <a:off x="622885" y="-22034"/>
            <a:ext cx="10150241"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100000"/>
              <a:buFont typeface="Arial"/>
              <a:buNone/>
            </a:pPr>
            <a:r>
              <a:rPr lang="en-US"/>
              <a:t>Set up a HACCP Plan Form for each CCP</a:t>
            </a:r>
            <a:endParaRPr/>
          </a:p>
        </p:txBody>
      </p:sp>
      <p:sp>
        <p:nvSpPr>
          <p:cNvPr id="1182" name="Google Shape;1182;p83"/>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83</a:t>
            </a:fld>
            <a:endParaRPr/>
          </a:p>
        </p:txBody>
      </p:sp>
      <p:pic>
        <p:nvPicPr>
          <p:cNvPr id="1183" name="Google Shape;1183;p83"/>
          <p:cNvPicPr preferRelativeResize="0"/>
          <p:nvPr/>
        </p:nvPicPr>
        <p:blipFill rotWithShape="1">
          <a:blip r:embed="rId4">
            <a:alphaModFix/>
          </a:blip>
          <a:srcRect r="20827"/>
          <a:stretch/>
        </p:blipFill>
        <p:spPr>
          <a:xfrm>
            <a:off x="6248400" y="1501775"/>
            <a:ext cx="5943600" cy="4545013"/>
          </a:xfrm>
          <a:prstGeom prst="rect">
            <a:avLst/>
          </a:prstGeom>
          <a:noFill/>
          <a:ln>
            <a:noFill/>
          </a:ln>
        </p:spPr>
      </p:pic>
      <p:sp>
        <p:nvSpPr>
          <p:cNvPr id="1184" name="Google Shape;1184;p83"/>
          <p:cNvSpPr txBox="1"/>
          <p:nvPr/>
        </p:nvSpPr>
        <p:spPr>
          <a:xfrm>
            <a:off x="7881938" y="3505200"/>
            <a:ext cx="4240212" cy="896938"/>
          </a:xfrm>
          <a:prstGeom prst="rect">
            <a:avLst/>
          </a:prstGeom>
          <a:solidFill>
            <a:srgbClr val="FFFFFF"/>
          </a:solidFill>
          <a:ln>
            <a:noFill/>
          </a:ln>
        </p:spPr>
        <p:txBody>
          <a:bodyPr spcFirstLastPara="1" wrap="square" lIns="0" tIns="35550" rIns="0" bIns="0" anchor="t" anchorCtr="0">
            <a:spAutoFit/>
          </a:bodyPr>
          <a:lstStyle/>
          <a:p>
            <a:pPr marL="92075" marR="0" lvl="0" indent="0" algn="l" rtl="0">
              <a:lnSpc>
                <a:spcPct val="100000"/>
              </a:lnSpc>
              <a:spcBef>
                <a:spcPts val="0"/>
              </a:spcBef>
              <a:spcAft>
                <a:spcPts val="0"/>
              </a:spcAft>
              <a:buClr>
                <a:srgbClr val="800000"/>
              </a:buClr>
              <a:buSzPts val="2800"/>
              <a:buFont typeface="Arial"/>
              <a:buNone/>
            </a:pPr>
            <a:r>
              <a:rPr lang="en-US" sz="2800" b="1" i="0" u="none" strike="noStrike" cap="none">
                <a:solidFill>
                  <a:srgbClr val="800000"/>
                </a:solidFill>
                <a:latin typeface="Arial"/>
                <a:ea typeface="Arial"/>
                <a:cs typeface="Arial"/>
                <a:sym typeface="Arial"/>
              </a:rPr>
              <a:t>Column 1 &amp; 2: </a:t>
            </a:r>
            <a:r>
              <a:rPr lang="en-US" sz="2800" b="1" i="0" u="none" strike="noStrike" cap="none">
                <a:solidFill>
                  <a:srgbClr val="172C4A"/>
                </a:solidFill>
                <a:latin typeface="Arial"/>
                <a:ea typeface="Arial"/>
                <a:cs typeface="Arial"/>
                <a:sym typeface="Arial"/>
              </a:rPr>
              <a:t>List all  of the identified CCPs</a:t>
            </a:r>
            <a:endParaRPr sz="2800" b="0" i="0" u="none" strike="noStrike" cap="none">
              <a:solidFill>
                <a:schemeClr val="dk1"/>
              </a:solidFill>
              <a:latin typeface="Arial"/>
              <a:ea typeface="Arial"/>
              <a:cs typeface="Arial"/>
              <a:sym typeface="Arial"/>
            </a:endParaRPr>
          </a:p>
        </p:txBody>
      </p:sp>
      <p:sp>
        <p:nvSpPr>
          <p:cNvPr id="1185" name="Google Shape;1185;p83"/>
          <p:cNvSpPr/>
          <p:nvPr/>
        </p:nvSpPr>
        <p:spPr>
          <a:xfrm>
            <a:off x="5178425" y="4761766"/>
            <a:ext cx="685800" cy="457200"/>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6" name="Google Shape;1186;p83"/>
          <p:cNvSpPr/>
          <p:nvPr/>
        </p:nvSpPr>
        <p:spPr>
          <a:xfrm>
            <a:off x="1471735" y="4812566"/>
            <a:ext cx="685800" cy="457199"/>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7" name="Google Shape;1187;p83"/>
          <p:cNvSpPr/>
          <p:nvPr/>
        </p:nvSpPr>
        <p:spPr>
          <a:xfrm>
            <a:off x="726465" y="5448300"/>
            <a:ext cx="911225" cy="534330"/>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8" name="Google Shape;1188;p83"/>
          <p:cNvSpPr/>
          <p:nvPr/>
        </p:nvSpPr>
        <p:spPr>
          <a:xfrm>
            <a:off x="1149350" y="5025534"/>
            <a:ext cx="393700" cy="360853"/>
          </a:xfrm>
          <a:custGeom>
            <a:avLst/>
            <a:gdLst/>
            <a:ahLst/>
            <a:cxnLst/>
            <a:rect l="l" t="t" r="r" b="b"/>
            <a:pathLst>
              <a:path w="461818" h="757381" extrusionOk="0">
                <a:moveTo>
                  <a:pt x="0" y="757381"/>
                </a:moveTo>
                <a:cubicBezTo>
                  <a:pt x="26169" y="580351"/>
                  <a:pt x="52339" y="403321"/>
                  <a:pt x="129309" y="277091"/>
                </a:cubicBezTo>
                <a:cubicBezTo>
                  <a:pt x="206279" y="150861"/>
                  <a:pt x="461818" y="0"/>
                  <a:pt x="461818" y="0"/>
                </a:cubicBezTo>
                <a:lnTo>
                  <a:pt x="461818" y="0"/>
                </a:lnTo>
              </a:path>
            </a:pathLst>
          </a:custGeom>
          <a:noFill/>
          <a:ln w="4445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9" name="Google Shape;1189;p83"/>
          <p:cNvSpPr/>
          <p:nvPr/>
        </p:nvSpPr>
        <p:spPr>
          <a:xfrm>
            <a:off x="2040094" y="4521200"/>
            <a:ext cx="3217706" cy="350836"/>
          </a:xfrm>
          <a:custGeom>
            <a:avLst/>
            <a:gdLst/>
            <a:ahLst/>
            <a:cxnLst/>
            <a:rect l="l" t="t" r="r" b="b"/>
            <a:pathLst>
              <a:path w="2660073" h="222126" extrusionOk="0">
                <a:moveTo>
                  <a:pt x="0" y="175944"/>
                </a:moveTo>
                <a:cubicBezTo>
                  <a:pt x="461818" y="84350"/>
                  <a:pt x="923637" y="-7244"/>
                  <a:pt x="1366982" y="453"/>
                </a:cubicBezTo>
                <a:cubicBezTo>
                  <a:pt x="1810327" y="8150"/>
                  <a:pt x="2235200" y="115138"/>
                  <a:pt x="2660073" y="222126"/>
                </a:cubicBezTo>
              </a:path>
            </a:pathLst>
          </a:custGeom>
          <a:noFill/>
          <a:ln w="4445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190" name="Google Shape;1190;p83"/>
          <p:cNvCxnSpPr>
            <a:stCxn id="1185" idx="6"/>
          </p:cNvCxnSpPr>
          <p:nvPr/>
        </p:nvCxnSpPr>
        <p:spPr>
          <a:xfrm>
            <a:off x="5864225" y="4990366"/>
            <a:ext cx="384300" cy="0"/>
          </a:xfrm>
          <a:prstGeom prst="straightConnector1">
            <a:avLst/>
          </a:prstGeom>
          <a:noFill/>
          <a:ln w="44450" cap="flat" cmpd="sng">
            <a:solidFill>
              <a:srgbClr val="C00000"/>
            </a:solidFill>
            <a:prstDash val="solid"/>
            <a:miter lim="800000"/>
            <a:headEnd type="none" w="sm" len="sm"/>
            <a:tailEnd type="triangle" w="med" len="med"/>
          </a:ln>
        </p:spPr>
      </p:cxnSp>
      <p:sp>
        <p:nvSpPr>
          <p:cNvPr id="1191" name="Google Shape;1191;p83"/>
          <p:cNvSpPr/>
          <p:nvPr/>
        </p:nvSpPr>
        <p:spPr>
          <a:xfrm>
            <a:off x="6257518" y="1864312"/>
            <a:ext cx="1377278" cy="4182473"/>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92" name="Google Shape;1192;p83"/>
          <p:cNvPicPr preferRelativeResize="0"/>
          <p:nvPr/>
        </p:nvPicPr>
        <p:blipFill rotWithShape="1">
          <a:blip r:embed="rId5">
            <a:alphaModFix/>
          </a:blip>
          <a:srcRect/>
          <a:stretch/>
        </p:blipFill>
        <p:spPr>
          <a:xfrm>
            <a:off x="10773127" y="1868428"/>
            <a:ext cx="238949" cy="238949"/>
          </a:xfrm>
          <a:prstGeom prst="rect">
            <a:avLst/>
          </a:prstGeom>
          <a:noFill/>
          <a:ln>
            <a:noFill/>
          </a:ln>
        </p:spPr>
      </p:pic>
      <p:pic>
        <p:nvPicPr>
          <p:cNvPr id="1193" name="Google Shape;1193;p83"/>
          <p:cNvPicPr preferRelativeResize="0"/>
          <p:nvPr/>
        </p:nvPicPr>
        <p:blipFill rotWithShape="1">
          <a:blip r:embed="rId6">
            <a:alphaModFix/>
          </a:blip>
          <a:srcRect/>
          <a:stretch/>
        </p:blipFill>
        <p:spPr>
          <a:xfrm>
            <a:off x="8560623" y="1983198"/>
            <a:ext cx="361950" cy="210021"/>
          </a:xfrm>
          <a:prstGeom prst="rect">
            <a:avLst/>
          </a:prstGeom>
          <a:noFill/>
          <a:ln>
            <a:noFill/>
          </a:ln>
        </p:spPr>
      </p:pic>
      <p:sp>
        <p:nvSpPr>
          <p:cNvPr id="1195" name="Google Shape;1195;p83"/>
          <p:cNvSpPr/>
          <p:nvPr/>
        </p:nvSpPr>
        <p:spPr>
          <a:xfrm>
            <a:off x="5215141" y="3138515"/>
            <a:ext cx="685800" cy="457200"/>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6" name="Google Shape;1196;p83"/>
          <p:cNvSpPr/>
          <p:nvPr/>
        </p:nvSpPr>
        <p:spPr>
          <a:xfrm>
            <a:off x="1420434" y="3146187"/>
            <a:ext cx="685800" cy="457199"/>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7" name="Google Shape;1197;p83"/>
          <p:cNvSpPr/>
          <p:nvPr/>
        </p:nvSpPr>
        <p:spPr>
          <a:xfrm>
            <a:off x="676947" y="3862942"/>
            <a:ext cx="911225" cy="534330"/>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8" name="Google Shape;1198;p83"/>
          <p:cNvSpPr/>
          <p:nvPr/>
        </p:nvSpPr>
        <p:spPr>
          <a:xfrm>
            <a:off x="1099832" y="3396461"/>
            <a:ext cx="346024" cy="457200"/>
          </a:xfrm>
          <a:custGeom>
            <a:avLst/>
            <a:gdLst/>
            <a:ahLst/>
            <a:cxnLst/>
            <a:rect l="l" t="t" r="r" b="b"/>
            <a:pathLst>
              <a:path w="461818" h="757381" extrusionOk="0">
                <a:moveTo>
                  <a:pt x="0" y="757381"/>
                </a:moveTo>
                <a:cubicBezTo>
                  <a:pt x="26169" y="580351"/>
                  <a:pt x="52339" y="403321"/>
                  <a:pt x="129309" y="277091"/>
                </a:cubicBezTo>
                <a:cubicBezTo>
                  <a:pt x="206279" y="150861"/>
                  <a:pt x="461818" y="0"/>
                  <a:pt x="461818" y="0"/>
                </a:cubicBezTo>
                <a:lnTo>
                  <a:pt x="461818" y="0"/>
                </a:lnTo>
              </a:path>
            </a:pathLst>
          </a:custGeom>
          <a:noFill/>
          <a:ln w="4445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9" name="Google Shape;1199;p83"/>
          <p:cNvSpPr/>
          <p:nvPr/>
        </p:nvSpPr>
        <p:spPr>
          <a:xfrm>
            <a:off x="2157535" y="3053860"/>
            <a:ext cx="3126144" cy="296427"/>
          </a:xfrm>
          <a:custGeom>
            <a:avLst/>
            <a:gdLst/>
            <a:ahLst/>
            <a:cxnLst/>
            <a:rect l="l" t="t" r="r" b="b"/>
            <a:pathLst>
              <a:path w="2660073" h="222126" extrusionOk="0">
                <a:moveTo>
                  <a:pt x="0" y="175944"/>
                </a:moveTo>
                <a:cubicBezTo>
                  <a:pt x="461818" y="84350"/>
                  <a:pt x="923637" y="-7244"/>
                  <a:pt x="1366982" y="453"/>
                </a:cubicBezTo>
                <a:cubicBezTo>
                  <a:pt x="1810327" y="8150"/>
                  <a:pt x="2235200" y="115138"/>
                  <a:pt x="2660073" y="222126"/>
                </a:cubicBezTo>
              </a:path>
            </a:pathLst>
          </a:custGeom>
          <a:noFill/>
          <a:ln w="4445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200" name="Google Shape;1200;p83"/>
          <p:cNvCxnSpPr>
            <a:stCxn id="1195" idx="6"/>
          </p:cNvCxnSpPr>
          <p:nvPr/>
        </p:nvCxnSpPr>
        <p:spPr>
          <a:xfrm>
            <a:off x="5900941" y="3367115"/>
            <a:ext cx="384300" cy="0"/>
          </a:xfrm>
          <a:prstGeom prst="straightConnector1">
            <a:avLst/>
          </a:prstGeom>
          <a:noFill/>
          <a:ln w="44450" cap="flat" cmpd="sng">
            <a:solidFill>
              <a:srgbClr val="C00000"/>
            </a:solidFill>
            <a:prstDash val="solid"/>
            <a:miter lim="800000"/>
            <a:headEnd type="none" w="sm" len="sm"/>
            <a:tailEnd type="triangle" w="med" len="med"/>
          </a:ln>
        </p:spPr>
      </p:cxnSp>
      <p:sp>
        <p:nvSpPr>
          <p:cNvPr id="2" name="TextBox 1">
            <a:extLst>
              <a:ext uri="{FF2B5EF4-FFF2-40B4-BE49-F238E27FC236}">
                <a16:creationId xmlns:a16="http://schemas.microsoft.com/office/drawing/2014/main" id="{17C2EE17-6F01-2732-470F-BE1720A42773}"/>
              </a:ext>
            </a:extLst>
          </p:cNvPr>
          <p:cNvSpPr txBox="1"/>
          <p:nvPr/>
        </p:nvSpPr>
        <p:spPr>
          <a:xfrm>
            <a:off x="5331691" y="3270974"/>
            <a:ext cx="401845" cy="200055"/>
          </a:xfrm>
          <a:prstGeom prst="rect">
            <a:avLst/>
          </a:prstGeom>
          <a:noFill/>
        </p:spPr>
        <p:txBody>
          <a:bodyPr wrap="square" rtlCol="0">
            <a:spAutoFit/>
          </a:bodyPr>
          <a:lstStyle/>
          <a:p>
            <a:r>
              <a:rPr lang="en-US" sz="700" dirty="0">
                <a:solidFill>
                  <a:srgbClr val="FF0000"/>
                </a:solidFill>
              </a:rPr>
              <a:t>YES</a:t>
            </a:r>
          </a:p>
        </p:txBody>
      </p:sp>
      <p:sp>
        <p:nvSpPr>
          <p:cNvPr id="3" name="Rectangle 2">
            <a:extLst>
              <a:ext uri="{FF2B5EF4-FFF2-40B4-BE49-F238E27FC236}">
                <a16:creationId xmlns:a16="http://schemas.microsoft.com/office/drawing/2014/main" id="{33D5A4E5-8D20-F715-B203-C7032DF6F70A}"/>
              </a:ext>
            </a:extLst>
          </p:cNvPr>
          <p:cNvSpPr/>
          <p:nvPr/>
        </p:nvSpPr>
        <p:spPr>
          <a:xfrm>
            <a:off x="5349362" y="3640200"/>
            <a:ext cx="295444" cy="2595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9917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CC66-9311-A6C3-BB38-098FBD8548E2}"/>
              </a:ext>
            </a:extLst>
          </p:cNvPr>
          <p:cNvSpPr>
            <a:spLocks noGrp="1"/>
          </p:cNvSpPr>
          <p:nvPr>
            <p:ph type="title"/>
          </p:nvPr>
        </p:nvSpPr>
        <p:spPr/>
        <p:txBody>
          <a:bodyPr/>
          <a:lstStyle/>
          <a:p>
            <a:r>
              <a:rPr lang="en-US" altLang="en-US">
                <a:ea typeface="MS PGothic" panose="020B0600070205080204" pitchFamily="34" charset="-128"/>
              </a:rPr>
              <a:t>Principle 3:  Set </a:t>
            </a:r>
            <a:r>
              <a:rPr lang="en-US" altLang="en-US" u="sng">
                <a:ea typeface="MS PGothic" panose="020B0600070205080204" pitchFamily="34" charset="-128"/>
              </a:rPr>
              <a:t>Critical Limits</a:t>
            </a:r>
            <a:r>
              <a:rPr lang="en-US" altLang="en-US">
                <a:ea typeface="MS PGothic" panose="020B0600070205080204" pitchFamily="34" charset="-128"/>
              </a:rPr>
              <a:t> using the FDA Hazards Guide</a:t>
            </a:r>
            <a:endParaRPr lang="en-US"/>
          </a:p>
        </p:txBody>
      </p:sp>
      <p:sp>
        <p:nvSpPr>
          <p:cNvPr id="3" name="Content Placeholder 2">
            <a:extLst>
              <a:ext uri="{FF2B5EF4-FFF2-40B4-BE49-F238E27FC236}">
                <a16:creationId xmlns:a16="http://schemas.microsoft.com/office/drawing/2014/main" id="{9ADACC2E-17F1-198F-1A91-A5A38835B8CC}"/>
              </a:ext>
            </a:extLst>
          </p:cNvPr>
          <p:cNvSpPr>
            <a:spLocks noGrp="1"/>
          </p:cNvSpPr>
          <p:nvPr>
            <p:ph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63331F3D-5E66-2A5B-87C3-5667CFF11543}"/>
              </a:ext>
            </a:extLst>
          </p:cNvPr>
          <p:cNvSpPr>
            <a:spLocks noGrp="1"/>
          </p:cNvSpPr>
          <p:nvPr>
            <p:ph type="sldNum" sz="quarter" idx="12"/>
          </p:nvPr>
        </p:nvSpPr>
        <p:spPr/>
        <p:txBody>
          <a:bodyPr/>
          <a:lstStyle/>
          <a:p>
            <a:fld id="{02389E78-7DB0-44B8-A701-13E85F167260}" type="slidenum">
              <a:rPr lang="en-US" smtClean="0"/>
              <a:t>84</a:t>
            </a:fld>
            <a:endParaRPr lang="en-US"/>
          </a:p>
        </p:txBody>
      </p:sp>
      <p:grpSp>
        <p:nvGrpSpPr>
          <p:cNvPr id="5" name="Group 4">
            <a:extLst>
              <a:ext uri="{FF2B5EF4-FFF2-40B4-BE49-F238E27FC236}">
                <a16:creationId xmlns:a16="http://schemas.microsoft.com/office/drawing/2014/main" id="{5A747E56-F748-8FB3-9263-AF6B02F0D5AA}"/>
              </a:ext>
            </a:extLst>
          </p:cNvPr>
          <p:cNvGrpSpPr/>
          <p:nvPr/>
        </p:nvGrpSpPr>
        <p:grpSpPr>
          <a:xfrm>
            <a:off x="838200" y="1693238"/>
            <a:ext cx="10942638" cy="4402762"/>
            <a:chOff x="838200" y="1693238"/>
            <a:chExt cx="10942638" cy="4402762"/>
          </a:xfrm>
        </p:grpSpPr>
        <p:grpSp>
          <p:nvGrpSpPr>
            <p:cNvPr id="6" name="Group 4">
              <a:extLst>
                <a:ext uri="{FF2B5EF4-FFF2-40B4-BE49-F238E27FC236}">
                  <a16:creationId xmlns:a16="http://schemas.microsoft.com/office/drawing/2014/main" id="{DCA719F2-90CA-1022-5442-4A40A0A0D050}"/>
                </a:ext>
              </a:extLst>
            </p:cNvPr>
            <p:cNvGrpSpPr>
              <a:grpSpLocks/>
            </p:cNvGrpSpPr>
            <p:nvPr/>
          </p:nvGrpSpPr>
          <p:grpSpPr bwMode="auto">
            <a:xfrm>
              <a:off x="4686300" y="1981200"/>
              <a:ext cx="7094538" cy="4114800"/>
              <a:chOff x="4572000" y="2057400"/>
              <a:chExt cx="7094538" cy="4114800"/>
            </a:xfrm>
          </p:grpSpPr>
          <p:pic>
            <p:nvPicPr>
              <p:cNvPr id="11" name="Picture 4">
                <a:extLst>
                  <a:ext uri="{FF2B5EF4-FFF2-40B4-BE49-F238E27FC236}">
                    <a16:creationId xmlns:a16="http://schemas.microsoft.com/office/drawing/2014/main" id="{F8531090-4219-2A42-75A1-3DBA37A01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57400"/>
                <a:ext cx="7094538" cy="411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Rounded Corners 6">
                <a:extLst>
                  <a:ext uri="{FF2B5EF4-FFF2-40B4-BE49-F238E27FC236}">
                    <a16:creationId xmlns:a16="http://schemas.microsoft.com/office/drawing/2014/main" id="{5F993F31-73A8-1331-C2EF-F3D39C48D7A3}"/>
                  </a:ext>
                </a:extLst>
              </p:cNvPr>
              <p:cNvSpPr/>
              <p:nvPr/>
            </p:nvSpPr>
            <p:spPr>
              <a:xfrm>
                <a:off x="4572000" y="4399844"/>
                <a:ext cx="7089422" cy="553156"/>
              </a:xfrm>
              <a:prstGeom prst="roundRect">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TextBox 6">
              <a:extLst>
                <a:ext uri="{FF2B5EF4-FFF2-40B4-BE49-F238E27FC236}">
                  <a16:creationId xmlns:a16="http://schemas.microsoft.com/office/drawing/2014/main" id="{40954756-2C5D-0697-0353-AF78A223521C}"/>
                </a:ext>
              </a:extLst>
            </p:cNvPr>
            <p:cNvSpPr txBox="1"/>
            <p:nvPr/>
          </p:nvSpPr>
          <p:spPr>
            <a:xfrm>
              <a:off x="838200" y="2208213"/>
              <a:ext cx="3316942" cy="2677656"/>
            </a:xfrm>
            <a:prstGeom prst="rect">
              <a:avLst/>
            </a:prstGeom>
            <a:noFill/>
          </p:spPr>
          <p:txBody>
            <a:bodyPr wrap="square" lIns="91440" tIns="45720" rIns="91440" bIns="45720" anchor="t">
              <a:spAutoFit/>
            </a:bodyPr>
            <a:lstStyle/>
            <a:p>
              <a:pPr>
                <a:defRPr/>
              </a:pPr>
              <a:r>
                <a:rPr lang="en-US" sz="2800" b="1">
                  <a:solidFill>
                    <a:schemeClr val="accent1">
                      <a:lumMod val="50000"/>
                    </a:schemeClr>
                  </a:solidFill>
                  <a:latin typeface="Calibri"/>
                  <a:ea typeface="Calibri"/>
                  <a:cs typeface="Calibri"/>
                </a:rPr>
                <a:t>CONTROL STRATEG</a:t>
              </a:r>
              <a:r>
                <a:rPr lang="en-US" sz="2800">
                  <a:solidFill>
                    <a:schemeClr val="accent1">
                      <a:lumMod val="50000"/>
                    </a:schemeClr>
                  </a:solidFill>
                  <a:latin typeface="Calibri"/>
                  <a:ea typeface="Calibri"/>
                  <a:cs typeface="Calibri"/>
                </a:rPr>
                <a:t>Y</a:t>
              </a:r>
              <a:br>
                <a:rPr lang="en-US" sz="2800">
                  <a:solidFill>
                    <a:schemeClr val="accent1">
                      <a:lumMod val="50000"/>
                    </a:schemeClr>
                  </a:solidFill>
                  <a:latin typeface="Calibri"/>
                  <a:ea typeface="Calibri"/>
                  <a:cs typeface="Calibri"/>
                </a:rPr>
              </a:br>
              <a:r>
                <a:rPr lang="en-US" sz="2800">
                  <a:solidFill>
                    <a:schemeClr val="accent1">
                      <a:lumMod val="50000"/>
                    </a:schemeClr>
                  </a:solidFill>
                  <a:latin typeface="Calibri"/>
                  <a:ea typeface="Calibri"/>
                  <a:cs typeface="Calibri"/>
                </a:rPr>
                <a:t>selected from the FDA Guide</a:t>
              </a:r>
            </a:p>
            <a:p>
              <a:pPr>
                <a:defRPr/>
              </a:pPr>
              <a:endParaRPr lang="en-US" sz="2800">
                <a:solidFill>
                  <a:schemeClr val="accent1">
                    <a:lumMod val="50000"/>
                  </a:schemeClr>
                </a:solidFill>
                <a:latin typeface="Calibri"/>
                <a:ea typeface="Calibri"/>
                <a:cs typeface="Calibri"/>
              </a:endParaRPr>
            </a:p>
            <a:p>
              <a:pPr>
                <a:defRPr/>
              </a:pPr>
              <a:r>
                <a:rPr lang="en-US" sz="2800">
                  <a:solidFill>
                    <a:schemeClr val="accent1">
                      <a:lumMod val="50000"/>
                    </a:schemeClr>
                  </a:solidFill>
                  <a:latin typeface="Calibri"/>
                  <a:ea typeface="Calibri"/>
                  <a:cs typeface="Calibri"/>
                </a:rPr>
                <a:t>   CCP – Receiving</a:t>
              </a:r>
            </a:p>
            <a:p>
              <a:pPr>
                <a:defRPr/>
              </a:pPr>
              <a:r>
                <a:rPr lang="en-US" sz="2800">
                  <a:solidFill>
                    <a:schemeClr val="accent1">
                      <a:lumMod val="50000"/>
                    </a:schemeClr>
                  </a:solidFill>
                  <a:latin typeface="Calibri"/>
                  <a:ea typeface="Calibri"/>
                  <a:cs typeface="Calibri"/>
                </a:rPr>
                <a:t>   Hazard - Histamine</a:t>
              </a:r>
              <a:endParaRPr lang="en-US" sz="3600">
                <a:solidFill>
                  <a:schemeClr val="accent1">
                    <a:lumMod val="50000"/>
                  </a:schemeClr>
                </a:solidFill>
                <a:latin typeface="Calibri"/>
                <a:ea typeface="Calibri"/>
                <a:cs typeface="Calibri"/>
              </a:endParaRPr>
            </a:p>
          </p:txBody>
        </p:sp>
        <p:sp>
          <p:nvSpPr>
            <p:cNvPr id="8" name="Rounded Rectangle 22">
              <a:extLst>
                <a:ext uri="{FF2B5EF4-FFF2-40B4-BE49-F238E27FC236}">
                  <a16:creationId xmlns:a16="http://schemas.microsoft.com/office/drawing/2014/main" id="{C38CD40A-CA19-0FCA-1061-5324FEDE2CBC}"/>
                </a:ext>
              </a:extLst>
            </p:cNvPr>
            <p:cNvSpPr/>
            <p:nvPr/>
          </p:nvSpPr>
          <p:spPr bwMode="auto">
            <a:xfrm>
              <a:off x="1815808" y="1693238"/>
              <a:ext cx="2317280"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a:solidFill>
                    <a:schemeClr val="bg1"/>
                  </a:solidFill>
                  <a:cs typeface="Calibri"/>
                </a:rPr>
                <a:t>CHP 7: 125</a:t>
              </a:r>
              <a:endParaRPr lang="en-US">
                <a:solidFill>
                  <a:schemeClr val="bg1"/>
                </a:solidFill>
              </a:endParaRPr>
            </a:p>
          </p:txBody>
        </p:sp>
        <p:sp>
          <p:nvSpPr>
            <p:cNvPr id="9" name="Arrow: Right 7">
              <a:extLst>
                <a:ext uri="{FF2B5EF4-FFF2-40B4-BE49-F238E27FC236}">
                  <a16:creationId xmlns:a16="http://schemas.microsoft.com/office/drawing/2014/main" id="{40EB2569-286B-AD15-31D3-BDBACEAE97A9}"/>
                </a:ext>
              </a:extLst>
            </p:cNvPr>
            <p:cNvSpPr/>
            <p:nvPr/>
          </p:nvSpPr>
          <p:spPr>
            <a:xfrm rot="10800000">
              <a:off x="3968048" y="4420394"/>
              <a:ext cx="680153" cy="3144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a:extLst>
                <a:ext uri="{FF2B5EF4-FFF2-40B4-BE49-F238E27FC236}">
                  <a16:creationId xmlns:a16="http://schemas.microsoft.com/office/drawing/2014/main" id="{5C97F8BC-7C09-BE07-118C-120FF8FA4AD7}"/>
                </a:ext>
              </a:extLst>
            </p:cNvPr>
            <p:cNvSpPr/>
            <p:nvPr/>
          </p:nvSpPr>
          <p:spPr bwMode="auto">
            <a:xfrm>
              <a:off x="1630481" y="5164762"/>
              <a:ext cx="2225437" cy="750079"/>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a:ea typeface="Calibri"/>
                  <a:cs typeface="Calibri"/>
                </a:rPr>
                <a:t>Example 3 CHP 7: 137</a:t>
              </a:r>
              <a:endParaRPr lang="en-US" sz="2800">
                <a:solidFill>
                  <a:schemeClr val="bg1"/>
                </a:solidFill>
                <a:latin typeface="Calibri"/>
                <a:ea typeface="Calibri"/>
              </a:endParaRPr>
            </a:p>
          </p:txBody>
        </p:sp>
      </p:grpSp>
    </p:spTree>
    <p:extLst>
      <p:ext uri="{BB962C8B-B14F-4D97-AF65-F5344CB8AC3E}">
        <p14:creationId xmlns:p14="http://schemas.microsoft.com/office/powerpoint/2010/main" val="41397271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022DE-A7CF-F8F8-BD46-7AF3FDB0F988}"/>
              </a:ext>
            </a:extLst>
          </p:cNvPr>
          <p:cNvSpPr>
            <a:spLocks noGrp="1"/>
          </p:cNvSpPr>
          <p:nvPr>
            <p:ph type="title"/>
          </p:nvPr>
        </p:nvSpPr>
        <p:spPr/>
        <p:txBody>
          <a:bodyPr/>
          <a:lstStyle/>
          <a:p>
            <a:r>
              <a:rPr lang="en-US" altLang="en-US">
                <a:ea typeface="MS PGothic"/>
              </a:rPr>
              <a:t>Principle 3:  Set </a:t>
            </a:r>
            <a:r>
              <a:rPr lang="en-US" altLang="en-US" u="sng">
                <a:ea typeface="MS PGothic"/>
              </a:rPr>
              <a:t>Critical Limits</a:t>
            </a:r>
            <a:r>
              <a:rPr lang="en-US" altLang="en-US">
                <a:ea typeface="MS PGothic"/>
              </a:rPr>
              <a:t> using the FDA Hazards Guide</a:t>
            </a:r>
            <a:endParaRPr lang="en-US"/>
          </a:p>
        </p:txBody>
      </p:sp>
      <p:sp>
        <p:nvSpPr>
          <p:cNvPr id="3" name="Content Placeholder 2">
            <a:extLst>
              <a:ext uri="{FF2B5EF4-FFF2-40B4-BE49-F238E27FC236}">
                <a16:creationId xmlns:a16="http://schemas.microsoft.com/office/drawing/2014/main" id="{3FEFFEFD-E591-9F06-570D-77B56D55E23C}"/>
              </a:ext>
            </a:extLst>
          </p:cNvPr>
          <p:cNvSpPr>
            <a:spLocks noGrp="1"/>
          </p:cNvSpPr>
          <p:nvPr>
            <p:ph idx="1"/>
          </p:nvPr>
        </p:nvSpPr>
        <p:spPr/>
        <p:txBody>
          <a:bodyPr vert="horz" lIns="91440" tIns="45720" rIns="91440" bIns="45720" rtlCol="0" anchor="t">
            <a:normAutofit/>
          </a:bodyPr>
          <a:lstStyle/>
          <a:p>
            <a:pPr>
              <a:defRPr/>
            </a:pPr>
            <a:r>
              <a:rPr lang="en-US" sz="2800" b="1">
                <a:solidFill>
                  <a:schemeClr val="accent1">
                    <a:lumMod val="50000"/>
                  </a:schemeClr>
                </a:solidFill>
                <a:latin typeface="Calibri"/>
                <a:ea typeface="MS PGothic"/>
                <a:cs typeface="Calibri"/>
              </a:rPr>
              <a:t>TRANSIT CONTROL OPTIONS (Example 3)</a:t>
            </a:r>
            <a:br>
              <a:rPr lang="en-US" sz="2800" b="1">
                <a:latin typeface="Calibri"/>
                <a:cs typeface="Calibri"/>
              </a:rPr>
            </a:br>
            <a:r>
              <a:rPr lang="en-US" sz="2800">
                <a:solidFill>
                  <a:schemeClr val="accent1">
                    <a:lumMod val="50000"/>
                  </a:schemeClr>
                </a:solidFill>
                <a:latin typeface="Calibri"/>
                <a:ea typeface="MS PGothic"/>
                <a:cs typeface="Calibri"/>
              </a:rPr>
              <a:t>Critical limits will depend on how product is received.</a:t>
            </a:r>
            <a:br>
              <a:rPr lang="en-US" sz="2400">
                <a:latin typeface="Calibri"/>
              </a:rPr>
            </a:br>
            <a:endParaRPr lang="en-US" sz="1800">
              <a:solidFill>
                <a:schemeClr val="accent1">
                  <a:lumMod val="50000"/>
                </a:schemeClr>
              </a:solidFill>
              <a:latin typeface="Calibri"/>
            </a:endParaRPr>
          </a:p>
          <a:p>
            <a:pPr marL="514350" indent="-514350">
              <a:buAutoNum type="arabicPeriod"/>
              <a:defRPr/>
            </a:pPr>
            <a:r>
              <a:rPr lang="en-US" sz="2800">
                <a:solidFill>
                  <a:schemeClr val="accent1">
                    <a:lumMod val="50000"/>
                  </a:schemeClr>
                </a:solidFill>
                <a:latin typeface="Calibri"/>
                <a:ea typeface="MS PGothic"/>
                <a:cs typeface="Calibri"/>
              </a:rPr>
              <a:t>Fish delivered refrigerated (not frozen), </a:t>
            </a:r>
            <a:r>
              <a:rPr lang="en-US" sz="2800" b="1">
                <a:solidFill>
                  <a:schemeClr val="accent1">
                    <a:lumMod val="50000"/>
                  </a:schemeClr>
                </a:solidFill>
                <a:latin typeface="Calibri"/>
                <a:ea typeface="MS PGothic"/>
                <a:cs typeface="Calibri"/>
              </a:rPr>
              <a:t>or</a:t>
            </a:r>
          </a:p>
          <a:p>
            <a:pPr marL="514350" indent="-514350">
              <a:buAutoNum type="arabicPeriod"/>
              <a:defRPr/>
            </a:pPr>
            <a:r>
              <a:rPr lang="en-US" sz="2800">
                <a:solidFill>
                  <a:schemeClr val="accent1">
                    <a:lumMod val="50000"/>
                  </a:schemeClr>
                </a:solidFill>
                <a:latin typeface="Calibri"/>
                <a:ea typeface="MS PGothic"/>
                <a:cs typeface="Calibri"/>
              </a:rPr>
              <a:t>Fish delivered under ice, </a:t>
            </a:r>
            <a:r>
              <a:rPr lang="en-US" sz="2800" b="1">
                <a:solidFill>
                  <a:schemeClr val="accent1">
                    <a:lumMod val="50000"/>
                  </a:schemeClr>
                </a:solidFill>
                <a:latin typeface="Calibri"/>
                <a:ea typeface="MS PGothic"/>
                <a:cs typeface="Calibri"/>
              </a:rPr>
              <a:t>or</a:t>
            </a:r>
          </a:p>
          <a:p>
            <a:pPr marL="514350" indent="-514350">
              <a:buAutoNum type="arabicPeriod"/>
              <a:defRPr/>
            </a:pPr>
            <a:r>
              <a:rPr lang="en-US" sz="2800">
                <a:solidFill>
                  <a:schemeClr val="accent1">
                    <a:lumMod val="50000"/>
                  </a:schemeClr>
                </a:solidFill>
                <a:latin typeface="Calibri"/>
                <a:ea typeface="MS PGothic"/>
                <a:cs typeface="Calibri"/>
              </a:rPr>
              <a:t>Fish delivered under ice on an open-bed truck, </a:t>
            </a:r>
            <a:r>
              <a:rPr lang="en-US" sz="2800" b="1">
                <a:solidFill>
                  <a:schemeClr val="accent1">
                    <a:lumMod val="50000"/>
                  </a:schemeClr>
                </a:solidFill>
                <a:latin typeface="Calibri"/>
                <a:ea typeface="MS PGothic"/>
                <a:cs typeface="Calibri"/>
              </a:rPr>
              <a:t>or</a:t>
            </a:r>
          </a:p>
          <a:p>
            <a:pPr marL="514350" indent="-514350">
              <a:buAutoNum type="arabicPeriod"/>
              <a:defRPr/>
            </a:pPr>
            <a:r>
              <a:rPr lang="en-US" sz="2800">
                <a:solidFill>
                  <a:schemeClr val="accent1">
                    <a:lumMod val="50000"/>
                  </a:schemeClr>
                </a:solidFill>
                <a:latin typeface="Calibri"/>
                <a:ea typeface="MS PGothic"/>
                <a:cs typeface="Calibri"/>
              </a:rPr>
              <a:t>Fish delivered under chemical cooling media, </a:t>
            </a:r>
            <a:r>
              <a:rPr lang="en-US" sz="2800" b="1">
                <a:solidFill>
                  <a:schemeClr val="accent1">
                    <a:lumMod val="50000"/>
                  </a:schemeClr>
                </a:solidFill>
                <a:latin typeface="Calibri"/>
                <a:ea typeface="MS PGothic"/>
                <a:cs typeface="Calibri"/>
              </a:rPr>
              <a:t>or</a:t>
            </a:r>
          </a:p>
          <a:p>
            <a:pPr marL="514350" indent="-514350">
              <a:buAutoNum type="arabicPeriod"/>
              <a:defRPr/>
            </a:pPr>
            <a:r>
              <a:rPr lang="en-US" sz="2800">
                <a:solidFill>
                  <a:schemeClr val="accent1">
                    <a:lumMod val="50000"/>
                  </a:schemeClr>
                </a:solidFill>
                <a:latin typeface="Calibri"/>
                <a:ea typeface="MS PGothic"/>
                <a:cs typeface="Calibri"/>
              </a:rPr>
              <a:t>Fish delivered refrigerated (not frozen) with transit time of 4 hours or less</a:t>
            </a:r>
            <a:endParaRPr lang="en-US" sz="2800">
              <a:solidFill>
                <a:schemeClr val="accent1">
                  <a:lumMod val="50000"/>
                </a:schemeClr>
              </a:solidFill>
              <a:latin typeface="Calibri"/>
              <a:cs typeface="Calibri"/>
            </a:endParaRPr>
          </a:p>
          <a:p>
            <a:endParaRPr lang="en-US"/>
          </a:p>
        </p:txBody>
      </p:sp>
      <p:sp>
        <p:nvSpPr>
          <p:cNvPr id="4" name="Slide Number Placeholder 3">
            <a:extLst>
              <a:ext uri="{FF2B5EF4-FFF2-40B4-BE49-F238E27FC236}">
                <a16:creationId xmlns:a16="http://schemas.microsoft.com/office/drawing/2014/main" id="{F338E470-7772-03F6-EEEF-B9150C9CC62C}"/>
              </a:ext>
            </a:extLst>
          </p:cNvPr>
          <p:cNvSpPr>
            <a:spLocks noGrp="1"/>
          </p:cNvSpPr>
          <p:nvPr>
            <p:ph type="sldNum" sz="quarter" idx="12"/>
          </p:nvPr>
        </p:nvSpPr>
        <p:spPr/>
        <p:txBody>
          <a:bodyPr/>
          <a:lstStyle/>
          <a:p>
            <a:fld id="{02389E78-7DB0-44B8-A701-13E85F167260}" type="slidenum">
              <a:rPr lang="en-US" smtClean="0"/>
              <a:t>85</a:t>
            </a:fld>
            <a:endParaRPr lang="en-US"/>
          </a:p>
        </p:txBody>
      </p:sp>
      <p:sp>
        <p:nvSpPr>
          <p:cNvPr id="5" name="Rectangle: Rounded Corners 6">
            <a:extLst>
              <a:ext uri="{FF2B5EF4-FFF2-40B4-BE49-F238E27FC236}">
                <a16:creationId xmlns:a16="http://schemas.microsoft.com/office/drawing/2014/main" id="{05F5DBAA-00BA-A6B9-F4BD-2388C74793E6}"/>
              </a:ext>
            </a:extLst>
          </p:cNvPr>
          <p:cNvSpPr/>
          <p:nvPr/>
        </p:nvSpPr>
        <p:spPr bwMode="auto">
          <a:xfrm>
            <a:off x="685800" y="3477419"/>
            <a:ext cx="5410200" cy="52387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22">
            <a:extLst>
              <a:ext uri="{FF2B5EF4-FFF2-40B4-BE49-F238E27FC236}">
                <a16:creationId xmlns:a16="http://schemas.microsoft.com/office/drawing/2014/main" id="{E6FC5CEE-59C1-2047-86BE-EA66BE44B854}"/>
              </a:ext>
            </a:extLst>
          </p:cNvPr>
          <p:cNvSpPr/>
          <p:nvPr/>
        </p:nvSpPr>
        <p:spPr bwMode="auto">
          <a:xfrm>
            <a:off x="9773067" y="3486319"/>
            <a:ext cx="1919061"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 7: 137</a:t>
            </a:r>
          </a:p>
        </p:txBody>
      </p:sp>
    </p:spTree>
    <p:extLst>
      <p:ext uri="{BB962C8B-B14F-4D97-AF65-F5344CB8AC3E}">
        <p14:creationId xmlns:p14="http://schemas.microsoft.com/office/powerpoint/2010/main" val="28342644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14AF-31C8-B2F2-3CBE-3ABD84A4E9C6}"/>
              </a:ext>
            </a:extLst>
          </p:cNvPr>
          <p:cNvSpPr>
            <a:spLocks noGrp="1"/>
          </p:cNvSpPr>
          <p:nvPr>
            <p:ph type="title"/>
          </p:nvPr>
        </p:nvSpPr>
        <p:spPr/>
        <p:txBody>
          <a:bodyPr/>
          <a:lstStyle/>
          <a:p>
            <a:r>
              <a:rPr lang="en-US" altLang="en-US">
                <a:ea typeface="MS PGothic" panose="020B0600070205080204" pitchFamily="34" charset="-128"/>
              </a:rPr>
              <a:t>Principle 3:  Set </a:t>
            </a:r>
            <a:r>
              <a:rPr lang="en-US" altLang="en-US" u="sng">
                <a:ea typeface="MS PGothic" panose="020B0600070205080204" pitchFamily="34" charset="-128"/>
              </a:rPr>
              <a:t>Critical Limits</a:t>
            </a:r>
            <a:r>
              <a:rPr lang="en-US" altLang="en-US">
                <a:ea typeface="MS PGothic" panose="020B0600070205080204" pitchFamily="34" charset="-128"/>
              </a:rPr>
              <a:t> using the FDA Hazards Guide</a:t>
            </a:r>
            <a:endParaRPr lang="en-US"/>
          </a:p>
        </p:txBody>
      </p:sp>
      <p:sp>
        <p:nvSpPr>
          <p:cNvPr id="3" name="Content Placeholder 2">
            <a:extLst>
              <a:ext uri="{FF2B5EF4-FFF2-40B4-BE49-F238E27FC236}">
                <a16:creationId xmlns:a16="http://schemas.microsoft.com/office/drawing/2014/main" id="{A7CE5CC0-4FB6-03DF-11EE-A4D4CC1C3BB7}"/>
              </a:ext>
            </a:extLst>
          </p:cNvPr>
          <p:cNvSpPr>
            <a:spLocks noGrp="1"/>
          </p:cNvSpPr>
          <p:nvPr>
            <p:ph idx="1"/>
          </p:nvPr>
        </p:nvSpPr>
        <p:spPr/>
        <p:txBody>
          <a:bodyPr vert="horz" lIns="91440" tIns="45720" rIns="91440" bIns="45720" rtlCol="0" anchor="t">
            <a:normAutofit/>
          </a:bodyPr>
          <a:lstStyle/>
          <a:p>
            <a:pPr>
              <a:defRPr/>
            </a:pPr>
            <a:r>
              <a:rPr lang="en-US" b="1">
                <a:solidFill>
                  <a:schemeClr val="accent1">
                    <a:lumMod val="50000"/>
                  </a:schemeClr>
                </a:solidFill>
                <a:latin typeface="Calibri"/>
                <a:ea typeface="MS PGothic"/>
                <a:cs typeface="Calibri"/>
              </a:rPr>
              <a:t>TRANSIT CONTROL CRITICAL LIMITS</a:t>
            </a:r>
            <a:br>
              <a:rPr lang="en-US" sz="2400">
                <a:latin typeface="Calibri"/>
              </a:rPr>
            </a:br>
            <a:endParaRPr lang="en-US" sz="1800">
              <a:solidFill>
                <a:schemeClr val="accent1">
                  <a:lumMod val="50000"/>
                </a:schemeClr>
              </a:solidFill>
              <a:latin typeface="Calibri"/>
            </a:endParaRPr>
          </a:p>
          <a:p>
            <a:pPr marL="514350" indent="-514350">
              <a:buAutoNum type="arabicPeriod"/>
              <a:defRPr/>
            </a:pPr>
            <a:r>
              <a:rPr lang="en-US">
                <a:solidFill>
                  <a:schemeClr val="accent1">
                    <a:lumMod val="50000"/>
                  </a:schemeClr>
                </a:solidFill>
                <a:latin typeface="Calibri"/>
                <a:ea typeface="MS PGothic"/>
                <a:cs typeface="Calibri"/>
              </a:rPr>
              <a:t>Transit temperature records, </a:t>
            </a:r>
            <a:r>
              <a:rPr lang="en-US" b="1">
                <a:solidFill>
                  <a:schemeClr val="accent1">
                    <a:lumMod val="50000"/>
                  </a:schemeClr>
                </a:solidFill>
                <a:latin typeface="Calibri"/>
                <a:ea typeface="MS PGothic"/>
                <a:cs typeface="Calibri"/>
              </a:rPr>
              <a:t>or</a:t>
            </a:r>
          </a:p>
          <a:p>
            <a:pPr marL="514350" indent="-514350">
              <a:buAutoNum type="arabicPeriod"/>
              <a:defRPr/>
            </a:pPr>
            <a:r>
              <a:rPr lang="en-US">
                <a:solidFill>
                  <a:schemeClr val="accent1">
                    <a:lumMod val="50000"/>
                  </a:schemeClr>
                </a:solidFill>
                <a:latin typeface="Calibri"/>
                <a:ea typeface="MS PGothic"/>
                <a:cs typeface="Calibri"/>
              </a:rPr>
              <a:t>Completely surrounded by ice on delivery, </a:t>
            </a:r>
            <a:r>
              <a:rPr lang="en-US" b="1">
                <a:solidFill>
                  <a:schemeClr val="accent1">
                    <a:lumMod val="50000"/>
                  </a:schemeClr>
                </a:solidFill>
                <a:latin typeface="Calibri"/>
                <a:ea typeface="MS PGothic"/>
                <a:cs typeface="Calibri"/>
              </a:rPr>
              <a:t>or</a:t>
            </a:r>
          </a:p>
          <a:p>
            <a:pPr marL="514350" indent="-514350">
              <a:buAutoNum type="arabicPeriod"/>
              <a:defRPr/>
            </a:pPr>
            <a:r>
              <a:rPr lang="en-US">
                <a:solidFill>
                  <a:schemeClr val="accent1">
                    <a:lumMod val="50000"/>
                  </a:schemeClr>
                </a:solidFill>
                <a:latin typeface="Calibri"/>
                <a:ea typeface="MS PGothic"/>
                <a:cs typeface="Calibri"/>
              </a:rPr>
              <a:t>Use of ice; </a:t>
            </a:r>
            <a:r>
              <a:rPr lang="en-US" b="1">
                <a:solidFill>
                  <a:srgbClr val="993300"/>
                </a:solidFill>
                <a:latin typeface="Calibri"/>
                <a:ea typeface="MS PGothic"/>
                <a:cs typeface="Calibri"/>
              </a:rPr>
              <a:t>AND </a:t>
            </a:r>
            <a:r>
              <a:rPr lang="en-US">
                <a:solidFill>
                  <a:schemeClr val="accent1">
                    <a:lumMod val="50000"/>
                  </a:schemeClr>
                </a:solidFill>
                <a:latin typeface="Calibri"/>
                <a:ea typeface="MS PGothic"/>
                <a:cs typeface="Calibri"/>
              </a:rPr>
              <a:t>internal fish temperature, </a:t>
            </a:r>
            <a:r>
              <a:rPr lang="en-US" b="1">
                <a:solidFill>
                  <a:schemeClr val="accent1">
                    <a:lumMod val="50000"/>
                  </a:schemeClr>
                </a:solidFill>
                <a:latin typeface="Calibri"/>
                <a:ea typeface="MS PGothic"/>
                <a:cs typeface="Calibri"/>
              </a:rPr>
              <a:t>or</a:t>
            </a:r>
          </a:p>
          <a:p>
            <a:pPr marL="514350" indent="-514350">
              <a:buAutoNum type="arabicPeriod"/>
              <a:defRPr/>
            </a:pPr>
            <a:r>
              <a:rPr lang="en-US">
                <a:solidFill>
                  <a:schemeClr val="accent1">
                    <a:lumMod val="50000"/>
                  </a:schemeClr>
                </a:solidFill>
                <a:latin typeface="Calibri"/>
                <a:ea typeface="MS PGothic"/>
                <a:cs typeface="Calibri"/>
              </a:rPr>
              <a:t>Frozen gel-packs; </a:t>
            </a:r>
            <a:r>
              <a:rPr lang="en-US" b="1">
                <a:solidFill>
                  <a:srgbClr val="993300"/>
                </a:solidFill>
                <a:latin typeface="Calibri"/>
                <a:ea typeface="MS PGothic"/>
                <a:cs typeface="Arial"/>
              </a:rPr>
              <a:t>AND </a:t>
            </a:r>
            <a:r>
              <a:rPr lang="en-US">
                <a:solidFill>
                  <a:schemeClr val="accent1">
                    <a:lumMod val="50000"/>
                  </a:schemeClr>
                </a:solidFill>
                <a:latin typeface="Calibri"/>
                <a:ea typeface="MS PGothic"/>
                <a:cs typeface="Arial"/>
              </a:rPr>
              <a:t>internal fish temperature, </a:t>
            </a:r>
            <a:r>
              <a:rPr lang="en-US" b="1">
                <a:solidFill>
                  <a:schemeClr val="accent1">
                    <a:lumMod val="50000"/>
                  </a:schemeClr>
                </a:solidFill>
                <a:latin typeface="Calibri"/>
                <a:ea typeface="MS PGothic"/>
                <a:cs typeface="Arial"/>
              </a:rPr>
              <a:t>or</a:t>
            </a:r>
          </a:p>
          <a:p>
            <a:pPr marL="514350" indent="-514350">
              <a:buAutoNum type="arabicPeriod"/>
              <a:defRPr/>
            </a:pPr>
            <a:r>
              <a:rPr lang="en-US">
                <a:solidFill>
                  <a:schemeClr val="accent1">
                    <a:lumMod val="50000"/>
                  </a:schemeClr>
                </a:solidFill>
                <a:latin typeface="Calibri"/>
                <a:ea typeface="MS PGothic"/>
                <a:cs typeface="Calibri"/>
              </a:rPr>
              <a:t>Transit time (&lt; 4 hours); </a:t>
            </a:r>
            <a:r>
              <a:rPr lang="en-US" b="1">
                <a:solidFill>
                  <a:srgbClr val="993300"/>
                </a:solidFill>
                <a:latin typeface="Calibri"/>
                <a:ea typeface="MS PGothic"/>
                <a:cs typeface="Arial"/>
              </a:rPr>
              <a:t>AND </a:t>
            </a:r>
            <a:r>
              <a:rPr lang="en-US">
                <a:solidFill>
                  <a:schemeClr val="accent1">
                    <a:lumMod val="50000"/>
                  </a:schemeClr>
                </a:solidFill>
                <a:latin typeface="Calibri"/>
                <a:ea typeface="MS PGothic"/>
                <a:cs typeface="Arial"/>
              </a:rPr>
              <a:t>internal fish temperature</a:t>
            </a:r>
          </a:p>
          <a:p>
            <a:pPr marL="0" indent="0">
              <a:buNone/>
            </a:pPr>
            <a:endParaRPr lang="en-US"/>
          </a:p>
        </p:txBody>
      </p:sp>
      <p:sp>
        <p:nvSpPr>
          <p:cNvPr id="4" name="Slide Number Placeholder 3">
            <a:extLst>
              <a:ext uri="{FF2B5EF4-FFF2-40B4-BE49-F238E27FC236}">
                <a16:creationId xmlns:a16="http://schemas.microsoft.com/office/drawing/2014/main" id="{42037E90-3EB7-6C3D-A98D-F70EC4E8A4B4}"/>
              </a:ext>
            </a:extLst>
          </p:cNvPr>
          <p:cNvSpPr>
            <a:spLocks noGrp="1"/>
          </p:cNvSpPr>
          <p:nvPr>
            <p:ph type="sldNum" sz="quarter" idx="12"/>
          </p:nvPr>
        </p:nvSpPr>
        <p:spPr/>
        <p:txBody>
          <a:bodyPr/>
          <a:lstStyle/>
          <a:p>
            <a:fld id="{02389E78-7DB0-44B8-A701-13E85F167260}" type="slidenum">
              <a:rPr lang="en-US" smtClean="0"/>
              <a:t>86</a:t>
            </a:fld>
            <a:endParaRPr lang="en-US"/>
          </a:p>
        </p:txBody>
      </p:sp>
      <p:sp>
        <p:nvSpPr>
          <p:cNvPr id="5" name="Rounded Rectangle 22">
            <a:extLst>
              <a:ext uri="{FF2B5EF4-FFF2-40B4-BE49-F238E27FC236}">
                <a16:creationId xmlns:a16="http://schemas.microsoft.com/office/drawing/2014/main" id="{8A8B10B0-FADD-3807-5428-D1C27C956A55}"/>
              </a:ext>
            </a:extLst>
          </p:cNvPr>
          <p:cNvSpPr/>
          <p:nvPr/>
        </p:nvSpPr>
        <p:spPr bwMode="auto">
          <a:xfrm>
            <a:off x="9773067" y="3486319"/>
            <a:ext cx="1919061"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 7: 137</a:t>
            </a:r>
          </a:p>
        </p:txBody>
      </p:sp>
      <p:grpSp>
        <p:nvGrpSpPr>
          <p:cNvPr id="6" name="Group 13">
            <a:extLst>
              <a:ext uri="{FF2B5EF4-FFF2-40B4-BE49-F238E27FC236}">
                <a16:creationId xmlns:a16="http://schemas.microsoft.com/office/drawing/2014/main" id="{747C6378-F378-DD61-04C0-0FF5B8E8CAC8}"/>
              </a:ext>
            </a:extLst>
          </p:cNvPr>
          <p:cNvGrpSpPr>
            <a:grpSpLocks/>
          </p:cNvGrpSpPr>
          <p:nvPr/>
        </p:nvGrpSpPr>
        <p:grpSpPr bwMode="auto">
          <a:xfrm>
            <a:off x="961416" y="5432425"/>
            <a:ext cx="4485154" cy="1041193"/>
            <a:chOff x="3224213" y="5753100"/>
            <a:chExt cx="3857625" cy="1052398"/>
          </a:xfrm>
        </p:grpSpPr>
        <p:sp>
          <p:nvSpPr>
            <p:cNvPr id="7" name="object 9">
              <a:extLst>
                <a:ext uri="{FF2B5EF4-FFF2-40B4-BE49-F238E27FC236}">
                  <a16:creationId xmlns:a16="http://schemas.microsoft.com/office/drawing/2014/main" id="{55461C97-A52B-775A-D083-7C9DA32898C6}"/>
                </a:ext>
              </a:extLst>
            </p:cNvPr>
            <p:cNvSpPr>
              <a:spLocks/>
            </p:cNvSpPr>
            <p:nvPr/>
          </p:nvSpPr>
          <p:spPr bwMode="auto">
            <a:xfrm>
              <a:off x="3224213" y="5753100"/>
              <a:ext cx="539750" cy="555625"/>
            </a:xfrm>
            <a:custGeom>
              <a:avLst/>
              <a:gdLst>
                <a:gd name="T0" fmla="*/ 0 w 539750"/>
                <a:gd name="T1" fmla="*/ 563058 h 554989"/>
                <a:gd name="T2" fmla="*/ 539495 w 539750"/>
                <a:gd name="T3" fmla="*/ 563058 h 554989"/>
                <a:gd name="T4" fmla="*/ 539495 w 539750"/>
                <a:gd name="T5" fmla="*/ 0 h 554989"/>
                <a:gd name="T6" fmla="*/ 0 w 539750"/>
                <a:gd name="T7" fmla="*/ 0 h 554989"/>
                <a:gd name="T8" fmla="*/ 0 w 539750"/>
                <a:gd name="T9" fmla="*/ 563058 h 5549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554989">
                  <a:moveTo>
                    <a:pt x="0" y="554736"/>
                  </a:moveTo>
                  <a:lnTo>
                    <a:pt x="539495" y="554736"/>
                  </a:lnTo>
                  <a:lnTo>
                    <a:pt x="539495" y="0"/>
                  </a:lnTo>
                  <a:lnTo>
                    <a:pt x="0" y="0"/>
                  </a:lnTo>
                  <a:lnTo>
                    <a:pt x="0" y="5547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11">
              <a:extLst>
                <a:ext uri="{FF2B5EF4-FFF2-40B4-BE49-F238E27FC236}">
                  <a16:creationId xmlns:a16="http://schemas.microsoft.com/office/drawing/2014/main" id="{F5A3AF12-E263-7F85-B062-4961CB5B1609}"/>
                </a:ext>
              </a:extLst>
            </p:cNvPr>
            <p:cNvSpPr>
              <a:spLocks/>
            </p:cNvSpPr>
            <p:nvPr/>
          </p:nvSpPr>
          <p:spPr bwMode="auto">
            <a:xfrm>
              <a:off x="3875088" y="5819775"/>
              <a:ext cx="539750" cy="536575"/>
            </a:xfrm>
            <a:custGeom>
              <a:avLst/>
              <a:gdLst>
                <a:gd name="T0" fmla="*/ 0 w 539750"/>
                <a:gd name="T1" fmla="*/ 536448 h 536575"/>
                <a:gd name="T2" fmla="*/ 539496 w 539750"/>
                <a:gd name="T3" fmla="*/ 536448 h 536575"/>
                <a:gd name="T4" fmla="*/ 539496 w 539750"/>
                <a:gd name="T5" fmla="*/ 0 h 536575"/>
                <a:gd name="T6" fmla="*/ 0 w 539750"/>
                <a:gd name="T7" fmla="*/ 0 h 536575"/>
                <a:gd name="T8" fmla="*/ 0 w 539750"/>
                <a:gd name="T9" fmla="*/ 536448 h 536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536575">
                  <a:moveTo>
                    <a:pt x="0" y="536448"/>
                  </a:moveTo>
                  <a:lnTo>
                    <a:pt x="539496" y="536448"/>
                  </a:lnTo>
                  <a:lnTo>
                    <a:pt x="539496" y="0"/>
                  </a:lnTo>
                  <a:lnTo>
                    <a:pt x="0" y="0"/>
                  </a:lnTo>
                  <a:lnTo>
                    <a:pt x="0" y="536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14">
              <a:extLst>
                <a:ext uri="{FF2B5EF4-FFF2-40B4-BE49-F238E27FC236}">
                  <a16:creationId xmlns:a16="http://schemas.microsoft.com/office/drawing/2014/main" id="{160B91C8-E891-648A-2D5E-F33386C00773}"/>
                </a:ext>
              </a:extLst>
            </p:cNvPr>
            <p:cNvSpPr>
              <a:spLocks/>
            </p:cNvSpPr>
            <p:nvPr/>
          </p:nvSpPr>
          <p:spPr bwMode="auto">
            <a:xfrm>
              <a:off x="4518025" y="5819775"/>
              <a:ext cx="590550" cy="96838"/>
            </a:xfrm>
            <a:custGeom>
              <a:avLst/>
              <a:gdLst>
                <a:gd name="T0" fmla="*/ 0 w 589914"/>
                <a:gd name="T1" fmla="*/ 100207 h 96520"/>
                <a:gd name="T2" fmla="*/ 598108 w 589914"/>
                <a:gd name="T3" fmla="*/ 100207 h 96520"/>
                <a:gd name="T4" fmla="*/ 598108 w 589914"/>
                <a:gd name="T5" fmla="*/ 0 h 96520"/>
                <a:gd name="T6" fmla="*/ 0 w 589914"/>
                <a:gd name="T7" fmla="*/ 0 h 96520"/>
                <a:gd name="T8" fmla="*/ 0 w 589914"/>
                <a:gd name="T9" fmla="*/ 100207 h 965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9914" h="96520">
                  <a:moveTo>
                    <a:pt x="0" y="96012"/>
                  </a:moveTo>
                  <a:lnTo>
                    <a:pt x="589788" y="96012"/>
                  </a:lnTo>
                  <a:lnTo>
                    <a:pt x="589788" y="0"/>
                  </a:lnTo>
                  <a:lnTo>
                    <a:pt x="0" y="0"/>
                  </a:lnTo>
                  <a:lnTo>
                    <a:pt x="0" y="960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17">
              <a:extLst>
                <a:ext uri="{FF2B5EF4-FFF2-40B4-BE49-F238E27FC236}">
                  <a16:creationId xmlns:a16="http://schemas.microsoft.com/office/drawing/2014/main" id="{BEF9E102-4333-FBB9-09EB-9E7FD4712D44}"/>
                </a:ext>
              </a:extLst>
            </p:cNvPr>
            <p:cNvSpPr>
              <a:spLocks/>
            </p:cNvSpPr>
            <p:nvPr/>
          </p:nvSpPr>
          <p:spPr bwMode="auto">
            <a:xfrm>
              <a:off x="5221288" y="5819775"/>
              <a:ext cx="539750" cy="96838"/>
            </a:xfrm>
            <a:custGeom>
              <a:avLst/>
              <a:gdLst>
                <a:gd name="T0" fmla="*/ 0 w 539750"/>
                <a:gd name="T1" fmla="*/ 100207 h 96520"/>
                <a:gd name="T2" fmla="*/ 539496 w 539750"/>
                <a:gd name="T3" fmla="*/ 100207 h 96520"/>
                <a:gd name="T4" fmla="*/ 539496 w 539750"/>
                <a:gd name="T5" fmla="*/ 0 h 96520"/>
                <a:gd name="T6" fmla="*/ 0 w 539750"/>
                <a:gd name="T7" fmla="*/ 0 h 96520"/>
                <a:gd name="T8" fmla="*/ 0 w 539750"/>
                <a:gd name="T9" fmla="*/ 100207 h 965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96520">
                  <a:moveTo>
                    <a:pt x="0" y="96012"/>
                  </a:moveTo>
                  <a:lnTo>
                    <a:pt x="539496" y="96012"/>
                  </a:lnTo>
                  <a:lnTo>
                    <a:pt x="539496" y="0"/>
                  </a:lnTo>
                  <a:lnTo>
                    <a:pt x="0" y="0"/>
                  </a:lnTo>
                  <a:lnTo>
                    <a:pt x="0" y="960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object 21">
              <a:extLst>
                <a:ext uri="{FF2B5EF4-FFF2-40B4-BE49-F238E27FC236}">
                  <a16:creationId xmlns:a16="http://schemas.microsoft.com/office/drawing/2014/main" id="{97A55B7D-4598-AC78-79E5-40B0BAB2655E}"/>
                </a:ext>
              </a:extLst>
            </p:cNvPr>
            <p:cNvSpPr>
              <a:spLocks/>
            </p:cNvSpPr>
            <p:nvPr/>
          </p:nvSpPr>
          <p:spPr bwMode="auto">
            <a:xfrm>
              <a:off x="3289300" y="5829300"/>
              <a:ext cx="827088" cy="803275"/>
            </a:xfrm>
            <a:custGeom>
              <a:avLst/>
              <a:gdLst>
                <a:gd name="T0" fmla="*/ 400549 w 826135"/>
                <a:gd name="T1" fmla="*/ 592020 h 802004"/>
                <a:gd name="T2" fmla="*/ 299476 w 826135"/>
                <a:gd name="T3" fmla="*/ 592020 h 802004"/>
                <a:gd name="T4" fmla="*/ 329385 w 826135"/>
                <a:gd name="T5" fmla="*/ 818297 h 802004"/>
                <a:gd name="T6" fmla="*/ 400549 w 826135"/>
                <a:gd name="T7" fmla="*/ 592020 h 802004"/>
                <a:gd name="T8" fmla="*/ 541572 w 826135"/>
                <a:gd name="T9" fmla="*/ 565794 h 802004"/>
                <a:gd name="T10" fmla="*/ 408798 w 826135"/>
                <a:gd name="T11" fmla="*/ 565794 h 802004"/>
                <a:gd name="T12" fmla="*/ 514252 w 826135"/>
                <a:gd name="T13" fmla="*/ 747720 h 802004"/>
                <a:gd name="T14" fmla="*/ 541572 w 826135"/>
                <a:gd name="T15" fmla="*/ 565794 h 802004"/>
                <a:gd name="T16" fmla="*/ 668548 w 826135"/>
                <a:gd name="T17" fmla="*/ 547695 h 802004"/>
                <a:gd name="T18" fmla="*/ 544291 w 826135"/>
                <a:gd name="T19" fmla="*/ 547695 h 802004"/>
                <a:gd name="T20" fmla="*/ 704406 w 826135"/>
                <a:gd name="T21" fmla="*/ 685518 h 802004"/>
                <a:gd name="T22" fmla="*/ 668548 w 826135"/>
                <a:gd name="T23" fmla="*/ 547695 h 802004"/>
                <a:gd name="T24" fmla="*/ 663422 w 826135"/>
                <a:gd name="T25" fmla="*/ 527990 h 802004"/>
                <a:gd name="T26" fmla="*/ 219934 w 826135"/>
                <a:gd name="T27" fmla="*/ 527990 h 802004"/>
                <a:gd name="T28" fmla="*/ 184869 w 826135"/>
                <a:gd name="T29" fmla="*/ 667406 h 802004"/>
                <a:gd name="T30" fmla="*/ 299476 w 826135"/>
                <a:gd name="T31" fmla="*/ 592020 h 802004"/>
                <a:gd name="T32" fmla="*/ 400549 w 826135"/>
                <a:gd name="T33" fmla="*/ 592020 h 802004"/>
                <a:gd name="T34" fmla="*/ 408798 w 826135"/>
                <a:gd name="T35" fmla="*/ 565794 h 802004"/>
                <a:gd name="T36" fmla="*/ 541572 w 826135"/>
                <a:gd name="T37" fmla="*/ 565794 h 802004"/>
                <a:gd name="T38" fmla="*/ 544291 w 826135"/>
                <a:gd name="T39" fmla="*/ 547695 h 802004"/>
                <a:gd name="T40" fmla="*/ 668548 w 826135"/>
                <a:gd name="T41" fmla="*/ 547695 h 802004"/>
                <a:gd name="T42" fmla="*/ 663422 w 826135"/>
                <a:gd name="T43" fmla="*/ 527990 h 802004"/>
                <a:gd name="T44" fmla="*/ 14305 w 826135"/>
                <a:gd name="T45" fmla="*/ 86937 h 802004"/>
                <a:gd name="T46" fmla="*/ 179582 w 826135"/>
                <a:gd name="T47" fmla="*/ 288569 h 802004"/>
                <a:gd name="T48" fmla="*/ 0 w 826135"/>
                <a:gd name="T49" fmla="*/ 326372 h 802004"/>
                <a:gd name="T50" fmla="*/ 144517 w 826135"/>
                <a:gd name="T51" fmla="*/ 446084 h 802004"/>
                <a:gd name="T52" fmla="*/ 5285 w 826135"/>
                <a:gd name="T53" fmla="*/ 552609 h 802004"/>
                <a:gd name="T54" fmla="*/ 219934 w 826135"/>
                <a:gd name="T55" fmla="*/ 527990 h 802004"/>
                <a:gd name="T56" fmla="*/ 663422 w 826135"/>
                <a:gd name="T57" fmla="*/ 527990 h 802004"/>
                <a:gd name="T58" fmla="*/ 653613 w 826135"/>
                <a:gd name="T59" fmla="*/ 490291 h 802004"/>
                <a:gd name="T60" fmla="*/ 819323 w 826135"/>
                <a:gd name="T61" fmla="*/ 490291 h 802004"/>
                <a:gd name="T62" fmla="*/ 683523 w 826135"/>
                <a:gd name="T63" fmla="*/ 396833 h 802004"/>
                <a:gd name="T64" fmla="*/ 819015 w 826135"/>
                <a:gd name="T65" fmla="*/ 308261 h 802004"/>
                <a:gd name="T66" fmla="*/ 648327 w 826135"/>
                <a:gd name="T67" fmla="*/ 277121 h 802004"/>
                <a:gd name="T68" fmla="*/ 670994 w 826135"/>
                <a:gd name="T69" fmla="*/ 239421 h 802004"/>
                <a:gd name="T70" fmla="*/ 283877 w 826135"/>
                <a:gd name="T71" fmla="*/ 239421 h 802004"/>
                <a:gd name="T72" fmla="*/ 14305 w 826135"/>
                <a:gd name="T73" fmla="*/ 86937 h 802004"/>
                <a:gd name="T74" fmla="*/ 819323 w 826135"/>
                <a:gd name="T75" fmla="*/ 490291 h 802004"/>
                <a:gd name="T76" fmla="*/ 653613 w 826135"/>
                <a:gd name="T77" fmla="*/ 490291 h 802004"/>
                <a:gd name="T78" fmla="*/ 838481 w 826135"/>
                <a:gd name="T79" fmla="*/ 503476 h 802004"/>
                <a:gd name="T80" fmla="*/ 819323 w 826135"/>
                <a:gd name="T81" fmla="*/ 490291 h 802004"/>
                <a:gd name="T82" fmla="*/ 324228 w 826135"/>
                <a:gd name="T83" fmla="*/ 86937 h 802004"/>
                <a:gd name="T84" fmla="*/ 283877 w 826135"/>
                <a:gd name="T85" fmla="*/ 239421 h 802004"/>
                <a:gd name="T86" fmla="*/ 670994 w 826135"/>
                <a:gd name="T87" fmla="*/ 239421 h 802004"/>
                <a:gd name="T88" fmla="*/ 682835 w 826135"/>
                <a:gd name="T89" fmla="*/ 219729 h 802004"/>
                <a:gd name="T90" fmla="*/ 419241 w 826135"/>
                <a:gd name="T91" fmla="*/ 219729 h 802004"/>
                <a:gd name="T92" fmla="*/ 324228 w 826135"/>
                <a:gd name="T93" fmla="*/ 86937 h 802004"/>
                <a:gd name="T94" fmla="*/ 563758 w 826135"/>
                <a:gd name="T95" fmla="*/ 0 h 802004"/>
                <a:gd name="T96" fmla="*/ 419241 w 826135"/>
                <a:gd name="T97" fmla="*/ 219729 h 802004"/>
                <a:gd name="T98" fmla="*/ 682835 w 826135"/>
                <a:gd name="T99" fmla="*/ 219729 h 802004"/>
                <a:gd name="T100" fmla="*/ 693654 w 826135"/>
                <a:gd name="T101" fmla="*/ 201735 h 802004"/>
                <a:gd name="T102" fmla="*/ 549447 w 826135"/>
                <a:gd name="T103" fmla="*/ 201735 h 802004"/>
                <a:gd name="T104" fmla="*/ 563758 w 826135"/>
                <a:gd name="T105" fmla="*/ 0 h 802004"/>
                <a:gd name="T106" fmla="*/ 713430 w 826135"/>
                <a:gd name="T107" fmla="*/ 168844 h 802004"/>
                <a:gd name="T108" fmla="*/ 549447 w 826135"/>
                <a:gd name="T109" fmla="*/ 201735 h 802004"/>
                <a:gd name="T110" fmla="*/ 693654 w 826135"/>
                <a:gd name="T111" fmla="*/ 201735 h 802004"/>
                <a:gd name="T112" fmla="*/ 713430 w 826135"/>
                <a:gd name="T113" fmla="*/ 168844 h 8020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26135" h="802004">
                  <a:moveTo>
                    <a:pt x="394591" y="579958"/>
                  </a:moveTo>
                  <a:lnTo>
                    <a:pt x="295021" y="579958"/>
                  </a:lnTo>
                  <a:lnTo>
                    <a:pt x="324485" y="801624"/>
                  </a:lnTo>
                  <a:lnTo>
                    <a:pt x="394591" y="579958"/>
                  </a:lnTo>
                  <a:close/>
                </a:path>
                <a:path w="826135" h="802004">
                  <a:moveTo>
                    <a:pt x="533516" y="554266"/>
                  </a:moveTo>
                  <a:lnTo>
                    <a:pt x="402717" y="554266"/>
                  </a:lnTo>
                  <a:lnTo>
                    <a:pt x="506603" y="732485"/>
                  </a:lnTo>
                  <a:lnTo>
                    <a:pt x="533516" y="554266"/>
                  </a:lnTo>
                  <a:close/>
                </a:path>
                <a:path w="826135" h="802004">
                  <a:moveTo>
                    <a:pt x="658603" y="536536"/>
                  </a:moveTo>
                  <a:lnTo>
                    <a:pt x="536194" y="536536"/>
                  </a:lnTo>
                  <a:lnTo>
                    <a:pt x="693928" y="671550"/>
                  </a:lnTo>
                  <a:lnTo>
                    <a:pt x="658603" y="536536"/>
                  </a:lnTo>
                  <a:close/>
                </a:path>
                <a:path w="826135" h="802004">
                  <a:moveTo>
                    <a:pt x="653552" y="517232"/>
                  </a:moveTo>
                  <a:lnTo>
                    <a:pt x="216662" y="517232"/>
                  </a:lnTo>
                  <a:lnTo>
                    <a:pt x="182118" y="653808"/>
                  </a:lnTo>
                  <a:lnTo>
                    <a:pt x="295021" y="579958"/>
                  </a:lnTo>
                  <a:lnTo>
                    <a:pt x="394591" y="579958"/>
                  </a:lnTo>
                  <a:lnTo>
                    <a:pt x="402717" y="554266"/>
                  </a:lnTo>
                  <a:lnTo>
                    <a:pt x="533516" y="554266"/>
                  </a:lnTo>
                  <a:lnTo>
                    <a:pt x="536194" y="536536"/>
                  </a:lnTo>
                  <a:lnTo>
                    <a:pt x="658603" y="536536"/>
                  </a:lnTo>
                  <a:lnTo>
                    <a:pt x="653552" y="517232"/>
                  </a:lnTo>
                  <a:close/>
                </a:path>
                <a:path w="826135" h="802004">
                  <a:moveTo>
                    <a:pt x="14097" y="85166"/>
                  </a:moveTo>
                  <a:lnTo>
                    <a:pt x="176911" y="282689"/>
                  </a:lnTo>
                  <a:lnTo>
                    <a:pt x="0" y="319722"/>
                  </a:lnTo>
                  <a:lnTo>
                    <a:pt x="142367" y="436994"/>
                  </a:lnTo>
                  <a:lnTo>
                    <a:pt x="5207" y="541350"/>
                  </a:lnTo>
                  <a:lnTo>
                    <a:pt x="216662" y="517232"/>
                  </a:lnTo>
                  <a:lnTo>
                    <a:pt x="653552" y="517232"/>
                  </a:lnTo>
                  <a:lnTo>
                    <a:pt x="643890" y="480301"/>
                  </a:lnTo>
                  <a:lnTo>
                    <a:pt x="807135" y="480301"/>
                  </a:lnTo>
                  <a:lnTo>
                    <a:pt x="673354" y="388747"/>
                  </a:lnTo>
                  <a:lnTo>
                    <a:pt x="806831" y="301980"/>
                  </a:lnTo>
                  <a:lnTo>
                    <a:pt x="638683" y="271475"/>
                  </a:lnTo>
                  <a:lnTo>
                    <a:pt x="661013" y="234543"/>
                  </a:lnTo>
                  <a:lnTo>
                    <a:pt x="279654" y="234543"/>
                  </a:lnTo>
                  <a:lnTo>
                    <a:pt x="14097" y="85166"/>
                  </a:lnTo>
                  <a:close/>
                </a:path>
                <a:path w="826135" h="802004">
                  <a:moveTo>
                    <a:pt x="807135" y="480301"/>
                  </a:moveTo>
                  <a:lnTo>
                    <a:pt x="643890" y="480301"/>
                  </a:lnTo>
                  <a:lnTo>
                    <a:pt x="826008" y="493217"/>
                  </a:lnTo>
                  <a:lnTo>
                    <a:pt x="807135" y="480301"/>
                  </a:lnTo>
                  <a:close/>
                </a:path>
                <a:path w="826135" h="802004">
                  <a:moveTo>
                    <a:pt x="319405" y="85166"/>
                  </a:moveTo>
                  <a:lnTo>
                    <a:pt x="279654" y="234543"/>
                  </a:lnTo>
                  <a:lnTo>
                    <a:pt x="661013" y="234543"/>
                  </a:lnTo>
                  <a:lnTo>
                    <a:pt x="672677" y="215252"/>
                  </a:lnTo>
                  <a:lnTo>
                    <a:pt x="413004" y="215252"/>
                  </a:lnTo>
                  <a:lnTo>
                    <a:pt x="319405" y="85166"/>
                  </a:lnTo>
                  <a:close/>
                </a:path>
                <a:path w="826135" h="802004">
                  <a:moveTo>
                    <a:pt x="555371" y="0"/>
                  </a:moveTo>
                  <a:lnTo>
                    <a:pt x="413004" y="215252"/>
                  </a:lnTo>
                  <a:lnTo>
                    <a:pt x="672677" y="215252"/>
                  </a:lnTo>
                  <a:lnTo>
                    <a:pt x="683336" y="197624"/>
                  </a:lnTo>
                  <a:lnTo>
                    <a:pt x="541274" y="197624"/>
                  </a:lnTo>
                  <a:lnTo>
                    <a:pt x="555371" y="0"/>
                  </a:lnTo>
                  <a:close/>
                </a:path>
                <a:path w="826135" h="802004">
                  <a:moveTo>
                    <a:pt x="702818" y="165404"/>
                  </a:moveTo>
                  <a:lnTo>
                    <a:pt x="541274" y="197624"/>
                  </a:lnTo>
                  <a:lnTo>
                    <a:pt x="683336" y="197624"/>
                  </a:lnTo>
                  <a:lnTo>
                    <a:pt x="702818" y="165404"/>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22">
              <a:extLst>
                <a:ext uri="{FF2B5EF4-FFF2-40B4-BE49-F238E27FC236}">
                  <a16:creationId xmlns:a16="http://schemas.microsoft.com/office/drawing/2014/main" id="{C42F763F-9EB7-8257-5F58-C12346E77CFC}"/>
                </a:ext>
              </a:extLst>
            </p:cNvPr>
            <p:cNvSpPr>
              <a:spLocks/>
            </p:cNvSpPr>
            <p:nvPr/>
          </p:nvSpPr>
          <p:spPr bwMode="auto">
            <a:xfrm>
              <a:off x="3289300" y="5829300"/>
              <a:ext cx="827088" cy="803275"/>
            </a:xfrm>
            <a:custGeom>
              <a:avLst/>
              <a:gdLst>
                <a:gd name="T0" fmla="*/ 419241 w 826135"/>
                <a:gd name="T1" fmla="*/ 219729 h 802004"/>
                <a:gd name="T2" fmla="*/ 563758 w 826135"/>
                <a:gd name="T3" fmla="*/ 0 h 802004"/>
                <a:gd name="T4" fmla="*/ 549447 w 826135"/>
                <a:gd name="T5" fmla="*/ 201735 h 802004"/>
                <a:gd name="T6" fmla="*/ 713430 w 826135"/>
                <a:gd name="T7" fmla="*/ 168844 h 802004"/>
                <a:gd name="T8" fmla="*/ 648327 w 826135"/>
                <a:gd name="T9" fmla="*/ 277121 h 802004"/>
                <a:gd name="T10" fmla="*/ 819015 w 826135"/>
                <a:gd name="T11" fmla="*/ 308261 h 802004"/>
                <a:gd name="T12" fmla="*/ 683523 w 826135"/>
                <a:gd name="T13" fmla="*/ 396833 h 802004"/>
                <a:gd name="T14" fmla="*/ 838481 w 826135"/>
                <a:gd name="T15" fmla="*/ 503476 h 802004"/>
                <a:gd name="T16" fmla="*/ 653613 w 826135"/>
                <a:gd name="T17" fmla="*/ 490291 h 802004"/>
                <a:gd name="T18" fmla="*/ 704406 w 826135"/>
                <a:gd name="T19" fmla="*/ 685518 h 802004"/>
                <a:gd name="T20" fmla="*/ 544291 w 826135"/>
                <a:gd name="T21" fmla="*/ 547695 h 802004"/>
                <a:gd name="T22" fmla="*/ 514252 w 826135"/>
                <a:gd name="T23" fmla="*/ 747720 h 802004"/>
                <a:gd name="T24" fmla="*/ 408798 w 826135"/>
                <a:gd name="T25" fmla="*/ 565794 h 802004"/>
                <a:gd name="T26" fmla="*/ 329385 w 826135"/>
                <a:gd name="T27" fmla="*/ 818297 h 802004"/>
                <a:gd name="T28" fmla="*/ 299476 w 826135"/>
                <a:gd name="T29" fmla="*/ 592020 h 802004"/>
                <a:gd name="T30" fmla="*/ 184869 w 826135"/>
                <a:gd name="T31" fmla="*/ 667406 h 802004"/>
                <a:gd name="T32" fmla="*/ 219934 w 826135"/>
                <a:gd name="T33" fmla="*/ 527990 h 802004"/>
                <a:gd name="T34" fmla="*/ 5285 w 826135"/>
                <a:gd name="T35" fmla="*/ 552609 h 802004"/>
                <a:gd name="T36" fmla="*/ 144517 w 826135"/>
                <a:gd name="T37" fmla="*/ 446084 h 802004"/>
                <a:gd name="T38" fmla="*/ 0 w 826135"/>
                <a:gd name="T39" fmla="*/ 326372 h 802004"/>
                <a:gd name="T40" fmla="*/ 179582 w 826135"/>
                <a:gd name="T41" fmla="*/ 288569 h 802004"/>
                <a:gd name="T42" fmla="*/ 14305 w 826135"/>
                <a:gd name="T43" fmla="*/ 86937 h 802004"/>
                <a:gd name="T44" fmla="*/ 283877 w 826135"/>
                <a:gd name="T45" fmla="*/ 239421 h 802004"/>
                <a:gd name="T46" fmla="*/ 324228 w 826135"/>
                <a:gd name="T47" fmla="*/ 86937 h 802004"/>
                <a:gd name="T48" fmla="*/ 419241 w 826135"/>
                <a:gd name="T49" fmla="*/ 219729 h 8020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26135" h="802004">
                  <a:moveTo>
                    <a:pt x="413004" y="215252"/>
                  </a:moveTo>
                  <a:lnTo>
                    <a:pt x="555371" y="0"/>
                  </a:lnTo>
                  <a:lnTo>
                    <a:pt x="541274" y="197624"/>
                  </a:lnTo>
                  <a:lnTo>
                    <a:pt x="702818" y="165404"/>
                  </a:lnTo>
                  <a:lnTo>
                    <a:pt x="638683" y="271475"/>
                  </a:lnTo>
                  <a:lnTo>
                    <a:pt x="806831" y="301980"/>
                  </a:lnTo>
                  <a:lnTo>
                    <a:pt x="673354" y="388747"/>
                  </a:lnTo>
                  <a:lnTo>
                    <a:pt x="826008" y="493217"/>
                  </a:lnTo>
                  <a:lnTo>
                    <a:pt x="643890" y="480301"/>
                  </a:lnTo>
                  <a:lnTo>
                    <a:pt x="693928" y="671550"/>
                  </a:lnTo>
                  <a:lnTo>
                    <a:pt x="536194" y="536536"/>
                  </a:lnTo>
                  <a:lnTo>
                    <a:pt x="506603" y="732485"/>
                  </a:lnTo>
                  <a:lnTo>
                    <a:pt x="402717" y="554266"/>
                  </a:lnTo>
                  <a:lnTo>
                    <a:pt x="324485" y="801624"/>
                  </a:lnTo>
                  <a:lnTo>
                    <a:pt x="295021" y="579958"/>
                  </a:lnTo>
                  <a:lnTo>
                    <a:pt x="182118" y="653808"/>
                  </a:lnTo>
                  <a:lnTo>
                    <a:pt x="216662" y="517232"/>
                  </a:lnTo>
                  <a:lnTo>
                    <a:pt x="5207" y="541350"/>
                  </a:lnTo>
                  <a:lnTo>
                    <a:pt x="142367" y="436994"/>
                  </a:lnTo>
                  <a:lnTo>
                    <a:pt x="0" y="319722"/>
                  </a:lnTo>
                  <a:lnTo>
                    <a:pt x="176911" y="282689"/>
                  </a:lnTo>
                  <a:lnTo>
                    <a:pt x="14097" y="85166"/>
                  </a:lnTo>
                  <a:lnTo>
                    <a:pt x="279654" y="234543"/>
                  </a:lnTo>
                  <a:lnTo>
                    <a:pt x="319405" y="85166"/>
                  </a:lnTo>
                  <a:lnTo>
                    <a:pt x="413004" y="215252"/>
                  </a:lnTo>
                  <a:close/>
                </a:path>
              </a:pathLst>
            </a:custGeom>
            <a:noFill/>
            <a:ln w="25908">
              <a:solidFill>
                <a:srgbClr val="44548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 name="object 23">
              <a:extLst>
                <a:ext uri="{FF2B5EF4-FFF2-40B4-BE49-F238E27FC236}">
                  <a16:creationId xmlns:a16="http://schemas.microsoft.com/office/drawing/2014/main" id="{D7285C5E-F42B-DBE5-76FE-3D469BFD3BD2}"/>
                </a:ext>
              </a:extLst>
            </p:cNvPr>
            <p:cNvSpPr txBox="1"/>
            <p:nvPr/>
          </p:nvSpPr>
          <p:spPr>
            <a:xfrm>
              <a:off x="3505201" y="5980113"/>
              <a:ext cx="414337" cy="392112"/>
            </a:xfrm>
            <a:prstGeom prst="rect">
              <a:avLst/>
            </a:prstGeom>
          </p:spPr>
          <p:txBody>
            <a:bodyPr lIns="0" tIns="12700" rIns="0" bIns="0">
              <a:spAutoFit/>
            </a:bodyPr>
            <a:lstStyle/>
            <a:p>
              <a:pPr marL="12700">
                <a:spcBef>
                  <a:spcPts val="100"/>
                </a:spcBef>
                <a:defRPr/>
              </a:pPr>
              <a:r>
                <a:rPr sz="2400" b="1" spc="-5">
                  <a:solidFill>
                    <a:srgbClr val="FF0000"/>
                  </a:solidFill>
                  <a:latin typeface="Calibri"/>
                  <a:cs typeface="Calibri"/>
                </a:rPr>
                <a:t>Tip</a:t>
              </a:r>
              <a:endParaRPr sz="2400">
                <a:latin typeface="Calibri"/>
                <a:cs typeface="Calibri"/>
              </a:endParaRPr>
            </a:p>
          </p:txBody>
        </p:sp>
        <p:sp>
          <p:nvSpPr>
            <p:cNvPr id="14" name="object 25">
              <a:extLst>
                <a:ext uri="{FF2B5EF4-FFF2-40B4-BE49-F238E27FC236}">
                  <a16:creationId xmlns:a16="http://schemas.microsoft.com/office/drawing/2014/main" id="{38FEE67D-916B-10B9-BFDF-DF0C595B4D12}"/>
                </a:ext>
              </a:extLst>
            </p:cNvPr>
            <p:cNvSpPr>
              <a:spLocks/>
            </p:cNvSpPr>
            <p:nvPr/>
          </p:nvSpPr>
          <p:spPr bwMode="auto">
            <a:xfrm>
              <a:off x="4157663" y="5916613"/>
              <a:ext cx="2924175" cy="461962"/>
            </a:xfrm>
            <a:custGeom>
              <a:avLst/>
              <a:gdLst>
                <a:gd name="T0" fmla="*/ 0 w 2924809"/>
                <a:gd name="T1" fmla="*/ 457672 h 462279"/>
                <a:gd name="T2" fmla="*/ 2916324 w 2924809"/>
                <a:gd name="T3" fmla="*/ 457672 h 462279"/>
                <a:gd name="T4" fmla="*/ 2916324 w 2924809"/>
                <a:gd name="T5" fmla="*/ 0 h 462279"/>
                <a:gd name="T6" fmla="*/ 0 w 2924809"/>
                <a:gd name="T7" fmla="*/ 0 h 462279"/>
                <a:gd name="T8" fmla="*/ 0 w 2924809"/>
                <a:gd name="T9" fmla="*/ 457672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4809" h="462279">
                  <a:moveTo>
                    <a:pt x="0" y="461771"/>
                  </a:moveTo>
                  <a:lnTo>
                    <a:pt x="2924555" y="461771"/>
                  </a:lnTo>
                  <a:lnTo>
                    <a:pt x="2924555" y="0"/>
                  </a:lnTo>
                  <a:lnTo>
                    <a:pt x="0" y="0"/>
                  </a:lnTo>
                  <a:lnTo>
                    <a:pt x="0" y="4617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5" name="object 26">
              <a:extLst>
                <a:ext uri="{FF2B5EF4-FFF2-40B4-BE49-F238E27FC236}">
                  <a16:creationId xmlns:a16="http://schemas.microsoft.com/office/drawing/2014/main" id="{5ABEA98A-82B1-4234-FDEE-F34B6139B3A0}"/>
                </a:ext>
              </a:extLst>
            </p:cNvPr>
            <p:cNvSpPr txBox="1"/>
            <p:nvPr/>
          </p:nvSpPr>
          <p:spPr>
            <a:xfrm>
              <a:off x="4275138" y="5930900"/>
              <a:ext cx="2690813" cy="874598"/>
            </a:xfrm>
            <a:prstGeom prst="rect">
              <a:avLst/>
            </a:prstGeom>
          </p:spPr>
          <p:txBody>
            <a:bodyPr lIns="0" tIns="12700" rIns="0" bIns="0" anchor="t">
              <a:spAutoFit/>
            </a:bodyPr>
            <a:lstStyle/>
            <a:p>
              <a:pPr marL="12700">
                <a:spcBef>
                  <a:spcPts val="100"/>
                </a:spcBef>
                <a:defRPr/>
              </a:pPr>
              <a:r>
                <a:rPr sz="2800" b="1" spc="-5">
                  <a:solidFill>
                    <a:srgbClr val="800000"/>
                  </a:solidFill>
                  <a:latin typeface="Calibri"/>
                  <a:cs typeface="Calibri"/>
                </a:rPr>
                <a:t>Notice </a:t>
              </a:r>
              <a:r>
                <a:rPr sz="2800" b="1">
                  <a:solidFill>
                    <a:srgbClr val="800000"/>
                  </a:solidFill>
                  <a:latin typeface="Calibri"/>
                  <a:cs typeface="Calibri"/>
                </a:rPr>
                <a:t>‘</a:t>
              </a:r>
              <a:r>
                <a:rPr sz="2800" b="1" i="1">
                  <a:solidFill>
                    <a:srgbClr val="800000"/>
                  </a:solidFill>
                  <a:latin typeface="Calibri"/>
                  <a:cs typeface="Calibri"/>
                </a:rPr>
                <a:t>ORs </a:t>
              </a:r>
              <a:r>
                <a:rPr sz="2800" b="1">
                  <a:solidFill>
                    <a:srgbClr val="800000"/>
                  </a:solidFill>
                  <a:latin typeface="Calibri"/>
                  <a:cs typeface="Calibri"/>
                </a:rPr>
                <a:t>&amp; </a:t>
              </a:r>
              <a:r>
                <a:rPr sz="2800" b="1" i="1">
                  <a:solidFill>
                    <a:srgbClr val="800000"/>
                  </a:solidFill>
                  <a:latin typeface="Calibri"/>
                  <a:cs typeface="Calibri"/>
                </a:rPr>
                <a:t>ANDs</a:t>
              </a:r>
              <a:r>
                <a:rPr sz="2800" b="1" i="1" spc="-110">
                  <a:solidFill>
                    <a:srgbClr val="800000"/>
                  </a:solidFill>
                  <a:latin typeface="Calibri"/>
                  <a:cs typeface="Calibri"/>
                </a:rPr>
                <a:t> </a:t>
              </a:r>
              <a:r>
                <a:rPr sz="2800" b="1" i="1">
                  <a:solidFill>
                    <a:srgbClr val="800000"/>
                  </a:solidFill>
                  <a:latin typeface="Calibri"/>
                  <a:cs typeface="Calibri"/>
                </a:rPr>
                <a:t>’</a:t>
              </a:r>
              <a:endParaRPr lang="en-US" sz="2800">
                <a:latin typeface="Calibri"/>
                <a:ea typeface="Calibri"/>
                <a:cs typeface="Calibri"/>
              </a:endParaRPr>
            </a:p>
          </p:txBody>
        </p:sp>
      </p:grpSp>
    </p:spTree>
    <p:extLst>
      <p:ext uri="{BB962C8B-B14F-4D97-AF65-F5344CB8AC3E}">
        <p14:creationId xmlns:p14="http://schemas.microsoft.com/office/powerpoint/2010/main" val="7015414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graphicFrame>
        <p:nvGraphicFramePr>
          <p:cNvPr id="1248" name="Google Shape;1248;p87"/>
          <p:cNvGraphicFramePr/>
          <p:nvPr/>
        </p:nvGraphicFramePr>
        <p:xfrm>
          <a:off x="130628" y="1174625"/>
          <a:ext cx="11503400" cy="5261725"/>
        </p:xfrm>
        <a:graphic>
          <a:graphicData uri="http://schemas.openxmlformats.org/drawingml/2006/table">
            <a:tbl>
              <a:tblPr>
                <a:noFill/>
              </a:tblPr>
              <a:tblGrid>
                <a:gridCol w="786050">
                  <a:extLst>
                    <a:ext uri="{9D8B030D-6E8A-4147-A177-3AD203B41FA5}">
                      <a16:colId xmlns:a16="http://schemas.microsoft.com/office/drawing/2014/main" val="20000"/>
                    </a:ext>
                  </a:extLst>
                </a:gridCol>
                <a:gridCol w="671575">
                  <a:extLst>
                    <a:ext uri="{9D8B030D-6E8A-4147-A177-3AD203B41FA5}">
                      <a16:colId xmlns:a16="http://schemas.microsoft.com/office/drawing/2014/main" val="20001"/>
                    </a:ext>
                  </a:extLst>
                </a:gridCol>
                <a:gridCol w="1008550">
                  <a:extLst>
                    <a:ext uri="{9D8B030D-6E8A-4147-A177-3AD203B41FA5}">
                      <a16:colId xmlns:a16="http://schemas.microsoft.com/office/drawing/2014/main" val="20002"/>
                    </a:ext>
                  </a:extLst>
                </a:gridCol>
                <a:gridCol w="1218100">
                  <a:extLst>
                    <a:ext uri="{9D8B030D-6E8A-4147-A177-3AD203B41FA5}">
                      <a16:colId xmlns:a16="http://schemas.microsoft.com/office/drawing/2014/main" val="20003"/>
                    </a:ext>
                  </a:extLst>
                </a:gridCol>
                <a:gridCol w="1102575">
                  <a:extLst>
                    <a:ext uri="{9D8B030D-6E8A-4147-A177-3AD203B41FA5}">
                      <a16:colId xmlns:a16="http://schemas.microsoft.com/office/drawing/2014/main" val="20004"/>
                    </a:ext>
                  </a:extLst>
                </a:gridCol>
                <a:gridCol w="903075">
                  <a:extLst>
                    <a:ext uri="{9D8B030D-6E8A-4147-A177-3AD203B41FA5}">
                      <a16:colId xmlns:a16="http://schemas.microsoft.com/office/drawing/2014/main" val="20005"/>
                    </a:ext>
                  </a:extLst>
                </a:gridCol>
                <a:gridCol w="955575">
                  <a:extLst>
                    <a:ext uri="{9D8B030D-6E8A-4147-A177-3AD203B41FA5}">
                      <a16:colId xmlns:a16="http://schemas.microsoft.com/office/drawing/2014/main" val="20006"/>
                    </a:ext>
                  </a:extLst>
                </a:gridCol>
                <a:gridCol w="1690625">
                  <a:extLst>
                    <a:ext uri="{9D8B030D-6E8A-4147-A177-3AD203B41FA5}">
                      <a16:colId xmlns:a16="http://schemas.microsoft.com/office/drawing/2014/main" val="20007"/>
                    </a:ext>
                  </a:extLst>
                </a:gridCol>
                <a:gridCol w="1869150">
                  <a:extLst>
                    <a:ext uri="{9D8B030D-6E8A-4147-A177-3AD203B41FA5}">
                      <a16:colId xmlns:a16="http://schemas.microsoft.com/office/drawing/2014/main" val="20008"/>
                    </a:ext>
                  </a:extLst>
                </a:gridCol>
                <a:gridCol w="1298125">
                  <a:extLst>
                    <a:ext uri="{9D8B030D-6E8A-4147-A177-3AD203B41FA5}">
                      <a16:colId xmlns:a16="http://schemas.microsoft.com/office/drawing/2014/main" val="20009"/>
                    </a:ext>
                  </a:extLst>
                </a:gridCol>
              </a:tblGrid>
              <a:tr h="183950">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4221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89662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at receipt.</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1077700">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Refrigerated Storage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dirty="0"/>
                        <a:t>Tubs or containers of Mahi-mahi fillets are completely surrounded with ice throughout storage time.</a:t>
                      </a:r>
                      <a:endParaRPr sz="1000" b="0" i="0" u="none" strike="noStrike" cap="none" dirty="0">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r h="1617800">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Weigh/Pack/Label</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Food Allergens</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All finished product containers will be labeled with the correct market name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4"/>
                  </a:ext>
                </a:extLst>
              </a:tr>
              <a:tr h="1043050">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Finished Product Refrigerated</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Storage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Histamine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Containers of Mahi-mahi fillets</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are completely</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surrounded with</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ice throughout</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storage time.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9525" marR="9525" marT="9525"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dirty="0">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5"/>
                  </a:ext>
                </a:extLst>
              </a:tr>
            </a:tbl>
          </a:graphicData>
        </a:graphic>
      </p:graphicFrame>
      <p:sp>
        <p:nvSpPr>
          <p:cNvPr id="1249" name="Google Shape;1249;p87"/>
          <p:cNvSpPr txBox="1">
            <a:spLocks noGrp="1"/>
          </p:cNvSpPr>
          <p:nvPr>
            <p:ph type="title"/>
          </p:nvPr>
        </p:nvSpPr>
        <p:spPr>
          <a:xfrm>
            <a:off x="838200" y="365125"/>
            <a:ext cx="9672484"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100000"/>
              <a:buFont typeface="Arial"/>
              <a:buNone/>
            </a:pPr>
            <a:r>
              <a:rPr lang="en-US"/>
              <a:t>Principle 3: Establish CRITICAL LIMITS</a:t>
            </a:r>
            <a:br>
              <a:rPr lang="en-US"/>
            </a:br>
            <a:endParaRPr/>
          </a:p>
        </p:txBody>
      </p:sp>
      <p:sp>
        <p:nvSpPr>
          <p:cNvPr id="1250" name="Google Shape;1250;p87"/>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87</a:t>
            </a:fld>
            <a:endParaRPr/>
          </a:p>
        </p:txBody>
      </p:sp>
      <p:grpSp>
        <p:nvGrpSpPr>
          <p:cNvPr id="1251" name="Google Shape;1251;p87"/>
          <p:cNvGrpSpPr/>
          <p:nvPr/>
        </p:nvGrpSpPr>
        <p:grpSpPr>
          <a:xfrm>
            <a:off x="8496055" y="1251479"/>
            <a:ext cx="2390775" cy="369331"/>
            <a:chOff x="8521440" y="379883"/>
            <a:chExt cx="2576772" cy="432079"/>
          </a:xfrm>
        </p:grpSpPr>
        <p:sp>
          <p:nvSpPr>
            <p:cNvPr id="1252" name="Google Shape;1252;p87"/>
            <p:cNvSpPr/>
            <p:nvPr/>
          </p:nvSpPr>
          <p:spPr>
            <a:xfrm>
              <a:off x="9035152" y="399612"/>
              <a:ext cx="1550580" cy="36036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3" name="Google Shape;1253;p87"/>
            <p:cNvSpPr txBox="1"/>
            <p:nvPr/>
          </p:nvSpPr>
          <p:spPr>
            <a:xfrm>
              <a:off x="8521440" y="379883"/>
              <a:ext cx="2576772" cy="4320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CHP7: 109 </a:t>
              </a:r>
              <a:endParaRPr sz="1400" b="0" i="0" u="none" strike="noStrike" cap="none">
                <a:solidFill>
                  <a:srgbClr val="000000"/>
                </a:solidFill>
                <a:latin typeface="Arial"/>
                <a:ea typeface="Arial"/>
                <a:cs typeface="Arial"/>
                <a:sym typeface="Arial"/>
              </a:endParaRPr>
            </a:p>
          </p:txBody>
        </p:sp>
      </p:grpSp>
      <p:sp>
        <p:nvSpPr>
          <p:cNvPr id="1254" name="Google Shape;1254;p87"/>
          <p:cNvSpPr/>
          <p:nvPr/>
        </p:nvSpPr>
        <p:spPr>
          <a:xfrm>
            <a:off x="2872162" y="1960032"/>
            <a:ext cx="634906" cy="4342797"/>
          </a:xfrm>
          <a:prstGeom prst="rightBrace">
            <a:avLst>
              <a:gd name="adj1" fmla="val 11752"/>
              <a:gd name="adj2" fmla="val 31734"/>
            </a:avLst>
          </a:prstGeom>
          <a:noFill/>
          <a:ln w="349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55" name="Google Shape;1255;p87"/>
          <p:cNvSpPr txBox="1"/>
          <p:nvPr/>
        </p:nvSpPr>
        <p:spPr>
          <a:xfrm>
            <a:off x="3589594" y="3406103"/>
            <a:ext cx="4585431" cy="92727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1F36"/>
                </a:solidFill>
                <a:latin typeface="Arial"/>
                <a:ea typeface="Arial"/>
                <a:cs typeface="Arial"/>
                <a:sym typeface="Arial"/>
              </a:rPr>
              <a:t>Based on recommendations </a:t>
            </a:r>
            <a:br>
              <a:rPr lang="en-US" sz="3200" b="1" i="0" u="none" strike="noStrike" cap="none">
                <a:solidFill>
                  <a:srgbClr val="001F36"/>
                </a:solidFill>
                <a:latin typeface="Arial"/>
                <a:ea typeface="Arial"/>
                <a:cs typeface="Arial"/>
                <a:sym typeface="Arial"/>
              </a:rPr>
            </a:br>
            <a:r>
              <a:rPr lang="en-US" sz="3200" b="1" i="0" u="none" strike="noStrike" cap="none">
                <a:solidFill>
                  <a:srgbClr val="001F36"/>
                </a:solidFill>
                <a:latin typeface="Arial"/>
                <a:ea typeface="Arial"/>
                <a:cs typeface="Arial"/>
                <a:sym typeface="Arial"/>
              </a:rPr>
              <a:t>in the FDA Guide</a:t>
            </a:r>
            <a:endParaRPr sz="1400" b="0" i="0" u="none" strike="noStrike" cap="none">
              <a:solidFill>
                <a:srgbClr val="000000"/>
              </a:solidFill>
              <a:latin typeface="Arial"/>
              <a:ea typeface="Arial"/>
              <a:cs typeface="Arial"/>
              <a:sym typeface="Arial"/>
            </a:endParaRPr>
          </a:p>
        </p:txBody>
      </p:sp>
      <p:sp>
        <p:nvSpPr>
          <p:cNvPr id="1256" name="Google Shape;1256;p87"/>
          <p:cNvSpPr/>
          <p:nvPr/>
        </p:nvSpPr>
        <p:spPr>
          <a:xfrm>
            <a:off x="130628" y="1784163"/>
            <a:ext cx="2467679" cy="908615"/>
          </a:xfrm>
          <a:prstGeom prst="rect">
            <a:avLst/>
          </a:prstGeom>
          <a:noFill/>
          <a:ln w="28575"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7" name="Google Shape;1257;p87"/>
          <p:cNvSpPr/>
          <p:nvPr/>
        </p:nvSpPr>
        <p:spPr>
          <a:xfrm>
            <a:off x="5153266" y="2114820"/>
            <a:ext cx="4112143" cy="839142"/>
          </a:xfrm>
          <a:prstGeom prst="roundRect">
            <a:avLst>
              <a:gd name="adj" fmla="val 16667"/>
            </a:avLst>
          </a:prstGeom>
          <a:solidFill>
            <a:srgbClr val="BF9000"/>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Receiving - Transit Control Example 3 - CHP 7: 137</a:t>
            </a:r>
            <a:endParaRPr sz="1800" b="0" i="0" u="none" strike="noStrike" cap="none">
              <a:solidFill>
                <a:srgbClr val="F2F2F2"/>
              </a:solidFill>
              <a:latin typeface="Arial"/>
              <a:ea typeface="Arial"/>
              <a:cs typeface="Arial"/>
              <a:sym typeface="Arial"/>
            </a:endParaRPr>
          </a:p>
        </p:txBody>
      </p:sp>
      <p:sp>
        <p:nvSpPr>
          <p:cNvPr id="1258" name="Google Shape;1258;p87"/>
          <p:cNvSpPr/>
          <p:nvPr/>
        </p:nvSpPr>
        <p:spPr>
          <a:xfrm>
            <a:off x="3589594" y="2369803"/>
            <a:ext cx="1009234" cy="260450"/>
          </a:xfrm>
          <a:prstGeom prst="rightArrow">
            <a:avLst>
              <a:gd name="adj1" fmla="val 50000"/>
              <a:gd name="adj2" fmla="val 50000"/>
            </a:avLst>
          </a:prstGeom>
          <a:solidFill>
            <a:schemeClr val="accent1"/>
          </a:solidFill>
          <a:ln w="19050" cap="flat" cmpd="sng">
            <a:solidFill>
              <a:srgbClr val="002D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9" name="Google Shape;1259;p87"/>
          <p:cNvSpPr/>
          <p:nvPr/>
        </p:nvSpPr>
        <p:spPr>
          <a:xfrm>
            <a:off x="1555531" y="1756509"/>
            <a:ext cx="1030165" cy="963924"/>
          </a:xfrm>
          <a:prstGeom prst="rect">
            <a:avLst/>
          </a:prstGeom>
          <a:noFill/>
          <a:ln w="1270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4988060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901A9-2575-7B6E-C398-17420045D0C8}"/>
              </a:ext>
            </a:extLst>
          </p:cNvPr>
          <p:cNvSpPr>
            <a:spLocks noGrp="1"/>
          </p:cNvSpPr>
          <p:nvPr>
            <p:ph type="title"/>
          </p:nvPr>
        </p:nvSpPr>
        <p:spPr>
          <a:xfrm>
            <a:off x="838200" y="365125"/>
            <a:ext cx="10756392" cy="1325563"/>
          </a:xfrm>
        </p:spPr>
        <p:txBody>
          <a:bodyPr/>
          <a:lstStyle/>
          <a:p>
            <a:r>
              <a:rPr lang="en-US" altLang="en-US">
                <a:ea typeface="MS PGothic" panose="020B0600070205080204" pitchFamily="34" charset="-128"/>
              </a:rPr>
              <a:t>Principle 4:  Establish Monitoring Procedures</a:t>
            </a:r>
            <a:endParaRPr lang="en-US"/>
          </a:p>
        </p:txBody>
      </p:sp>
      <p:sp>
        <p:nvSpPr>
          <p:cNvPr id="3" name="Content Placeholder 2">
            <a:extLst>
              <a:ext uri="{FF2B5EF4-FFF2-40B4-BE49-F238E27FC236}">
                <a16:creationId xmlns:a16="http://schemas.microsoft.com/office/drawing/2014/main" id="{08B33E3B-BE30-1DBD-35AC-B17D3152A8A9}"/>
              </a:ext>
            </a:extLst>
          </p:cNvPr>
          <p:cNvSpPr>
            <a:spLocks noGrp="1"/>
          </p:cNvSpPr>
          <p:nvPr>
            <p:ph idx="1"/>
          </p:nvPr>
        </p:nvSpPr>
        <p:spPr/>
        <p:txBody>
          <a:bodyPr/>
          <a:lstStyle/>
          <a:p>
            <a:pPr eaLnBrk="1" hangingPunct="1">
              <a:buFont typeface="Wingdings" panose="05000000000000000000" pitchFamily="2" charset="2"/>
              <a:buNone/>
            </a:pPr>
            <a:r>
              <a:rPr lang="en-US" altLang="en-US" b="0">
                <a:ea typeface="MS PGothic" panose="020B0600070205080204" pitchFamily="34" charset="-128"/>
              </a:rPr>
              <a:t>Follow the same option selected for Critical Limits </a:t>
            </a:r>
          </a:p>
          <a:p>
            <a:pPr>
              <a:buNone/>
            </a:pPr>
            <a:r>
              <a:rPr lang="en-US" altLang="en-US" b="1">
                <a:ea typeface="MS PGothic"/>
              </a:rPr>
              <a:t>Example:</a:t>
            </a:r>
            <a:r>
              <a:rPr lang="en-US" altLang="en-US" b="0">
                <a:ea typeface="MS PGothic"/>
              </a:rPr>
              <a:t> Control Strategy = Transit control</a:t>
            </a:r>
            <a:r>
              <a:rPr lang="en-US" altLang="en-US">
                <a:ea typeface="MS PGothic"/>
              </a:rPr>
              <a:t> </a:t>
            </a:r>
            <a:endParaRPr lang="en-US" altLang="en-US" b="0">
              <a:ea typeface="MS PGothic" panose="020B0600070205080204" pitchFamily="34" charset="-128"/>
              <a:cs typeface="Calibri"/>
            </a:endParaRPr>
          </a:p>
          <a:p>
            <a:pPr>
              <a:buNone/>
            </a:pPr>
            <a:r>
              <a:rPr lang="en-US" altLang="en-US" b="1">
                <a:ea typeface="MS PGothic"/>
              </a:rPr>
              <a:t>Critical Limit Option: </a:t>
            </a:r>
            <a:r>
              <a:rPr lang="en-US" altLang="en-US" b="0">
                <a:ea typeface="MS PGothic"/>
              </a:rPr>
              <a:t> Surrounded by ice </a:t>
            </a:r>
            <a:br>
              <a:rPr lang="en-US" altLang="en-US" b="0">
                <a:ea typeface="MS PGothic" panose="020B0600070205080204" pitchFamily="34" charset="-128"/>
              </a:rPr>
            </a:br>
            <a:endParaRPr lang="en-US" altLang="en-US" b="0">
              <a:ea typeface="MS PGothic" panose="020B0600070205080204" pitchFamily="34" charset="-128"/>
            </a:endParaRPr>
          </a:p>
          <a:p>
            <a:pPr lvl="2" eaLnBrk="1" hangingPunct="1"/>
            <a:r>
              <a:rPr lang="en-US" altLang="en-US" sz="3200" b="1">
                <a:solidFill>
                  <a:srgbClr val="C00000"/>
                </a:solidFill>
                <a:ea typeface="MS PGothic"/>
              </a:rPr>
              <a:t>What </a:t>
            </a:r>
            <a:r>
              <a:rPr lang="en-US" altLang="en-US" sz="3200" b="0">
                <a:ea typeface="MS PGothic"/>
              </a:rPr>
              <a:t>will be monitored?</a:t>
            </a:r>
            <a:endParaRPr lang="en-US" altLang="en-US" sz="3200" b="0">
              <a:ea typeface="MS PGothic"/>
              <a:cs typeface="Calibri"/>
            </a:endParaRPr>
          </a:p>
          <a:p>
            <a:pPr lvl="2" eaLnBrk="1" hangingPunct="1"/>
            <a:r>
              <a:rPr lang="en-US" altLang="en-US" sz="3200" b="1">
                <a:solidFill>
                  <a:srgbClr val="C00000"/>
                </a:solidFill>
                <a:ea typeface="MS PGothic"/>
              </a:rPr>
              <a:t>How </a:t>
            </a:r>
            <a:r>
              <a:rPr lang="en-US" altLang="en-US" sz="3200" b="0">
                <a:ea typeface="MS PGothic"/>
              </a:rPr>
              <a:t>will monitoring be done?</a:t>
            </a:r>
            <a:endParaRPr lang="en-US" altLang="en-US" sz="3200" b="0">
              <a:ea typeface="MS PGothic"/>
              <a:cs typeface="Calibri"/>
            </a:endParaRPr>
          </a:p>
          <a:p>
            <a:pPr lvl="2" eaLnBrk="1" hangingPunct="1"/>
            <a:r>
              <a:rPr lang="en-US" altLang="en-US" sz="3200" b="1">
                <a:solidFill>
                  <a:srgbClr val="C00000"/>
                </a:solidFill>
                <a:ea typeface="MS PGothic"/>
              </a:rPr>
              <a:t>How often</a:t>
            </a:r>
            <a:r>
              <a:rPr lang="en-US" altLang="en-US" sz="3200" b="0">
                <a:ea typeface="MS PGothic"/>
              </a:rPr>
              <a:t> will monitoring be done (frequency)?</a:t>
            </a:r>
            <a:endParaRPr lang="en-US" altLang="en-US" sz="3200" b="0">
              <a:ea typeface="MS PGothic"/>
              <a:cs typeface="Calibri"/>
            </a:endParaRPr>
          </a:p>
          <a:p>
            <a:pPr lvl="2" eaLnBrk="1" hangingPunct="1"/>
            <a:r>
              <a:rPr lang="en-US" altLang="en-US" sz="3200" b="1">
                <a:solidFill>
                  <a:srgbClr val="C00000"/>
                </a:solidFill>
                <a:ea typeface="MS PGothic"/>
              </a:rPr>
              <a:t>Who </a:t>
            </a:r>
            <a:r>
              <a:rPr lang="en-US" altLang="en-US" sz="3200" b="0">
                <a:ea typeface="MS PGothic"/>
              </a:rPr>
              <a:t>will do the monitoring?</a:t>
            </a:r>
            <a:endParaRPr lang="en-US" altLang="en-US" sz="3200" b="0">
              <a:ea typeface="MS PGothic"/>
              <a:cs typeface="Calibri"/>
            </a:endParaRPr>
          </a:p>
          <a:p>
            <a:pPr marL="0" indent="0">
              <a:buNone/>
            </a:pPr>
            <a:endParaRPr lang="en-US"/>
          </a:p>
        </p:txBody>
      </p:sp>
      <p:sp>
        <p:nvSpPr>
          <p:cNvPr id="4" name="Slide Number Placeholder 3">
            <a:extLst>
              <a:ext uri="{FF2B5EF4-FFF2-40B4-BE49-F238E27FC236}">
                <a16:creationId xmlns:a16="http://schemas.microsoft.com/office/drawing/2014/main" id="{321C8498-0025-7CEA-2148-C93639642A0B}"/>
              </a:ext>
            </a:extLst>
          </p:cNvPr>
          <p:cNvSpPr>
            <a:spLocks noGrp="1"/>
          </p:cNvSpPr>
          <p:nvPr>
            <p:ph type="sldNum" sz="quarter" idx="12"/>
          </p:nvPr>
        </p:nvSpPr>
        <p:spPr/>
        <p:txBody>
          <a:bodyPr/>
          <a:lstStyle/>
          <a:p>
            <a:fld id="{02389E78-7DB0-44B8-A701-13E85F167260}" type="slidenum">
              <a:rPr lang="en-US" smtClean="0"/>
              <a:t>88</a:t>
            </a:fld>
            <a:endParaRPr lang="en-US"/>
          </a:p>
        </p:txBody>
      </p:sp>
      <p:sp>
        <p:nvSpPr>
          <p:cNvPr id="5" name="Rounded Rectangle 22">
            <a:extLst>
              <a:ext uri="{FF2B5EF4-FFF2-40B4-BE49-F238E27FC236}">
                <a16:creationId xmlns:a16="http://schemas.microsoft.com/office/drawing/2014/main" id="{46DD2248-00FB-48AA-BF78-D9957F016BF1}"/>
              </a:ext>
            </a:extLst>
          </p:cNvPr>
          <p:cNvSpPr/>
          <p:nvPr/>
        </p:nvSpPr>
        <p:spPr bwMode="auto">
          <a:xfrm>
            <a:off x="9341652" y="3429001"/>
            <a:ext cx="2634037" cy="557784"/>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 7: 137-139</a:t>
            </a:r>
          </a:p>
        </p:txBody>
      </p:sp>
    </p:spTree>
    <p:extLst>
      <p:ext uri="{BB962C8B-B14F-4D97-AF65-F5344CB8AC3E}">
        <p14:creationId xmlns:p14="http://schemas.microsoft.com/office/powerpoint/2010/main" val="25839968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89"/>
          <p:cNvSpPr txBox="1">
            <a:spLocks noGrp="1"/>
          </p:cNvSpPr>
          <p:nvPr>
            <p:ph type="title"/>
          </p:nvPr>
        </p:nvSpPr>
        <p:spPr>
          <a:xfrm>
            <a:off x="838199" y="365125"/>
            <a:ext cx="1135380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000"/>
              <a:buFont typeface="Arial"/>
              <a:buNone/>
            </a:pPr>
            <a:r>
              <a:rPr lang="en-US" sz="4000"/>
              <a:t>Principle 4: Establish CCP MONITORING  </a:t>
            </a:r>
            <a:br>
              <a:rPr lang="en-US" sz="4400" b="1">
                <a:solidFill>
                  <a:srgbClr val="002060"/>
                </a:solidFill>
                <a:latin typeface="Arial"/>
                <a:ea typeface="Arial"/>
                <a:cs typeface="Arial"/>
                <a:sym typeface="Arial"/>
              </a:rPr>
            </a:br>
            <a:endParaRPr/>
          </a:p>
        </p:txBody>
      </p:sp>
      <p:sp>
        <p:nvSpPr>
          <p:cNvPr id="1273" name="Google Shape;1273;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1274" name="Google Shape;1274;p89"/>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89</a:t>
            </a:fld>
            <a:endParaRPr/>
          </a:p>
        </p:txBody>
      </p:sp>
      <p:grpSp>
        <p:nvGrpSpPr>
          <p:cNvPr id="1275" name="Google Shape;1275;p89"/>
          <p:cNvGrpSpPr/>
          <p:nvPr/>
        </p:nvGrpSpPr>
        <p:grpSpPr>
          <a:xfrm>
            <a:off x="8777097" y="1259274"/>
            <a:ext cx="2265912" cy="523220"/>
            <a:chOff x="8771323" y="399611"/>
            <a:chExt cx="2496572" cy="522812"/>
          </a:xfrm>
        </p:grpSpPr>
        <p:sp>
          <p:nvSpPr>
            <p:cNvPr id="1276" name="Google Shape;1276;p89"/>
            <p:cNvSpPr/>
            <p:nvPr/>
          </p:nvSpPr>
          <p:spPr>
            <a:xfrm>
              <a:off x="8882094" y="399611"/>
              <a:ext cx="2216119" cy="52281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7" name="Google Shape;1277;p89"/>
            <p:cNvSpPr txBox="1"/>
            <p:nvPr/>
          </p:nvSpPr>
          <p:spPr>
            <a:xfrm>
              <a:off x="8771323" y="399611"/>
              <a:ext cx="2496572" cy="5228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CHP8: 119 </a:t>
              </a:r>
              <a:endParaRPr sz="2800" b="0" i="0" u="none" strike="noStrike" cap="none">
                <a:solidFill>
                  <a:schemeClr val="lt1"/>
                </a:solidFill>
                <a:latin typeface="Arial"/>
                <a:ea typeface="Arial"/>
                <a:cs typeface="Arial"/>
                <a:sym typeface="Arial"/>
              </a:endParaRPr>
            </a:p>
          </p:txBody>
        </p:sp>
      </p:grpSp>
      <p:graphicFrame>
        <p:nvGraphicFramePr>
          <p:cNvPr id="1278" name="Google Shape;1278;p89"/>
          <p:cNvGraphicFramePr/>
          <p:nvPr/>
        </p:nvGraphicFramePr>
        <p:xfrm>
          <a:off x="216310" y="1149040"/>
          <a:ext cx="11885725" cy="5383430"/>
        </p:xfrm>
        <a:graphic>
          <a:graphicData uri="http://schemas.openxmlformats.org/drawingml/2006/table">
            <a:tbl>
              <a:tblPr>
                <a:noFill/>
              </a:tblPr>
              <a:tblGrid>
                <a:gridCol w="812175">
                  <a:extLst>
                    <a:ext uri="{9D8B030D-6E8A-4147-A177-3AD203B41FA5}">
                      <a16:colId xmlns:a16="http://schemas.microsoft.com/office/drawing/2014/main" val="20000"/>
                    </a:ext>
                  </a:extLst>
                </a:gridCol>
                <a:gridCol w="693900">
                  <a:extLst>
                    <a:ext uri="{9D8B030D-6E8A-4147-A177-3AD203B41FA5}">
                      <a16:colId xmlns:a16="http://schemas.microsoft.com/office/drawing/2014/main" val="20001"/>
                    </a:ext>
                  </a:extLst>
                </a:gridCol>
                <a:gridCol w="1042075">
                  <a:extLst>
                    <a:ext uri="{9D8B030D-6E8A-4147-A177-3AD203B41FA5}">
                      <a16:colId xmlns:a16="http://schemas.microsoft.com/office/drawing/2014/main" val="20002"/>
                    </a:ext>
                  </a:extLst>
                </a:gridCol>
                <a:gridCol w="1258575">
                  <a:extLst>
                    <a:ext uri="{9D8B030D-6E8A-4147-A177-3AD203B41FA5}">
                      <a16:colId xmlns:a16="http://schemas.microsoft.com/office/drawing/2014/main" val="20003"/>
                    </a:ext>
                  </a:extLst>
                </a:gridCol>
                <a:gridCol w="1139225">
                  <a:extLst>
                    <a:ext uri="{9D8B030D-6E8A-4147-A177-3AD203B41FA5}">
                      <a16:colId xmlns:a16="http://schemas.microsoft.com/office/drawing/2014/main" val="20004"/>
                    </a:ext>
                  </a:extLst>
                </a:gridCol>
                <a:gridCol w="933075">
                  <a:extLst>
                    <a:ext uri="{9D8B030D-6E8A-4147-A177-3AD203B41FA5}">
                      <a16:colId xmlns:a16="http://schemas.microsoft.com/office/drawing/2014/main" val="20005"/>
                    </a:ext>
                  </a:extLst>
                </a:gridCol>
                <a:gridCol w="987325">
                  <a:extLst>
                    <a:ext uri="{9D8B030D-6E8A-4147-A177-3AD203B41FA5}">
                      <a16:colId xmlns:a16="http://schemas.microsoft.com/office/drawing/2014/main" val="20006"/>
                    </a:ext>
                  </a:extLst>
                </a:gridCol>
                <a:gridCol w="1746825">
                  <a:extLst>
                    <a:ext uri="{9D8B030D-6E8A-4147-A177-3AD203B41FA5}">
                      <a16:colId xmlns:a16="http://schemas.microsoft.com/office/drawing/2014/main" val="20007"/>
                    </a:ext>
                  </a:extLst>
                </a:gridCol>
                <a:gridCol w="1931275">
                  <a:extLst>
                    <a:ext uri="{9D8B030D-6E8A-4147-A177-3AD203B41FA5}">
                      <a16:colId xmlns:a16="http://schemas.microsoft.com/office/drawing/2014/main" val="20008"/>
                    </a:ext>
                  </a:extLst>
                </a:gridCol>
                <a:gridCol w="1341275">
                  <a:extLst>
                    <a:ext uri="{9D8B030D-6E8A-4147-A177-3AD203B41FA5}">
                      <a16:colId xmlns:a16="http://schemas.microsoft.com/office/drawing/2014/main" val="20009"/>
                    </a:ext>
                  </a:extLst>
                </a:gridCol>
              </a:tblGrid>
              <a:tr h="188125">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u="none" strike="noStrike" cap="none"/>
                    </a:p>
                    <a:p>
                      <a:pPr marL="0" marR="0" lvl="0" indent="0" algn="ctr" rtl="0">
                        <a:lnSpc>
                          <a:spcPct val="100000"/>
                        </a:lnSpc>
                        <a:spcBef>
                          <a:spcPts val="0"/>
                        </a:spcBef>
                        <a:spcAft>
                          <a:spcPts val="0"/>
                        </a:spcAft>
                        <a:buClr>
                          <a:srgbClr val="000000"/>
                        </a:buClr>
                        <a:buSzPts val="1050"/>
                        <a:buFont typeface="Arial"/>
                        <a:buNone/>
                      </a:pPr>
                      <a:endParaRPr sz="1050" b="1" u="none" strike="noStrike" cap="none"/>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4317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772700">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at receipt.</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 containers of mahi-mahi fillets at delivery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 in each delivery</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Every Delivery</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 Manager</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110222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Refrigerated Storage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throughout storage time.</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a:t>
                      </a:r>
                      <a:endParaRPr sz="3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in cooler storage</a:t>
                      </a: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beginning and end of the work day</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Cooler Manager</a:t>
                      </a:r>
                      <a:endParaRPr sz="1000" b="0" i="0" u="none" strike="noStrike" cap="none">
                        <a:solidFill>
                          <a:srgbClr val="000000"/>
                        </a:solidFill>
                        <a:latin typeface="Arial"/>
                        <a:ea typeface="Arial"/>
                        <a:cs typeface="Arial"/>
                        <a:sym typeface="Arial"/>
                      </a:endParaRPr>
                    </a:p>
                  </a:txBody>
                  <a:tcPr marL="2650" marR="2650" marT="2650"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r h="1654625">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Weigh/Pack/Label</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Food Allergens</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All finished product containers will be labeled with the correct market name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The market name on each container of finished product</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Visual comparision of the label again the product specification for accuracy</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At the start of the production</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lot AND at least</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every 2 hours</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OR when new</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containers</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of labels are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opened or rolls</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of labels are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changed.</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Packing manager</a:t>
                      </a:r>
                      <a:endParaRPr sz="1400" u="none" strike="noStrike" cap="none"/>
                    </a:p>
                  </a:txBody>
                  <a:tcPr marL="9525" marR="9525" marT="9525"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4"/>
                  </a:ext>
                </a:extLst>
              </a:tr>
              <a:tr h="1066800">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Finished Product Refrigerated</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Storage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Histamine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Containers of Mahi-mahi fillets</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are completely</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surrounded with</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ice throughout</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storage time.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Adequacy of ice surrounding</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containers of</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mahi-mahi</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fillets</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Visual check of representative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number of</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containers in</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cooler storage</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At the beginning and</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end of the</a:t>
                      </a:r>
                      <a:br>
                        <a:rPr lang="en-US" sz="1000" b="0" i="0" u="none" strike="noStrike" cap="none">
                          <a:solidFill>
                            <a:srgbClr val="000000"/>
                          </a:solidFill>
                          <a:latin typeface="Arial"/>
                          <a:ea typeface="Arial"/>
                          <a:cs typeface="Arial"/>
                          <a:sym typeface="Arial"/>
                        </a:rPr>
                      </a:br>
                      <a:r>
                        <a:rPr lang="en-US" sz="1000" b="0" i="0" u="none" strike="noStrike" cap="none">
                          <a:solidFill>
                            <a:srgbClr val="000000"/>
                          </a:solidFill>
                          <a:latin typeface="Arial"/>
                          <a:ea typeface="Arial"/>
                          <a:cs typeface="Arial"/>
                          <a:sym typeface="Arial"/>
                        </a:rPr>
                        <a:t>work day</a:t>
                      </a:r>
                      <a:endParaRPr sz="1400" u="none" strike="noStrike" cap="none"/>
                    </a:p>
                  </a:txBody>
                  <a:tcPr marL="9525" marR="9525" marT="9525" marB="0">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Cooler manager</a:t>
                      </a:r>
                      <a:endParaRPr sz="1400" u="none" strike="noStrike" cap="none"/>
                    </a:p>
                  </a:txBody>
                  <a:tcPr marL="9525" marR="9525" marT="9525" marB="0">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5"/>
                  </a:ext>
                </a:extLst>
              </a:tr>
            </a:tbl>
          </a:graphicData>
        </a:graphic>
      </p:graphicFrame>
      <p:sp>
        <p:nvSpPr>
          <p:cNvPr id="1279" name="Google Shape;1279;p89"/>
          <p:cNvSpPr/>
          <p:nvPr/>
        </p:nvSpPr>
        <p:spPr>
          <a:xfrm>
            <a:off x="216309" y="1783355"/>
            <a:ext cx="6911700" cy="2021163"/>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0" name="Google Shape;1280;p89"/>
          <p:cNvSpPr/>
          <p:nvPr/>
        </p:nvSpPr>
        <p:spPr>
          <a:xfrm>
            <a:off x="2764450" y="1149050"/>
            <a:ext cx="4363500" cy="2633400"/>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1" name="Google Shape;1281;p89"/>
          <p:cNvSpPr txBox="1"/>
          <p:nvPr/>
        </p:nvSpPr>
        <p:spPr>
          <a:xfrm>
            <a:off x="8086491" y="2820890"/>
            <a:ext cx="1887086" cy="96161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1F36"/>
                </a:solidFill>
                <a:latin typeface="Arial"/>
                <a:ea typeface="Arial"/>
                <a:cs typeface="Arial"/>
                <a:sym typeface="Arial"/>
              </a:rPr>
              <a:t>Based on </a:t>
            </a:r>
            <a:br>
              <a:rPr lang="en-US" sz="3200" b="1" i="0" u="none" strike="noStrike" cap="none">
                <a:solidFill>
                  <a:srgbClr val="001F36"/>
                </a:solidFill>
                <a:latin typeface="Arial"/>
                <a:ea typeface="Arial"/>
                <a:cs typeface="Arial"/>
                <a:sym typeface="Arial"/>
              </a:rPr>
            </a:br>
            <a:r>
              <a:rPr lang="en-US" sz="3200" b="1" i="0" u="none" strike="noStrike" cap="none">
                <a:solidFill>
                  <a:srgbClr val="001F36"/>
                </a:solidFill>
                <a:latin typeface="Arial"/>
                <a:ea typeface="Arial"/>
                <a:cs typeface="Arial"/>
                <a:sym typeface="Arial"/>
              </a:rPr>
              <a:t>FDA Guide</a:t>
            </a:r>
            <a:endParaRPr sz="1400" b="0" i="0" u="none" strike="noStrike" cap="none">
              <a:solidFill>
                <a:srgbClr val="000000"/>
              </a:solidFill>
              <a:latin typeface="Arial"/>
              <a:ea typeface="Arial"/>
              <a:cs typeface="Arial"/>
              <a:sym typeface="Arial"/>
            </a:endParaRPr>
          </a:p>
        </p:txBody>
      </p:sp>
      <p:sp>
        <p:nvSpPr>
          <p:cNvPr id="1282" name="Google Shape;1282;p89"/>
          <p:cNvSpPr/>
          <p:nvPr/>
        </p:nvSpPr>
        <p:spPr>
          <a:xfrm>
            <a:off x="9459357" y="2576684"/>
            <a:ext cx="2516333" cy="765890"/>
          </a:xfrm>
          <a:prstGeom prst="roundRect">
            <a:avLst>
              <a:gd name="adj" fmla="val 16667"/>
            </a:avLst>
          </a:prstGeom>
          <a:solidFill>
            <a:srgbClr val="BF9000"/>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Example 3 </a:t>
            </a:r>
            <a:endParaRPr sz="1800" b="0" i="0" u="none" strike="noStrike" cap="none">
              <a:solidFill>
                <a:srgbClr val="F2F2F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CHP 7: 137-139</a:t>
            </a:r>
            <a:endParaRPr sz="1800" b="0" i="0" u="none" strike="noStrike" cap="none">
              <a:solidFill>
                <a:srgbClr val="F2F2F2"/>
              </a:solidFill>
              <a:latin typeface="Arial"/>
              <a:ea typeface="Arial"/>
              <a:cs typeface="Arial"/>
              <a:sym typeface="Arial"/>
            </a:endParaRPr>
          </a:p>
        </p:txBody>
      </p:sp>
      <p:sp>
        <p:nvSpPr>
          <p:cNvPr id="1283" name="Google Shape;1283;p89"/>
          <p:cNvSpPr/>
          <p:nvPr/>
        </p:nvSpPr>
        <p:spPr>
          <a:xfrm>
            <a:off x="7311105" y="1965799"/>
            <a:ext cx="625329" cy="4356404"/>
          </a:xfrm>
          <a:prstGeom prst="rightBrace">
            <a:avLst>
              <a:gd name="adj1" fmla="val 8333"/>
              <a:gd name="adj2" fmla="val 31734"/>
            </a:avLst>
          </a:prstGeom>
          <a:noFill/>
          <a:ln w="349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284" name="Google Shape;1284;p89"/>
          <p:cNvGrpSpPr/>
          <p:nvPr/>
        </p:nvGrpSpPr>
        <p:grpSpPr>
          <a:xfrm>
            <a:off x="8929497" y="1411674"/>
            <a:ext cx="2265912" cy="523220"/>
            <a:chOff x="8771323" y="399611"/>
            <a:chExt cx="2496572" cy="522812"/>
          </a:xfrm>
        </p:grpSpPr>
        <p:sp>
          <p:nvSpPr>
            <p:cNvPr id="1285" name="Google Shape;1285;p89"/>
            <p:cNvSpPr/>
            <p:nvPr/>
          </p:nvSpPr>
          <p:spPr>
            <a:xfrm>
              <a:off x="8882094" y="399611"/>
              <a:ext cx="2216119" cy="52281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6" name="Google Shape;1286;p89"/>
            <p:cNvSpPr txBox="1"/>
            <p:nvPr/>
          </p:nvSpPr>
          <p:spPr>
            <a:xfrm>
              <a:off x="8771323" y="399611"/>
              <a:ext cx="2496572" cy="5228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CHP8: 119 </a:t>
              </a:r>
              <a:endParaRPr sz="2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4181779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CBCD-822D-CC3F-DB76-3541EED8A24E}"/>
              </a:ext>
            </a:extLst>
          </p:cNvPr>
          <p:cNvSpPr>
            <a:spLocks noGrp="1"/>
          </p:cNvSpPr>
          <p:nvPr>
            <p:ph type="title"/>
          </p:nvPr>
        </p:nvSpPr>
        <p:spPr/>
        <p:txBody>
          <a:bodyPr/>
          <a:lstStyle/>
          <a:p>
            <a:r>
              <a:rPr lang="en-US" sz="4400">
                <a:ea typeface="ＭＳ Ｐゴシック" charset="0"/>
              </a:rPr>
              <a:t>What are fish or fishery products?</a:t>
            </a:r>
            <a:endParaRPr lang="en-US"/>
          </a:p>
        </p:txBody>
      </p:sp>
      <p:sp>
        <p:nvSpPr>
          <p:cNvPr id="3" name="Content Placeholder 2">
            <a:extLst>
              <a:ext uri="{FF2B5EF4-FFF2-40B4-BE49-F238E27FC236}">
                <a16:creationId xmlns:a16="http://schemas.microsoft.com/office/drawing/2014/main" id="{F05A6DF0-D434-295C-0ADE-1B21998B004A}"/>
              </a:ext>
            </a:extLst>
          </p:cNvPr>
          <p:cNvSpPr>
            <a:spLocks noGrp="1"/>
          </p:cNvSpPr>
          <p:nvPr>
            <p:ph idx="1"/>
          </p:nvPr>
        </p:nvSpPr>
        <p:spPr/>
        <p:txBody>
          <a:bodyPr>
            <a:normAutofit fontScale="62500" lnSpcReduction="20000"/>
          </a:bodyPr>
          <a:lstStyle/>
          <a:p>
            <a:pPr eaLnBrk="1" hangingPunct="1">
              <a:lnSpc>
                <a:spcPct val="90000"/>
              </a:lnSpc>
              <a:buFont typeface="Wingdings" panose="05000000000000000000" pitchFamily="2" charset="2"/>
              <a:buChar char="§"/>
            </a:pPr>
            <a:r>
              <a:rPr lang="en-US" altLang="en-US" sz="3400" b="1">
                <a:ea typeface="MS PGothic"/>
              </a:rPr>
              <a:t>Fish</a:t>
            </a:r>
            <a:r>
              <a:rPr lang="en-US" altLang="en-US" sz="3400" b="0">
                <a:ea typeface="MS PGothic"/>
              </a:rPr>
              <a:t> means freshwater or saltwater finfish, crustaceans, aquatic animal life (including alligators, frogs, aquatic turtles, jellyfish, sea cucumbers, sea urchins and roe) other than birds or mammals, and all mollusks, where such animal life is intended for human consumption.</a:t>
            </a:r>
          </a:p>
          <a:p>
            <a:pPr lvl="1">
              <a:buFont typeface="Wingdings" panose="05000000000000000000" pitchFamily="2" charset="2"/>
              <a:buChar char="§"/>
            </a:pPr>
            <a:r>
              <a:rPr lang="en-US" altLang="en-US" sz="3400" b="0">
                <a:ea typeface="MS PGothic"/>
              </a:rPr>
              <a:t>Note: it is important to carefully read the definition of fish and note that mollusks (molluscan shellfish) are considered fish for purposes of this regulation.</a:t>
            </a:r>
          </a:p>
          <a:p>
            <a:pPr marL="0" indent="0">
              <a:buNone/>
            </a:pPr>
            <a:endParaRPr lang="en-US" altLang="en-US" sz="3400" b="1">
              <a:ea typeface="MS PGothic" panose="020B0600070205080204" pitchFamily="34" charset="-128"/>
            </a:endParaRPr>
          </a:p>
          <a:p>
            <a:pPr>
              <a:buFont typeface="Wingdings" panose="05000000000000000000" pitchFamily="2" charset="2"/>
              <a:buChar char="§"/>
            </a:pPr>
            <a:r>
              <a:rPr lang="en-US" altLang="en-US" sz="3400" b="1">
                <a:ea typeface="MS PGothic" panose="020B0600070205080204" pitchFamily="34" charset="-128"/>
              </a:rPr>
              <a:t>Molluscan shellfish </a:t>
            </a:r>
            <a:r>
              <a:rPr lang="en-US" altLang="en-US" sz="3400" b="0">
                <a:ea typeface="MS PGothic" panose="020B0600070205080204" pitchFamily="34" charset="-128"/>
              </a:rPr>
              <a:t>means any edible species of fresh or frozen oysters, clams, mussels, or scallops, or edible portions of such species, except when the product consists entirely of the shucked adductor muscle.</a:t>
            </a:r>
          </a:p>
          <a:p>
            <a:pPr marL="0" indent="0">
              <a:buNone/>
            </a:pPr>
            <a:endParaRPr lang="en-US" altLang="en-US" sz="3400" b="0">
              <a:ea typeface="MS PGothic" panose="020B0600070205080204" pitchFamily="34" charset="-128"/>
            </a:endParaRPr>
          </a:p>
          <a:p>
            <a:pPr eaLnBrk="1" hangingPunct="1">
              <a:lnSpc>
                <a:spcPct val="90000"/>
              </a:lnSpc>
              <a:buFont typeface="Wingdings" panose="05000000000000000000" pitchFamily="2" charset="2"/>
              <a:buChar char="§"/>
            </a:pPr>
            <a:r>
              <a:rPr lang="en-US" altLang="en-US" sz="3400" b="1">
                <a:ea typeface="MS PGothic"/>
              </a:rPr>
              <a:t>Fishery product </a:t>
            </a:r>
            <a:r>
              <a:rPr lang="en-US" altLang="en-US" sz="3400" b="0">
                <a:ea typeface="MS PGothic"/>
              </a:rPr>
              <a:t>means any human food product where fish is a characterizing ingredient, such as clam chowder or fish sauce.</a:t>
            </a:r>
          </a:p>
          <a:p>
            <a:pPr marL="0" indent="0" eaLnBrk="1" hangingPunct="1">
              <a:lnSpc>
                <a:spcPct val="90000"/>
              </a:lnSpc>
              <a:buNone/>
            </a:pPr>
            <a:endParaRPr lang="en-US" altLang="en-US" sz="3400" b="0">
              <a:ea typeface="MS PGothic" panose="020B0600070205080204" pitchFamily="34" charset="-128"/>
            </a:endParaRPr>
          </a:p>
          <a:p>
            <a:pPr eaLnBrk="1" hangingPunct="1">
              <a:lnSpc>
                <a:spcPct val="90000"/>
              </a:lnSpc>
              <a:buFont typeface="Wingdings" panose="05000000000000000000" pitchFamily="2" charset="2"/>
              <a:buChar char="§"/>
            </a:pPr>
            <a:r>
              <a:rPr lang="en-US" altLang="en-US" sz="3400" b="1">
                <a:ea typeface="MS PGothic"/>
              </a:rPr>
              <a:t>All products </a:t>
            </a:r>
            <a:r>
              <a:rPr lang="en-US" altLang="en-US" sz="3400" b="0">
                <a:ea typeface="MS PGothic"/>
              </a:rPr>
              <a:t>intended for human consumption are covered</a:t>
            </a:r>
            <a:r>
              <a:rPr lang="en-US" altLang="en-US" sz="3400">
                <a:ea typeface="MS PGothic" panose="020B0600070205080204" pitchFamily="34" charset="-128"/>
              </a:rPr>
              <a:t>.</a:t>
            </a:r>
          </a:p>
          <a:p>
            <a:endParaRPr lang="en-US"/>
          </a:p>
        </p:txBody>
      </p:sp>
      <p:sp>
        <p:nvSpPr>
          <p:cNvPr id="4" name="Slide Number Placeholder 3">
            <a:extLst>
              <a:ext uri="{FF2B5EF4-FFF2-40B4-BE49-F238E27FC236}">
                <a16:creationId xmlns:a16="http://schemas.microsoft.com/office/drawing/2014/main" id="{F910A4CB-D19D-86F4-08BC-850035CEDA88}"/>
              </a:ext>
            </a:extLst>
          </p:cNvPr>
          <p:cNvSpPr>
            <a:spLocks noGrp="1"/>
          </p:cNvSpPr>
          <p:nvPr>
            <p:ph type="sldNum" sz="quarter" idx="12"/>
          </p:nvPr>
        </p:nvSpPr>
        <p:spPr/>
        <p:txBody>
          <a:bodyPr/>
          <a:lstStyle/>
          <a:p>
            <a:fld id="{02389E78-7DB0-44B8-A701-13E85F167260}" type="slidenum">
              <a:rPr lang="en-US" smtClean="0"/>
              <a:t>9</a:t>
            </a:fld>
            <a:endParaRPr lang="en-US"/>
          </a:p>
        </p:txBody>
      </p:sp>
      <p:sp>
        <p:nvSpPr>
          <p:cNvPr id="5" name="Rounded Rectangle 22">
            <a:extLst>
              <a:ext uri="{FF2B5EF4-FFF2-40B4-BE49-F238E27FC236}">
                <a16:creationId xmlns:a16="http://schemas.microsoft.com/office/drawing/2014/main" id="{2BF5D42B-732D-255D-8B5E-2D3E69942543}"/>
              </a:ext>
            </a:extLst>
          </p:cNvPr>
          <p:cNvSpPr/>
          <p:nvPr/>
        </p:nvSpPr>
        <p:spPr bwMode="auto">
          <a:xfrm>
            <a:off x="8232251" y="5840211"/>
            <a:ext cx="1428319" cy="511111"/>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solidFill>
                <a:latin typeface="Calibri" panose="020F0502020204030204" pitchFamily="34" charset="0"/>
                <a:cs typeface="Calibri" panose="020F0502020204030204" pitchFamily="34" charset="0"/>
              </a:rPr>
              <a:t>AD1 - 2</a:t>
            </a:r>
          </a:p>
        </p:txBody>
      </p:sp>
      <p:grpSp>
        <p:nvGrpSpPr>
          <p:cNvPr id="6" name="Group 5">
            <a:extLst>
              <a:ext uri="{FF2B5EF4-FFF2-40B4-BE49-F238E27FC236}">
                <a16:creationId xmlns:a16="http://schemas.microsoft.com/office/drawing/2014/main" id="{6EA8B6D1-910E-FB11-B84B-AD6CF0DAEE95}"/>
              </a:ext>
            </a:extLst>
          </p:cNvPr>
          <p:cNvGrpSpPr>
            <a:grpSpLocks/>
          </p:cNvGrpSpPr>
          <p:nvPr/>
        </p:nvGrpSpPr>
        <p:grpSpPr bwMode="auto">
          <a:xfrm>
            <a:off x="9684445" y="5840211"/>
            <a:ext cx="2291245" cy="522972"/>
            <a:chOff x="8493345" y="4259784"/>
            <a:chExt cx="1527386" cy="487889"/>
          </a:xfrm>
        </p:grpSpPr>
        <p:sp>
          <p:nvSpPr>
            <p:cNvPr id="7" name="Rectangle: Rounded Corners 6">
              <a:extLst>
                <a:ext uri="{FF2B5EF4-FFF2-40B4-BE49-F238E27FC236}">
                  <a16:creationId xmlns:a16="http://schemas.microsoft.com/office/drawing/2014/main" id="{EA785FC4-852D-4B5C-8421-005A443414EE}"/>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2">
              <a:extLst>
                <a:ext uri="{FF2B5EF4-FFF2-40B4-BE49-F238E27FC236}">
                  <a16:creationId xmlns:a16="http://schemas.microsoft.com/office/drawing/2014/main" id="{9861CCA1-4CFE-44A9-42E2-02BD97F5CFA0}"/>
                </a:ext>
              </a:extLst>
            </p:cNvPr>
            <p:cNvSpPr txBox="1">
              <a:spLocks noChangeArrowheads="1"/>
            </p:cNvSpPr>
            <p:nvPr/>
          </p:nvSpPr>
          <p:spPr bwMode="auto">
            <a:xfrm>
              <a:off x="8493345" y="4259784"/>
              <a:ext cx="1527386" cy="4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a:solidFill>
                    <a:schemeClr val="bg1"/>
                  </a:solidFill>
                  <a:ea typeface="MS PGothic"/>
                  <a:cs typeface="Calibri" panose="020F0502020204030204" pitchFamily="34" charset="0"/>
                </a:rPr>
                <a:t>CHP 12: 191</a:t>
              </a:r>
              <a:endParaRPr lang="en-US" altLang="en-US" sz="2800" b="0">
                <a:solidFill>
                  <a:schemeClr val="bg1"/>
                </a:solidFill>
                <a:cs typeface="Calibri" panose="020F0502020204030204" pitchFamily="34" charset="0"/>
              </a:endParaRPr>
            </a:p>
          </p:txBody>
        </p:sp>
      </p:grpSp>
    </p:spTree>
    <p:extLst>
      <p:ext uri="{BB962C8B-B14F-4D97-AF65-F5344CB8AC3E}">
        <p14:creationId xmlns:p14="http://schemas.microsoft.com/office/powerpoint/2010/main" val="8563321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2528-9B9E-E747-6962-5AB92ABDE600}"/>
              </a:ext>
            </a:extLst>
          </p:cNvPr>
          <p:cNvSpPr>
            <a:spLocks noGrp="1"/>
          </p:cNvSpPr>
          <p:nvPr>
            <p:ph type="title"/>
          </p:nvPr>
        </p:nvSpPr>
        <p:spPr/>
        <p:txBody>
          <a:bodyPr/>
          <a:lstStyle/>
          <a:p>
            <a:r>
              <a:rPr lang="en-US" altLang="en-US">
                <a:ea typeface="MS PGothic" panose="020B0600070205080204" pitchFamily="34" charset="-128"/>
              </a:rPr>
              <a:t>Principle 5: Establish Corrective Actions</a:t>
            </a:r>
            <a:endParaRPr lang="en-US"/>
          </a:p>
        </p:txBody>
      </p:sp>
      <p:sp>
        <p:nvSpPr>
          <p:cNvPr id="3" name="Content Placeholder 2">
            <a:extLst>
              <a:ext uri="{FF2B5EF4-FFF2-40B4-BE49-F238E27FC236}">
                <a16:creationId xmlns:a16="http://schemas.microsoft.com/office/drawing/2014/main" id="{1EDA7ABC-945F-1889-A34D-9D3CA5ADCF63}"/>
              </a:ext>
            </a:extLst>
          </p:cNvPr>
          <p:cNvSpPr>
            <a:spLocks noGrp="1"/>
          </p:cNvSpPr>
          <p:nvPr>
            <p:ph idx="1"/>
          </p:nvPr>
        </p:nvSpPr>
        <p:spPr/>
        <p:txBody>
          <a:bodyPr/>
          <a:lstStyle/>
          <a:p>
            <a:pPr eaLnBrk="1" hangingPunct="1">
              <a:buFont typeface="Wingdings" panose="05000000000000000000" pitchFamily="2" charset="2"/>
              <a:buNone/>
            </a:pPr>
            <a:r>
              <a:rPr lang="en-US" altLang="en-US" b="0"/>
              <a:t>Follow the same option selected for Critical Limits </a:t>
            </a:r>
          </a:p>
          <a:p>
            <a:pPr eaLnBrk="1" hangingPunct="1">
              <a:buNone/>
            </a:pPr>
            <a:r>
              <a:rPr lang="en-US" altLang="en-US">
                <a:latin typeface="Calibri"/>
                <a:ea typeface="MS PGothic"/>
                <a:cs typeface="Calibri"/>
              </a:rPr>
              <a:t>Example:</a:t>
            </a:r>
            <a:r>
              <a:rPr lang="en-US" altLang="en-US" b="0">
                <a:latin typeface="Calibri"/>
                <a:ea typeface="MS PGothic"/>
                <a:cs typeface="Calibri"/>
              </a:rPr>
              <a:t> Control Strategy = Transit control </a:t>
            </a:r>
            <a:endParaRPr lang="en-US" altLang="en-US" b="0">
              <a:cs typeface="Calibri"/>
            </a:endParaRPr>
          </a:p>
          <a:p>
            <a:pPr eaLnBrk="1" hangingPunct="1">
              <a:buNone/>
            </a:pPr>
            <a:r>
              <a:rPr lang="en-US" altLang="en-US">
                <a:latin typeface="Calibri"/>
                <a:ea typeface="MS PGothic"/>
                <a:cs typeface="Calibri"/>
              </a:rPr>
              <a:t>Critical Limit Option:</a:t>
            </a:r>
            <a:r>
              <a:rPr lang="en-US" altLang="en-US" b="0">
                <a:latin typeface="Calibri"/>
                <a:ea typeface="MS PGothic"/>
                <a:cs typeface="Calibri"/>
              </a:rPr>
              <a:t>  Surrounded by ice </a:t>
            </a:r>
            <a:br>
              <a:rPr lang="en-US" altLang="en-US" b="0"/>
            </a:br>
            <a:endParaRPr lang="en-US" altLang="en-US" b="0"/>
          </a:p>
          <a:p>
            <a:pPr eaLnBrk="1" hangingPunct="1">
              <a:buFont typeface="Arial" panose="020B0604020202020204" pitchFamily="34" charset="0"/>
              <a:buNone/>
            </a:pPr>
            <a:r>
              <a:rPr lang="en-US" altLang="en-US" u="sng">
                <a:solidFill>
                  <a:srgbClr val="C00000"/>
                </a:solidFill>
                <a:latin typeface="Calibri"/>
                <a:ea typeface="MS PGothic"/>
                <a:cs typeface="Calibri"/>
              </a:rPr>
              <a:t>Corrective Actions</a:t>
            </a:r>
            <a:r>
              <a:rPr lang="en-US" altLang="en-US">
                <a:solidFill>
                  <a:srgbClr val="C00000"/>
                </a:solidFill>
                <a:latin typeface="Calibri"/>
                <a:ea typeface="MS PGothic"/>
                <a:cs typeface="Calibri"/>
              </a:rPr>
              <a:t> </a:t>
            </a:r>
            <a:r>
              <a:rPr lang="en-US" altLang="en-US" b="0">
                <a:latin typeface="Calibri"/>
                <a:ea typeface="MS PGothic"/>
                <a:cs typeface="Calibri"/>
              </a:rPr>
              <a:t>must cover two parts that include actions to assure safe products and to fix the problem before further processing</a:t>
            </a:r>
          </a:p>
          <a:p>
            <a:pPr marL="0" indent="0">
              <a:buNone/>
            </a:pPr>
            <a:endParaRPr lang="en-US"/>
          </a:p>
        </p:txBody>
      </p:sp>
      <p:sp>
        <p:nvSpPr>
          <p:cNvPr id="4" name="Slide Number Placeholder 3">
            <a:extLst>
              <a:ext uri="{FF2B5EF4-FFF2-40B4-BE49-F238E27FC236}">
                <a16:creationId xmlns:a16="http://schemas.microsoft.com/office/drawing/2014/main" id="{638AB0A1-2887-FB51-A547-52D630489627}"/>
              </a:ext>
            </a:extLst>
          </p:cNvPr>
          <p:cNvSpPr>
            <a:spLocks noGrp="1"/>
          </p:cNvSpPr>
          <p:nvPr>
            <p:ph type="sldNum" sz="quarter" idx="12"/>
          </p:nvPr>
        </p:nvSpPr>
        <p:spPr/>
        <p:txBody>
          <a:bodyPr/>
          <a:lstStyle/>
          <a:p>
            <a:fld id="{02389E78-7DB0-44B8-A701-13E85F167260}" type="slidenum">
              <a:rPr lang="en-US" smtClean="0"/>
              <a:t>90</a:t>
            </a:fld>
            <a:endParaRPr lang="en-US"/>
          </a:p>
        </p:txBody>
      </p:sp>
      <p:sp>
        <p:nvSpPr>
          <p:cNvPr id="5" name="Rounded Rectangle 22">
            <a:extLst>
              <a:ext uri="{FF2B5EF4-FFF2-40B4-BE49-F238E27FC236}">
                <a16:creationId xmlns:a16="http://schemas.microsoft.com/office/drawing/2014/main" id="{B5EDDDD6-355C-6E55-A51C-5BD46749DEBB}"/>
              </a:ext>
            </a:extLst>
          </p:cNvPr>
          <p:cNvSpPr/>
          <p:nvPr/>
        </p:nvSpPr>
        <p:spPr bwMode="auto">
          <a:xfrm>
            <a:off x="9727032" y="3078348"/>
            <a:ext cx="2062632"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latin typeface="Calibri"/>
                <a:ea typeface="Calibri"/>
                <a:cs typeface="Calibri"/>
              </a:rPr>
              <a:t>CHP 7: 139</a:t>
            </a:r>
          </a:p>
        </p:txBody>
      </p:sp>
    </p:spTree>
    <p:extLst>
      <p:ext uri="{BB962C8B-B14F-4D97-AF65-F5344CB8AC3E}">
        <p14:creationId xmlns:p14="http://schemas.microsoft.com/office/powerpoint/2010/main" val="12605593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graphicFrame>
        <p:nvGraphicFramePr>
          <p:cNvPr id="1299" name="Google Shape;1299;p91"/>
          <p:cNvGraphicFramePr/>
          <p:nvPr/>
        </p:nvGraphicFramePr>
        <p:xfrm>
          <a:off x="375617" y="1055255"/>
          <a:ext cx="11574075" cy="5340575"/>
        </p:xfrm>
        <a:graphic>
          <a:graphicData uri="http://schemas.openxmlformats.org/drawingml/2006/table">
            <a:tbl>
              <a:tblPr>
                <a:noFill/>
              </a:tblPr>
              <a:tblGrid>
                <a:gridCol w="790875">
                  <a:extLst>
                    <a:ext uri="{9D8B030D-6E8A-4147-A177-3AD203B41FA5}">
                      <a16:colId xmlns:a16="http://schemas.microsoft.com/office/drawing/2014/main" val="20000"/>
                    </a:ext>
                  </a:extLst>
                </a:gridCol>
                <a:gridCol w="675700">
                  <a:extLst>
                    <a:ext uri="{9D8B030D-6E8A-4147-A177-3AD203B41FA5}">
                      <a16:colId xmlns:a16="http://schemas.microsoft.com/office/drawing/2014/main" val="20001"/>
                    </a:ext>
                  </a:extLst>
                </a:gridCol>
                <a:gridCol w="1014750">
                  <a:extLst>
                    <a:ext uri="{9D8B030D-6E8A-4147-A177-3AD203B41FA5}">
                      <a16:colId xmlns:a16="http://schemas.microsoft.com/office/drawing/2014/main" val="20002"/>
                    </a:ext>
                  </a:extLst>
                </a:gridCol>
                <a:gridCol w="1225575">
                  <a:extLst>
                    <a:ext uri="{9D8B030D-6E8A-4147-A177-3AD203B41FA5}">
                      <a16:colId xmlns:a16="http://schemas.microsoft.com/office/drawing/2014/main" val="20003"/>
                    </a:ext>
                  </a:extLst>
                </a:gridCol>
                <a:gridCol w="1109350">
                  <a:extLst>
                    <a:ext uri="{9D8B030D-6E8A-4147-A177-3AD203B41FA5}">
                      <a16:colId xmlns:a16="http://schemas.microsoft.com/office/drawing/2014/main" val="20004"/>
                    </a:ext>
                  </a:extLst>
                </a:gridCol>
                <a:gridCol w="908625">
                  <a:extLst>
                    <a:ext uri="{9D8B030D-6E8A-4147-A177-3AD203B41FA5}">
                      <a16:colId xmlns:a16="http://schemas.microsoft.com/office/drawing/2014/main" val="20005"/>
                    </a:ext>
                  </a:extLst>
                </a:gridCol>
                <a:gridCol w="961450">
                  <a:extLst>
                    <a:ext uri="{9D8B030D-6E8A-4147-A177-3AD203B41FA5}">
                      <a16:colId xmlns:a16="http://schemas.microsoft.com/office/drawing/2014/main" val="20006"/>
                    </a:ext>
                  </a:extLst>
                </a:gridCol>
                <a:gridCol w="1701025">
                  <a:extLst>
                    <a:ext uri="{9D8B030D-6E8A-4147-A177-3AD203B41FA5}">
                      <a16:colId xmlns:a16="http://schemas.microsoft.com/office/drawing/2014/main" val="20007"/>
                    </a:ext>
                  </a:extLst>
                </a:gridCol>
                <a:gridCol w="1880625">
                  <a:extLst>
                    <a:ext uri="{9D8B030D-6E8A-4147-A177-3AD203B41FA5}">
                      <a16:colId xmlns:a16="http://schemas.microsoft.com/office/drawing/2014/main" val="20008"/>
                    </a:ext>
                  </a:extLst>
                </a:gridCol>
                <a:gridCol w="1306100">
                  <a:extLst>
                    <a:ext uri="{9D8B030D-6E8A-4147-A177-3AD203B41FA5}">
                      <a16:colId xmlns:a16="http://schemas.microsoft.com/office/drawing/2014/main" val="20009"/>
                    </a:ext>
                  </a:extLst>
                </a:gridCol>
              </a:tblGrid>
              <a:tr h="188125">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4317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54400">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at receipt.</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 containers of mahi-mahi fillets at delivery</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 in each delivery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Every Delivery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0" u="none" strike="noStrike" cap="none">
                          <a:solidFill>
                            <a:srgbClr val="0070C0"/>
                          </a:solidFill>
                        </a:rPr>
                        <a:t>If: the amount of ice is not adequate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b="0" u="none" strike="noStrike" cap="none">
                          <a:solidFill>
                            <a:srgbClr val="0070C0"/>
                          </a:solidFill>
                        </a:rPr>
                        <a:t>Then: reject product, and call supplier to let them know CL was not met and provide product delivery specifications, and discontinue use of supplier until their transport procedures are corrected.</a:t>
                      </a:r>
                      <a:endParaRPr sz="10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236627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Refrigerated Storage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throughout storage time.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in cooler storage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beginning and end of the work day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Cooler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0" u="none" strike="noStrike" cap="none">
                          <a:solidFill>
                            <a:srgbClr val="0070C0"/>
                          </a:solidFill>
                        </a:rPr>
                        <a:t>If: the amount of ice is not adequate; </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b="0" u="none" strike="noStrike" cap="none">
                          <a:solidFill>
                            <a:srgbClr val="0070C0"/>
                          </a:solidFill>
                        </a:rPr>
                        <a:t>Then: chill and hold the product until it can be evaluated based on its total</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b="0" u="none" strike="noStrike" cap="none">
                          <a:solidFill>
                            <a:srgbClr val="0070C0"/>
                          </a:solidFill>
                        </a:rPr>
                        <a:t>time and temperature exposure, including exposures during prior processing operations, and add ice and make adjustments to the ice application process.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b="0" u="none" strike="noStrike" cap="none">
                          <a:solidFill>
                            <a:srgbClr val="0070C0"/>
                          </a:solidFill>
                        </a:rPr>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b="0" u="none" strike="noStrike" cap="none">
                          <a:solidFill>
                            <a:srgbClr val="0070C0"/>
                          </a:solidFill>
                        </a:rPr>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b="0" u="none" strike="noStrike" cap="none">
                          <a:solidFill>
                            <a:srgbClr val="0070C0"/>
                          </a:solidFill>
                        </a:rPr>
                        <a:t> </a:t>
                      </a: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bl>
          </a:graphicData>
        </a:graphic>
      </p:graphicFrame>
      <p:sp>
        <p:nvSpPr>
          <p:cNvPr id="1300" name="Google Shape;1300;p91"/>
          <p:cNvSpPr txBox="1">
            <a:spLocks noGrp="1"/>
          </p:cNvSpPr>
          <p:nvPr>
            <p:ph type="title"/>
          </p:nvPr>
        </p:nvSpPr>
        <p:spPr>
          <a:xfrm>
            <a:off x="838200" y="365125"/>
            <a:ext cx="11256264"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100000"/>
              <a:buFont typeface="Arial"/>
              <a:buNone/>
            </a:pPr>
            <a:r>
              <a:rPr lang="en-US" sz="4000"/>
              <a:t>Principle 5: CORRECTIVE ACTIONS (Page 1 of 2) </a:t>
            </a:r>
            <a:br>
              <a:rPr lang="en-US" sz="5400" b="1">
                <a:solidFill>
                  <a:srgbClr val="001F36"/>
                </a:solidFill>
                <a:latin typeface="Arial"/>
                <a:ea typeface="Arial"/>
                <a:cs typeface="Arial"/>
                <a:sym typeface="Arial"/>
              </a:rPr>
            </a:br>
            <a:endParaRPr/>
          </a:p>
        </p:txBody>
      </p:sp>
      <p:sp>
        <p:nvSpPr>
          <p:cNvPr id="1301" name="Google Shape;1301;p91"/>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91</a:t>
            </a:fld>
            <a:endParaRPr/>
          </a:p>
        </p:txBody>
      </p:sp>
      <p:sp>
        <p:nvSpPr>
          <p:cNvPr id="1302" name="Google Shape;1302;p91"/>
          <p:cNvSpPr/>
          <p:nvPr/>
        </p:nvSpPr>
        <p:spPr>
          <a:xfrm>
            <a:off x="9107424" y="2963064"/>
            <a:ext cx="1980192" cy="768328"/>
          </a:xfrm>
          <a:prstGeom prst="roundRect">
            <a:avLst>
              <a:gd name="adj" fmla="val 16667"/>
            </a:avLst>
          </a:prstGeom>
          <a:solidFill>
            <a:srgbClr val="BF9000"/>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bg1"/>
                </a:solidFill>
                <a:latin typeface="Arial"/>
                <a:ea typeface="Arial"/>
                <a:cs typeface="Arial"/>
                <a:sym typeface="Arial"/>
              </a:rPr>
              <a:t>Example 3 </a:t>
            </a:r>
            <a:endParaRPr lang="en-US" sz="1800" b="0" i="0" u="none" strike="noStrike" cap="none" dirty="0">
              <a:solidFill>
                <a:schemeClr val="bg1"/>
              </a:solidFill>
              <a:latin typeface="Arial"/>
              <a:ea typeface="Arial"/>
              <a:cs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bg1"/>
                </a:solidFill>
                <a:latin typeface="Arial"/>
                <a:ea typeface="Arial"/>
                <a:cs typeface="Arial"/>
                <a:sym typeface="Arial"/>
              </a:rPr>
              <a:t>CHP 7: 139</a:t>
            </a:r>
            <a:endParaRPr sz="1800" b="0" i="0" u="none" strike="noStrike" cap="none" dirty="0">
              <a:solidFill>
                <a:schemeClr val="bg1"/>
              </a:solidFill>
              <a:latin typeface="Arial"/>
              <a:ea typeface="Arial"/>
              <a:cs typeface="Arial"/>
            </a:endParaRPr>
          </a:p>
        </p:txBody>
      </p:sp>
      <p:sp>
        <p:nvSpPr>
          <p:cNvPr id="1303" name="Google Shape;1303;p91"/>
          <p:cNvSpPr/>
          <p:nvPr/>
        </p:nvSpPr>
        <p:spPr>
          <a:xfrm>
            <a:off x="7052467" y="1054834"/>
            <a:ext cx="1794000" cy="2997300"/>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304" name="Google Shape;1304;p91"/>
          <p:cNvGrpSpPr/>
          <p:nvPr/>
        </p:nvGrpSpPr>
        <p:grpSpPr>
          <a:xfrm>
            <a:off x="9245946" y="1907395"/>
            <a:ext cx="2635478" cy="418253"/>
            <a:chOff x="8351043" y="399611"/>
            <a:chExt cx="3055764" cy="417927"/>
          </a:xfrm>
        </p:grpSpPr>
        <p:sp>
          <p:nvSpPr>
            <p:cNvPr id="1305" name="Google Shape;1305;p91"/>
            <p:cNvSpPr/>
            <p:nvPr/>
          </p:nvSpPr>
          <p:spPr>
            <a:xfrm>
              <a:off x="8915173" y="399611"/>
              <a:ext cx="2183040" cy="384269"/>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6" name="Google Shape;1306;p91"/>
            <p:cNvSpPr txBox="1"/>
            <p:nvPr/>
          </p:nvSpPr>
          <p:spPr>
            <a:xfrm>
              <a:off x="8351043" y="417740"/>
              <a:ext cx="3055764" cy="3997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CHP 9: 129 </a:t>
              </a:r>
              <a:endParaRPr sz="2000" b="0" i="0" u="none" strike="noStrike" cap="none">
                <a:solidFill>
                  <a:schemeClr val="lt1"/>
                </a:solidFill>
                <a:latin typeface="Arial"/>
                <a:ea typeface="Arial"/>
                <a:cs typeface="Arial"/>
                <a:sym typeface="Arial"/>
              </a:endParaRPr>
            </a:p>
          </p:txBody>
        </p:sp>
      </p:grpSp>
      <p:sp>
        <p:nvSpPr>
          <p:cNvPr id="1307" name="Google Shape;1307;p91"/>
          <p:cNvSpPr/>
          <p:nvPr/>
        </p:nvSpPr>
        <p:spPr>
          <a:xfrm>
            <a:off x="384621" y="1688852"/>
            <a:ext cx="8460404" cy="2395437"/>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8952246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92"/>
          <p:cNvSpPr txBox="1">
            <a:spLocks noGrp="1"/>
          </p:cNvSpPr>
          <p:nvPr>
            <p:ph type="title"/>
          </p:nvPr>
        </p:nvSpPr>
        <p:spPr>
          <a:xfrm>
            <a:off x="586102" y="-89802"/>
            <a:ext cx="1063447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Arial"/>
              <a:buNone/>
            </a:pPr>
            <a:r>
              <a:rPr lang="en-US" sz="3600" dirty="0"/>
              <a:t>Principle 5: CORRECTIVE ACTIONS (Page 2 of 2) </a:t>
            </a:r>
            <a:endParaRPr sz="3600" dirty="0"/>
          </a:p>
        </p:txBody>
      </p:sp>
      <p:sp>
        <p:nvSpPr>
          <p:cNvPr id="1313" name="Google Shape;1313;p9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p:txBody>
      </p:sp>
      <p:sp>
        <p:nvSpPr>
          <p:cNvPr id="1314" name="Google Shape;1314;p92"/>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92</a:t>
            </a:fld>
            <a:endParaRPr/>
          </a:p>
        </p:txBody>
      </p:sp>
      <p:grpSp>
        <p:nvGrpSpPr>
          <p:cNvPr id="1315" name="Google Shape;1315;p92"/>
          <p:cNvGrpSpPr/>
          <p:nvPr/>
        </p:nvGrpSpPr>
        <p:grpSpPr>
          <a:xfrm>
            <a:off x="8338017" y="1406583"/>
            <a:ext cx="2695743" cy="461666"/>
            <a:chOff x="8401183" y="399611"/>
            <a:chExt cx="3008076" cy="475726"/>
          </a:xfrm>
        </p:grpSpPr>
        <p:sp>
          <p:nvSpPr>
            <p:cNvPr id="1316" name="Google Shape;1316;p92"/>
            <p:cNvSpPr/>
            <p:nvPr/>
          </p:nvSpPr>
          <p:spPr>
            <a:xfrm>
              <a:off x="8878806" y="399611"/>
              <a:ext cx="2219406" cy="47096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7" name="Google Shape;1317;p92"/>
            <p:cNvSpPr txBox="1"/>
            <p:nvPr/>
          </p:nvSpPr>
          <p:spPr>
            <a:xfrm>
              <a:off x="8401183" y="399611"/>
              <a:ext cx="3008076" cy="4757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dirty="0">
                  <a:solidFill>
                    <a:schemeClr val="lt1"/>
                  </a:solidFill>
                  <a:latin typeface="Arial"/>
                  <a:ea typeface="Arial"/>
                  <a:cs typeface="Arial"/>
                  <a:sym typeface="Arial"/>
                </a:rPr>
                <a:t>CHP9: 129 </a:t>
              </a:r>
              <a:endParaRPr sz="2400" b="0" i="0" u="none" strike="noStrike" cap="none" dirty="0">
                <a:solidFill>
                  <a:schemeClr val="lt1"/>
                </a:solidFill>
                <a:latin typeface="Arial"/>
                <a:ea typeface="Arial"/>
                <a:cs typeface="Arial"/>
                <a:sym typeface="Arial"/>
              </a:endParaRPr>
            </a:p>
          </p:txBody>
        </p:sp>
      </p:grpSp>
      <p:graphicFrame>
        <p:nvGraphicFramePr>
          <p:cNvPr id="1318" name="Google Shape;1318;p92"/>
          <p:cNvGraphicFramePr/>
          <p:nvPr>
            <p:extLst>
              <p:ext uri="{D42A27DB-BD31-4B8C-83A1-F6EECF244321}">
                <p14:modId xmlns:p14="http://schemas.microsoft.com/office/powerpoint/2010/main" val="900178081"/>
              </p:ext>
            </p:extLst>
          </p:nvPr>
        </p:nvGraphicFramePr>
        <p:xfrm>
          <a:off x="197105" y="989767"/>
          <a:ext cx="11574075" cy="5309250"/>
        </p:xfrm>
        <a:graphic>
          <a:graphicData uri="http://schemas.openxmlformats.org/drawingml/2006/table">
            <a:tbl>
              <a:tblPr>
                <a:noFill/>
              </a:tblPr>
              <a:tblGrid>
                <a:gridCol w="790875">
                  <a:extLst>
                    <a:ext uri="{9D8B030D-6E8A-4147-A177-3AD203B41FA5}">
                      <a16:colId xmlns:a16="http://schemas.microsoft.com/office/drawing/2014/main" val="20000"/>
                    </a:ext>
                  </a:extLst>
                </a:gridCol>
                <a:gridCol w="675700">
                  <a:extLst>
                    <a:ext uri="{9D8B030D-6E8A-4147-A177-3AD203B41FA5}">
                      <a16:colId xmlns:a16="http://schemas.microsoft.com/office/drawing/2014/main" val="20001"/>
                    </a:ext>
                  </a:extLst>
                </a:gridCol>
                <a:gridCol w="1014750">
                  <a:extLst>
                    <a:ext uri="{9D8B030D-6E8A-4147-A177-3AD203B41FA5}">
                      <a16:colId xmlns:a16="http://schemas.microsoft.com/office/drawing/2014/main" val="20002"/>
                    </a:ext>
                  </a:extLst>
                </a:gridCol>
                <a:gridCol w="1225575">
                  <a:extLst>
                    <a:ext uri="{9D8B030D-6E8A-4147-A177-3AD203B41FA5}">
                      <a16:colId xmlns:a16="http://schemas.microsoft.com/office/drawing/2014/main" val="20003"/>
                    </a:ext>
                  </a:extLst>
                </a:gridCol>
                <a:gridCol w="1109350">
                  <a:extLst>
                    <a:ext uri="{9D8B030D-6E8A-4147-A177-3AD203B41FA5}">
                      <a16:colId xmlns:a16="http://schemas.microsoft.com/office/drawing/2014/main" val="20004"/>
                    </a:ext>
                  </a:extLst>
                </a:gridCol>
                <a:gridCol w="908625">
                  <a:extLst>
                    <a:ext uri="{9D8B030D-6E8A-4147-A177-3AD203B41FA5}">
                      <a16:colId xmlns:a16="http://schemas.microsoft.com/office/drawing/2014/main" val="20005"/>
                    </a:ext>
                  </a:extLst>
                </a:gridCol>
                <a:gridCol w="961450">
                  <a:extLst>
                    <a:ext uri="{9D8B030D-6E8A-4147-A177-3AD203B41FA5}">
                      <a16:colId xmlns:a16="http://schemas.microsoft.com/office/drawing/2014/main" val="20006"/>
                    </a:ext>
                  </a:extLst>
                </a:gridCol>
                <a:gridCol w="1905550">
                  <a:extLst>
                    <a:ext uri="{9D8B030D-6E8A-4147-A177-3AD203B41FA5}">
                      <a16:colId xmlns:a16="http://schemas.microsoft.com/office/drawing/2014/main" val="20007"/>
                    </a:ext>
                  </a:extLst>
                </a:gridCol>
                <a:gridCol w="1676100">
                  <a:extLst>
                    <a:ext uri="{9D8B030D-6E8A-4147-A177-3AD203B41FA5}">
                      <a16:colId xmlns:a16="http://schemas.microsoft.com/office/drawing/2014/main" val="20008"/>
                    </a:ext>
                  </a:extLst>
                </a:gridCol>
                <a:gridCol w="1306100">
                  <a:extLst>
                    <a:ext uri="{9D8B030D-6E8A-4147-A177-3AD203B41FA5}">
                      <a16:colId xmlns:a16="http://schemas.microsoft.com/office/drawing/2014/main" val="20009"/>
                    </a:ext>
                  </a:extLst>
                </a:gridCol>
              </a:tblGrid>
              <a:tr h="178025">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CCP</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Hazard</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Critical Limits for each Control Measure</a:t>
                      </a:r>
                      <a:endParaRPr sz="1050" b="1" u="none" strike="noStrike" cap="none" dirty="0"/>
                    </a:p>
                    <a:p>
                      <a:pPr marL="0" marR="0" lvl="0" indent="0" algn="ctr" rtl="0">
                        <a:lnSpc>
                          <a:spcPct val="100000"/>
                        </a:lnSpc>
                        <a:spcBef>
                          <a:spcPts val="0"/>
                        </a:spcBef>
                        <a:spcAft>
                          <a:spcPts val="0"/>
                        </a:spcAft>
                        <a:buClr>
                          <a:srgbClr val="000000"/>
                        </a:buClr>
                        <a:buSzPts val="1050"/>
                        <a:buFont typeface="Arial"/>
                        <a:buNone/>
                      </a:pPr>
                      <a:endParaRPr sz="1050" b="1" u="none" strike="noStrike" cap="none"/>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Monitoring</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Corrective Action</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Verification</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Records </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5816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What </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How</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When </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dirty="0"/>
                        <a:t>Who</a:t>
                      </a:r>
                      <a:endParaRPr sz="105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10150">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Weight/Pack/Label</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dirty="0"/>
                        <a:t>Food </a:t>
                      </a:r>
                      <a:r>
                        <a:rPr lang="en-US" sz="1000" dirty="0"/>
                        <a:t>Allergens</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All finished product containers will be labeled with the correct market name of the fish.</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The market name on each container of finished product.</a:t>
                      </a:r>
                      <a:endParaRPr sz="1400" u="none" strike="noStrike" cap="none" dirty="0"/>
                    </a:p>
                    <a:p>
                      <a:pPr marL="0" marR="0" lvl="0" indent="0" algn="l" rtl="0">
                        <a:lnSpc>
                          <a:spcPct val="100000"/>
                        </a:lnSpc>
                        <a:spcBef>
                          <a:spcPts val="0"/>
                        </a:spcBef>
                        <a:spcAft>
                          <a:spcPts val="0"/>
                        </a:spcAft>
                        <a:buClr>
                          <a:srgbClr val="000000"/>
                        </a:buClr>
                        <a:buSzPts val="1000"/>
                        <a:buFont typeface="Arial"/>
                        <a:buNone/>
                      </a:pPr>
                      <a:endParaRPr sz="1400" u="none" strike="noStrike" cap="none"/>
                    </a:p>
                    <a:p>
                      <a:pPr marL="0" marR="0" lvl="0" indent="0" algn="l" rtl="0">
                        <a:lnSpc>
                          <a:spcPct val="100000"/>
                        </a:lnSpc>
                        <a:spcBef>
                          <a:spcPts val="0"/>
                        </a:spcBef>
                        <a:spcAft>
                          <a:spcPts val="0"/>
                        </a:spcAft>
                        <a:buClr>
                          <a:srgbClr val="000000"/>
                        </a:buClr>
                        <a:buSzPts val="1000"/>
                        <a:buFont typeface="Arial"/>
                        <a:buNone/>
                      </a:pPr>
                      <a:endParaRPr sz="1400" u="none" strike="noStrike" cap="none"/>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Visual comparison of the label against the product specification for accuracy</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At the start of the production lot AND at least every 2 hours OR when new containers of labels are opened or rolls of labels are changed.</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Packaging manager</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solidFill>
                            <a:srgbClr val="0070C0"/>
                          </a:solidFill>
                        </a:rPr>
                        <a:t>If: A) container is improperly labeled; then: Hold and isolate labeled product since the last acceptable inspection of labels; Inspect 100% of affected product and relabel mislabeled products; Inspect remaining labels staged for use and remove inaccurate labels from processing area; Review a representative sample of labels in storage and hold and isolate inaccurate labels, if appropriate; Discontinue use of label supplier; Modify label procedures as appropriate.</a:t>
                      </a:r>
                      <a:endParaRPr sz="1000" b="0" i="0" u="none" strike="noStrike" cap="none" dirty="0">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2239400">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Finished Product</a:t>
                      </a:r>
                      <a:endParaRPr sz="1000" u="none" strike="noStrike" cap="none" dirty="0"/>
                    </a:p>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Refrigerated Storage</a:t>
                      </a:r>
                      <a:endParaRPr sz="1000" u="none" strike="noStrike" cap="none" dirty="0"/>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Histamine</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Containers of Mahi-mahi fillets are completely surrounded with ice throughout storage time.</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Adequacy of ice surrounding tubs or</a:t>
                      </a:r>
                      <a:endParaRPr sz="1400" u="none" strike="noStrike" cap="none" dirty="0"/>
                    </a:p>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containers of mahi-mahi fillets</a:t>
                      </a:r>
                      <a:endParaRPr sz="1400" u="none" strike="noStrike" cap="none" dirty="0"/>
                    </a:p>
                    <a:p>
                      <a:pPr marL="0" marR="0" lvl="0" indent="0" algn="l" rtl="0">
                        <a:lnSpc>
                          <a:spcPct val="100000"/>
                        </a:lnSpc>
                        <a:spcBef>
                          <a:spcPts val="0"/>
                        </a:spcBef>
                        <a:spcAft>
                          <a:spcPts val="0"/>
                        </a:spcAft>
                        <a:buClr>
                          <a:srgbClr val="000000"/>
                        </a:buClr>
                        <a:buSzPts val="1000"/>
                        <a:buFont typeface="Arial"/>
                        <a:buNone/>
                      </a:pPr>
                      <a:endParaRPr sz="1400" u="none" strike="noStrike" cap="none"/>
                    </a:p>
                    <a:p>
                      <a:pPr marL="0" marR="0" lvl="0" indent="0" algn="l" rtl="0">
                        <a:lnSpc>
                          <a:spcPct val="100000"/>
                        </a:lnSpc>
                        <a:spcBef>
                          <a:spcPts val="0"/>
                        </a:spcBef>
                        <a:spcAft>
                          <a:spcPts val="0"/>
                        </a:spcAft>
                        <a:buClr>
                          <a:srgbClr val="000000"/>
                        </a:buClr>
                        <a:buSzPts val="300"/>
                        <a:buFont typeface="Arial"/>
                        <a:buNone/>
                      </a:pPr>
                      <a:endParaRPr sz="1400" u="none" strike="noStrike" cap="none"/>
                    </a:p>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Visual check of adequacy of ice in a representative number of containers</a:t>
                      </a:r>
                      <a:endParaRPr sz="1400" u="none" strike="noStrike" cap="none"/>
                    </a:p>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in cooler storage</a:t>
                      </a:r>
                      <a:endParaRPr sz="1400" u="none" strike="noStrike" cap="none"/>
                    </a:p>
                    <a:p>
                      <a:pPr marL="0" marR="0" lvl="0" indent="0" algn="l" rtl="0">
                        <a:lnSpc>
                          <a:spcPct val="100000"/>
                        </a:lnSpc>
                        <a:spcBef>
                          <a:spcPts val="0"/>
                        </a:spcBef>
                        <a:spcAft>
                          <a:spcPts val="0"/>
                        </a:spcAft>
                        <a:buClr>
                          <a:srgbClr val="000000"/>
                        </a:buClr>
                        <a:buSzPts val="1000"/>
                        <a:buFont typeface="Arial"/>
                        <a:buNone/>
                      </a:pPr>
                      <a:endParaRPr lang="en-US" sz="1400" u="none" strike="noStrike" cap="none"/>
                    </a:p>
                    <a:p>
                      <a:pPr marL="0" marR="0" lvl="0" indent="0" algn="l" rtl="0">
                        <a:lnSpc>
                          <a:spcPct val="100000"/>
                        </a:lnSpc>
                        <a:spcBef>
                          <a:spcPts val="0"/>
                        </a:spcBef>
                        <a:spcAft>
                          <a:spcPts val="0"/>
                        </a:spcAft>
                        <a:buClr>
                          <a:srgbClr val="000000"/>
                        </a:buClr>
                        <a:buSzPts val="300"/>
                        <a:buFont typeface="Arial"/>
                        <a:buNone/>
                      </a:pPr>
                      <a:endParaRPr lang="en-US" sz="1400" u="none" strike="noStrike" cap="none"/>
                    </a:p>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At the beginning and end of the workday</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t>Cooler Manager</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4770" marR="0" lvl="0" indent="0" algn="l" rtl="0">
                        <a:lnSpc>
                          <a:spcPct val="100000"/>
                        </a:lnSpc>
                        <a:spcBef>
                          <a:spcPts val="0"/>
                        </a:spcBef>
                        <a:spcAft>
                          <a:spcPts val="0"/>
                        </a:spcAft>
                        <a:buClr>
                          <a:srgbClr val="000000"/>
                        </a:buClr>
                        <a:buSzPts val="1000"/>
                        <a:buFont typeface="Arial"/>
                        <a:buNone/>
                      </a:pPr>
                      <a:r>
                        <a:rPr lang="en-US" sz="1000" u="none" strike="noStrike" cap="none" dirty="0">
                          <a:solidFill>
                            <a:srgbClr val="0070C0"/>
                          </a:solidFill>
                        </a:rPr>
                        <a:t>If: finished product containers do not have adequate ice; Then: chill and hold the product until it can be evaluated based on its total time and temperature exposure, including exposures during prior processing operations, and determine if there is a problem with the cooler and fix it</a:t>
                      </a:r>
                      <a:endParaRPr sz="1400" u="none" strike="noStrike" cap="none" dirty="0"/>
                    </a:p>
                    <a:p>
                      <a:pPr marL="0" marR="0" lvl="0" indent="0" algn="l" rtl="0">
                        <a:lnSpc>
                          <a:spcPct val="100000"/>
                        </a:lnSpc>
                        <a:spcBef>
                          <a:spcPts val="0"/>
                        </a:spcBef>
                        <a:spcAft>
                          <a:spcPts val="0"/>
                        </a:spcAft>
                        <a:buClr>
                          <a:srgbClr val="000000"/>
                        </a:buClr>
                        <a:buSzPts val="1000"/>
                        <a:buFont typeface="Arial"/>
                        <a:buNone/>
                      </a:pPr>
                      <a:endParaRPr sz="1400" u="none" strike="noStrike" cap="none"/>
                    </a:p>
                    <a:p>
                      <a:pPr marL="0" marR="0" lvl="0" indent="0" algn="l" rtl="0">
                        <a:lnSpc>
                          <a:spcPct val="100000"/>
                        </a:lnSpc>
                        <a:spcBef>
                          <a:spcPts val="0"/>
                        </a:spcBef>
                        <a:spcAft>
                          <a:spcPts val="0"/>
                        </a:spcAft>
                        <a:buClr>
                          <a:srgbClr val="000000"/>
                        </a:buClr>
                        <a:buSzPts val="300"/>
                        <a:buFont typeface="Arial"/>
                        <a:buNone/>
                      </a:pPr>
                      <a:endParaRPr sz="1400" u="none" strike="noStrike" cap="none"/>
                    </a:p>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dirty="0">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bl>
          </a:graphicData>
        </a:graphic>
      </p:graphicFrame>
      <p:sp>
        <p:nvSpPr>
          <p:cNvPr id="1319" name="Google Shape;1319;p92"/>
          <p:cNvSpPr/>
          <p:nvPr/>
        </p:nvSpPr>
        <p:spPr>
          <a:xfrm>
            <a:off x="6837523" y="999268"/>
            <a:ext cx="2054597" cy="3100738"/>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0" name="Google Shape;1320;p92"/>
          <p:cNvSpPr/>
          <p:nvPr/>
        </p:nvSpPr>
        <p:spPr>
          <a:xfrm>
            <a:off x="179668" y="1710765"/>
            <a:ext cx="8712451" cy="2383935"/>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890760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2BC06-FC57-9ED4-0EE4-324D51310C03}"/>
              </a:ext>
            </a:extLst>
          </p:cNvPr>
          <p:cNvSpPr>
            <a:spLocks noGrp="1"/>
          </p:cNvSpPr>
          <p:nvPr>
            <p:ph type="title"/>
          </p:nvPr>
        </p:nvSpPr>
        <p:spPr/>
        <p:txBody>
          <a:bodyPr/>
          <a:lstStyle/>
          <a:p>
            <a:r>
              <a:rPr lang="en-US" altLang="en-US">
                <a:ea typeface="MS PGothic" panose="020B0600070205080204" pitchFamily="34" charset="-128"/>
              </a:rPr>
              <a:t>Principle 6:  Establish Verifications</a:t>
            </a:r>
            <a:endParaRPr lang="en-US"/>
          </a:p>
        </p:txBody>
      </p:sp>
      <p:sp>
        <p:nvSpPr>
          <p:cNvPr id="3" name="Content Placeholder 2">
            <a:extLst>
              <a:ext uri="{FF2B5EF4-FFF2-40B4-BE49-F238E27FC236}">
                <a16:creationId xmlns:a16="http://schemas.microsoft.com/office/drawing/2014/main" id="{8ADD739D-3213-630B-D25F-0E01E91254F3}"/>
              </a:ext>
            </a:extLst>
          </p:cNvPr>
          <p:cNvSpPr>
            <a:spLocks noGrp="1"/>
          </p:cNvSpPr>
          <p:nvPr>
            <p:ph idx="1"/>
          </p:nvPr>
        </p:nvSpPr>
        <p:spPr/>
        <p:txBody>
          <a:bodyPr vert="horz" lIns="91440" tIns="45720" rIns="91440" bIns="45720" rtlCol="0" anchor="t">
            <a:normAutofit/>
          </a:bodyPr>
          <a:lstStyle/>
          <a:p>
            <a:pPr eaLnBrk="1" hangingPunct="1">
              <a:buNone/>
            </a:pPr>
            <a:r>
              <a:rPr lang="en-US" altLang="en-US" sz="3200" b="0">
                <a:latin typeface="Calibri"/>
                <a:ea typeface="MS PGothic"/>
                <a:cs typeface="Calibri"/>
              </a:rPr>
              <a:t>Select the Verification options that apply to the critical limit chosen: </a:t>
            </a:r>
            <a:endParaRPr lang="en-US" altLang="en-US" sz="3200" b="0">
              <a:latin typeface="Calibri"/>
              <a:ea typeface="MS PGothic" panose="020B0600070205080204" pitchFamily="34" charset="-128"/>
              <a:cs typeface="Calibri"/>
            </a:endParaRPr>
          </a:p>
          <a:p>
            <a:pPr lvl="2" eaLnBrk="1" hangingPunct="1"/>
            <a:r>
              <a:rPr lang="en-US" altLang="en-US" sz="2800" b="0">
                <a:latin typeface="Calibri"/>
                <a:ea typeface="MS PGothic"/>
                <a:cs typeface="Calibri"/>
              </a:rPr>
              <a:t>Weekly record review applies to all options</a:t>
            </a:r>
          </a:p>
          <a:p>
            <a:pPr lvl="2" eaLnBrk="1" hangingPunct="1"/>
            <a:r>
              <a:rPr lang="en-US" altLang="en-US" sz="2800" b="0">
                <a:latin typeface="Calibri"/>
                <a:ea typeface="MS PGothic"/>
                <a:cs typeface="Calibri"/>
              </a:rPr>
              <a:t>Periodic check of internal temperature of fish to ensure ice keeps below 40°F</a:t>
            </a:r>
          </a:p>
          <a:p>
            <a:pPr lvl="2"/>
            <a:r>
              <a:rPr lang="en-US" altLang="en-US" sz="2800" b="0">
                <a:latin typeface="Calibri"/>
                <a:ea typeface="MS PGothic"/>
                <a:cs typeface="Calibri"/>
              </a:rPr>
              <a:t>Thermometers must be checked for accuracy and periodically calibrated</a:t>
            </a:r>
          </a:p>
          <a:p>
            <a:pPr lvl="2"/>
            <a:r>
              <a:rPr lang="en-US" altLang="en-US" sz="2800">
                <a:latin typeface="Calibri"/>
                <a:ea typeface="MS PGothic"/>
                <a:cs typeface="Calibri"/>
              </a:rPr>
              <a:t>Annual Review of HACCP Plan</a:t>
            </a:r>
          </a:p>
        </p:txBody>
      </p:sp>
      <p:sp>
        <p:nvSpPr>
          <p:cNvPr id="4" name="Slide Number Placeholder 3">
            <a:extLst>
              <a:ext uri="{FF2B5EF4-FFF2-40B4-BE49-F238E27FC236}">
                <a16:creationId xmlns:a16="http://schemas.microsoft.com/office/drawing/2014/main" id="{BFAB4893-CA70-5826-75CD-F8B305CEA861}"/>
              </a:ext>
            </a:extLst>
          </p:cNvPr>
          <p:cNvSpPr>
            <a:spLocks noGrp="1"/>
          </p:cNvSpPr>
          <p:nvPr>
            <p:ph type="sldNum" sz="quarter" idx="12"/>
          </p:nvPr>
        </p:nvSpPr>
        <p:spPr/>
        <p:txBody>
          <a:bodyPr/>
          <a:lstStyle/>
          <a:p>
            <a:fld id="{02389E78-7DB0-44B8-A701-13E85F167260}" type="slidenum">
              <a:rPr lang="en-US" smtClean="0"/>
              <a:t>93</a:t>
            </a:fld>
            <a:endParaRPr lang="en-US"/>
          </a:p>
        </p:txBody>
      </p:sp>
      <p:sp>
        <p:nvSpPr>
          <p:cNvPr id="5" name="Rounded Rectangle 22">
            <a:extLst>
              <a:ext uri="{FF2B5EF4-FFF2-40B4-BE49-F238E27FC236}">
                <a16:creationId xmlns:a16="http://schemas.microsoft.com/office/drawing/2014/main" id="{562579CA-AEE0-F887-962A-F9BBD61E378B}"/>
              </a:ext>
            </a:extLst>
          </p:cNvPr>
          <p:cNvSpPr/>
          <p:nvPr/>
        </p:nvSpPr>
        <p:spPr bwMode="auto">
          <a:xfrm>
            <a:off x="8297042" y="5552497"/>
            <a:ext cx="3056758" cy="514975"/>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 7: 139 - 140</a:t>
            </a:r>
          </a:p>
        </p:txBody>
      </p:sp>
    </p:spTree>
    <p:extLst>
      <p:ext uri="{BB962C8B-B14F-4D97-AF65-F5344CB8AC3E}">
        <p14:creationId xmlns:p14="http://schemas.microsoft.com/office/powerpoint/2010/main" val="29704196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94"/>
          <p:cNvSpPr txBox="1">
            <a:spLocks noGrp="1"/>
          </p:cNvSpPr>
          <p:nvPr>
            <p:ph type="title"/>
          </p:nvPr>
        </p:nvSpPr>
        <p:spPr>
          <a:xfrm>
            <a:off x="810905" y="158419"/>
            <a:ext cx="992733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000"/>
              <a:buFont typeface="Arial"/>
              <a:buNone/>
            </a:pPr>
            <a:r>
              <a:rPr lang="en-US" sz="4000"/>
              <a:t>Principle 6: VERIFICATIONS (Page 1 of 2)</a:t>
            </a:r>
            <a:br>
              <a:rPr lang="en-US" sz="4000"/>
            </a:br>
            <a:endParaRPr sz="4000"/>
          </a:p>
        </p:txBody>
      </p:sp>
      <p:sp>
        <p:nvSpPr>
          <p:cNvPr id="1334" name="Google Shape;1334;p94"/>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94</a:t>
            </a:fld>
            <a:endParaRPr/>
          </a:p>
        </p:txBody>
      </p:sp>
      <p:graphicFrame>
        <p:nvGraphicFramePr>
          <p:cNvPr id="1335" name="Google Shape;1335;p94"/>
          <p:cNvGraphicFramePr/>
          <p:nvPr/>
        </p:nvGraphicFramePr>
        <p:xfrm>
          <a:off x="179045" y="818558"/>
          <a:ext cx="11574075" cy="5450055"/>
        </p:xfrm>
        <a:graphic>
          <a:graphicData uri="http://schemas.openxmlformats.org/drawingml/2006/table">
            <a:tbl>
              <a:tblPr>
                <a:noFill/>
              </a:tblPr>
              <a:tblGrid>
                <a:gridCol w="790875">
                  <a:extLst>
                    <a:ext uri="{9D8B030D-6E8A-4147-A177-3AD203B41FA5}">
                      <a16:colId xmlns:a16="http://schemas.microsoft.com/office/drawing/2014/main" val="20000"/>
                    </a:ext>
                  </a:extLst>
                </a:gridCol>
                <a:gridCol w="675700">
                  <a:extLst>
                    <a:ext uri="{9D8B030D-6E8A-4147-A177-3AD203B41FA5}">
                      <a16:colId xmlns:a16="http://schemas.microsoft.com/office/drawing/2014/main" val="20001"/>
                    </a:ext>
                  </a:extLst>
                </a:gridCol>
                <a:gridCol w="1014750">
                  <a:extLst>
                    <a:ext uri="{9D8B030D-6E8A-4147-A177-3AD203B41FA5}">
                      <a16:colId xmlns:a16="http://schemas.microsoft.com/office/drawing/2014/main" val="20002"/>
                    </a:ext>
                  </a:extLst>
                </a:gridCol>
                <a:gridCol w="1225575">
                  <a:extLst>
                    <a:ext uri="{9D8B030D-6E8A-4147-A177-3AD203B41FA5}">
                      <a16:colId xmlns:a16="http://schemas.microsoft.com/office/drawing/2014/main" val="20003"/>
                    </a:ext>
                  </a:extLst>
                </a:gridCol>
                <a:gridCol w="1109350">
                  <a:extLst>
                    <a:ext uri="{9D8B030D-6E8A-4147-A177-3AD203B41FA5}">
                      <a16:colId xmlns:a16="http://schemas.microsoft.com/office/drawing/2014/main" val="20004"/>
                    </a:ext>
                  </a:extLst>
                </a:gridCol>
                <a:gridCol w="908625">
                  <a:extLst>
                    <a:ext uri="{9D8B030D-6E8A-4147-A177-3AD203B41FA5}">
                      <a16:colId xmlns:a16="http://schemas.microsoft.com/office/drawing/2014/main" val="20005"/>
                    </a:ext>
                  </a:extLst>
                </a:gridCol>
                <a:gridCol w="961450">
                  <a:extLst>
                    <a:ext uri="{9D8B030D-6E8A-4147-A177-3AD203B41FA5}">
                      <a16:colId xmlns:a16="http://schemas.microsoft.com/office/drawing/2014/main" val="20006"/>
                    </a:ext>
                  </a:extLst>
                </a:gridCol>
                <a:gridCol w="1701025">
                  <a:extLst>
                    <a:ext uri="{9D8B030D-6E8A-4147-A177-3AD203B41FA5}">
                      <a16:colId xmlns:a16="http://schemas.microsoft.com/office/drawing/2014/main" val="20007"/>
                    </a:ext>
                  </a:extLst>
                </a:gridCol>
                <a:gridCol w="1880625">
                  <a:extLst>
                    <a:ext uri="{9D8B030D-6E8A-4147-A177-3AD203B41FA5}">
                      <a16:colId xmlns:a16="http://schemas.microsoft.com/office/drawing/2014/main" val="20008"/>
                    </a:ext>
                  </a:extLst>
                </a:gridCol>
                <a:gridCol w="1306100">
                  <a:extLst>
                    <a:ext uri="{9D8B030D-6E8A-4147-A177-3AD203B41FA5}">
                      <a16:colId xmlns:a16="http://schemas.microsoft.com/office/drawing/2014/main" val="20009"/>
                    </a:ext>
                  </a:extLst>
                </a:gridCol>
              </a:tblGrid>
              <a:tr h="188125">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u="none" strike="noStrike" cap="none"/>
                    </a:p>
                    <a:p>
                      <a:pPr marL="0" marR="0" lvl="0" indent="0" algn="ctr" rtl="0">
                        <a:lnSpc>
                          <a:spcPct val="100000"/>
                        </a:lnSpc>
                        <a:spcBef>
                          <a:spcPts val="0"/>
                        </a:spcBef>
                        <a:spcAft>
                          <a:spcPts val="0"/>
                        </a:spcAft>
                        <a:buClr>
                          <a:srgbClr val="000000"/>
                        </a:buClr>
                        <a:buSzPts val="1050"/>
                        <a:buFont typeface="Arial"/>
                        <a:buNone/>
                      </a:pPr>
                      <a:endParaRPr sz="1050" b="1" u="none" strike="noStrike" cap="none"/>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4317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54400">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at receipt.</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 containers of mahi-mahi fillets at delivery</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 in each delivery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Every Delivery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If: </a:t>
                      </a:r>
                      <a:r>
                        <a:rPr lang="en-US" sz="1000" u="none" strike="noStrike" cap="none"/>
                        <a:t>the amount of ice is not adequate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Then: </a:t>
                      </a:r>
                      <a:r>
                        <a:rPr lang="en-US" sz="1000" u="none" strike="noStrike" cap="none"/>
                        <a:t>reject product, and call supplier to let them know CL was not met and provide product delivery specifications, and discontinue use of supplier until their transport procedures are corrected.</a:t>
                      </a:r>
                      <a:endParaRPr sz="100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Weekly review of Receiving Log</a:t>
                      </a:r>
                      <a:endParaRPr sz="1400" u="none" strike="noStrike" cap="none">
                        <a:solidFill>
                          <a:srgbClr val="0070C0"/>
                        </a:solidFill>
                      </a:endParaRPr>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(Monitoring record) and Corrective Action. Review of the Verification records within a reasonable time frame.</a:t>
                      </a:r>
                      <a:endParaRPr sz="1400" u="none" strike="noStrike" cap="none">
                        <a:solidFill>
                          <a:srgbClr val="0070C0"/>
                        </a:solidFill>
                      </a:endParaRPr>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Check internal temperature of fish at delivery for each new supplier and quarterly thereafter to ensure that ice maintains product temperature Check the accuracy of the thermometer before each use.</a:t>
                      </a:r>
                      <a:endParaRPr sz="1400" u="none" strike="noStrike" cap="none">
                        <a:solidFill>
                          <a:srgbClr val="0070C0"/>
                        </a:solidFill>
                      </a:endParaRPr>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Annual calibration of thermometer used to check internal temp.</a:t>
                      </a:r>
                      <a:endParaRPr sz="1400" u="none" strike="noStrike" cap="none">
                        <a:solidFill>
                          <a:srgbClr val="0070C0"/>
                        </a:solidFill>
                      </a:endParaRPr>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236627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Refrigerated Storage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throughout storage time.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in cooler storage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beginning and end of the work day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Cooler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If: </a:t>
                      </a:r>
                      <a:r>
                        <a:rPr lang="en-US" sz="1000" u="none" strike="noStrike" cap="none"/>
                        <a:t>the amount of ice is not adequate; </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Then: </a:t>
                      </a:r>
                      <a:r>
                        <a:rPr lang="en-US" sz="1000" u="none" strike="noStrike" cap="none"/>
                        <a:t>chill and hold the product until it can be evaluated based on its total</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time and temperature exposure, including exposures during prior processing operations, and add ice and make adjustments to the ice application process.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Weekly review of Cooler Ice Log (Monitoring record) and Corrective Action. Review of the Verification records within a reasonable time frame.</a:t>
                      </a:r>
                      <a:endParaRPr sz="1400" u="none" strike="noStrike" cap="none">
                        <a:solidFill>
                          <a:srgbClr val="0070C0"/>
                        </a:solidFill>
                      </a:endParaRPr>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Check internal temperature of fish quarterly to ensure that ice maintains product temperature Check the accuracy of the thermometer before each use.</a:t>
                      </a:r>
                      <a:endParaRPr sz="1400" u="none" strike="noStrike" cap="none">
                        <a:solidFill>
                          <a:srgbClr val="0070C0"/>
                        </a:solidFill>
                      </a:endParaRPr>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Annual calibration of thermometer used to check internal temp.</a:t>
                      </a:r>
                      <a:endParaRPr sz="1400" u="none" strike="noStrike" cap="none">
                        <a:solidFill>
                          <a:srgbClr val="0070C0"/>
                        </a:solidFill>
                      </a:endParaRPr>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bl>
          </a:graphicData>
        </a:graphic>
      </p:graphicFrame>
      <p:sp>
        <p:nvSpPr>
          <p:cNvPr id="1336" name="Google Shape;1336;p94"/>
          <p:cNvSpPr/>
          <p:nvPr/>
        </p:nvSpPr>
        <p:spPr>
          <a:xfrm>
            <a:off x="179045" y="1434467"/>
            <a:ext cx="10339023" cy="2509799"/>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7" name="Google Shape;1337;p94"/>
          <p:cNvSpPr/>
          <p:nvPr/>
        </p:nvSpPr>
        <p:spPr>
          <a:xfrm>
            <a:off x="8529614" y="818550"/>
            <a:ext cx="1990800" cy="3076200"/>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8" name="Google Shape;1338;p94"/>
          <p:cNvSpPr/>
          <p:nvPr/>
        </p:nvSpPr>
        <p:spPr>
          <a:xfrm>
            <a:off x="10435000" y="4993100"/>
            <a:ext cx="1672800" cy="1435500"/>
          </a:xfrm>
          <a:prstGeom prst="roundRect">
            <a:avLst>
              <a:gd name="adj" fmla="val 16667"/>
            </a:avLst>
          </a:prstGeom>
          <a:solidFill>
            <a:srgbClr val="BF9000"/>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Example 3 </a:t>
            </a:r>
            <a:endParaRPr sz="1800" b="0" i="0" u="none" strike="noStrike" cap="none">
              <a:solidFill>
                <a:srgbClr val="F2F2F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CHP 7: </a:t>
            </a:r>
            <a:endParaRPr sz="1800" b="0" i="0" u="none" strike="noStrike" cap="none">
              <a:solidFill>
                <a:srgbClr val="F2F2F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139 -140</a:t>
            </a:r>
            <a:endParaRPr sz="1800" b="0" i="0" u="none" strike="noStrike" cap="none">
              <a:solidFill>
                <a:srgbClr val="F2F2F2"/>
              </a:solidFill>
              <a:latin typeface="Arial"/>
              <a:ea typeface="Arial"/>
              <a:cs typeface="Arial"/>
              <a:sym typeface="Arial"/>
            </a:endParaRPr>
          </a:p>
        </p:txBody>
      </p:sp>
      <p:grpSp>
        <p:nvGrpSpPr>
          <p:cNvPr id="1339" name="Google Shape;1339;p94"/>
          <p:cNvGrpSpPr/>
          <p:nvPr/>
        </p:nvGrpSpPr>
        <p:grpSpPr>
          <a:xfrm>
            <a:off x="581379" y="5985790"/>
            <a:ext cx="3048910" cy="487149"/>
            <a:chOff x="6978167" y="468990"/>
            <a:chExt cx="3048300" cy="486760"/>
          </a:xfrm>
        </p:grpSpPr>
        <p:sp>
          <p:nvSpPr>
            <p:cNvPr id="1340" name="Google Shape;1340;p94"/>
            <p:cNvSpPr/>
            <p:nvPr/>
          </p:nvSpPr>
          <p:spPr>
            <a:xfrm>
              <a:off x="7369620" y="475750"/>
              <a:ext cx="2281200" cy="48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1" name="Google Shape;1341;p94"/>
            <p:cNvSpPr txBox="1"/>
            <p:nvPr/>
          </p:nvSpPr>
          <p:spPr>
            <a:xfrm>
              <a:off x="6978167" y="468990"/>
              <a:ext cx="3048300" cy="461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CHP10: 141 </a:t>
              </a:r>
              <a:endParaRPr sz="24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6640719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95"/>
          <p:cNvSpPr txBox="1">
            <a:spLocks noGrp="1"/>
          </p:cNvSpPr>
          <p:nvPr>
            <p:ph type="title"/>
          </p:nvPr>
        </p:nvSpPr>
        <p:spPr>
          <a:xfrm>
            <a:off x="838200" y="50625"/>
            <a:ext cx="10110300" cy="1325700"/>
          </a:xfrm>
          <a:prstGeom prst="rect">
            <a:avLst/>
          </a:prstGeom>
          <a:noFill/>
          <a:ln>
            <a:noFill/>
          </a:ln>
        </p:spPr>
        <p:txBody>
          <a:bodyPr spcFirstLastPara="1" wrap="square" lIns="91425" tIns="45700" rIns="91425" bIns="45700" anchor="ctr" anchorCtr="0">
            <a:normAutofit fontScale="90000"/>
          </a:bodyPr>
          <a:lstStyle/>
          <a:p>
            <a:pPr>
              <a:spcBef>
                <a:spcPts val="0"/>
              </a:spcBef>
              <a:buClr>
                <a:srgbClr val="002060"/>
              </a:buClr>
              <a:buSzPct val="100000"/>
            </a:pPr>
            <a:r>
              <a:rPr lang="en-US" sz="4400" dirty="0">
                <a:latin typeface="Aptos Black"/>
              </a:rPr>
              <a:t>Principle 6: VERIFICATIONS (Page </a:t>
            </a:r>
            <a:r>
              <a:rPr lang="en-US" dirty="0">
                <a:latin typeface="Aptos Black"/>
              </a:rPr>
              <a:t>2 </a:t>
            </a:r>
            <a:r>
              <a:rPr lang="en-US" sz="4400" dirty="0">
                <a:latin typeface="Aptos Black"/>
              </a:rPr>
              <a:t>of 2)</a:t>
            </a:r>
            <a:br>
              <a:rPr lang="en-US" sz="4400" dirty="0"/>
            </a:br>
            <a:endParaRPr/>
          </a:p>
        </p:txBody>
      </p:sp>
      <p:sp>
        <p:nvSpPr>
          <p:cNvPr id="1347" name="Google Shape;1347;p95"/>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95</a:t>
            </a:fld>
            <a:endParaRPr/>
          </a:p>
        </p:txBody>
      </p:sp>
      <p:grpSp>
        <p:nvGrpSpPr>
          <p:cNvPr id="1348" name="Google Shape;1348;p95"/>
          <p:cNvGrpSpPr/>
          <p:nvPr/>
        </p:nvGrpSpPr>
        <p:grpSpPr>
          <a:xfrm>
            <a:off x="8558415" y="1803725"/>
            <a:ext cx="3048738" cy="480250"/>
            <a:chOff x="8377562" y="399611"/>
            <a:chExt cx="3048173" cy="479875"/>
          </a:xfrm>
        </p:grpSpPr>
        <p:sp>
          <p:nvSpPr>
            <p:cNvPr id="1349" name="Google Shape;1349;p95"/>
            <p:cNvSpPr/>
            <p:nvPr/>
          </p:nvSpPr>
          <p:spPr>
            <a:xfrm>
              <a:off x="8817130" y="399611"/>
              <a:ext cx="2281082" cy="47987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0" name="Google Shape;1350;p95"/>
            <p:cNvSpPr txBox="1"/>
            <p:nvPr/>
          </p:nvSpPr>
          <p:spPr>
            <a:xfrm>
              <a:off x="8377562" y="418181"/>
              <a:ext cx="3048173" cy="4613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CHP10: 141 </a:t>
              </a:r>
              <a:endParaRPr sz="2400" b="0" i="0" u="none" strike="noStrike" cap="none">
                <a:solidFill>
                  <a:schemeClr val="lt1"/>
                </a:solidFill>
                <a:latin typeface="Arial"/>
                <a:ea typeface="Arial"/>
                <a:cs typeface="Arial"/>
                <a:sym typeface="Arial"/>
              </a:endParaRPr>
            </a:p>
          </p:txBody>
        </p:sp>
      </p:grpSp>
      <p:sp>
        <p:nvSpPr>
          <p:cNvPr id="1351" name="Google Shape;1351;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graphicFrame>
        <p:nvGraphicFramePr>
          <p:cNvPr id="1352" name="Google Shape;1352;p95"/>
          <p:cNvGraphicFramePr/>
          <p:nvPr/>
        </p:nvGraphicFramePr>
        <p:xfrm>
          <a:off x="105574" y="880154"/>
          <a:ext cx="11880375" cy="5298370"/>
        </p:xfrm>
        <a:graphic>
          <a:graphicData uri="http://schemas.openxmlformats.org/drawingml/2006/table">
            <a:tbl>
              <a:tblPr>
                <a:noFill/>
              </a:tblPr>
              <a:tblGrid>
                <a:gridCol w="811800">
                  <a:extLst>
                    <a:ext uri="{9D8B030D-6E8A-4147-A177-3AD203B41FA5}">
                      <a16:colId xmlns:a16="http://schemas.microsoft.com/office/drawing/2014/main" val="20000"/>
                    </a:ext>
                  </a:extLst>
                </a:gridCol>
                <a:gridCol w="693600">
                  <a:extLst>
                    <a:ext uri="{9D8B030D-6E8A-4147-A177-3AD203B41FA5}">
                      <a16:colId xmlns:a16="http://schemas.microsoft.com/office/drawing/2014/main" val="20001"/>
                    </a:ext>
                  </a:extLst>
                </a:gridCol>
                <a:gridCol w="1041600">
                  <a:extLst>
                    <a:ext uri="{9D8B030D-6E8A-4147-A177-3AD203B41FA5}">
                      <a16:colId xmlns:a16="http://schemas.microsoft.com/office/drawing/2014/main" val="20002"/>
                    </a:ext>
                  </a:extLst>
                </a:gridCol>
                <a:gridCol w="1258000">
                  <a:extLst>
                    <a:ext uri="{9D8B030D-6E8A-4147-A177-3AD203B41FA5}">
                      <a16:colId xmlns:a16="http://schemas.microsoft.com/office/drawing/2014/main" val="20003"/>
                    </a:ext>
                  </a:extLst>
                </a:gridCol>
                <a:gridCol w="1138725">
                  <a:extLst>
                    <a:ext uri="{9D8B030D-6E8A-4147-A177-3AD203B41FA5}">
                      <a16:colId xmlns:a16="http://schemas.microsoft.com/office/drawing/2014/main" val="20004"/>
                    </a:ext>
                  </a:extLst>
                </a:gridCol>
                <a:gridCol w="932650">
                  <a:extLst>
                    <a:ext uri="{9D8B030D-6E8A-4147-A177-3AD203B41FA5}">
                      <a16:colId xmlns:a16="http://schemas.microsoft.com/office/drawing/2014/main" val="20005"/>
                    </a:ext>
                  </a:extLst>
                </a:gridCol>
                <a:gridCol w="986900">
                  <a:extLst>
                    <a:ext uri="{9D8B030D-6E8A-4147-A177-3AD203B41FA5}">
                      <a16:colId xmlns:a16="http://schemas.microsoft.com/office/drawing/2014/main" val="20006"/>
                    </a:ext>
                  </a:extLst>
                </a:gridCol>
                <a:gridCol w="1746025">
                  <a:extLst>
                    <a:ext uri="{9D8B030D-6E8A-4147-A177-3AD203B41FA5}">
                      <a16:colId xmlns:a16="http://schemas.microsoft.com/office/drawing/2014/main" val="20007"/>
                    </a:ext>
                  </a:extLst>
                </a:gridCol>
                <a:gridCol w="2701075">
                  <a:extLst>
                    <a:ext uri="{9D8B030D-6E8A-4147-A177-3AD203B41FA5}">
                      <a16:colId xmlns:a16="http://schemas.microsoft.com/office/drawing/2014/main" val="20008"/>
                    </a:ext>
                  </a:extLst>
                </a:gridCol>
                <a:gridCol w="570000">
                  <a:extLst>
                    <a:ext uri="{9D8B030D-6E8A-4147-A177-3AD203B41FA5}">
                      <a16:colId xmlns:a16="http://schemas.microsoft.com/office/drawing/2014/main" val="20009"/>
                    </a:ext>
                  </a:extLst>
                </a:gridCol>
              </a:tblGrid>
              <a:tr h="153650">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3441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73762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Weight/Pack/Label</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Food Allergens</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All finished product containers will be labelled with the correct market name of the fish.</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6" marR="0" lvl="0" indent="0" algn="l" rtl="0">
                        <a:lnSpc>
                          <a:spcPct val="100000"/>
                        </a:lnSpc>
                        <a:spcBef>
                          <a:spcPts val="0"/>
                        </a:spcBef>
                        <a:spcAft>
                          <a:spcPts val="0"/>
                        </a:spcAft>
                        <a:buClr>
                          <a:srgbClr val="000000"/>
                        </a:buClr>
                        <a:buSzPts val="1000"/>
                        <a:buFont typeface="Arial"/>
                        <a:buNone/>
                      </a:pPr>
                      <a:r>
                        <a:rPr lang="en-US" sz="1000" u="none" strike="noStrike" cap="none"/>
                        <a:t>The marketname on each container of finished product.</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comparison of the label against the product specification for accuracy.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start of the production lot AND at least every 2 hours OR when new containers of labels  are opened or rolls of labels are changed.</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Packaging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6" marR="0" lvl="0" indent="0" algn="l" rtl="0">
                        <a:lnSpc>
                          <a:spcPct val="100000"/>
                        </a:lnSpc>
                        <a:spcBef>
                          <a:spcPts val="0"/>
                        </a:spcBef>
                        <a:spcAft>
                          <a:spcPts val="0"/>
                        </a:spcAft>
                        <a:buClr>
                          <a:srgbClr val="000000"/>
                        </a:buClr>
                        <a:buSzPts val="1000"/>
                        <a:buFont typeface="Arial"/>
                        <a:buNone/>
                      </a:pPr>
                      <a:r>
                        <a:rPr lang="en-US" sz="1000" b="1" u="none" strike="noStrike" cap="none"/>
                        <a:t>If: </a:t>
                      </a:r>
                      <a:r>
                        <a:rPr lang="en-US" sz="1000" u="none" strike="noStrike" cap="none"/>
                        <a:t>a container is improperly labelled.</a:t>
                      </a:r>
                      <a:endParaRPr sz="1000" u="none" strike="noStrike" cap="none"/>
                    </a:p>
                    <a:p>
                      <a:pPr marL="65086" marR="0" lvl="0" indent="0" algn="l" rtl="0">
                        <a:lnSpc>
                          <a:spcPct val="100000"/>
                        </a:lnSpc>
                        <a:spcBef>
                          <a:spcPts val="0"/>
                        </a:spcBef>
                        <a:spcAft>
                          <a:spcPts val="0"/>
                        </a:spcAft>
                        <a:buClr>
                          <a:srgbClr val="000000"/>
                        </a:buClr>
                        <a:buSzPts val="1000"/>
                        <a:buFont typeface="Arial"/>
                        <a:buNone/>
                      </a:pPr>
                      <a:r>
                        <a:rPr lang="en-US" sz="1000" b="1" u="none" strike="noStrike" cap="none"/>
                        <a:t>Then</a:t>
                      </a:r>
                      <a:r>
                        <a:rPr lang="en-US" sz="1000" u="none" strike="noStrike" cap="none"/>
                        <a:t>: Hold and isolate labelled products since the last acceptable inspection of labels; inspect 100% of affected products and relabeled mislabeled products; inspect remaining labels staged for use; and remove inaccurate labels from the processing area. Review a representative sample of labels in storage and hold and isolate inaccurate labels, if appropriate. Discontinue use of label supplier; modify label procedures as appropriate</a:t>
                      </a:r>
                      <a:endParaRPr sz="1000" u="none" strike="noStrike" cap="none"/>
                    </a:p>
                    <a:p>
                      <a:pPr marL="65086" marR="0" lvl="0" indent="0" algn="l" rtl="0">
                        <a:lnSpc>
                          <a:spcPct val="100000"/>
                        </a:lnSpc>
                        <a:spcBef>
                          <a:spcPts val="0"/>
                        </a:spcBef>
                        <a:spcAft>
                          <a:spcPts val="0"/>
                        </a:spcAft>
                        <a:buClr>
                          <a:srgbClr val="000000"/>
                        </a:buClr>
                        <a:buSzPts val="1000"/>
                        <a:buFont typeface="Arial"/>
                        <a:buNone/>
                      </a:pPr>
                      <a:endParaRPr sz="1000" u="none" strike="noStrike" cap="none"/>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dirty="0">
                          <a:solidFill>
                            <a:srgbClr val="0070C0"/>
                          </a:solidFill>
                        </a:rPr>
                        <a:t>Weekly review of packing room log (monitoring record) and corrective action.  Review of the verification records within a reasonable time frame.</a:t>
                      </a:r>
                      <a:endParaRPr sz="1000" u="none" strike="noStrike" cap="none" dirty="0">
                        <a:solidFill>
                          <a:srgbClr val="0070C0"/>
                        </a:solidFill>
                      </a:endParaRPr>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dirty="0">
                          <a:solidFill>
                            <a:srgbClr val="0070C0"/>
                          </a:solidFill>
                        </a:rPr>
                        <a:t>Verify the list of allergenic or food intolerance substance ingredients against raw materials ingredients’ label declarations at least annually and when changes to suppliers or formulation occur, if appropriate.</a:t>
                      </a:r>
                      <a:endParaRPr sz="1000" u="none" strike="noStrike" cap="none" dirty="0">
                        <a:solidFill>
                          <a:srgbClr val="0070C0"/>
                        </a:solidFill>
                      </a:endParaRPr>
                    </a:p>
                    <a:p>
                      <a:pPr marL="66675" marR="0" lvl="0" indent="0" algn="l" rtl="0">
                        <a:lnSpc>
                          <a:spcPct val="100000"/>
                        </a:lnSpc>
                        <a:spcBef>
                          <a:spcPts val="0"/>
                        </a:spcBef>
                        <a:spcAft>
                          <a:spcPts val="0"/>
                        </a:spcAft>
                        <a:buClr>
                          <a:srgbClr val="000000"/>
                        </a:buClr>
                        <a:buSzPts val="1000"/>
                        <a:buFont typeface="Arial"/>
                        <a:buNone/>
                      </a:pPr>
                      <a:endParaRPr sz="1000" u="none" strike="noStrike" cap="none" dirty="0">
                        <a:solidFill>
                          <a:srgbClr val="0070C0"/>
                        </a:solidFill>
                      </a:endParaRPr>
                    </a:p>
                    <a:p>
                      <a:pPr marL="0" marR="0" lvl="0" indent="0" algn="l" rtl="0">
                        <a:lnSpc>
                          <a:spcPct val="100000"/>
                        </a:lnSpc>
                        <a:spcBef>
                          <a:spcPts val="0"/>
                        </a:spcBef>
                        <a:spcAft>
                          <a:spcPts val="0"/>
                        </a:spcAft>
                        <a:buClr>
                          <a:srgbClr val="000000"/>
                        </a:buClr>
                        <a:buSzPts val="1000"/>
                        <a:buFont typeface="Arial"/>
                        <a:buNone/>
                      </a:pPr>
                      <a:r>
                        <a:rPr lang="en-US" sz="1000" u="none" strike="noStrike" cap="none" dirty="0"/>
                        <a:t> </a:t>
                      </a:r>
                      <a:endParaRPr sz="1000" b="0" i="0" u="none" strike="noStrike" cap="none" dirty="0">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189332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Finished Product Refrigerated Storage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 are completely surrounded with ice throughout storage time.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representative number of containers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in cooler storage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beginning and end of the work day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Cooler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If: </a:t>
                      </a:r>
                      <a:r>
                        <a:rPr lang="en-US" sz="1000" u="none" strike="noStrike" cap="none"/>
                        <a:t>finished product containers do not have adequate ice; </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Then: </a:t>
                      </a:r>
                      <a:r>
                        <a:rPr lang="en-US" sz="1000" u="none" strike="noStrike" cap="none"/>
                        <a:t>chill and hold the product until it can be evaluated based on its total</a:t>
                      </a:r>
                      <a:endParaRPr sz="1400" u="none" strike="noStrike" cap="none"/>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t>time and temperature exposure, including exposures during prior processing operations, and determine if there is a problem with the cooler and fix it.</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Weekly review of Cooler Ice Log</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(Monitoring record) and Corrective</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Action. Review of the Verification records</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within a reasonable time frame.</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Check internal temperature of fish</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quarterly to ensure that ice maintains</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product temperature. Check the accuracy</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of the thermometer before each use.</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Annual calibration of thermometer used to</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70C0"/>
                          </a:solidFill>
                        </a:rPr>
                        <a:t>check internal temperature.</a:t>
                      </a:r>
                      <a:endParaRPr sz="1000" u="none" strike="noStrike" cap="none">
                        <a:solidFill>
                          <a:srgbClr val="0070C0"/>
                        </a:solidFill>
                      </a:endParaRPr>
                    </a:p>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70C0"/>
                        </a:solidFill>
                        <a:latin typeface="Arial"/>
                        <a:ea typeface="Arial"/>
                        <a:cs typeface="Arial"/>
                        <a:sym typeface="Arial"/>
                      </a:endParaRPr>
                    </a:p>
                  </a:txBody>
                  <a:tcPr marL="2650" marR="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endParaRPr sz="1000" b="0" i="0" u="sng" strike="noStrike" cap="none" dirty="0">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97640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6CF0-9044-ADE9-9867-6D328BFDCBBE}"/>
              </a:ext>
            </a:extLst>
          </p:cNvPr>
          <p:cNvSpPr>
            <a:spLocks noGrp="1"/>
          </p:cNvSpPr>
          <p:nvPr>
            <p:ph type="title"/>
          </p:nvPr>
        </p:nvSpPr>
        <p:spPr>
          <a:xfrm>
            <a:off x="838200" y="365125"/>
            <a:ext cx="10515600" cy="1325563"/>
          </a:xfrm>
        </p:spPr>
        <p:txBody>
          <a:bodyPr/>
          <a:lstStyle/>
          <a:p>
            <a:r>
              <a:rPr lang="en-US" altLang="en-US">
                <a:ea typeface="MS PGothic" panose="020B0600070205080204" pitchFamily="34" charset="-128"/>
              </a:rPr>
              <a:t>Principle 7:  Establish Record Keeping Procedures</a:t>
            </a:r>
            <a:endParaRPr lang="en-US"/>
          </a:p>
        </p:txBody>
      </p:sp>
      <p:sp>
        <p:nvSpPr>
          <p:cNvPr id="3" name="Content Placeholder 2">
            <a:extLst>
              <a:ext uri="{FF2B5EF4-FFF2-40B4-BE49-F238E27FC236}">
                <a16:creationId xmlns:a16="http://schemas.microsoft.com/office/drawing/2014/main" id="{1D475670-096A-FA38-54CC-CCBA17C4E17A}"/>
              </a:ext>
            </a:extLst>
          </p:cNvPr>
          <p:cNvSpPr>
            <a:spLocks noGrp="1"/>
          </p:cNvSpPr>
          <p:nvPr>
            <p:ph idx="1"/>
          </p:nvPr>
        </p:nvSpPr>
        <p:spPr/>
        <p:txBody>
          <a:bodyPr/>
          <a:lstStyle/>
          <a:p>
            <a:pPr eaLnBrk="1" hangingPunct="1">
              <a:lnSpc>
                <a:spcPct val="90000"/>
              </a:lnSpc>
              <a:buFont typeface="Wingdings" panose="05000000000000000000" pitchFamily="2" charset="2"/>
              <a:buNone/>
            </a:pPr>
            <a:r>
              <a:rPr lang="en-US" altLang="en-US" b="0" u="sng">
                <a:ea typeface="MS PGothic" panose="020B0600070205080204" pitchFamily="34" charset="-128"/>
              </a:rPr>
              <a:t>Enter the name of the records that will be kept for that CCP on the HACCP Plan Form</a:t>
            </a:r>
            <a:endParaRPr lang="en-US" altLang="en-US" b="0">
              <a:ea typeface="MS PGothic" panose="020B0600070205080204" pitchFamily="34" charset="-128"/>
            </a:endParaRPr>
          </a:p>
          <a:p>
            <a:pPr eaLnBrk="1" hangingPunct="1">
              <a:lnSpc>
                <a:spcPct val="90000"/>
              </a:lnSpc>
              <a:buFont typeface="Wingdings" panose="05000000000000000000" pitchFamily="2" charset="2"/>
              <a:buNone/>
            </a:pPr>
            <a:endParaRPr lang="en-US" altLang="en-US" b="0">
              <a:ea typeface="MS PGothic" panose="020B0600070205080204" pitchFamily="34" charset="-128"/>
            </a:endParaRPr>
          </a:p>
          <a:p>
            <a:pPr eaLnBrk="1" hangingPunct="1">
              <a:lnSpc>
                <a:spcPct val="90000"/>
              </a:lnSpc>
              <a:buFont typeface="Wingdings" panose="05000000000000000000" pitchFamily="2" charset="2"/>
              <a:buNone/>
            </a:pPr>
            <a:r>
              <a:rPr lang="en-US" altLang="en-US" b="0">
                <a:ea typeface="MS PGothic" panose="020B0600070205080204" pitchFamily="34" charset="-128"/>
              </a:rPr>
              <a:t> Your Records must be designed to meet the requirements of 21 CFR Part 123.9 to document the results of the </a:t>
            </a:r>
            <a:r>
              <a:rPr lang="en-US" altLang="en-US">
                <a:solidFill>
                  <a:srgbClr val="C00000"/>
                </a:solidFill>
                <a:ea typeface="MS PGothic" panose="020B0600070205080204" pitchFamily="34" charset="-128"/>
              </a:rPr>
              <a:t>Monitoring</a:t>
            </a:r>
            <a:r>
              <a:rPr lang="en-US" altLang="en-US" b="0">
                <a:ea typeface="MS PGothic" panose="020B0600070205080204" pitchFamily="34" charset="-128"/>
              </a:rPr>
              <a:t>, </a:t>
            </a:r>
            <a:r>
              <a:rPr lang="en-US" altLang="en-US">
                <a:solidFill>
                  <a:srgbClr val="C00000"/>
                </a:solidFill>
                <a:ea typeface="MS PGothic" panose="020B0600070205080204" pitchFamily="34" charset="-128"/>
              </a:rPr>
              <a:t>Corrective Action</a:t>
            </a:r>
            <a:r>
              <a:rPr lang="en-US" altLang="en-US" b="0">
                <a:ea typeface="MS PGothic" panose="020B0600070205080204" pitchFamily="34" charset="-128"/>
              </a:rPr>
              <a:t>, and </a:t>
            </a:r>
            <a:r>
              <a:rPr lang="en-US" altLang="en-US">
                <a:solidFill>
                  <a:srgbClr val="C00000"/>
                </a:solidFill>
                <a:ea typeface="MS PGothic" panose="020B0600070205080204" pitchFamily="34" charset="-128"/>
              </a:rPr>
              <a:t>Verification</a:t>
            </a:r>
            <a:r>
              <a:rPr lang="en-US" altLang="en-US" b="0">
                <a:ea typeface="MS PGothic" panose="020B0600070205080204" pitchFamily="34" charset="-128"/>
              </a:rPr>
              <a:t> components of the HACCP Plan </a:t>
            </a:r>
          </a:p>
          <a:p>
            <a:pPr marL="0" indent="0">
              <a:buNone/>
            </a:pPr>
            <a:endParaRPr lang="en-US"/>
          </a:p>
        </p:txBody>
      </p:sp>
      <p:sp>
        <p:nvSpPr>
          <p:cNvPr id="4" name="Slide Number Placeholder 3">
            <a:extLst>
              <a:ext uri="{FF2B5EF4-FFF2-40B4-BE49-F238E27FC236}">
                <a16:creationId xmlns:a16="http://schemas.microsoft.com/office/drawing/2014/main" id="{CD13126A-A445-BA44-2CB3-D71C4E975078}"/>
              </a:ext>
            </a:extLst>
          </p:cNvPr>
          <p:cNvSpPr>
            <a:spLocks noGrp="1"/>
          </p:cNvSpPr>
          <p:nvPr>
            <p:ph type="sldNum" sz="quarter" idx="12"/>
          </p:nvPr>
        </p:nvSpPr>
        <p:spPr/>
        <p:txBody>
          <a:bodyPr/>
          <a:lstStyle/>
          <a:p>
            <a:fld id="{02389E78-7DB0-44B8-A701-13E85F167260}" type="slidenum">
              <a:rPr lang="en-US" smtClean="0"/>
              <a:t>96</a:t>
            </a:fld>
            <a:endParaRPr lang="en-US"/>
          </a:p>
        </p:txBody>
      </p:sp>
      <p:sp>
        <p:nvSpPr>
          <p:cNvPr id="5" name="Rounded Rectangle 22">
            <a:extLst>
              <a:ext uri="{FF2B5EF4-FFF2-40B4-BE49-F238E27FC236}">
                <a16:creationId xmlns:a16="http://schemas.microsoft.com/office/drawing/2014/main" id="{24D5BD6C-B02A-0D66-F4AA-F8A5DB87B52A}"/>
              </a:ext>
            </a:extLst>
          </p:cNvPr>
          <p:cNvSpPr/>
          <p:nvPr/>
        </p:nvSpPr>
        <p:spPr bwMode="auto">
          <a:xfrm>
            <a:off x="9756741" y="5644896"/>
            <a:ext cx="2008539" cy="532067"/>
          </a:xfrm>
          <a:prstGeom prst="roundRect">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a:solidFill>
                  <a:schemeClr val="bg1">
                    <a:lumMod val="95000"/>
                  </a:schemeClr>
                </a:solidFill>
                <a:latin typeface="Calibri"/>
                <a:ea typeface="Calibri"/>
                <a:cs typeface="Calibri"/>
              </a:rPr>
              <a:t>CHP 7: 139</a:t>
            </a:r>
          </a:p>
        </p:txBody>
      </p:sp>
    </p:spTree>
    <p:extLst>
      <p:ext uri="{BB962C8B-B14F-4D97-AF65-F5344CB8AC3E}">
        <p14:creationId xmlns:p14="http://schemas.microsoft.com/office/powerpoint/2010/main" val="26228379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97"/>
          <p:cNvSpPr txBox="1"/>
          <p:nvPr/>
        </p:nvSpPr>
        <p:spPr>
          <a:xfrm>
            <a:off x="153976" y="48235"/>
            <a:ext cx="7478202"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rgbClr val="001F36"/>
              </a:solidFill>
              <a:latin typeface="Arial"/>
              <a:ea typeface="Arial"/>
              <a:cs typeface="Arial"/>
              <a:sym typeface="Arial"/>
            </a:endParaRPr>
          </a:p>
        </p:txBody>
      </p:sp>
      <p:grpSp>
        <p:nvGrpSpPr>
          <p:cNvPr id="1367" name="Google Shape;1367;p97"/>
          <p:cNvGrpSpPr/>
          <p:nvPr/>
        </p:nvGrpSpPr>
        <p:grpSpPr>
          <a:xfrm>
            <a:off x="7629910" y="128080"/>
            <a:ext cx="2365747" cy="1105095"/>
            <a:chOff x="8551008" y="399611"/>
            <a:chExt cx="2547204" cy="1104235"/>
          </a:xfrm>
        </p:grpSpPr>
        <p:sp>
          <p:nvSpPr>
            <p:cNvPr id="1368" name="Google Shape;1368;p97"/>
            <p:cNvSpPr/>
            <p:nvPr/>
          </p:nvSpPr>
          <p:spPr>
            <a:xfrm>
              <a:off x="8553450" y="399611"/>
              <a:ext cx="2544762" cy="598021"/>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9" name="Google Shape;1369;p97"/>
            <p:cNvSpPr txBox="1"/>
            <p:nvPr/>
          </p:nvSpPr>
          <p:spPr>
            <a:xfrm>
              <a:off x="8551008" y="427467"/>
              <a:ext cx="2540409" cy="10763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CHP11:159 </a:t>
              </a:r>
              <a:endParaRPr sz="3200" b="0" i="0" u="none" strike="noStrike" cap="none">
                <a:solidFill>
                  <a:schemeClr val="lt1"/>
                </a:solidFill>
                <a:latin typeface="Arial"/>
                <a:ea typeface="Arial"/>
                <a:cs typeface="Arial"/>
                <a:sym typeface="Arial"/>
              </a:endParaRPr>
            </a:p>
          </p:txBody>
        </p:sp>
      </p:grpSp>
      <p:sp>
        <p:nvSpPr>
          <p:cNvPr id="1370" name="Google Shape;1370;p97"/>
          <p:cNvSpPr txBox="1">
            <a:spLocks noGrp="1"/>
          </p:cNvSpPr>
          <p:nvPr>
            <p:ph type="sldNum" idx="12"/>
          </p:nvPr>
        </p:nvSpPr>
        <p:spPr>
          <a:xfrm>
            <a:off x="9347200" y="6440995"/>
            <a:ext cx="2844800" cy="2889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97</a:t>
            </a:fld>
            <a:endParaRPr/>
          </a:p>
        </p:txBody>
      </p:sp>
      <p:sp>
        <p:nvSpPr>
          <p:cNvPr id="1371" name="Google Shape;1371;p97"/>
          <p:cNvSpPr/>
          <p:nvPr/>
        </p:nvSpPr>
        <p:spPr>
          <a:xfrm>
            <a:off x="10156011" y="56382"/>
            <a:ext cx="1845236" cy="855923"/>
          </a:xfrm>
          <a:prstGeom prst="roundRect">
            <a:avLst>
              <a:gd name="adj" fmla="val 16667"/>
            </a:avLst>
          </a:prstGeom>
          <a:solidFill>
            <a:srgbClr val="BF9000"/>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Example 3 </a:t>
            </a:r>
            <a:endParaRPr sz="1800" b="0" i="0" u="none" strike="noStrike" cap="none">
              <a:solidFill>
                <a:srgbClr val="F2F2F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Arial"/>
                <a:ea typeface="Arial"/>
                <a:cs typeface="Arial"/>
                <a:sym typeface="Arial"/>
              </a:rPr>
              <a:t>CHP 7: 139</a:t>
            </a:r>
            <a:endParaRPr sz="1800" b="0" i="0" u="none" strike="noStrike" cap="none">
              <a:solidFill>
                <a:srgbClr val="F2F2F2"/>
              </a:solidFill>
              <a:latin typeface="Arial"/>
              <a:ea typeface="Arial"/>
              <a:cs typeface="Arial"/>
              <a:sym typeface="Arial"/>
            </a:endParaRPr>
          </a:p>
        </p:txBody>
      </p:sp>
      <p:sp>
        <p:nvSpPr>
          <p:cNvPr id="1372" name="Google Shape;1372;p97"/>
          <p:cNvSpPr txBox="1">
            <a:spLocks noGrp="1"/>
          </p:cNvSpPr>
          <p:nvPr>
            <p:ph type="title"/>
          </p:nvPr>
        </p:nvSpPr>
        <p:spPr>
          <a:xfrm>
            <a:off x="0" y="-36670"/>
            <a:ext cx="9672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Arial"/>
              <a:buNone/>
            </a:pPr>
            <a:r>
              <a:rPr lang="en-US" sz="3600"/>
              <a:t>Principle 7: RECORDS (Page 1 of 2)</a:t>
            </a:r>
            <a:br>
              <a:rPr lang="en-US" sz="3600" b="1">
                <a:solidFill>
                  <a:srgbClr val="001F36"/>
                </a:solidFill>
                <a:latin typeface="Arial"/>
                <a:ea typeface="Arial"/>
                <a:cs typeface="Arial"/>
                <a:sym typeface="Arial"/>
              </a:rPr>
            </a:br>
            <a:endParaRPr sz="3600"/>
          </a:p>
        </p:txBody>
      </p:sp>
      <p:graphicFrame>
        <p:nvGraphicFramePr>
          <p:cNvPr id="1373" name="Google Shape;1373;p97"/>
          <p:cNvGraphicFramePr/>
          <p:nvPr>
            <p:extLst>
              <p:ext uri="{D42A27DB-BD31-4B8C-83A1-F6EECF244321}">
                <p14:modId xmlns:p14="http://schemas.microsoft.com/office/powerpoint/2010/main" val="3815719166"/>
              </p:ext>
            </p:extLst>
          </p:nvPr>
        </p:nvGraphicFramePr>
        <p:xfrm>
          <a:off x="153976" y="940183"/>
          <a:ext cx="11925050" cy="5680030"/>
        </p:xfrm>
        <a:graphic>
          <a:graphicData uri="http://schemas.openxmlformats.org/drawingml/2006/table">
            <a:tbl>
              <a:tblPr>
                <a:noFill/>
              </a:tblPr>
              <a:tblGrid>
                <a:gridCol w="814850">
                  <a:extLst>
                    <a:ext uri="{9D8B030D-6E8A-4147-A177-3AD203B41FA5}">
                      <a16:colId xmlns:a16="http://schemas.microsoft.com/office/drawing/2014/main" val="20000"/>
                    </a:ext>
                  </a:extLst>
                </a:gridCol>
                <a:gridCol w="696200">
                  <a:extLst>
                    <a:ext uri="{9D8B030D-6E8A-4147-A177-3AD203B41FA5}">
                      <a16:colId xmlns:a16="http://schemas.microsoft.com/office/drawing/2014/main" val="20001"/>
                    </a:ext>
                  </a:extLst>
                </a:gridCol>
                <a:gridCol w="1045525">
                  <a:extLst>
                    <a:ext uri="{9D8B030D-6E8A-4147-A177-3AD203B41FA5}">
                      <a16:colId xmlns:a16="http://schemas.microsoft.com/office/drawing/2014/main" val="20002"/>
                    </a:ext>
                  </a:extLst>
                </a:gridCol>
                <a:gridCol w="126275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936175">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1752600">
                  <a:extLst>
                    <a:ext uri="{9D8B030D-6E8A-4147-A177-3AD203B41FA5}">
                      <a16:colId xmlns:a16="http://schemas.microsoft.com/office/drawing/2014/main" val="20007"/>
                    </a:ext>
                  </a:extLst>
                </a:gridCol>
                <a:gridCol w="1937650">
                  <a:extLst>
                    <a:ext uri="{9D8B030D-6E8A-4147-A177-3AD203B41FA5}">
                      <a16:colId xmlns:a16="http://schemas.microsoft.com/office/drawing/2014/main" val="20008"/>
                    </a:ext>
                  </a:extLst>
                </a:gridCol>
                <a:gridCol w="1345700">
                  <a:extLst>
                    <a:ext uri="{9D8B030D-6E8A-4147-A177-3AD203B41FA5}">
                      <a16:colId xmlns:a16="http://schemas.microsoft.com/office/drawing/2014/main" val="20009"/>
                    </a:ext>
                  </a:extLst>
                </a:gridCol>
              </a:tblGrid>
              <a:tr h="206200">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u="none" strike="noStrike" cap="none"/>
                    </a:p>
                    <a:p>
                      <a:pPr marL="0" marR="0" lvl="0" indent="0" algn="ctr" rtl="0">
                        <a:lnSpc>
                          <a:spcPct val="100000"/>
                        </a:lnSpc>
                        <a:spcBef>
                          <a:spcPts val="0"/>
                        </a:spcBef>
                        <a:spcAft>
                          <a:spcPts val="0"/>
                        </a:spcAft>
                        <a:buClr>
                          <a:srgbClr val="000000"/>
                        </a:buClr>
                        <a:buSzPts val="1050"/>
                        <a:buFont typeface="Arial"/>
                        <a:buNone/>
                      </a:pPr>
                      <a:endParaRPr sz="1050" b="1" u="none" strike="noStrike" cap="none"/>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3430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443850">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dirty="0"/>
                        <a:t>Tubs or containers of Mahi-mahi fillets are completely surrounded with ice at receipt.</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 containers of mahi-mahi fillets at delivery</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 in each delivery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Every Delivery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Receiving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dirty="0"/>
                        <a:t>If: </a:t>
                      </a:r>
                      <a:r>
                        <a:rPr lang="en-US" sz="1000" u="none" strike="noStrike" cap="none" dirty="0"/>
                        <a:t>the amount of ice is not adequate</a:t>
                      </a:r>
                      <a:endParaRPr lang="en-US"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dirty="0"/>
                        <a:t>Then: </a:t>
                      </a:r>
                      <a:r>
                        <a:rPr lang="en-US" sz="1000" u="none" strike="noStrike" cap="none" dirty="0"/>
                        <a:t>reject product, and call supplier to let them know CL was not met and provide product delivery specifications, and discontinue use of supplier until their transport procedures are corrected.</a:t>
                      </a:r>
                      <a:endParaRPr lang="en-US" sz="1000" b="1"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Weekly review of Receiving Log</a:t>
                      </a:r>
                      <a:endParaRPr sz="1400" u="none" strike="noStrike" cap="none"/>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t>(Monitoring record) and Corrective Action. Review of the Verification records within a reasonable time frame.</a:t>
                      </a:r>
                      <a:endParaRPr sz="1400" u="none" strike="noStrike" cap="none"/>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t>Check internal temperature of fish at delivery for each new supplier and quarterly thereafter to ensure that ice maintains product temperature. Check the accuracy of the thermometer before each use.</a:t>
                      </a:r>
                      <a:endParaRPr sz="1400" u="none" strike="noStrike" cap="none"/>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t>Annual calibration of thermometer used to check internal temp.</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sng" strike="noStrike" cap="none" dirty="0">
                          <a:solidFill>
                            <a:srgbClr val="0070C0"/>
                          </a:solidFill>
                        </a:rPr>
                        <a:t>Receiving Log</a:t>
                      </a:r>
                      <a:r>
                        <a:rPr lang="en-US" sz="1000" u="none" strike="noStrike" cap="none" dirty="0">
                          <a:solidFill>
                            <a:srgbClr val="0070C0"/>
                          </a:solidFill>
                        </a:rPr>
                        <a:t> that documents: the number of containers examined; the number of containers in each delivery; and the results of checks for adequacy of ice.</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u="sng" strike="noStrike" cap="none" dirty="0">
                          <a:solidFill>
                            <a:srgbClr val="0070C0"/>
                          </a:solidFill>
                        </a:rPr>
                        <a:t>Corrective Action</a:t>
                      </a:r>
                      <a:r>
                        <a:rPr lang="en-US" sz="1000" u="none" strike="noStrike" cap="none" dirty="0">
                          <a:solidFill>
                            <a:srgbClr val="0070C0"/>
                          </a:solidFill>
                        </a:rPr>
                        <a:t> records</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u="sng" strike="noStrike" cap="none" dirty="0">
                          <a:solidFill>
                            <a:srgbClr val="0070C0"/>
                          </a:solidFill>
                        </a:rPr>
                        <a:t>Verification Record</a:t>
                      </a:r>
                      <a:endParaRPr sz="1400" u="none" strike="noStrike" cap="none" dirty="0"/>
                    </a:p>
                    <a:p>
                      <a:pPr marL="238125" marR="0" lvl="0" indent="-171450"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70C0"/>
                          </a:solidFill>
                          <a:latin typeface="Arial"/>
                          <a:ea typeface="Arial"/>
                          <a:cs typeface="Arial"/>
                          <a:sym typeface="Arial"/>
                        </a:rPr>
                        <a:t>Accuracy Check Log</a:t>
                      </a:r>
                      <a:endParaRPr sz="1400" u="none" strike="noStrike" cap="none" dirty="0"/>
                    </a:p>
                    <a:p>
                      <a:pPr marL="238125" marR="0" lvl="0" indent="-171450"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70C0"/>
                          </a:solidFill>
                          <a:latin typeface="Arial"/>
                          <a:ea typeface="Arial"/>
                          <a:cs typeface="Arial"/>
                          <a:sym typeface="Arial"/>
                        </a:rPr>
                        <a:t>Calibration Log</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endParaRPr sz="1000" b="0" i="0" u="sng" strike="noStrike" cap="none" dirty="0">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2"/>
                  </a:ext>
                </a:extLst>
              </a:tr>
              <a:tr h="250777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Refrigerated Storage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dirty="0"/>
                        <a:t>Tubs or containers of Mahi-mahi fillets are completely surrounded with ice throughout storage time.</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in cooler storage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dirty="0"/>
                        <a:t>At the beginning and end of the workday</a:t>
                      </a:r>
                      <a:endParaRPr sz="10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Cooler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dirty="0"/>
                        <a:t>If: </a:t>
                      </a:r>
                      <a:r>
                        <a:rPr lang="en-US" sz="1000" u="none" strike="noStrike" cap="none" dirty="0"/>
                        <a:t>the amount of ice is not adequate; </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dirty="0"/>
                        <a:t>Then: </a:t>
                      </a:r>
                      <a:r>
                        <a:rPr lang="en-US" sz="1000" u="none" strike="noStrike" cap="none" dirty="0"/>
                        <a:t>chill and hold the product until it can be evaluated based on its total</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dirty="0"/>
                        <a:t>time and temperature exposure, including exposures during prior processing operations, and add ice and make adjustments to the ice application process.</a:t>
                      </a:r>
                      <a:endParaRPr sz="1400" u="none" strike="noStrike" cap="none" dirty="0"/>
                    </a:p>
                    <a:p>
                      <a:pPr marL="0" marR="0" lvl="0" indent="0" algn="l" rtl="0">
                        <a:lnSpc>
                          <a:spcPct val="100000"/>
                        </a:lnSpc>
                        <a:spcBef>
                          <a:spcPts val="0"/>
                        </a:spcBef>
                        <a:spcAft>
                          <a:spcPts val="0"/>
                        </a:spcAft>
                        <a:buClr>
                          <a:srgbClr val="000000"/>
                        </a:buClr>
                        <a:buSzPts val="1000"/>
                        <a:buFont typeface="Arial"/>
                        <a:buNone/>
                      </a:pPr>
                      <a:r>
                        <a:rPr lang="en-US" sz="1000" u="none" strike="noStrike" cap="none" dirty="0"/>
                        <a:t> </a:t>
                      </a:r>
                      <a:endParaRPr sz="1400" u="none" strike="noStrike" cap="none" dirty="0"/>
                    </a:p>
                    <a:p>
                      <a:pPr marL="0" marR="0" lvl="0" indent="0" algn="l" rtl="0">
                        <a:lnSpc>
                          <a:spcPct val="100000"/>
                        </a:lnSpc>
                        <a:spcBef>
                          <a:spcPts val="0"/>
                        </a:spcBef>
                        <a:spcAft>
                          <a:spcPts val="0"/>
                        </a:spcAft>
                        <a:buClr>
                          <a:srgbClr val="000000"/>
                        </a:buClr>
                        <a:buSzPts val="300"/>
                        <a:buFont typeface="Arial"/>
                        <a:buNone/>
                      </a:pPr>
                      <a:r>
                        <a:rPr lang="en-US" sz="300" u="none" strike="noStrike" cap="none" dirty="0"/>
                        <a:t> </a:t>
                      </a:r>
                      <a:endParaRPr sz="1400" u="none" strike="noStrike" cap="none" dirty="0"/>
                    </a:p>
                    <a:p>
                      <a:pPr marL="0" marR="0" lvl="0" indent="0" algn="l" rtl="0">
                        <a:lnSpc>
                          <a:spcPct val="100000"/>
                        </a:lnSpc>
                        <a:spcBef>
                          <a:spcPts val="0"/>
                        </a:spcBef>
                        <a:spcAft>
                          <a:spcPts val="0"/>
                        </a:spcAft>
                        <a:buClr>
                          <a:srgbClr val="000000"/>
                        </a:buClr>
                        <a:buSzPts val="300"/>
                        <a:buFont typeface="Arial"/>
                        <a:buNone/>
                      </a:pPr>
                      <a:r>
                        <a:rPr lang="en-US" sz="300" u="none" strike="noStrike" cap="none" dirty="0"/>
                        <a:t> </a:t>
                      </a:r>
                      <a:endParaRPr sz="300" b="0" i="0" u="none" strike="noStrike" cap="none" dirty="0">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Weekly review of Cooler Ice Log (Monitoring record) and Corrective Action. Review of the Verification records within a reasonable time frame.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Check internal temperature of fish quarterly to ensure that ice maintains product temperature Check the accuracy of the thermometer before each use.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Annual calibration of thermometer used to check internal temp.</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sng" strike="noStrike" cap="none" dirty="0">
                          <a:solidFill>
                            <a:srgbClr val="0070C0"/>
                          </a:solidFill>
                        </a:rPr>
                        <a:t>Cooler Ice Log</a:t>
                      </a:r>
                      <a:r>
                        <a:rPr lang="en-US" sz="1000" u="none" strike="noStrike" cap="none" dirty="0">
                          <a:solidFill>
                            <a:srgbClr val="0070C0"/>
                          </a:solidFill>
                        </a:rPr>
                        <a:t> that documents: the number of containers examined, the approximate number of containers in storage, and the results of checks for adequacy of ice.</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u="sng" strike="noStrike" cap="none" dirty="0">
                          <a:solidFill>
                            <a:srgbClr val="0070C0"/>
                          </a:solidFill>
                        </a:rPr>
                        <a:t>Corrective Action</a:t>
                      </a:r>
                      <a:r>
                        <a:rPr lang="en-US" sz="1000" u="none" strike="noStrike" cap="none" dirty="0">
                          <a:solidFill>
                            <a:srgbClr val="0070C0"/>
                          </a:solidFill>
                        </a:rPr>
                        <a:t> </a:t>
                      </a:r>
                      <a:r>
                        <a:rPr lang="en-US" sz="1000" u="sng" strike="noStrike" cap="none" dirty="0">
                          <a:solidFill>
                            <a:srgbClr val="0070C0"/>
                          </a:solidFill>
                        </a:rPr>
                        <a:t>records</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r>
                        <a:rPr lang="en-US" sz="1000" u="sng" strike="noStrike" cap="none" dirty="0">
                          <a:solidFill>
                            <a:srgbClr val="0070C0"/>
                          </a:solidFill>
                        </a:rPr>
                        <a:t>Verification Records</a:t>
                      </a:r>
                      <a:endParaRPr sz="1400" u="none" strike="noStrike" cap="none" dirty="0"/>
                    </a:p>
                    <a:p>
                      <a:pPr marL="228600" marR="0" lvl="0" indent="-161925"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70C0"/>
                          </a:solidFill>
                          <a:latin typeface="Arial"/>
                          <a:ea typeface="Arial"/>
                          <a:cs typeface="Arial"/>
                          <a:sym typeface="Arial"/>
                        </a:rPr>
                        <a:t>Accuracy Check Record</a:t>
                      </a:r>
                      <a:endParaRPr sz="1400" u="none" strike="noStrike" cap="none" dirty="0"/>
                    </a:p>
                    <a:p>
                      <a:pPr marL="228600" marR="0" lvl="0" indent="-161925" algn="l" rtl="0">
                        <a:lnSpc>
                          <a:spcPct val="100000"/>
                        </a:lnSpc>
                        <a:spcBef>
                          <a:spcPts val="0"/>
                        </a:spcBef>
                        <a:spcAft>
                          <a:spcPts val="0"/>
                        </a:spcAft>
                        <a:buClr>
                          <a:srgbClr val="000000"/>
                        </a:buClr>
                        <a:buSzPts val="1000"/>
                        <a:buFont typeface="Arial"/>
                        <a:buChar char="•"/>
                      </a:pPr>
                      <a:r>
                        <a:rPr lang="en-US" sz="1000" b="0" i="0" u="none" strike="noStrike" cap="none" dirty="0">
                          <a:solidFill>
                            <a:srgbClr val="0070C0"/>
                          </a:solidFill>
                          <a:latin typeface="Arial"/>
                          <a:ea typeface="Arial"/>
                          <a:cs typeface="Arial"/>
                          <a:sym typeface="Arial"/>
                        </a:rPr>
                        <a:t>Annual Calibration Log</a:t>
                      </a:r>
                      <a:endParaRPr sz="1400" u="none" strike="noStrike" cap="none" dirty="0"/>
                    </a:p>
                    <a:p>
                      <a:pPr marL="65088" marR="0" lvl="0" indent="0" algn="l" rtl="0">
                        <a:lnSpc>
                          <a:spcPct val="100000"/>
                        </a:lnSpc>
                        <a:spcBef>
                          <a:spcPts val="0"/>
                        </a:spcBef>
                        <a:spcAft>
                          <a:spcPts val="0"/>
                        </a:spcAft>
                        <a:buClr>
                          <a:srgbClr val="000000"/>
                        </a:buClr>
                        <a:buSzPts val="1000"/>
                        <a:buFont typeface="Arial"/>
                        <a:buNone/>
                      </a:pPr>
                      <a:endParaRPr sz="1000" b="0" i="0" u="sng" strike="noStrike" cap="none" dirty="0">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bl>
          </a:graphicData>
        </a:graphic>
      </p:graphicFrame>
      <p:sp>
        <p:nvSpPr>
          <p:cNvPr id="1374" name="Google Shape;1374;p97"/>
          <p:cNvSpPr/>
          <p:nvPr/>
        </p:nvSpPr>
        <p:spPr>
          <a:xfrm>
            <a:off x="152400" y="1582900"/>
            <a:ext cx="11925000" cy="2432052"/>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5" name="Google Shape;1375;p97"/>
          <p:cNvSpPr/>
          <p:nvPr/>
        </p:nvSpPr>
        <p:spPr>
          <a:xfrm>
            <a:off x="10740787" y="940183"/>
            <a:ext cx="1329081" cy="3074769"/>
          </a:xfrm>
          <a:prstGeom prst="rect">
            <a:avLst/>
          </a:prstGeom>
          <a:noFill/>
          <a:ln w="57150"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058492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grpSp>
        <p:nvGrpSpPr>
          <p:cNvPr id="1381" name="Google Shape;1381;p98"/>
          <p:cNvGrpSpPr/>
          <p:nvPr/>
        </p:nvGrpSpPr>
        <p:grpSpPr>
          <a:xfrm>
            <a:off x="9532516" y="224642"/>
            <a:ext cx="2659484" cy="598488"/>
            <a:chOff x="8470385" y="399611"/>
            <a:chExt cx="2948894" cy="598021"/>
          </a:xfrm>
        </p:grpSpPr>
        <p:sp>
          <p:nvSpPr>
            <p:cNvPr id="1382" name="Google Shape;1382;p98"/>
            <p:cNvSpPr/>
            <p:nvPr/>
          </p:nvSpPr>
          <p:spPr>
            <a:xfrm>
              <a:off x="8553450" y="399611"/>
              <a:ext cx="2544762" cy="598021"/>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3" name="Google Shape;1383;p98"/>
            <p:cNvSpPr txBox="1"/>
            <p:nvPr/>
          </p:nvSpPr>
          <p:spPr>
            <a:xfrm>
              <a:off x="8470385" y="408897"/>
              <a:ext cx="2948894" cy="584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CHP11:159 </a:t>
              </a:r>
              <a:endParaRPr sz="3200" b="0" i="0" u="none" strike="noStrike" cap="none">
                <a:solidFill>
                  <a:schemeClr val="lt1"/>
                </a:solidFill>
                <a:latin typeface="Arial"/>
                <a:ea typeface="Arial"/>
                <a:cs typeface="Arial"/>
                <a:sym typeface="Arial"/>
              </a:endParaRPr>
            </a:p>
          </p:txBody>
        </p:sp>
      </p:grpSp>
      <p:sp>
        <p:nvSpPr>
          <p:cNvPr id="1384" name="Google Shape;1384;p98"/>
          <p:cNvSpPr txBox="1">
            <a:spLocks noGrp="1"/>
          </p:cNvSpPr>
          <p:nvPr>
            <p:ph type="sldNum" idx="12"/>
          </p:nvPr>
        </p:nvSpPr>
        <p:spPr>
          <a:xfrm>
            <a:off x="9280525" y="6500812"/>
            <a:ext cx="2844800" cy="2889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98</a:t>
            </a:fld>
            <a:endParaRPr/>
          </a:p>
        </p:txBody>
      </p:sp>
      <p:sp>
        <p:nvSpPr>
          <p:cNvPr id="1385" name="Google Shape;1385;p98"/>
          <p:cNvSpPr txBox="1">
            <a:spLocks noGrp="1"/>
          </p:cNvSpPr>
          <p:nvPr>
            <p:ph type="title"/>
          </p:nvPr>
        </p:nvSpPr>
        <p:spPr>
          <a:xfrm>
            <a:off x="0" y="-36670"/>
            <a:ext cx="96724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Arial"/>
              <a:buNone/>
            </a:pPr>
            <a:r>
              <a:rPr lang="en-US" sz="3600"/>
              <a:t>Principle 7: RECORDS (Page 2 of 2)</a:t>
            </a:r>
            <a:br>
              <a:rPr lang="en-US" sz="3600" b="1">
                <a:solidFill>
                  <a:srgbClr val="001F36"/>
                </a:solidFill>
                <a:latin typeface="Arial"/>
                <a:ea typeface="Arial"/>
                <a:cs typeface="Arial"/>
                <a:sym typeface="Arial"/>
              </a:rPr>
            </a:br>
            <a:endParaRPr sz="3600"/>
          </a:p>
        </p:txBody>
      </p:sp>
      <p:graphicFrame>
        <p:nvGraphicFramePr>
          <p:cNvPr id="1386" name="Google Shape;1386;p98"/>
          <p:cNvGraphicFramePr/>
          <p:nvPr/>
        </p:nvGraphicFramePr>
        <p:xfrm>
          <a:off x="153976" y="940183"/>
          <a:ext cx="11925050" cy="5736100"/>
        </p:xfrm>
        <a:graphic>
          <a:graphicData uri="http://schemas.openxmlformats.org/drawingml/2006/table">
            <a:tbl>
              <a:tblPr>
                <a:noFill/>
              </a:tblPr>
              <a:tblGrid>
                <a:gridCol w="814850">
                  <a:extLst>
                    <a:ext uri="{9D8B030D-6E8A-4147-A177-3AD203B41FA5}">
                      <a16:colId xmlns:a16="http://schemas.microsoft.com/office/drawing/2014/main" val="20000"/>
                    </a:ext>
                  </a:extLst>
                </a:gridCol>
                <a:gridCol w="696200">
                  <a:extLst>
                    <a:ext uri="{9D8B030D-6E8A-4147-A177-3AD203B41FA5}">
                      <a16:colId xmlns:a16="http://schemas.microsoft.com/office/drawing/2014/main" val="20001"/>
                    </a:ext>
                  </a:extLst>
                </a:gridCol>
                <a:gridCol w="1045525">
                  <a:extLst>
                    <a:ext uri="{9D8B030D-6E8A-4147-A177-3AD203B41FA5}">
                      <a16:colId xmlns:a16="http://schemas.microsoft.com/office/drawing/2014/main" val="20002"/>
                    </a:ext>
                  </a:extLst>
                </a:gridCol>
                <a:gridCol w="126275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936175">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1752600">
                  <a:extLst>
                    <a:ext uri="{9D8B030D-6E8A-4147-A177-3AD203B41FA5}">
                      <a16:colId xmlns:a16="http://schemas.microsoft.com/office/drawing/2014/main" val="20007"/>
                    </a:ext>
                  </a:extLst>
                </a:gridCol>
                <a:gridCol w="1937650">
                  <a:extLst>
                    <a:ext uri="{9D8B030D-6E8A-4147-A177-3AD203B41FA5}">
                      <a16:colId xmlns:a16="http://schemas.microsoft.com/office/drawing/2014/main" val="20008"/>
                    </a:ext>
                  </a:extLst>
                </a:gridCol>
                <a:gridCol w="1345700">
                  <a:extLst>
                    <a:ext uri="{9D8B030D-6E8A-4147-A177-3AD203B41FA5}">
                      <a16:colId xmlns:a16="http://schemas.microsoft.com/office/drawing/2014/main" val="20009"/>
                    </a:ext>
                  </a:extLst>
                </a:gridCol>
              </a:tblGrid>
              <a:tr h="206200">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CCP</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Hazard</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Critical Limits for each Control Measure</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gridSpan="4">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Monitoring</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Corrective Action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Verification</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rowSpan="2">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Records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0"/>
                  </a:ext>
                </a:extLst>
              </a:tr>
              <a:tr h="3430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What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How</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When </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t>Who</a:t>
                      </a:r>
                      <a:endParaRPr sz="105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443850">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Weigh/Pack/Label</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Food allergens</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All finished product containers will be labeled with the correct market name of the fish.</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The market name on each container of finished product</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comparison of the label against the product specification for accuracy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start of the production lot AND at least every 2 hours OR when new containers of labels are opened or rolls of labels are changed.</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6" marR="0" lvl="0" indent="0" algn="l" rtl="0">
                        <a:lnSpc>
                          <a:spcPct val="100000"/>
                        </a:lnSpc>
                        <a:spcBef>
                          <a:spcPts val="0"/>
                        </a:spcBef>
                        <a:spcAft>
                          <a:spcPts val="0"/>
                        </a:spcAft>
                        <a:buClr>
                          <a:srgbClr val="000000"/>
                        </a:buClr>
                        <a:buSzPts val="1000"/>
                        <a:buFont typeface="Arial"/>
                        <a:buNone/>
                      </a:pPr>
                      <a:r>
                        <a:rPr lang="en-US" sz="1000" u="none" strike="noStrike" cap="none"/>
                        <a:t>Packaging</a:t>
                      </a:r>
                      <a:endParaRPr sz="10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b="1" u="none" strike="noStrike" cap="none"/>
                        <a:t>If:</a:t>
                      </a:r>
                      <a:r>
                        <a:rPr lang="en-US" sz="1000" u="none" strike="noStrike" cap="none"/>
                        <a:t> a container is improperly labeled, </a:t>
                      </a:r>
                      <a:r>
                        <a:rPr lang="en-US" sz="1000" b="1" u="none" strike="noStrike" cap="none"/>
                        <a:t>Then:</a:t>
                      </a:r>
                      <a:r>
                        <a:rPr lang="en-US" sz="1000" u="none" strike="noStrike" cap="none"/>
                        <a:t> Hold and isolate labeled product since the last acceptable inspection of labels; Inspect 100% of affected product and relabel mislabeled products; Inspect remaining labels staged for use and remove inaccurate labels from processing area; Review a representative sample of labels in storage, and hold and isolate inaccurate labels, if appropriate; Discontinue use of label supplier; Modify label procedures, as appropriate</a:t>
                      </a:r>
                      <a:r>
                        <a:rPr lang="en-US" sz="1000" b="1" u="none" strike="noStrike" cap="none"/>
                        <a:t>.</a:t>
                      </a:r>
                      <a:endParaRPr sz="1000" b="1"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6675" marR="0" lvl="0" indent="0" algn="l" rtl="0">
                        <a:lnSpc>
                          <a:spcPct val="100000"/>
                        </a:lnSpc>
                        <a:spcBef>
                          <a:spcPts val="0"/>
                        </a:spcBef>
                        <a:spcAft>
                          <a:spcPts val="0"/>
                        </a:spcAft>
                        <a:buClr>
                          <a:srgbClr val="000000"/>
                        </a:buClr>
                        <a:buSzPts val="1000"/>
                        <a:buFont typeface="Arial"/>
                        <a:buNone/>
                      </a:pPr>
                      <a:r>
                        <a:rPr lang="en-US" sz="1000" u="none" strike="noStrike" cap="none"/>
                        <a:t>Weekly review of Packing Room Log (Monitoring record) and Corrective Action. Review of the Verification records within a reasonable time frame.</a:t>
                      </a:r>
                      <a:endParaRPr sz="1000" u="none" strike="noStrike" cap="none"/>
                    </a:p>
                    <a:p>
                      <a:pPr marL="66675" marR="0" lvl="0" indent="0" algn="l" rtl="0">
                        <a:lnSpc>
                          <a:spcPct val="100000"/>
                        </a:lnSpc>
                        <a:spcBef>
                          <a:spcPts val="0"/>
                        </a:spcBef>
                        <a:spcAft>
                          <a:spcPts val="0"/>
                        </a:spcAft>
                        <a:buClr>
                          <a:srgbClr val="000000"/>
                        </a:buClr>
                        <a:buSzPts val="1000"/>
                        <a:buFont typeface="Arial"/>
                        <a:buNone/>
                      </a:pPr>
                      <a:r>
                        <a:rPr lang="en-US" sz="1000" u="none" strike="noStrike" cap="none"/>
                        <a:t>Verify the list of allergenic or food intolerance substance ingredients against raw materials ingredients’ label declarations at least annually and when changes to suppliers or formulation occur, if appropriate.</a:t>
                      </a:r>
                      <a:endParaRPr sz="1000" u="none" strike="noStrike" cap="none"/>
                    </a:p>
                    <a:p>
                      <a:pPr marL="66675" marR="0" lvl="0" indent="0" algn="l" rtl="0">
                        <a:lnSpc>
                          <a:spcPct val="100000"/>
                        </a:lnSpc>
                        <a:spcBef>
                          <a:spcPts val="0"/>
                        </a:spcBef>
                        <a:spcAft>
                          <a:spcPts val="0"/>
                        </a:spcAft>
                        <a:buClr>
                          <a:srgbClr val="000000"/>
                        </a:buClr>
                        <a:buSzPts val="1000"/>
                        <a:buFont typeface="Arial"/>
                        <a:buNone/>
                      </a:pPr>
                      <a:endParaRPr sz="10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6" marR="0" lvl="0" indent="0" algn="l" rtl="0">
                        <a:lnSpc>
                          <a:spcPct val="100000"/>
                        </a:lnSpc>
                        <a:spcBef>
                          <a:spcPts val="0"/>
                        </a:spcBef>
                        <a:spcAft>
                          <a:spcPts val="0"/>
                        </a:spcAft>
                        <a:buClr>
                          <a:srgbClr val="000000"/>
                        </a:buClr>
                        <a:buSzPts val="1000"/>
                        <a:buFont typeface="Arial"/>
                        <a:buNone/>
                      </a:pPr>
                      <a:r>
                        <a:rPr lang="en-US" sz="1000" u="sng" strike="noStrike" cap="none">
                          <a:solidFill>
                            <a:srgbClr val="0070C0"/>
                          </a:solidFill>
                        </a:rPr>
                        <a:t>Packing Room Log </a:t>
                      </a:r>
                      <a:r>
                        <a:rPr lang="en-US" sz="1000" u="none" strike="noStrike" cap="none">
                          <a:solidFill>
                            <a:srgbClr val="0070C0"/>
                          </a:solidFill>
                        </a:rPr>
                        <a:t>that documents: the number of containers checked, the number of containers in the order, and the results of the label check.</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sng" strike="noStrike" cap="none">
                          <a:solidFill>
                            <a:srgbClr val="0070C0"/>
                          </a:solidFill>
                        </a:rPr>
                        <a:t>Corrective Action </a:t>
                      </a:r>
                      <a:r>
                        <a:rPr lang="en-US" sz="1000" u="none" strike="noStrike" cap="none">
                          <a:solidFill>
                            <a:srgbClr val="0070C0"/>
                          </a:solidFill>
                        </a:rPr>
                        <a:t>records</a:t>
                      </a:r>
                      <a:endParaRPr sz="1000" u="none" strike="noStrike" cap="none">
                        <a:solidFill>
                          <a:srgbClr val="0070C0"/>
                        </a:solidFill>
                      </a:endParaRPr>
                    </a:p>
                    <a:p>
                      <a:pPr marL="65086" marR="0" lvl="0" indent="0" algn="l" rtl="0">
                        <a:lnSpc>
                          <a:spcPct val="100000"/>
                        </a:lnSpc>
                        <a:spcBef>
                          <a:spcPts val="0"/>
                        </a:spcBef>
                        <a:spcAft>
                          <a:spcPts val="0"/>
                        </a:spcAft>
                        <a:buClr>
                          <a:srgbClr val="000000"/>
                        </a:buClr>
                        <a:buSzPts val="1000"/>
                        <a:buFont typeface="Arial"/>
                        <a:buNone/>
                      </a:pPr>
                      <a:r>
                        <a:rPr lang="en-US" sz="1000" u="sng" strike="noStrike" cap="none">
                          <a:solidFill>
                            <a:srgbClr val="0070C0"/>
                          </a:solidFill>
                        </a:rPr>
                        <a:t>Verification Records</a:t>
                      </a:r>
                      <a:endParaRPr sz="1000" u="sng" strike="noStrike" cap="none">
                        <a:solidFill>
                          <a:srgbClr val="0070C0"/>
                        </a:solidFill>
                      </a:endParaRPr>
                    </a:p>
                    <a:p>
                      <a:pPr marL="65088" marR="0" lvl="0" indent="0" algn="l" rtl="0">
                        <a:lnSpc>
                          <a:spcPct val="100000"/>
                        </a:lnSpc>
                        <a:spcBef>
                          <a:spcPts val="0"/>
                        </a:spcBef>
                        <a:spcAft>
                          <a:spcPts val="0"/>
                        </a:spcAft>
                        <a:buClr>
                          <a:srgbClr val="000000"/>
                        </a:buClr>
                        <a:buSzPts val="1000"/>
                        <a:buFont typeface="Arial"/>
                        <a:buNone/>
                      </a:pPr>
                      <a:endParaRPr sz="1000" u="sng" strike="noStrike" cap="none">
                        <a:solidFill>
                          <a:srgbClr val="0070C0"/>
                        </a:solidFill>
                      </a:endParaRPr>
                    </a:p>
                  </a:txBody>
                  <a:tcPr marL="2650" marR="2650" marT="2650" marB="0" anchor="ctr">
                    <a:solidFill>
                      <a:schemeClr val="lt1"/>
                    </a:solidFill>
                  </a:tcPr>
                </a:tc>
                <a:extLst>
                  <a:ext uri="{0D108BD9-81ED-4DB2-BD59-A6C34878D82A}">
                    <a16:rowId xmlns:a16="http://schemas.microsoft.com/office/drawing/2014/main" val="10002"/>
                  </a:ext>
                </a:extLst>
              </a:tr>
              <a:tr h="2507775">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Refrigerated Storage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Histamine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Tubs or containers of Mahi-mahi fillets are completely surrounded with ice throughout storage time.</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Adequacy of ice surrounding tubs or</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containers of mahi-mahi fillets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Visual check of adequacy of ice in a representative number of containers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in cooler storage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At the beginning and end of the work day</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Cooler Manager</a:t>
                      </a:r>
                      <a:endParaRPr sz="10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t> If:</a:t>
                      </a:r>
                      <a:r>
                        <a:rPr lang="en-US" sz="1000" u="none" strike="noStrike" cap="none"/>
                        <a:t> finished product containers do not have adequate ice; </a:t>
                      </a:r>
                      <a:r>
                        <a:rPr lang="en-US" sz="1000" b="1" u="none" strike="noStrike" cap="none"/>
                        <a:t>Then:</a:t>
                      </a:r>
                      <a:r>
                        <a:rPr lang="en-US" sz="1000" u="none" strike="noStrike" cap="none"/>
                        <a:t> chill and hold the product until it can be evaluated based on its total time and temperature exposure, including exposures during prior processing operations, and determine if there is a problem with the cooler and fix it.</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none" strike="noStrike" cap="none"/>
                        <a:t>Weekly review of Cooler Ice Log (Monitoring record) and Corrective Action. Review of the Verification records within a reasonable time frame.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Check internal temperature of fish quarterly to ensure that ice maintains product temperature Check the accuracy of the thermometer before each use.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none" strike="noStrike" cap="none"/>
                        <a:t>Annual calibration of thermometer used to check internal temp.</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1400" u="none" strike="noStrike" cap="none"/>
                    </a:p>
                    <a:p>
                      <a:pPr marL="0" marR="0" lvl="0" indent="0" algn="l" rtl="0">
                        <a:lnSpc>
                          <a:spcPct val="100000"/>
                        </a:lnSpc>
                        <a:spcBef>
                          <a:spcPts val="0"/>
                        </a:spcBef>
                        <a:spcAft>
                          <a:spcPts val="0"/>
                        </a:spcAft>
                        <a:buClr>
                          <a:srgbClr val="000000"/>
                        </a:buClr>
                        <a:buSzPts val="300"/>
                        <a:buFont typeface="Arial"/>
                        <a:buNone/>
                      </a:pPr>
                      <a:r>
                        <a:rPr lang="en-US" sz="300" u="none" strike="noStrike" cap="none"/>
                        <a:t> </a:t>
                      </a:r>
                      <a:endParaRPr sz="300" b="0" i="0" u="none" strike="noStrike" cap="none">
                        <a:solidFill>
                          <a:srgbClr val="000000"/>
                        </a:solidFill>
                        <a:latin typeface="Arial"/>
                        <a:ea typeface="Arial"/>
                        <a:cs typeface="Arial"/>
                        <a:sym typeface="Arial"/>
                      </a:endParaRPr>
                    </a:p>
                  </a:txBody>
                  <a:tcPr marL="2650" marR="2650" marT="2650" marB="0" anchor="ctr">
                    <a:solidFill>
                      <a:schemeClr val="lt1"/>
                    </a:solidFill>
                  </a:tcPr>
                </a:tc>
                <a:tc>
                  <a:txBody>
                    <a:bodyPr/>
                    <a:lstStyle/>
                    <a:p>
                      <a:pPr marL="65088" marR="0" lvl="0" indent="0" algn="l" rtl="0">
                        <a:lnSpc>
                          <a:spcPct val="100000"/>
                        </a:lnSpc>
                        <a:spcBef>
                          <a:spcPts val="0"/>
                        </a:spcBef>
                        <a:spcAft>
                          <a:spcPts val="0"/>
                        </a:spcAft>
                        <a:buClr>
                          <a:srgbClr val="000000"/>
                        </a:buClr>
                        <a:buSzPts val="1000"/>
                        <a:buFont typeface="Arial"/>
                        <a:buNone/>
                      </a:pPr>
                      <a:r>
                        <a:rPr lang="en-US" sz="1000" u="sng" strike="noStrike" cap="none">
                          <a:solidFill>
                            <a:srgbClr val="0070C0"/>
                          </a:solidFill>
                        </a:rPr>
                        <a:t>Cooler Ice Log</a:t>
                      </a:r>
                      <a:r>
                        <a:rPr lang="en-US" sz="1000" u="none" strike="noStrike" cap="none">
                          <a:solidFill>
                            <a:srgbClr val="0070C0"/>
                          </a:solidFill>
                        </a:rPr>
                        <a:t> that documents: the number of containers examined, the approximate number of containers in storage, and the results of checks for adequacy of ice.</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sng" strike="noStrike" cap="none">
                          <a:solidFill>
                            <a:srgbClr val="0070C0"/>
                          </a:solidFill>
                        </a:rPr>
                        <a:t>Corrective Action</a:t>
                      </a:r>
                      <a:r>
                        <a:rPr lang="en-US" sz="1000" u="none" strike="noStrike" cap="none">
                          <a:solidFill>
                            <a:srgbClr val="0070C0"/>
                          </a:solidFill>
                        </a:rPr>
                        <a:t> records</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r>
                        <a:rPr lang="en-US" sz="1000" u="sng" strike="noStrike" cap="none">
                          <a:solidFill>
                            <a:srgbClr val="0070C0"/>
                          </a:solidFill>
                        </a:rPr>
                        <a:t>Verification Records</a:t>
                      </a:r>
                      <a:endParaRPr sz="1400" u="none" strike="noStrike" cap="none"/>
                    </a:p>
                    <a:p>
                      <a:pPr marL="228600" marR="0" lvl="0" indent="-161925" algn="l" rtl="0">
                        <a:lnSpc>
                          <a:spcPct val="100000"/>
                        </a:lnSpc>
                        <a:spcBef>
                          <a:spcPts val="0"/>
                        </a:spcBef>
                        <a:spcAft>
                          <a:spcPts val="0"/>
                        </a:spcAft>
                        <a:buClr>
                          <a:srgbClr val="000000"/>
                        </a:buClr>
                        <a:buSzPts val="1000"/>
                        <a:buFont typeface="Arial"/>
                        <a:buChar char="•"/>
                      </a:pPr>
                      <a:r>
                        <a:rPr lang="en-US" sz="1000" b="0" i="0" u="none" strike="noStrike" cap="none">
                          <a:solidFill>
                            <a:srgbClr val="0070C0"/>
                          </a:solidFill>
                          <a:latin typeface="Arial"/>
                          <a:ea typeface="Arial"/>
                          <a:cs typeface="Arial"/>
                          <a:sym typeface="Arial"/>
                        </a:rPr>
                        <a:t>Accuracy Check Record</a:t>
                      </a:r>
                      <a:endParaRPr sz="1400" u="none" strike="noStrike" cap="none"/>
                    </a:p>
                    <a:p>
                      <a:pPr marL="228600" marR="0" lvl="0" indent="-161925" algn="l" rtl="0">
                        <a:lnSpc>
                          <a:spcPct val="100000"/>
                        </a:lnSpc>
                        <a:spcBef>
                          <a:spcPts val="0"/>
                        </a:spcBef>
                        <a:spcAft>
                          <a:spcPts val="0"/>
                        </a:spcAft>
                        <a:buClr>
                          <a:srgbClr val="000000"/>
                        </a:buClr>
                        <a:buSzPts val="1000"/>
                        <a:buFont typeface="Arial"/>
                        <a:buChar char="•"/>
                      </a:pPr>
                      <a:r>
                        <a:rPr lang="en-US" sz="1000" b="0" i="0" u="none" strike="noStrike" cap="none">
                          <a:solidFill>
                            <a:srgbClr val="0070C0"/>
                          </a:solidFill>
                          <a:latin typeface="Arial"/>
                          <a:ea typeface="Arial"/>
                          <a:cs typeface="Arial"/>
                          <a:sym typeface="Arial"/>
                        </a:rPr>
                        <a:t>Annual Calibration Log</a:t>
                      </a:r>
                      <a:endParaRPr sz="1400" u="none" strike="noStrike" cap="none"/>
                    </a:p>
                    <a:p>
                      <a:pPr marL="65088" marR="0" lvl="0" indent="0" algn="l" rtl="0">
                        <a:lnSpc>
                          <a:spcPct val="100000"/>
                        </a:lnSpc>
                        <a:spcBef>
                          <a:spcPts val="0"/>
                        </a:spcBef>
                        <a:spcAft>
                          <a:spcPts val="0"/>
                        </a:spcAft>
                        <a:buClr>
                          <a:srgbClr val="000000"/>
                        </a:buClr>
                        <a:buSzPts val="1000"/>
                        <a:buFont typeface="Arial"/>
                        <a:buNone/>
                      </a:pPr>
                      <a:endParaRPr sz="1000" b="0" i="0" u="sng" strike="noStrike" cap="none">
                        <a:solidFill>
                          <a:srgbClr val="0070C0"/>
                        </a:solidFill>
                        <a:latin typeface="Arial"/>
                        <a:ea typeface="Arial"/>
                        <a:cs typeface="Arial"/>
                        <a:sym typeface="Arial"/>
                      </a:endParaRPr>
                    </a:p>
                  </a:txBody>
                  <a:tcPr marL="2650" marR="2650" marT="2650" marB="0" anchor="ctr">
                    <a:solidFill>
                      <a:schemeClr val="lt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865769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99"/>
          <p:cNvSpPr txBox="1">
            <a:spLocks noGrp="1"/>
          </p:cNvSpPr>
          <p:nvPr>
            <p:ph type="title"/>
          </p:nvPr>
        </p:nvSpPr>
        <p:spPr>
          <a:xfrm>
            <a:off x="838200" y="-36648"/>
            <a:ext cx="96724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Arial"/>
              <a:buNone/>
            </a:pPr>
            <a:r>
              <a:rPr lang="en-US"/>
              <a:t>Complete HACCP</a:t>
            </a:r>
            <a:endParaRPr/>
          </a:p>
        </p:txBody>
      </p:sp>
      <p:sp>
        <p:nvSpPr>
          <p:cNvPr id="1392" name="Google Shape;1392;p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1393" name="Google Shape;1393;p99"/>
          <p:cNvSpPr txBox="1">
            <a:spLocks noGrp="1"/>
          </p:cNvSpPr>
          <p:nvPr>
            <p:ph type="sldNum" idx="12"/>
          </p:nvPr>
        </p:nvSpPr>
        <p:spPr>
          <a:xfrm>
            <a:off x="9232490" y="647295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99</a:t>
            </a:fld>
            <a:endParaRPr/>
          </a:p>
        </p:txBody>
      </p:sp>
      <p:pic>
        <p:nvPicPr>
          <p:cNvPr id="1394" name="Google Shape;1394;p99"/>
          <p:cNvPicPr preferRelativeResize="0"/>
          <p:nvPr/>
        </p:nvPicPr>
        <p:blipFill rotWithShape="1">
          <a:blip r:embed="rId3">
            <a:alphaModFix/>
          </a:blip>
          <a:srcRect/>
          <a:stretch/>
        </p:blipFill>
        <p:spPr>
          <a:xfrm>
            <a:off x="1486468" y="1286006"/>
            <a:ext cx="6625657" cy="51198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95" name="Google Shape;1395;p99"/>
          <p:cNvPicPr preferRelativeResize="0"/>
          <p:nvPr/>
        </p:nvPicPr>
        <p:blipFill rotWithShape="1">
          <a:blip r:embed="rId4">
            <a:alphaModFix/>
          </a:blip>
          <a:srcRect/>
          <a:stretch/>
        </p:blipFill>
        <p:spPr>
          <a:xfrm>
            <a:off x="4572000" y="1363949"/>
            <a:ext cx="6223000" cy="480868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96" name="Google Shape;1396;p99" descr="A white rectangular object with black text&#10;&#10;Description automatically generated"/>
          <p:cNvPicPr preferRelativeResize="0"/>
          <p:nvPr/>
        </p:nvPicPr>
        <p:blipFill rotWithShape="1">
          <a:blip r:embed="rId5">
            <a:alphaModFix/>
          </a:blip>
          <a:srcRect/>
          <a:stretch/>
        </p:blipFill>
        <p:spPr>
          <a:xfrm>
            <a:off x="5072366" y="2992414"/>
            <a:ext cx="6824358" cy="3574859"/>
          </a:xfrm>
          <a:prstGeom prst="rect">
            <a:avLst/>
          </a:prstGeom>
          <a:noFill/>
          <a:ln>
            <a:noFill/>
          </a:ln>
        </p:spPr>
      </p:pic>
      <p:pic>
        <p:nvPicPr>
          <p:cNvPr id="1397" name="Google Shape;1397;p99" descr="A document with text on it&#10;&#10;Description automatically generated"/>
          <p:cNvPicPr preferRelativeResize="0"/>
          <p:nvPr/>
        </p:nvPicPr>
        <p:blipFill rotWithShape="1">
          <a:blip r:embed="rId6">
            <a:alphaModFix/>
          </a:blip>
          <a:srcRect/>
          <a:stretch/>
        </p:blipFill>
        <p:spPr>
          <a:xfrm>
            <a:off x="3255263" y="1016899"/>
            <a:ext cx="8453931" cy="53138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98" name="Google Shape;1398;p99" descr="A white sheet with black text&#10;&#10;Description automatically generated"/>
          <p:cNvPicPr preferRelativeResize="0"/>
          <p:nvPr/>
        </p:nvPicPr>
        <p:blipFill rotWithShape="1">
          <a:blip r:embed="rId7">
            <a:alphaModFix/>
          </a:blip>
          <a:srcRect/>
          <a:stretch/>
        </p:blipFill>
        <p:spPr>
          <a:xfrm>
            <a:off x="1194816" y="1236196"/>
            <a:ext cx="6917310" cy="512299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1399" name="Google Shape;1399;p99"/>
          <p:cNvGrpSpPr/>
          <p:nvPr/>
        </p:nvGrpSpPr>
        <p:grpSpPr>
          <a:xfrm>
            <a:off x="8112125" y="323521"/>
            <a:ext cx="3784599" cy="622300"/>
            <a:chOff x="8466137" y="374211"/>
            <a:chExt cx="2632075" cy="623421"/>
          </a:xfrm>
        </p:grpSpPr>
        <p:sp>
          <p:nvSpPr>
            <p:cNvPr id="1400" name="Google Shape;1400;p99"/>
            <p:cNvSpPr/>
            <p:nvPr/>
          </p:nvSpPr>
          <p:spPr>
            <a:xfrm>
              <a:off x="8553450" y="399657"/>
              <a:ext cx="2544762" cy="59797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1" name="Google Shape;1401;p99"/>
            <p:cNvSpPr txBox="1"/>
            <p:nvPr/>
          </p:nvSpPr>
          <p:spPr>
            <a:xfrm>
              <a:off x="8466137" y="374211"/>
              <a:ext cx="2593975" cy="5858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CHP11: 181-187</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02647044"/>
      </p:ext>
    </p:extLst>
  </p:cSld>
  <p:clrMapOvr>
    <a:masterClrMapping/>
  </p:clrMapOvr>
</p:sld>
</file>

<file path=ppt/theme/theme1.xml><?xml version="1.0" encoding="utf-8"?>
<a:theme xmlns:a="http://schemas.openxmlformats.org/drawingml/2006/main" name="Office Theme">
  <a:themeElements>
    <a:clrScheme name="SHA">
      <a:dk1>
        <a:srgbClr val="003760"/>
      </a:dk1>
      <a:lt1>
        <a:srgbClr val="FFFFFF"/>
      </a:lt1>
      <a:dk2>
        <a:srgbClr val="E7D2DC"/>
      </a:dk2>
      <a:lt2>
        <a:srgbClr val="F2F2F2"/>
      </a:lt2>
      <a:accent1>
        <a:srgbClr val="003E6C"/>
      </a:accent1>
      <a:accent2>
        <a:srgbClr val="A50021"/>
      </a:accent2>
      <a:accent3>
        <a:srgbClr val="A5A5A5"/>
      </a:accent3>
      <a:accent4>
        <a:srgbClr val="FFC000"/>
      </a:accent4>
      <a:accent5>
        <a:srgbClr val="5B9BD5"/>
      </a:accent5>
      <a:accent6>
        <a:srgbClr val="70AD47"/>
      </a:accent6>
      <a:hlink>
        <a:srgbClr val="0563C1"/>
      </a:hlink>
      <a:folHlink>
        <a:srgbClr val="0070C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SHA">
      <a:dk1>
        <a:srgbClr val="003760"/>
      </a:dk1>
      <a:lt1>
        <a:srgbClr val="FFFFFF"/>
      </a:lt1>
      <a:dk2>
        <a:srgbClr val="E7D2DC"/>
      </a:dk2>
      <a:lt2>
        <a:srgbClr val="F2F2F2"/>
      </a:lt2>
      <a:accent1>
        <a:srgbClr val="003E6C"/>
      </a:accent1>
      <a:accent2>
        <a:srgbClr val="A50021"/>
      </a:accent2>
      <a:accent3>
        <a:srgbClr val="A5A5A5"/>
      </a:accent3>
      <a:accent4>
        <a:srgbClr val="FFC000"/>
      </a:accent4>
      <a:accent5>
        <a:srgbClr val="5B9BD5"/>
      </a:accent5>
      <a:accent6>
        <a:srgbClr val="70AD47"/>
      </a:accent6>
      <a:hlink>
        <a:srgbClr val="0563C1"/>
      </a:hlink>
      <a:folHlink>
        <a:srgbClr val="0070C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5ac8d35-6a2d-48f2-b601-06cd45d5926e">
      <Terms xmlns="http://schemas.microsoft.com/office/infopath/2007/PartnerControls"/>
    </lcf76f155ced4ddcb4097134ff3c332f>
    <TaxCatchAll xmlns="30af0fd0-a37f-49e3-bd84-b6dc25b6d8a4" xsi:nil="true"/>
    <Run_x0020_Time xmlns="d5ac8d35-6a2d-48f2-b601-06cd45d5926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F416AABFE59440A01F949B778980B4" ma:contentTypeVersion="19" ma:contentTypeDescription="Create a new document." ma:contentTypeScope="" ma:versionID="5ae0a03f3584a3231834eb547656d227">
  <xsd:schema xmlns:xsd="http://www.w3.org/2001/XMLSchema" xmlns:xs="http://www.w3.org/2001/XMLSchema" xmlns:p="http://schemas.microsoft.com/office/2006/metadata/properties" xmlns:ns2="d5ac8d35-6a2d-48f2-b601-06cd45d5926e" xmlns:ns3="30af0fd0-a37f-49e3-bd84-b6dc25b6d8a4" targetNamespace="http://schemas.microsoft.com/office/2006/metadata/properties" ma:root="true" ma:fieldsID="162cbcd4a2985f40c834170183bb1f9b" ns2:_="" ns3:_="">
    <xsd:import namespace="d5ac8d35-6a2d-48f2-b601-06cd45d5926e"/>
    <xsd:import namespace="30af0fd0-a37f-49e3-bd84-b6dc25b6d8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Run_x0020_Tim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c8d35-6a2d-48f2-b601-06cd45d592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41c2e3-9785-49eb-8a3d-46febc39341e" ma:termSetId="09814cd3-568e-fe90-9814-8d621ff8fb84" ma:anchorId="fba54fb3-c3e1-fe81-a776-ca4b69148c4d" ma:open="true" ma:isKeyword="false">
      <xsd:complexType>
        <xsd:sequence>
          <xsd:element ref="pc:Terms" minOccurs="0" maxOccurs="1"/>
        </xsd:sequence>
      </xsd:complexType>
    </xsd:element>
    <xsd:element name="Run_x0020_Time" ma:index="24" nillable="true" ma:displayName="Run Time" ma:format="DateTime" ma:internalName="Run_x0020_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af0fd0-a37f-49e3-bd84-b6dc25b6d8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d3e674c-b3cb-47b8-8b95-1623d059ae95}" ma:internalName="TaxCatchAll" ma:showField="CatchAllData" ma:web="30af0fd0-a37f-49e3-bd84-b6dc25b6d8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6BBC0D-E932-401C-A0EF-DD09AF4D66FE}">
  <ds:schemaRefs>
    <ds:schemaRef ds:uri="30af0fd0-a37f-49e3-bd84-b6dc25b6d8a4"/>
    <ds:schemaRef ds:uri="85918ba4-d3dc-4cde-911d-99c09b869060"/>
    <ds:schemaRef ds:uri="d5ac8d35-6a2d-48f2-b601-06cd45d592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7C3AC0-5407-42FA-941F-C95C0AA39336}">
  <ds:schemaRefs>
    <ds:schemaRef ds:uri="http://schemas.microsoft.com/sharepoint/v3/contenttype/forms"/>
  </ds:schemaRefs>
</ds:datastoreItem>
</file>

<file path=customXml/itemProps3.xml><?xml version="1.0" encoding="utf-8"?>
<ds:datastoreItem xmlns:ds="http://schemas.openxmlformats.org/officeDocument/2006/customXml" ds:itemID="{E607CEC1-80C0-4871-A8F4-FF8BA3199D8F}">
  <ds:schemaRefs>
    <ds:schemaRef ds:uri="30af0fd0-a37f-49e3-bd84-b6dc25b6d8a4"/>
    <ds:schemaRef ds:uri="d5ac8d35-6a2d-48f2-b601-06cd45d592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32</TotalTime>
  <Words>8982</Words>
  <Application>Microsoft Macintosh PowerPoint</Application>
  <PresentationFormat>Widescreen</PresentationFormat>
  <Paragraphs>1318</Paragraphs>
  <Slides>107</Slides>
  <Notes>23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107</vt:i4>
      </vt:variant>
    </vt:vector>
  </HeadingPairs>
  <TitlesOfParts>
    <vt:vector size="123" baseType="lpstr">
      <vt:lpstr>ＭＳ Ｐゴシック</vt:lpstr>
      <vt:lpstr>ＭＳ Ｐゴシック</vt:lpstr>
      <vt:lpstr>Aptos</vt:lpstr>
      <vt:lpstr>Aptos Black</vt:lpstr>
      <vt:lpstr>Arial</vt:lpstr>
      <vt:lpstr>Arial Narrow</vt:lpstr>
      <vt:lpstr>Calibri</vt:lpstr>
      <vt:lpstr>Calibri Light</vt:lpstr>
      <vt:lpstr>Comic Sans MS</vt:lpstr>
      <vt:lpstr>Courier New</vt:lpstr>
      <vt:lpstr>Noto Sans Symbols</vt:lpstr>
      <vt:lpstr>Rockwell</vt:lpstr>
      <vt:lpstr>Wingdings</vt:lpstr>
      <vt:lpstr>Wingdings,Sans-Serif</vt:lpstr>
      <vt:lpstr>Office Theme</vt:lpstr>
      <vt:lpstr>Custom Design</vt:lpstr>
      <vt:lpstr>Seafood HACCP Alliance  Segment Two Course</vt:lpstr>
      <vt:lpstr>AGENDA (SHA Segment 2 Course)</vt:lpstr>
      <vt:lpstr>Purpose of this Training</vt:lpstr>
      <vt:lpstr>Expectations for Training</vt:lpstr>
      <vt:lpstr>PowerPoint Presentation</vt:lpstr>
      <vt:lpstr>FDA Seafood HACCP Regulation  21 CFR Part 123 Fish and Fishery Products</vt:lpstr>
      <vt:lpstr>FDA Seafood HACCP Regulation 21 CFR Part 123</vt:lpstr>
      <vt:lpstr>What Does Processing Include?</vt:lpstr>
      <vt:lpstr>What are fish or fishery products?</vt:lpstr>
      <vt:lpstr>What MUST all seafood processors do?</vt:lpstr>
      <vt:lpstr>What MUST all seafood processors do?</vt:lpstr>
      <vt:lpstr>Sanitation Control Procedures (SCPs) </vt:lpstr>
      <vt:lpstr>Sanitation Control Procedures (SCPs) </vt:lpstr>
      <vt:lpstr>Sanitation Control Procedures (SCPs) </vt:lpstr>
      <vt:lpstr>Current Good Manufacturing Practices (cGMPs) </vt:lpstr>
      <vt:lpstr>21 CFR Part 117 Subpart A: General Provisions</vt:lpstr>
      <vt:lpstr>Required Parts of a HACCP Program</vt:lpstr>
      <vt:lpstr>HACCP Plan Requirements</vt:lpstr>
      <vt:lpstr>Review of 7 HACCP Principles</vt:lpstr>
      <vt:lpstr>Review of 7 HACCP Principles</vt:lpstr>
      <vt:lpstr>Principle 1: Conduct a Hazard Analysis </vt:lpstr>
      <vt:lpstr>Principle 2: Identify Critical Control Points (CCPs)</vt:lpstr>
      <vt:lpstr>Principle 3: Establish Critical Limits</vt:lpstr>
      <vt:lpstr>Principle 4: Establish CCP Monitoring Procedures</vt:lpstr>
      <vt:lpstr>Principle 5: Establish Corrective Actions</vt:lpstr>
      <vt:lpstr>Principle 6: Establish Verification Procedures</vt:lpstr>
      <vt:lpstr>Principle 7: Establish Recordkeeping Procedures</vt:lpstr>
      <vt:lpstr>Potential Seafood Safety Hazards</vt:lpstr>
      <vt:lpstr>Potential Seafood Safety Hazards</vt:lpstr>
      <vt:lpstr>Seafood Safety Hazards &amp; Controls</vt:lpstr>
      <vt:lpstr>Seafood Safety Hazards</vt:lpstr>
      <vt:lpstr>Seafood Safety Hazards</vt:lpstr>
      <vt:lpstr>Potential Seafood Hazards, SPECIES-Related Hazards</vt:lpstr>
      <vt:lpstr>Seafood Safety Hazards</vt:lpstr>
      <vt:lpstr>Potential Seafood Hazards, Process-Related Hazards</vt:lpstr>
      <vt:lpstr>Potential Seafood Safety Hazards and Their Controls </vt:lpstr>
      <vt:lpstr>Controls</vt:lpstr>
      <vt:lpstr>Species-Related Food Safety Hazards</vt:lpstr>
      <vt:lpstr>Species-Related Food Safety Hazards</vt:lpstr>
      <vt:lpstr>Species-Related Food Safety Hazards</vt:lpstr>
      <vt:lpstr>Species-Related Food Safety Hazards</vt:lpstr>
      <vt:lpstr>Species-Related Food Safety Hazards</vt:lpstr>
      <vt:lpstr>Species-Related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Seafood Hazards &amp; Controls</vt:lpstr>
      <vt:lpstr>In HACCP regulations processors are responsible for Hazard Controls, so it is important to understand the difference between primary and secondary processing </vt:lpstr>
      <vt:lpstr>Controlling Hazards</vt:lpstr>
      <vt:lpstr>Chapter Structure and Content</vt:lpstr>
      <vt:lpstr>Format of Chapters</vt:lpstr>
      <vt:lpstr>Developing A HACCP Program</vt:lpstr>
      <vt:lpstr>Building the HACCP Plan</vt:lpstr>
      <vt:lpstr>Building the HACCP Plan</vt:lpstr>
      <vt:lpstr>Preliminary Steps</vt:lpstr>
      <vt:lpstr>Preliminary Step 1.   Assemble the HACCP Team</vt:lpstr>
      <vt:lpstr>Preliminary Step 2.   Process Flow Chart</vt:lpstr>
      <vt:lpstr>A brief processing narrative can be used to  help explain the Processing Flow Chart (1 of 2)</vt:lpstr>
      <vt:lpstr>A brief processing narrative can be used to  help explain the Processing Flow Chart (2 of 2)</vt:lpstr>
      <vt:lpstr>Preliminary Step 3.  Describe Product</vt:lpstr>
      <vt:lpstr>Hazard Analysis</vt:lpstr>
      <vt:lpstr>Required Hazard Analysis</vt:lpstr>
      <vt:lpstr>PowerPoint Presentation</vt:lpstr>
      <vt:lpstr>Use the FDA Hazard Guide to help identify the potential hazards for analysis</vt:lpstr>
      <vt:lpstr>Search for the potential hazards for the Fresh/Raw ‘Wild’ Mahi-mahi Fillets (XYZ Seafood Company)</vt:lpstr>
      <vt:lpstr>One Species-related hazard</vt:lpstr>
      <vt:lpstr>Four Process-related Hazards</vt:lpstr>
      <vt:lpstr>Hazard Analysis for the XYZ Seafood Company should include 5 potential hazards:</vt:lpstr>
      <vt:lpstr>PowerPoint Presentation</vt:lpstr>
      <vt:lpstr>Exercise - Complete the Hazard Analysis Worksheet</vt:lpstr>
      <vt:lpstr>BRIEF SUMMARY based on the FDA Guide that provides more recommended</vt:lpstr>
      <vt:lpstr>Completed Hazard Analysis Worksheet   Page 1 </vt:lpstr>
      <vt:lpstr>Completed Hazard Analysis Worksheet   Page 2  </vt:lpstr>
      <vt:lpstr>Conclusions from the Hazard Analysis</vt:lpstr>
      <vt:lpstr>Building HACCP Plan</vt:lpstr>
      <vt:lpstr>Building the HACCP Plan  </vt:lpstr>
      <vt:lpstr>Optional HACCP Plan Forms   (both must contain same information)</vt:lpstr>
      <vt:lpstr>Set up a HACCP Plan Form for each CCP</vt:lpstr>
      <vt:lpstr>Principle 3:  Set Critical Limits using the FDA Hazards Guide</vt:lpstr>
      <vt:lpstr>Principle 3:  Set Critical Limits using the FDA Hazards Guide</vt:lpstr>
      <vt:lpstr>Principle 3:  Set Critical Limits using the FDA Hazards Guide</vt:lpstr>
      <vt:lpstr>Principle 3: Establish CRITICAL LIMITS </vt:lpstr>
      <vt:lpstr>Principle 4:  Establish Monitoring Procedures</vt:lpstr>
      <vt:lpstr>Principle 4: Establish CCP MONITORING   </vt:lpstr>
      <vt:lpstr>Principle 5: Establish Corrective Actions</vt:lpstr>
      <vt:lpstr>Principle 5: CORRECTIVE ACTIONS (Page 1 of 2)  </vt:lpstr>
      <vt:lpstr>Principle 5: CORRECTIVE ACTIONS (Page 2 of 2) </vt:lpstr>
      <vt:lpstr>Principle 6:  Establish Verifications</vt:lpstr>
      <vt:lpstr>Principle 6: VERIFICATIONS (Page 1 of 2) </vt:lpstr>
      <vt:lpstr>Principle 6: VERIFICATIONS (Page 2 of 2) </vt:lpstr>
      <vt:lpstr>Principle 7:  Establish Record Keeping Procedures</vt:lpstr>
      <vt:lpstr>Principle 7: RECORDS (Page 1 of 2) </vt:lpstr>
      <vt:lpstr>Principle 7: RECORDS (Page 2 of 2) </vt:lpstr>
      <vt:lpstr>Complete HACCP</vt:lpstr>
      <vt:lpstr>HACCP Plans can be built for any Hazard in the same way using the appropriate chapter in the FDA Hazards Guide</vt:lpstr>
      <vt:lpstr>Other Resources in the FDA Hazards Guide</vt:lpstr>
      <vt:lpstr>WORK SESSIONS</vt:lpstr>
      <vt:lpstr>WORK SESSIONS -continued </vt:lpstr>
      <vt:lpstr>WORK SESSIONS -continued </vt:lpstr>
      <vt:lpstr>Course Closeout</vt:lpstr>
      <vt:lpstr>Training Evaluation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Michael Ciaramella</dc:creator>
  <cp:lastModifiedBy>Farzad,Razieh</cp:lastModifiedBy>
  <cp:revision>62</cp:revision>
  <dcterms:created xsi:type="dcterms:W3CDTF">2024-09-16T20:30:36Z</dcterms:created>
  <dcterms:modified xsi:type="dcterms:W3CDTF">2025-04-30T17:02:12Z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0x0101003FF416AABFE59440A01F949B778980B4</vt:lpwstr>
  </property>
  <property fmtid="{D5CDD505-2E9C-101B-9397-08002B2CF9AE}" pid="3" name="MediaServiceImageTags">
    <vt:lpwstr/>
  </property>
</Properties>
</file>