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37"/>
  </p:notesMasterIdLst>
  <p:sldIdLst>
    <p:sldId id="256" r:id="rId6"/>
    <p:sldId id="274" r:id="rId7"/>
    <p:sldId id="273" r:id="rId8"/>
    <p:sldId id="268" r:id="rId9"/>
    <p:sldId id="275" r:id="rId10"/>
    <p:sldId id="277" r:id="rId11"/>
    <p:sldId id="276" r:id="rId12"/>
    <p:sldId id="278" r:id="rId13"/>
    <p:sldId id="280" r:id="rId14"/>
    <p:sldId id="283" r:id="rId15"/>
    <p:sldId id="282" r:id="rId16"/>
    <p:sldId id="288" r:id="rId17"/>
    <p:sldId id="279" r:id="rId18"/>
    <p:sldId id="284" r:id="rId19"/>
    <p:sldId id="289" r:id="rId20"/>
    <p:sldId id="290" r:id="rId21"/>
    <p:sldId id="285" r:id="rId22"/>
    <p:sldId id="286" r:id="rId23"/>
    <p:sldId id="291" r:id="rId24"/>
    <p:sldId id="292" r:id="rId25"/>
    <p:sldId id="293" r:id="rId26"/>
    <p:sldId id="294" r:id="rId27"/>
    <p:sldId id="296" r:id="rId28"/>
    <p:sldId id="295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287" r:id="rId39"/>
    <p:sldId id="478" r:id="rId40"/>
    <p:sldId id="479" r:id="rId41"/>
    <p:sldId id="306" r:id="rId42"/>
    <p:sldId id="480" r:id="rId43"/>
    <p:sldId id="481" r:id="rId44"/>
    <p:sldId id="483" r:id="rId45"/>
    <p:sldId id="484" r:id="rId46"/>
    <p:sldId id="485" r:id="rId47"/>
    <p:sldId id="486" r:id="rId48"/>
    <p:sldId id="487" r:id="rId49"/>
    <p:sldId id="307" r:id="rId50"/>
    <p:sldId id="488" r:id="rId51"/>
    <p:sldId id="489" r:id="rId52"/>
    <p:sldId id="491" r:id="rId53"/>
    <p:sldId id="492" r:id="rId54"/>
    <p:sldId id="493" r:id="rId55"/>
    <p:sldId id="494" r:id="rId56"/>
    <p:sldId id="495" r:id="rId57"/>
    <p:sldId id="496" r:id="rId58"/>
    <p:sldId id="497" r:id="rId59"/>
    <p:sldId id="498" r:id="rId60"/>
    <p:sldId id="500" r:id="rId61"/>
    <p:sldId id="499" r:id="rId62"/>
    <p:sldId id="501" r:id="rId63"/>
    <p:sldId id="502" r:id="rId64"/>
    <p:sldId id="504" r:id="rId65"/>
    <p:sldId id="505" r:id="rId66"/>
    <p:sldId id="506" r:id="rId67"/>
    <p:sldId id="507" r:id="rId68"/>
    <p:sldId id="508" r:id="rId69"/>
    <p:sldId id="509" r:id="rId70"/>
    <p:sldId id="510" r:id="rId71"/>
    <p:sldId id="511" r:id="rId72"/>
    <p:sldId id="512" r:id="rId73"/>
    <p:sldId id="514" r:id="rId74"/>
    <p:sldId id="513" r:id="rId75"/>
    <p:sldId id="515" r:id="rId76"/>
    <p:sldId id="516" r:id="rId77"/>
    <p:sldId id="517" r:id="rId78"/>
    <p:sldId id="518" r:id="rId79"/>
    <p:sldId id="519" r:id="rId80"/>
    <p:sldId id="520" r:id="rId81"/>
    <p:sldId id="521" r:id="rId82"/>
    <p:sldId id="522" r:id="rId83"/>
    <p:sldId id="523" r:id="rId84"/>
    <p:sldId id="524" r:id="rId85"/>
    <p:sldId id="525" r:id="rId86"/>
    <p:sldId id="526" r:id="rId87"/>
    <p:sldId id="527" r:id="rId88"/>
    <p:sldId id="336" r:id="rId89"/>
    <p:sldId id="337" r:id="rId90"/>
    <p:sldId id="338" r:id="rId91"/>
    <p:sldId id="339" r:id="rId92"/>
    <p:sldId id="529" r:id="rId93"/>
    <p:sldId id="531" r:id="rId94"/>
    <p:sldId id="342" r:id="rId95"/>
    <p:sldId id="530" r:id="rId96"/>
    <p:sldId id="344" r:id="rId97"/>
    <p:sldId id="345" r:id="rId98"/>
    <p:sldId id="533" r:id="rId99"/>
    <p:sldId id="308" r:id="rId100"/>
    <p:sldId id="534" r:id="rId101"/>
    <p:sldId id="349" r:id="rId102"/>
    <p:sldId id="350" r:id="rId103"/>
    <p:sldId id="586" r:id="rId104"/>
    <p:sldId id="587" r:id="rId105"/>
    <p:sldId id="352" r:id="rId106"/>
    <p:sldId id="353" r:id="rId107"/>
    <p:sldId id="588" r:id="rId108"/>
    <p:sldId id="593" r:id="rId109"/>
    <p:sldId id="356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595" r:id="rId118"/>
    <p:sldId id="364" r:id="rId119"/>
    <p:sldId id="365" r:id="rId120"/>
    <p:sldId id="366" r:id="rId121"/>
    <p:sldId id="367" r:id="rId122"/>
    <p:sldId id="596" r:id="rId123"/>
    <p:sldId id="597" r:id="rId124"/>
    <p:sldId id="370" r:id="rId125"/>
    <p:sldId id="598" r:id="rId126"/>
    <p:sldId id="600" r:id="rId127"/>
    <p:sldId id="601" r:id="rId128"/>
    <p:sldId id="373" r:id="rId129"/>
    <p:sldId id="602" r:id="rId130"/>
    <p:sldId id="375" r:id="rId131"/>
    <p:sldId id="376" r:id="rId132"/>
    <p:sldId id="603" r:id="rId133"/>
    <p:sldId id="378" r:id="rId134"/>
    <p:sldId id="604" r:id="rId135"/>
    <p:sldId id="380" r:id="rId136"/>
    <p:sldId id="605" r:id="rId137"/>
    <p:sldId id="382" r:id="rId138"/>
    <p:sldId id="383" r:id="rId139"/>
    <p:sldId id="384" r:id="rId140"/>
    <p:sldId id="606" r:id="rId141"/>
    <p:sldId id="607" r:id="rId142"/>
    <p:sldId id="387" r:id="rId143"/>
    <p:sldId id="388" r:id="rId144"/>
    <p:sldId id="608" r:id="rId145"/>
    <p:sldId id="609" r:id="rId146"/>
    <p:sldId id="610" r:id="rId147"/>
    <p:sldId id="611" r:id="rId148"/>
    <p:sldId id="612" r:id="rId149"/>
    <p:sldId id="613" r:id="rId150"/>
    <p:sldId id="394" r:id="rId151"/>
    <p:sldId id="395" r:id="rId152"/>
    <p:sldId id="614" r:id="rId153"/>
    <p:sldId id="615" r:id="rId154"/>
    <p:sldId id="616" r:id="rId155"/>
    <p:sldId id="617" r:id="rId156"/>
    <p:sldId id="618" r:id="rId157"/>
    <p:sldId id="401" r:id="rId158"/>
    <p:sldId id="619" r:id="rId159"/>
    <p:sldId id="620" r:id="rId160"/>
    <p:sldId id="622" r:id="rId161"/>
    <p:sldId id="623" r:id="rId162"/>
    <p:sldId id="406" r:id="rId163"/>
    <p:sldId id="589" r:id="rId164"/>
    <p:sldId id="590" r:id="rId165"/>
    <p:sldId id="591" r:id="rId166"/>
    <p:sldId id="592" r:id="rId167"/>
    <p:sldId id="564" r:id="rId168"/>
    <p:sldId id="565" r:id="rId169"/>
    <p:sldId id="566" r:id="rId170"/>
    <p:sldId id="414" r:id="rId171"/>
    <p:sldId id="567" r:id="rId172"/>
    <p:sldId id="569" r:id="rId173"/>
    <p:sldId id="570" r:id="rId174"/>
    <p:sldId id="571" r:id="rId175"/>
    <p:sldId id="572" r:id="rId176"/>
    <p:sldId id="573" r:id="rId177"/>
    <p:sldId id="574" r:id="rId178"/>
    <p:sldId id="575" r:id="rId179"/>
    <p:sldId id="576" r:id="rId180"/>
    <p:sldId id="577" r:id="rId181"/>
    <p:sldId id="424" r:id="rId182"/>
    <p:sldId id="578" r:id="rId183"/>
    <p:sldId id="579" r:id="rId184"/>
    <p:sldId id="580" r:id="rId185"/>
    <p:sldId id="581" r:id="rId186"/>
    <p:sldId id="582" r:id="rId187"/>
    <p:sldId id="583" r:id="rId188"/>
    <p:sldId id="584" r:id="rId189"/>
    <p:sldId id="585" r:id="rId190"/>
    <p:sldId id="482" r:id="rId191"/>
    <p:sldId id="434" r:id="rId192"/>
    <p:sldId id="435" r:id="rId193"/>
    <p:sldId id="436" r:id="rId194"/>
    <p:sldId id="475" r:id="rId195"/>
    <p:sldId id="563" r:id="rId196"/>
    <p:sldId id="438" r:id="rId197"/>
    <p:sldId id="476" r:id="rId198"/>
    <p:sldId id="562" r:id="rId199"/>
    <p:sldId id="441" r:id="rId200"/>
    <p:sldId id="309" r:id="rId201"/>
    <p:sldId id="443" r:id="rId202"/>
    <p:sldId id="560" r:id="rId203"/>
    <p:sldId id="561" r:id="rId204"/>
    <p:sldId id="559" r:id="rId205"/>
    <p:sldId id="558" r:id="rId206"/>
    <p:sldId id="557" r:id="rId207"/>
    <p:sldId id="556" r:id="rId208"/>
    <p:sldId id="555" r:id="rId209"/>
    <p:sldId id="554" r:id="rId210"/>
    <p:sldId id="553" r:id="rId211"/>
    <p:sldId id="552" r:id="rId212"/>
    <p:sldId id="551" r:id="rId213"/>
    <p:sldId id="550" r:id="rId214"/>
    <p:sldId id="549" r:id="rId215"/>
    <p:sldId id="548" r:id="rId216"/>
    <p:sldId id="547" r:id="rId217"/>
    <p:sldId id="546" r:id="rId218"/>
    <p:sldId id="544" r:id="rId219"/>
    <p:sldId id="545" r:id="rId220"/>
    <p:sldId id="269" r:id="rId221"/>
    <p:sldId id="543" r:id="rId222"/>
    <p:sldId id="270" r:id="rId223"/>
    <p:sldId id="465" r:id="rId224"/>
    <p:sldId id="466" r:id="rId225"/>
    <p:sldId id="271" r:id="rId226"/>
    <p:sldId id="542" r:id="rId227"/>
    <p:sldId id="541" r:id="rId228"/>
    <p:sldId id="540" r:id="rId229"/>
    <p:sldId id="539" r:id="rId230"/>
    <p:sldId id="538" r:id="rId231"/>
    <p:sldId id="536" r:id="rId232"/>
    <p:sldId id="272" r:id="rId233"/>
    <p:sldId id="535" r:id="rId234"/>
    <p:sldId id="266" r:id="rId235"/>
    <p:sldId id="624" r:id="rId2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522541-2B05-666B-3013-28CCDF4D7272}" name="Evelyn Watts" initials="EGW" userId="Evelyn Watt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21212"/>
    <a:srgbClr val="960504"/>
    <a:srgbClr val="DAB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6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26" Type="http://schemas.openxmlformats.org/officeDocument/2006/relationships/slide" Target="slides/slide22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slide" Target="slides/slide211.xml"/><Relationship Id="rId237" Type="http://schemas.openxmlformats.org/officeDocument/2006/relationships/notesMaster" Target="notesMasters/notesMaster1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227" Type="http://schemas.openxmlformats.org/officeDocument/2006/relationships/slide" Target="slides/slide222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slide" Target="slides/slide212.xml"/><Relationship Id="rId6" Type="http://schemas.openxmlformats.org/officeDocument/2006/relationships/slide" Target="slides/slide1.xml"/><Relationship Id="rId238" Type="http://schemas.openxmlformats.org/officeDocument/2006/relationships/presProps" Target="presProps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28" Type="http://schemas.openxmlformats.org/officeDocument/2006/relationships/slide" Target="slides/slide223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slide" Target="slides/slide213.xml"/><Relationship Id="rId239" Type="http://schemas.openxmlformats.org/officeDocument/2006/relationships/viewProps" Target="viewProps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229" Type="http://schemas.openxmlformats.org/officeDocument/2006/relationships/slide" Target="slides/slide224.xml"/><Relationship Id="rId240" Type="http://schemas.openxmlformats.org/officeDocument/2006/relationships/theme" Target="theme/theme1.xml"/><Relationship Id="rId14" Type="http://schemas.openxmlformats.org/officeDocument/2006/relationships/slide" Target="slides/slide9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8" Type="http://schemas.openxmlformats.org/officeDocument/2006/relationships/slide" Target="slides/slide3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219" Type="http://schemas.openxmlformats.org/officeDocument/2006/relationships/slide" Target="slides/slide214.xml"/><Relationship Id="rId230" Type="http://schemas.openxmlformats.org/officeDocument/2006/relationships/slide" Target="slides/slide225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220" Type="http://schemas.openxmlformats.org/officeDocument/2006/relationships/slide" Target="slides/slide215.xml"/><Relationship Id="rId241" Type="http://schemas.openxmlformats.org/officeDocument/2006/relationships/tableStyles" Target="tableStyle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slide" Target="slides/slide205.xml"/><Relationship Id="rId215" Type="http://schemas.openxmlformats.org/officeDocument/2006/relationships/slide" Target="slides/slide210.xml"/><Relationship Id="rId236" Type="http://schemas.openxmlformats.org/officeDocument/2006/relationships/slide" Target="slides/slide231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42" Type="http://schemas.microsoft.com/office/2018/10/relationships/authors" Target="authors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32" Type="http://schemas.openxmlformats.org/officeDocument/2006/relationships/slide" Target="slides/slide227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222" Type="http://schemas.openxmlformats.org/officeDocument/2006/relationships/slide" Target="slides/slide217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212" Type="http://schemas.openxmlformats.org/officeDocument/2006/relationships/slide" Target="slides/slide207.xml"/><Relationship Id="rId233" Type="http://schemas.openxmlformats.org/officeDocument/2006/relationships/slide" Target="slides/slide22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slide" Target="slides/slide197.xml"/><Relationship Id="rId223" Type="http://schemas.openxmlformats.org/officeDocument/2006/relationships/slide" Target="slides/slide21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234" Type="http://schemas.openxmlformats.org/officeDocument/2006/relationships/slide" Target="slides/slide229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14" Type="http://schemas.openxmlformats.org/officeDocument/2006/relationships/slide" Target="slides/slide209.xml"/><Relationship Id="rId235" Type="http://schemas.openxmlformats.org/officeDocument/2006/relationships/slide" Target="slides/slide230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179" Type="http://schemas.openxmlformats.org/officeDocument/2006/relationships/slide" Target="slides/slide17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5" Type="http://schemas.openxmlformats.org/officeDocument/2006/relationships/slide" Target="slides/slide2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40EFB-112A-4CDA-8F21-5DF190CCA31F}" type="datetimeFigureOut">
              <a:rPr lang="en-US" smtClean="0"/>
              <a:t>4/30/25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F6ACB-7900-4665-B678-253327BB5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5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F6ACB-7900-4665-B678-253327BB54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80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BDC45-2354-20CD-95CA-B7877D3FA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BD095A94-D514-A9DE-BBBC-3A29C10ADB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175" indent="-2936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65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337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09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81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75FFAAD-4ECC-4113-B15F-74D84678916A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6314B702-D497-2A0B-82F7-CC2F4B686B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1F071AC3-FA85-D114-DD59-715BF1EE2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18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A3C92-C437-B9EC-CAF6-5B5AFAA4E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DB6298A4-864D-CF85-E352-C4577F60E5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EE160494-296E-2051-F287-592F27C12B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05B24E66-FD80-40F9-633B-EA249212A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175" indent="-2936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6338" indent="-234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7825" indent="-234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9313" indent="-2349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65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337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09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81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C6EC447-9372-4FEF-98AC-1AA98AA437A5}" type="slidenum">
              <a:rPr lang="en-US" altLang="en-US"/>
              <a:pPr/>
              <a:t>128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514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B3EE6-E5D4-4198-9043-EE21AC132D4F}" type="slidenum">
              <a:rPr lang="en-US" altLang="en-US" smtClean="0"/>
              <a:pPr/>
              <a:t>229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85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97899-6CEB-E99E-544B-1E51C2BDB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96050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AC602-AD88-35E3-3346-5F7360BA4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55519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9A5FF6-82D4-440A-BDC2-58A2FA0AB21C}"/>
              </a:ext>
            </a:extLst>
          </p:cNvPr>
          <p:cNvSpPr txBox="1"/>
          <p:nvPr userDrawn="1"/>
        </p:nvSpPr>
        <p:spPr>
          <a:xfrm>
            <a:off x="1321490" y="6136103"/>
            <a:ext cx="95490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accent3">
                    <a:lumMod val="50000"/>
                  </a:schemeClr>
                </a:solidFill>
              </a:rPr>
              <a:t>Developed for the Seafood HACCP Alliance standardized training program. Version X xx/xx/</a:t>
            </a:r>
            <a:r>
              <a:rPr lang="en-US" sz="1200" err="1">
                <a:solidFill>
                  <a:schemeClr val="accent3">
                    <a:lumMod val="50000"/>
                  </a:schemeClr>
                </a:solidFill>
              </a:rPr>
              <a:t>xxxx</a:t>
            </a:r>
            <a:endParaRPr lang="en-US" sz="12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E2DF74-43CA-160A-6B2D-F276408E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2490" y="647295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89E78-7DB0-44B8-A701-13E85F1672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0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796A-88F6-EF61-422E-A92EA5A3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BC601-1900-D432-58DC-BE8B3A96B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E8139-70D6-5655-7077-71CE1CA31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BC34B-F08A-304B-A1BA-DE87962C242E}" type="datetime1">
              <a:rPr lang="en-US" smtClean="0"/>
              <a:t>4/30/25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7A689-805F-76BE-382B-C2AC4A10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7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1414E5-4587-C3F0-3C6C-18F21E686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03947"/>
            <a:ext cx="3102142" cy="46850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741E70-62FD-37D7-63B8-6275E2DEC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D4E4D-D0DB-180E-0192-0A9B5A0A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6F5F-7E06-2D4D-8154-CF3C0287345C}" type="datetime1">
              <a:rPr lang="en-US" smtClean="0"/>
              <a:t>4/30/25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825CC-EF75-8DD3-3E9B-C816A491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45606" y="705041"/>
            <a:ext cx="750078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1F386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‹#›</a:t>
            </a:fld>
            <a:endParaRPr lang="en-US" spc="-5"/>
          </a:p>
        </p:txBody>
      </p:sp>
    </p:spTree>
    <p:extLst>
      <p:ext uri="{BB962C8B-B14F-4D97-AF65-F5344CB8AC3E}">
        <p14:creationId xmlns:p14="http://schemas.microsoft.com/office/powerpoint/2010/main" val="265748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7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7"/>
          <p:cNvSpPr txBox="1">
            <a:spLocks noGrp="1"/>
          </p:cNvSpPr>
          <p:nvPr>
            <p:ph type="body" idx="1"/>
          </p:nvPr>
        </p:nvSpPr>
        <p:spPr>
          <a:xfrm>
            <a:off x="609600" y="1828801"/>
            <a:ext cx="5384800" cy="430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27"/>
          <p:cNvSpPr txBox="1">
            <a:spLocks noGrp="1"/>
          </p:cNvSpPr>
          <p:nvPr>
            <p:ph type="body" idx="2"/>
          </p:nvPr>
        </p:nvSpPr>
        <p:spPr>
          <a:xfrm>
            <a:off x="6197600" y="1828801"/>
            <a:ext cx="5384800" cy="430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1310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09FA2-23D2-D3F0-C6F4-D8B696607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96050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7EEA1C-1A15-EB83-125D-79341663E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24C8C-E12A-B8CD-0640-2260D8518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4CA3-5811-FB45-9BC8-AF915964B145}" type="datetime1">
              <a:rPr lang="en-US" smtClean="0"/>
              <a:t>4/30/25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76109-947C-3070-7F5C-E58C16B18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A3FB46-F2C4-A71E-EE80-C655E268179A}"/>
              </a:ext>
            </a:extLst>
          </p:cNvPr>
          <p:cNvSpPr txBox="1"/>
          <p:nvPr userDrawn="1"/>
        </p:nvSpPr>
        <p:spPr>
          <a:xfrm>
            <a:off x="3042314" y="6408107"/>
            <a:ext cx="61073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chemeClr val="accent3">
                    <a:lumMod val="50000"/>
                  </a:schemeClr>
                </a:solidFill>
              </a:rPr>
              <a:t>Developed for the Seafood HACCP Alliance standardized training program. Version X xx/xx/</a:t>
            </a:r>
            <a:r>
              <a:rPr lang="en-US" sz="1100" err="1">
                <a:solidFill>
                  <a:schemeClr val="accent3">
                    <a:lumMod val="50000"/>
                  </a:schemeClr>
                </a:solidFill>
              </a:rPr>
              <a:t>xxxx</a:t>
            </a:r>
            <a:endParaRPr lang="en-US" sz="110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21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FDEF0-2CBE-CFD7-5B58-8B1CBE712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55E9C-C065-92F4-860F-381E8EB61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63620-53B1-0E8F-C7B3-E3E1DF85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24E4E-1045-6B4F-AEA7-92F6BA63F19A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A1AB6-ED40-9F86-A6FB-AC768F6C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82039-EBEA-5E66-5366-DFD01B29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96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095B8E-DCCD-861F-3C97-7538294E1229}"/>
              </a:ext>
            </a:extLst>
          </p:cNvPr>
          <p:cNvSpPr/>
          <p:nvPr userDrawn="1"/>
        </p:nvSpPr>
        <p:spPr>
          <a:xfrm>
            <a:off x="831850" y="4589463"/>
            <a:ext cx="11360150" cy="12646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8C568-7F5A-1B3F-21E5-EBA496AD7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96050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12A62-30A6-392E-0502-890A38B97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6468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A994A-D984-FC85-1053-2FBCFB8C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C359-0305-2741-BF2C-9BB784BBA018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BBCD7-F6EC-E12A-80A4-114377ABD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1ADFF-12CC-74EB-B012-3F31AE3F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09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343B-AA9B-D18E-A4BA-84CFFC2C4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E0A57-D74D-89A3-8960-684FEA97B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8F9EE-EBFA-DCCA-E002-061E13BB8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65817-B685-B239-704C-444C0C340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5010-506C-5D40-82A0-35DB7101B515}" type="datetime1">
              <a:rPr lang="en-US" smtClean="0"/>
              <a:t>4/30/25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96DAE-D34C-3F9A-957A-2EF1E7B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A1167-2A4E-0396-8330-3B21EB5F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33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E903-E678-D19C-DF12-9B89C49CF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7459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65CAA-29DC-EF6A-83A4-043355373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605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BD37F-5491-45A2-5EA6-6CC1C6282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C6D5B-1A22-CBEA-9B54-E7C0AB185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605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87550-0544-4DAE-4FEE-6AB14B653D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8FD313-F09B-929F-A2EC-04089A3C1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C520-619C-DA40-97BB-2C95E53C342B}" type="datetime1">
              <a:rPr lang="en-US" smtClean="0"/>
              <a:t>4/30/25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2DC873-0EC5-4585-3F56-AF2AF3825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80673A-3674-335B-D49E-6F7870DF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12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BB7C-8F05-97E2-B353-859EE32F4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C61C6-886B-E869-8CF1-D3E43660B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AD728-65F6-B541-8C52-269F11A9BF6D}" type="datetime1">
              <a:rPr lang="en-US" smtClean="0"/>
              <a:t>4/30/25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B7957-9EA8-28B3-6BAD-6A6AEBD5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6EA110-56FC-0890-A18F-7ECCD9A2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0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E77E3-4490-FF9D-56C3-17A4E7552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FDC7B-6C48-A963-81BE-1E4894744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6398A-BD65-9833-F70E-7539A2DF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D3FD-6649-E24D-BD1F-1835EEF9B6FD}" type="datetime1">
              <a:rPr lang="en-US" smtClean="0"/>
              <a:t>4/30/25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A0D90-6D9B-03D8-2C8E-DA144469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65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5CDB0-14F3-D2C5-069B-1C444767E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16DEA-9946-5D4F-8292-174FAF15C9A2}" type="datetime1">
              <a:rPr lang="en-US" smtClean="0"/>
              <a:t>4/30/25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9A827-160F-E68C-00CE-D63986282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8BC54-E0D2-5161-DADA-A3F9823E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28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0785D-3227-F40F-B4BA-8B29C687F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1E682-A8F8-8687-15C7-1AA102A0D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E5C99-2F4E-C642-1C38-B215F07F5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B6930-4B04-BDFF-2976-B1CFAFCA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F53A-00CC-764F-8BAC-D49DFE9DCC83}" type="datetime1">
              <a:rPr lang="en-US" smtClean="0"/>
              <a:t>4/30/25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4DF52-C531-46C3-F96F-DF5904CC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4C510-27C1-8102-F1D5-C76D9F3C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97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753D-655C-150C-CD63-3EA39FEB2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B8EC6-028D-CF04-0BF7-C8A1546D07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60076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145-000F-7839-EF2E-44C155099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5D8E4-B386-9136-2A60-19250641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31C9-059C-E04E-81F8-5DF6A46AF126}" type="datetime1">
              <a:rPr lang="en-US" smtClean="0"/>
              <a:t>4/30/25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E8F05-6B89-E518-5B23-A2017119C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B8FD9-192F-7F1B-4560-99B1F980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02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F291-59C5-B106-0106-847853900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C43B8-6E6C-5F24-EE5C-099157FA6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901B8-F4DD-1DB8-47B6-42383CED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9164-632A-6745-B962-682282F5FAA0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8A666-5F37-A182-AAAB-2255B7BDF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E64C6-27F7-9745-157C-F4695469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38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80314C-407F-E39A-F2BE-0D71EEC550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0689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AA932-350F-6FDA-6650-BA394619F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8D3BB-771C-9F3D-1057-3AD2EE7D5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0AE23-E2FD-D94F-A19F-00C263426A2D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45A19-26BF-68E3-9AD0-6B2F5991C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3CE5F-3915-911C-4806-A59FCF93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00EA7-0AD3-4898-A20D-086CFA2BE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5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7114DD-D7CB-E6FA-37FA-0644399A7197}"/>
              </a:ext>
            </a:extLst>
          </p:cNvPr>
          <p:cNvSpPr/>
          <p:nvPr userDrawn="1"/>
        </p:nvSpPr>
        <p:spPr>
          <a:xfrm>
            <a:off x="831850" y="4589463"/>
            <a:ext cx="11360150" cy="12646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D04F5-3A1D-F387-B14F-CF68D6BA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96050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46F62-0016-8FE5-AB17-24773ADFA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6468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6E7A1-ACF7-8F9A-D7ED-5DCE732A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29D06-73F9-6B48-9754-DDA382977B18}" type="datetime1">
              <a:rPr lang="en-US" smtClean="0"/>
              <a:t>4/30/25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02086-F3D1-3731-77B6-447DBA65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5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459F-43C9-E0C2-3596-D4733DC09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C95CF-485F-99F0-628F-A7DB67E9F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517E9-6A12-BE4C-63A6-56516B3FE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77373-F4B6-F38A-9743-2C014A1F3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1AE8-EC84-6548-B2D7-69B74F6B01C6}" type="datetime1">
              <a:rPr lang="en-US" smtClean="0"/>
              <a:t>4/30/25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563A6-83B5-6406-CCCE-50D70BD3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66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6CFC-701A-4B16-86CE-217AB485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7157"/>
            <a:ext cx="995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6D5F8-DA88-E847-07AA-6DBB09D2F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605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8BC63-2102-F984-93D0-7248BC469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ECCB1-7D44-533D-8BF6-898A3D6FC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6050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08CB2C-9423-30E6-BC5E-7BAAC5DF87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D0EFA-CCD2-FDAE-BF70-554AF06E6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CB2C-B46C-E74F-AB7A-18253A907002}" type="datetime1">
              <a:rPr lang="en-US" smtClean="0"/>
              <a:t>4/30/25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7D94B1-9048-222C-FA15-2759B802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515D7-5017-AFD7-003C-DA8177A5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A5A62-D258-8D2C-2C38-84A83397B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3FD29-3D21-4349-AE5E-778254E81B9B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C5C76-1468-9E17-83F0-FE2F9BA9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6DC6E4-1563-D525-880C-CE59815F2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330-4E1C-8640-A4C7-42C2911C1535}" type="datetime1">
              <a:rPr lang="en-US" smtClean="0"/>
              <a:t>4/30/25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789AF-8683-2470-7C2C-CDA98071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6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7096-D61E-BFB9-CCD4-20FEE2176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0FB54-4AC5-629C-79F1-256D7064C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58779"/>
            <a:ext cx="5705391" cy="48143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D4006-A171-5FC0-E4E6-0E62F7ED4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F1F20-3647-AA89-2BD9-F2739C36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8A6F-DB4D-6149-A571-EA3D687BFC82}" type="datetime1">
              <a:rPr lang="en-US" smtClean="0"/>
              <a:t>4/30/25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0B89A-BB26-4843-3DBF-E610A82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0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8D054-F647-E2BB-391D-EA014DEE5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409D-8118-5D9F-7425-33C7CCBC7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91916"/>
            <a:ext cx="5645233" cy="43691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30A81-E4F3-75F0-B7EA-483253077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D1D43-C267-F712-1B88-A7907ED8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FE9F-29BD-0A4C-802B-DF66392A6D18}" type="datetime1">
              <a:rPr lang="en-US" smtClean="0"/>
              <a:t>4/30/25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563A9-93E0-5075-DCCA-EF4ADE42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3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24C67C-0865-5E56-B80B-6C6026756C77}"/>
              </a:ext>
            </a:extLst>
          </p:cNvPr>
          <p:cNvSpPr/>
          <p:nvPr userDrawn="1"/>
        </p:nvSpPr>
        <p:spPr>
          <a:xfrm rot="5400000">
            <a:off x="5893518" y="559517"/>
            <a:ext cx="404965" cy="121920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/>
              <a:t>Seafood HACCP Alliance: Basic Seafood HACCP Training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E5C07-5075-23F5-B110-C098A0746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72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8518F-79D6-A911-CA52-D12896182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1EA51-9955-54A6-B5F7-1F426C057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520FB6-111B-CD44-9207-41F576B436DA}" type="datetime1">
              <a:rPr lang="en-US" smtClean="0"/>
              <a:t>4/30/25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B9639-750A-62D4-0FCD-EDC8ED3FD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32490" y="6472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50393A5-230F-454D-8BDB-89F2688878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lighthouse with a lighthouse in the background&#10;&#10;Description automatically generated">
            <a:extLst>
              <a:ext uri="{FF2B5EF4-FFF2-40B4-BE49-F238E27FC236}">
                <a16:creationId xmlns:a16="http://schemas.microsoft.com/office/drawing/2014/main" id="{33C0466A-8D16-E18E-104A-76E546BD49B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19" y="230188"/>
            <a:ext cx="1031771" cy="12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Aptos Black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9E9953-B293-A7DC-F064-D187C2388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36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8B3FE-BCBB-B02D-779E-B6D4451BC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4D89A-7E98-7B2E-7CB7-ED92256D4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CC8CD2-B81A-B44D-80B1-B2E5FFA32B17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573EE-3800-C11D-53BF-29FC2BDA3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668F5-D840-A173-5CA9-1CC3FFF1B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302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0B0E476-53D1-A542-9D7B-A53F23EC40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D450B-C680-7408-544A-61DB9A907084}"/>
              </a:ext>
            </a:extLst>
          </p:cNvPr>
          <p:cNvSpPr/>
          <p:nvPr userDrawn="1"/>
        </p:nvSpPr>
        <p:spPr>
          <a:xfrm>
            <a:off x="2153" y="0"/>
            <a:ext cx="404965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/>
              <a:t>Seafood HACCP Alliance: Basic Seafood HACCP Training</a:t>
            </a:r>
          </a:p>
        </p:txBody>
      </p:sp>
      <p:pic>
        <p:nvPicPr>
          <p:cNvPr id="9" name="Picture 8" descr="A lighthouse with a lighthouse in the background&#10;&#10;Description automatically generated">
            <a:extLst>
              <a:ext uri="{FF2B5EF4-FFF2-40B4-BE49-F238E27FC236}">
                <a16:creationId xmlns:a16="http://schemas.microsoft.com/office/drawing/2014/main" id="{D588C555-7523-38EC-5D13-FD8B98BCDE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19" y="230188"/>
            <a:ext cx="1031771" cy="12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6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ptos Black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seagrant.org/wp-content/uploads/2024/10/Seafood-and-HACCP-Resources-For-Insturctors_Updated-9-2024-2.pdf" TargetMode="Externa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mailto:haccp@afdo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hyperlink" Target="https://bit.ly/SHAEvaluation" TargetMode="External"/><Relationship Id="rId1" Type="http://schemas.openxmlformats.org/officeDocument/2006/relationships/slideLayout" Target="../slideLayouts/slideLayout4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hyperlink" Target="mailto:Email:rfarzad@ufl.edu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7BF7E-DAE8-8625-A588-056C2F742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652" y="1213168"/>
            <a:ext cx="10026316" cy="2387600"/>
          </a:xfrm>
        </p:spPr>
        <p:txBody>
          <a:bodyPr/>
          <a:lstStyle/>
          <a:p>
            <a:r>
              <a:rPr lang="en-US">
                <a:latin typeface="Aptos Black"/>
              </a:rPr>
              <a:t>Seafood HACCP Basic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D8C04-5798-F5E8-3F32-A4D320F5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7711F28-B0E3-4ED4-C5FC-CDE96813D849}"/>
              </a:ext>
            </a:extLst>
          </p:cNvPr>
          <p:cNvSpPr txBox="1">
            <a:spLocks/>
          </p:cNvSpPr>
          <p:nvPr/>
        </p:nvSpPr>
        <p:spPr>
          <a:xfrm>
            <a:off x="1676400" y="3662363"/>
            <a:ext cx="9144000" cy="155519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Training Number: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Training Location: 	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Training  Date: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AFDO Region: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+mn-lt"/>
              </a:rPr>
              <a:t>Instructor:</a:t>
            </a:r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377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DED1D-0491-1FF1-FB2F-60B5B61BB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D1C50-2820-286C-87F7-2D39F2F1A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B7ABE-B6AD-6288-C1C6-D0AF29CDF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7068CB-40AF-8016-FEC9-DD85A5B0853D}"/>
              </a:ext>
            </a:extLst>
          </p:cNvPr>
          <p:cNvGrpSpPr/>
          <p:nvPr/>
        </p:nvGrpSpPr>
        <p:grpSpPr>
          <a:xfrm>
            <a:off x="1385333" y="846609"/>
            <a:ext cx="8119874" cy="1664935"/>
            <a:chOff x="838198" y="563072"/>
            <a:chExt cx="8119874" cy="166493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8B2499D-FEBD-7A08-BC29-36A51C10D06A}"/>
                </a:ext>
              </a:extLst>
            </p:cNvPr>
            <p:cNvSpPr/>
            <p:nvPr/>
          </p:nvSpPr>
          <p:spPr>
            <a:xfrm rot="5400000">
              <a:off x="4297971" y="-2432093"/>
              <a:ext cx="1200329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B3D6425-F510-B630-1D4B-61E80C1BC5DA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9DF912-59D2-EBEC-47D9-93558F46289F}"/>
                </a:ext>
              </a:extLst>
            </p:cNvPr>
            <p:cNvSpPr txBox="1"/>
            <p:nvPr/>
          </p:nvSpPr>
          <p:spPr>
            <a:xfrm rot="10800000" flipH="1" flipV="1">
              <a:off x="1074657" y="61071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EEFAAA-5961-3C6C-5DAA-8CF5BE55D6C9}"/>
              </a:ext>
            </a:extLst>
          </p:cNvPr>
          <p:cNvGrpSpPr/>
          <p:nvPr/>
        </p:nvGrpSpPr>
        <p:grpSpPr>
          <a:xfrm>
            <a:off x="1377312" y="3640262"/>
            <a:ext cx="8119874" cy="1701285"/>
            <a:chOff x="838198" y="563072"/>
            <a:chExt cx="8119874" cy="1701285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91ED63F6-E5F7-1129-54D4-460F61A8C131}"/>
                </a:ext>
              </a:extLst>
            </p:cNvPr>
            <p:cNvSpPr/>
            <p:nvPr/>
          </p:nvSpPr>
          <p:spPr>
            <a:xfrm rot="5400000">
              <a:off x="4279797" y="-2413918"/>
              <a:ext cx="1236678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11378D08-35F0-3756-35CD-44CEF831CB1F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0FD5D2-36B8-08EE-5DB7-FB8B95A2F4F6}"/>
                </a:ext>
              </a:extLst>
            </p:cNvPr>
            <p:cNvSpPr txBox="1"/>
            <p:nvPr/>
          </p:nvSpPr>
          <p:spPr>
            <a:xfrm rot="10800000" flipH="1" flipV="1">
              <a:off x="1054766" y="61071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A3C776-F5FE-69C6-FD85-909C77AB0535}"/>
              </a:ext>
            </a:extLst>
          </p:cNvPr>
          <p:cNvSpPr txBox="1"/>
          <p:nvPr/>
        </p:nvSpPr>
        <p:spPr>
          <a:xfrm>
            <a:off x="1385333" y="4188855"/>
            <a:ext cx="8891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Academy of Sciences Recommendation: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HACCP approach should be adopted by all regulatory agencies, and it should be mandatory for food processors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E0848-D707-A904-E3F3-19851DCE4BFE}"/>
              </a:ext>
            </a:extLst>
          </p:cNvPr>
          <p:cNvSpPr txBox="1"/>
          <p:nvPr/>
        </p:nvSpPr>
        <p:spPr>
          <a:xfrm>
            <a:off x="1377311" y="1346387"/>
            <a:ext cx="8891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 of HACCP: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•Pioneered in the 1960s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•First used when foods were developed for the space program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•Adopted by many food processors</a:t>
            </a:r>
          </a:p>
        </p:txBody>
      </p:sp>
      <p:pic>
        <p:nvPicPr>
          <p:cNvPr id="13" name="object 6">
            <a:extLst>
              <a:ext uri="{FF2B5EF4-FFF2-40B4-BE49-F238E27FC236}">
                <a16:creationId xmlns:a16="http://schemas.microsoft.com/office/drawing/2014/main" id="{1E440E07-FE8B-2297-F0CA-3D3D6799B02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04959" y="2013025"/>
            <a:ext cx="1749552" cy="1674875"/>
          </a:xfrm>
          <a:prstGeom prst="rect">
            <a:avLst/>
          </a:prstGeom>
        </p:spPr>
      </p:pic>
      <p:pic>
        <p:nvPicPr>
          <p:cNvPr id="15" name="object 5">
            <a:extLst>
              <a:ext uri="{FF2B5EF4-FFF2-40B4-BE49-F238E27FC236}">
                <a16:creationId xmlns:a16="http://schemas.microsoft.com/office/drawing/2014/main" id="{FF3F69A2-F182-22D3-AAE5-879C36FAA74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73953" y="4988187"/>
            <a:ext cx="1712976" cy="143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259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5C554-F0EC-1DB9-3EC7-D3E0E893F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93E4A691-026B-79DB-AFAC-AD97693B82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753" y="759386"/>
            <a:ext cx="3526984" cy="1051506"/>
          </a:xfrm>
          <a:prstGeom prst="rect">
            <a:avLst/>
          </a:prstGeom>
        </p:spPr>
        <p:txBody>
          <a:bodyPr vert="horz" wrap="square" lIns="0" tIns="73660" rIns="0" bIns="0" rtlCol="0" anchor="ctr">
            <a:spAutoFit/>
          </a:bodyPr>
          <a:lstStyle/>
          <a:p>
            <a:pPr marL="434975" marR="5080" indent="-422909">
              <a:lnSpc>
                <a:spcPts val="3779"/>
              </a:lnSpc>
              <a:spcBef>
                <a:spcPts val="580"/>
              </a:spcBef>
            </a:pPr>
            <a:r>
              <a:rPr sz="3500" spc="-20">
                <a:solidFill>
                  <a:srgbClr val="001F5F"/>
                </a:solidFill>
              </a:rPr>
              <a:t>Hazard</a:t>
            </a:r>
            <a:r>
              <a:rPr lang="en-US" sz="3500" spc="-75">
                <a:solidFill>
                  <a:srgbClr val="001F5F"/>
                </a:solidFill>
              </a:rPr>
              <a:t> </a:t>
            </a:r>
            <a:r>
              <a:rPr sz="3500" spc="-10">
                <a:solidFill>
                  <a:srgbClr val="001F5F"/>
                </a:solidFill>
              </a:rPr>
              <a:t>Analysis </a:t>
            </a:r>
            <a:r>
              <a:rPr sz="3500" spc="-775">
                <a:solidFill>
                  <a:srgbClr val="001F5F"/>
                </a:solidFill>
              </a:rPr>
              <a:t> </a:t>
            </a:r>
            <a:r>
              <a:rPr sz="3500" spc="-30">
                <a:solidFill>
                  <a:srgbClr val="001F5F"/>
                </a:solidFill>
              </a:rPr>
              <a:t>Worksheet</a:t>
            </a:r>
            <a:endParaRPr sz="35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03172E8-B41C-2041-CB83-5B476201D6F6}"/>
              </a:ext>
            </a:extLst>
          </p:cNvPr>
          <p:cNvSpPr txBox="1"/>
          <p:nvPr/>
        </p:nvSpPr>
        <p:spPr>
          <a:xfrm>
            <a:off x="736250" y="3233165"/>
            <a:ext cx="2904490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750695" algn="l"/>
              </a:tabLst>
            </a:pP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Every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0">
                <a:solidFill>
                  <a:srgbClr val="001F5F"/>
                </a:solidFill>
                <a:latin typeface="Calibri"/>
                <a:cs typeface="Calibri"/>
              </a:rPr>
              <a:t>‘Yes’</a:t>
            </a:r>
            <a:r>
              <a:rPr sz="24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in	</a:t>
            </a:r>
            <a:r>
              <a:rPr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sz="2400" spc="-9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9685" marR="378460">
              <a:spcBef>
                <a:spcPts val="105"/>
              </a:spcBef>
              <a:tabLst>
                <a:tab pos="1391285" algn="l"/>
              </a:tabLst>
            </a:pPr>
            <a:r>
              <a:rPr sz="2400" spc="-35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equi</a:t>
            </a:r>
            <a:r>
              <a:rPr sz="2400" spc="-3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es a	</a:t>
            </a:r>
            <a:r>
              <a:rPr sz="2400" spc="-4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esponse  in</a:t>
            </a: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sz="2400" spc="-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5</a:t>
            </a:r>
            <a:r>
              <a:rPr sz="2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and</a:t>
            </a: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BBDD674D-B120-0F3B-4E9F-AD18055F2BF2}"/>
              </a:ext>
            </a:extLst>
          </p:cNvPr>
          <p:cNvGrpSpPr/>
          <p:nvPr/>
        </p:nvGrpSpPr>
        <p:grpSpPr>
          <a:xfrm>
            <a:off x="1234656" y="2136647"/>
            <a:ext cx="1641475" cy="439420"/>
            <a:chOff x="792480" y="2584704"/>
            <a:chExt cx="1641475" cy="43942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A9CB927C-330E-D233-65B7-F29D9DB2B2A9}"/>
                </a:ext>
              </a:extLst>
            </p:cNvPr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1558036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558036" y="426720"/>
                  </a:lnTo>
                  <a:lnTo>
                    <a:pt x="1585704" y="421126"/>
                  </a:lnTo>
                  <a:lnTo>
                    <a:pt x="1608312" y="405876"/>
                  </a:lnTo>
                  <a:lnTo>
                    <a:pt x="1623562" y="383268"/>
                  </a:lnTo>
                  <a:lnTo>
                    <a:pt x="1629156" y="355600"/>
                  </a:lnTo>
                  <a:lnTo>
                    <a:pt x="1629156" y="71120"/>
                  </a:lnTo>
                  <a:lnTo>
                    <a:pt x="1623562" y="43451"/>
                  </a:lnTo>
                  <a:lnTo>
                    <a:pt x="1608312" y="20843"/>
                  </a:lnTo>
                  <a:lnTo>
                    <a:pt x="1585704" y="5593"/>
                  </a:lnTo>
                  <a:lnTo>
                    <a:pt x="155803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E5320C16-197E-E69B-1DF5-EFA1837B990A}"/>
                </a:ext>
              </a:extLst>
            </p:cNvPr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558036" y="0"/>
                  </a:lnTo>
                  <a:lnTo>
                    <a:pt x="1585704" y="5593"/>
                  </a:lnTo>
                  <a:lnTo>
                    <a:pt x="1608312" y="20843"/>
                  </a:lnTo>
                  <a:lnTo>
                    <a:pt x="1623562" y="43451"/>
                  </a:lnTo>
                  <a:lnTo>
                    <a:pt x="1629156" y="71120"/>
                  </a:lnTo>
                  <a:lnTo>
                    <a:pt x="1629156" y="355600"/>
                  </a:lnTo>
                  <a:lnTo>
                    <a:pt x="1623562" y="383268"/>
                  </a:lnTo>
                  <a:lnTo>
                    <a:pt x="1608312" y="405876"/>
                  </a:lnTo>
                  <a:lnTo>
                    <a:pt x="1585704" y="421126"/>
                  </a:lnTo>
                  <a:lnTo>
                    <a:pt x="1558036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E7509207-8AC7-7601-7EB0-8C86ED5B3F02}"/>
              </a:ext>
            </a:extLst>
          </p:cNvPr>
          <p:cNvSpPr txBox="1"/>
          <p:nvPr/>
        </p:nvSpPr>
        <p:spPr>
          <a:xfrm>
            <a:off x="1299489" y="2177668"/>
            <a:ext cx="15119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FFFFFF"/>
                </a:solidFill>
                <a:latin typeface="Calibri"/>
                <a:cs typeface="Calibri"/>
              </a:rPr>
              <a:t>95-97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0" name="Picture 19" descr="A close-up of a document&#10;&#10;Description automatically generated">
            <a:extLst>
              <a:ext uri="{FF2B5EF4-FFF2-40B4-BE49-F238E27FC236}">
                <a16:creationId xmlns:a16="http://schemas.microsoft.com/office/drawing/2014/main" id="{D6BD161A-5657-02CA-B417-270F3146E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34" y="22177"/>
            <a:ext cx="5847008" cy="64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491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5883" y="927027"/>
            <a:ext cx="7061200" cy="11208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987425">
              <a:lnSpc>
                <a:spcPct val="100000"/>
              </a:lnSpc>
              <a:spcBef>
                <a:spcPts val="100"/>
              </a:spcBef>
            </a:pPr>
            <a:r>
              <a:rPr sz="3600">
                <a:solidFill>
                  <a:srgbClr val="1F3863"/>
                </a:solidFill>
              </a:rPr>
              <a:t>Be </a:t>
            </a:r>
            <a:r>
              <a:rPr sz="3600" spc="-20">
                <a:solidFill>
                  <a:srgbClr val="1F3863"/>
                </a:solidFill>
              </a:rPr>
              <a:t>sure </a:t>
            </a:r>
            <a:r>
              <a:rPr sz="3600" spc="-25">
                <a:solidFill>
                  <a:srgbClr val="1F3863"/>
                </a:solidFill>
              </a:rPr>
              <a:t>to </a:t>
            </a:r>
            <a:r>
              <a:rPr sz="3600" spc="-5">
                <a:solidFill>
                  <a:srgbClr val="1F3863"/>
                </a:solidFill>
              </a:rPr>
              <a:t>identify </a:t>
            </a:r>
            <a:r>
              <a:rPr sz="3600">
                <a:solidFill>
                  <a:srgbClr val="1F3863"/>
                </a:solidFill>
              </a:rPr>
              <a:t>all </a:t>
            </a:r>
            <a:r>
              <a:rPr sz="3600" spc="5">
                <a:solidFill>
                  <a:srgbClr val="1F3863"/>
                </a:solidFill>
              </a:rPr>
              <a:t> </a:t>
            </a:r>
            <a:r>
              <a:rPr sz="3600" spc="-10">
                <a:solidFill>
                  <a:srgbClr val="1F3863"/>
                </a:solidFill>
              </a:rPr>
              <a:t>potential</a:t>
            </a:r>
            <a:r>
              <a:rPr sz="3600" spc="-45">
                <a:solidFill>
                  <a:srgbClr val="1F3863"/>
                </a:solidFill>
              </a:rPr>
              <a:t> </a:t>
            </a:r>
            <a:r>
              <a:rPr sz="3600" spc="-15">
                <a:solidFill>
                  <a:srgbClr val="1F3863"/>
                </a:solidFill>
              </a:rPr>
              <a:t>FOOD</a:t>
            </a:r>
            <a:r>
              <a:rPr sz="3600">
                <a:solidFill>
                  <a:srgbClr val="1F3863"/>
                </a:solidFill>
              </a:rPr>
              <a:t> </a:t>
            </a:r>
            <a:r>
              <a:rPr sz="3600" spc="-10">
                <a:solidFill>
                  <a:srgbClr val="1F3863"/>
                </a:solidFill>
              </a:rPr>
              <a:t>SAFETY </a:t>
            </a:r>
            <a:r>
              <a:rPr sz="3600" spc="-20">
                <a:solidFill>
                  <a:srgbClr val="1F3863"/>
                </a:solidFill>
              </a:rPr>
              <a:t>Hazards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4917" y="355092"/>
            <a:ext cx="1031747" cy="113385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101</a:t>
            </a:fld>
            <a:endParaRPr spc="-5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F5BCAC-572F-1A4B-D35E-FF8AD3992304}"/>
              </a:ext>
            </a:extLst>
          </p:cNvPr>
          <p:cNvGrpSpPr/>
          <p:nvPr/>
        </p:nvGrpSpPr>
        <p:grpSpPr>
          <a:xfrm>
            <a:off x="902594" y="2705714"/>
            <a:ext cx="9562063" cy="1446571"/>
            <a:chOff x="838198" y="433322"/>
            <a:chExt cx="9562063" cy="1446571"/>
          </a:xfrm>
        </p:grpSpPr>
        <p:sp>
          <p:nvSpPr>
            <p:cNvPr id="15" name="Round Same Side Corner Rectangle 14">
              <a:extLst>
                <a:ext uri="{FF2B5EF4-FFF2-40B4-BE49-F238E27FC236}">
                  <a16:creationId xmlns:a16="http://schemas.microsoft.com/office/drawing/2014/main" id="{D2BB0BA2-78FF-68F1-6FA8-14E7F35BA4BF}"/>
                </a:ext>
              </a:extLst>
            </p:cNvPr>
            <p:cNvSpPr/>
            <p:nvPr/>
          </p:nvSpPr>
          <p:spPr>
            <a:xfrm rot="5400000">
              <a:off x="5140449" y="-3379920"/>
              <a:ext cx="977448" cy="95421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Graphic 3">
              <a:extLst>
                <a:ext uri="{FF2B5EF4-FFF2-40B4-BE49-F238E27FC236}">
                  <a16:creationId xmlns:a16="http://schemas.microsoft.com/office/drawing/2014/main" id="{4E52E1F9-C662-6664-7DF0-51EE72399DED}"/>
                </a:ext>
              </a:extLst>
            </p:cNvPr>
            <p:cNvSpPr/>
            <p:nvPr/>
          </p:nvSpPr>
          <p:spPr>
            <a:xfrm>
              <a:off x="838198" y="43332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F27341-0A92-D3FB-0500-7554AB91436F}"/>
                </a:ext>
              </a:extLst>
            </p:cNvPr>
            <p:cNvSpPr txBox="1"/>
            <p:nvPr/>
          </p:nvSpPr>
          <p:spPr>
            <a:xfrm rot="10800000" flipH="1" flipV="1">
              <a:off x="858089" y="501281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EECFDC5-9C6A-2FF3-AE52-37ACDCA72F84}"/>
              </a:ext>
            </a:extLst>
          </p:cNvPr>
          <p:cNvSpPr txBox="1"/>
          <p:nvPr/>
        </p:nvSpPr>
        <p:spPr>
          <a:xfrm>
            <a:off x="1062128" y="3208642"/>
            <a:ext cx="68841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food safety hazards must be considered in the Hazard Analysis, but it is not necessary to distinguish the hazards as biological, chemical or physical hazards.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63011" y="3017520"/>
            <a:ext cx="6337300" cy="3368040"/>
            <a:chOff x="1239011" y="3017520"/>
            <a:chExt cx="6337300" cy="3368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9011" y="3144012"/>
              <a:ext cx="2090927" cy="324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31819" y="3017520"/>
              <a:ext cx="4443983" cy="123748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57788" y="305244"/>
            <a:ext cx="6980941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4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End Chapter 5: Principle 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102</a:t>
            </a:fld>
            <a:endParaRPr spc="-5"/>
          </a:p>
        </p:txBody>
      </p:sp>
      <p:sp>
        <p:nvSpPr>
          <p:cNvPr id="6" name="object 6"/>
          <p:cNvSpPr txBox="1"/>
          <p:nvPr/>
        </p:nvSpPr>
        <p:spPr>
          <a:xfrm>
            <a:off x="557788" y="1116773"/>
            <a:ext cx="37934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4000" spc="-10">
                <a:solidFill>
                  <a:srgbClr val="1F3863"/>
                </a:solidFill>
                <a:latin typeface="Calibri"/>
                <a:cs typeface="Calibri"/>
              </a:rPr>
              <a:t>Hazard Analysis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E0233-6718-6357-0847-450B1E02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0002-AF63-D35E-EC1C-893D5ADD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095963" cy="1325563"/>
          </a:xfrm>
        </p:spPr>
        <p:txBody>
          <a:bodyPr/>
          <a:lstStyle/>
          <a:p>
            <a:r>
              <a:rPr lang="en-US"/>
              <a:t>Principle 2: Determine Critical Control Points</a:t>
            </a:r>
          </a:p>
        </p:txBody>
      </p:sp>
      <p:pic>
        <p:nvPicPr>
          <p:cNvPr id="15" name="Content Placeholder 14" descr="A barcode with text&#10;&#10;Description automatically generated">
            <a:extLst>
              <a:ext uri="{FF2B5EF4-FFF2-40B4-BE49-F238E27FC236}">
                <a16:creationId xmlns:a16="http://schemas.microsoft.com/office/drawing/2014/main" id="{1C9DD365-BE4D-4206-7A1E-EFE14AB48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4"/>
          <a:stretch/>
        </p:blipFill>
        <p:spPr>
          <a:xfrm>
            <a:off x="-422625" y="2649330"/>
            <a:ext cx="3049915" cy="2692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73D59-4C67-8737-2A8E-34926504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103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BF6AAC-98B7-862F-89F7-FE3516090415}"/>
              </a:ext>
            </a:extLst>
          </p:cNvPr>
          <p:cNvGrpSpPr/>
          <p:nvPr/>
        </p:nvGrpSpPr>
        <p:grpSpPr>
          <a:xfrm>
            <a:off x="2806853" y="2518341"/>
            <a:ext cx="8546947" cy="2823389"/>
            <a:chOff x="2806853" y="539690"/>
            <a:chExt cx="8546947" cy="282338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BAFD419A-468C-FFB3-45E3-284E4759539F}"/>
                </a:ext>
              </a:extLst>
            </p:cNvPr>
            <p:cNvSpPr/>
            <p:nvPr/>
          </p:nvSpPr>
          <p:spPr>
            <a:xfrm rot="5400000">
              <a:off x="5912628" y="-2078093"/>
              <a:ext cx="2335398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5514FD89-AE92-5579-7810-A1182B4C57FD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124725-5BE2-4F0B-2ED2-DE646E0DE080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410BE-8EDA-969B-BBDF-A7FE15EB40DB}"/>
              </a:ext>
            </a:extLst>
          </p:cNvPr>
          <p:cNvSpPr txBox="1"/>
          <p:nvPr/>
        </p:nvSpPr>
        <p:spPr>
          <a:xfrm>
            <a:off x="2830667" y="3131143"/>
            <a:ext cx="69701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definition of a Critical Control Point (CCP).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relationship between significant hazards, control measures, and CCPs.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•How CCPs may be different for different products and processes.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•Tools to help you determine which steps are CCPs.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•Examples of CCPs for various food safety hazards.</a:t>
            </a:r>
          </a:p>
        </p:txBody>
      </p:sp>
    </p:spTree>
    <p:extLst>
      <p:ext uri="{BB962C8B-B14F-4D97-AF65-F5344CB8AC3E}">
        <p14:creationId xmlns:p14="http://schemas.microsoft.com/office/powerpoint/2010/main" val="14227247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60652-6B80-6FF8-5CF0-768657E8D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025E-7B71-A46D-295C-7C666D72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095963" cy="1325563"/>
          </a:xfrm>
        </p:spPr>
        <p:txBody>
          <a:bodyPr/>
          <a:lstStyle/>
          <a:p>
            <a:r>
              <a:rPr lang="en-US"/>
              <a:t>What’s a Critical Control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CBBAA-1AC1-9C1B-F9AD-AA7FFF9B4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104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9F8C88-1D56-2DA2-4F59-A367D7AF0F7B}"/>
              </a:ext>
            </a:extLst>
          </p:cNvPr>
          <p:cNvGrpSpPr/>
          <p:nvPr/>
        </p:nvGrpSpPr>
        <p:grpSpPr>
          <a:xfrm>
            <a:off x="965174" y="2042226"/>
            <a:ext cx="8546947" cy="2197555"/>
            <a:chOff x="2806853" y="539690"/>
            <a:chExt cx="8546947" cy="219755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0C423D2-D084-8B22-7D75-C3249AAB2145}"/>
                </a:ext>
              </a:extLst>
            </p:cNvPr>
            <p:cNvSpPr/>
            <p:nvPr/>
          </p:nvSpPr>
          <p:spPr>
            <a:xfrm rot="5400000">
              <a:off x="6225545" y="-2391009"/>
              <a:ext cx="1709563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3DDCC252-A869-CE66-6E03-7D921849C8E3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5A637E-5555-D257-4FB2-5586F98086A5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F3C7BB-805B-81B6-8DA0-932EFB1083D5}"/>
              </a:ext>
            </a:extLst>
          </p:cNvPr>
          <p:cNvGrpSpPr/>
          <p:nvPr/>
        </p:nvGrpSpPr>
        <p:grpSpPr>
          <a:xfrm>
            <a:off x="965173" y="4598277"/>
            <a:ext cx="8546947" cy="1516183"/>
            <a:chOff x="2806853" y="539690"/>
            <a:chExt cx="8546947" cy="1516183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2597EFC0-1D10-14C2-F41E-14EB46204F60}"/>
                </a:ext>
              </a:extLst>
            </p:cNvPr>
            <p:cNvSpPr/>
            <p:nvPr/>
          </p:nvSpPr>
          <p:spPr>
            <a:xfrm rot="5400000">
              <a:off x="6566231" y="-2731695"/>
              <a:ext cx="1028191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39EFE592-D987-7BE0-C8D1-0E1C2BD5228E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654CF-735F-4C48-06AF-800F43875DB7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7C425DF-4F38-F13E-304C-8D756B072369}"/>
              </a:ext>
            </a:extLst>
          </p:cNvPr>
          <p:cNvSpPr txBox="1"/>
          <p:nvPr/>
        </p:nvSpPr>
        <p:spPr>
          <a:xfrm>
            <a:off x="985064" y="2658563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 A Critical Control Point is a step at which control can be  applied to prevent, eliminate a food safety hazard, or reduce it to an acceptable level.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F0472E-9581-3B85-3534-AB8CC3C185F5}"/>
              </a:ext>
            </a:extLst>
          </p:cNvPr>
          <p:cNvSpPr txBox="1"/>
          <p:nvPr/>
        </p:nvSpPr>
        <p:spPr>
          <a:xfrm>
            <a:off x="985064" y="5251610"/>
            <a:ext cx="6111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placement must be at the processing step or steps that adequately control the significant hazard.</a:t>
            </a:r>
          </a:p>
        </p:txBody>
      </p:sp>
    </p:spTree>
    <p:extLst>
      <p:ext uri="{BB962C8B-B14F-4D97-AF65-F5344CB8AC3E}">
        <p14:creationId xmlns:p14="http://schemas.microsoft.com/office/powerpoint/2010/main" val="27477454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75636" y="3546443"/>
            <a:ext cx="2917190" cy="1816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4900"/>
              </a:lnSpc>
              <a:spcBef>
                <a:spcPts val="100"/>
              </a:spcBef>
            </a:pPr>
            <a:r>
              <a:rPr sz="2800" u="sng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Control</a:t>
            </a:r>
            <a:r>
              <a:rPr sz="2800" u="sng" spc="-1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 Measures </a:t>
            </a:r>
            <a:r>
              <a:rPr sz="2800" spc="-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212A35"/>
                </a:solidFill>
                <a:latin typeface="Calibri"/>
                <a:cs typeface="Calibri"/>
              </a:rPr>
              <a:t>Formulation </a:t>
            </a:r>
            <a:r>
              <a:rPr sz="2800" spc="-1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spc="-35">
                <a:solidFill>
                  <a:srgbClr val="212A35"/>
                </a:solidFill>
                <a:latin typeface="Calibri"/>
                <a:cs typeface="Calibri"/>
              </a:rPr>
              <a:t>Time/Temp</a:t>
            </a:r>
            <a:r>
              <a:rPr sz="2800" spc="-20">
                <a:solidFill>
                  <a:srgbClr val="212A35"/>
                </a:solidFill>
                <a:latin typeface="Calibri"/>
                <a:cs typeface="Calibri"/>
              </a:rPr>
              <a:t> Control </a:t>
            </a:r>
            <a:r>
              <a:rPr sz="2800" spc="-1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212A35"/>
                </a:solidFill>
                <a:latin typeface="Calibri"/>
                <a:cs typeface="Calibri"/>
              </a:rPr>
              <a:t>Supplier </a:t>
            </a:r>
            <a:r>
              <a:rPr sz="2800" spc="-15">
                <a:solidFill>
                  <a:srgbClr val="212A35"/>
                </a:solidFill>
                <a:latin typeface="Calibri"/>
                <a:cs typeface="Calibri"/>
              </a:rPr>
              <a:t>Certificates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105</a:t>
            </a:fld>
            <a:endParaRPr spc="-5"/>
          </a:p>
        </p:txBody>
      </p:sp>
      <p:sp>
        <p:nvSpPr>
          <p:cNvPr id="4" name="object 4"/>
          <p:cNvSpPr txBox="1"/>
          <p:nvPr/>
        </p:nvSpPr>
        <p:spPr>
          <a:xfrm>
            <a:off x="6333871" y="3546443"/>
            <a:ext cx="3697604" cy="181673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spcBef>
                <a:spcPts val="265"/>
              </a:spcBef>
            </a:pPr>
            <a:r>
              <a:rPr sz="2800" u="sng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CCPs</a:t>
            </a:r>
            <a:endParaRPr sz="2800">
              <a:latin typeface="Calibri"/>
              <a:cs typeface="Calibri"/>
            </a:endParaRPr>
          </a:p>
          <a:p>
            <a:pPr marL="12700">
              <a:spcBef>
                <a:spcPts val="170"/>
              </a:spcBef>
            </a:pPr>
            <a:r>
              <a:rPr sz="2800" spc="-10">
                <a:solidFill>
                  <a:srgbClr val="212A35"/>
                </a:solidFill>
                <a:latin typeface="Calibri"/>
                <a:cs typeface="Calibri"/>
              </a:rPr>
              <a:t>Mixing Step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4600"/>
              </a:lnSpc>
              <a:spcBef>
                <a:spcPts val="15"/>
              </a:spcBef>
            </a:pPr>
            <a:r>
              <a:rPr sz="2800" spc="-25">
                <a:solidFill>
                  <a:srgbClr val="212A35"/>
                </a:solidFill>
                <a:latin typeface="Calibri"/>
                <a:cs typeface="Calibri"/>
              </a:rPr>
              <a:t>Refrigerated</a:t>
            </a:r>
            <a:r>
              <a:rPr sz="2800" spc="-3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spc="-20">
                <a:solidFill>
                  <a:srgbClr val="212A35"/>
                </a:solidFill>
                <a:latin typeface="Calibri"/>
                <a:cs typeface="Calibri"/>
              </a:rPr>
              <a:t>Storage</a:t>
            </a:r>
            <a:r>
              <a:rPr sz="2800" spc="-15">
                <a:solidFill>
                  <a:srgbClr val="212A35"/>
                </a:solidFill>
                <a:latin typeface="Calibri"/>
                <a:cs typeface="Calibri"/>
              </a:rPr>
              <a:t> Step </a:t>
            </a:r>
            <a:r>
              <a:rPr sz="2800" spc="-62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212A35"/>
                </a:solidFill>
                <a:latin typeface="Calibri"/>
                <a:cs typeface="Calibri"/>
              </a:rPr>
              <a:t>Receiving Step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85079" y="268639"/>
            <a:ext cx="5498303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/>
              <a:t>Hazard</a:t>
            </a:r>
            <a:r>
              <a:rPr spc="-75"/>
              <a:t> </a:t>
            </a:r>
            <a:r>
              <a:rPr spc="-15"/>
              <a:t>Prevention</a:t>
            </a: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ABDA6C-889F-CE8A-2834-551B1DE81733}"/>
              </a:ext>
            </a:extLst>
          </p:cNvPr>
          <p:cNvGrpSpPr/>
          <p:nvPr/>
        </p:nvGrpSpPr>
        <p:grpSpPr>
          <a:xfrm>
            <a:off x="1319352" y="1795374"/>
            <a:ext cx="8546947" cy="1178570"/>
            <a:chOff x="2806853" y="539690"/>
            <a:chExt cx="8546947" cy="1178570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D7D1B4B8-8FC6-5A95-BDF4-4AF5CFBEDC39}"/>
                </a:ext>
              </a:extLst>
            </p:cNvPr>
            <p:cNvSpPr/>
            <p:nvPr/>
          </p:nvSpPr>
          <p:spPr>
            <a:xfrm rot="5400000">
              <a:off x="6735039" y="-2900501"/>
              <a:ext cx="690576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E6E00B31-0833-E46A-1AD3-A1BFE3C19222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6CBF1F-9781-90BA-F3B6-A002BB032D21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4E16B76-213C-276C-46E3-020E5D323537}"/>
              </a:ext>
            </a:extLst>
          </p:cNvPr>
          <p:cNvSpPr txBox="1"/>
          <p:nvPr/>
        </p:nvSpPr>
        <p:spPr>
          <a:xfrm>
            <a:off x="1385079" y="2409240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CCPs can be steps where hazards can be 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prevented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9352" y="549753"/>
            <a:ext cx="5279361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/>
              <a:t>Hazard</a:t>
            </a:r>
            <a:r>
              <a:rPr spc="-30"/>
              <a:t> </a:t>
            </a:r>
            <a:r>
              <a:rPr spc="-10"/>
              <a:t>Elimination</a:t>
            </a:r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16556" y="3393465"/>
            <a:ext cx="3364229" cy="2071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8035">
              <a:lnSpc>
                <a:spcPct val="120000"/>
              </a:lnSpc>
              <a:spcBef>
                <a:spcPts val="100"/>
              </a:spcBef>
            </a:pPr>
            <a:r>
              <a:rPr sz="2800" u="sng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Control</a:t>
            </a:r>
            <a:r>
              <a:rPr sz="2800" u="sng" spc="-5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Measures </a:t>
            </a:r>
            <a:r>
              <a:rPr sz="2800" spc="-61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Cooking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19600"/>
              </a:lnSpc>
              <a:spcBef>
                <a:spcPts val="5"/>
              </a:spcBef>
            </a:pPr>
            <a:r>
              <a:rPr sz="2800" spc="-5">
                <a:latin typeface="Calibri"/>
                <a:cs typeface="Calibri"/>
              </a:rPr>
              <a:t>Use </a:t>
            </a:r>
            <a:r>
              <a:rPr sz="2800">
                <a:latin typeface="Calibri"/>
                <a:cs typeface="Calibri"/>
              </a:rPr>
              <a:t>of </a:t>
            </a:r>
            <a:r>
              <a:rPr sz="2800" spc="-15">
                <a:latin typeface="Calibri"/>
                <a:cs typeface="Calibri"/>
              </a:rPr>
              <a:t>Metal </a:t>
            </a:r>
            <a:r>
              <a:rPr sz="2800" spc="-10">
                <a:latin typeface="Calibri"/>
                <a:cs typeface="Calibri"/>
              </a:rPr>
              <a:t>Detection </a:t>
            </a:r>
            <a:r>
              <a:rPr sz="2800" spc="-620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Freezing Procedures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106</a:t>
            </a:fld>
            <a:endParaRPr spc="-5"/>
          </a:p>
        </p:txBody>
      </p:sp>
      <p:sp>
        <p:nvSpPr>
          <p:cNvPr id="5" name="object 5"/>
          <p:cNvSpPr txBox="1"/>
          <p:nvPr/>
        </p:nvSpPr>
        <p:spPr>
          <a:xfrm>
            <a:off x="6989191" y="3393465"/>
            <a:ext cx="2936875" cy="207137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spcBef>
                <a:spcPts val="770"/>
              </a:spcBef>
            </a:pPr>
            <a:r>
              <a:rPr sz="2800" u="sng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CCPs</a:t>
            </a:r>
            <a:endParaRPr sz="2800">
              <a:latin typeface="Calibri"/>
              <a:cs typeface="Calibri"/>
            </a:endParaRPr>
          </a:p>
          <a:p>
            <a:pPr marL="12700">
              <a:spcBef>
                <a:spcPts val="675"/>
              </a:spcBef>
            </a:pPr>
            <a:r>
              <a:rPr sz="2800" spc="-10">
                <a:latin typeface="Calibri"/>
                <a:cs typeface="Calibri"/>
              </a:rPr>
              <a:t>Cook</a:t>
            </a:r>
            <a:r>
              <a:rPr sz="2800" spc="-4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Step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19600"/>
              </a:lnSpc>
            </a:pPr>
            <a:r>
              <a:rPr sz="2800" spc="-15">
                <a:latin typeface="Calibri"/>
                <a:cs typeface="Calibri"/>
              </a:rPr>
              <a:t>Metal Detector </a:t>
            </a:r>
            <a:r>
              <a:rPr sz="2800" spc="-10">
                <a:latin typeface="Calibri"/>
                <a:cs typeface="Calibri"/>
              </a:rPr>
              <a:t>Step </a:t>
            </a:r>
            <a:r>
              <a:rPr sz="2800" spc="-620">
                <a:latin typeface="Calibri"/>
                <a:cs typeface="Calibri"/>
              </a:rPr>
              <a:t> </a:t>
            </a:r>
            <a:r>
              <a:rPr sz="2800" spc="-30">
                <a:latin typeface="Calibri"/>
                <a:cs typeface="Calibri"/>
              </a:rPr>
              <a:t>Freeze</a:t>
            </a:r>
            <a:r>
              <a:rPr sz="2800" spc="-5"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Step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24CB8D-6239-6C7F-1716-C2BF97AC9B94}"/>
              </a:ext>
            </a:extLst>
          </p:cNvPr>
          <p:cNvGrpSpPr/>
          <p:nvPr/>
        </p:nvGrpSpPr>
        <p:grpSpPr>
          <a:xfrm>
            <a:off x="1319352" y="1795374"/>
            <a:ext cx="8546947" cy="1178570"/>
            <a:chOff x="2806853" y="539690"/>
            <a:chExt cx="8546947" cy="1178570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4C13018A-53D2-1A99-E321-BF6995C5BB5B}"/>
                </a:ext>
              </a:extLst>
            </p:cNvPr>
            <p:cNvSpPr/>
            <p:nvPr/>
          </p:nvSpPr>
          <p:spPr>
            <a:xfrm rot="5400000">
              <a:off x="6735039" y="-2900501"/>
              <a:ext cx="690576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CD47425E-3B0F-C48E-2384-5C7E5C0DA0FD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F6DB90-BF44-1390-4DF3-2D1DE9E9633D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5F1A51A-FECF-EBAD-22DD-2C77FF339C24}"/>
              </a:ext>
            </a:extLst>
          </p:cNvPr>
          <p:cNvSpPr txBox="1"/>
          <p:nvPr/>
        </p:nvSpPr>
        <p:spPr>
          <a:xfrm>
            <a:off x="1385079" y="2409240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CCPs can be steps where hazards can be 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eliminated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3514" y="326682"/>
            <a:ext cx="5768759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/>
              <a:t>Hazard</a:t>
            </a:r>
            <a:r>
              <a:rPr spc="-50"/>
              <a:t> </a:t>
            </a:r>
            <a:r>
              <a:rPr spc="-10"/>
              <a:t>Reduction</a:t>
            </a:r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99410" y="3646767"/>
            <a:ext cx="2811780" cy="1561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9900"/>
              </a:lnSpc>
              <a:spcBef>
                <a:spcPts val="105"/>
              </a:spcBef>
            </a:pPr>
            <a:r>
              <a:rPr sz="2800" u="sng" spc="-2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Control</a:t>
            </a:r>
            <a:r>
              <a:rPr sz="2800" u="sng" spc="-15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Measure </a:t>
            </a:r>
            <a:r>
              <a:rPr sz="2800" spc="-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800" spc="-15">
                <a:latin typeface="Calibri"/>
                <a:cs typeface="Calibri"/>
              </a:rPr>
              <a:t>Source</a:t>
            </a:r>
            <a:r>
              <a:rPr sz="2800" spc="5">
                <a:latin typeface="Calibri"/>
                <a:cs typeface="Calibri"/>
              </a:rPr>
              <a:t> </a:t>
            </a:r>
            <a:r>
              <a:rPr sz="2800" spc="-20">
                <a:latin typeface="Calibri"/>
                <a:cs typeface="Calibri"/>
              </a:rPr>
              <a:t>Controls </a:t>
            </a:r>
            <a:r>
              <a:rPr sz="2800" spc="-15">
                <a:latin typeface="Calibri"/>
                <a:cs typeface="Calibri"/>
              </a:rPr>
              <a:t> </a:t>
            </a:r>
            <a:r>
              <a:rPr sz="2800" spc="-35">
                <a:latin typeface="Calibri"/>
                <a:cs typeface="Calibri"/>
              </a:rPr>
              <a:t>Time/Temp</a:t>
            </a:r>
            <a:r>
              <a:rPr sz="2800" spc="-50">
                <a:latin typeface="Calibri"/>
                <a:cs typeface="Calibri"/>
              </a:rPr>
              <a:t> </a:t>
            </a:r>
            <a:r>
              <a:rPr sz="2800" spc="-20">
                <a:latin typeface="Calibri"/>
                <a:cs typeface="Calibri"/>
              </a:rPr>
              <a:t>Control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107</a:t>
            </a:fld>
            <a:endParaRPr spc="-5"/>
          </a:p>
        </p:txBody>
      </p:sp>
      <p:sp>
        <p:nvSpPr>
          <p:cNvPr id="5" name="object 5"/>
          <p:cNvSpPr txBox="1"/>
          <p:nvPr/>
        </p:nvSpPr>
        <p:spPr>
          <a:xfrm>
            <a:off x="7272273" y="3646767"/>
            <a:ext cx="2115820" cy="156146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spcBef>
                <a:spcPts val="775"/>
              </a:spcBef>
            </a:pPr>
            <a:r>
              <a:rPr sz="2800" u="sng" spc="-10">
                <a:solidFill>
                  <a:srgbClr val="800000"/>
                </a:solidFill>
                <a:uFill>
                  <a:solidFill>
                    <a:srgbClr val="800000"/>
                  </a:solidFill>
                </a:uFill>
                <a:latin typeface="Calibri"/>
                <a:cs typeface="Calibri"/>
              </a:rPr>
              <a:t>CCP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19600"/>
              </a:lnSpc>
              <a:spcBef>
                <a:spcPts val="15"/>
              </a:spcBef>
            </a:pPr>
            <a:r>
              <a:rPr sz="2800" spc="-10">
                <a:latin typeface="Calibri"/>
                <a:cs typeface="Calibri"/>
              </a:rPr>
              <a:t>Receiving</a:t>
            </a:r>
            <a:r>
              <a:rPr sz="2800" spc="-9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Step </a:t>
            </a:r>
            <a:r>
              <a:rPr sz="2800" spc="-620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Cook</a:t>
            </a:r>
            <a:r>
              <a:rPr sz="2800" spc="-15">
                <a:latin typeface="Calibri"/>
                <a:cs typeface="Calibri"/>
              </a:rPr>
              <a:t> </a:t>
            </a:r>
            <a:r>
              <a:rPr sz="2800" spc="-10">
                <a:latin typeface="Calibri"/>
                <a:cs typeface="Calibri"/>
              </a:rPr>
              <a:t>Step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9F9D65-E335-5F21-139C-F1F8A8BB3089}"/>
              </a:ext>
            </a:extLst>
          </p:cNvPr>
          <p:cNvGrpSpPr/>
          <p:nvPr/>
        </p:nvGrpSpPr>
        <p:grpSpPr>
          <a:xfrm>
            <a:off x="1319352" y="1795374"/>
            <a:ext cx="8546947" cy="1178570"/>
            <a:chOff x="2806853" y="539690"/>
            <a:chExt cx="8546947" cy="1178570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218A0443-DD9B-B187-FC33-0D60A907278C}"/>
                </a:ext>
              </a:extLst>
            </p:cNvPr>
            <p:cNvSpPr/>
            <p:nvPr/>
          </p:nvSpPr>
          <p:spPr>
            <a:xfrm rot="5400000">
              <a:off x="6735039" y="-2900501"/>
              <a:ext cx="690576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A8E9BBD1-C0A4-C1DE-055F-A94DA40A4919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AF1CE3-2057-A36B-E798-DC5560922CC0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9A0BE0-40A4-8C82-93D8-8F437672A73C}"/>
              </a:ext>
            </a:extLst>
          </p:cNvPr>
          <p:cNvSpPr txBox="1"/>
          <p:nvPr/>
        </p:nvSpPr>
        <p:spPr>
          <a:xfrm>
            <a:off x="1385079" y="2409240"/>
            <a:ext cx="6111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CCPs can be steps where hazards can be 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to acceptable level.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67569" y="536000"/>
            <a:ext cx="4878685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/>
              <a:t>More</a:t>
            </a:r>
            <a:r>
              <a:rPr spc="-25"/>
              <a:t> </a:t>
            </a:r>
            <a:r>
              <a:t>than</a:t>
            </a:r>
            <a:r>
              <a:rPr spc="-20"/>
              <a:t> </a:t>
            </a:r>
            <a:r>
              <a:t>one</a:t>
            </a:r>
            <a:r>
              <a:rPr spc="-25"/>
              <a:t> </a:t>
            </a:r>
            <a:r>
              <a:t>…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108</a:t>
            </a:fld>
            <a:endParaRPr spc="-5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4A0F0F-29B8-06D9-184C-1008263B79B8}"/>
              </a:ext>
            </a:extLst>
          </p:cNvPr>
          <p:cNvGrpSpPr/>
          <p:nvPr/>
        </p:nvGrpSpPr>
        <p:grpSpPr>
          <a:xfrm>
            <a:off x="1319352" y="1795374"/>
            <a:ext cx="8546947" cy="3575116"/>
            <a:chOff x="2806853" y="539690"/>
            <a:chExt cx="8546947" cy="3575116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43120217-BD0A-ECC8-A6DD-2814F97A9959}"/>
                </a:ext>
              </a:extLst>
            </p:cNvPr>
            <p:cNvSpPr/>
            <p:nvPr/>
          </p:nvSpPr>
          <p:spPr>
            <a:xfrm rot="5400000">
              <a:off x="5536766" y="-1702228"/>
              <a:ext cx="3087122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0F25ECE1-5BBF-CCD1-B12C-B72364F02032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63D259-B41A-0732-D6E8-D84326BE65F1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CEB07C-522A-411A-119F-A5132E3A2CE4}"/>
              </a:ext>
            </a:extLst>
          </p:cNvPr>
          <p:cNvSpPr txBox="1"/>
          <p:nvPr/>
        </p:nvSpPr>
        <p:spPr>
          <a:xfrm>
            <a:off x="1367568" y="2395768"/>
            <a:ext cx="69264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Hazards and Single CCP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=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oysters (</a:t>
            </a:r>
            <a:r>
              <a:rPr lang="en-US" err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shellstock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 = 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Harvest site pathogens + Natural Toxins + Chemical 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Contaminants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CCP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Receiving</a:t>
            </a:r>
          </a:p>
          <a:p>
            <a:endParaRPr lang="en-US" b="1">
              <a:solidFill>
                <a:srgbClr val="12121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Hazard and Multiple CCPs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Fresh Tuna loins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Histamine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CCPs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Receiving + Refrigerated Storage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3691" y="572835"/>
            <a:ext cx="7905008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/>
              <a:t>Product</a:t>
            </a:r>
            <a:r>
              <a:rPr spc="-25"/>
              <a:t> </a:t>
            </a:r>
            <a:r>
              <a:t>&amp;</a:t>
            </a:r>
            <a:r>
              <a:rPr spc="-20"/>
              <a:t> </a:t>
            </a:r>
            <a:r>
              <a:rPr spc="-10"/>
              <a:t>Process</a:t>
            </a:r>
            <a:r>
              <a:rPr spc="-15"/>
              <a:t> </a:t>
            </a:r>
            <a:r>
              <a:rPr spc="-5"/>
              <a:t>Specific</a:t>
            </a:r>
            <a:r>
              <a:rPr spc="-40"/>
              <a:t> </a:t>
            </a:r>
            <a:r>
              <a:t>…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109</a:t>
            </a:fld>
            <a:endParaRPr spc="-5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27CA5C-4B1E-CDEE-5D7F-BB3CAF98EE98}"/>
              </a:ext>
            </a:extLst>
          </p:cNvPr>
          <p:cNvGrpSpPr/>
          <p:nvPr/>
        </p:nvGrpSpPr>
        <p:grpSpPr>
          <a:xfrm>
            <a:off x="1319352" y="1795374"/>
            <a:ext cx="8546947" cy="2969809"/>
            <a:chOff x="2806853" y="539690"/>
            <a:chExt cx="8546947" cy="296980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DBD28DA-2D22-ED6C-3CFB-B379CEA61D7F}"/>
                </a:ext>
              </a:extLst>
            </p:cNvPr>
            <p:cNvSpPr/>
            <p:nvPr/>
          </p:nvSpPr>
          <p:spPr>
            <a:xfrm rot="5400000">
              <a:off x="5839419" y="-2004881"/>
              <a:ext cx="2481815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892B5DE2-B78B-6CCE-837B-6DB2E7232341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A375BB-35B1-0098-3DF9-EC9C188C2B39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12EF84E-9C40-A667-EA3A-EE359A576A9F}"/>
              </a:ext>
            </a:extLst>
          </p:cNvPr>
          <p:cNvSpPr txBox="1"/>
          <p:nvPr/>
        </p:nvSpPr>
        <p:spPr>
          <a:xfrm>
            <a:off x="1483691" y="2437148"/>
            <a:ext cx="53828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are product- and process-specific and impacted by: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•Layout of the plant or processing line,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•Finished product formulation,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 flow or sequence of processing steps,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•Processing equipment,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•Ingredients,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•Sanitation or other support programs.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23EE0-E11A-0973-0C31-EB4D1910D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5B29B-B573-A86F-79CF-89473EE1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7</a:t>
            </a:r>
            <a:r>
              <a:rPr lang="en-US" sz="4400" spc="-30"/>
              <a:t> </a:t>
            </a:r>
            <a:r>
              <a:rPr lang="en-US" sz="4400"/>
              <a:t>Principles</a:t>
            </a:r>
            <a:r>
              <a:rPr lang="en-US" sz="4400" spc="-25"/>
              <a:t> </a:t>
            </a:r>
            <a:r>
              <a:rPr lang="en-US" sz="4400" spc="-5"/>
              <a:t>of</a:t>
            </a:r>
            <a:r>
              <a:rPr lang="en-US" sz="4400" spc="-35"/>
              <a:t> </a:t>
            </a:r>
            <a:r>
              <a:rPr lang="en-US" sz="4400" spc="-15"/>
              <a:t>HACCP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A7C7B-EB90-C90A-B554-9CBD1B35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587960-5A6C-262C-272E-A1D20990708C}"/>
              </a:ext>
            </a:extLst>
          </p:cNvPr>
          <p:cNvGrpSpPr/>
          <p:nvPr/>
        </p:nvGrpSpPr>
        <p:grpSpPr>
          <a:xfrm>
            <a:off x="838200" y="1825625"/>
            <a:ext cx="9845842" cy="3035137"/>
            <a:chOff x="838198" y="563072"/>
            <a:chExt cx="9845842" cy="303513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86D674BA-EA1E-BE5C-591A-C1032C778B0F}"/>
                </a:ext>
              </a:extLst>
            </p:cNvPr>
            <p:cNvSpPr/>
            <p:nvPr/>
          </p:nvSpPr>
          <p:spPr>
            <a:xfrm rot="5400000">
              <a:off x="4475855" y="-2609976"/>
              <a:ext cx="2570530" cy="98458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9673EDC0-E63F-06E1-7721-BE9DDC37E1F7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877F8A-E90E-6DED-D79E-7CD8F679605E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430557-A14E-A038-FA4C-F3BC3159DAA7}"/>
              </a:ext>
            </a:extLst>
          </p:cNvPr>
          <p:cNvSpPr txBox="1"/>
          <p:nvPr/>
        </p:nvSpPr>
        <p:spPr>
          <a:xfrm>
            <a:off x="858090" y="2411429"/>
            <a:ext cx="88913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principles of HACCP: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	Conduct a hazard analysis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	Determine the critical control points (CCPs) in the process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	Establish the critical limits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	Establish monitoring procedures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	Establish corrective actions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	Establish verification procedures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	Establish record-keeping procedures</a:t>
            </a:r>
          </a:p>
        </p:txBody>
      </p:sp>
    </p:spTree>
    <p:extLst>
      <p:ext uri="{BB962C8B-B14F-4D97-AF65-F5344CB8AC3E}">
        <p14:creationId xmlns:p14="http://schemas.microsoft.com/office/powerpoint/2010/main" val="52304526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9099" y="216408"/>
            <a:ext cx="6756579" cy="615863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4703" y="1918271"/>
            <a:ext cx="3966390" cy="10655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600" spc="-5">
                <a:solidFill>
                  <a:srgbClr val="44536A"/>
                </a:solidFill>
                <a:latin typeface="Calibri"/>
                <a:cs typeface="Calibri"/>
              </a:rPr>
              <a:t>CCP</a:t>
            </a:r>
            <a:r>
              <a:rPr sz="3600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600" spc="-5">
                <a:solidFill>
                  <a:srgbClr val="44536A"/>
                </a:solidFill>
                <a:latin typeface="Calibri"/>
                <a:cs typeface="Calibri"/>
              </a:rPr>
              <a:t>Decision</a:t>
            </a:r>
            <a:r>
              <a:rPr sz="3600" spc="-3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600" spc="-75">
                <a:solidFill>
                  <a:srgbClr val="44536A"/>
                </a:solidFill>
                <a:latin typeface="Calibri"/>
                <a:cs typeface="Calibri"/>
              </a:rPr>
              <a:t>Tree</a:t>
            </a:r>
            <a:endParaRPr sz="3600">
              <a:latin typeface="Calibri"/>
              <a:cs typeface="Calibri"/>
            </a:endParaRPr>
          </a:p>
          <a:p>
            <a:pPr marL="3175" algn="ctr">
              <a:spcBef>
                <a:spcPts val="25"/>
              </a:spcBef>
            </a:pPr>
            <a:r>
              <a:rPr sz="3200" spc="-5">
                <a:solidFill>
                  <a:srgbClr val="44536A"/>
                </a:solidFill>
                <a:latin typeface="Calibri"/>
                <a:cs typeface="Calibri"/>
              </a:rPr>
              <a:t>(optional</a:t>
            </a:r>
            <a:r>
              <a:rPr sz="32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200" spc="-15">
                <a:solidFill>
                  <a:srgbClr val="44536A"/>
                </a:solidFill>
                <a:latin typeface="Calibri"/>
                <a:cs typeface="Calibri"/>
              </a:rPr>
              <a:t>tool)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81991" y="3196406"/>
            <a:ext cx="1187450" cy="426720"/>
            <a:chOff x="1399032" y="3218688"/>
            <a:chExt cx="1187450" cy="426720"/>
          </a:xfrm>
        </p:grpSpPr>
        <p:sp>
          <p:nvSpPr>
            <p:cNvPr id="5" name="object 5"/>
            <p:cNvSpPr/>
            <p:nvPr/>
          </p:nvSpPr>
          <p:spPr>
            <a:xfrm>
              <a:off x="1399032" y="3218688"/>
              <a:ext cx="1187450" cy="426720"/>
            </a:xfrm>
            <a:custGeom>
              <a:avLst/>
              <a:gdLst/>
              <a:ahLst/>
              <a:cxnLst/>
              <a:rect l="l" t="t" r="r" b="b"/>
              <a:pathLst>
                <a:path w="1187450" h="426720">
                  <a:moveTo>
                    <a:pt x="1116076" y="0"/>
                  </a:moveTo>
                  <a:lnTo>
                    <a:pt x="71120" y="0"/>
                  </a:lnTo>
                  <a:lnTo>
                    <a:pt x="43451" y="5593"/>
                  </a:lnTo>
                  <a:lnTo>
                    <a:pt x="20843" y="20843"/>
                  </a:lnTo>
                  <a:lnTo>
                    <a:pt x="5593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93" y="383268"/>
                  </a:lnTo>
                  <a:lnTo>
                    <a:pt x="20843" y="405876"/>
                  </a:lnTo>
                  <a:lnTo>
                    <a:pt x="43451" y="421126"/>
                  </a:lnTo>
                  <a:lnTo>
                    <a:pt x="71120" y="426719"/>
                  </a:lnTo>
                  <a:lnTo>
                    <a:pt x="1116076" y="426719"/>
                  </a:lnTo>
                  <a:lnTo>
                    <a:pt x="1143744" y="421126"/>
                  </a:lnTo>
                  <a:lnTo>
                    <a:pt x="1166352" y="405876"/>
                  </a:lnTo>
                  <a:lnTo>
                    <a:pt x="1181602" y="383268"/>
                  </a:lnTo>
                  <a:lnTo>
                    <a:pt x="1187195" y="355600"/>
                  </a:lnTo>
                  <a:lnTo>
                    <a:pt x="1187195" y="71120"/>
                  </a:lnTo>
                  <a:lnTo>
                    <a:pt x="1181602" y="43451"/>
                  </a:lnTo>
                  <a:lnTo>
                    <a:pt x="1166352" y="20843"/>
                  </a:lnTo>
                  <a:lnTo>
                    <a:pt x="1143744" y="5593"/>
                  </a:lnTo>
                  <a:lnTo>
                    <a:pt x="111607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9032" y="3218688"/>
              <a:ext cx="1187450" cy="426720"/>
            </a:xfrm>
            <a:custGeom>
              <a:avLst/>
              <a:gdLst/>
              <a:ahLst/>
              <a:cxnLst/>
              <a:rect l="l" t="t" r="r" b="b"/>
              <a:pathLst>
                <a:path w="1187450" h="426720">
                  <a:moveTo>
                    <a:pt x="0" y="71120"/>
                  </a:moveTo>
                  <a:lnTo>
                    <a:pt x="5593" y="43451"/>
                  </a:lnTo>
                  <a:lnTo>
                    <a:pt x="20843" y="20843"/>
                  </a:lnTo>
                  <a:lnTo>
                    <a:pt x="43451" y="5593"/>
                  </a:lnTo>
                  <a:lnTo>
                    <a:pt x="71120" y="0"/>
                  </a:lnTo>
                  <a:lnTo>
                    <a:pt x="1116076" y="0"/>
                  </a:lnTo>
                  <a:lnTo>
                    <a:pt x="1143744" y="5593"/>
                  </a:lnTo>
                  <a:lnTo>
                    <a:pt x="1166352" y="20843"/>
                  </a:lnTo>
                  <a:lnTo>
                    <a:pt x="1181602" y="43451"/>
                  </a:lnTo>
                  <a:lnTo>
                    <a:pt x="1187195" y="71120"/>
                  </a:lnTo>
                  <a:lnTo>
                    <a:pt x="1187195" y="355600"/>
                  </a:lnTo>
                  <a:lnTo>
                    <a:pt x="1181602" y="383268"/>
                  </a:lnTo>
                  <a:lnTo>
                    <a:pt x="1166352" y="405876"/>
                  </a:lnTo>
                  <a:lnTo>
                    <a:pt x="1143744" y="421126"/>
                  </a:lnTo>
                  <a:lnTo>
                    <a:pt x="1116076" y="426719"/>
                  </a:lnTo>
                  <a:lnTo>
                    <a:pt x="71120" y="426719"/>
                  </a:lnTo>
                  <a:lnTo>
                    <a:pt x="43451" y="421126"/>
                  </a:lnTo>
                  <a:lnTo>
                    <a:pt x="20843" y="405876"/>
                  </a:lnTo>
                  <a:lnTo>
                    <a:pt x="5593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81991" y="3218688"/>
            <a:ext cx="148208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5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>
                <a:solidFill>
                  <a:srgbClr val="FFFFFF"/>
                </a:solidFill>
                <a:latin typeface="Calibri"/>
                <a:cs typeface="Calibri"/>
              </a:rPr>
              <a:t>103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110</a:t>
            </a:fld>
            <a:endParaRPr spc="-5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3903" y="1939130"/>
            <a:ext cx="3348751" cy="1047115"/>
          </a:xfrm>
          <a:custGeom>
            <a:avLst/>
            <a:gdLst/>
            <a:ahLst/>
            <a:cxnLst/>
            <a:rect l="l" t="t" r="r" b="b"/>
            <a:pathLst>
              <a:path w="1908175" h="1047114">
                <a:moveTo>
                  <a:pt x="1733550" y="0"/>
                </a:moveTo>
                <a:lnTo>
                  <a:pt x="174498" y="0"/>
                </a:lnTo>
                <a:lnTo>
                  <a:pt x="128102" y="6231"/>
                </a:lnTo>
                <a:lnTo>
                  <a:pt x="86416" y="23819"/>
                </a:lnTo>
                <a:lnTo>
                  <a:pt x="51101" y="51101"/>
                </a:lnTo>
                <a:lnTo>
                  <a:pt x="23819" y="86416"/>
                </a:lnTo>
                <a:lnTo>
                  <a:pt x="6231" y="128102"/>
                </a:lnTo>
                <a:lnTo>
                  <a:pt x="0" y="174497"/>
                </a:lnTo>
                <a:lnTo>
                  <a:pt x="0" y="872489"/>
                </a:lnTo>
                <a:lnTo>
                  <a:pt x="6231" y="918885"/>
                </a:lnTo>
                <a:lnTo>
                  <a:pt x="23819" y="960571"/>
                </a:lnTo>
                <a:lnTo>
                  <a:pt x="51101" y="995886"/>
                </a:lnTo>
                <a:lnTo>
                  <a:pt x="86416" y="1023168"/>
                </a:lnTo>
                <a:lnTo>
                  <a:pt x="128102" y="1040756"/>
                </a:lnTo>
                <a:lnTo>
                  <a:pt x="174498" y="1046988"/>
                </a:lnTo>
                <a:lnTo>
                  <a:pt x="1733550" y="1046988"/>
                </a:lnTo>
                <a:lnTo>
                  <a:pt x="1779945" y="1040756"/>
                </a:lnTo>
                <a:lnTo>
                  <a:pt x="1821631" y="1023168"/>
                </a:lnTo>
                <a:lnTo>
                  <a:pt x="1856946" y="995886"/>
                </a:lnTo>
                <a:lnTo>
                  <a:pt x="1884228" y="960571"/>
                </a:lnTo>
                <a:lnTo>
                  <a:pt x="1901816" y="918885"/>
                </a:lnTo>
                <a:lnTo>
                  <a:pt x="1908048" y="872489"/>
                </a:lnTo>
                <a:lnTo>
                  <a:pt x="1908048" y="174497"/>
                </a:lnTo>
                <a:lnTo>
                  <a:pt x="1901816" y="128102"/>
                </a:lnTo>
                <a:lnTo>
                  <a:pt x="1884228" y="86416"/>
                </a:lnTo>
                <a:lnTo>
                  <a:pt x="1856946" y="51101"/>
                </a:lnTo>
                <a:lnTo>
                  <a:pt x="1821631" y="23819"/>
                </a:lnTo>
                <a:lnTo>
                  <a:pt x="1779945" y="6231"/>
                </a:lnTo>
                <a:lnTo>
                  <a:pt x="173355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24530" y="2098345"/>
            <a:ext cx="2520580" cy="752129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065" marR="5080" indent="-1270" algn="ctr">
              <a:lnSpc>
                <a:spcPct val="99700"/>
              </a:lnSpc>
              <a:spcBef>
                <a:spcPts val="105"/>
              </a:spcBef>
            </a:pPr>
            <a:r>
              <a:rPr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</a:t>
            </a:r>
            <a:r>
              <a:rPr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zard</a:t>
            </a:r>
            <a:r>
              <a:rPr sz="2400" spc="-9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400" spc="-2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  105</a:t>
            </a:r>
            <a:r>
              <a:rPr sz="24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sz="24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107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74962" y="3171526"/>
            <a:ext cx="3257692" cy="11208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81610" marR="5080" indent="-169545" algn="ctr">
              <a:spcBef>
                <a:spcPts val="100"/>
              </a:spcBef>
            </a:pP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b="1" spc="-4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b="1" spc="3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sz="2400" b="1" spc="-10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sz="2400" b="1" spc="-10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olumn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 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a response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sz="2400" b="1" spc="-1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00542" y="2133346"/>
            <a:ext cx="391160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50" b="1" spc="5">
                <a:solidFill>
                  <a:srgbClr val="FFFFFF"/>
                </a:solidFill>
                <a:latin typeface="Arial"/>
                <a:cs typeface="Arial"/>
              </a:rPr>
              <a:t>CCP</a:t>
            </a:r>
            <a:endParaRPr sz="135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111</a:t>
            </a:fld>
            <a:endParaRPr spc="-5"/>
          </a:p>
        </p:txBody>
      </p:sp>
      <p:pic>
        <p:nvPicPr>
          <p:cNvPr id="15" name="Picture 14" descr="A close-up of a report&#10;&#10;Description automatically generated">
            <a:extLst>
              <a:ext uri="{FF2B5EF4-FFF2-40B4-BE49-F238E27FC236}">
                <a16:creationId xmlns:a16="http://schemas.microsoft.com/office/drawing/2014/main" id="{BA63D8CB-B960-679B-4FDD-8644C9717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 b="4712"/>
          <a:stretch/>
        </p:blipFill>
        <p:spPr>
          <a:xfrm>
            <a:off x="925028" y="129286"/>
            <a:ext cx="6442686" cy="63750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C3D0F72-7B27-4957-8E71-F11684A6C607}"/>
              </a:ext>
            </a:extLst>
          </p:cNvPr>
          <p:cNvGrpSpPr/>
          <p:nvPr/>
        </p:nvGrpSpPr>
        <p:grpSpPr>
          <a:xfrm>
            <a:off x="6541364" y="3156994"/>
            <a:ext cx="975360" cy="501650"/>
            <a:chOff x="7507223" y="4172711"/>
            <a:chExt cx="975360" cy="501650"/>
          </a:xfrm>
        </p:grpSpPr>
        <p:grpSp>
          <p:nvGrpSpPr>
            <p:cNvPr id="10" name="object 10"/>
            <p:cNvGrpSpPr/>
            <p:nvPr/>
          </p:nvGrpSpPr>
          <p:grpSpPr>
            <a:xfrm>
              <a:off x="7507223" y="4172711"/>
              <a:ext cx="975360" cy="501650"/>
              <a:chOff x="5983223" y="4172711"/>
              <a:chExt cx="975360" cy="501650"/>
            </a:xfrm>
          </p:grpSpPr>
          <p:sp>
            <p:nvSpPr>
              <p:cNvPr id="11" name="object 11"/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246125" y="0"/>
                    </a:moveTo>
                    <a:lnTo>
                      <a:pt x="0" y="246126"/>
                    </a:lnTo>
                    <a:lnTo>
                      <a:pt x="246125" y="492252"/>
                    </a:lnTo>
                    <a:lnTo>
                      <a:pt x="246125" y="369189"/>
                    </a:lnTo>
                    <a:lnTo>
                      <a:pt x="966215" y="369189"/>
                    </a:lnTo>
                    <a:lnTo>
                      <a:pt x="966215" y="123063"/>
                    </a:lnTo>
                    <a:lnTo>
                      <a:pt x="246125" y="123063"/>
                    </a:lnTo>
                    <a:lnTo>
                      <a:pt x="246125" y="0"/>
                    </a:lnTo>
                    <a:close/>
                  </a:path>
                </a:pathLst>
              </a:custGeom>
              <a:solidFill>
                <a:srgbClr val="4471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0" y="246126"/>
                    </a:moveTo>
                    <a:lnTo>
                      <a:pt x="246125" y="0"/>
                    </a:lnTo>
                    <a:lnTo>
                      <a:pt x="246125" y="123063"/>
                    </a:lnTo>
                    <a:lnTo>
                      <a:pt x="966215" y="123063"/>
                    </a:lnTo>
                    <a:lnTo>
                      <a:pt x="966215" y="369189"/>
                    </a:lnTo>
                    <a:lnTo>
                      <a:pt x="246125" y="369189"/>
                    </a:lnTo>
                    <a:lnTo>
                      <a:pt x="246125" y="492252"/>
                    </a:lnTo>
                    <a:lnTo>
                      <a:pt x="0" y="246126"/>
                    </a:lnTo>
                    <a:close/>
                  </a:path>
                </a:pathLst>
              </a:custGeom>
              <a:ln w="914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13"/>
            <p:cNvSpPr txBox="1"/>
            <p:nvPr/>
          </p:nvSpPr>
          <p:spPr>
            <a:xfrm>
              <a:off x="7866126" y="4301744"/>
              <a:ext cx="391160" cy="22121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350" b="1" spc="5">
                  <a:solidFill>
                    <a:srgbClr val="FFFFFF"/>
                  </a:solidFill>
                  <a:latin typeface="Arial"/>
                  <a:cs typeface="Arial"/>
                </a:rPr>
                <a:t>CCP</a:t>
              </a:r>
              <a:endParaRPr sz="135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74962" y="1838418"/>
            <a:ext cx="1881520" cy="61363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065" marR="5080" indent="-1270" algn="ctr">
              <a:lnSpc>
                <a:spcPct val="99700"/>
              </a:lnSpc>
              <a:spcBef>
                <a:spcPts val="105"/>
              </a:spcBef>
            </a:pP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</a:t>
            </a:r>
            <a:r>
              <a:rPr sz="1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18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zard</a:t>
            </a:r>
            <a:r>
              <a:rPr sz="1800" spc="-9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8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8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1800" spc="-2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  </a:t>
            </a:r>
            <a:r>
              <a:rPr sz="21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</a:t>
            </a:r>
            <a:r>
              <a:rPr sz="21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1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sz="21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107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75041" y="4321809"/>
            <a:ext cx="391160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50" b="1" spc="5">
                <a:solidFill>
                  <a:srgbClr val="FFFFFF"/>
                </a:solidFill>
                <a:latin typeface="Arial"/>
                <a:cs typeface="Arial"/>
              </a:rPr>
              <a:t>CCP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112</a:t>
            </a:fld>
            <a:endParaRPr spc="-5"/>
          </a:p>
        </p:txBody>
      </p:sp>
      <p:pic>
        <p:nvPicPr>
          <p:cNvPr id="19" name="Picture 18" descr="A close-up of a document&#10;&#10;Description automatically generated">
            <a:extLst>
              <a:ext uri="{FF2B5EF4-FFF2-40B4-BE49-F238E27FC236}">
                <a16:creationId xmlns:a16="http://schemas.microsoft.com/office/drawing/2014/main" id="{10AB688B-0316-F3E9-4415-3FCA1BECB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" t="2331" r="466" b="-2331"/>
          <a:stretch/>
        </p:blipFill>
        <p:spPr>
          <a:xfrm>
            <a:off x="515155" y="0"/>
            <a:ext cx="6812924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7BDD156-3D84-E4CB-79D6-221C8AD4C6D2}"/>
              </a:ext>
            </a:extLst>
          </p:cNvPr>
          <p:cNvGrpSpPr/>
          <p:nvPr/>
        </p:nvGrpSpPr>
        <p:grpSpPr>
          <a:xfrm>
            <a:off x="6352719" y="1130445"/>
            <a:ext cx="975360" cy="501650"/>
            <a:chOff x="7507223" y="4172711"/>
            <a:chExt cx="975360" cy="501650"/>
          </a:xfrm>
        </p:grpSpPr>
        <p:grpSp>
          <p:nvGrpSpPr>
            <p:cNvPr id="21" name="object 10">
              <a:extLst>
                <a:ext uri="{FF2B5EF4-FFF2-40B4-BE49-F238E27FC236}">
                  <a16:creationId xmlns:a16="http://schemas.microsoft.com/office/drawing/2014/main" id="{309D5B90-E44A-3B6C-01DA-828EB6F25476}"/>
                </a:ext>
              </a:extLst>
            </p:cNvPr>
            <p:cNvGrpSpPr/>
            <p:nvPr/>
          </p:nvGrpSpPr>
          <p:grpSpPr>
            <a:xfrm>
              <a:off x="7507223" y="4172711"/>
              <a:ext cx="975360" cy="501650"/>
              <a:chOff x="5983223" y="4172711"/>
              <a:chExt cx="975360" cy="501650"/>
            </a:xfrm>
          </p:grpSpPr>
          <p:sp>
            <p:nvSpPr>
              <p:cNvPr id="23" name="object 11">
                <a:extLst>
                  <a:ext uri="{FF2B5EF4-FFF2-40B4-BE49-F238E27FC236}">
                    <a16:creationId xmlns:a16="http://schemas.microsoft.com/office/drawing/2014/main" id="{D43981C9-DC31-CB9D-1DAA-0EB013612D0A}"/>
                  </a:ext>
                </a:extLst>
              </p:cNvPr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246125" y="0"/>
                    </a:moveTo>
                    <a:lnTo>
                      <a:pt x="0" y="246126"/>
                    </a:lnTo>
                    <a:lnTo>
                      <a:pt x="246125" y="492252"/>
                    </a:lnTo>
                    <a:lnTo>
                      <a:pt x="246125" y="369189"/>
                    </a:lnTo>
                    <a:lnTo>
                      <a:pt x="966215" y="369189"/>
                    </a:lnTo>
                    <a:lnTo>
                      <a:pt x="966215" y="123063"/>
                    </a:lnTo>
                    <a:lnTo>
                      <a:pt x="246125" y="123063"/>
                    </a:lnTo>
                    <a:lnTo>
                      <a:pt x="246125" y="0"/>
                    </a:lnTo>
                    <a:close/>
                  </a:path>
                </a:pathLst>
              </a:custGeom>
              <a:solidFill>
                <a:srgbClr val="4471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12">
                <a:extLst>
                  <a:ext uri="{FF2B5EF4-FFF2-40B4-BE49-F238E27FC236}">
                    <a16:creationId xmlns:a16="http://schemas.microsoft.com/office/drawing/2014/main" id="{E4B7F2F0-F6FF-EE46-BDDE-CEDCE60FAD61}"/>
                  </a:ext>
                </a:extLst>
              </p:cNvPr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0" y="246126"/>
                    </a:moveTo>
                    <a:lnTo>
                      <a:pt x="246125" y="0"/>
                    </a:lnTo>
                    <a:lnTo>
                      <a:pt x="246125" y="123063"/>
                    </a:lnTo>
                    <a:lnTo>
                      <a:pt x="966215" y="123063"/>
                    </a:lnTo>
                    <a:lnTo>
                      <a:pt x="966215" y="369189"/>
                    </a:lnTo>
                    <a:lnTo>
                      <a:pt x="246125" y="369189"/>
                    </a:lnTo>
                    <a:lnTo>
                      <a:pt x="246125" y="492252"/>
                    </a:lnTo>
                    <a:lnTo>
                      <a:pt x="0" y="246126"/>
                    </a:lnTo>
                    <a:close/>
                  </a:path>
                </a:pathLst>
              </a:custGeom>
              <a:ln w="914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B52F9B9F-89EF-4DC8-9BA0-349D51C70374}"/>
                </a:ext>
              </a:extLst>
            </p:cNvPr>
            <p:cNvSpPr txBox="1"/>
            <p:nvPr/>
          </p:nvSpPr>
          <p:spPr>
            <a:xfrm>
              <a:off x="7866126" y="4301744"/>
              <a:ext cx="391160" cy="22121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350" b="1" spc="5">
                  <a:solidFill>
                    <a:srgbClr val="FFFFFF"/>
                  </a:solidFill>
                  <a:latin typeface="Arial"/>
                  <a:cs typeface="Arial"/>
                </a:rPr>
                <a:t>CCP</a:t>
              </a:r>
              <a:endParaRPr sz="1350">
                <a:latin typeface="Arial"/>
                <a:cs typeface="Arial"/>
              </a:endParaRPr>
            </a:p>
          </p:txBody>
        </p:sp>
      </p:grpSp>
      <p:sp>
        <p:nvSpPr>
          <p:cNvPr id="25" name="object 4">
            <a:extLst>
              <a:ext uri="{FF2B5EF4-FFF2-40B4-BE49-F238E27FC236}">
                <a16:creationId xmlns:a16="http://schemas.microsoft.com/office/drawing/2014/main" id="{9B97A451-8949-10F0-F9E9-900F81564068}"/>
              </a:ext>
            </a:extLst>
          </p:cNvPr>
          <p:cNvSpPr txBox="1"/>
          <p:nvPr/>
        </p:nvSpPr>
        <p:spPr>
          <a:xfrm>
            <a:off x="7966201" y="3061114"/>
            <a:ext cx="3257692" cy="11208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81610" marR="5080" indent="-169545" algn="ctr">
              <a:spcBef>
                <a:spcPts val="100"/>
              </a:spcBef>
            </a:pP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b="1" spc="-4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b="1" spc="3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sz="2400" b="1" spc="-10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sz="2400" b="1" spc="-10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olumn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 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a response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sz="2400" b="1" spc="-1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E6EEFBF0-63BD-6A99-131D-D5A723E4921A}"/>
              </a:ext>
            </a:extLst>
          </p:cNvPr>
          <p:cNvSpPr/>
          <p:nvPr/>
        </p:nvSpPr>
        <p:spPr>
          <a:xfrm>
            <a:off x="7966201" y="1908679"/>
            <a:ext cx="3348751" cy="1047115"/>
          </a:xfrm>
          <a:custGeom>
            <a:avLst/>
            <a:gdLst/>
            <a:ahLst/>
            <a:cxnLst/>
            <a:rect l="l" t="t" r="r" b="b"/>
            <a:pathLst>
              <a:path w="1908175" h="1047114">
                <a:moveTo>
                  <a:pt x="1733550" y="0"/>
                </a:moveTo>
                <a:lnTo>
                  <a:pt x="174498" y="0"/>
                </a:lnTo>
                <a:lnTo>
                  <a:pt x="128102" y="6231"/>
                </a:lnTo>
                <a:lnTo>
                  <a:pt x="86416" y="23819"/>
                </a:lnTo>
                <a:lnTo>
                  <a:pt x="51101" y="51101"/>
                </a:lnTo>
                <a:lnTo>
                  <a:pt x="23819" y="86416"/>
                </a:lnTo>
                <a:lnTo>
                  <a:pt x="6231" y="128102"/>
                </a:lnTo>
                <a:lnTo>
                  <a:pt x="0" y="174497"/>
                </a:lnTo>
                <a:lnTo>
                  <a:pt x="0" y="872489"/>
                </a:lnTo>
                <a:lnTo>
                  <a:pt x="6231" y="918885"/>
                </a:lnTo>
                <a:lnTo>
                  <a:pt x="23819" y="960571"/>
                </a:lnTo>
                <a:lnTo>
                  <a:pt x="51101" y="995886"/>
                </a:lnTo>
                <a:lnTo>
                  <a:pt x="86416" y="1023168"/>
                </a:lnTo>
                <a:lnTo>
                  <a:pt x="128102" y="1040756"/>
                </a:lnTo>
                <a:lnTo>
                  <a:pt x="174498" y="1046988"/>
                </a:lnTo>
                <a:lnTo>
                  <a:pt x="1733550" y="1046988"/>
                </a:lnTo>
                <a:lnTo>
                  <a:pt x="1779945" y="1040756"/>
                </a:lnTo>
                <a:lnTo>
                  <a:pt x="1821631" y="1023168"/>
                </a:lnTo>
                <a:lnTo>
                  <a:pt x="1856946" y="995886"/>
                </a:lnTo>
                <a:lnTo>
                  <a:pt x="1884228" y="960571"/>
                </a:lnTo>
                <a:lnTo>
                  <a:pt x="1901816" y="918885"/>
                </a:lnTo>
                <a:lnTo>
                  <a:pt x="1908048" y="872489"/>
                </a:lnTo>
                <a:lnTo>
                  <a:pt x="1908048" y="174497"/>
                </a:lnTo>
                <a:lnTo>
                  <a:pt x="1901816" y="128102"/>
                </a:lnTo>
                <a:lnTo>
                  <a:pt x="1884228" y="86416"/>
                </a:lnTo>
                <a:lnTo>
                  <a:pt x="1856946" y="51101"/>
                </a:lnTo>
                <a:lnTo>
                  <a:pt x="1821631" y="23819"/>
                </a:lnTo>
                <a:lnTo>
                  <a:pt x="1779945" y="6231"/>
                </a:lnTo>
                <a:lnTo>
                  <a:pt x="173355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7369ADDD-6C17-AA6E-BFCF-655D00512E38}"/>
              </a:ext>
            </a:extLst>
          </p:cNvPr>
          <p:cNvSpPr txBox="1">
            <a:spLocks/>
          </p:cNvSpPr>
          <p:nvPr/>
        </p:nvSpPr>
        <p:spPr>
          <a:xfrm>
            <a:off x="8277160" y="2075983"/>
            <a:ext cx="2520580" cy="752129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pPr marL="12065" marR="5080" indent="-1270" algn="ctr">
              <a:lnSpc>
                <a:spcPct val="99700"/>
              </a:lnSpc>
              <a:spcBef>
                <a:spcPts val="105"/>
              </a:spcBef>
            </a:pP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</a:t>
            </a: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zard</a:t>
            </a:r>
            <a:r>
              <a:rPr lang="en-US" sz="2400" spc="-9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spc="-2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  105</a:t>
            </a:r>
            <a:r>
              <a:rPr lang="en-US" sz="24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107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74962" y="2219687"/>
            <a:ext cx="1930773" cy="567463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065" marR="5080" indent="-1270" algn="ctr">
              <a:lnSpc>
                <a:spcPct val="99700"/>
              </a:lnSpc>
              <a:spcBef>
                <a:spcPts val="105"/>
              </a:spcBef>
            </a:pP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</a:t>
            </a:r>
            <a:r>
              <a:rPr sz="1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18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zard</a:t>
            </a:r>
            <a:r>
              <a:rPr sz="1800" spc="-9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8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18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1800" spc="-2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18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  105</a:t>
            </a:r>
            <a:r>
              <a:rPr sz="18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sz="18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107</a:t>
            </a:r>
            <a:endParaRPr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75041" y="4321809"/>
            <a:ext cx="391160" cy="221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50" b="1" spc="5">
                <a:solidFill>
                  <a:srgbClr val="FFFFFF"/>
                </a:solidFill>
                <a:latin typeface="Arial"/>
                <a:cs typeface="Arial"/>
              </a:rPr>
              <a:t>CCP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113</a:t>
            </a:fld>
            <a:endParaRPr spc="-5"/>
          </a:p>
        </p:txBody>
      </p:sp>
      <p:pic>
        <p:nvPicPr>
          <p:cNvPr id="15" name="Picture 14" descr="A close-up of a document&#10;&#10;Description automatically generated">
            <a:extLst>
              <a:ext uri="{FF2B5EF4-FFF2-40B4-BE49-F238E27FC236}">
                <a16:creationId xmlns:a16="http://schemas.microsoft.com/office/drawing/2014/main" id="{417E2A75-C842-CD34-7618-9350D8E71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8" y="-45543"/>
            <a:ext cx="6493755" cy="6858000"/>
          </a:xfrm>
          <a:prstGeom prst="rect">
            <a:avLst/>
          </a:prstGeom>
        </p:spPr>
      </p:pic>
      <p:sp>
        <p:nvSpPr>
          <p:cNvPr id="16" name="object 4">
            <a:extLst>
              <a:ext uri="{FF2B5EF4-FFF2-40B4-BE49-F238E27FC236}">
                <a16:creationId xmlns:a16="http://schemas.microsoft.com/office/drawing/2014/main" id="{E8DAAF77-B715-D295-CF23-C4151CBB6410}"/>
              </a:ext>
            </a:extLst>
          </p:cNvPr>
          <p:cNvSpPr txBox="1"/>
          <p:nvPr/>
        </p:nvSpPr>
        <p:spPr>
          <a:xfrm>
            <a:off x="8079358" y="3200989"/>
            <a:ext cx="3257692" cy="11208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81610" marR="5080" indent="-169545" algn="ctr">
              <a:spcBef>
                <a:spcPts val="100"/>
              </a:spcBef>
            </a:pP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b="1" spc="-4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b="1" spc="3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sz="2400" b="1" spc="-10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sz="2400" b="1" spc="-10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olumn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 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requires a response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</a:t>
            </a:r>
            <a:r>
              <a:rPr sz="2400" b="1" spc="-10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</a:t>
            </a:r>
            <a:r>
              <a:rPr sz="2400" b="1" spc="-1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>
                <a:solidFill>
                  <a:srgbClr val="001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F2771ECE-85DA-2DA1-A5D4-A484E6A3492B}"/>
              </a:ext>
            </a:extLst>
          </p:cNvPr>
          <p:cNvSpPr/>
          <p:nvPr/>
        </p:nvSpPr>
        <p:spPr>
          <a:xfrm>
            <a:off x="8065302" y="1978616"/>
            <a:ext cx="3348751" cy="1047115"/>
          </a:xfrm>
          <a:custGeom>
            <a:avLst/>
            <a:gdLst/>
            <a:ahLst/>
            <a:cxnLst/>
            <a:rect l="l" t="t" r="r" b="b"/>
            <a:pathLst>
              <a:path w="1908175" h="1047114">
                <a:moveTo>
                  <a:pt x="1733550" y="0"/>
                </a:moveTo>
                <a:lnTo>
                  <a:pt x="174498" y="0"/>
                </a:lnTo>
                <a:lnTo>
                  <a:pt x="128102" y="6231"/>
                </a:lnTo>
                <a:lnTo>
                  <a:pt x="86416" y="23819"/>
                </a:lnTo>
                <a:lnTo>
                  <a:pt x="51101" y="51101"/>
                </a:lnTo>
                <a:lnTo>
                  <a:pt x="23819" y="86416"/>
                </a:lnTo>
                <a:lnTo>
                  <a:pt x="6231" y="128102"/>
                </a:lnTo>
                <a:lnTo>
                  <a:pt x="0" y="174497"/>
                </a:lnTo>
                <a:lnTo>
                  <a:pt x="0" y="872489"/>
                </a:lnTo>
                <a:lnTo>
                  <a:pt x="6231" y="918885"/>
                </a:lnTo>
                <a:lnTo>
                  <a:pt x="23819" y="960571"/>
                </a:lnTo>
                <a:lnTo>
                  <a:pt x="51101" y="995886"/>
                </a:lnTo>
                <a:lnTo>
                  <a:pt x="86416" y="1023168"/>
                </a:lnTo>
                <a:lnTo>
                  <a:pt x="128102" y="1040756"/>
                </a:lnTo>
                <a:lnTo>
                  <a:pt x="174498" y="1046988"/>
                </a:lnTo>
                <a:lnTo>
                  <a:pt x="1733550" y="1046988"/>
                </a:lnTo>
                <a:lnTo>
                  <a:pt x="1779945" y="1040756"/>
                </a:lnTo>
                <a:lnTo>
                  <a:pt x="1821631" y="1023168"/>
                </a:lnTo>
                <a:lnTo>
                  <a:pt x="1856946" y="995886"/>
                </a:lnTo>
                <a:lnTo>
                  <a:pt x="1884228" y="960571"/>
                </a:lnTo>
                <a:lnTo>
                  <a:pt x="1901816" y="918885"/>
                </a:lnTo>
                <a:lnTo>
                  <a:pt x="1908048" y="872489"/>
                </a:lnTo>
                <a:lnTo>
                  <a:pt x="1908048" y="174497"/>
                </a:lnTo>
                <a:lnTo>
                  <a:pt x="1901816" y="128102"/>
                </a:lnTo>
                <a:lnTo>
                  <a:pt x="1884228" y="86416"/>
                </a:lnTo>
                <a:lnTo>
                  <a:pt x="1856946" y="51101"/>
                </a:lnTo>
                <a:lnTo>
                  <a:pt x="1821631" y="23819"/>
                </a:lnTo>
                <a:lnTo>
                  <a:pt x="1779945" y="6231"/>
                </a:lnTo>
                <a:lnTo>
                  <a:pt x="173355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C6361906-089F-EB19-37A6-1BA503C62FE1}"/>
              </a:ext>
            </a:extLst>
          </p:cNvPr>
          <p:cNvSpPr txBox="1">
            <a:spLocks/>
          </p:cNvSpPr>
          <p:nvPr/>
        </p:nvSpPr>
        <p:spPr>
          <a:xfrm>
            <a:off x="8479387" y="2126108"/>
            <a:ext cx="2520580" cy="752129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pPr marL="12065" marR="5080" indent="-1270" algn="ctr">
              <a:lnSpc>
                <a:spcPct val="99700"/>
              </a:lnSpc>
              <a:spcBef>
                <a:spcPts val="105"/>
              </a:spcBef>
            </a:pP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</a:t>
            </a: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zard</a:t>
            </a:r>
            <a:r>
              <a:rPr lang="en-US" sz="2400" spc="-9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1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spc="-2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  105</a:t>
            </a:r>
            <a:r>
              <a:rPr lang="en-US" sz="24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107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14C34E-DF04-F173-2AC3-93B0F4CA819E}"/>
              </a:ext>
            </a:extLst>
          </p:cNvPr>
          <p:cNvGrpSpPr/>
          <p:nvPr/>
        </p:nvGrpSpPr>
        <p:grpSpPr>
          <a:xfrm>
            <a:off x="6301203" y="2588775"/>
            <a:ext cx="975360" cy="501650"/>
            <a:chOff x="7507223" y="4172711"/>
            <a:chExt cx="975360" cy="501650"/>
          </a:xfrm>
        </p:grpSpPr>
        <p:grpSp>
          <p:nvGrpSpPr>
            <p:cNvPr id="20" name="object 10">
              <a:extLst>
                <a:ext uri="{FF2B5EF4-FFF2-40B4-BE49-F238E27FC236}">
                  <a16:creationId xmlns:a16="http://schemas.microsoft.com/office/drawing/2014/main" id="{118EC6F8-4941-A837-02AB-52D81F094C14}"/>
                </a:ext>
              </a:extLst>
            </p:cNvPr>
            <p:cNvGrpSpPr/>
            <p:nvPr/>
          </p:nvGrpSpPr>
          <p:grpSpPr>
            <a:xfrm>
              <a:off x="7507223" y="4172711"/>
              <a:ext cx="975360" cy="501650"/>
              <a:chOff x="5983223" y="4172711"/>
              <a:chExt cx="975360" cy="501650"/>
            </a:xfrm>
          </p:grpSpPr>
          <p:sp>
            <p:nvSpPr>
              <p:cNvPr id="22" name="object 11">
                <a:extLst>
                  <a:ext uri="{FF2B5EF4-FFF2-40B4-BE49-F238E27FC236}">
                    <a16:creationId xmlns:a16="http://schemas.microsoft.com/office/drawing/2014/main" id="{B39E3F3A-75DF-A4E2-A527-90F617CB12D0}"/>
                  </a:ext>
                </a:extLst>
              </p:cNvPr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246125" y="0"/>
                    </a:moveTo>
                    <a:lnTo>
                      <a:pt x="0" y="246126"/>
                    </a:lnTo>
                    <a:lnTo>
                      <a:pt x="246125" y="492252"/>
                    </a:lnTo>
                    <a:lnTo>
                      <a:pt x="246125" y="369189"/>
                    </a:lnTo>
                    <a:lnTo>
                      <a:pt x="966215" y="369189"/>
                    </a:lnTo>
                    <a:lnTo>
                      <a:pt x="966215" y="123063"/>
                    </a:lnTo>
                    <a:lnTo>
                      <a:pt x="246125" y="123063"/>
                    </a:lnTo>
                    <a:lnTo>
                      <a:pt x="246125" y="0"/>
                    </a:lnTo>
                    <a:close/>
                  </a:path>
                </a:pathLst>
              </a:custGeom>
              <a:solidFill>
                <a:srgbClr val="4471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12">
                <a:extLst>
                  <a:ext uri="{FF2B5EF4-FFF2-40B4-BE49-F238E27FC236}">
                    <a16:creationId xmlns:a16="http://schemas.microsoft.com/office/drawing/2014/main" id="{D9AFDF58-25FC-86D0-CD7C-66F0050F0D9A}"/>
                  </a:ext>
                </a:extLst>
              </p:cNvPr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0" y="246126"/>
                    </a:moveTo>
                    <a:lnTo>
                      <a:pt x="246125" y="0"/>
                    </a:lnTo>
                    <a:lnTo>
                      <a:pt x="246125" y="123063"/>
                    </a:lnTo>
                    <a:lnTo>
                      <a:pt x="966215" y="123063"/>
                    </a:lnTo>
                    <a:lnTo>
                      <a:pt x="966215" y="369189"/>
                    </a:lnTo>
                    <a:lnTo>
                      <a:pt x="246125" y="369189"/>
                    </a:lnTo>
                    <a:lnTo>
                      <a:pt x="246125" y="492252"/>
                    </a:lnTo>
                    <a:lnTo>
                      <a:pt x="0" y="246126"/>
                    </a:lnTo>
                    <a:close/>
                  </a:path>
                </a:pathLst>
              </a:custGeom>
              <a:ln w="914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1" name="object 13">
              <a:extLst>
                <a:ext uri="{FF2B5EF4-FFF2-40B4-BE49-F238E27FC236}">
                  <a16:creationId xmlns:a16="http://schemas.microsoft.com/office/drawing/2014/main" id="{40017320-67E2-7F0F-B2EB-90A2245FDC57}"/>
                </a:ext>
              </a:extLst>
            </p:cNvPr>
            <p:cNvSpPr txBox="1"/>
            <p:nvPr/>
          </p:nvSpPr>
          <p:spPr>
            <a:xfrm>
              <a:off x="7866126" y="4301744"/>
              <a:ext cx="391160" cy="22121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350" b="1" spc="5">
                  <a:solidFill>
                    <a:srgbClr val="FFFFFF"/>
                  </a:solidFill>
                  <a:latin typeface="Arial"/>
                  <a:cs typeface="Arial"/>
                </a:rPr>
                <a:t>CCP</a:t>
              </a:r>
              <a:endParaRPr sz="1350">
                <a:latin typeface="Arial"/>
                <a:cs typeface="Arial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9A5B7A-C2D6-87BF-AEE9-ABC5D4A50CE3}"/>
              </a:ext>
            </a:extLst>
          </p:cNvPr>
          <p:cNvGrpSpPr/>
          <p:nvPr/>
        </p:nvGrpSpPr>
        <p:grpSpPr>
          <a:xfrm>
            <a:off x="6296884" y="3752191"/>
            <a:ext cx="975360" cy="501650"/>
            <a:chOff x="7507223" y="4172711"/>
            <a:chExt cx="975360" cy="501650"/>
          </a:xfrm>
        </p:grpSpPr>
        <p:grpSp>
          <p:nvGrpSpPr>
            <p:cNvPr id="25" name="object 10">
              <a:extLst>
                <a:ext uri="{FF2B5EF4-FFF2-40B4-BE49-F238E27FC236}">
                  <a16:creationId xmlns:a16="http://schemas.microsoft.com/office/drawing/2014/main" id="{242AE68D-BEE7-0BDE-7974-DC2DFE924DE1}"/>
                </a:ext>
              </a:extLst>
            </p:cNvPr>
            <p:cNvGrpSpPr/>
            <p:nvPr/>
          </p:nvGrpSpPr>
          <p:grpSpPr>
            <a:xfrm>
              <a:off x="7507223" y="4172711"/>
              <a:ext cx="975360" cy="501650"/>
              <a:chOff x="5983223" y="4172711"/>
              <a:chExt cx="975360" cy="501650"/>
            </a:xfrm>
          </p:grpSpPr>
          <p:sp>
            <p:nvSpPr>
              <p:cNvPr id="27" name="object 11">
                <a:extLst>
                  <a:ext uri="{FF2B5EF4-FFF2-40B4-BE49-F238E27FC236}">
                    <a16:creationId xmlns:a16="http://schemas.microsoft.com/office/drawing/2014/main" id="{1BC69ACB-B42B-0222-D1BA-A7A0324337A4}"/>
                  </a:ext>
                </a:extLst>
              </p:cNvPr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246125" y="0"/>
                    </a:moveTo>
                    <a:lnTo>
                      <a:pt x="0" y="246126"/>
                    </a:lnTo>
                    <a:lnTo>
                      <a:pt x="246125" y="492252"/>
                    </a:lnTo>
                    <a:lnTo>
                      <a:pt x="246125" y="369189"/>
                    </a:lnTo>
                    <a:lnTo>
                      <a:pt x="966215" y="369189"/>
                    </a:lnTo>
                    <a:lnTo>
                      <a:pt x="966215" y="123063"/>
                    </a:lnTo>
                    <a:lnTo>
                      <a:pt x="246125" y="123063"/>
                    </a:lnTo>
                    <a:lnTo>
                      <a:pt x="246125" y="0"/>
                    </a:lnTo>
                    <a:close/>
                  </a:path>
                </a:pathLst>
              </a:custGeom>
              <a:solidFill>
                <a:srgbClr val="4471C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12">
                <a:extLst>
                  <a:ext uri="{FF2B5EF4-FFF2-40B4-BE49-F238E27FC236}">
                    <a16:creationId xmlns:a16="http://schemas.microsoft.com/office/drawing/2014/main" id="{55A5B829-58A6-C007-0ED7-E5D1512D8B52}"/>
                  </a:ext>
                </a:extLst>
              </p:cNvPr>
              <p:cNvSpPr/>
              <p:nvPr/>
            </p:nvSpPr>
            <p:spPr>
              <a:xfrm>
                <a:off x="5987795" y="4177283"/>
                <a:ext cx="966469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966470" h="492760">
                    <a:moveTo>
                      <a:pt x="0" y="246126"/>
                    </a:moveTo>
                    <a:lnTo>
                      <a:pt x="246125" y="0"/>
                    </a:lnTo>
                    <a:lnTo>
                      <a:pt x="246125" y="123063"/>
                    </a:lnTo>
                    <a:lnTo>
                      <a:pt x="966215" y="123063"/>
                    </a:lnTo>
                    <a:lnTo>
                      <a:pt x="966215" y="369189"/>
                    </a:lnTo>
                    <a:lnTo>
                      <a:pt x="246125" y="369189"/>
                    </a:lnTo>
                    <a:lnTo>
                      <a:pt x="246125" y="492252"/>
                    </a:lnTo>
                    <a:lnTo>
                      <a:pt x="0" y="246126"/>
                    </a:lnTo>
                    <a:close/>
                  </a:path>
                </a:pathLst>
              </a:custGeom>
              <a:ln w="914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6" name="object 13">
              <a:extLst>
                <a:ext uri="{FF2B5EF4-FFF2-40B4-BE49-F238E27FC236}">
                  <a16:creationId xmlns:a16="http://schemas.microsoft.com/office/drawing/2014/main" id="{7B131569-1CD5-F5E6-3812-406338F80A9B}"/>
                </a:ext>
              </a:extLst>
            </p:cNvPr>
            <p:cNvSpPr txBox="1"/>
            <p:nvPr/>
          </p:nvSpPr>
          <p:spPr>
            <a:xfrm>
              <a:off x="7866126" y="4301744"/>
              <a:ext cx="391160" cy="221214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1350" b="1" spc="5">
                  <a:solidFill>
                    <a:srgbClr val="FFFFFF"/>
                  </a:solidFill>
                  <a:latin typeface="Arial"/>
                  <a:cs typeface="Arial"/>
                </a:rPr>
                <a:t>CCP</a:t>
              </a:r>
              <a:endParaRPr sz="135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3313" y="249167"/>
            <a:ext cx="8952360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>
                <a:solidFill>
                  <a:srgbClr val="001F5F"/>
                </a:solidFill>
              </a:rPr>
              <a:t>Conclusions </a:t>
            </a:r>
            <a:r>
              <a:rPr spc="-25">
                <a:solidFill>
                  <a:srgbClr val="001F5F"/>
                </a:solidFill>
              </a:rPr>
              <a:t>from</a:t>
            </a:r>
            <a:r>
              <a:rPr spc="-5">
                <a:solidFill>
                  <a:srgbClr val="001F5F"/>
                </a:solidFill>
              </a:rPr>
              <a:t> </a:t>
            </a:r>
            <a:r>
              <a:rPr>
                <a:solidFill>
                  <a:srgbClr val="001F5F"/>
                </a:solidFill>
              </a:rPr>
              <a:t>the</a:t>
            </a:r>
            <a:r>
              <a:rPr spc="-5">
                <a:solidFill>
                  <a:srgbClr val="001F5F"/>
                </a:solidFill>
              </a:rPr>
              <a:t> </a:t>
            </a:r>
            <a:r>
              <a:rPr spc="-25">
                <a:solidFill>
                  <a:srgbClr val="001F5F"/>
                </a:solidFill>
              </a:rPr>
              <a:t>Hazard</a:t>
            </a:r>
            <a:r>
              <a:rPr lang="en-US" spc="-20">
                <a:solidFill>
                  <a:srgbClr val="001F5F"/>
                </a:solidFill>
              </a:rPr>
              <a:t> </a:t>
            </a:r>
            <a:r>
              <a:rPr spc="-10">
                <a:solidFill>
                  <a:srgbClr val="001F5F"/>
                </a:solidFill>
              </a:rPr>
              <a:t>Analysis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114</a:t>
            </a:fld>
            <a:endParaRPr spc="-5"/>
          </a:p>
        </p:txBody>
      </p:sp>
      <p:sp>
        <p:nvSpPr>
          <p:cNvPr id="3" name="object 3"/>
          <p:cNvSpPr txBox="1"/>
          <p:nvPr/>
        </p:nvSpPr>
        <p:spPr>
          <a:xfrm>
            <a:off x="1183313" y="2053449"/>
            <a:ext cx="8952360" cy="3714863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69265" marR="348615" indent="-457200">
              <a:lnSpc>
                <a:spcPts val="3020"/>
              </a:lnSpc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415925" algn="l"/>
                <a:tab pos="416559" algn="l"/>
              </a:tabLst>
            </a:pP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Histamine</a:t>
            </a:r>
            <a:r>
              <a:rPr sz="2400" spc="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spc="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sz="2400" spc="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 </a:t>
            </a:r>
            <a:r>
              <a:rPr sz="2400" spc="-6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400" spc="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sz="2400" spc="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sz="2400" spc="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CCPs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sz="2400" spc="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sz="2400" spc="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hazard:</a:t>
            </a:r>
            <a:endParaRPr lang="en-US" sz="2400" spc="-2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6465" marR="348615" lvl="2">
              <a:lnSpc>
                <a:spcPts val="3020"/>
              </a:lnSpc>
              <a:spcBef>
                <a:spcPts val="480"/>
              </a:spcBef>
              <a:tabLst>
                <a:tab pos="415925" algn="l"/>
                <a:tab pos="416559" algn="l"/>
              </a:tabLst>
            </a:pPr>
            <a:r>
              <a:rPr sz="2400" b="1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1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sz="2400" spc="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fresh</a:t>
            </a:r>
            <a:r>
              <a:rPr sz="2400" spc="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endParaRPr lang="en-US" sz="24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6465" marR="348615" lvl="2">
              <a:lnSpc>
                <a:spcPts val="3020"/>
              </a:lnSpc>
              <a:spcBef>
                <a:spcPts val="480"/>
              </a:spcBef>
              <a:tabLst>
                <a:tab pos="415925" algn="l"/>
                <a:tab pos="416559" algn="l"/>
              </a:tabLst>
            </a:pPr>
            <a:r>
              <a:rPr sz="2400" b="1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</a:t>
            </a:r>
            <a:r>
              <a:rPr sz="2400" b="1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sz="2400" spc="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Refrigerated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storage,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</a:t>
            </a:r>
            <a:endParaRPr lang="en-US" sz="24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26465" marR="348615" lvl="2">
              <a:lnSpc>
                <a:spcPts val="3020"/>
              </a:lnSpc>
              <a:spcBef>
                <a:spcPts val="480"/>
              </a:spcBef>
              <a:tabLst>
                <a:tab pos="415925" algn="l"/>
                <a:tab pos="416559" algn="l"/>
              </a:tabLst>
            </a:pPr>
            <a:r>
              <a:rPr sz="2400" b="1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</a:t>
            </a:r>
            <a:r>
              <a:rPr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sz="2400" spc="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Finished</a:t>
            </a:r>
            <a:r>
              <a:rPr sz="2400" spc="4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</a:t>
            </a:r>
            <a:r>
              <a:rPr sz="2400" spc="3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refrigerated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endParaRPr sz="24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30"/>
              </a:spcBef>
            </a:pPr>
            <a:endParaRPr sz="24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9900" marR="5080" indent="-457200">
              <a:lnSpc>
                <a:spcPct val="90000"/>
              </a:lnSpc>
              <a:buClr>
                <a:srgbClr val="001F5F"/>
              </a:buClr>
              <a:buFont typeface="Arial" panose="020B0604020202020204" pitchFamily="34" charset="0"/>
              <a:buChar char="•"/>
              <a:tabLst>
                <a:tab pos="550545" algn="l"/>
                <a:tab pos="551180" algn="l"/>
              </a:tabLst>
            </a:pP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Undeclared</a:t>
            </a:r>
            <a:r>
              <a:rPr sz="2400" spc="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sz="2400" spc="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allergen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sz="2400" spc="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sz="2400" spc="-6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sz="2400" spc="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sz="2400" spc="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sz="2400" spc="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this </a:t>
            </a:r>
            <a:r>
              <a:rPr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hazard:</a:t>
            </a:r>
            <a:endParaRPr sz="24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8390" lvl="1">
              <a:lnSpc>
                <a:spcPts val="3025"/>
              </a:lnSpc>
            </a:pPr>
            <a:r>
              <a:rPr sz="2400" b="1" spc="-1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</a:t>
            </a:r>
            <a:r>
              <a:rPr sz="2400" b="1" spc="-2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b="1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sz="2400" spc="-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sz="2400" spc="-15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Weigh/Pack/Label</a:t>
            </a:r>
            <a:endParaRPr sz="24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54E3AA98-81EC-81A0-5ED1-15AADE32A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7617586" y="1716374"/>
            <a:ext cx="3430966" cy="4520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68707" y="2508987"/>
            <a:ext cx="3813175" cy="418916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4541" y="323875"/>
            <a:ext cx="9976285" cy="11208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10">
                <a:solidFill>
                  <a:srgbClr val="1F3863"/>
                </a:solidFill>
              </a:rPr>
              <a:t>Remember</a:t>
            </a:r>
            <a:r>
              <a:rPr sz="3600" spc="-65">
                <a:solidFill>
                  <a:srgbClr val="1F3863"/>
                </a:solidFill>
              </a:rPr>
              <a:t> </a:t>
            </a:r>
            <a:r>
              <a:rPr sz="3600" spc="-25">
                <a:solidFill>
                  <a:srgbClr val="1F3863"/>
                </a:solidFill>
              </a:rPr>
              <a:t>to</a:t>
            </a:r>
            <a:r>
              <a:rPr sz="3600" spc="-20">
                <a:solidFill>
                  <a:srgbClr val="1F3863"/>
                </a:solidFill>
              </a:rPr>
              <a:t> </a:t>
            </a:r>
            <a:r>
              <a:rPr sz="3600" spc="-5">
                <a:solidFill>
                  <a:srgbClr val="1F3863"/>
                </a:solidFill>
              </a:rPr>
              <a:t>use</a:t>
            </a:r>
            <a:r>
              <a:rPr sz="3600" spc="-35">
                <a:solidFill>
                  <a:srgbClr val="1F3863"/>
                </a:solidFill>
              </a:rPr>
              <a:t> </a:t>
            </a:r>
            <a:r>
              <a:rPr sz="3600">
                <a:solidFill>
                  <a:srgbClr val="1F3863"/>
                </a:solidFill>
              </a:rPr>
              <a:t>the </a:t>
            </a:r>
            <a:r>
              <a:rPr sz="3600" spc="-800">
                <a:solidFill>
                  <a:srgbClr val="1F3863"/>
                </a:solidFill>
              </a:rPr>
              <a:t> </a:t>
            </a:r>
            <a:r>
              <a:rPr sz="3600" spc="-10">
                <a:solidFill>
                  <a:srgbClr val="1F3863"/>
                </a:solidFill>
              </a:rPr>
              <a:t>recommendations </a:t>
            </a:r>
            <a:r>
              <a:rPr sz="3600">
                <a:solidFill>
                  <a:srgbClr val="1F3863"/>
                </a:solidFill>
              </a:rPr>
              <a:t>in </a:t>
            </a:r>
            <a:r>
              <a:rPr sz="3600" spc="5">
                <a:solidFill>
                  <a:srgbClr val="1F3863"/>
                </a:solidFill>
              </a:rPr>
              <a:t> </a:t>
            </a:r>
            <a:r>
              <a:rPr sz="3600">
                <a:solidFill>
                  <a:srgbClr val="1F3863"/>
                </a:solidFill>
              </a:rPr>
              <a:t>the</a:t>
            </a:r>
            <a:r>
              <a:rPr sz="3600" spc="-25">
                <a:solidFill>
                  <a:srgbClr val="1F3863"/>
                </a:solidFill>
              </a:rPr>
              <a:t> </a:t>
            </a:r>
            <a:r>
              <a:rPr sz="3600" spc="-20">
                <a:solidFill>
                  <a:srgbClr val="1F3863"/>
                </a:solidFill>
              </a:rPr>
              <a:t>FDA</a:t>
            </a:r>
            <a:r>
              <a:rPr sz="3600" spc="-25">
                <a:solidFill>
                  <a:srgbClr val="1F3863"/>
                </a:solidFill>
              </a:rPr>
              <a:t> </a:t>
            </a:r>
            <a:r>
              <a:rPr sz="3600">
                <a:solidFill>
                  <a:srgbClr val="1F3863"/>
                </a:solidFill>
              </a:rPr>
              <a:t>Guide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1210953" y="2064658"/>
            <a:ext cx="3813175" cy="25285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0"/>
              </a:spcBef>
            </a:pPr>
            <a:r>
              <a:rPr sz="2800" b="1" spc="-2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r>
              <a:rPr sz="2800" b="1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1F3863"/>
                </a:solidFill>
                <a:latin typeface="Calibri"/>
                <a:cs typeface="Calibri"/>
              </a:rPr>
              <a:t>example,</a:t>
            </a:r>
            <a:r>
              <a:rPr sz="2800" b="1" spc="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1F3863"/>
                </a:solidFill>
                <a:latin typeface="Calibri"/>
                <a:cs typeface="Calibri"/>
              </a:rPr>
              <a:t>‘Likely</a:t>
            </a:r>
            <a:r>
              <a:rPr sz="2800" b="1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1F3863"/>
                </a:solidFill>
                <a:latin typeface="Calibri"/>
                <a:cs typeface="Calibri"/>
              </a:rPr>
              <a:t>CCPs’ </a:t>
            </a:r>
            <a:r>
              <a:rPr sz="2800" b="1" spc="-6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2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r>
              <a:rPr sz="2800" b="1" spc="-10">
                <a:solidFill>
                  <a:srgbClr val="1F3863"/>
                </a:solidFill>
                <a:latin typeface="Calibri"/>
                <a:cs typeface="Calibri"/>
              </a:rPr>
              <a:t> histamine</a:t>
            </a:r>
            <a:r>
              <a:rPr sz="2800" b="1" spc="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1F3863"/>
                </a:solidFill>
                <a:latin typeface="Calibri"/>
                <a:cs typeface="Calibri"/>
              </a:rPr>
              <a:t>formation </a:t>
            </a:r>
            <a:r>
              <a:rPr sz="2800" b="1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(FDA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 Guide,</a:t>
            </a:r>
            <a:r>
              <a:rPr sz="2400" b="1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Chapter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 7)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30"/>
              </a:spcBef>
            </a:pPr>
            <a:endParaRPr sz="3100">
              <a:latin typeface="Calibri"/>
              <a:cs typeface="Calibri"/>
            </a:endParaRPr>
          </a:p>
          <a:p>
            <a:pPr marL="12700"/>
            <a:r>
              <a:rPr sz="2800" b="1" spc="-20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sz="2800" b="1" spc="-5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35">
                <a:solidFill>
                  <a:srgbClr val="1F3863"/>
                </a:solidFill>
                <a:latin typeface="Calibri"/>
                <a:cs typeface="Calibri"/>
              </a:rPr>
              <a:t>food</a:t>
            </a:r>
            <a:r>
              <a:rPr sz="2800" b="1" spc="-5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800" b="1" spc="-35">
                <a:solidFill>
                  <a:srgbClr val="1F3863"/>
                </a:solidFill>
                <a:latin typeface="Calibri"/>
                <a:cs typeface="Calibri"/>
              </a:rPr>
              <a:t>allergens</a:t>
            </a:r>
            <a:endParaRPr sz="2800">
              <a:latin typeface="Calibri"/>
              <a:cs typeface="Calibri"/>
            </a:endParaRPr>
          </a:p>
          <a:p>
            <a:pPr marL="24765">
              <a:spcBef>
                <a:spcPts val="30"/>
              </a:spcBef>
            </a:pPr>
            <a:r>
              <a:rPr sz="2400" b="1" spc="-35">
                <a:solidFill>
                  <a:srgbClr val="1F3863"/>
                </a:solidFill>
                <a:latin typeface="Calibri"/>
                <a:cs typeface="Calibri"/>
              </a:rPr>
              <a:t>(FDA</a:t>
            </a:r>
            <a:r>
              <a:rPr sz="2400" b="1" spc="-5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25">
                <a:solidFill>
                  <a:srgbClr val="1F3863"/>
                </a:solidFill>
                <a:latin typeface="Calibri"/>
                <a:cs typeface="Calibri"/>
              </a:rPr>
              <a:t>Guide,</a:t>
            </a:r>
            <a:r>
              <a:rPr sz="2400" b="1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30">
                <a:solidFill>
                  <a:srgbClr val="1F3863"/>
                </a:solidFill>
                <a:latin typeface="Calibri"/>
                <a:cs typeface="Calibri"/>
              </a:rPr>
              <a:t>Chapter</a:t>
            </a:r>
            <a:r>
              <a:rPr sz="2400" b="1" spc="-4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19)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80971" y="1388167"/>
            <a:ext cx="3986512" cy="1940776"/>
            <a:chOff x="2656971" y="1388167"/>
            <a:chExt cx="3986512" cy="1940776"/>
          </a:xfrm>
        </p:grpSpPr>
        <p:sp>
          <p:nvSpPr>
            <p:cNvPr id="9" name="object 9"/>
            <p:cNvSpPr/>
            <p:nvPr/>
          </p:nvSpPr>
          <p:spPr>
            <a:xfrm>
              <a:off x="2656971" y="3157493"/>
              <a:ext cx="974725" cy="171450"/>
            </a:xfrm>
            <a:custGeom>
              <a:avLst/>
              <a:gdLst/>
              <a:ahLst/>
              <a:cxnLst/>
              <a:rect l="l" t="t" r="r" b="b"/>
              <a:pathLst>
                <a:path w="974725" h="171450">
                  <a:moveTo>
                    <a:pt x="898924" y="85578"/>
                  </a:moveTo>
                  <a:lnTo>
                    <a:pt x="812926" y="135743"/>
                  </a:lnTo>
                  <a:lnTo>
                    <a:pt x="807247" y="140795"/>
                  </a:lnTo>
                  <a:lnTo>
                    <a:pt x="804068" y="147395"/>
                  </a:lnTo>
                  <a:lnTo>
                    <a:pt x="803604" y="154709"/>
                  </a:lnTo>
                  <a:lnTo>
                    <a:pt x="806069" y="161905"/>
                  </a:lnTo>
                  <a:lnTo>
                    <a:pt x="811119" y="167512"/>
                  </a:lnTo>
                  <a:lnTo>
                    <a:pt x="817705" y="170668"/>
                  </a:lnTo>
                  <a:lnTo>
                    <a:pt x="824982" y="171156"/>
                  </a:lnTo>
                  <a:lnTo>
                    <a:pt x="832103" y="168763"/>
                  </a:lnTo>
                  <a:lnTo>
                    <a:pt x="941965" y="104628"/>
                  </a:lnTo>
                  <a:lnTo>
                    <a:pt x="936878" y="104628"/>
                  </a:lnTo>
                  <a:lnTo>
                    <a:pt x="936878" y="102088"/>
                  </a:lnTo>
                  <a:lnTo>
                    <a:pt x="927226" y="102088"/>
                  </a:lnTo>
                  <a:lnTo>
                    <a:pt x="898924" y="85578"/>
                  </a:lnTo>
                  <a:close/>
                </a:path>
                <a:path w="974725" h="171450">
                  <a:moveTo>
                    <a:pt x="866266" y="66528"/>
                  </a:moveTo>
                  <a:lnTo>
                    <a:pt x="0" y="66528"/>
                  </a:lnTo>
                  <a:lnTo>
                    <a:pt x="0" y="104628"/>
                  </a:lnTo>
                  <a:lnTo>
                    <a:pt x="866266" y="104628"/>
                  </a:lnTo>
                  <a:lnTo>
                    <a:pt x="898924" y="85578"/>
                  </a:lnTo>
                  <a:lnTo>
                    <a:pt x="866266" y="66528"/>
                  </a:lnTo>
                  <a:close/>
                </a:path>
                <a:path w="974725" h="171450">
                  <a:moveTo>
                    <a:pt x="941965" y="66528"/>
                  </a:moveTo>
                  <a:lnTo>
                    <a:pt x="936878" y="66528"/>
                  </a:lnTo>
                  <a:lnTo>
                    <a:pt x="936878" y="104628"/>
                  </a:lnTo>
                  <a:lnTo>
                    <a:pt x="941965" y="104628"/>
                  </a:lnTo>
                  <a:lnTo>
                    <a:pt x="974598" y="85578"/>
                  </a:lnTo>
                  <a:lnTo>
                    <a:pt x="941965" y="66528"/>
                  </a:lnTo>
                  <a:close/>
                </a:path>
                <a:path w="974725" h="171450">
                  <a:moveTo>
                    <a:pt x="927226" y="69068"/>
                  </a:moveTo>
                  <a:lnTo>
                    <a:pt x="898924" y="85578"/>
                  </a:lnTo>
                  <a:lnTo>
                    <a:pt x="927226" y="102088"/>
                  </a:lnTo>
                  <a:lnTo>
                    <a:pt x="927226" y="69068"/>
                  </a:lnTo>
                  <a:close/>
                </a:path>
                <a:path w="974725" h="171450">
                  <a:moveTo>
                    <a:pt x="936878" y="69068"/>
                  </a:moveTo>
                  <a:lnTo>
                    <a:pt x="927226" y="69068"/>
                  </a:lnTo>
                  <a:lnTo>
                    <a:pt x="927226" y="102088"/>
                  </a:lnTo>
                  <a:lnTo>
                    <a:pt x="936878" y="102088"/>
                  </a:lnTo>
                  <a:lnTo>
                    <a:pt x="936878" y="69068"/>
                  </a:lnTo>
                  <a:close/>
                </a:path>
                <a:path w="974725" h="171450">
                  <a:moveTo>
                    <a:pt x="824982" y="0"/>
                  </a:moveTo>
                  <a:lnTo>
                    <a:pt x="817705" y="488"/>
                  </a:lnTo>
                  <a:lnTo>
                    <a:pt x="811119" y="3643"/>
                  </a:lnTo>
                  <a:lnTo>
                    <a:pt x="806069" y="9251"/>
                  </a:lnTo>
                  <a:lnTo>
                    <a:pt x="803604" y="16446"/>
                  </a:lnTo>
                  <a:lnTo>
                    <a:pt x="804068" y="23760"/>
                  </a:lnTo>
                  <a:lnTo>
                    <a:pt x="807247" y="30360"/>
                  </a:lnTo>
                  <a:lnTo>
                    <a:pt x="812926" y="35413"/>
                  </a:lnTo>
                  <a:lnTo>
                    <a:pt x="898924" y="85578"/>
                  </a:lnTo>
                  <a:lnTo>
                    <a:pt x="927226" y="69068"/>
                  </a:lnTo>
                  <a:lnTo>
                    <a:pt x="936878" y="69068"/>
                  </a:lnTo>
                  <a:lnTo>
                    <a:pt x="936878" y="66528"/>
                  </a:lnTo>
                  <a:lnTo>
                    <a:pt x="941965" y="66528"/>
                  </a:lnTo>
                  <a:lnTo>
                    <a:pt x="832103" y="2393"/>
                  </a:lnTo>
                  <a:lnTo>
                    <a:pt x="824982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43358" y="1388167"/>
              <a:ext cx="1000125" cy="1066800"/>
            </a:xfrm>
            <a:custGeom>
              <a:avLst/>
              <a:gdLst/>
              <a:ahLst/>
              <a:cxnLst/>
              <a:rect l="l" t="t" r="r" b="b"/>
              <a:pathLst>
                <a:path w="1000125" h="1066800">
                  <a:moveTo>
                    <a:pt x="672084" y="0"/>
                  </a:moveTo>
                  <a:lnTo>
                    <a:pt x="499872" y="286511"/>
                  </a:lnTo>
                  <a:lnTo>
                    <a:pt x="386588" y="113283"/>
                  </a:lnTo>
                  <a:lnTo>
                    <a:pt x="338454" y="312165"/>
                  </a:lnTo>
                  <a:lnTo>
                    <a:pt x="17145" y="113283"/>
                  </a:lnTo>
                  <a:lnTo>
                    <a:pt x="214122" y="376173"/>
                  </a:lnTo>
                  <a:lnTo>
                    <a:pt x="0" y="425449"/>
                  </a:lnTo>
                  <a:lnTo>
                    <a:pt x="172212" y="581532"/>
                  </a:lnTo>
                  <a:lnTo>
                    <a:pt x="6223" y="720470"/>
                  </a:lnTo>
                  <a:lnTo>
                    <a:pt x="262254" y="688339"/>
                  </a:lnTo>
                  <a:lnTo>
                    <a:pt x="220345" y="870076"/>
                  </a:lnTo>
                  <a:lnTo>
                    <a:pt x="357124" y="771778"/>
                  </a:lnTo>
                  <a:lnTo>
                    <a:pt x="392684" y="1066799"/>
                  </a:lnTo>
                  <a:lnTo>
                    <a:pt x="487425" y="737615"/>
                  </a:lnTo>
                  <a:lnTo>
                    <a:pt x="613156" y="974724"/>
                  </a:lnTo>
                  <a:lnTo>
                    <a:pt x="648970" y="713993"/>
                  </a:lnTo>
                  <a:lnTo>
                    <a:pt x="839851" y="893698"/>
                  </a:lnTo>
                  <a:lnTo>
                    <a:pt x="779272" y="639190"/>
                  </a:lnTo>
                  <a:lnTo>
                    <a:pt x="999744" y="656335"/>
                  </a:lnTo>
                  <a:lnTo>
                    <a:pt x="814959" y="517397"/>
                  </a:lnTo>
                  <a:lnTo>
                    <a:pt x="976502" y="401827"/>
                  </a:lnTo>
                  <a:lnTo>
                    <a:pt x="773049" y="361314"/>
                  </a:lnTo>
                  <a:lnTo>
                    <a:pt x="850646" y="220090"/>
                  </a:lnTo>
                  <a:lnTo>
                    <a:pt x="655193" y="263016"/>
                  </a:lnTo>
                  <a:lnTo>
                    <a:pt x="67208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415973" y="1716374"/>
            <a:ext cx="40322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4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000" b="1">
                <a:solidFill>
                  <a:srgbClr val="FF0000"/>
                </a:solidFill>
                <a:latin typeface="Arial"/>
                <a:cs typeface="Arial"/>
              </a:rPr>
              <a:t>ip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115</a:t>
            </a:fld>
            <a:endParaRPr spc="-5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-up of a document&#10;&#10;Description automatically generated">
            <a:extLst>
              <a:ext uri="{FF2B5EF4-FFF2-40B4-BE49-F238E27FC236}">
                <a16:creationId xmlns:a16="http://schemas.microsoft.com/office/drawing/2014/main" id="{3C8DE69C-01D1-59BD-3586-25FF38F3F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77" y="1825272"/>
            <a:ext cx="4913151" cy="4891653"/>
          </a:xfrm>
          <a:prstGeom prst="rect">
            <a:avLst/>
          </a:prstGeom>
        </p:spPr>
      </p:pic>
      <p:pic>
        <p:nvPicPr>
          <p:cNvPr id="20" name="Picture 19" descr="A close-up of a report&#10;&#10;Description automatically generated">
            <a:extLst>
              <a:ext uri="{FF2B5EF4-FFF2-40B4-BE49-F238E27FC236}">
                <a16:creationId xmlns:a16="http://schemas.microsoft.com/office/drawing/2014/main" id="{DA48FEBB-7824-2232-4E20-4631E522C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 b="4712"/>
          <a:stretch/>
        </p:blipFill>
        <p:spPr>
          <a:xfrm>
            <a:off x="643943" y="1010331"/>
            <a:ext cx="5791586" cy="548128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974277" y="0"/>
            <a:ext cx="906038" cy="1017234"/>
            <a:chOff x="188721" y="167386"/>
            <a:chExt cx="1014094" cy="1079500"/>
          </a:xfrm>
        </p:grpSpPr>
        <p:sp>
          <p:nvSpPr>
            <p:cNvPr id="3" name="object 3"/>
            <p:cNvSpPr/>
            <p:nvPr/>
          </p:nvSpPr>
          <p:spPr>
            <a:xfrm>
              <a:off x="195071" y="173736"/>
              <a:ext cx="1001394" cy="1066800"/>
            </a:xfrm>
            <a:custGeom>
              <a:avLst/>
              <a:gdLst/>
              <a:ahLst/>
              <a:cxnLst/>
              <a:rect l="l" t="t" r="r" b="b"/>
              <a:pathLst>
                <a:path w="1001394" h="1066800">
                  <a:moveTo>
                    <a:pt x="673163" y="0"/>
                  </a:moveTo>
                  <a:lnTo>
                    <a:pt x="500634" y="286512"/>
                  </a:lnTo>
                  <a:lnTo>
                    <a:pt x="387159" y="113284"/>
                  </a:lnTo>
                  <a:lnTo>
                    <a:pt x="338950" y="312166"/>
                  </a:lnTo>
                  <a:lnTo>
                    <a:pt x="17145" y="113284"/>
                  </a:lnTo>
                  <a:lnTo>
                    <a:pt x="214490" y="376174"/>
                  </a:lnTo>
                  <a:lnTo>
                    <a:pt x="0" y="425450"/>
                  </a:lnTo>
                  <a:lnTo>
                    <a:pt x="172529" y="581533"/>
                  </a:lnTo>
                  <a:lnTo>
                    <a:pt x="6261" y="720471"/>
                  </a:lnTo>
                  <a:lnTo>
                    <a:pt x="262699" y="688340"/>
                  </a:lnTo>
                  <a:lnTo>
                    <a:pt x="220738" y="870077"/>
                  </a:lnTo>
                  <a:lnTo>
                    <a:pt x="357632" y="771779"/>
                  </a:lnTo>
                  <a:lnTo>
                    <a:pt x="393319" y="1066800"/>
                  </a:lnTo>
                  <a:lnTo>
                    <a:pt x="488213" y="737616"/>
                  </a:lnTo>
                  <a:lnTo>
                    <a:pt x="614070" y="974725"/>
                  </a:lnTo>
                  <a:lnTo>
                    <a:pt x="649897" y="713994"/>
                  </a:lnTo>
                  <a:lnTo>
                    <a:pt x="841108" y="893699"/>
                  </a:lnTo>
                  <a:lnTo>
                    <a:pt x="780478" y="639191"/>
                  </a:lnTo>
                  <a:lnTo>
                    <a:pt x="1001268" y="656336"/>
                  </a:lnTo>
                  <a:lnTo>
                    <a:pt x="816178" y="517398"/>
                  </a:lnTo>
                  <a:lnTo>
                    <a:pt x="977950" y="401828"/>
                  </a:lnTo>
                  <a:lnTo>
                    <a:pt x="774217" y="361315"/>
                  </a:lnTo>
                  <a:lnTo>
                    <a:pt x="852004" y="220091"/>
                  </a:lnTo>
                  <a:lnTo>
                    <a:pt x="656158" y="263017"/>
                  </a:lnTo>
                  <a:lnTo>
                    <a:pt x="67316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5071" y="173736"/>
              <a:ext cx="1001394" cy="1066800"/>
            </a:xfrm>
            <a:custGeom>
              <a:avLst/>
              <a:gdLst/>
              <a:ahLst/>
              <a:cxnLst/>
              <a:rect l="l" t="t" r="r" b="b"/>
              <a:pathLst>
                <a:path w="1001394" h="1066800">
                  <a:moveTo>
                    <a:pt x="500634" y="286512"/>
                  </a:moveTo>
                  <a:lnTo>
                    <a:pt x="673163" y="0"/>
                  </a:lnTo>
                  <a:lnTo>
                    <a:pt x="656158" y="263017"/>
                  </a:lnTo>
                  <a:lnTo>
                    <a:pt x="852004" y="220091"/>
                  </a:lnTo>
                  <a:lnTo>
                    <a:pt x="774217" y="361315"/>
                  </a:lnTo>
                  <a:lnTo>
                    <a:pt x="977950" y="401828"/>
                  </a:lnTo>
                  <a:lnTo>
                    <a:pt x="816178" y="517398"/>
                  </a:lnTo>
                  <a:lnTo>
                    <a:pt x="1001268" y="656336"/>
                  </a:lnTo>
                  <a:lnTo>
                    <a:pt x="780478" y="639191"/>
                  </a:lnTo>
                  <a:lnTo>
                    <a:pt x="841108" y="893699"/>
                  </a:lnTo>
                  <a:lnTo>
                    <a:pt x="649897" y="713994"/>
                  </a:lnTo>
                  <a:lnTo>
                    <a:pt x="614070" y="974725"/>
                  </a:lnTo>
                  <a:lnTo>
                    <a:pt x="488213" y="737616"/>
                  </a:lnTo>
                  <a:lnTo>
                    <a:pt x="393319" y="1066800"/>
                  </a:lnTo>
                  <a:lnTo>
                    <a:pt x="357632" y="771779"/>
                  </a:lnTo>
                  <a:lnTo>
                    <a:pt x="220738" y="870077"/>
                  </a:lnTo>
                  <a:lnTo>
                    <a:pt x="262699" y="688340"/>
                  </a:lnTo>
                  <a:lnTo>
                    <a:pt x="6261" y="720471"/>
                  </a:lnTo>
                  <a:lnTo>
                    <a:pt x="172529" y="581533"/>
                  </a:lnTo>
                  <a:lnTo>
                    <a:pt x="0" y="425450"/>
                  </a:lnTo>
                  <a:lnTo>
                    <a:pt x="214490" y="376174"/>
                  </a:lnTo>
                  <a:lnTo>
                    <a:pt x="17145" y="113284"/>
                  </a:lnTo>
                  <a:lnTo>
                    <a:pt x="338950" y="312166"/>
                  </a:lnTo>
                  <a:lnTo>
                    <a:pt x="387159" y="113284"/>
                  </a:lnTo>
                  <a:lnTo>
                    <a:pt x="500634" y="28651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93095" y="388177"/>
            <a:ext cx="4025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4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000" b="1">
                <a:solidFill>
                  <a:srgbClr val="FF0000"/>
                </a:solidFill>
                <a:latin typeface="Arial"/>
                <a:cs typeface="Arial"/>
              </a:rPr>
              <a:t>ip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83121" y="130837"/>
            <a:ext cx="6702632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5">
                <a:solidFill>
                  <a:srgbClr val="1F3863"/>
                </a:solidFill>
                <a:latin typeface="Calibri"/>
                <a:cs typeface="Calibri"/>
              </a:rPr>
              <a:t>“CCP</a:t>
            </a:r>
            <a:r>
              <a:rPr b="1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b="1" i="1" spc="-5">
                <a:solidFill>
                  <a:srgbClr val="1F3863"/>
                </a:solidFill>
                <a:latin typeface="Calibri"/>
                <a:cs typeface="Calibri"/>
              </a:rPr>
              <a:t>either</a:t>
            </a:r>
            <a:r>
              <a:rPr b="1" i="1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b="1" i="1" spc="-5">
                <a:solidFill>
                  <a:srgbClr val="1F3863"/>
                </a:solidFill>
                <a:latin typeface="Calibri"/>
                <a:cs typeface="Calibri"/>
              </a:rPr>
              <a:t>here</a:t>
            </a:r>
            <a:r>
              <a:rPr b="1" i="1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b="1" i="1" spc="-5">
                <a:solidFill>
                  <a:srgbClr val="1F3863"/>
                </a:solidFill>
                <a:latin typeface="Calibri"/>
                <a:cs typeface="Calibri"/>
              </a:rPr>
              <a:t>or</a:t>
            </a:r>
            <a:r>
              <a:rPr b="1" i="1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b="1" i="1" spc="10">
                <a:solidFill>
                  <a:srgbClr val="1F3863"/>
                </a:solidFill>
                <a:latin typeface="Calibri"/>
                <a:cs typeface="Calibri"/>
              </a:rPr>
              <a:t>later”</a:t>
            </a:r>
          </a:p>
        </p:txBody>
      </p:sp>
      <p:sp>
        <p:nvSpPr>
          <p:cNvPr id="9" name="object 9"/>
          <p:cNvSpPr/>
          <p:nvPr/>
        </p:nvSpPr>
        <p:spPr>
          <a:xfrm>
            <a:off x="2568754" y="3604668"/>
            <a:ext cx="1483360" cy="353695"/>
          </a:xfrm>
          <a:custGeom>
            <a:avLst/>
            <a:gdLst/>
            <a:ahLst/>
            <a:cxnLst/>
            <a:rect l="l" t="t" r="r" b="b"/>
            <a:pathLst>
              <a:path w="1483360" h="353695">
                <a:moveTo>
                  <a:pt x="1482852" y="0"/>
                </a:moveTo>
                <a:lnTo>
                  <a:pt x="0" y="0"/>
                </a:lnTo>
                <a:lnTo>
                  <a:pt x="0" y="353567"/>
                </a:lnTo>
                <a:lnTo>
                  <a:pt x="1482852" y="353567"/>
                </a:lnTo>
                <a:lnTo>
                  <a:pt x="14828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93312" y="1089300"/>
            <a:ext cx="4034790" cy="7575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400" b="1" spc="-15">
                <a:solidFill>
                  <a:srgbClr val="1F3863"/>
                </a:solidFill>
                <a:latin typeface="Calibri"/>
                <a:cs typeface="Calibri"/>
              </a:rPr>
              <a:t>Every</a:t>
            </a:r>
            <a:r>
              <a:rPr sz="2400" b="1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35">
                <a:solidFill>
                  <a:srgbClr val="1F3863"/>
                </a:solidFill>
                <a:latin typeface="Calibri"/>
                <a:cs typeface="Calibri"/>
              </a:rPr>
              <a:t>‘Yes’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in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column</a:t>
            </a:r>
            <a:r>
              <a:rPr sz="2400" b="1" spc="-2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2700" algn="ctr"/>
            <a:r>
              <a:rPr sz="2400" b="1" spc="-15">
                <a:solidFill>
                  <a:srgbClr val="1F3863"/>
                </a:solidFill>
                <a:latin typeface="Calibri"/>
                <a:cs typeface="Calibri"/>
              </a:rPr>
              <a:t>requires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a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response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in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column</a:t>
            </a:r>
            <a:r>
              <a:rPr sz="2400" b="1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47800" y="3575205"/>
            <a:ext cx="1297305" cy="330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15">
                <a:solidFill>
                  <a:srgbClr val="C00000"/>
                </a:solidFill>
                <a:latin typeface="Calibri"/>
                <a:cs typeface="Calibri"/>
              </a:rPr>
              <a:t>Hazard</a:t>
            </a:r>
            <a:r>
              <a:rPr sz="2000" b="1" spc="-4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5">
                <a:solidFill>
                  <a:srgbClr val="C00000"/>
                </a:solidFill>
                <a:latin typeface="Calibri"/>
                <a:cs typeface="Calibri"/>
              </a:rPr>
              <a:t>here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568753" y="4647211"/>
            <a:ext cx="3121832" cy="727644"/>
            <a:chOff x="1354846" y="3372358"/>
            <a:chExt cx="2435291" cy="727644"/>
          </a:xfrm>
        </p:grpSpPr>
        <p:sp>
          <p:nvSpPr>
            <p:cNvPr id="14" name="object 14"/>
            <p:cNvSpPr/>
            <p:nvPr/>
          </p:nvSpPr>
          <p:spPr>
            <a:xfrm>
              <a:off x="1354846" y="3746307"/>
              <a:ext cx="2435291" cy="353695"/>
            </a:xfrm>
            <a:custGeom>
              <a:avLst/>
              <a:gdLst/>
              <a:ahLst/>
              <a:cxnLst/>
              <a:rect l="l" t="t" r="r" b="b"/>
              <a:pathLst>
                <a:path w="2313940" h="294639">
                  <a:moveTo>
                    <a:pt x="0" y="147066"/>
                  </a:moveTo>
                  <a:lnTo>
                    <a:pt x="7534" y="100559"/>
                  </a:lnTo>
                  <a:lnTo>
                    <a:pt x="28517" y="60185"/>
                  </a:lnTo>
                  <a:lnTo>
                    <a:pt x="60514" y="28358"/>
                  </a:lnTo>
                  <a:lnTo>
                    <a:pt x="101096" y="7491"/>
                  </a:lnTo>
                  <a:lnTo>
                    <a:pt x="147828" y="0"/>
                  </a:lnTo>
                  <a:lnTo>
                    <a:pt x="194559" y="7491"/>
                  </a:lnTo>
                  <a:lnTo>
                    <a:pt x="235141" y="28358"/>
                  </a:lnTo>
                  <a:lnTo>
                    <a:pt x="267138" y="60185"/>
                  </a:lnTo>
                  <a:lnTo>
                    <a:pt x="288121" y="100559"/>
                  </a:lnTo>
                  <a:lnTo>
                    <a:pt x="295656" y="147066"/>
                  </a:lnTo>
                  <a:lnTo>
                    <a:pt x="288121" y="193572"/>
                  </a:lnTo>
                  <a:lnTo>
                    <a:pt x="267138" y="233946"/>
                  </a:lnTo>
                  <a:lnTo>
                    <a:pt x="235141" y="265773"/>
                  </a:lnTo>
                  <a:lnTo>
                    <a:pt x="194559" y="286640"/>
                  </a:lnTo>
                  <a:lnTo>
                    <a:pt x="147828" y="294131"/>
                  </a:lnTo>
                  <a:lnTo>
                    <a:pt x="101096" y="286640"/>
                  </a:lnTo>
                  <a:lnTo>
                    <a:pt x="60514" y="265773"/>
                  </a:lnTo>
                  <a:lnTo>
                    <a:pt x="28517" y="233946"/>
                  </a:lnTo>
                  <a:lnTo>
                    <a:pt x="7534" y="193572"/>
                  </a:lnTo>
                  <a:lnTo>
                    <a:pt x="0" y="147066"/>
                  </a:lnTo>
                  <a:close/>
                </a:path>
                <a:path w="2313940" h="294639">
                  <a:moveTo>
                    <a:pt x="2019300" y="147066"/>
                  </a:moveTo>
                  <a:lnTo>
                    <a:pt x="2026791" y="100559"/>
                  </a:lnTo>
                  <a:lnTo>
                    <a:pt x="2047658" y="60185"/>
                  </a:lnTo>
                  <a:lnTo>
                    <a:pt x="2079485" y="28358"/>
                  </a:lnTo>
                  <a:lnTo>
                    <a:pt x="2119859" y="7491"/>
                  </a:lnTo>
                  <a:lnTo>
                    <a:pt x="2166366" y="0"/>
                  </a:lnTo>
                  <a:lnTo>
                    <a:pt x="2212872" y="7491"/>
                  </a:lnTo>
                  <a:lnTo>
                    <a:pt x="2253246" y="28358"/>
                  </a:lnTo>
                  <a:lnTo>
                    <a:pt x="2285073" y="60185"/>
                  </a:lnTo>
                  <a:lnTo>
                    <a:pt x="2305940" y="100559"/>
                  </a:lnTo>
                  <a:lnTo>
                    <a:pt x="2313431" y="147066"/>
                  </a:lnTo>
                  <a:lnTo>
                    <a:pt x="2305940" y="193572"/>
                  </a:lnTo>
                  <a:lnTo>
                    <a:pt x="2285073" y="233946"/>
                  </a:lnTo>
                  <a:lnTo>
                    <a:pt x="2253246" y="265773"/>
                  </a:lnTo>
                  <a:lnTo>
                    <a:pt x="2212872" y="286640"/>
                  </a:lnTo>
                  <a:lnTo>
                    <a:pt x="2166366" y="294131"/>
                  </a:lnTo>
                  <a:lnTo>
                    <a:pt x="2119859" y="286640"/>
                  </a:lnTo>
                  <a:lnTo>
                    <a:pt x="2079485" y="265773"/>
                  </a:lnTo>
                  <a:lnTo>
                    <a:pt x="2047658" y="233946"/>
                  </a:lnTo>
                  <a:lnTo>
                    <a:pt x="2026791" y="193572"/>
                  </a:lnTo>
                  <a:lnTo>
                    <a:pt x="2019300" y="147066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67557" y="3372358"/>
              <a:ext cx="1922763" cy="455550"/>
            </a:xfrm>
            <a:custGeom>
              <a:avLst/>
              <a:gdLst/>
              <a:ahLst/>
              <a:cxnLst/>
              <a:rect l="l" t="t" r="r" b="b"/>
              <a:pathLst>
                <a:path w="1863089" h="408939">
                  <a:moveTo>
                    <a:pt x="62023" y="295005"/>
                  </a:moveTo>
                  <a:lnTo>
                    <a:pt x="40245" y="297249"/>
                  </a:lnTo>
                  <a:lnTo>
                    <a:pt x="20288" y="308101"/>
                  </a:lnTo>
                  <a:lnTo>
                    <a:pt x="6084" y="325788"/>
                  </a:lnTo>
                  <a:lnTo>
                    <a:pt x="0" y="346821"/>
                  </a:lnTo>
                  <a:lnTo>
                    <a:pt x="2250" y="368591"/>
                  </a:lnTo>
                  <a:lnTo>
                    <a:pt x="13049" y="388492"/>
                  </a:lnTo>
                  <a:lnTo>
                    <a:pt x="30737" y="402715"/>
                  </a:lnTo>
                  <a:lnTo>
                    <a:pt x="51784" y="408828"/>
                  </a:lnTo>
                  <a:lnTo>
                    <a:pt x="73592" y="406584"/>
                  </a:lnTo>
                  <a:lnTo>
                    <a:pt x="93567" y="395731"/>
                  </a:lnTo>
                  <a:lnTo>
                    <a:pt x="107717" y="378045"/>
                  </a:lnTo>
                  <a:lnTo>
                    <a:pt x="111054" y="366521"/>
                  </a:lnTo>
                  <a:lnTo>
                    <a:pt x="69056" y="366521"/>
                  </a:lnTo>
                  <a:lnTo>
                    <a:pt x="44672" y="337311"/>
                  </a:lnTo>
                  <a:lnTo>
                    <a:pt x="85621" y="303169"/>
                  </a:lnTo>
                  <a:lnTo>
                    <a:pt x="83063" y="301118"/>
                  </a:lnTo>
                  <a:lnTo>
                    <a:pt x="62023" y="295005"/>
                  </a:lnTo>
                  <a:close/>
                </a:path>
                <a:path w="1863089" h="408939">
                  <a:moveTo>
                    <a:pt x="85621" y="303169"/>
                  </a:moveTo>
                  <a:lnTo>
                    <a:pt x="44672" y="337311"/>
                  </a:lnTo>
                  <a:lnTo>
                    <a:pt x="69056" y="366521"/>
                  </a:lnTo>
                  <a:lnTo>
                    <a:pt x="110005" y="332322"/>
                  </a:lnTo>
                  <a:lnTo>
                    <a:pt x="100806" y="315340"/>
                  </a:lnTo>
                  <a:lnTo>
                    <a:pt x="85621" y="303169"/>
                  </a:lnTo>
                  <a:close/>
                </a:path>
                <a:path w="1863089" h="408939">
                  <a:moveTo>
                    <a:pt x="110005" y="332322"/>
                  </a:moveTo>
                  <a:lnTo>
                    <a:pt x="69056" y="366521"/>
                  </a:lnTo>
                  <a:lnTo>
                    <a:pt x="111054" y="366521"/>
                  </a:lnTo>
                  <a:lnTo>
                    <a:pt x="113807" y="357012"/>
                  </a:lnTo>
                  <a:lnTo>
                    <a:pt x="111587" y="335242"/>
                  </a:lnTo>
                  <a:lnTo>
                    <a:pt x="110005" y="332322"/>
                  </a:lnTo>
                  <a:close/>
                </a:path>
                <a:path w="1863089" h="408939">
                  <a:moveTo>
                    <a:pt x="166592" y="243077"/>
                  </a:moveTo>
                  <a:lnTo>
                    <a:pt x="139795" y="261619"/>
                  </a:lnTo>
                  <a:lnTo>
                    <a:pt x="91281" y="298449"/>
                  </a:lnTo>
                  <a:lnTo>
                    <a:pt x="85621" y="303169"/>
                  </a:lnTo>
                  <a:lnTo>
                    <a:pt x="100806" y="315340"/>
                  </a:lnTo>
                  <a:lnTo>
                    <a:pt x="110005" y="332322"/>
                  </a:lnTo>
                  <a:lnTo>
                    <a:pt x="115284" y="327913"/>
                  </a:lnTo>
                  <a:lnTo>
                    <a:pt x="115484" y="327913"/>
                  </a:lnTo>
                  <a:lnTo>
                    <a:pt x="161733" y="292734"/>
                  </a:lnTo>
                  <a:lnTo>
                    <a:pt x="188182" y="274573"/>
                  </a:lnTo>
                  <a:lnTo>
                    <a:pt x="166592" y="243077"/>
                  </a:lnTo>
                  <a:close/>
                </a:path>
                <a:path w="1863089" h="408939">
                  <a:moveTo>
                    <a:pt x="115484" y="327913"/>
                  </a:moveTo>
                  <a:lnTo>
                    <a:pt x="115284" y="327913"/>
                  </a:lnTo>
                  <a:lnTo>
                    <a:pt x="114649" y="328548"/>
                  </a:lnTo>
                  <a:lnTo>
                    <a:pt x="115484" y="327913"/>
                  </a:lnTo>
                  <a:close/>
                </a:path>
                <a:path w="1863089" h="408939">
                  <a:moveTo>
                    <a:pt x="162401" y="292226"/>
                  </a:moveTo>
                  <a:lnTo>
                    <a:pt x="161639" y="292734"/>
                  </a:lnTo>
                  <a:lnTo>
                    <a:pt x="162401" y="292226"/>
                  </a:lnTo>
                  <a:close/>
                </a:path>
                <a:path w="1863089" h="408939">
                  <a:moveTo>
                    <a:pt x="403955" y="113283"/>
                  </a:moveTo>
                  <a:lnTo>
                    <a:pt x="402685" y="113791"/>
                  </a:lnTo>
                  <a:lnTo>
                    <a:pt x="347821" y="138556"/>
                  </a:lnTo>
                  <a:lnTo>
                    <a:pt x="293973" y="165607"/>
                  </a:lnTo>
                  <a:lnTo>
                    <a:pt x="265144" y="181863"/>
                  </a:lnTo>
                  <a:lnTo>
                    <a:pt x="283686" y="215011"/>
                  </a:lnTo>
                  <a:lnTo>
                    <a:pt x="311575" y="199516"/>
                  </a:lnTo>
                  <a:lnTo>
                    <a:pt x="363830" y="173100"/>
                  </a:lnTo>
                  <a:lnTo>
                    <a:pt x="364585" y="172719"/>
                  </a:lnTo>
                  <a:lnTo>
                    <a:pt x="417487" y="148970"/>
                  </a:lnTo>
                  <a:lnTo>
                    <a:pt x="417290" y="148970"/>
                  </a:lnTo>
                  <a:lnTo>
                    <a:pt x="418052" y="148716"/>
                  </a:lnTo>
                  <a:lnTo>
                    <a:pt x="403955" y="113283"/>
                  </a:lnTo>
                  <a:close/>
                </a:path>
                <a:path w="1863089" h="408939">
                  <a:moveTo>
                    <a:pt x="312261" y="199136"/>
                  </a:moveTo>
                  <a:lnTo>
                    <a:pt x="311499" y="199516"/>
                  </a:lnTo>
                  <a:lnTo>
                    <a:pt x="312261" y="199136"/>
                  </a:lnTo>
                  <a:close/>
                </a:path>
                <a:path w="1863089" h="408939">
                  <a:moveTo>
                    <a:pt x="364670" y="172719"/>
                  </a:moveTo>
                  <a:lnTo>
                    <a:pt x="363889" y="173071"/>
                  </a:lnTo>
                  <a:lnTo>
                    <a:pt x="364670" y="172719"/>
                  </a:lnTo>
                  <a:close/>
                </a:path>
                <a:path w="1863089" h="408939">
                  <a:moveTo>
                    <a:pt x="418052" y="148716"/>
                  </a:moveTo>
                  <a:lnTo>
                    <a:pt x="417290" y="148970"/>
                  </a:lnTo>
                  <a:lnTo>
                    <a:pt x="417487" y="148970"/>
                  </a:lnTo>
                  <a:lnTo>
                    <a:pt x="418052" y="148716"/>
                  </a:lnTo>
                  <a:close/>
                </a:path>
                <a:path w="1863089" h="408939">
                  <a:moveTo>
                    <a:pt x="661003" y="32512"/>
                  </a:moveTo>
                  <a:lnTo>
                    <a:pt x="630904" y="38988"/>
                  </a:lnTo>
                  <a:lnTo>
                    <a:pt x="572738" y="53975"/>
                  </a:lnTo>
                  <a:lnTo>
                    <a:pt x="515334" y="71500"/>
                  </a:lnTo>
                  <a:lnTo>
                    <a:pt x="511651" y="72770"/>
                  </a:lnTo>
                  <a:lnTo>
                    <a:pt x="524224" y="108712"/>
                  </a:lnTo>
                  <a:lnTo>
                    <a:pt x="526792" y="107822"/>
                  </a:lnTo>
                  <a:lnTo>
                    <a:pt x="527526" y="107568"/>
                  </a:lnTo>
                  <a:lnTo>
                    <a:pt x="583406" y="90550"/>
                  </a:lnTo>
                  <a:lnTo>
                    <a:pt x="583625" y="90550"/>
                  </a:lnTo>
                  <a:lnTo>
                    <a:pt x="639557" y="76072"/>
                  </a:lnTo>
                  <a:lnTo>
                    <a:pt x="639286" y="76072"/>
                  </a:lnTo>
                  <a:lnTo>
                    <a:pt x="669004" y="69722"/>
                  </a:lnTo>
                  <a:lnTo>
                    <a:pt x="661003" y="32512"/>
                  </a:lnTo>
                  <a:close/>
                </a:path>
                <a:path w="1863089" h="408939">
                  <a:moveTo>
                    <a:pt x="527597" y="107568"/>
                  </a:moveTo>
                  <a:lnTo>
                    <a:pt x="527001" y="107750"/>
                  </a:lnTo>
                  <a:lnTo>
                    <a:pt x="527597" y="107568"/>
                  </a:lnTo>
                  <a:close/>
                </a:path>
                <a:path w="1863089" h="408939">
                  <a:moveTo>
                    <a:pt x="583625" y="90550"/>
                  </a:moveTo>
                  <a:lnTo>
                    <a:pt x="583406" y="90550"/>
                  </a:lnTo>
                  <a:lnTo>
                    <a:pt x="582644" y="90804"/>
                  </a:lnTo>
                  <a:lnTo>
                    <a:pt x="583625" y="90550"/>
                  </a:lnTo>
                  <a:close/>
                </a:path>
                <a:path w="1863089" h="408939">
                  <a:moveTo>
                    <a:pt x="640048" y="75945"/>
                  </a:moveTo>
                  <a:lnTo>
                    <a:pt x="639286" y="76072"/>
                  </a:lnTo>
                  <a:lnTo>
                    <a:pt x="639557" y="76072"/>
                  </a:lnTo>
                  <a:lnTo>
                    <a:pt x="640048" y="75945"/>
                  </a:lnTo>
                  <a:close/>
                </a:path>
                <a:path w="1863089" h="408939">
                  <a:moveTo>
                    <a:pt x="929227" y="0"/>
                  </a:moveTo>
                  <a:lnTo>
                    <a:pt x="926687" y="0"/>
                  </a:lnTo>
                  <a:lnTo>
                    <a:pt x="867251" y="2920"/>
                  </a:lnTo>
                  <a:lnTo>
                    <a:pt x="807688" y="8254"/>
                  </a:lnTo>
                  <a:lnTo>
                    <a:pt x="775049" y="12572"/>
                  </a:lnTo>
                  <a:lnTo>
                    <a:pt x="780002" y="50291"/>
                  </a:lnTo>
                  <a:lnTo>
                    <a:pt x="812387" y="46100"/>
                  </a:lnTo>
                  <a:lnTo>
                    <a:pt x="813022" y="46100"/>
                  </a:lnTo>
                  <a:lnTo>
                    <a:pt x="870299" y="40893"/>
                  </a:lnTo>
                  <a:lnTo>
                    <a:pt x="869410" y="40893"/>
                  </a:lnTo>
                  <a:lnTo>
                    <a:pt x="928211" y="38100"/>
                  </a:lnTo>
                  <a:lnTo>
                    <a:pt x="929481" y="38100"/>
                  </a:lnTo>
                  <a:lnTo>
                    <a:pt x="929227" y="0"/>
                  </a:lnTo>
                  <a:close/>
                </a:path>
                <a:path w="1863089" h="408939">
                  <a:moveTo>
                    <a:pt x="813022" y="46100"/>
                  </a:moveTo>
                  <a:lnTo>
                    <a:pt x="812387" y="46100"/>
                  </a:lnTo>
                  <a:lnTo>
                    <a:pt x="811625" y="46227"/>
                  </a:lnTo>
                  <a:lnTo>
                    <a:pt x="813022" y="46100"/>
                  </a:lnTo>
                  <a:close/>
                </a:path>
                <a:path w="1863089" h="408939">
                  <a:moveTo>
                    <a:pt x="1192875" y="50291"/>
                  </a:moveTo>
                  <a:lnTo>
                    <a:pt x="1157954" y="50291"/>
                  </a:lnTo>
                  <a:lnTo>
                    <a:pt x="1191990" y="55752"/>
                  </a:lnTo>
                  <a:lnTo>
                    <a:pt x="1192875" y="50291"/>
                  </a:lnTo>
                  <a:close/>
                </a:path>
                <a:path w="1863089" h="408939">
                  <a:moveTo>
                    <a:pt x="1045686" y="1396"/>
                  </a:moveTo>
                  <a:lnTo>
                    <a:pt x="1044289" y="1396"/>
                  </a:lnTo>
                  <a:lnTo>
                    <a:pt x="1043019" y="39496"/>
                  </a:lnTo>
                  <a:lnTo>
                    <a:pt x="1043273" y="39496"/>
                  </a:lnTo>
                  <a:lnTo>
                    <a:pt x="1101566" y="43687"/>
                  </a:lnTo>
                  <a:lnTo>
                    <a:pt x="1100677" y="43687"/>
                  </a:lnTo>
                  <a:lnTo>
                    <a:pt x="1158716" y="50418"/>
                  </a:lnTo>
                  <a:lnTo>
                    <a:pt x="1157954" y="50291"/>
                  </a:lnTo>
                  <a:lnTo>
                    <a:pt x="1192875" y="50291"/>
                  </a:lnTo>
                  <a:lnTo>
                    <a:pt x="1198086" y="18161"/>
                  </a:lnTo>
                  <a:lnTo>
                    <a:pt x="1163542" y="12572"/>
                  </a:lnTo>
                  <a:lnTo>
                    <a:pt x="1104741" y="5714"/>
                  </a:lnTo>
                  <a:lnTo>
                    <a:pt x="1045686" y="1396"/>
                  </a:lnTo>
                  <a:close/>
                </a:path>
                <a:path w="1863089" h="408939">
                  <a:moveTo>
                    <a:pt x="1446789" y="119252"/>
                  </a:moveTo>
                  <a:lnTo>
                    <a:pt x="1434687" y="119252"/>
                  </a:lnTo>
                  <a:lnTo>
                    <a:pt x="1445101" y="123443"/>
                  </a:lnTo>
                  <a:lnTo>
                    <a:pt x="1446789" y="119252"/>
                  </a:lnTo>
                  <a:close/>
                </a:path>
                <a:path w="1863089" h="408939">
                  <a:moveTo>
                    <a:pt x="1454259" y="100711"/>
                  </a:moveTo>
                  <a:lnTo>
                    <a:pt x="1380966" y="100711"/>
                  </a:lnTo>
                  <a:lnTo>
                    <a:pt x="1381728" y="100964"/>
                  </a:lnTo>
                  <a:lnTo>
                    <a:pt x="1435576" y="119633"/>
                  </a:lnTo>
                  <a:lnTo>
                    <a:pt x="1434687" y="119252"/>
                  </a:lnTo>
                  <a:lnTo>
                    <a:pt x="1446789" y="119252"/>
                  </a:lnTo>
                  <a:lnTo>
                    <a:pt x="1454259" y="100711"/>
                  </a:lnTo>
                  <a:close/>
                </a:path>
                <a:path w="1863089" h="408939">
                  <a:moveTo>
                    <a:pt x="1381529" y="100906"/>
                  </a:moveTo>
                  <a:lnTo>
                    <a:pt x="1381699" y="100964"/>
                  </a:lnTo>
                  <a:lnTo>
                    <a:pt x="1381529" y="100906"/>
                  </a:lnTo>
                  <a:close/>
                </a:path>
                <a:path w="1863089" h="408939">
                  <a:moveTo>
                    <a:pt x="1326356" y="84581"/>
                  </a:moveTo>
                  <a:lnTo>
                    <a:pt x="1381529" y="100906"/>
                  </a:lnTo>
                  <a:lnTo>
                    <a:pt x="1380966" y="100711"/>
                  </a:lnTo>
                  <a:lnTo>
                    <a:pt x="1454259" y="100711"/>
                  </a:lnTo>
                  <a:lnTo>
                    <a:pt x="1459325" y="88137"/>
                  </a:lnTo>
                  <a:lnTo>
                    <a:pt x="1450899" y="84708"/>
                  </a:lnTo>
                  <a:lnTo>
                    <a:pt x="1327118" y="84708"/>
                  </a:lnTo>
                  <a:lnTo>
                    <a:pt x="1326356" y="84581"/>
                  </a:lnTo>
                  <a:close/>
                </a:path>
                <a:path w="1863089" h="408939">
                  <a:moveTo>
                    <a:pt x="1311497" y="41655"/>
                  </a:moveTo>
                  <a:lnTo>
                    <a:pt x="1302353" y="78612"/>
                  </a:lnTo>
                  <a:lnTo>
                    <a:pt x="1327118" y="84708"/>
                  </a:lnTo>
                  <a:lnTo>
                    <a:pt x="1450899" y="84708"/>
                  </a:lnTo>
                  <a:lnTo>
                    <a:pt x="1448403" y="83692"/>
                  </a:lnTo>
                  <a:lnTo>
                    <a:pt x="1393031" y="64642"/>
                  </a:lnTo>
                  <a:lnTo>
                    <a:pt x="1336770" y="47878"/>
                  </a:lnTo>
                  <a:lnTo>
                    <a:pt x="1311497" y="41655"/>
                  </a:lnTo>
                  <a:close/>
                </a:path>
                <a:path w="1863089" h="408939">
                  <a:moveTo>
                    <a:pt x="1664932" y="189356"/>
                  </a:moveTo>
                  <a:lnTo>
                    <a:pt x="1589373" y="189356"/>
                  </a:lnTo>
                  <a:lnTo>
                    <a:pt x="1639284" y="218058"/>
                  </a:lnTo>
                  <a:lnTo>
                    <a:pt x="1678654" y="243331"/>
                  </a:lnTo>
                  <a:lnTo>
                    <a:pt x="1699228" y="211327"/>
                  </a:lnTo>
                  <a:lnTo>
                    <a:pt x="1664932" y="189356"/>
                  </a:lnTo>
                  <a:close/>
                </a:path>
                <a:path w="1863089" h="408939">
                  <a:moveTo>
                    <a:pt x="1638395" y="217550"/>
                  </a:moveTo>
                  <a:lnTo>
                    <a:pt x="1639188" y="218058"/>
                  </a:lnTo>
                  <a:lnTo>
                    <a:pt x="1638395" y="217550"/>
                  </a:lnTo>
                  <a:close/>
                </a:path>
                <a:path w="1863089" h="408939">
                  <a:moveTo>
                    <a:pt x="1565624" y="134492"/>
                  </a:moveTo>
                  <a:lnTo>
                    <a:pt x="1548225" y="168401"/>
                  </a:lnTo>
                  <a:lnTo>
                    <a:pt x="1590135" y="189864"/>
                  </a:lnTo>
                  <a:lnTo>
                    <a:pt x="1589373" y="189356"/>
                  </a:lnTo>
                  <a:lnTo>
                    <a:pt x="1664932" y="189356"/>
                  </a:lnTo>
                  <a:lnTo>
                    <a:pt x="1658588" y="185292"/>
                  </a:lnTo>
                  <a:lnTo>
                    <a:pt x="1607915" y="156082"/>
                  </a:lnTo>
                  <a:lnTo>
                    <a:pt x="1565624" y="134492"/>
                  </a:lnTo>
                  <a:close/>
                </a:path>
                <a:path w="1863089" h="408939">
                  <a:moveTo>
                    <a:pt x="1816957" y="251332"/>
                  </a:moveTo>
                  <a:lnTo>
                    <a:pt x="1740122" y="335914"/>
                  </a:lnTo>
                  <a:lnTo>
                    <a:pt x="1863058" y="370458"/>
                  </a:lnTo>
                  <a:lnTo>
                    <a:pt x="1843939" y="321055"/>
                  </a:lnTo>
                  <a:lnTo>
                    <a:pt x="1780508" y="321055"/>
                  </a:lnTo>
                  <a:lnTo>
                    <a:pt x="1767935" y="310768"/>
                  </a:lnTo>
                  <a:lnTo>
                    <a:pt x="1792319" y="281431"/>
                  </a:lnTo>
                  <a:lnTo>
                    <a:pt x="1828605" y="281431"/>
                  </a:lnTo>
                  <a:lnTo>
                    <a:pt x="1816957" y="251332"/>
                  </a:lnTo>
                  <a:close/>
                </a:path>
                <a:path w="1863089" h="408939">
                  <a:moveTo>
                    <a:pt x="1792319" y="281431"/>
                  </a:moveTo>
                  <a:lnTo>
                    <a:pt x="1767935" y="310768"/>
                  </a:lnTo>
                  <a:lnTo>
                    <a:pt x="1780508" y="321055"/>
                  </a:lnTo>
                  <a:lnTo>
                    <a:pt x="1804765" y="291845"/>
                  </a:lnTo>
                  <a:lnTo>
                    <a:pt x="1792319" y="281431"/>
                  </a:lnTo>
                  <a:close/>
                </a:path>
                <a:path w="1863089" h="408939">
                  <a:moveTo>
                    <a:pt x="1828605" y="281431"/>
                  </a:moveTo>
                  <a:lnTo>
                    <a:pt x="1792319" y="281431"/>
                  </a:lnTo>
                  <a:lnTo>
                    <a:pt x="1804765" y="291845"/>
                  </a:lnTo>
                  <a:lnTo>
                    <a:pt x="1780508" y="321055"/>
                  </a:lnTo>
                  <a:lnTo>
                    <a:pt x="1843939" y="321055"/>
                  </a:lnTo>
                  <a:lnTo>
                    <a:pt x="1828605" y="28143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888474" y="4205134"/>
            <a:ext cx="1179830" cy="2949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92075">
              <a:lnSpc>
                <a:spcPts val="2270"/>
              </a:lnSpc>
            </a:pPr>
            <a:r>
              <a:rPr sz="2000" b="1" spc="-5">
                <a:solidFill>
                  <a:srgbClr val="C00000"/>
                </a:solidFill>
                <a:latin typeface="Calibri"/>
                <a:cs typeface="Calibri"/>
              </a:rPr>
              <a:t>CCP</a:t>
            </a:r>
            <a:r>
              <a:rPr sz="2000" b="1" spc="-4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000" b="1" spc="-15">
                <a:solidFill>
                  <a:srgbClr val="C00000"/>
                </a:solidFill>
                <a:latin typeface="Calibri"/>
                <a:cs typeface="Calibri"/>
              </a:rPr>
              <a:t>later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8723301" y="6905829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116</a:t>
            </a:fld>
            <a:endParaRPr spc="-5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50EEAD-0C77-DD6D-FC97-833D6502E2E2}"/>
              </a:ext>
            </a:extLst>
          </p:cNvPr>
          <p:cNvCxnSpPr/>
          <p:nvPr/>
        </p:nvCxnSpPr>
        <p:spPr>
          <a:xfrm flipV="1">
            <a:off x="5802300" y="3906040"/>
            <a:ext cx="4308226" cy="1196721"/>
          </a:xfrm>
          <a:prstGeom prst="straightConnector1">
            <a:avLst/>
          </a:prstGeom>
          <a:ln w="41275" cap="rnd">
            <a:solidFill>
              <a:srgbClr val="FF0000"/>
            </a:solidFill>
            <a:prstDash val="dash"/>
            <a:round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bject 16">
            <a:extLst>
              <a:ext uri="{FF2B5EF4-FFF2-40B4-BE49-F238E27FC236}">
                <a16:creationId xmlns:a16="http://schemas.microsoft.com/office/drawing/2014/main" id="{5A2B049C-5008-6B3A-40F5-62CFE3D78340}"/>
              </a:ext>
            </a:extLst>
          </p:cNvPr>
          <p:cNvSpPr/>
          <p:nvPr/>
        </p:nvSpPr>
        <p:spPr>
          <a:xfrm>
            <a:off x="10210005" y="3602459"/>
            <a:ext cx="518097" cy="484931"/>
          </a:xfrm>
          <a:custGeom>
            <a:avLst/>
            <a:gdLst/>
            <a:ahLst/>
            <a:cxnLst/>
            <a:rect l="l" t="t" r="r" b="b"/>
            <a:pathLst>
              <a:path w="295909" h="294639">
                <a:moveTo>
                  <a:pt x="0" y="147066"/>
                </a:moveTo>
                <a:lnTo>
                  <a:pt x="7534" y="100559"/>
                </a:lnTo>
                <a:lnTo>
                  <a:pt x="28517" y="60185"/>
                </a:lnTo>
                <a:lnTo>
                  <a:pt x="60514" y="28358"/>
                </a:lnTo>
                <a:lnTo>
                  <a:pt x="101096" y="7491"/>
                </a:lnTo>
                <a:lnTo>
                  <a:pt x="147827" y="0"/>
                </a:lnTo>
                <a:lnTo>
                  <a:pt x="194559" y="7491"/>
                </a:lnTo>
                <a:lnTo>
                  <a:pt x="235141" y="28358"/>
                </a:lnTo>
                <a:lnTo>
                  <a:pt x="267138" y="60185"/>
                </a:lnTo>
                <a:lnTo>
                  <a:pt x="288121" y="100559"/>
                </a:lnTo>
                <a:lnTo>
                  <a:pt x="295655" y="147066"/>
                </a:lnTo>
                <a:lnTo>
                  <a:pt x="288121" y="193572"/>
                </a:lnTo>
                <a:lnTo>
                  <a:pt x="267138" y="233946"/>
                </a:lnTo>
                <a:lnTo>
                  <a:pt x="235141" y="265773"/>
                </a:lnTo>
                <a:lnTo>
                  <a:pt x="194559" y="286640"/>
                </a:lnTo>
                <a:lnTo>
                  <a:pt x="147827" y="294132"/>
                </a:lnTo>
                <a:lnTo>
                  <a:pt x="101096" y="286640"/>
                </a:lnTo>
                <a:lnTo>
                  <a:pt x="60514" y="265773"/>
                </a:lnTo>
                <a:lnTo>
                  <a:pt x="28517" y="233946"/>
                </a:lnTo>
                <a:lnTo>
                  <a:pt x="7534" y="193572"/>
                </a:lnTo>
                <a:lnTo>
                  <a:pt x="0" y="147066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6917" y="334475"/>
            <a:ext cx="8156322" cy="13176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59765">
              <a:spcBef>
                <a:spcPts val="95"/>
              </a:spcBef>
              <a:tabLst>
                <a:tab pos="3945890" algn="l"/>
              </a:tabLst>
            </a:pPr>
            <a:r>
              <a:rPr sz="44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End Chapter 6:	Principle 2  </a:t>
            </a:r>
            <a:endParaRPr lang="en-US" sz="4400">
              <a:solidFill>
                <a:srgbClr val="002060"/>
              </a:solidFill>
              <a:latin typeface="Aptos Black" panose="020B0004020202020204" pitchFamily="34" charset="0"/>
              <a:ea typeface="+mj-ea"/>
              <a:cs typeface="+mj-cs"/>
            </a:endParaRPr>
          </a:p>
          <a:p>
            <a:pPr marL="12700" marR="5080" indent="659765">
              <a:spcBef>
                <a:spcPts val="95"/>
              </a:spcBef>
              <a:tabLst>
                <a:tab pos="3945890" algn="l"/>
              </a:tabLst>
            </a:pPr>
            <a:r>
              <a:rPr sz="4000" spc="-15">
                <a:solidFill>
                  <a:srgbClr val="1F3863"/>
                </a:solidFill>
                <a:latin typeface="Calibri"/>
                <a:cs typeface="Calibri"/>
              </a:rPr>
              <a:t>Determine</a:t>
            </a:r>
            <a:r>
              <a:rPr sz="40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10">
                <a:solidFill>
                  <a:srgbClr val="1F3863"/>
                </a:solidFill>
                <a:latin typeface="Calibri"/>
                <a:cs typeface="Calibri"/>
              </a:rPr>
              <a:t>Critical</a:t>
            </a:r>
            <a:r>
              <a:rPr sz="4000" spc="-20">
                <a:solidFill>
                  <a:srgbClr val="1F3863"/>
                </a:solidFill>
                <a:latin typeface="Calibri"/>
                <a:cs typeface="Calibri"/>
              </a:rPr>
              <a:t> Control</a:t>
            </a:r>
            <a:r>
              <a:rPr sz="40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30">
                <a:solidFill>
                  <a:srgbClr val="1F3863"/>
                </a:solidFill>
                <a:latin typeface="Calibri"/>
                <a:cs typeface="Calibri"/>
              </a:rPr>
              <a:t>Points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0" y="2264664"/>
            <a:ext cx="8223884" cy="4593590"/>
            <a:chOff x="0" y="2264664"/>
            <a:chExt cx="8223884" cy="45935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64664"/>
              <a:ext cx="4242816" cy="45933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4861" y="3495802"/>
              <a:ext cx="96012" cy="961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7239" y="3483991"/>
              <a:ext cx="192150" cy="19215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34866" y="3046018"/>
              <a:ext cx="4083050" cy="1731010"/>
            </a:xfrm>
            <a:custGeom>
              <a:avLst/>
              <a:gdLst/>
              <a:ahLst/>
              <a:cxnLst/>
              <a:rect l="l" t="t" r="r" b="b"/>
              <a:pathLst>
                <a:path w="4083050" h="1731010">
                  <a:moveTo>
                    <a:pt x="288290" y="582879"/>
                  </a:moveTo>
                  <a:lnTo>
                    <a:pt x="280936" y="537311"/>
                  </a:lnTo>
                  <a:lnTo>
                    <a:pt x="260477" y="497751"/>
                  </a:lnTo>
                  <a:lnTo>
                    <a:pt x="229273" y="466547"/>
                  </a:lnTo>
                  <a:lnTo>
                    <a:pt x="189712" y="446087"/>
                  </a:lnTo>
                  <a:lnTo>
                    <a:pt x="144145" y="438734"/>
                  </a:lnTo>
                  <a:lnTo>
                    <a:pt x="98615" y="446087"/>
                  </a:lnTo>
                  <a:lnTo>
                    <a:pt x="59055" y="466547"/>
                  </a:lnTo>
                  <a:lnTo>
                    <a:pt x="27838" y="497751"/>
                  </a:lnTo>
                  <a:lnTo>
                    <a:pt x="7353" y="537311"/>
                  </a:lnTo>
                  <a:lnTo>
                    <a:pt x="0" y="582879"/>
                  </a:lnTo>
                  <a:lnTo>
                    <a:pt x="7353" y="628459"/>
                  </a:lnTo>
                  <a:lnTo>
                    <a:pt x="27838" y="668020"/>
                  </a:lnTo>
                  <a:lnTo>
                    <a:pt x="59055" y="699223"/>
                  </a:lnTo>
                  <a:lnTo>
                    <a:pt x="98615" y="719683"/>
                  </a:lnTo>
                  <a:lnTo>
                    <a:pt x="144145" y="727024"/>
                  </a:lnTo>
                  <a:lnTo>
                    <a:pt x="189712" y="719683"/>
                  </a:lnTo>
                  <a:lnTo>
                    <a:pt x="229273" y="699223"/>
                  </a:lnTo>
                  <a:lnTo>
                    <a:pt x="260477" y="668020"/>
                  </a:lnTo>
                  <a:lnTo>
                    <a:pt x="280936" y="628459"/>
                  </a:lnTo>
                  <a:lnTo>
                    <a:pt x="288290" y="582879"/>
                  </a:lnTo>
                  <a:close/>
                </a:path>
                <a:path w="4083050" h="1731010">
                  <a:moveTo>
                    <a:pt x="4082681" y="829652"/>
                  </a:moveTo>
                  <a:lnTo>
                    <a:pt x="4067568" y="754291"/>
                  </a:lnTo>
                  <a:lnTo>
                    <a:pt x="4050614" y="717359"/>
                  </a:lnTo>
                  <a:lnTo>
                    <a:pt x="4027309" y="681355"/>
                  </a:lnTo>
                  <a:lnTo>
                    <a:pt x="3997579" y="646582"/>
                  </a:lnTo>
                  <a:lnTo>
                    <a:pt x="3961384" y="613359"/>
                  </a:lnTo>
                  <a:lnTo>
                    <a:pt x="3967480" y="603986"/>
                  </a:lnTo>
                  <a:lnTo>
                    <a:pt x="3994962" y="536308"/>
                  </a:lnTo>
                  <a:lnTo>
                    <a:pt x="3998887" y="497713"/>
                  </a:lnTo>
                  <a:lnTo>
                    <a:pt x="3994759" y="459752"/>
                  </a:lnTo>
                  <a:lnTo>
                    <a:pt x="3982936" y="422871"/>
                  </a:lnTo>
                  <a:lnTo>
                    <a:pt x="3963835" y="387502"/>
                  </a:lnTo>
                  <a:lnTo>
                    <a:pt x="3937825" y="354050"/>
                  </a:lnTo>
                  <a:lnTo>
                    <a:pt x="3905288" y="322948"/>
                  </a:lnTo>
                  <a:lnTo>
                    <a:pt x="3866616" y="294627"/>
                  </a:lnTo>
                  <a:lnTo>
                    <a:pt x="3822204" y="269506"/>
                  </a:lnTo>
                  <a:lnTo>
                    <a:pt x="3772433" y="248018"/>
                  </a:lnTo>
                  <a:lnTo>
                    <a:pt x="3717696" y="230593"/>
                  </a:lnTo>
                  <a:lnTo>
                    <a:pt x="3658362" y="217627"/>
                  </a:lnTo>
                  <a:lnTo>
                    <a:pt x="3639375" y="173609"/>
                  </a:lnTo>
                  <a:lnTo>
                    <a:pt x="3608857" y="132575"/>
                  </a:lnTo>
                  <a:lnTo>
                    <a:pt x="3567633" y="95402"/>
                  </a:lnTo>
                  <a:lnTo>
                    <a:pt x="3516503" y="62941"/>
                  </a:lnTo>
                  <a:lnTo>
                    <a:pt x="3474135" y="43116"/>
                  </a:lnTo>
                  <a:lnTo>
                    <a:pt x="3429203" y="27076"/>
                  </a:lnTo>
                  <a:lnTo>
                    <a:pt x="3382238" y="14820"/>
                  </a:lnTo>
                  <a:lnTo>
                    <a:pt x="3333826" y="6324"/>
                  </a:lnTo>
                  <a:lnTo>
                    <a:pt x="3284486" y="1524"/>
                  </a:lnTo>
                  <a:lnTo>
                    <a:pt x="3234804" y="431"/>
                  </a:lnTo>
                  <a:lnTo>
                    <a:pt x="3185312" y="2997"/>
                  </a:lnTo>
                  <a:lnTo>
                    <a:pt x="3136595" y="9194"/>
                  </a:lnTo>
                  <a:lnTo>
                    <a:pt x="3089173" y="18999"/>
                  </a:lnTo>
                  <a:lnTo>
                    <a:pt x="3043631" y="32372"/>
                  </a:lnTo>
                  <a:lnTo>
                    <a:pt x="3000514" y="49301"/>
                  </a:lnTo>
                  <a:lnTo>
                    <a:pt x="2960382" y="69748"/>
                  </a:lnTo>
                  <a:lnTo>
                    <a:pt x="2923794" y="93675"/>
                  </a:lnTo>
                  <a:lnTo>
                    <a:pt x="2895676" y="73012"/>
                  </a:lnTo>
                  <a:lnTo>
                    <a:pt x="2829433" y="38493"/>
                  </a:lnTo>
                  <a:lnTo>
                    <a:pt x="2791968" y="24968"/>
                  </a:lnTo>
                  <a:lnTo>
                    <a:pt x="2740177" y="11582"/>
                  </a:lnTo>
                  <a:lnTo>
                    <a:pt x="2687180" y="3314"/>
                  </a:lnTo>
                  <a:lnTo>
                    <a:pt x="2633764" y="0"/>
                  </a:lnTo>
                  <a:lnTo>
                    <a:pt x="2580703" y="1460"/>
                  </a:lnTo>
                  <a:lnTo>
                    <a:pt x="2528786" y="7556"/>
                  </a:lnTo>
                  <a:lnTo>
                    <a:pt x="2478786" y="18084"/>
                  </a:lnTo>
                  <a:lnTo>
                    <a:pt x="2431516" y="32918"/>
                  </a:lnTo>
                  <a:lnTo>
                    <a:pt x="2387739" y="51866"/>
                  </a:lnTo>
                  <a:lnTo>
                    <a:pt x="2348242" y="74764"/>
                  </a:lnTo>
                  <a:lnTo>
                    <a:pt x="2313813" y="101460"/>
                  </a:lnTo>
                  <a:lnTo>
                    <a:pt x="2285238" y="131775"/>
                  </a:lnTo>
                  <a:lnTo>
                    <a:pt x="2260549" y="117576"/>
                  </a:lnTo>
                  <a:lnTo>
                    <a:pt x="2206815" y="92684"/>
                  </a:lnTo>
                  <a:lnTo>
                    <a:pt x="2128913" y="67945"/>
                  </a:lnTo>
                  <a:lnTo>
                    <a:pt x="2078710" y="57645"/>
                  </a:lnTo>
                  <a:lnTo>
                    <a:pt x="2027783" y="51117"/>
                  </a:lnTo>
                  <a:lnTo>
                    <a:pt x="1976602" y="48272"/>
                  </a:lnTo>
                  <a:lnTo>
                    <a:pt x="1925624" y="49022"/>
                  </a:lnTo>
                  <a:lnTo>
                    <a:pt x="1875320" y="53276"/>
                  </a:lnTo>
                  <a:lnTo>
                    <a:pt x="1826171" y="60947"/>
                  </a:lnTo>
                  <a:lnTo>
                    <a:pt x="1778635" y="71945"/>
                  </a:lnTo>
                  <a:lnTo>
                    <a:pt x="1733181" y="86169"/>
                  </a:lnTo>
                  <a:lnTo>
                    <a:pt x="1690293" y="103543"/>
                  </a:lnTo>
                  <a:lnTo>
                    <a:pt x="1650415" y="123964"/>
                  </a:lnTo>
                  <a:lnTo>
                    <a:pt x="1614017" y="147358"/>
                  </a:lnTo>
                  <a:lnTo>
                    <a:pt x="1581594" y="173609"/>
                  </a:lnTo>
                  <a:lnTo>
                    <a:pt x="1553591" y="202641"/>
                  </a:lnTo>
                  <a:lnTo>
                    <a:pt x="1510398" y="188214"/>
                  </a:lnTo>
                  <a:lnTo>
                    <a:pt x="1465694" y="176161"/>
                  </a:lnTo>
                  <a:lnTo>
                    <a:pt x="1419694" y="166522"/>
                  </a:lnTo>
                  <a:lnTo>
                    <a:pt x="1372666" y="159321"/>
                  </a:lnTo>
                  <a:lnTo>
                    <a:pt x="1324864" y="154597"/>
                  </a:lnTo>
                  <a:lnTo>
                    <a:pt x="1276515" y="152374"/>
                  </a:lnTo>
                  <a:lnTo>
                    <a:pt x="1227874" y="152679"/>
                  </a:lnTo>
                  <a:lnTo>
                    <a:pt x="1179195" y="155524"/>
                  </a:lnTo>
                  <a:lnTo>
                    <a:pt x="1120368" y="162496"/>
                  </a:lnTo>
                  <a:lnTo>
                    <a:pt x="1064056" y="172948"/>
                  </a:lnTo>
                  <a:lnTo>
                    <a:pt x="1010475" y="186690"/>
                  </a:lnTo>
                  <a:lnTo>
                    <a:pt x="959916" y="203504"/>
                  </a:lnTo>
                  <a:lnTo>
                    <a:pt x="912596" y="223202"/>
                  </a:lnTo>
                  <a:lnTo>
                    <a:pt x="868781" y="245554"/>
                  </a:lnTo>
                  <a:lnTo>
                    <a:pt x="828725" y="270370"/>
                  </a:lnTo>
                  <a:lnTo>
                    <a:pt x="792683" y="297421"/>
                  </a:lnTo>
                  <a:lnTo>
                    <a:pt x="760882" y="326517"/>
                  </a:lnTo>
                  <a:lnTo>
                    <a:pt x="733602" y="357441"/>
                  </a:lnTo>
                  <a:lnTo>
                    <a:pt x="711085" y="389991"/>
                  </a:lnTo>
                  <a:lnTo>
                    <a:pt x="693572" y="423951"/>
                  </a:lnTo>
                  <a:lnTo>
                    <a:pt x="674598" y="495300"/>
                  </a:lnTo>
                  <a:lnTo>
                    <a:pt x="673633" y="532257"/>
                  </a:lnTo>
                  <a:lnTo>
                    <a:pt x="678688" y="569798"/>
                  </a:lnTo>
                  <a:lnTo>
                    <a:pt x="675640" y="575132"/>
                  </a:lnTo>
                  <a:lnTo>
                    <a:pt x="617245" y="581914"/>
                  </a:lnTo>
                  <a:lnTo>
                    <a:pt x="561949" y="594245"/>
                  </a:lnTo>
                  <a:lnTo>
                    <a:pt x="510628" y="611746"/>
                  </a:lnTo>
                  <a:lnTo>
                    <a:pt x="464197" y="634060"/>
                  </a:lnTo>
                  <a:lnTo>
                    <a:pt x="423570" y="660793"/>
                  </a:lnTo>
                  <a:lnTo>
                    <a:pt x="389636" y="691591"/>
                  </a:lnTo>
                  <a:lnTo>
                    <a:pt x="363029" y="726478"/>
                  </a:lnTo>
                  <a:lnTo>
                    <a:pt x="346075" y="762647"/>
                  </a:lnTo>
                  <a:lnTo>
                    <a:pt x="338467" y="799426"/>
                  </a:lnTo>
                  <a:lnTo>
                    <a:pt x="339953" y="836129"/>
                  </a:lnTo>
                  <a:lnTo>
                    <a:pt x="369062" y="906653"/>
                  </a:lnTo>
                  <a:lnTo>
                    <a:pt x="396138" y="939126"/>
                  </a:lnTo>
                  <a:lnTo>
                    <a:pt x="431190" y="968857"/>
                  </a:lnTo>
                  <a:lnTo>
                    <a:pt x="473951" y="995159"/>
                  </a:lnTo>
                  <a:lnTo>
                    <a:pt x="524129" y="1017346"/>
                  </a:lnTo>
                  <a:lnTo>
                    <a:pt x="483387" y="1049972"/>
                  </a:lnTo>
                  <a:lnTo>
                    <a:pt x="452628" y="1086116"/>
                  </a:lnTo>
                  <a:lnTo>
                    <a:pt x="432295" y="1124902"/>
                  </a:lnTo>
                  <a:lnTo>
                    <a:pt x="422871" y="1165440"/>
                  </a:lnTo>
                  <a:lnTo>
                    <a:pt x="424815" y="1206830"/>
                  </a:lnTo>
                  <a:lnTo>
                    <a:pt x="453377" y="1273670"/>
                  </a:lnTo>
                  <a:lnTo>
                    <a:pt x="478180" y="1303528"/>
                  </a:lnTo>
                  <a:lnTo>
                    <a:pt x="509143" y="1330579"/>
                  </a:lnTo>
                  <a:lnTo>
                    <a:pt x="545604" y="1354505"/>
                  </a:lnTo>
                  <a:lnTo>
                    <a:pt x="586930" y="1375003"/>
                  </a:lnTo>
                  <a:lnTo>
                    <a:pt x="632447" y="1391729"/>
                  </a:lnTo>
                  <a:lnTo>
                    <a:pt x="681532" y="1404378"/>
                  </a:lnTo>
                  <a:lnTo>
                    <a:pt x="733526" y="1412621"/>
                  </a:lnTo>
                  <a:lnTo>
                    <a:pt x="787781" y="1416138"/>
                  </a:lnTo>
                  <a:lnTo>
                    <a:pt x="843661" y="1414602"/>
                  </a:lnTo>
                  <a:lnTo>
                    <a:pt x="850773" y="1422222"/>
                  </a:lnTo>
                  <a:lnTo>
                    <a:pt x="880897" y="1451178"/>
                  </a:lnTo>
                  <a:lnTo>
                    <a:pt x="914107" y="1478051"/>
                  </a:lnTo>
                  <a:lnTo>
                    <a:pt x="950137" y="1502841"/>
                  </a:lnTo>
                  <a:lnTo>
                    <a:pt x="988771" y="1525473"/>
                  </a:lnTo>
                  <a:lnTo>
                    <a:pt x="1029779" y="1545945"/>
                  </a:lnTo>
                  <a:lnTo>
                    <a:pt x="1072908" y="1564195"/>
                  </a:lnTo>
                  <a:lnTo>
                    <a:pt x="1117917" y="1580197"/>
                  </a:lnTo>
                  <a:lnTo>
                    <a:pt x="1164590" y="1593913"/>
                  </a:lnTo>
                  <a:lnTo>
                    <a:pt x="1212684" y="1605305"/>
                  </a:lnTo>
                  <a:lnTo>
                    <a:pt x="1261960" y="1614335"/>
                  </a:lnTo>
                  <a:lnTo>
                    <a:pt x="1312176" y="1620964"/>
                  </a:lnTo>
                  <a:lnTo>
                    <a:pt x="1363116" y="1625155"/>
                  </a:lnTo>
                  <a:lnTo>
                    <a:pt x="1414526" y="1626870"/>
                  </a:lnTo>
                  <a:lnTo>
                    <a:pt x="1466164" y="1626082"/>
                  </a:lnTo>
                  <a:lnTo>
                    <a:pt x="1517815" y="1622729"/>
                  </a:lnTo>
                  <a:lnTo>
                    <a:pt x="1569224" y="1616811"/>
                  </a:lnTo>
                  <a:lnTo>
                    <a:pt x="1620177" y="1608264"/>
                  </a:lnTo>
                  <a:lnTo>
                    <a:pt x="1670418" y="1597050"/>
                  </a:lnTo>
                  <a:lnTo>
                    <a:pt x="1719707" y="1583143"/>
                  </a:lnTo>
                  <a:lnTo>
                    <a:pt x="1767840" y="1566494"/>
                  </a:lnTo>
                  <a:lnTo>
                    <a:pt x="1802244" y="1595755"/>
                  </a:lnTo>
                  <a:lnTo>
                    <a:pt x="1840826" y="1622577"/>
                  </a:lnTo>
                  <a:lnTo>
                    <a:pt x="1883219" y="1646796"/>
                  </a:lnTo>
                  <a:lnTo>
                    <a:pt x="1929117" y="1668259"/>
                  </a:lnTo>
                  <a:lnTo>
                    <a:pt x="1978177" y="1686814"/>
                  </a:lnTo>
                  <a:lnTo>
                    <a:pt x="2030069" y="1702308"/>
                  </a:lnTo>
                  <a:lnTo>
                    <a:pt x="2084451" y="1714576"/>
                  </a:lnTo>
                  <a:lnTo>
                    <a:pt x="2139099" y="1723263"/>
                  </a:lnTo>
                  <a:lnTo>
                    <a:pt x="2193810" y="1728533"/>
                  </a:lnTo>
                  <a:lnTo>
                    <a:pt x="2248268" y="1730489"/>
                  </a:lnTo>
                  <a:lnTo>
                    <a:pt x="2302167" y="1729257"/>
                  </a:lnTo>
                  <a:lnTo>
                    <a:pt x="2355202" y="1724901"/>
                  </a:lnTo>
                  <a:lnTo>
                    <a:pt x="2407081" y="1717560"/>
                  </a:lnTo>
                  <a:lnTo>
                    <a:pt x="2457475" y="1707324"/>
                  </a:lnTo>
                  <a:lnTo>
                    <a:pt x="2506091" y="1694281"/>
                  </a:lnTo>
                  <a:lnTo>
                    <a:pt x="2552636" y="1678559"/>
                  </a:lnTo>
                  <a:lnTo>
                    <a:pt x="2596781" y="1660258"/>
                  </a:lnTo>
                  <a:lnTo>
                    <a:pt x="2638234" y="1639455"/>
                  </a:lnTo>
                  <a:lnTo>
                    <a:pt x="2676690" y="1616290"/>
                  </a:lnTo>
                  <a:lnTo>
                    <a:pt x="2711843" y="1590840"/>
                  </a:lnTo>
                  <a:lnTo>
                    <a:pt x="2743377" y="1563217"/>
                  </a:lnTo>
                  <a:lnTo>
                    <a:pt x="2771013" y="1533512"/>
                  </a:lnTo>
                  <a:lnTo>
                    <a:pt x="2794419" y="1501851"/>
                  </a:lnTo>
                  <a:lnTo>
                    <a:pt x="2813304" y="1468323"/>
                  </a:lnTo>
                  <a:lnTo>
                    <a:pt x="2861678" y="1485112"/>
                  </a:lnTo>
                  <a:lnTo>
                    <a:pt x="2912465" y="1498371"/>
                  </a:lnTo>
                  <a:lnTo>
                    <a:pt x="2965183" y="1508023"/>
                  </a:lnTo>
                  <a:lnTo>
                    <a:pt x="3019323" y="1513992"/>
                  </a:lnTo>
                  <a:lnTo>
                    <a:pt x="3074416" y="1516202"/>
                  </a:lnTo>
                  <a:lnTo>
                    <a:pt x="3132848" y="1514386"/>
                  </a:lnTo>
                  <a:lnTo>
                    <a:pt x="3189351" y="1508467"/>
                  </a:lnTo>
                  <a:lnTo>
                    <a:pt x="3243554" y="1498688"/>
                  </a:lnTo>
                  <a:lnTo>
                    <a:pt x="3295078" y="1485290"/>
                  </a:lnTo>
                  <a:lnTo>
                    <a:pt x="3343529" y="1468501"/>
                  </a:lnTo>
                  <a:lnTo>
                    <a:pt x="3388550" y="1448562"/>
                  </a:lnTo>
                  <a:lnTo>
                    <a:pt x="3429736" y="1425702"/>
                  </a:lnTo>
                  <a:lnTo>
                    <a:pt x="3466731" y="1400162"/>
                  </a:lnTo>
                  <a:lnTo>
                    <a:pt x="3499142" y="1372171"/>
                  </a:lnTo>
                  <a:lnTo>
                    <a:pt x="3526599" y="1341958"/>
                  </a:lnTo>
                  <a:lnTo>
                    <a:pt x="3548710" y="1309763"/>
                  </a:lnTo>
                  <a:lnTo>
                    <a:pt x="3575405" y="1240383"/>
                  </a:lnTo>
                  <a:lnTo>
                    <a:pt x="3579241" y="1203655"/>
                  </a:lnTo>
                  <a:lnTo>
                    <a:pt x="3628656" y="1197889"/>
                  </a:lnTo>
                  <a:lnTo>
                    <a:pt x="3676942" y="1189482"/>
                  </a:lnTo>
                  <a:lnTo>
                    <a:pt x="3723830" y="1178534"/>
                  </a:lnTo>
                  <a:lnTo>
                    <a:pt x="3769055" y="1165085"/>
                  </a:lnTo>
                  <a:lnTo>
                    <a:pt x="3812387" y="1149235"/>
                  </a:lnTo>
                  <a:lnTo>
                    <a:pt x="3853561" y="1131011"/>
                  </a:lnTo>
                  <a:lnTo>
                    <a:pt x="3902151" y="1104798"/>
                  </a:lnTo>
                  <a:lnTo>
                    <a:pt x="3945102" y="1076020"/>
                  </a:lnTo>
                  <a:lnTo>
                    <a:pt x="3982377" y="1045006"/>
                  </a:lnTo>
                  <a:lnTo>
                    <a:pt x="4013873" y="1012075"/>
                  </a:lnTo>
                  <a:lnTo>
                    <a:pt x="4039552" y="977531"/>
                  </a:lnTo>
                  <a:lnTo>
                    <a:pt x="4059339" y="941705"/>
                  </a:lnTo>
                  <a:lnTo>
                    <a:pt x="4073156" y="904913"/>
                  </a:lnTo>
                  <a:lnTo>
                    <a:pt x="4080967" y="867448"/>
                  </a:lnTo>
                  <a:lnTo>
                    <a:pt x="4082681" y="829652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73342" y="3046010"/>
              <a:ext cx="3744595" cy="1731010"/>
            </a:xfrm>
            <a:custGeom>
              <a:avLst/>
              <a:gdLst/>
              <a:ahLst/>
              <a:cxnLst/>
              <a:rect l="l" t="t" r="r" b="b"/>
              <a:pathLst>
                <a:path w="3744595" h="1731010">
                  <a:moveTo>
                    <a:pt x="340211" y="569806"/>
                  </a:moveTo>
                  <a:lnTo>
                    <a:pt x="335160" y="532262"/>
                  </a:lnTo>
                  <a:lnTo>
                    <a:pt x="336125" y="495300"/>
                  </a:lnTo>
                  <a:lnTo>
                    <a:pt x="342857" y="459130"/>
                  </a:lnTo>
                  <a:lnTo>
                    <a:pt x="372614" y="389994"/>
                  </a:lnTo>
                  <a:lnTo>
                    <a:pt x="395135" y="357445"/>
                  </a:lnTo>
                  <a:lnTo>
                    <a:pt x="422418" y="326519"/>
                  </a:lnTo>
                  <a:lnTo>
                    <a:pt x="454209" y="297423"/>
                  </a:lnTo>
                  <a:lnTo>
                    <a:pt x="490259" y="270367"/>
                  </a:lnTo>
                  <a:lnTo>
                    <a:pt x="530315" y="245557"/>
                  </a:lnTo>
                  <a:lnTo>
                    <a:pt x="574127" y="223202"/>
                  </a:lnTo>
                  <a:lnTo>
                    <a:pt x="621443" y="203511"/>
                  </a:lnTo>
                  <a:lnTo>
                    <a:pt x="672011" y="186690"/>
                  </a:lnTo>
                  <a:lnTo>
                    <a:pt x="725580" y="172948"/>
                  </a:lnTo>
                  <a:lnTo>
                    <a:pt x="781900" y="162493"/>
                  </a:lnTo>
                  <a:lnTo>
                    <a:pt x="840718" y="155532"/>
                  </a:lnTo>
                  <a:lnTo>
                    <a:pt x="889403" y="152676"/>
                  </a:lnTo>
                  <a:lnTo>
                    <a:pt x="938044" y="152375"/>
                  </a:lnTo>
                  <a:lnTo>
                    <a:pt x="986392" y="154601"/>
                  </a:lnTo>
                  <a:lnTo>
                    <a:pt x="1034203" y="159326"/>
                  </a:lnTo>
                  <a:lnTo>
                    <a:pt x="1081227" y="166522"/>
                  </a:lnTo>
                  <a:lnTo>
                    <a:pt x="1127218" y="176160"/>
                  </a:lnTo>
                  <a:lnTo>
                    <a:pt x="1171930" y="188212"/>
                  </a:lnTo>
                  <a:lnTo>
                    <a:pt x="1215114" y="202649"/>
                  </a:lnTo>
                  <a:lnTo>
                    <a:pt x="1243119" y="173611"/>
                  </a:lnTo>
                  <a:lnTo>
                    <a:pt x="1275550" y="147354"/>
                  </a:lnTo>
                  <a:lnTo>
                    <a:pt x="1311940" y="123968"/>
                  </a:lnTo>
                  <a:lnTo>
                    <a:pt x="1351818" y="103544"/>
                  </a:lnTo>
                  <a:lnTo>
                    <a:pt x="1394717" y="86173"/>
                  </a:lnTo>
                  <a:lnTo>
                    <a:pt x="1440168" y="71944"/>
                  </a:lnTo>
                  <a:lnTo>
                    <a:pt x="1487704" y="60949"/>
                  </a:lnTo>
                  <a:lnTo>
                    <a:pt x="1536854" y="53278"/>
                  </a:lnTo>
                  <a:lnTo>
                    <a:pt x="1587152" y="49022"/>
                  </a:lnTo>
                  <a:lnTo>
                    <a:pt x="1638128" y="48270"/>
                  </a:lnTo>
                  <a:lnTo>
                    <a:pt x="1689314" y="51115"/>
                  </a:lnTo>
                  <a:lnTo>
                    <a:pt x="1740241" y="57645"/>
                  </a:lnTo>
                  <a:lnTo>
                    <a:pt x="1790441" y="67952"/>
                  </a:lnTo>
                  <a:lnTo>
                    <a:pt x="1839446" y="82126"/>
                  </a:lnTo>
                  <a:lnTo>
                    <a:pt x="1895913" y="104526"/>
                  </a:lnTo>
                  <a:lnTo>
                    <a:pt x="1946761" y="131783"/>
                  </a:lnTo>
                  <a:lnTo>
                    <a:pt x="1975337" y="101466"/>
                  </a:lnTo>
                  <a:lnTo>
                    <a:pt x="2009767" y="74773"/>
                  </a:lnTo>
                  <a:lnTo>
                    <a:pt x="2049263" y="51869"/>
                  </a:lnTo>
                  <a:lnTo>
                    <a:pt x="2093043" y="32920"/>
                  </a:lnTo>
                  <a:lnTo>
                    <a:pt x="2140321" y="18093"/>
                  </a:lnTo>
                  <a:lnTo>
                    <a:pt x="2190312" y="7553"/>
                  </a:lnTo>
                  <a:lnTo>
                    <a:pt x="2242231" y="1466"/>
                  </a:lnTo>
                  <a:lnTo>
                    <a:pt x="2295293" y="0"/>
                  </a:lnTo>
                  <a:lnTo>
                    <a:pt x="2348714" y="3318"/>
                  </a:lnTo>
                  <a:lnTo>
                    <a:pt x="2401708" y="11588"/>
                  </a:lnTo>
                  <a:lnTo>
                    <a:pt x="2453491" y="24976"/>
                  </a:lnTo>
                  <a:lnTo>
                    <a:pt x="2490966" y="38498"/>
                  </a:lnTo>
                  <a:lnTo>
                    <a:pt x="2525643" y="54567"/>
                  </a:lnTo>
                  <a:lnTo>
                    <a:pt x="2585317" y="93683"/>
                  </a:lnTo>
                  <a:lnTo>
                    <a:pt x="2621913" y="69746"/>
                  </a:lnTo>
                  <a:lnTo>
                    <a:pt x="2662047" y="49300"/>
                  </a:lnTo>
                  <a:lnTo>
                    <a:pt x="2705163" y="32373"/>
                  </a:lnTo>
                  <a:lnTo>
                    <a:pt x="2750706" y="18995"/>
                  </a:lnTo>
                  <a:lnTo>
                    <a:pt x="2798118" y="9193"/>
                  </a:lnTo>
                  <a:lnTo>
                    <a:pt x="2846845" y="2997"/>
                  </a:lnTo>
                  <a:lnTo>
                    <a:pt x="2896330" y="433"/>
                  </a:lnTo>
                  <a:lnTo>
                    <a:pt x="2946017" y="1532"/>
                  </a:lnTo>
                  <a:lnTo>
                    <a:pt x="2995350" y="6321"/>
                  </a:lnTo>
                  <a:lnTo>
                    <a:pt x="3043774" y="14829"/>
                  </a:lnTo>
                  <a:lnTo>
                    <a:pt x="3090732" y="27084"/>
                  </a:lnTo>
                  <a:lnTo>
                    <a:pt x="3135668" y="43115"/>
                  </a:lnTo>
                  <a:lnTo>
                    <a:pt x="3178026" y="62949"/>
                  </a:lnTo>
                  <a:lnTo>
                    <a:pt x="3229159" y="95406"/>
                  </a:lnTo>
                  <a:lnTo>
                    <a:pt x="3270387" y="132577"/>
                  </a:lnTo>
                  <a:lnTo>
                    <a:pt x="3300899" y="173606"/>
                  </a:lnTo>
                  <a:lnTo>
                    <a:pt x="3319885" y="217635"/>
                  </a:lnTo>
                  <a:lnTo>
                    <a:pt x="3379220" y="230590"/>
                  </a:lnTo>
                  <a:lnTo>
                    <a:pt x="3433966" y="248024"/>
                  </a:lnTo>
                  <a:lnTo>
                    <a:pt x="3483739" y="269513"/>
                  </a:lnTo>
                  <a:lnTo>
                    <a:pt x="3528151" y="294630"/>
                  </a:lnTo>
                  <a:lnTo>
                    <a:pt x="3566816" y="322951"/>
                  </a:lnTo>
                  <a:lnTo>
                    <a:pt x="3599349" y="354049"/>
                  </a:lnTo>
                  <a:lnTo>
                    <a:pt x="3625361" y="387500"/>
                  </a:lnTo>
                  <a:lnTo>
                    <a:pt x="3644469" y="422877"/>
                  </a:lnTo>
                  <a:lnTo>
                    <a:pt x="3656284" y="459755"/>
                  </a:lnTo>
                  <a:lnTo>
                    <a:pt x="3660421" y="497709"/>
                  </a:lnTo>
                  <a:lnTo>
                    <a:pt x="3656494" y="536312"/>
                  </a:lnTo>
                  <a:lnTo>
                    <a:pt x="3644116" y="575140"/>
                  </a:lnTo>
                  <a:lnTo>
                    <a:pt x="3622907" y="613367"/>
                  </a:lnTo>
                  <a:lnTo>
                    <a:pt x="3659115" y="646584"/>
                  </a:lnTo>
                  <a:lnTo>
                    <a:pt x="3688838" y="681353"/>
                  </a:lnTo>
                  <a:lnTo>
                    <a:pt x="3712143" y="717361"/>
                  </a:lnTo>
                  <a:lnTo>
                    <a:pt x="3729096" y="754290"/>
                  </a:lnTo>
                  <a:lnTo>
                    <a:pt x="3739761" y="791826"/>
                  </a:lnTo>
                  <a:lnTo>
                    <a:pt x="3744205" y="829651"/>
                  </a:lnTo>
                  <a:lnTo>
                    <a:pt x="3742494" y="867451"/>
                  </a:lnTo>
                  <a:lnTo>
                    <a:pt x="3734692" y="904909"/>
                  </a:lnTo>
                  <a:lnTo>
                    <a:pt x="3720867" y="941710"/>
                  </a:lnTo>
                  <a:lnTo>
                    <a:pt x="3701083" y="977537"/>
                  </a:lnTo>
                  <a:lnTo>
                    <a:pt x="3675406" y="1012076"/>
                  </a:lnTo>
                  <a:lnTo>
                    <a:pt x="3643902" y="1045009"/>
                  </a:lnTo>
                  <a:lnTo>
                    <a:pt x="3606636" y="1076021"/>
                  </a:lnTo>
                  <a:lnTo>
                    <a:pt x="3563675" y="1104797"/>
                  </a:lnTo>
                  <a:lnTo>
                    <a:pt x="3515084" y="1131019"/>
                  </a:lnTo>
                  <a:lnTo>
                    <a:pt x="3473915" y="1149233"/>
                  </a:lnTo>
                  <a:lnTo>
                    <a:pt x="3430587" y="1165093"/>
                  </a:lnTo>
                  <a:lnTo>
                    <a:pt x="3385354" y="1178533"/>
                  </a:lnTo>
                  <a:lnTo>
                    <a:pt x="3338469" y="1189486"/>
                  </a:lnTo>
                  <a:lnTo>
                    <a:pt x="3290188" y="1197885"/>
                  </a:lnTo>
                  <a:lnTo>
                    <a:pt x="3240764" y="1203663"/>
                  </a:lnTo>
                  <a:lnTo>
                    <a:pt x="3236938" y="1240387"/>
                  </a:lnTo>
                  <a:lnTo>
                    <a:pt x="3210238" y="1309769"/>
                  </a:lnTo>
                  <a:lnTo>
                    <a:pt x="3188124" y="1341959"/>
                  </a:lnTo>
                  <a:lnTo>
                    <a:pt x="3160671" y="1372169"/>
                  </a:lnTo>
                  <a:lnTo>
                    <a:pt x="3128260" y="1400163"/>
                  </a:lnTo>
                  <a:lnTo>
                    <a:pt x="3091269" y="1425707"/>
                  </a:lnTo>
                  <a:lnTo>
                    <a:pt x="3050077" y="1448567"/>
                  </a:lnTo>
                  <a:lnTo>
                    <a:pt x="3005064" y="1468507"/>
                  </a:lnTo>
                  <a:lnTo>
                    <a:pt x="2956608" y="1485294"/>
                  </a:lnTo>
                  <a:lnTo>
                    <a:pt x="2905088" y="1498693"/>
                  </a:lnTo>
                  <a:lnTo>
                    <a:pt x="2850884" y="1508468"/>
                  </a:lnTo>
                  <a:lnTo>
                    <a:pt x="2794375" y="1514385"/>
                  </a:lnTo>
                  <a:lnTo>
                    <a:pt x="2735939" y="1516210"/>
                  </a:lnTo>
                  <a:lnTo>
                    <a:pt x="2680852" y="1513998"/>
                  </a:lnTo>
                  <a:lnTo>
                    <a:pt x="2626709" y="1508025"/>
                  </a:lnTo>
                  <a:lnTo>
                    <a:pt x="2573999" y="1498370"/>
                  </a:lnTo>
                  <a:lnTo>
                    <a:pt x="2523209" y="1485113"/>
                  </a:lnTo>
                  <a:lnTo>
                    <a:pt x="2474827" y="1468331"/>
                  </a:lnTo>
                  <a:lnTo>
                    <a:pt x="2455945" y="1501858"/>
                  </a:lnTo>
                  <a:lnTo>
                    <a:pt x="2432538" y="1533520"/>
                  </a:lnTo>
                  <a:lnTo>
                    <a:pt x="2404911" y="1563215"/>
                  </a:lnTo>
                  <a:lnTo>
                    <a:pt x="2373370" y="1590839"/>
                  </a:lnTo>
                  <a:lnTo>
                    <a:pt x="2338219" y="1616289"/>
                  </a:lnTo>
                  <a:lnTo>
                    <a:pt x="2299764" y="1639462"/>
                  </a:lnTo>
                  <a:lnTo>
                    <a:pt x="2258309" y="1660255"/>
                  </a:lnTo>
                  <a:lnTo>
                    <a:pt x="2214161" y="1678564"/>
                  </a:lnTo>
                  <a:lnTo>
                    <a:pt x="2167625" y="1694287"/>
                  </a:lnTo>
                  <a:lnTo>
                    <a:pt x="2119005" y="1707321"/>
                  </a:lnTo>
                  <a:lnTo>
                    <a:pt x="2068607" y="1717562"/>
                  </a:lnTo>
                  <a:lnTo>
                    <a:pt x="2016736" y="1724907"/>
                  </a:lnTo>
                  <a:lnTo>
                    <a:pt x="1963698" y="1729253"/>
                  </a:lnTo>
                  <a:lnTo>
                    <a:pt x="1909798" y="1730497"/>
                  </a:lnTo>
                  <a:lnTo>
                    <a:pt x="1855340" y="1728535"/>
                  </a:lnTo>
                  <a:lnTo>
                    <a:pt x="1800630" y="1723266"/>
                  </a:lnTo>
                  <a:lnTo>
                    <a:pt x="1745974" y="1714584"/>
                  </a:lnTo>
                  <a:lnTo>
                    <a:pt x="1691593" y="1702309"/>
                  </a:lnTo>
                  <a:lnTo>
                    <a:pt x="1639707" y="1686815"/>
                  </a:lnTo>
                  <a:lnTo>
                    <a:pt x="1590649" y="1668258"/>
                  </a:lnTo>
                  <a:lnTo>
                    <a:pt x="1544753" y="1646792"/>
                  </a:lnTo>
                  <a:lnTo>
                    <a:pt x="1502351" y="1622574"/>
                  </a:lnTo>
                  <a:lnTo>
                    <a:pt x="1463776" y="1595759"/>
                  </a:lnTo>
                  <a:lnTo>
                    <a:pt x="1429363" y="1566502"/>
                  </a:lnTo>
                  <a:lnTo>
                    <a:pt x="1381242" y="1583144"/>
                  </a:lnTo>
                  <a:lnTo>
                    <a:pt x="1331944" y="1597051"/>
                  </a:lnTo>
                  <a:lnTo>
                    <a:pt x="1281704" y="1608261"/>
                  </a:lnTo>
                  <a:lnTo>
                    <a:pt x="1230758" y="1616811"/>
                  </a:lnTo>
                  <a:lnTo>
                    <a:pt x="1179344" y="1622738"/>
                  </a:lnTo>
                  <a:lnTo>
                    <a:pt x="1127696" y="1626079"/>
                  </a:lnTo>
                  <a:lnTo>
                    <a:pt x="1076050" y="1626872"/>
                  </a:lnTo>
                  <a:lnTo>
                    <a:pt x="1024644" y="1625154"/>
                  </a:lnTo>
                  <a:lnTo>
                    <a:pt x="973712" y="1620962"/>
                  </a:lnTo>
                  <a:lnTo>
                    <a:pt x="923490" y="1614334"/>
                  </a:lnTo>
                  <a:lnTo>
                    <a:pt x="874216" y="1605306"/>
                  </a:lnTo>
                  <a:lnTo>
                    <a:pt x="826124" y="1593916"/>
                  </a:lnTo>
                  <a:lnTo>
                    <a:pt x="779451" y="1580201"/>
                  </a:lnTo>
                  <a:lnTo>
                    <a:pt x="734434" y="1564199"/>
                  </a:lnTo>
                  <a:lnTo>
                    <a:pt x="691307" y="1545946"/>
                  </a:lnTo>
                  <a:lnTo>
                    <a:pt x="650306" y="1525480"/>
                  </a:lnTo>
                  <a:lnTo>
                    <a:pt x="611669" y="1502839"/>
                  </a:lnTo>
                  <a:lnTo>
                    <a:pt x="575631" y="1478058"/>
                  </a:lnTo>
                  <a:lnTo>
                    <a:pt x="542428" y="1451176"/>
                  </a:lnTo>
                  <a:lnTo>
                    <a:pt x="512296" y="1422230"/>
                  </a:lnTo>
                  <a:lnTo>
                    <a:pt x="509883" y="1419690"/>
                  </a:lnTo>
                  <a:lnTo>
                    <a:pt x="507470" y="1417150"/>
                  </a:lnTo>
                  <a:lnTo>
                    <a:pt x="505184" y="1414610"/>
                  </a:lnTo>
                  <a:lnTo>
                    <a:pt x="449317" y="1416137"/>
                  </a:lnTo>
                  <a:lnTo>
                    <a:pt x="395061" y="1412620"/>
                  </a:lnTo>
                  <a:lnTo>
                    <a:pt x="343067" y="1404377"/>
                  </a:lnTo>
                  <a:lnTo>
                    <a:pt x="293982" y="1391732"/>
                  </a:lnTo>
                  <a:lnTo>
                    <a:pt x="248455" y="1375003"/>
                  </a:lnTo>
                  <a:lnTo>
                    <a:pt x="207135" y="1354511"/>
                  </a:lnTo>
                  <a:lnTo>
                    <a:pt x="170670" y="1330578"/>
                  </a:lnTo>
                  <a:lnTo>
                    <a:pt x="139710" y="1303524"/>
                  </a:lnTo>
                  <a:lnTo>
                    <a:pt x="114901" y="1273668"/>
                  </a:lnTo>
                  <a:lnTo>
                    <a:pt x="86338" y="1206838"/>
                  </a:lnTo>
                  <a:lnTo>
                    <a:pt x="84402" y="1165442"/>
                  </a:lnTo>
                  <a:lnTo>
                    <a:pt x="93828" y="1124906"/>
                  </a:lnTo>
                  <a:lnTo>
                    <a:pt x="114154" y="1086119"/>
                  </a:lnTo>
                  <a:lnTo>
                    <a:pt x="144917" y="1049972"/>
                  </a:lnTo>
                  <a:lnTo>
                    <a:pt x="185652" y="1017354"/>
                  </a:lnTo>
                  <a:lnTo>
                    <a:pt x="135475" y="995155"/>
                  </a:lnTo>
                  <a:lnTo>
                    <a:pt x="92722" y="968858"/>
                  </a:lnTo>
                  <a:lnTo>
                    <a:pt x="57669" y="939134"/>
                  </a:lnTo>
                  <a:lnTo>
                    <a:pt x="30594" y="906657"/>
                  </a:lnTo>
                  <a:lnTo>
                    <a:pt x="11773" y="872098"/>
                  </a:lnTo>
                  <a:lnTo>
                    <a:pt x="0" y="799423"/>
                  </a:lnTo>
                  <a:lnTo>
                    <a:pt x="7600" y="762651"/>
                  </a:lnTo>
                  <a:lnTo>
                    <a:pt x="24561" y="726486"/>
                  </a:lnTo>
                  <a:lnTo>
                    <a:pt x="51159" y="691599"/>
                  </a:lnTo>
                  <a:lnTo>
                    <a:pt x="85097" y="660801"/>
                  </a:lnTo>
                  <a:lnTo>
                    <a:pt x="125732" y="634059"/>
                  </a:lnTo>
                  <a:lnTo>
                    <a:pt x="172158" y="611748"/>
                  </a:lnTo>
                  <a:lnTo>
                    <a:pt x="223475" y="594242"/>
                  </a:lnTo>
                  <a:lnTo>
                    <a:pt x="278777" y="581915"/>
                  </a:lnTo>
                  <a:lnTo>
                    <a:pt x="337163" y="575140"/>
                  </a:lnTo>
                  <a:lnTo>
                    <a:pt x="340211" y="569806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88765" y="3489706"/>
              <a:ext cx="108204" cy="1083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1142" y="3477895"/>
              <a:ext cx="204343" cy="20434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134865" y="3134106"/>
              <a:ext cx="3959860" cy="1471930"/>
            </a:xfrm>
            <a:custGeom>
              <a:avLst/>
              <a:gdLst/>
              <a:ahLst/>
              <a:cxnLst/>
              <a:rect l="l" t="t" r="r" b="b"/>
              <a:pathLst>
                <a:path w="3959859" h="1471929">
                  <a:moveTo>
                    <a:pt x="288289" y="494792"/>
                  </a:moveTo>
                  <a:lnTo>
                    <a:pt x="280943" y="540360"/>
                  </a:lnTo>
                  <a:lnTo>
                    <a:pt x="260484" y="579930"/>
                  </a:lnTo>
                  <a:lnTo>
                    <a:pt x="229283" y="611131"/>
                  </a:lnTo>
                  <a:lnTo>
                    <a:pt x="189713" y="631590"/>
                  </a:lnTo>
                  <a:lnTo>
                    <a:pt x="144145" y="638937"/>
                  </a:lnTo>
                  <a:lnTo>
                    <a:pt x="98625" y="631590"/>
                  </a:lnTo>
                  <a:lnTo>
                    <a:pt x="59061" y="611131"/>
                  </a:lnTo>
                  <a:lnTo>
                    <a:pt x="27842" y="579930"/>
                  </a:lnTo>
                  <a:lnTo>
                    <a:pt x="7358" y="540360"/>
                  </a:lnTo>
                  <a:lnTo>
                    <a:pt x="0" y="494792"/>
                  </a:lnTo>
                  <a:lnTo>
                    <a:pt x="7358" y="449223"/>
                  </a:lnTo>
                  <a:lnTo>
                    <a:pt x="27842" y="409653"/>
                  </a:lnTo>
                  <a:lnTo>
                    <a:pt x="59061" y="378452"/>
                  </a:lnTo>
                  <a:lnTo>
                    <a:pt x="98625" y="357993"/>
                  </a:lnTo>
                  <a:lnTo>
                    <a:pt x="144145" y="350647"/>
                  </a:lnTo>
                  <a:lnTo>
                    <a:pt x="189713" y="357993"/>
                  </a:lnTo>
                  <a:lnTo>
                    <a:pt x="229283" y="378452"/>
                  </a:lnTo>
                  <a:lnTo>
                    <a:pt x="260484" y="409653"/>
                  </a:lnTo>
                  <a:lnTo>
                    <a:pt x="280943" y="449223"/>
                  </a:lnTo>
                  <a:lnTo>
                    <a:pt x="288289" y="494792"/>
                  </a:lnTo>
                  <a:close/>
                </a:path>
                <a:path w="3959859" h="1471929">
                  <a:moveTo>
                    <a:pt x="747395" y="954405"/>
                  </a:moveTo>
                  <a:lnTo>
                    <a:pt x="690139" y="954478"/>
                  </a:lnTo>
                  <a:lnTo>
                    <a:pt x="633872" y="949086"/>
                  </a:lnTo>
                  <a:lnTo>
                    <a:pt x="579534" y="938385"/>
                  </a:lnTo>
                  <a:lnTo>
                    <a:pt x="528066" y="922528"/>
                  </a:lnTo>
                </a:path>
                <a:path w="3959859" h="1471929">
                  <a:moveTo>
                    <a:pt x="940943" y="1303655"/>
                  </a:moveTo>
                  <a:lnTo>
                    <a:pt x="917547" y="1308965"/>
                  </a:lnTo>
                  <a:lnTo>
                    <a:pt x="893699" y="1313275"/>
                  </a:lnTo>
                  <a:lnTo>
                    <a:pt x="869469" y="1316585"/>
                  </a:lnTo>
                  <a:lnTo>
                    <a:pt x="844931" y="1318895"/>
                  </a:lnTo>
                </a:path>
                <a:path w="3959859" h="1471929">
                  <a:moveTo>
                    <a:pt x="1767713" y="1471422"/>
                  </a:moveTo>
                  <a:lnTo>
                    <a:pt x="1751020" y="1454761"/>
                  </a:lnTo>
                  <a:lnTo>
                    <a:pt x="1735804" y="1437576"/>
                  </a:lnTo>
                  <a:lnTo>
                    <a:pt x="1722064" y="1419915"/>
                  </a:lnTo>
                  <a:lnTo>
                    <a:pt x="1709801" y="1401826"/>
                  </a:lnTo>
                </a:path>
                <a:path w="3959859" h="1471929">
                  <a:moveTo>
                    <a:pt x="2836672" y="1297686"/>
                  </a:moveTo>
                  <a:lnTo>
                    <a:pt x="2833366" y="1317061"/>
                  </a:lnTo>
                  <a:lnTo>
                    <a:pt x="2828416" y="1336294"/>
                  </a:lnTo>
                  <a:lnTo>
                    <a:pt x="2821848" y="1355336"/>
                  </a:lnTo>
                  <a:lnTo>
                    <a:pt x="2813685" y="1374140"/>
                  </a:lnTo>
                </a:path>
                <a:path w="3959859" h="1471929">
                  <a:moveTo>
                    <a:pt x="3295777" y="825373"/>
                  </a:moveTo>
                  <a:lnTo>
                    <a:pt x="3351169" y="845190"/>
                  </a:lnTo>
                  <a:lnTo>
                    <a:pt x="3401433" y="868905"/>
                  </a:lnTo>
                  <a:lnTo>
                    <a:pt x="3446182" y="896126"/>
                  </a:lnTo>
                  <a:lnTo>
                    <a:pt x="3485030" y="926460"/>
                  </a:lnTo>
                  <a:lnTo>
                    <a:pt x="3517589" y="959517"/>
                  </a:lnTo>
                  <a:lnTo>
                    <a:pt x="3543474" y="994903"/>
                  </a:lnTo>
                  <a:lnTo>
                    <a:pt x="3562296" y="1032228"/>
                  </a:lnTo>
                  <a:lnTo>
                    <a:pt x="3573670" y="1071098"/>
                  </a:lnTo>
                  <a:lnTo>
                    <a:pt x="3577209" y="1111123"/>
                  </a:lnTo>
                </a:path>
                <a:path w="3959859" h="1471929">
                  <a:moveTo>
                    <a:pt x="3959606" y="521081"/>
                  </a:moveTo>
                  <a:lnTo>
                    <a:pt x="3935823" y="551132"/>
                  </a:lnTo>
                  <a:lnTo>
                    <a:pt x="3906789" y="579183"/>
                  </a:lnTo>
                  <a:lnTo>
                    <a:pt x="3872827" y="604948"/>
                  </a:lnTo>
                  <a:lnTo>
                    <a:pt x="3834257" y="628142"/>
                  </a:lnTo>
                </a:path>
                <a:path w="3959859" h="1471929">
                  <a:moveTo>
                    <a:pt x="3658869" y="123571"/>
                  </a:moveTo>
                  <a:lnTo>
                    <a:pt x="3661991" y="136112"/>
                  </a:lnTo>
                  <a:lnTo>
                    <a:pt x="3664124" y="148748"/>
                  </a:lnTo>
                  <a:lnTo>
                    <a:pt x="3665281" y="161432"/>
                  </a:lnTo>
                  <a:lnTo>
                    <a:pt x="3665474" y="174117"/>
                  </a:lnTo>
                </a:path>
                <a:path w="3959859" h="1471929">
                  <a:moveTo>
                    <a:pt x="2858389" y="64516"/>
                  </a:moveTo>
                  <a:lnTo>
                    <a:pt x="2871644" y="47309"/>
                  </a:lnTo>
                  <a:lnTo>
                    <a:pt x="2886805" y="30781"/>
                  </a:lnTo>
                  <a:lnTo>
                    <a:pt x="2903823" y="14991"/>
                  </a:lnTo>
                  <a:lnTo>
                    <a:pt x="2922651" y="0"/>
                  </a:lnTo>
                </a:path>
                <a:path w="3959859" h="1471929">
                  <a:moveTo>
                    <a:pt x="2257933" y="95250"/>
                  </a:moveTo>
                  <a:lnTo>
                    <a:pt x="2263598" y="80897"/>
                  </a:lnTo>
                  <a:lnTo>
                    <a:pt x="2270680" y="66817"/>
                  </a:lnTo>
                  <a:lnTo>
                    <a:pt x="2279167" y="53048"/>
                  </a:lnTo>
                  <a:lnTo>
                    <a:pt x="2289048" y="39624"/>
                  </a:lnTo>
                </a:path>
                <a:path w="3959859" h="1471929">
                  <a:moveTo>
                    <a:pt x="1553083" y="114173"/>
                  </a:moveTo>
                  <a:lnTo>
                    <a:pt x="1583148" y="126053"/>
                  </a:lnTo>
                  <a:lnTo>
                    <a:pt x="1611963" y="139017"/>
                  </a:lnTo>
                  <a:lnTo>
                    <a:pt x="1639468" y="153052"/>
                  </a:lnTo>
                  <a:lnTo>
                    <a:pt x="1665605" y="168148"/>
                  </a:lnTo>
                </a:path>
                <a:path w="3959859" h="1471929">
                  <a:moveTo>
                    <a:pt x="698373" y="538480"/>
                  </a:moveTo>
                  <a:lnTo>
                    <a:pt x="692138" y="524484"/>
                  </a:lnTo>
                  <a:lnTo>
                    <a:pt x="686784" y="510333"/>
                  </a:lnTo>
                  <a:lnTo>
                    <a:pt x="682335" y="496063"/>
                  </a:lnTo>
                  <a:lnTo>
                    <a:pt x="678814" y="481711"/>
                  </a:lnTo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059548" y="3351988"/>
            <a:ext cx="184086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>
                <a:solidFill>
                  <a:srgbClr val="FFFFFF"/>
                </a:solidFill>
                <a:latin typeface="Calibri"/>
                <a:cs typeface="Calibri"/>
              </a:rPr>
              <a:t>Got</a:t>
            </a:r>
            <a:r>
              <a:rPr sz="4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sz="4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117</a:t>
            </a:fld>
            <a:endParaRPr spc="-5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9A2E0-C655-761F-38EF-D8106AD25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DFA06-2533-2E42-A330-51F50884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 3: Establish Critical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C5E2F-C633-8FA4-A332-45E7AA278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118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98F92-0958-CDC9-2ECF-5CADA8466D4D}"/>
              </a:ext>
            </a:extLst>
          </p:cNvPr>
          <p:cNvGrpSpPr/>
          <p:nvPr/>
        </p:nvGrpSpPr>
        <p:grpSpPr>
          <a:xfrm>
            <a:off x="2806853" y="2443811"/>
            <a:ext cx="8546947" cy="2823389"/>
            <a:chOff x="2806853" y="539690"/>
            <a:chExt cx="8546947" cy="282338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78D74D1-8AC2-3A3F-DBC5-533EB0E54FC9}"/>
                </a:ext>
              </a:extLst>
            </p:cNvPr>
            <p:cNvSpPr/>
            <p:nvPr/>
          </p:nvSpPr>
          <p:spPr>
            <a:xfrm rot="5400000">
              <a:off x="5912628" y="-2078093"/>
              <a:ext cx="2335398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2D826BFB-A74D-07D7-D85B-629A6E63DF5A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55CC82-039F-F4F3-7FE5-5F5C52836B08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6EF1EF7-1305-B228-2698-1E0FEA03069D}"/>
              </a:ext>
            </a:extLst>
          </p:cNvPr>
          <p:cNvSpPr txBox="1"/>
          <p:nvPr/>
        </p:nvSpPr>
        <p:spPr>
          <a:xfrm>
            <a:off x="2976004" y="3018752"/>
            <a:ext cx="74680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•Definition of critical limit.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•How to determine critical limits for a CCP.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relationship between critical limits and operating limits.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•Use of the HACCP plan form.</a:t>
            </a:r>
            <a:endParaRPr lang="en-US"/>
          </a:p>
        </p:txBody>
      </p:sp>
      <p:pic>
        <p:nvPicPr>
          <p:cNvPr id="11" name="Content Placeholder 10" descr="A bar code on a white background&#10;&#10;Description automatically generated">
            <a:extLst>
              <a:ext uri="{FF2B5EF4-FFF2-40B4-BE49-F238E27FC236}">
                <a16:creationId xmlns:a16="http://schemas.microsoft.com/office/drawing/2014/main" id="{31D51985-3089-2302-77F7-DE45FAE7A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4" y="2895131"/>
            <a:ext cx="2639428" cy="2311400"/>
          </a:xfrm>
        </p:spPr>
      </p:pic>
    </p:spTree>
    <p:extLst>
      <p:ext uri="{BB962C8B-B14F-4D97-AF65-F5344CB8AC3E}">
        <p14:creationId xmlns:p14="http://schemas.microsoft.com/office/powerpoint/2010/main" val="28982589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2E1E8-283D-9650-4117-4FEC1153C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is a Critical Limit?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2A48B-534B-2E0E-5DA3-23EBFB782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B0A00-EEF5-4422-551C-CC7AB290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119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3C817D-11EA-5392-FFDE-B8B44F14C2E4}"/>
              </a:ext>
            </a:extLst>
          </p:cNvPr>
          <p:cNvGrpSpPr/>
          <p:nvPr/>
        </p:nvGrpSpPr>
        <p:grpSpPr>
          <a:xfrm>
            <a:off x="838200" y="1825625"/>
            <a:ext cx="10495710" cy="2166827"/>
            <a:chOff x="2806853" y="539690"/>
            <a:chExt cx="10495710" cy="216682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965C17B-23A8-C66E-9B3D-C6D3971D65D5}"/>
                </a:ext>
              </a:extLst>
            </p:cNvPr>
            <p:cNvSpPr/>
            <p:nvPr/>
          </p:nvSpPr>
          <p:spPr>
            <a:xfrm rot="5400000">
              <a:off x="7215290" y="-3380755"/>
              <a:ext cx="1678835" cy="104957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1742F1E-B4A1-762D-8C4A-B2BEC5477AF7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41D58A-3695-26C3-1841-75E64BB7EDDA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0E29197-0969-CFA8-07EE-AF16C1895F87}"/>
              </a:ext>
            </a:extLst>
          </p:cNvPr>
          <p:cNvSpPr txBox="1"/>
          <p:nvPr/>
        </p:nvSpPr>
        <p:spPr>
          <a:xfrm>
            <a:off x="858089" y="2338924"/>
            <a:ext cx="9123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Limit: A maximum and/or minimum value to which a biological, chemical or physical parameter must be controlled at a CCP to prevent, eliminate or reduce the occurrence of a food safety hazard to an acceptable level.</a:t>
            </a:r>
          </a:p>
        </p:txBody>
      </p:sp>
    </p:spTree>
    <p:extLst>
      <p:ext uri="{BB962C8B-B14F-4D97-AF65-F5344CB8AC3E}">
        <p14:creationId xmlns:p14="http://schemas.microsoft.com/office/powerpoint/2010/main" val="3282518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67C3D-3516-CF41-AF2E-163745DE3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765F3-9C90-0325-527F-A2BA8898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35"/>
              <a:t>Layers</a:t>
            </a:r>
            <a:r>
              <a:rPr lang="en-US" sz="4400" spc="-30"/>
              <a:t> </a:t>
            </a:r>
            <a:r>
              <a:rPr lang="en-US" sz="4400" spc="-5"/>
              <a:t>of</a:t>
            </a:r>
            <a:r>
              <a:rPr lang="en-US" sz="4400" spc="-30"/>
              <a:t> </a:t>
            </a:r>
            <a:r>
              <a:rPr lang="en-US" sz="4400" spc="-20"/>
              <a:t>Controls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F61F6-D775-655F-E69B-98FFC050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65F05E-E67D-051F-1155-92C58983280D}"/>
              </a:ext>
            </a:extLst>
          </p:cNvPr>
          <p:cNvGrpSpPr/>
          <p:nvPr/>
        </p:nvGrpSpPr>
        <p:grpSpPr>
          <a:xfrm>
            <a:off x="838200" y="1825625"/>
            <a:ext cx="8714874" cy="4486274"/>
            <a:chOff x="838198" y="563072"/>
            <a:chExt cx="8714874" cy="403623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83139F74-537E-E957-468D-43C08E741598}"/>
                </a:ext>
              </a:extLst>
            </p:cNvPr>
            <p:cNvSpPr/>
            <p:nvPr/>
          </p:nvSpPr>
          <p:spPr>
            <a:xfrm rot="5400000">
              <a:off x="3409821" y="-1543944"/>
              <a:ext cx="3571629" cy="8714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4133D103-4259-19FE-93B0-7C5BFC696780}"/>
                </a:ext>
              </a:extLst>
            </p:cNvPr>
            <p:cNvSpPr/>
            <p:nvPr/>
          </p:nvSpPr>
          <p:spPr>
            <a:xfrm>
              <a:off x="838198" y="563072"/>
              <a:ext cx="2241884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E6308A-1F63-F602-864D-54FB66EA7BD8}"/>
                </a:ext>
              </a:extLst>
            </p:cNvPr>
            <p:cNvSpPr txBox="1"/>
            <p:nvPr/>
          </p:nvSpPr>
          <p:spPr>
            <a:xfrm rot="10800000" flipH="1" flipV="1">
              <a:off x="994703" y="639632"/>
              <a:ext cx="964437" cy="332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58D6181-8C50-7FA1-70A7-5A2C084DD55C}"/>
              </a:ext>
            </a:extLst>
          </p:cNvPr>
          <p:cNvSpPr txBox="1"/>
          <p:nvPr/>
        </p:nvSpPr>
        <p:spPr>
          <a:xfrm>
            <a:off x="1120638" y="2529080"/>
            <a:ext cx="8891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 is not a stand-alone system.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 is built on a foundation of Good Manufacturing Practices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67C83130-22D6-E217-8EC4-0E050E58C301}"/>
              </a:ext>
            </a:extLst>
          </p:cNvPr>
          <p:cNvSpPr/>
          <p:nvPr/>
        </p:nvSpPr>
        <p:spPr>
          <a:xfrm>
            <a:off x="1612232" y="3538211"/>
            <a:ext cx="6328610" cy="2549768"/>
          </a:xfrm>
          <a:prstGeom prst="triangle">
            <a:avLst>
              <a:gd name="adj" fmla="val 5038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ABCFB4-9A7A-84B5-9A31-53D0221EEF73}"/>
              </a:ext>
            </a:extLst>
          </p:cNvPr>
          <p:cNvCxnSpPr>
            <a:cxnSpLocks/>
          </p:cNvCxnSpPr>
          <p:nvPr/>
        </p:nvCxnSpPr>
        <p:spPr>
          <a:xfrm>
            <a:off x="3753853" y="4367463"/>
            <a:ext cx="204536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8A0A56-7B9E-7B59-A49B-45445C1AA14A}"/>
              </a:ext>
            </a:extLst>
          </p:cNvPr>
          <p:cNvCxnSpPr>
            <a:cxnSpLocks/>
          </p:cNvCxnSpPr>
          <p:nvPr/>
        </p:nvCxnSpPr>
        <p:spPr>
          <a:xfrm>
            <a:off x="2586791" y="5289884"/>
            <a:ext cx="4355432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79D2009-7330-2A85-1812-09A01F3BA17D}"/>
              </a:ext>
            </a:extLst>
          </p:cNvPr>
          <p:cNvSpPr txBox="1"/>
          <p:nvPr/>
        </p:nvSpPr>
        <p:spPr>
          <a:xfrm>
            <a:off x="1822528" y="3913165"/>
            <a:ext cx="6112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0F4EF9-5493-DC55-42DD-159EFAB31F72}"/>
              </a:ext>
            </a:extLst>
          </p:cNvPr>
          <p:cNvSpPr txBox="1"/>
          <p:nvPr/>
        </p:nvSpPr>
        <p:spPr>
          <a:xfrm>
            <a:off x="1822528" y="4644008"/>
            <a:ext cx="6112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Sanitation Control Procedures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984AFE-0217-FDB4-89FE-8C527572D8EC}"/>
              </a:ext>
            </a:extLst>
          </p:cNvPr>
          <p:cNvSpPr txBox="1"/>
          <p:nvPr/>
        </p:nvSpPr>
        <p:spPr>
          <a:xfrm>
            <a:off x="1822528" y="5529749"/>
            <a:ext cx="6112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Manufacturing Practices</a:t>
            </a:r>
          </a:p>
        </p:txBody>
      </p:sp>
    </p:spTree>
    <p:extLst>
      <p:ext uri="{BB962C8B-B14F-4D97-AF65-F5344CB8AC3E}">
        <p14:creationId xmlns:p14="http://schemas.microsoft.com/office/powerpoint/2010/main" val="250830281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5506" y="289117"/>
            <a:ext cx="6996033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360545" algn="l"/>
              </a:tabLst>
            </a:pPr>
            <a:r>
              <a:rPr spc="-10">
                <a:solidFill>
                  <a:srgbClr val="1F3863"/>
                </a:solidFill>
              </a:rPr>
              <a:t>Sou</a:t>
            </a:r>
            <a:r>
              <a:rPr spc="-65">
                <a:solidFill>
                  <a:srgbClr val="1F3863"/>
                </a:solidFill>
              </a:rPr>
              <a:t>r</a:t>
            </a:r>
            <a:r>
              <a:rPr spc="-5">
                <a:solidFill>
                  <a:srgbClr val="1F3863"/>
                </a:solidFill>
              </a:rPr>
              <a:t>ces</a:t>
            </a:r>
            <a:r>
              <a:rPr>
                <a:solidFill>
                  <a:srgbClr val="1F3863"/>
                </a:solidFill>
              </a:rPr>
              <a:t> </a:t>
            </a:r>
            <a:r>
              <a:rPr spc="-5">
                <a:solidFill>
                  <a:srgbClr val="1F3863"/>
                </a:solidFill>
              </a:rPr>
              <a:t>&amp; </a:t>
            </a:r>
            <a:r>
              <a:rPr spc="-10">
                <a:solidFill>
                  <a:srgbClr val="1F3863"/>
                </a:solidFill>
              </a:rPr>
              <a:t>E</a:t>
            </a:r>
            <a:r>
              <a:rPr spc="-80">
                <a:solidFill>
                  <a:srgbClr val="1F3863"/>
                </a:solidFill>
              </a:rPr>
              <a:t>x</a:t>
            </a:r>
            <a:r>
              <a:rPr spc="-5">
                <a:solidFill>
                  <a:srgbClr val="1F3863"/>
                </a:solidFill>
              </a:rPr>
              <a:t>amples</a:t>
            </a:r>
            <a:r>
              <a:rPr>
                <a:solidFill>
                  <a:srgbClr val="1F3863"/>
                </a:solidFill>
              </a:rPr>
              <a:t>	</a:t>
            </a:r>
            <a:r>
              <a:rPr spc="-5">
                <a:solidFill>
                  <a:srgbClr val="1F3863"/>
                </a:solidFill>
              </a:rPr>
              <a:t>…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120</a:t>
            </a:fld>
            <a:endParaRPr spc="-5"/>
          </a:p>
        </p:txBody>
      </p:sp>
      <p:pic>
        <p:nvPicPr>
          <p:cNvPr id="10" name="Picture 9" descr="A screenshot of a document&#10;&#10;Description automatically generated">
            <a:extLst>
              <a:ext uri="{FF2B5EF4-FFF2-40B4-BE49-F238E27FC236}">
                <a16:creationId xmlns:a16="http://schemas.microsoft.com/office/drawing/2014/main" id="{D8DD7156-5C7B-F4CD-8BF2-A8BF495F7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2" y="1290920"/>
            <a:ext cx="7859037" cy="4505848"/>
          </a:xfrm>
          <a:prstGeom prst="rect">
            <a:avLst/>
          </a:prstGeom>
        </p:spPr>
      </p:pic>
      <p:pic>
        <p:nvPicPr>
          <p:cNvPr id="12" name="Picture 11" descr="A chart with text on it&#10;&#10;Description automatically generated">
            <a:extLst>
              <a:ext uri="{FF2B5EF4-FFF2-40B4-BE49-F238E27FC236}">
                <a16:creationId xmlns:a16="http://schemas.microsoft.com/office/drawing/2014/main" id="{728BEC9A-5B9A-3824-1B73-E0392DFD2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58" y="1439748"/>
            <a:ext cx="7146788" cy="4368800"/>
          </a:xfrm>
          <a:prstGeom prst="rect">
            <a:avLst/>
          </a:prstGeom>
        </p:spPr>
      </p:pic>
      <p:pic>
        <p:nvPicPr>
          <p:cNvPr id="14" name="Picture 13" descr="A chart with text on it&#10;&#10;Description automatically generated">
            <a:extLst>
              <a:ext uri="{FF2B5EF4-FFF2-40B4-BE49-F238E27FC236}">
                <a16:creationId xmlns:a16="http://schemas.microsoft.com/office/drawing/2014/main" id="{DB1F3003-77B9-2209-459C-FCA420A01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39" y="2621512"/>
            <a:ext cx="6175240" cy="3813517"/>
          </a:xfrm>
          <a:prstGeom prst="rect">
            <a:avLst/>
          </a:prstGeom>
        </p:spPr>
      </p:pic>
      <p:pic>
        <p:nvPicPr>
          <p:cNvPr id="16" name="Picture 15" descr="A screenshot of a white sheet&#10;&#10;Description automatically generated">
            <a:extLst>
              <a:ext uri="{FF2B5EF4-FFF2-40B4-BE49-F238E27FC236}">
                <a16:creationId xmlns:a16="http://schemas.microsoft.com/office/drawing/2014/main" id="{046C5D4A-3C03-7ABB-47A9-158FF96ED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2068" b="-1"/>
          <a:stretch/>
        </p:blipFill>
        <p:spPr>
          <a:xfrm>
            <a:off x="6409681" y="3167848"/>
            <a:ext cx="5782319" cy="3127443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5E8C-9021-9B81-60E4-E4634C23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and details…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F1670-0849-5FC9-87BD-21784A2AE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121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45E7C0-AB44-10B1-41EF-2740868205A8}"/>
              </a:ext>
            </a:extLst>
          </p:cNvPr>
          <p:cNvGrpSpPr/>
          <p:nvPr/>
        </p:nvGrpSpPr>
        <p:grpSpPr>
          <a:xfrm>
            <a:off x="838199" y="4158514"/>
            <a:ext cx="10495710" cy="1961550"/>
            <a:chOff x="2806853" y="539690"/>
            <a:chExt cx="10495710" cy="1961550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2A686B64-173B-7B96-6E5B-BC5B9089C861}"/>
                </a:ext>
              </a:extLst>
            </p:cNvPr>
            <p:cNvSpPr/>
            <p:nvPr/>
          </p:nvSpPr>
          <p:spPr>
            <a:xfrm rot="5400000">
              <a:off x="7317929" y="-3483393"/>
              <a:ext cx="1473557" cy="104957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AF29CBAF-96E7-08AC-9D62-00BC98AFE5C8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FC9B00-01D6-BEFA-B0D4-BC37B8D4C61E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BBCB038-9B1B-478C-BC24-BC2256195A8D}"/>
              </a:ext>
            </a:extLst>
          </p:cNvPr>
          <p:cNvGrpSpPr/>
          <p:nvPr/>
        </p:nvGrpSpPr>
        <p:grpSpPr>
          <a:xfrm>
            <a:off x="838200" y="1914995"/>
            <a:ext cx="10495710" cy="1961550"/>
            <a:chOff x="2806853" y="539690"/>
            <a:chExt cx="10495710" cy="1961550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E0F6AE1C-CB6A-2DC5-8EFD-82F8C44315AE}"/>
                </a:ext>
              </a:extLst>
            </p:cNvPr>
            <p:cNvSpPr/>
            <p:nvPr/>
          </p:nvSpPr>
          <p:spPr>
            <a:xfrm rot="5400000">
              <a:off x="7317930" y="-3483393"/>
              <a:ext cx="1473556" cy="104957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72B1E44F-10A5-EC80-A377-F0AD5C1DFC44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9A042F-7589-A16D-60E4-DE20EA1E1440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pic>
        <p:nvPicPr>
          <p:cNvPr id="12" name="Picture 11" descr="A cover of a book&#10;&#10;Description automatically generated">
            <a:extLst>
              <a:ext uri="{FF2B5EF4-FFF2-40B4-BE49-F238E27FC236}">
                <a16:creationId xmlns:a16="http://schemas.microsoft.com/office/drawing/2014/main" id="{815B23AF-23BF-07A0-3E2F-69AB8DFDD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02" y="2289906"/>
            <a:ext cx="2417218" cy="3214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bject 8">
            <a:extLst>
              <a:ext uri="{FF2B5EF4-FFF2-40B4-BE49-F238E27FC236}">
                <a16:creationId xmlns:a16="http://schemas.microsoft.com/office/drawing/2014/main" id="{9E900E11-6AEE-89EB-351F-759AE96B168D}"/>
              </a:ext>
            </a:extLst>
          </p:cNvPr>
          <p:cNvSpPr txBox="1"/>
          <p:nvPr/>
        </p:nvSpPr>
        <p:spPr>
          <a:xfrm>
            <a:off x="9304958" y="2991688"/>
            <a:ext cx="1754505" cy="884858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2860" rIns="0" bIns="0" rtlCol="0">
            <a:spAutoFit/>
          </a:bodyPr>
          <a:lstStyle/>
          <a:p>
            <a:pPr marL="283845" marR="163195" indent="-111760">
              <a:lnSpc>
                <a:spcPct val="100000"/>
              </a:lnSpc>
              <a:spcBef>
                <a:spcPts val="180"/>
              </a:spcBef>
            </a:pP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sz="2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pages </a:t>
            </a:r>
            <a:r>
              <a:rPr sz="2800" spc="-6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112-11</a:t>
            </a:r>
            <a:r>
              <a:rPr lang="en-US" sz="2800" spc="-1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2E028D-93D3-20F5-DD28-A730D656871F}"/>
              </a:ext>
            </a:extLst>
          </p:cNvPr>
          <p:cNvSpPr txBox="1"/>
          <p:nvPr/>
        </p:nvSpPr>
        <p:spPr>
          <a:xfrm>
            <a:off x="940019" y="2478450"/>
            <a:ext cx="6111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 No. 1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Product: Fish cakes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 — pathogen survival through cooking CCP — fryer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limit — no pathogens detected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44D933-BAA1-01EE-EEF6-E6384E1B8E85}"/>
              </a:ext>
            </a:extLst>
          </p:cNvPr>
          <p:cNvSpPr txBox="1"/>
          <p:nvPr/>
        </p:nvSpPr>
        <p:spPr>
          <a:xfrm>
            <a:off x="915001" y="4610608"/>
            <a:ext cx="71471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 No. 2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Product: Fish cakes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 — pathogen survival through cooking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— fryer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limit — minimum internal temperature of 165°F for 36 seconds</a:t>
            </a:r>
          </a:p>
        </p:txBody>
      </p:sp>
    </p:spTree>
    <p:extLst>
      <p:ext uri="{BB962C8B-B14F-4D97-AF65-F5344CB8AC3E}">
        <p14:creationId xmlns:p14="http://schemas.microsoft.com/office/powerpoint/2010/main" val="381444456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AA54C-D325-CFA7-F81F-B80009B9A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F635A-0C9E-E4F9-2F8D-5D9CD942F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and details…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ABAF93-E91A-690B-C520-3E2FC4DC9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122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45A5B7-76FB-BD6D-0F3F-760E8EAFD43D}"/>
              </a:ext>
            </a:extLst>
          </p:cNvPr>
          <p:cNvGrpSpPr/>
          <p:nvPr/>
        </p:nvGrpSpPr>
        <p:grpSpPr>
          <a:xfrm>
            <a:off x="838200" y="1914995"/>
            <a:ext cx="10495710" cy="3030487"/>
            <a:chOff x="2806853" y="539690"/>
            <a:chExt cx="10495710" cy="3030487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660979E6-D11E-C6B5-8817-E352E135453E}"/>
                </a:ext>
              </a:extLst>
            </p:cNvPr>
            <p:cNvSpPr/>
            <p:nvPr/>
          </p:nvSpPr>
          <p:spPr>
            <a:xfrm rot="5400000">
              <a:off x="6783459" y="-2948927"/>
              <a:ext cx="2542498" cy="104957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05DADFB0-4980-F79A-69E0-D6F2E13E607C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BC21DA-0546-2833-03DD-DEDACA86E21F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pic>
        <p:nvPicPr>
          <p:cNvPr id="12" name="Picture 11" descr="A cover of a book&#10;&#10;Description automatically generated">
            <a:extLst>
              <a:ext uri="{FF2B5EF4-FFF2-40B4-BE49-F238E27FC236}">
                <a16:creationId xmlns:a16="http://schemas.microsoft.com/office/drawing/2014/main" id="{0E8D3C58-831C-C95F-8C05-F11C5FDA1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02" y="2289906"/>
            <a:ext cx="2417218" cy="3214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bject 8">
            <a:extLst>
              <a:ext uri="{FF2B5EF4-FFF2-40B4-BE49-F238E27FC236}">
                <a16:creationId xmlns:a16="http://schemas.microsoft.com/office/drawing/2014/main" id="{C1A27FED-E665-9561-6CC3-04F391587B63}"/>
              </a:ext>
            </a:extLst>
          </p:cNvPr>
          <p:cNvSpPr txBox="1"/>
          <p:nvPr/>
        </p:nvSpPr>
        <p:spPr>
          <a:xfrm>
            <a:off x="9304958" y="2991688"/>
            <a:ext cx="1754505" cy="884858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2860" rIns="0" bIns="0" rtlCol="0">
            <a:spAutoFit/>
          </a:bodyPr>
          <a:lstStyle/>
          <a:p>
            <a:pPr marL="283845" marR="163195" indent="-111760">
              <a:lnSpc>
                <a:spcPct val="100000"/>
              </a:lnSpc>
              <a:spcBef>
                <a:spcPts val="180"/>
              </a:spcBef>
            </a:pP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sz="2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pages </a:t>
            </a:r>
            <a:r>
              <a:rPr sz="2800" spc="-6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112-11</a:t>
            </a:r>
            <a:r>
              <a:rPr lang="en-US" sz="2800" spc="-1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E4BA05-BBA1-E2C9-01B6-DDD6048F34BE}"/>
              </a:ext>
            </a:extLst>
          </p:cNvPr>
          <p:cNvSpPr txBox="1"/>
          <p:nvPr/>
        </p:nvSpPr>
        <p:spPr>
          <a:xfrm>
            <a:off x="940019" y="2478450"/>
            <a:ext cx="6111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 No. 3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Product: Fish cakes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 —pathogen survival 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— fryer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limit — minimum fryer oil temperature of 350°F Critical limit — maximum fish cake thickness of ¾ inch Critical limit — minimum cook time in the oil of two minutes</a:t>
            </a:r>
          </a:p>
        </p:txBody>
      </p:sp>
    </p:spTree>
    <p:extLst>
      <p:ext uri="{BB962C8B-B14F-4D97-AF65-F5344CB8AC3E}">
        <p14:creationId xmlns:p14="http://schemas.microsoft.com/office/powerpoint/2010/main" val="322037703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00D9-D4B4-88BD-BF94-B3043EC2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Operating Limits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00CC8-B217-9F14-E7AE-D1FEA2FC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123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8FDC63-2A95-FA3B-63AD-E19C18F98959}"/>
              </a:ext>
            </a:extLst>
          </p:cNvPr>
          <p:cNvGrpSpPr/>
          <p:nvPr/>
        </p:nvGrpSpPr>
        <p:grpSpPr>
          <a:xfrm>
            <a:off x="838200" y="1914995"/>
            <a:ext cx="10495710" cy="1961546"/>
            <a:chOff x="2806853" y="539690"/>
            <a:chExt cx="10495710" cy="1961546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78CE02F3-AFDD-D16D-79BD-E052D526F465}"/>
                </a:ext>
              </a:extLst>
            </p:cNvPr>
            <p:cNvSpPr/>
            <p:nvPr/>
          </p:nvSpPr>
          <p:spPr>
            <a:xfrm rot="5400000">
              <a:off x="7317929" y="-3483397"/>
              <a:ext cx="1473557" cy="104957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233B3B83-AEA2-540B-30FD-D1BE9499428D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1AC6DA-9D49-8D8D-B4E8-8B52AF4E0BD1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0AE3672-8C28-41E3-A4E0-9D54604855E9}"/>
              </a:ext>
            </a:extLst>
          </p:cNvPr>
          <p:cNvSpPr txBox="1"/>
          <p:nvPr/>
        </p:nvSpPr>
        <p:spPr>
          <a:xfrm>
            <a:off x="1020650" y="2627291"/>
            <a:ext cx="79816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Limits: Criteria that are more stringent than critical limits and that are used by an operator to reduce the risk of a deviation.</a:t>
            </a:r>
          </a:p>
        </p:txBody>
      </p:sp>
    </p:spTree>
    <p:extLst>
      <p:ext uri="{BB962C8B-B14F-4D97-AF65-F5344CB8AC3E}">
        <p14:creationId xmlns:p14="http://schemas.microsoft.com/office/powerpoint/2010/main" val="100359795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0680" y="1226311"/>
            <a:ext cx="2668905" cy="1244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2540" algn="ctr">
              <a:spcBef>
                <a:spcPts val="95"/>
              </a:spcBef>
            </a:pPr>
            <a:r>
              <a:rPr sz="4000" spc="-5">
                <a:solidFill>
                  <a:srgbClr val="44536A"/>
                </a:solidFill>
                <a:latin typeface="Calibri"/>
                <a:cs typeface="Calibri"/>
              </a:rPr>
              <a:t>Using</a:t>
            </a:r>
            <a:r>
              <a:rPr sz="4000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000" spc="25">
                <a:solidFill>
                  <a:srgbClr val="44536A"/>
                </a:solidFill>
                <a:latin typeface="Calibri"/>
                <a:cs typeface="Calibri"/>
              </a:rPr>
              <a:t>‘Lot’</a:t>
            </a:r>
            <a:endParaRPr sz="4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4000" spc="-10">
                <a:solidFill>
                  <a:srgbClr val="44536A"/>
                </a:solidFill>
                <a:latin typeface="Calibri"/>
                <a:cs typeface="Calibri"/>
              </a:rPr>
              <a:t>Designations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11857" y="2756407"/>
            <a:ext cx="1641475" cy="439420"/>
            <a:chOff x="876300" y="2763011"/>
            <a:chExt cx="1641475" cy="439420"/>
          </a:xfrm>
        </p:grpSpPr>
        <p:sp>
          <p:nvSpPr>
            <p:cNvPr id="5" name="object 5"/>
            <p:cNvSpPr/>
            <p:nvPr/>
          </p:nvSpPr>
          <p:spPr>
            <a:xfrm>
              <a:off x="882395" y="2769107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1558036" y="0"/>
                  </a:moveTo>
                  <a:lnTo>
                    <a:pt x="71119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19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19" y="426719"/>
                  </a:lnTo>
                  <a:lnTo>
                    <a:pt x="1558036" y="426719"/>
                  </a:lnTo>
                  <a:lnTo>
                    <a:pt x="1585704" y="421126"/>
                  </a:lnTo>
                  <a:lnTo>
                    <a:pt x="1608312" y="405876"/>
                  </a:lnTo>
                  <a:lnTo>
                    <a:pt x="1623562" y="383268"/>
                  </a:lnTo>
                  <a:lnTo>
                    <a:pt x="1629155" y="355600"/>
                  </a:lnTo>
                  <a:lnTo>
                    <a:pt x="1629155" y="71119"/>
                  </a:lnTo>
                  <a:lnTo>
                    <a:pt x="1623562" y="43451"/>
                  </a:lnTo>
                  <a:lnTo>
                    <a:pt x="1608312" y="20843"/>
                  </a:lnTo>
                  <a:lnTo>
                    <a:pt x="1585704" y="5593"/>
                  </a:lnTo>
                  <a:lnTo>
                    <a:pt x="155803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2395" y="2769107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0" y="71119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19" y="0"/>
                  </a:lnTo>
                  <a:lnTo>
                    <a:pt x="1558036" y="0"/>
                  </a:lnTo>
                  <a:lnTo>
                    <a:pt x="1585704" y="5593"/>
                  </a:lnTo>
                  <a:lnTo>
                    <a:pt x="1608312" y="20843"/>
                  </a:lnTo>
                  <a:lnTo>
                    <a:pt x="1623562" y="43451"/>
                  </a:lnTo>
                  <a:lnTo>
                    <a:pt x="1629155" y="71119"/>
                  </a:lnTo>
                  <a:lnTo>
                    <a:pt x="1629155" y="355600"/>
                  </a:lnTo>
                  <a:lnTo>
                    <a:pt x="1623562" y="383268"/>
                  </a:lnTo>
                  <a:lnTo>
                    <a:pt x="1608312" y="405876"/>
                  </a:lnTo>
                  <a:lnTo>
                    <a:pt x="1585704" y="421126"/>
                  </a:lnTo>
                  <a:lnTo>
                    <a:pt x="1558036" y="426719"/>
                  </a:lnTo>
                  <a:lnTo>
                    <a:pt x="71119" y="426719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19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658873" y="2747517"/>
            <a:ext cx="1147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>
                <a:solidFill>
                  <a:srgbClr val="FFFFFF"/>
                </a:solidFill>
                <a:latin typeface="Calibri"/>
                <a:cs typeface="Calibri"/>
              </a:rPr>
              <a:t>115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124</a:t>
            </a:fld>
            <a:endParaRPr spc="-5"/>
          </a:p>
        </p:txBody>
      </p:sp>
      <p:pic>
        <p:nvPicPr>
          <p:cNvPr id="10" name="Picture 9" descr="A graph showing a diagram&#10;&#10;Description automatically generated with medium confidence">
            <a:extLst>
              <a:ext uri="{FF2B5EF4-FFF2-40B4-BE49-F238E27FC236}">
                <a16:creationId xmlns:a16="http://schemas.microsoft.com/office/drawing/2014/main" id="{0716EAB5-422D-4705-C55B-C0D763A56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r="14366"/>
          <a:stretch/>
        </p:blipFill>
        <p:spPr>
          <a:xfrm>
            <a:off x="4952062" y="58927"/>
            <a:ext cx="5544220" cy="62738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04E95-1D7A-1803-BEDD-525CE6C4E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5711-DB18-8ACC-96D7-FA8AFF3B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Critical Limits should be specified  in the written HACCP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4EE21E-E6EA-D567-18CE-2710096F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125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DBE37D-DE8D-A2DA-E796-B3C26A0D920A}"/>
              </a:ext>
            </a:extLst>
          </p:cNvPr>
          <p:cNvGrpSpPr/>
          <p:nvPr/>
        </p:nvGrpSpPr>
        <p:grpSpPr>
          <a:xfrm>
            <a:off x="959359" y="1914995"/>
            <a:ext cx="10495710" cy="2373673"/>
            <a:chOff x="2806853" y="539690"/>
            <a:chExt cx="10495710" cy="237367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E38C6878-FEFC-FE3C-E4A0-2CD23E644FC7}"/>
                </a:ext>
              </a:extLst>
            </p:cNvPr>
            <p:cNvSpPr/>
            <p:nvPr/>
          </p:nvSpPr>
          <p:spPr>
            <a:xfrm rot="5400000">
              <a:off x="7111866" y="-3277333"/>
              <a:ext cx="1885683" cy="104957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33D362AA-6FB1-0D22-ACB9-3A707D13F201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5BDA63-83F0-1782-7349-87FE49034D90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5AA5F1-36C6-E5DA-8CFF-0272D5603F43}"/>
              </a:ext>
            </a:extLst>
          </p:cNvPr>
          <p:cNvSpPr txBox="1"/>
          <p:nvPr/>
        </p:nvSpPr>
        <p:spPr>
          <a:xfrm>
            <a:off x="959359" y="238941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Blank HACCP Form</a:t>
            </a:r>
          </a:p>
        </p:txBody>
      </p:sp>
      <p:pic>
        <p:nvPicPr>
          <p:cNvPr id="13" name="Picture 1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A5EC2454-3695-26D4-FD98-3D4609C35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68" y="2807586"/>
            <a:ext cx="8770513" cy="137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147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0169" y="2756079"/>
            <a:ext cx="4626413" cy="32180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7048" y="2032344"/>
            <a:ext cx="3182112" cy="3968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21691" y="4457092"/>
            <a:ext cx="1484630" cy="4368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10">
                <a:solidFill>
                  <a:srgbClr val="1F3863"/>
                </a:solidFill>
                <a:latin typeface="Calibri"/>
                <a:cs typeface="Calibri"/>
              </a:rPr>
              <a:t>Landscape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62697" y="3771392"/>
            <a:ext cx="1079500" cy="4368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700" spc="-55">
                <a:solidFill>
                  <a:srgbClr val="1F3863"/>
                </a:solidFill>
                <a:latin typeface="Calibri"/>
                <a:cs typeface="Calibri"/>
              </a:rPr>
              <a:t>P</a:t>
            </a:r>
            <a:r>
              <a:rPr sz="2700" spc="-5">
                <a:solidFill>
                  <a:srgbClr val="1F3863"/>
                </a:solidFill>
                <a:latin typeface="Calibri"/>
                <a:cs typeface="Calibri"/>
              </a:rPr>
              <a:t>ort</a:t>
            </a:r>
            <a:r>
              <a:rPr sz="2700" spc="-75">
                <a:solidFill>
                  <a:srgbClr val="1F3863"/>
                </a:solidFill>
                <a:latin typeface="Calibri"/>
                <a:cs typeface="Calibri"/>
              </a:rPr>
              <a:t>r</a:t>
            </a:r>
            <a:r>
              <a:rPr sz="2700">
                <a:solidFill>
                  <a:srgbClr val="1F3863"/>
                </a:solidFill>
                <a:latin typeface="Calibri"/>
                <a:cs typeface="Calibri"/>
              </a:rPr>
              <a:t>ait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07582" y="255933"/>
            <a:ext cx="8980426" cy="1133002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>
                <a:solidFill>
                  <a:srgbClr val="001F5F"/>
                </a:solidFill>
              </a:rPr>
              <a:t>Optional</a:t>
            </a:r>
            <a:r>
              <a:rPr spc="-50">
                <a:solidFill>
                  <a:srgbClr val="001F5F"/>
                </a:solidFill>
              </a:rPr>
              <a:t> </a:t>
            </a:r>
            <a:r>
              <a:rPr spc="-10">
                <a:solidFill>
                  <a:srgbClr val="001F5F"/>
                </a:solidFill>
              </a:rPr>
              <a:t>HACCP</a:t>
            </a:r>
            <a:r>
              <a:rPr spc="-25">
                <a:solidFill>
                  <a:srgbClr val="001F5F"/>
                </a:solidFill>
              </a:rPr>
              <a:t> </a:t>
            </a:r>
            <a:r>
              <a:rPr spc="-10">
                <a:solidFill>
                  <a:srgbClr val="001F5F"/>
                </a:solidFill>
              </a:rPr>
              <a:t>Plan</a:t>
            </a:r>
            <a:r>
              <a:rPr spc="-25">
                <a:solidFill>
                  <a:srgbClr val="001F5F"/>
                </a:solidFill>
              </a:rPr>
              <a:t> </a:t>
            </a:r>
            <a:r>
              <a:rPr spc="-20">
                <a:solidFill>
                  <a:srgbClr val="001F5F"/>
                </a:solidFill>
              </a:rPr>
              <a:t>Forms</a:t>
            </a:r>
          </a:p>
          <a:p>
            <a:pPr marL="114300">
              <a:lnSpc>
                <a:spcPct val="100000"/>
              </a:lnSpc>
              <a:spcBef>
                <a:spcPts val="70"/>
              </a:spcBef>
            </a:pPr>
            <a:r>
              <a:rPr sz="2800" spc="-5">
                <a:solidFill>
                  <a:srgbClr val="001F5F"/>
                </a:solidFill>
              </a:rPr>
              <a:t>(both</a:t>
            </a:r>
            <a:r>
              <a:rPr sz="2800">
                <a:solidFill>
                  <a:srgbClr val="001F5F"/>
                </a:solidFill>
              </a:rPr>
              <a:t> </a:t>
            </a:r>
            <a:r>
              <a:rPr sz="2800" spc="-15">
                <a:solidFill>
                  <a:srgbClr val="001F5F"/>
                </a:solidFill>
              </a:rPr>
              <a:t>must</a:t>
            </a:r>
            <a:r>
              <a:rPr sz="2800" spc="20">
                <a:solidFill>
                  <a:srgbClr val="001F5F"/>
                </a:solidFill>
              </a:rPr>
              <a:t> </a:t>
            </a:r>
            <a:r>
              <a:rPr sz="2800" spc="-15">
                <a:solidFill>
                  <a:srgbClr val="001F5F"/>
                </a:solidFill>
              </a:rPr>
              <a:t>contain</a:t>
            </a:r>
            <a:r>
              <a:rPr sz="2800" spc="-5">
                <a:solidFill>
                  <a:srgbClr val="001F5F"/>
                </a:solidFill>
              </a:rPr>
              <a:t> same</a:t>
            </a:r>
            <a:r>
              <a:rPr sz="2800" spc="-20">
                <a:solidFill>
                  <a:srgbClr val="001F5F"/>
                </a:solidFill>
              </a:rPr>
              <a:t> </a:t>
            </a:r>
            <a:r>
              <a:rPr sz="2800" spc="-15">
                <a:solidFill>
                  <a:srgbClr val="001F5F"/>
                </a:solidFill>
              </a:rPr>
              <a:t>information)</a:t>
            </a:r>
            <a:endParaRPr sz="280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126</a:t>
            </a:fld>
            <a:endParaRPr spc="-5"/>
          </a:p>
        </p:txBody>
      </p:sp>
      <p:pic>
        <p:nvPicPr>
          <p:cNvPr id="11" name="Picture 10" descr="A cover of a book&#10;&#10;Description automatically generated">
            <a:extLst>
              <a:ext uri="{FF2B5EF4-FFF2-40B4-BE49-F238E27FC236}">
                <a16:creationId xmlns:a16="http://schemas.microsoft.com/office/drawing/2014/main" id="{DD0EF67F-392B-7818-2F0B-419DB161A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1" y="3385711"/>
            <a:ext cx="1966337" cy="2615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 rot="513271">
            <a:off x="506068" y="4057924"/>
            <a:ext cx="1750491" cy="709803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0306" y="1719475"/>
            <a:ext cx="8458200" cy="469696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3626" y="185662"/>
            <a:ext cx="10591754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706110" algn="l"/>
              </a:tabLst>
            </a:pPr>
            <a:r>
              <a:rPr spc="-5">
                <a:solidFill>
                  <a:srgbClr val="001F5F"/>
                </a:solidFill>
              </a:rPr>
              <a:t>Expected Information in all	HACCP Plans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127</a:t>
            </a:fld>
            <a:endParaRPr spc="-5"/>
          </a:p>
        </p:txBody>
      </p:sp>
      <p:pic>
        <p:nvPicPr>
          <p:cNvPr id="8" name="Picture 7" descr="A cover of a book&#10;&#10;Description automatically generated">
            <a:extLst>
              <a:ext uri="{FF2B5EF4-FFF2-40B4-BE49-F238E27FC236}">
                <a16:creationId xmlns:a16="http://schemas.microsoft.com/office/drawing/2014/main" id="{C98F86C5-B0EE-F0B0-53CA-86F0D73E4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5" y="3607158"/>
            <a:ext cx="1966337" cy="2615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ject 8">
            <a:extLst>
              <a:ext uri="{FF2B5EF4-FFF2-40B4-BE49-F238E27FC236}">
                <a16:creationId xmlns:a16="http://schemas.microsoft.com/office/drawing/2014/main" id="{B1343A10-B953-F8AC-C5EA-E035191179B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513271">
            <a:off x="466318" y="4078675"/>
            <a:ext cx="1750491" cy="709803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CC621-3B16-D8AF-CA6F-9C81A4948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heet of paper with text&#10;&#10;Description automatically generated">
            <a:extLst>
              <a:ext uri="{FF2B5EF4-FFF2-40B4-BE49-F238E27FC236}">
                <a16:creationId xmlns:a16="http://schemas.microsoft.com/office/drawing/2014/main" id="{86F8256E-CBF4-076C-5B85-01ECDC2D13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762" t="8824" r="-332" b="2177"/>
          <a:stretch/>
        </p:blipFill>
        <p:spPr>
          <a:xfrm>
            <a:off x="375474" y="1161100"/>
            <a:ext cx="5249116" cy="5388529"/>
          </a:xfrm>
          <a:prstGeom prst="rect">
            <a:avLst/>
          </a:prstGeom>
        </p:spPr>
      </p:pic>
      <p:sp>
        <p:nvSpPr>
          <p:cNvPr id="119811" name="Title 1">
            <a:extLst>
              <a:ext uri="{FF2B5EF4-FFF2-40B4-BE49-F238E27FC236}">
                <a16:creationId xmlns:a16="http://schemas.microsoft.com/office/drawing/2014/main" id="{D15F4996-C802-FC6C-B7EE-20E0FEFF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81" y="-32213"/>
            <a:ext cx="10150241" cy="11430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Building a HACCP Plan Form for each CCP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911845-C37E-D8BE-F37E-4EB53B27F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0090" y="6820684"/>
            <a:ext cx="2743200" cy="365125"/>
          </a:xfrm>
        </p:spPr>
        <p:txBody>
          <a:bodyPr/>
          <a:lstStyle/>
          <a:p>
            <a:fld id="{2D4FA31A-ABA5-4667-BACC-3489C0083671}" type="slidenum">
              <a:rPr lang="en-US" altLang="en-US" smtClean="0"/>
              <a:pPr/>
              <a:t>128</a:t>
            </a:fld>
            <a:endParaRPr lang="en-US" altLang="en-US"/>
          </a:p>
        </p:txBody>
      </p:sp>
      <p:pic>
        <p:nvPicPr>
          <p:cNvPr id="119812" name="Picture 3">
            <a:extLst>
              <a:ext uri="{FF2B5EF4-FFF2-40B4-BE49-F238E27FC236}">
                <a16:creationId xmlns:a16="http://schemas.microsoft.com/office/drawing/2014/main" id="{039B381C-BADC-1468-C51D-EE659E058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9"/>
          <a:stretch/>
        </p:blipFill>
        <p:spPr bwMode="auto">
          <a:xfrm>
            <a:off x="6096000" y="1849504"/>
            <a:ext cx="5943600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3C5BC9F-00DA-0F8E-33A3-6040D53BAF93}"/>
              </a:ext>
            </a:extLst>
          </p:cNvPr>
          <p:cNvSpPr/>
          <p:nvPr/>
        </p:nvSpPr>
        <p:spPr>
          <a:xfrm>
            <a:off x="4897071" y="5220865"/>
            <a:ext cx="638909" cy="486509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93B621-39BA-3D78-8E84-CDCC595787B0}"/>
              </a:ext>
            </a:extLst>
          </p:cNvPr>
          <p:cNvSpPr/>
          <p:nvPr/>
        </p:nvSpPr>
        <p:spPr>
          <a:xfrm>
            <a:off x="1284165" y="5277525"/>
            <a:ext cx="685800" cy="457199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612B38-E669-8EF4-4554-9D84AFC825EA}"/>
              </a:ext>
            </a:extLst>
          </p:cNvPr>
          <p:cNvSpPr/>
          <p:nvPr/>
        </p:nvSpPr>
        <p:spPr>
          <a:xfrm>
            <a:off x="480281" y="5696384"/>
            <a:ext cx="717796" cy="458130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131BBF0-24E0-6943-28C8-4A3B325AE935}"/>
              </a:ext>
            </a:extLst>
          </p:cNvPr>
          <p:cNvSpPr/>
          <p:nvPr/>
        </p:nvSpPr>
        <p:spPr>
          <a:xfrm>
            <a:off x="996950" y="5373263"/>
            <a:ext cx="393700" cy="360853"/>
          </a:xfrm>
          <a:custGeom>
            <a:avLst/>
            <a:gdLst>
              <a:gd name="connsiteX0" fmla="*/ 0 w 461818"/>
              <a:gd name="connsiteY0" fmla="*/ 757381 h 757381"/>
              <a:gd name="connsiteX1" fmla="*/ 129309 w 461818"/>
              <a:gd name="connsiteY1" fmla="*/ 277091 h 757381"/>
              <a:gd name="connsiteX2" fmla="*/ 461818 w 461818"/>
              <a:gd name="connsiteY2" fmla="*/ 0 h 757381"/>
              <a:gd name="connsiteX3" fmla="*/ 461818 w 461818"/>
              <a:gd name="connsiteY3" fmla="*/ 0 h 75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818" h="757381">
                <a:moveTo>
                  <a:pt x="0" y="757381"/>
                </a:moveTo>
                <a:cubicBezTo>
                  <a:pt x="26169" y="580351"/>
                  <a:pt x="52339" y="403321"/>
                  <a:pt x="129309" y="277091"/>
                </a:cubicBezTo>
                <a:cubicBezTo>
                  <a:pt x="206279" y="150861"/>
                  <a:pt x="461818" y="0"/>
                  <a:pt x="461818" y="0"/>
                </a:cubicBezTo>
                <a:lnTo>
                  <a:pt x="461818" y="0"/>
                </a:lnTo>
              </a:path>
            </a:pathLst>
          </a:custGeom>
          <a:noFill/>
          <a:ln w="444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63D7C69-E8A6-4E3F-DB63-8CAD3BFF8450}"/>
              </a:ext>
            </a:extLst>
          </p:cNvPr>
          <p:cNvSpPr/>
          <p:nvPr/>
        </p:nvSpPr>
        <p:spPr>
          <a:xfrm>
            <a:off x="1887694" y="4868929"/>
            <a:ext cx="3217706" cy="350836"/>
          </a:xfrm>
          <a:custGeom>
            <a:avLst/>
            <a:gdLst>
              <a:gd name="connsiteX0" fmla="*/ 0 w 2660073"/>
              <a:gd name="connsiteY0" fmla="*/ 175944 h 222126"/>
              <a:gd name="connsiteX1" fmla="*/ 1366982 w 2660073"/>
              <a:gd name="connsiteY1" fmla="*/ 453 h 222126"/>
              <a:gd name="connsiteX2" fmla="*/ 2660073 w 2660073"/>
              <a:gd name="connsiteY2" fmla="*/ 222126 h 2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0073" h="222126">
                <a:moveTo>
                  <a:pt x="0" y="175944"/>
                </a:moveTo>
                <a:cubicBezTo>
                  <a:pt x="461818" y="84350"/>
                  <a:pt x="923637" y="-7244"/>
                  <a:pt x="1366982" y="453"/>
                </a:cubicBezTo>
                <a:cubicBezTo>
                  <a:pt x="1810327" y="8150"/>
                  <a:pt x="2235200" y="115138"/>
                  <a:pt x="2660073" y="222126"/>
                </a:cubicBezTo>
              </a:path>
            </a:pathLst>
          </a:custGeom>
          <a:noFill/>
          <a:ln w="444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EF081B-0D90-619D-AE22-DC96BB71BEAA}"/>
              </a:ext>
            </a:extLst>
          </p:cNvPr>
          <p:cNvCxnSpPr>
            <a:cxnSpLocks/>
          </p:cNvCxnSpPr>
          <p:nvPr/>
        </p:nvCxnSpPr>
        <p:spPr>
          <a:xfrm flipV="1">
            <a:off x="5524258" y="5502217"/>
            <a:ext cx="583464" cy="2931"/>
          </a:xfrm>
          <a:prstGeom prst="line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76F4C17-2F70-5E1B-6892-C5E8F2C36319}"/>
              </a:ext>
            </a:extLst>
          </p:cNvPr>
          <p:cNvSpPr/>
          <p:nvPr/>
        </p:nvSpPr>
        <p:spPr>
          <a:xfrm>
            <a:off x="6105118" y="2212041"/>
            <a:ext cx="1377278" cy="4182473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E527E-A350-3377-EE44-DF2DC63A8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727" y="2216157"/>
            <a:ext cx="238949" cy="238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EA2409-F23C-549D-F36A-A2ED60829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223" y="2330927"/>
            <a:ext cx="361950" cy="2100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3CC4F5-8726-C985-6016-B6363A20C5E1}"/>
              </a:ext>
            </a:extLst>
          </p:cNvPr>
          <p:cNvGrpSpPr/>
          <p:nvPr/>
        </p:nvGrpSpPr>
        <p:grpSpPr>
          <a:xfrm>
            <a:off x="450972" y="3100034"/>
            <a:ext cx="5657846" cy="1489152"/>
            <a:chOff x="982289" y="2502904"/>
            <a:chExt cx="5616341" cy="111936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159C427-E180-9BD5-D41F-D8838CC6E0A2}"/>
                </a:ext>
              </a:extLst>
            </p:cNvPr>
            <p:cNvSpPr/>
            <p:nvPr/>
          </p:nvSpPr>
          <p:spPr>
            <a:xfrm>
              <a:off x="5389010" y="2701028"/>
              <a:ext cx="656708" cy="320615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07C382C-BD95-4A9D-1645-F75E743AD2B1}"/>
                </a:ext>
              </a:extLst>
            </p:cNvPr>
            <p:cNvSpPr/>
            <p:nvPr/>
          </p:nvSpPr>
          <p:spPr>
            <a:xfrm>
              <a:off x="1673410" y="2719255"/>
              <a:ext cx="720711" cy="347049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BDEFC25-2575-B98E-A043-62445C0322B5}"/>
                </a:ext>
              </a:extLst>
            </p:cNvPr>
            <p:cNvSpPr/>
            <p:nvPr/>
          </p:nvSpPr>
          <p:spPr>
            <a:xfrm>
              <a:off x="982289" y="3272991"/>
              <a:ext cx="742488" cy="349277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: Shape 23">
              <a:extLst>
                <a:ext uri="{FF2B5EF4-FFF2-40B4-BE49-F238E27FC236}">
                  <a16:creationId xmlns:a16="http://schemas.microsoft.com/office/drawing/2014/main" id="{DE58F793-A572-EDEE-118D-E4A284187905}"/>
                </a:ext>
              </a:extLst>
            </p:cNvPr>
            <p:cNvSpPr/>
            <p:nvPr/>
          </p:nvSpPr>
          <p:spPr>
            <a:xfrm>
              <a:off x="1271348" y="2850567"/>
              <a:ext cx="346024" cy="457200"/>
            </a:xfrm>
            <a:custGeom>
              <a:avLst/>
              <a:gdLst>
                <a:gd name="connsiteX0" fmla="*/ 0 w 461818"/>
                <a:gd name="connsiteY0" fmla="*/ 757381 h 757381"/>
                <a:gd name="connsiteX1" fmla="*/ 129309 w 461818"/>
                <a:gd name="connsiteY1" fmla="*/ 277091 h 757381"/>
                <a:gd name="connsiteX2" fmla="*/ 461818 w 461818"/>
                <a:gd name="connsiteY2" fmla="*/ 0 h 757381"/>
                <a:gd name="connsiteX3" fmla="*/ 461818 w 461818"/>
                <a:gd name="connsiteY3" fmla="*/ 0 h 75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818" h="757381">
                  <a:moveTo>
                    <a:pt x="0" y="757381"/>
                  </a:moveTo>
                  <a:cubicBezTo>
                    <a:pt x="26169" y="580351"/>
                    <a:pt x="52339" y="403321"/>
                    <a:pt x="129309" y="277091"/>
                  </a:cubicBezTo>
                  <a:cubicBezTo>
                    <a:pt x="206279" y="150861"/>
                    <a:pt x="461818" y="0"/>
                    <a:pt x="461818" y="0"/>
                  </a:cubicBezTo>
                  <a:lnTo>
                    <a:pt x="461818" y="0"/>
                  </a:lnTo>
                </a:path>
              </a:pathLst>
            </a:custGeom>
            <a:noFill/>
            <a:ln w="444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: Shape 29">
              <a:extLst>
                <a:ext uri="{FF2B5EF4-FFF2-40B4-BE49-F238E27FC236}">
                  <a16:creationId xmlns:a16="http://schemas.microsoft.com/office/drawing/2014/main" id="{A72E6196-5051-294D-08A4-C90AAB4ED5A6}"/>
                </a:ext>
              </a:extLst>
            </p:cNvPr>
            <p:cNvSpPr/>
            <p:nvPr/>
          </p:nvSpPr>
          <p:spPr>
            <a:xfrm>
              <a:off x="2303172" y="2502904"/>
              <a:ext cx="3217706" cy="350836"/>
            </a:xfrm>
            <a:custGeom>
              <a:avLst/>
              <a:gdLst>
                <a:gd name="connsiteX0" fmla="*/ 0 w 2660073"/>
                <a:gd name="connsiteY0" fmla="*/ 175944 h 222126"/>
                <a:gd name="connsiteX1" fmla="*/ 1366982 w 2660073"/>
                <a:gd name="connsiteY1" fmla="*/ 453 h 222126"/>
                <a:gd name="connsiteX2" fmla="*/ 2660073 w 2660073"/>
                <a:gd name="connsiteY2" fmla="*/ 222126 h 22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0073" h="222126">
                  <a:moveTo>
                    <a:pt x="0" y="175944"/>
                  </a:moveTo>
                  <a:cubicBezTo>
                    <a:pt x="461818" y="84350"/>
                    <a:pt x="923637" y="-7244"/>
                    <a:pt x="1366982" y="453"/>
                  </a:cubicBezTo>
                  <a:cubicBezTo>
                    <a:pt x="1810327" y="8150"/>
                    <a:pt x="2235200" y="115138"/>
                    <a:pt x="2660073" y="222126"/>
                  </a:cubicBezTo>
                </a:path>
              </a:pathLst>
            </a:custGeom>
            <a:noFill/>
            <a:ln w="444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8821FF4-190B-C625-EF73-7B4A35803FED}"/>
                </a:ext>
              </a:extLst>
            </p:cNvPr>
            <p:cNvCxnSpPr>
              <a:cxnSpLocks/>
              <a:stCxn id="8" idx="6"/>
            </p:cNvCxnSpPr>
            <p:nvPr/>
          </p:nvCxnSpPr>
          <p:spPr>
            <a:xfrm flipV="1">
              <a:off x="6039900" y="2854724"/>
              <a:ext cx="558730" cy="6612"/>
            </a:xfrm>
            <a:prstGeom prst="line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bject 10">
            <a:extLst>
              <a:ext uri="{FF2B5EF4-FFF2-40B4-BE49-F238E27FC236}">
                <a16:creationId xmlns:a16="http://schemas.microsoft.com/office/drawing/2014/main" id="{59C272F2-AF05-6C86-9277-D5F13C5178AF}"/>
              </a:ext>
            </a:extLst>
          </p:cNvPr>
          <p:cNvSpPr txBox="1"/>
          <p:nvPr/>
        </p:nvSpPr>
        <p:spPr>
          <a:xfrm>
            <a:off x="8124901" y="3810517"/>
            <a:ext cx="2844800" cy="9855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100" b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 </a:t>
            </a:r>
            <a:r>
              <a:rPr sz="2100" b="1" spc="-5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&amp; 2: </a:t>
            </a:r>
            <a:r>
              <a:rPr sz="2100" b="1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all </a:t>
            </a:r>
            <a:r>
              <a:rPr sz="2100" b="1" spc="5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100" b="1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identified </a:t>
            </a:r>
            <a:r>
              <a:rPr sz="2100" b="1" spc="-5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CCPs </a:t>
            </a:r>
            <a:r>
              <a:rPr sz="2100" b="1" spc="-570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100" b="1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100" b="1" spc="-50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100" b="1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  <a:r>
              <a:rPr sz="2100" b="1" spc="-30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100" b="1">
                <a:solidFill>
                  <a:srgbClr val="172C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AF010B86-849F-C5A2-677B-D10D835425FF}"/>
              </a:ext>
            </a:extLst>
          </p:cNvPr>
          <p:cNvSpPr txBox="1"/>
          <p:nvPr/>
        </p:nvSpPr>
        <p:spPr>
          <a:xfrm>
            <a:off x="739140" y="906927"/>
            <a:ext cx="4366260" cy="52324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22225" rIns="0" bIns="0" rtlCol="0">
            <a:spAutoFit/>
          </a:bodyPr>
          <a:lstStyle/>
          <a:p>
            <a:pPr marL="238125">
              <a:lnSpc>
                <a:spcPct val="100000"/>
              </a:lnSpc>
              <a:spcBef>
                <a:spcPts val="175"/>
              </a:spcBef>
            </a:pPr>
            <a:r>
              <a:rPr sz="2800" spc="-20">
                <a:solidFill>
                  <a:srgbClr val="001F5F"/>
                </a:solidFill>
                <a:latin typeface="Calibri"/>
                <a:cs typeface="Calibri"/>
              </a:rPr>
              <a:t>Hazard</a:t>
            </a:r>
            <a:r>
              <a:rPr sz="28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001F5F"/>
                </a:solidFill>
                <a:latin typeface="Calibri"/>
                <a:cs typeface="Calibri"/>
              </a:rPr>
              <a:t>Analysis</a:t>
            </a:r>
            <a:r>
              <a:rPr sz="2800" spc="-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25">
                <a:solidFill>
                  <a:srgbClr val="001F5F"/>
                </a:solidFill>
                <a:latin typeface="Calibri"/>
                <a:cs typeface="Calibri"/>
              </a:rPr>
              <a:t>Worksheet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FEA34DB6-7C9D-BAD1-5A04-4734AD761893}"/>
              </a:ext>
            </a:extLst>
          </p:cNvPr>
          <p:cNvSpPr txBox="1"/>
          <p:nvPr/>
        </p:nvSpPr>
        <p:spPr>
          <a:xfrm>
            <a:off x="7954133" y="1734904"/>
            <a:ext cx="3186336" cy="453329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22225" rIns="0" bIns="0" rtlCol="0">
            <a:spAutoFit/>
          </a:bodyPr>
          <a:lstStyle/>
          <a:p>
            <a:pPr marL="238125">
              <a:lnSpc>
                <a:spcPct val="100000"/>
              </a:lnSpc>
              <a:spcBef>
                <a:spcPts val="175"/>
              </a:spcBef>
            </a:pPr>
            <a:r>
              <a:rPr lang="en-US" sz="2800" spc="-20">
                <a:solidFill>
                  <a:srgbClr val="001F5F"/>
                </a:solidFill>
                <a:latin typeface="Calibri"/>
                <a:cs typeface="Calibri"/>
              </a:rPr>
              <a:t>HACCP Plan From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19812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74962" y="57579"/>
            <a:ext cx="1447800" cy="153162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658" y="398029"/>
            <a:ext cx="8283673" cy="627736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/>
              <a:t>Recommended Critical Limits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129</a:t>
            </a:fld>
            <a:endParaRPr spc="-5"/>
          </a:p>
        </p:txBody>
      </p:sp>
      <p:sp>
        <p:nvSpPr>
          <p:cNvPr id="7" name="object 7"/>
          <p:cNvSpPr txBox="1"/>
          <p:nvPr/>
        </p:nvSpPr>
        <p:spPr>
          <a:xfrm>
            <a:off x="718658" y="2016122"/>
            <a:ext cx="8590512" cy="40043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5080" indent="-457200">
              <a:spcBef>
                <a:spcPts val="105"/>
              </a:spcBef>
              <a:buFont typeface="Arial" panose="020B0604020202020204" pitchFamily="34" charset="0"/>
              <a:buChar char="•"/>
              <a:tabLst>
                <a:tab pos="2108200" algn="l"/>
              </a:tabLst>
            </a:pPr>
            <a:r>
              <a:rPr sz="3200" spc="-5">
                <a:solidFill>
                  <a:srgbClr val="1F3863"/>
                </a:solidFill>
                <a:latin typeface="Calibri"/>
                <a:cs typeface="Calibri"/>
              </a:rPr>
              <a:t>REMINDER:</a:t>
            </a:r>
            <a:r>
              <a:rPr lang="en-US" sz="32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spc="-5">
                <a:solidFill>
                  <a:srgbClr val="1F3863"/>
                </a:solidFill>
                <a:latin typeface="Calibri"/>
                <a:cs typeface="Calibri"/>
              </a:rPr>
              <a:t>The</a:t>
            </a:r>
            <a:r>
              <a:rPr sz="3200" spc="-4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spc="-20">
                <a:solidFill>
                  <a:srgbClr val="1F3863"/>
                </a:solidFill>
                <a:latin typeface="Calibri"/>
                <a:cs typeface="Calibri"/>
              </a:rPr>
              <a:t>FDA</a:t>
            </a:r>
            <a:r>
              <a:rPr sz="3200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spc="-5">
                <a:solidFill>
                  <a:srgbClr val="1F3863"/>
                </a:solidFill>
                <a:latin typeface="Calibri"/>
                <a:cs typeface="Calibri"/>
              </a:rPr>
              <a:t>Guide </a:t>
            </a:r>
            <a:r>
              <a:rPr sz="3200" spc="-70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spc="-15">
                <a:solidFill>
                  <a:srgbClr val="1F3863"/>
                </a:solidFill>
                <a:latin typeface="Calibri"/>
                <a:cs typeface="Calibri"/>
              </a:rPr>
              <a:t>contains control </a:t>
            </a:r>
            <a:r>
              <a:rPr sz="3200" spc="-20">
                <a:solidFill>
                  <a:srgbClr val="1F3863"/>
                </a:solidFill>
                <a:latin typeface="Calibri"/>
                <a:cs typeface="Calibri"/>
              </a:rPr>
              <a:t>strategies </a:t>
            </a:r>
            <a:r>
              <a:rPr sz="32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>
                <a:solidFill>
                  <a:srgbClr val="1F3863"/>
                </a:solidFill>
                <a:latin typeface="Calibri"/>
                <a:cs typeface="Calibri"/>
              </a:rPr>
              <a:t>with</a:t>
            </a:r>
            <a:r>
              <a:rPr sz="3200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spc="-10">
                <a:solidFill>
                  <a:srgbClr val="1F3863"/>
                </a:solidFill>
                <a:latin typeface="Calibri"/>
                <a:cs typeface="Calibri"/>
              </a:rPr>
              <a:t>recommended</a:t>
            </a:r>
            <a:r>
              <a:rPr sz="3200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spc="-110">
                <a:solidFill>
                  <a:srgbClr val="1F3863"/>
                </a:solidFill>
                <a:latin typeface="Calibri"/>
                <a:cs typeface="Calibri"/>
              </a:rPr>
              <a:t>CL’s</a:t>
            </a:r>
            <a:endParaRPr lang="en-US" sz="3200" spc="-110">
              <a:solidFill>
                <a:srgbClr val="1F3863"/>
              </a:solidFill>
              <a:latin typeface="Calibri"/>
              <a:cs typeface="Calibri"/>
            </a:endParaRPr>
          </a:p>
          <a:p>
            <a:pPr marL="12700" marR="5080">
              <a:spcBef>
                <a:spcPts val="105"/>
              </a:spcBef>
              <a:tabLst>
                <a:tab pos="2108200" algn="l"/>
              </a:tabLst>
            </a:pPr>
            <a:endParaRPr lang="en-US" sz="3200" spc="-110">
              <a:solidFill>
                <a:srgbClr val="1F3863"/>
              </a:solidFill>
              <a:latin typeface="Calibri"/>
              <a:cs typeface="Calibri"/>
            </a:endParaRPr>
          </a:p>
          <a:p>
            <a:pPr marL="469900" marR="765810" indent="-4572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3200" spc="-15">
                <a:solidFill>
                  <a:srgbClr val="1F3863"/>
                </a:solidFill>
                <a:latin typeface="Calibri"/>
                <a:cs typeface="Calibri"/>
              </a:rPr>
              <a:t>Processors</a:t>
            </a:r>
            <a:r>
              <a:rPr lang="en-US" sz="3200" spc="-4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-20">
                <a:solidFill>
                  <a:srgbClr val="1F3863"/>
                </a:solidFill>
                <a:latin typeface="Calibri"/>
                <a:cs typeface="Calibri"/>
              </a:rPr>
              <a:t>may</a:t>
            </a:r>
            <a:r>
              <a:rPr lang="en-US" sz="320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-5">
                <a:solidFill>
                  <a:srgbClr val="1F3863"/>
                </a:solidFill>
                <a:latin typeface="Calibri"/>
                <a:cs typeface="Calibri"/>
              </a:rPr>
              <a:t>select </a:t>
            </a:r>
            <a:r>
              <a:rPr lang="en-US" sz="3200" spc="-15">
                <a:solidFill>
                  <a:srgbClr val="1F3863"/>
                </a:solidFill>
                <a:latin typeface="Calibri"/>
                <a:cs typeface="Calibri"/>
              </a:rPr>
              <a:t>alternative</a:t>
            </a:r>
            <a:r>
              <a:rPr lang="en-US" sz="320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-105">
                <a:solidFill>
                  <a:srgbClr val="1F3863"/>
                </a:solidFill>
                <a:latin typeface="Calibri"/>
                <a:cs typeface="Calibri"/>
              </a:rPr>
              <a:t>CL’s </a:t>
            </a:r>
            <a:r>
              <a:rPr lang="en-US" sz="3200" spc="-7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5">
                <a:solidFill>
                  <a:srgbClr val="1F3863"/>
                </a:solidFill>
                <a:latin typeface="Calibri"/>
                <a:cs typeface="Calibri"/>
              </a:rPr>
              <a:t>‘however’</a:t>
            </a:r>
            <a:r>
              <a:rPr lang="en-US" sz="3200" spc="-4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-10">
                <a:solidFill>
                  <a:srgbClr val="1F3863"/>
                </a:solidFill>
                <a:latin typeface="Calibri"/>
                <a:cs typeface="Calibri"/>
              </a:rPr>
              <a:t>equivalent</a:t>
            </a:r>
            <a:r>
              <a:rPr lang="en-US" sz="3200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-15">
                <a:solidFill>
                  <a:srgbClr val="1F3863"/>
                </a:solidFill>
                <a:latin typeface="Calibri"/>
                <a:cs typeface="Calibri"/>
              </a:rPr>
              <a:t>effectiveness</a:t>
            </a:r>
            <a:r>
              <a:rPr lang="en-US" sz="3200">
                <a:latin typeface="Calibri"/>
                <a:cs typeface="Calibri"/>
              </a:rPr>
              <a:t> </a:t>
            </a:r>
            <a:r>
              <a:rPr lang="en-US" sz="3200" spc="-10">
                <a:solidFill>
                  <a:srgbClr val="1F3863"/>
                </a:solidFill>
                <a:latin typeface="Calibri"/>
                <a:cs typeface="Calibri"/>
              </a:rPr>
              <a:t>MUST </a:t>
            </a:r>
            <a:r>
              <a:rPr lang="en-US" sz="3200" spc="-5">
                <a:solidFill>
                  <a:srgbClr val="1F3863"/>
                </a:solidFill>
                <a:latin typeface="Calibri"/>
                <a:cs typeface="Calibri"/>
              </a:rPr>
              <a:t>be </a:t>
            </a:r>
            <a:r>
              <a:rPr lang="en-US" sz="3200" spc="-20">
                <a:solidFill>
                  <a:srgbClr val="1F3863"/>
                </a:solidFill>
                <a:latin typeface="Calibri"/>
                <a:cs typeface="Calibri"/>
              </a:rPr>
              <a:t>demonstrated</a:t>
            </a:r>
            <a:r>
              <a:rPr lang="en-US" sz="3200" spc="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lang="en-US" sz="3200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lang="en-US" sz="3200" spc="-10">
                <a:solidFill>
                  <a:srgbClr val="1F3863"/>
                </a:solidFill>
                <a:latin typeface="Calibri"/>
                <a:cs typeface="Calibri"/>
              </a:rPr>
              <a:t>documented</a:t>
            </a:r>
            <a:endParaRPr lang="en-US" sz="3200" spc="-110">
              <a:solidFill>
                <a:srgbClr val="1F3863"/>
              </a:solidFill>
              <a:latin typeface="Calibri"/>
              <a:cs typeface="Calibri"/>
            </a:endParaRPr>
          </a:p>
          <a:p>
            <a:pPr marL="12700" marR="5080">
              <a:spcBef>
                <a:spcPts val="105"/>
              </a:spcBef>
              <a:tabLst>
                <a:tab pos="2108200" algn="l"/>
              </a:tabLst>
            </a:pPr>
            <a:endParaRPr lang="en-US" sz="3200" spc="-110">
              <a:solidFill>
                <a:srgbClr val="1F3863"/>
              </a:solidFill>
              <a:latin typeface="Calibri"/>
              <a:cs typeface="Calibri"/>
            </a:endParaRPr>
          </a:p>
          <a:p>
            <a:pPr marL="12700" marR="5080">
              <a:spcBef>
                <a:spcPts val="105"/>
              </a:spcBef>
              <a:tabLst>
                <a:tab pos="2108200" algn="l"/>
              </a:tabLst>
            </a:pPr>
            <a:endParaRPr sz="3200">
              <a:latin typeface="Calibri"/>
              <a:cs typeface="Calibri"/>
            </a:endParaRPr>
          </a:p>
        </p:txBody>
      </p:sp>
      <p:pic>
        <p:nvPicPr>
          <p:cNvPr id="10" name="Picture 9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0D2D1C78-694E-BB54-3993-4EFF6735C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9198862" y="2451544"/>
            <a:ext cx="2585214" cy="3406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EA701-8CA8-368D-8BB4-BFA718746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9B86-A209-1995-A204-F36D712BA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"/>
              <a:t>Prerequisite</a:t>
            </a:r>
            <a:r>
              <a:rPr lang="en-US" spc="-10"/>
              <a:t> </a:t>
            </a:r>
            <a:r>
              <a:rPr lang="en-US" spc="-25"/>
              <a:t>Programs</a:t>
            </a:r>
            <a:r>
              <a:rPr lang="en-US" spc="-10"/>
              <a:t> </a:t>
            </a:r>
            <a:r>
              <a:rPr lang="en-US"/>
              <a:t>and </a:t>
            </a:r>
            <a:r>
              <a:rPr lang="en-US" spc="5"/>
              <a:t> </a:t>
            </a:r>
            <a:r>
              <a:rPr lang="en-US" spc="-15"/>
              <a:t>Sanitation</a:t>
            </a:r>
            <a:r>
              <a:rPr lang="en-US" spc="-30"/>
              <a:t> </a:t>
            </a:r>
            <a:r>
              <a:rPr lang="en-US" spc="-20"/>
              <a:t>Control</a:t>
            </a:r>
            <a:r>
              <a:rPr lang="en-US" spc="-10"/>
              <a:t> </a:t>
            </a:r>
            <a:r>
              <a:rPr lang="en-US" spc="-15"/>
              <a:t>Procedures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540AF-AAAC-32BB-2B5C-0D22756D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13</a:t>
            </a:fld>
            <a:endParaRPr lang="en-US"/>
          </a:p>
        </p:txBody>
      </p:sp>
      <p:pic>
        <p:nvPicPr>
          <p:cNvPr id="10" name="Content Placeholder 9" descr="A bar code on a white background&#10;&#10;Description automatically generated">
            <a:extLst>
              <a:ext uri="{FF2B5EF4-FFF2-40B4-BE49-F238E27FC236}">
                <a16:creationId xmlns:a16="http://schemas.microsoft.com/office/drawing/2014/main" id="{00FBA6D0-5C84-F96D-639F-1115A48142C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7063"/>
            <a:ext cx="1968500" cy="1822450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145943-1190-2DFC-B9E9-AC82D440B425}"/>
              </a:ext>
            </a:extLst>
          </p:cNvPr>
          <p:cNvGrpSpPr/>
          <p:nvPr/>
        </p:nvGrpSpPr>
        <p:grpSpPr>
          <a:xfrm>
            <a:off x="2484216" y="2527991"/>
            <a:ext cx="8119874" cy="2461219"/>
            <a:chOff x="838198" y="563072"/>
            <a:chExt cx="8119874" cy="246121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6A9A05CC-E258-CA4F-28F1-FACCBE344850}"/>
                </a:ext>
              </a:extLst>
            </p:cNvPr>
            <p:cNvSpPr/>
            <p:nvPr/>
          </p:nvSpPr>
          <p:spPr>
            <a:xfrm rot="5400000">
              <a:off x="3899830" y="-2033951"/>
              <a:ext cx="1996612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38619F8E-E80B-C1E7-5CAF-1B267C05D2FC}"/>
                </a:ext>
              </a:extLst>
            </p:cNvPr>
            <p:cNvSpPr/>
            <p:nvPr/>
          </p:nvSpPr>
          <p:spPr>
            <a:xfrm>
              <a:off x="838198" y="563072"/>
              <a:ext cx="21479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C46D9E-95EC-63B1-D2EA-AF904AFCE011}"/>
                </a:ext>
              </a:extLst>
            </p:cNvPr>
            <p:cNvSpPr txBox="1"/>
            <p:nvPr/>
          </p:nvSpPr>
          <p:spPr>
            <a:xfrm rot="10800000" flipH="1" flipV="1">
              <a:off x="947732" y="611578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97388B-E49E-7879-8C2D-885180285841}"/>
              </a:ext>
            </a:extLst>
          </p:cNvPr>
          <p:cNvSpPr txBox="1"/>
          <p:nvPr/>
        </p:nvSpPr>
        <p:spPr>
          <a:xfrm>
            <a:off x="2484216" y="3062746"/>
            <a:ext cx="8891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The importance of prerequisite programs for HACCP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Good Manufacturing Practices (GMPs)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Sanitation Control Procedures (SCPs)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Examples of SCP monitoring</a:t>
            </a:r>
          </a:p>
        </p:txBody>
      </p:sp>
    </p:spTree>
    <p:extLst>
      <p:ext uri="{BB962C8B-B14F-4D97-AF65-F5344CB8AC3E}">
        <p14:creationId xmlns:p14="http://schemas.microsoft.com/office/powerpoint/2010/main" val="17980018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2BC0CC4E-3E1B-0C9B-75F9-93F114C18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260690" y="4444294"/>
            <a:ext cx="1447084" cy="1906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ECC66-9311-A6C3-BB38-098FBD854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Select a Control Strategy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31F3D-5E66-2A5B-87C3-5667CFF1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130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747E56-F748-8FB3-9263-AF6B02F0D5AA}"/>
              </a:ext>
            </a:extLst>
          </p:cNvPr>
          <p:cNvGrpSpPr/>
          <p:nvPr/>
        </p:nvGrpSpPr>
        <p:grpSpPr>
          <a:xfrm>
            <a:off x="192158" y="1690688"/>
            <a:ext cx="11603607" cy="4114800"/>
            <a:chOff x="177231" y="1981200"/>
            <a:chExt cx="11603607" cy="4114800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DCA719F2-90CA-1022-5442-4A40A0A0D0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86300" y="1981200"/>
              <a:ext cx="7094538" cy="4114800"/>
              <a:chOff x="4572000" y="2057400"/>
              <a:chExt cx="7094538" cy="4114800"/>
            </a:xfrm>
          </p:grpSpPr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F8531090-4219-2A42-75A1-3DBA37A01D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2057400"/>
                <a:ext cx="7094538" cy="41148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: Rounded Corners 6">
                <a:extLst>
                  <a:ext uri="{FF2B5EF4-FFF2-40B4-BE49-F238E27FC236}">
                    <a16:creationId xmlns:a16="http://schemas.microsoft.com/office/drawing/2014/main" id="{5F993F31-73A8-1331-C2EF-F3D39C48D7A3}"/>
                  </a:ext>
                </a:extLst>
              </p:cNvPr>
              <p:cNvSpPr/>
              <p:nvPr/>
            </p:nvSpPr>
            <p:spPr>
              <a:xfrm>
                <a:off x="4572000" y="4399844"/>
                <a:ext cx="7089422" cy="553156"/>
              </a:xfrm>
              <a:prstGeom prst="roundRect">
                <a:avLst/>
              </a:prstGeom>
              <a:noFill/>
              <a:ln w="508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954756-2C5D-0697-0353-AF78A223521C}"/>
                </a:ext>
              </a:extLst>
            </p:cNvPr>
            <p:cNvSpPr txBox="1"/>
            <p:nvPr/>
          </p:nvSpPr>
          <p:spPr>
            <a:xfrm>
              <a:off x="838200" y="2208213"/>
              <a:ext cx="3316942" cy="26776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lang="en-US" sz="2800" b="1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  <a:t>CONTROL STRATEG</a:t>
              </a:r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  <a:t>Y</a:t>
              </a:r>
              <a:b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</a:br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  <a:t>selected from the FDA Guide</a:t>
              </a:r>
            </a:p>
            <a:p>
              <a:pPr>
                <a:defRPr/>
              </a:pPr>
              <a:endParaRPr lang="en-US" sz="280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  <a:p>
              <a:pPr>
                <a:defRPr/>
              </a:pPr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  <a:t>   CCP – Receiving</a:t>
              </a:r>
            </a:p>
            <a:p>
              <a:pPr>
                <a:defRPr/>
              </a:pPr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Calibri"/>
                  <a:ea typeface="Calibri"/>
                  <a:cs typeface="Calibri"/>
                </a:rPr>
                <a:t>   Hazard - Histamine</a:t>
              </a:r>
              <a:endParaRPr lang="en-US" sz="360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9" name="Arrow: Right 7">
              <a:extLst>
                <a:ext uri="{FF2B5EF4-FFF2-40B4-BE49-F238E27FC236}">
                  <a16:creationId xmlns:a16="http://schemas.microsoft.com/office/drawing/2014/main" id="{40EB2569-286B-AD15-31D3-BDBACEAE97A9}"/>
                </a:ext>
              </a:extLst>
            </p:cNvPr>
            <p:cNvSpPr/>
            <p:nvPr/>
          </p:nvSpPr>
          <p:spPr>
            <a:xfrm rot="10800000">
              <a:off x="3968048" y="4420394"/>
              <a:ext cx="680153" cy="3144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5C97F8BC-7C09-BE07-118C-120FF8FA4AD7}"/>
                </a:ext>
              </a:extLst>
            </p:cNvPr>
            <p:cNvSpPr/>
            <p:nvPr/>
          </p:nvSpPr>
          <p:spPr bwMode="auto">
            <a:xfrm>
              <a:off x="177231" y="5393701"/>
              <a:ext cx="1587773" cy="37004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CHP 7</a:t>
              </a:r>
              <a:endParaRPr lang="en-US">
                <a:solidFill>
                  <a:schemeClr val="bg1"/>
                </a:solidFill>
                <a:latin typeface="Calibri"/>
                <a:ea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72712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7476412" y="1035891"/>
            <a:ext cx="3597951" cy="5662266"/>
            <a:chOff x="967739" y="531876"/>
            <a:chExt cx="3276600" cy="59651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39" y="531876"/>
              <a:ext cx="3276600" cy="59649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77873" y="2743961"/>
              <a:ext cx="685800" cy="3613785"/>
            </a:xfrm>
            <a:custGeom>
              <a:avLst/>
              <a:gdLst/>
              <a:ahLst/>
              <a:cxnLst/>
              <a:rect l="l" t="t" r="r" b="b"/>
              <a:pathLst>
                <a:path w="685800" h="3613785">
                  <a:moveTo>
                    <a:pt x="0" y="139446"/>
                  </a:moveTo>
                  <a:lnTo>
                    <a:pt x="31213" y="69087"/>
                  </a:lnTo>
                  <a:lnTo>
                    <a:pt x="66960" y="40862"/>
                  </a:lnTo>
                  <a:lnTo>
                    <a:pt x="113227" y="19049"/>
                  </a:lnTo>
                  <a:lnTo>
                    <a:pt x="167834" y="4984"/>
                  </a:lnTo>
                  <a:lnTo>
                    <a:pt x="228600" y="0"/>
                  </a:lnTo>
                  <a:lnTo>
                    <a:pt x="289365" y="4984"/>
                  </a:lnTo>
                  <a:lnTo>
                    <a:pt x="343972" y="19050"/>
                  </a:lnTo>
                  <a:lnTo>
                    <a:pt x="390239" y="40862"/>
                  </a:lnTo>
                  <a:lnTo>
                    <a:pt x="425986" y="69088"/>
                  </a:lnTo>
                  <a:lnTo>
                    <a:pt x="449033" y="102393"/>
                  </a:lnTo>
                  <a:lnTo>
                    <a:pt x="457200" y="139446"/>
                  </a:lnTo>
                  <a:lnTo>
                    <a:pt x="449033" y="176498"/>
                  </a:lnTo>
                  <a:lnTo>
                    <a:pt x="425986" y="209804"/>
                  </a:lnTo>
                  <a:lnTo>
                    <a:pt x="390239" y="238029"/>
                  </a:lnTo>
                  <a:lnTo>
                    <a:pt x="343972" y="259841"/>
                  </a:lnTo>
                  <a:lnTo>
                    <a:pt x="289365" y="273907"/>
                  </a:lnTo>
                  <a:lnTo>
                    <a:pt x="228600" y="278891"/>
                  </a:lnTo>
                  <a:lnTo>
                    <a:pt x="167834" y="273907"/>
                  </a:lnTo>
                  <a:lnTo>
                    <a:pt x="113227" y="259841"/>
                  </a:lnTo>
                  <a:lnTo>
                    <a:pt x="66960" y="238029"/>
                  </a:lnTo>
                  <a:lnTo>
                    <a:pt x="31213" y="209804"/>
                  </a:lnTo>
                  <a:lnTo>
                    <a:pt x="8166" y="176498"/>
                  </a:lnTo>
                  <a:lnTo>
                    <a:pt x="0" y="139446"/>
                  </a:lnTo>
                  <a:close/>
                </a:path>
                <a:path w="685800" h="3613785">
                  <a:moveTo>
                    <a:pt x="0" y="867918"/>
                  </a:moveTo>
                  <a:lnTo>
                    <a:pt x="31213" y="797560"/>
                  </a:lnTo>
                  <a:lnTo>
                    <a:pt x="66960" y="769334"/>
                  </a:lnTo>
                  <a:lnTo>
                    <a:pt x="113227" y="747521"/>
                  </a:lnTo>
                  <a:lnTo>
                    <a:pt x="167834" y="733456"/>
                  </a:lnTo>
                  <a:lnTo>
                    <a:pt x="228600" y="728472"/>
                  </a:lnTo>
                  <a:lnTo>
                    <a:pt x="289365" y="733456"/>
                  </a:lnTo>
                  <a:lnTo>
                    <a:pt x="343972" y="747522"/>
                  </a:lnTo>
                  <a:lnTo>
                    <a:pt x="390239" y="769334"/>
                  </a:lnTo>
                  <a:lnTo>
                    <a:pt x="425986" y="797559"/>
                  </a:lnTo>
                  <a:lnTo>
                    <a:pt x="449033" y="830865"/>
                  </a:lnTo>
                  <a:lnTo>
                    <a:pt x="457200" y="867918"/>
                  </a:lnTo>
                  <a:lnTo>
                    <a:pt x="449033" y="904970"/>
                  </a:lnTo>
                  <a:lnTo>
                    <a:pt x="425986" y="938276"/>
                  </a:lnTo>
                  <a:lnTo>
                    <a:pt x="390239" y="966501"/>
                  </a:lnTo>
                  <a:lnTo>
                    <a:pt x="343972" y="988313"/>
                  </a:lnTo>
                  <a:lnTo>
                    <a:pt x="289365" y="1002379"/>
                  </a:lnTo>
                  <a:lnTo>
                    <a:pt x="228600" y="1007363"/>
                  </a:lnTo>
                  <a:lnTo>
                    <a:pt x="167834" y="1002379"/>
                  </a:lnTo>
                  <a:lnTo>
                    <a:pt x="113227" y="988313"/>
                  </a:lnTo>
                  <a:lnTo>
                    <a:pt x="66960" y="966501"/>
                  </a:lnTo>
                  <a:lnTo>
                    <a:pt x="31213" y="938276"/>
                  </a:lnTo>
                  <a:lnTo>
                    <a:pt x="8166" y="904970"/>
                  </a:lnTo>
                  <a:lnTo>
                    <a:pt x="0" y="867918"/>
                  </a:lnTo>
                  <a:close/>
                </a:path>
                <a:path w="685800" h="3613785">
                  <a:moveTo>
                    <a:pt x="0" y="2241042"/>
                  </a:moveTo>
                  <a:lnTo>
                    <a:pt x="31213" y="2170684"/>
                  </a:lnTo>
                  <a:lnTo>
                    <a:pt x="66960" y="2142458"/>
                  </a:lnTo>
                  <a:lnTo>
                    <a:pt x="113227" y="2120646"/>
                  </a:lnTo>
                  <a:lnTo>
                    <a:pt x="167834" y="2106580"/>
                  </a:lnTo>
                  <a:lnTo>
                    <a:pt x="228600" y="2101596"/>
                  </a:lnTo>
                  <a:lnTo>
                    <a:pt x="289365" y="2106580"/>
                  </a:lnTo>
                  <a:lnTo>
                    <a:pt x="343972" y="2120646"/>
                  </a:lnTo>
                  <a:lnTo>
                    <a:pt x="390239" y="2142458"/>
                  </a:lnTo>
                  <a:lnTo>
                    <a:pt x="425986" y="2170684"/>
                  </a:lnTo>
                  <a:lnTo>
                    <a:pt x="449033" y="2203989"/>
                  </a:lnTo>
                  <a:lnTo>
                    <a:pt x="457200" y="2241042"/>
                  </a:lnTo>
                  <a:lnTo>
                    <a:pt x="449033" y="2278094"/>
                  </a:lnTo>
                  <a:lnTo>
                    <a:pt x="425986" y="2311400"/>
                  </a:lnTo>
                  <a:lnTo>
                    <a:pt x="390239" y="2339625"/>
                  </a:lnTo>
                  <a:lnTo>
                    <a:pt x="343972" y="2361438"/>
                  </a:lnTo>
                  <a:lnTo>
                    <a:pt x="289365" y="2375503"/>
                  </a:lnTo>
                  <a:lnTo>
                    <a:pt x="228600" y="2380488"/>
                  </a:lnTo>
                  <a:lnTo>
                    <a:pt x="167834" y="2375503"/>
                  </a:lnTo>
                  <a:lnTo>
                    <a:pt x="113227" y="2361438"/>
                  </a:lnTo>
                  <a:lnTo>
                    <a:pt x="66960" y="2339625"/>
                  </a:lnTo>
                  <a:lnTo>
                    <a:pt x="31213" y="2311400"/>
                  </a:lnTo>
                  <a:lnTo>
                    <a:pt x="8166" y="2278094"/>
                  </a:lnTo>
                  <a:lnTo>
                    <a:pt x="0" y="2241042"/>
                  </a:lnTo>
                  <a:close/>
                </a:path>
                <a:path w="685800" h="3613785">
                  <a:moveTo>
                    <a:pt x="228600" y="3473958"/>
                  </a:moveTo>
                  <a:lnTo>
                    <a:pt x="259813" y="3403577"/>
                  </a:lnTo>
                  <a:lnTo>
                    <a:pt x="295560" y="3375355"/>
                  </a:lnTo>
                  <a:lnTo>
                    <a:pt x="341827" y="3353550"/>
                  </a:lnTo>
                  <a:lnTo>
                    <a:pt x="396434" y="3339493"/>
                  </a:lnTo>
                  <a:lnTo>
                    <a:pt x="457200" y="3334512"/>
                  </a:lnTo>
                  <a:lnTo>
                    <a:pt x="517965" y="3339493"/>
                  </a:lnTo>
                  <a:lnTo>
                    <a:pt x="572572" y="3353550"/>
                  </a:lnTo>
                  <a:lnTo>
                    <a:pt x="618839" y="3375355"/>
                  </a:lnTo>
                  <a:lnTo>
                    <a:pt x="654586" y="3403577"/>
                  </a:lnTo>
                  <a:lnTo>
                    <a:pt x="677633" y="3436888"/>
                  </a:lnTo>
                  <a:lnTo>
                    <a:pt x="685800" y="3473958"/>
                  </a:lnTo>
                  <a:lnTo>
                    <a:pt x="677633" y="3511027"/>
                  </a:lnTo>
                  <a:lnTo>
                    <a:pt x="654586" y="3544338"/>
                  </a:lnTo>
                  <a:lnTo>
                    <a:pt x="618839" y="3572560"/>
                  </a:lnTo>
                  <a:lnTo>
                    <a:pt x="572572" y="3594365"/>
                  </a:lnTo>
                  <a:lnTo>
                    <a:pt x="517965" y="3608422"/>
                  </a:lnTo>
                  <a:lnTo>
                    <a:pt x="457200" y="3613404"/>
                  </a:lnTo>
                  <a:lnTo>
                    <a:pt x="396434" y="3608422"/>
                  </a:lnTo>
                  <a:lnTo>
                    <a:pt x="341827" y="3594365"/>
                  </a:lnTo>
                  <a:lnTo>
                    <a:pt x="295560" y="3572560"/>
                  </a:lnTo>
                  <a:lnTo>
                    <a:pt x="259813" y="3544338"/>
                  </a:lnTo>
                  <a:lnTo>
                    <a:pt x="236766" y="3511027"/>
                  </a:lnTo>
                  <a:lnTo>
                    <a:pt x="228600" y="3473958"/>
                  </a:lnTo>
                  <a:close/>
                </a:path>
              </a:pathLst>
            </a:custGeom>
            <a:ln w="28956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26000" y="2368283"/>
            <a:ext cx="6650412" cy="358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079500" indent="-343535"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spc="-10">
                <a:solidFill>
                  <a:srgbClr val="1F3863"/>
                </a:solidFill>
                <a:latin typeface="Calibri"/>
                <a:cs typeface="Calibri"/>
              </a:rPr>
              <a:t>Note</a:t>
            </a:r>
            <a:r>
              <a:rPr sz="2400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1F3863"/>
                </a:solidFill>
                <a:latin typeface="Calibri"/>
                <a:cs typeface="Calibri"/>
              </a:rPr>
              <a:t>all</a:t>
            </a:r>
            <a:r>
              <a:rPr sz="24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1F3863"/>
                </a:solidFill>
                <a:latin typeface="Calibri"/>
                <a:cs typeface="Calibri"/>
              </a:rPr>
              <a:t>listed</a:t>
            </a:r>
            <a:r>
              <a:rPr sz="24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options</a:t>
            </a:r>
            <a:r>
              <a:rPr sz="24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15">
                <a:solidFill>
                  <a:srgbClr val="1F3863"/>
                </a:solidFill>
                <a:latin typeface="Calibri"/>
                <a:cs typeface="Calibri"/>
              </a:rPr>
              <a:t>to </a:t>
            </a:r>
            <a:r>
              <a:rPr sz="2400" spc="-5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suit</a:t>
            </a:r>
            <a:r>
              <a:rPr sz="2400" spc="-20">
                <a:solidFill>
                  <a:srgbClr val="1F3863"/>
                </a:solidFill>
                <a:latin typeface="Calibri"/>
                <a:cs typeface="Calibri"/>
              </a:rPr>
              <a:t> different</a:t>
            </a:r>
            <a:r>
              <a:rPr sz="2400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situations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40"/>
              </a:spcBef>
              <a:buClr>
                <a:srgbClr val="1F3863"/>
              </a:buClr>
              <a:buFont typeface="Arial"/>
              <a:buChar char="•"/>
            </a:pPr>
            <a:endParaRPr sz="2800">
              <a:latin typeface="Calibri"/>
              <a:cs typeface="Calibri"/>
            </a:endParaRPr>
          </a:p>
          <a:p>
            <a:pPr marL="355600" marR="71501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>
                <a:solidFill>
                  <a:srgbClr val="1F3863"/>
                </a:solidFill>
                <a:latin typeface="Calibri"/>
                <a:cs typeface="Calibri"/>
              </a:rPr>
              <a:t>When</a:t>
            </a:r>
            <a:r>
              <a:rPr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applicable,</a:t>
            </a:r>
            <a:r>
              <a:rPr sz="2400" spc="-10">
                <a:solidFill>
                  <a:srgbClr val="1F3863"/>
                </a:solidFill>
                <a:latin typeface="Calibri"/>
                <a:cs typeface="Calibri"/>
              </a:rPr>
              <a:t> there</a:t>
            </a:r>
            <a:r>
              <a:rPr sz="2400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1F3863"/>
                </a:solidFill>
                <a:latin typeface="Calibri"/>
                <a:cs typeface="Calibri"/>
              </a:rPr>
              <a:t>can </a:t>
            </a:r>
            <a:r>
              <a:rPr sz="2400" spc="-5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be</a:t>
            </a:r>
            <a:r>
              <a:rPr sz="24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20">
                <a:solidFill>
                  <a:srgbClr val="1F3863"/>
                </a:solidFill>
                <a:latin typeface="Calibri"/>
                <a:cs typeface="Calibri"/>
              </a:rPr>
              <a:t>different</a:t>
            </a:r>
            <a:r>
              <a:rPr sz="240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15">
                <a:solidFill>
                  <a:srgbClr val="1F3863"/>
                </a:solidFill>
                <a:latin typeface="Calibri"/>
                <a:cs typeface="Calibri"/>
              </a:rPr>
              <a:t>strategies</a:t>
            </a:r>
            <a:r>
              <a:rPr sz="2400" spc="-3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20">
                <a:solidFill>
                  <a:srgbClr val="1F3863"/>
                </a:solidFill>
                <a:latin typeface="Calibri"/>
                <a:cs typeface="Calibri"/>
              </a:rPr>
              <a:t>for</a:t>
            </a:r>
            <a:endParaRPr sz="2400">
              <a:latin typeface="Calibri"/>
              <a:cs typeface="Calibri"/>
            </a:endParaRPr>
          </a:p>
          <a:p>
            <a:pPr marL="355600"/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primary</a:t>
            </a:r>
            <a:r>
              <a:rPr sz="24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1F3863"/>
                </a:solidFill>
                <a:latin typeface="Calibri"/>
                <a:cs typeface="Calibri"/>
              </a:rPr>
              <a:t>vs. </a:t>
            </a:r>
            <a:r>
              <a:rPr sz="2400" spc="-5">
                <a:solidFill>
                  <a:srgbClr val="1F3863"/>
                </a:solidFill>
                <a:latin typeface="Calibri"/>
                <a:cs typeface="Calibri"/>
              </a:rPr>
              <a:t>secondary</a:t>
            </a:r>
            <a:r>
              <a:rPr sz="2400" spc="-15">
                <a:solidFill>
                  <a:srgbClr val="1F3863"/>
                </a:solidFill>
                <a:latin typeface="Calibri"/>
                <a:cs typeface="Calibri"/>
              </a:rPr>
              <a:t> processors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2800">
              <a:latin typeface="Calibri"/>
              <a:cs typeface="Calibri"/>
            </a:endParaRPr>
          </a:p>
          <a:p>
            <a:pPr marL="355600" indent="-343535">
              <a:lnSpc>
                <a:spcPts val="286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Note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the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details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associated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with</a:t>
            </a:r>
            <a:r>
              <a:rPr lang="en-US" sz="2400">
                <a:latin typeface="Calibri"/>
                <a:cs typeface="Calibri"/>
              </a:rPr>
              <a:t> </a:t>
            </a:r>
            <a:r>
              <a:rPr sz="3200" b="1" spc="-50">
                <a:solidFill>
                  <a:srgbClr val="1F3863"/>
                </a:solidFill>
                <a:latin typeface="Calibri"/>
                <a:cs typeface="Calibri"/>
              </a:rPr>
              <a:t>OR’s</a:t>
            </a:r>
            <a:r>
              <a:rPr sz="3200" b="1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1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sz="3200" b="1" spc="-4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3200" b="1" spc="-35">
                <a:solidFill>
                  <a:srgbClr val="1F3863"/>
                </a:solidFill>
                <a:latin typeface="Calibri"/>
                <a:cs typeface="Calibri"/>
              </a:rPr>
              <a:t>AND’s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131</a:t>
            </a:fld>
            <a:endParaRPr spc="-5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6C8DE7-3CB1-6F37-1158-D8A87080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72484" cy="1325563"/>
          </a:xfrm>
        </p:spPr>
        <p:txBody>
          <a:bodyPr/>
          <a:lstStyle/>
          <a:p>
            <a:r>
              <a:rPr lang="en-US" sz="4400" spc="-15">
                <a:solidFill>
                  <a:srgbClr val="1F3863"/>
                </a:solidFill>
              </a:rPr>
              <a:t>Proceed </a:t>
            </a:r>
            <a:r>
              <a:rPr lang="en-US" sz="4400" spc="-10">
                <a:solidFill>
                  <a:srgbClr val="1F3863"/>
                </a:solidFill>
              </a:rPr>
              <a:t>through </a:t>
            </a:r>
            <a:r>
              <a:rPr lang="en-US" sz="4400">
                <a:solidFill>
                  <a:srgbClr val="1F3863"/>
                </a:solidFill>
              </a:rPr>
              <a:t>the </a:t>
            </a:r>
            <a:r>
              <a:rPr lang="en-US" sz="4400" spc="5">
                <a:solidFill>
                  <a:srgbClr val="1F3863"/>
                </a:solidFill>
              </a:rPr>
              <a:t> </a:t>
            </a:r>
            <a:r>
              <a:rPr lang="en-US" sz="4400" spc="-10">
                <a:solidFill>
                  <a:srgbClr val="1F3863"/>
                </a:solidFill>
              </a:rPr>
              <a:t>selected</a:t>
            </a:r>
            <a:r>
              <a:rPr lang="en-US" sz="4400" spc="-50">
                <a:solidFill>
                  <a:srgbClr val="1F3863"/>
                </a:solidFill>
              </a:rPr>
              <a:t> </a:t>
            </a:r>
            <a:r>
              <a:rPr lang="en-US" sz="4400" spc="-15">
                <a:solidFill>
                  <a:srgbClr val="1F3863"/>
                </a:solidFill>
              </a:rPr>
              <a:t>Control</a:t>
            </a:r>
            <a:r>
              <a:rPr lang="en-US" sz="4400" spc="-35">
                <a:solidFill>
                  <a:srgbClr val="1F3863"/>
                </a:solidFill>
              </a:rPr>
              <a:t> </a:t>
            </a:r>
            <a:r>
              <a:rPr lang="en-US" sz="4400" spc="-15">
                <a:solidFill>
                  <a:srgbClr val="1F3863"/>
                </a:solidFill>
              </a:rPr>
              <a:t>Strategies</a:t>
            </a:r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414AF-31C8-B2F2-3CBE-3ABD84A4E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ea typeface="MS PGothic" panose="020B0600070205080204" pitchFamily="34" charset="-128"/>
              </a:rPr>
              <a:t>Select the best control to situation and assure effective control for the potential hazard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E5CC0-4FB6-03DF-11EE-A4D4CC1C3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TRANSIT CONTROL CRITICAL LIMITS</a:t>
            </a:r>
            <a:br>
              <a:rPr lang="en-US" sz="2400">
                <a:latin typeface="Calibri"/>
              </a:rPr>
            </a:br>
            <a:endParaRPr lang="en-US" sz="180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L="514350" indent="-514350">
              <a:buAutoNum type="arabicPeriod"/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Transit temperature records,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or</a:t>
            </a:r>
          </a:p>
          <a:p>
            <a:pPr marL="514350" indent="-514350">
              <a:buAutoNum type="arabicPeriod"/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Completely surrounded by ice on delivery,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or</a:t>
            </a:r>
          </a:p>
          <a:p>
            <a:pPr marL="514350" indent="-514350">
              <a:buAutoNum type="arabicPeriod"/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Use of ice; </a:t>
            </a:r>
            <a:r>
              <a:rPr lang="en-US" b="1">
                <a:solidFill>
                  <a:srgbClr val="993300"/>
                </a:solidFill>
                <a:latin typeface="Calibri"/>
                <a:ea typeface="MS PGothic"/>
                <a:cs typeface="Calibri"/>
              </a:rPr>
              <a:t>AND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internal fish temperature,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or</a:t>
            </a:r>
          </a:p>
          <a:p>
            <a:pPr marL="514350" indent="-514350">
              <a:buAutoNum type="arabicPeriod"/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Frozen gel-packs; </a:t>
            </a:r>
            <a:r>
              <a:rPr lang="en-US" b="1">
                <a:solidFill>
                  <a:srgbClr val="993300"/>
                </a:solidFill>
                <a:latin typeface="Calibri"/>
                <a:ea typeface="MS PGothic"/>
                <a:cs typeface="Arial"/>
              </a:rPr>
              <a:t>AND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Arial"/>
              </a:rPr>
              <a:t>internal fish temperature, </a:t>
            </a:r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Arial"/>
              </a:rPr>
              <a:t>or</a:t>
            </a:r>
          </a:p>
          <a:p>
            <a:pPr marL="514350" indent="-514350">
              <a:buAutoNum type="arabicPeriod"/>
              <a:defRPr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Calibri"/>
              </a:rPr>
              <a:t>Transit time (&lt; 4 hours); </a:t>
            </a:r>
            <a:r>
              <a:rPr lang="en-US" b="1">
                <a:solidFill>
                  <a:srgbClr val="993300"/>
                </a:solidFill>
                <a:latin typeface="Calibri"/>
                <a:ea typeface="MS PGothic"/>
                <a:cs typeface="Arial"/>
              </a:rPr>
              <a:t>AND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Calibri"/>
                <a:ea typeface="MS PGothic"/>
                <a:cs typeface="Arial"/>
              </a:rPr>
              <a:t>internal fish temperature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37E90-3EB7-6C3D-A98D-F70EC4E8A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132</a:t>
            </a:fld>
            <a:endParaRPr lang="en-US"/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747C6378-F378-DD61-04C0-0FF5B8E8CAC8}"/>
              </a:ext>
            </a:extLst>
          </p:cNvPr>
          <p:cNvGrpSpPr>
            <a:grpSpLocks/>
          </p:cNvGrpSpPr>
          <p:nvPr/>
        </p:nvGrpSpPr>
        <p:grpSpPr bwMode="auto">
          <a:xfrm>
            <a:off x="961416" y="5390072"/>
            <a:ext cx="4485154" cy="912461"/>
            <a:chOff x="3224213" y="5710294"/>
            <a:chExt cx="3857625" cy="922281"/>
          </a:xfrm>
        </p:grpSpPr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55461C97-A52B-775A-D083-7C9DA3289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5753100"/>
              <a:ext cx="539750" cy="555625"/>
            </a:xfrm>
            <a:custGeom>
              <a:avLst/>
              <a:gdLst>
                <a:gd name="T0" fmla="*/ 0 w 539750"/>
                <a:gd name="T1" fmla="*/ 563058 h 554989"/>
                <a:gd name="T2" fmla="*/ 539495 w 539750"/>
                <a:gd name="T3" fmla="*/ 563058 h 554989"/>
                <a:gd name="T4" fmla="*/ 539495 w 539750"/>
                <a:gd name="T5" fmla="*/ 0 h 554989"/>
                <a:gd name="T6" fmla="*/ 0 w 539750"/>
                <a:gd name="T7" fmla="*/ 0 h 554989"/>
                <a:gd name="T8" fmla="*/ 0 w 539750"/>
                <a:gd name="T9" fmla="*/ 563058 h 5549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9750" h="554989">
                  <a:moveTo>
                    <a:pt x="0" y="554736"/>
                  </a:moveTo>
                  <a:lnTo>
                    <a:pt x="539495" y="554736"/>
                  </a:lnTo>
                  <a:lnTo>
                    <a:pt x="539495" y="0"/>
                  </a:lnTo>
                  <a:lnTo>
                    <a:pt x="0" y="0"/>
                  </a:lnTo>
                  <a:lnTo>
                    <a:pt x="0" y="5547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F5A3AF12-E263-7F85-B062-4961CB5B1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088" y="5819775"/>
              <a:ext cx="539750" cy="536575"/>
            </a:xfrm>
            <a:custGeom>
              <a:avLst/>
              <a:gdLst>
                <a:gd name="T0" fmla="*/ 0 w 539750"/>
                <a:gd name="T1" fmla="*/ 536448 h 536575"/>
                <a:gd name="T2" fmla="*/ 539496 w 539750"/>
                <a:gd name="T3" fmla="*/ 536448 h 536575"/>
                <a:gd name="T4" fmla="*/ 539496 w 539750"/>
                <a:gd name="T5" fmla="*/ 0 h 536575"/>
                <a:gd name="T6" fmla="*/ 0 w 539750"/>
                <a:gd name="T7" fmla="*/ 0 h 536575"/>
                <a:gd name="T8" fmla="*/ 0 w 539750"/>
                <a:gd name="T9" fmla="*/ 536448 h 5365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9750" h="536575">
                  <a:moveTo>
                    <a:pt x="0" y="536448"/>
                  </a:moveTo>
                  <a:lnTo>
                    <a:pt x="539496" y="536448"/>
                  </a:lnTo>
                  <a:lnTo>
                    <a:pt x="539496" y="0"/>
                  </a:lnTo>
                  <a:lnTo>
                    <a:pt x="0" y="0"/>
                  </a:lnTo>
                  <a:lnTo>
                    <a:pt x="0" y="536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160B91C8-E891-648A-2D5E-F33386C0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025" y="5819775"/>
              <a:ext cx="590550" cy="96838"/>
            </a:xfrm>
            <a:custGeom>
              <a:avLst/>
              <a:gdLst>
                <a:gd name="T0" fmla="*/ 0 w 589914"/>
                <a:gd name="T1" fmla="*/ 100207 h 96520"/>
                <a:gd name="T2" fmla="*/ 598108 w 589914"/>
                <a:gd name="T3" fmla="*/ 100207 h 96520"/>
                <a:gd name="T4" fmla="*/ 598108 w 589914"/>
                <a:gd name="T5" fmla="*/ 0 h 96520"/>
                <a:gd name="T6" fmla="*/ 0 w 589914"/>
                <a:gd name="T7" fmla="*/ 0 h 96520"/>
                <a:gd name="T8" fmla="*/ 0 w 589914"/>
                <a:gd name="T9" fmla="*/ 100207 h 96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9914" h="96520">
                  <a:moveTo>
                    <a:pt x="0" y="96012"/>
                  </a:moveTo>
                  <a:lnTo>
                    <a:pt x="589788" y="96012"/>
                  </a:lnTo>
                  <a:lnTo>
                    <a:pt x="589788" y="0"/>
                  </a:lnTo>
                  <a:lnTo>
                    <a:pt x="0" y="0"/>
                  </a:lnTo>
                  <a:lnTo>
                    <a:pt x="0" y="960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BEF9E102-4333-FBB9-09EB-9E7FD4712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288" y="5819775"/>
              <a:ext cx="539750" cy="96838"/>
            </a:xfrm>
            <a:custGeom>
              <a:avLst/>
              <a:gdLst>
                <a:gd name="T0" fmla="*/ 0 w 539750"/>
                <a:gd name="T1" fmla="*/ 100207 h 96520"/>
                <a:gd name="T2" fmla="*/ 539496 w 539750"/>
                <a:gd name="T3" fmla="*/ 100207 h 96520"/>
                <a:gd name="T4" fmla="*/ 539496 w 539750"/>
                <a:gd name="T5" fmla="*/ 0 h 96520"/>
                <a:gd name="T6" fmla="*/ 0 w 539750"/>
                <a:gd name="T7" fmla="*/ 0 h 96520"/>
                <a:gd name="T8" fmla="*/ 0 w 539750"/>
                <a:gd name="T9" fmla="*/ 100207 h 96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9750" h="96520">
                  <a:moveTo>
                    <a:pt x="0" y="96012"/>
                  </a:moveTo>
                  <a:lnTo>
                    <a:pt x="539496" y="96012"/>
                  </a:lnTo>
                  <a:lnTo>
                    <a:pt x="539496" y="0"/>
                  </a:lnTo>
                  <a:lnTo>
                    <a:pt x="0" y="0"/>
                  </a:lnTo>
                  <a:lnTo>
                    <a:pt x="0" y="960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object 21">
              <a:extLst>
                <a:ext uri="{FF2B5EF4-FFF2-40B4-BE49-F238E27FC236}">
                  <a16:creationId xmlns:a16="http://schemas.microsoft.com/office/drawing/2014/main" id="{97A55B7D-4598-AC78-79E5-40B0BAB26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300" y="5829300"/>
              <a:ext cx="827088" cy="803275"/>
            </a:xfrm>
            <a:custGeom>
              <a:avLst/>
              <a:gdLst>
                <a:gd name="T0" fmla="*/ 400549 w 826135"/>
                <a:gd name="T1" fmla="*/ 592020 h 802004"/>
                <a:gd name="T2" fmla="*/ 299476 w 826135"/>
                <a:gd name="T3" fmla="*/ 592020 h 802004"/>
                <a:gd name="T4" fmla="*/ 329385 w 826135"/>
                <a:gd name="T5" fmla="*/ 818297 h 802004"/>
                <a:gd name="T6" fmla="*/ 400549 w 826135"/>
                <a:gd name="T7" fmla="*/ 592020 h 802004"/>
                <a:gd name="T8" fmla="*/ 541572 w 826135"/>
                <a:gd name="T9" fmla="*/ 565794 h 802004"/>
                <a:gd name="T10" fmla="*/ 408798 w 826135"/>
                <a:gd name="T11" fmla="*/ 565794 h 802004"/>
                <a:gd name="T12" fmla="*/ 514252 w 826135"/>
                <a:gd name="T13" fmla="*/ 747720 h 802004"/>
                <a:gd name="T14" fmla="*/ 541572 w 826135"/>
                <a:gd name="T15" fmla="*/ 565794 h 802004"/>
                <a:gd name="T16" fmla="*/ 668548 w 826135"/>
                <a:gd name="T17" fmla="*/ 547695 h 802004"/>
                <a:gd name="T18" fmla="*/ 544291 w 826135"/>
                <a:gd name="T19" fmla="*/ 547695 h 802004"/>
                <a:gd name="T20" fmla="*/ 704406 w 826135"/>
                <a:gd name="T21" fmla="*/ 685518 h 802004"/>
                <a:gd name="T22" fmla="*/ 668548 w 826135"/>
                <a:gd name="T23" fmla="*/ 547695 h 802004"/>
                <a:gd name="T24" fmla="*/ 663422 w 826135"/>
                <a:gd name="T25" fmla="*/ 527990 h 802004"/>
                <a:gd name="T26" fmla="*/ 219934 w 826135"/>
                <a:gd name="T27" fmla="*/ 527990 h 802004"/>
                <a:gd name="T28" fmla="*/ 184869 w 826135"/>
                <a:gd name="T29" fmla="*/ 667406 h 802004"/>
                <a:gd name="T30" fmla="*/ 299476 w 826135"/>
                <a:gd name="T31" fmla="*/ 592020 h 802004"/>
                <a:gd name="T32" fmla="*/ 400549 w 826135"/>
                <a:gd name="T33" fmla="*/ 592020 h 802004"/>
                <a:gd name="T34" fmla="*/ 408798 w 826135"/>
                <a:gd name="T35" fmla="*/ 565794 h 802004"/>
                <a:gd name="T36" fmla="*/ 541572 w 826135"/>
                <a:gd name="T37" fmla="*/ 565794 h 802004"/>
                <a:gd name="T38" fmla="*/ 544291 w 826135"/>
                <a:gd name="T39" fmla="*/ 547695 h 802004"/>
                <a:gd name="T40" fmla="*/ 668548 w 826135"/>
                <a:gd name="T41" fmla="*/ 547695 h 802004"/>
                <a:gd name="T42" fmla="*/ 663422 w 826135"/>
                <a:gd name="T43" fmla="*/ 527990 h 802004"/>
                <a:gd name="T44" fmla="*/ 14305 w 826135"/>
                <a:gd name="T45" fmla="*/ 86937 h 802004"/>
                <a:gd name="T46" fmla="*/ 179582 w 826135"/>
                <a:gd name="T47" fmla="*/ 288569 h 802004"/>
                <a:gd name="T48" fmla="*/ 0 w 826135"/>
                <a:gd name="T49" fmla="*/ 326372 h 802004"/>
                <a:gd name="T50" fmla="*/ 144517 w 826135"/>
                <a:gd name="T51" fmla="*/ 446084 h 802004"/>
                <a:gd name="T52" fmla="*/ 5285 w 826135"/>
                <a:gd name="T53" fmla="*/ 552609 h 802004"/>
                <a:gd name="T54" fmla="*/ 219934 w 826135"/>
                <a:gd name="T55" fmla="*/ 527990 h 802004"/>
                <a:gd name="T56" fmla="*/ 663422 w 826135"/>
                <a:gd name="T57" fmla="*/ 527990 h 802004"/>
                <a:gd name="T58" fmla="*/ 653613 w 826135"/>
                <a:gd name="T59" fmla="*/ 490291 h 802004"/>
                <a:gd name="T60" fmla="*/ 819323 w 826135"/>
                <a:gd name="T61" fmla="*/ 490291 h 802004"/>
                <a:gd name="T62" fmla="*/ 683523 w 826135"/>
                <a:gd name="T63" fmla="*/ 396833 h 802004"/>
                <a:gd name="T64" fmla="*/ 819015 w 826135"/>
                <a:gd name="T65" fmla="*/ 308261 h 802004"/>
                <a:gd name="T66" fmla="*/ 648327 w 826135"/>
                <a:gd name="T67" fmla="*/ 277121 h 802004"/>
                <a:gd name="T68" fmla="*/ 670994 w 826135"/>
                <a:gd name="T69" fmla="*/ 239421 h 802004"/>
                <a:gd name="T70" fmla="*/ 283877 w 826135"/>
                <a:gd name="T71" fmla="*/ 239421 h 802004"/>
                <a:gd name="T72" fmla="*/ 14305 w 826135"/>
                <a:gd name="T73" fmla="*/ 86937 h 802004"/>
                <a:gd name="T74" fmla="*/ 819323 w 826135"/>
                <a:gd name="T75" fmla="*/ 490291 h 802004"/>
                <a:gd name="T76" fmla="*/ 653613 w 826135"/>
                <a:gd name="T77" fmla="*/ 490291 h 802004"/>
                <a:gd name="T78" fmla="*/ 838481 w 826135"/>
                <a:gd name="T79" fmla="*/ 503476 h 802004"/>
                <a:gd name="T80" fmla="*/ 819323 w 826135"/>
                <a:gd name="T81" fmla="*/ 490291 h 802004"/>
                <a:gd name="T82" fmla="*/ 324228 w 826135"/>
                <a:gd name="T83" fmla="*/ 86937 h 802004"/>
                <a:gd name="T84" fmla="*/ 283877 w 826135"/>
                <a:gd name="T85" fmla="*/ 239421 h 802004"/>
                <a:gd name="T86" fmla="*/ 670994 w 826135"/>
                <a:gd name="T87" fmla="*/ 239421 h 802004"/>
                <a:gd name="T88" fmla="*/ 682835 w 826135"/>
                <a:gd name="T89" fmla="*/ 219729 h 802004"/>
                <a:gd name="T90" fmla="*/ 419241 w 826135"/>
                <a:gd name="T91" fmla="*/ 219729 h 802004"/>
                <a:gd name="T92" fmla="*/ 324228 w 826135"/>
                <a:gd name="T93" fmla="*/ 86937 h 802004"/>
                <a:gd name="T94" fmla="*/ 563758 w 826135"/>
                <a:gd name="T95" fmla="*/ 0 h 802004"/>
                <a:gd name="T96" fmla="*/ 419241 w 826135"/>
                <a:gd name="T97" fmla="*/ 219729 h 802004"/>
                <a:gd name="T98" fmla="*/ 682835 w 826135"/>
                <a:gd name="T99" fmla="*/ 219729 h 802004"/>
                <a:gd name="T100" fmla="*/ 693654 w 826135"/>
                <a:gd name="T101" fmla="*/ 201735 h 802004"/>
                <a:gd name="T102" fmla="*/ 549447 w 826135"/>
                <a:gd name="T103" fmla="*/ 201735 h 802004"/>
                <a:gd name="T104" fmla="*/ 563758 w 826135"/>
                <a:gd name="T105" fmla="*/ 0 h 802004"/>
                <a:gd name="T106" fmla="*/ 713430 w 826135"/>
                <a:gd name="T107" fmla="*/ 168844 h 802004"/>
                <a:gd name="T108" fmla="*/ 549447 w 826135"/>
                <a:gd name="T109" fmla="*/ 201735 h 802004"/>
                <a:gd name="T110" fmla="*/ 693654 w 826135"/>
                <a:gd name="T111" fmla="*/ 201735 h 802004"/>
                <a:gd name="T112" fmla="*/ 713430 w 826135"/>
                <a:gd name="T113" fmla="*/ 168844 h 80200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26135" h="802004">
                  <a:moveTo>
                    <a:pt x="394591" y="579958"/>
                  </a:moveTo>
                  <a:lnTo>
                    <a:pt x="295021" y="579958"/>
                  </a:lnTo>
                  <a:lnTo>
                    <a:pt x="324485" y="801624"/>
                  </a:lnTo>
                  <a:lnTo>
                    <a:pt x="394591" y="579958"/>
                  </a:lnTo>
                  <a:close/>
                </a:path>
                <a:path w="826135" h="802004">
                  <a:moveTo>
                    <a:pt x="533516" y="554266"/>
                  </a:moveTo>
                  <a:lnTo>
                    <a:pt x="402717" y="554266"/>
                  </a:lnTo>
                  <a:lnTo>
                    <a:pt x="506603" y="732485"/>
                  </a:lnTo>
                  <a:lnTo>
                    <a:pt x="533516" y="554266"/>
                  </a:lnTo>
                  <a:close/>
                </a:path>
                <a:path w="826135" h="802004">
                  <a:moveTo>
                    <a:pt x="658603" y="536536"/>
                  </a:moveTo>
                  <a:lnTo>
                    <a:pt x="536194" y="536536"/>
                  </a:lnTo>
                  <a:lnTo>
                    <a:pt x="693928" y="671550"/>
                  </a:lnTo>
                  <a:lnTo>
                    <a:pt x="658603" y="536536"/>
                  </a:lnTo>
                  <a:close/>
                </a:path>
                <a:path w="826135" h="802004">
                  <a:moveTo>
                    <a:pt x="653552" y="517232"/>
                  </a:moveTo>
                  <a:lnTo>
                    <a:pt x="216662" y="517232"/>
                  </a:lnTo>
                  <a:lnTo>
                    <a:pt x="182118" y="653808"/>
                  </a:lnTo>
                  <a:lnTo>
                    <a:pt x="295021" y="579958"/>
                  </a:lnTo>
                  <a:lnTo>
                    <a:pt x="394591" y="579958"/>
                  </a:lnTo>
                  <a:lnTo>
                    <a:pt x="402717" y="554266"/>
                  </a:lnTo>
                  <a:lnTo>
                    <a:pt x="533516" y="554266"/>
                  </a:lnTo>
                  <a:lnTo>
                    <a:pt x="536194" y="536536"/>
                  </a:lnTo>
                  <a:lnTo>
                    <a:pt x="658603" y="536536"/>
                  </a:lnTo>
                  <a:lnTo>
                    <a:pt x="653552" y="517232"/>
                  </a:lnTo>
                  <a:close/>
                </a:path>
                <a:path w="826135" h="802004">
                  <a:moveTo>
                    <a:pt x="14097" y="85166"/>
                  </a:moveTo>
                  <a:lnTo>
                    <a:pt x="176911" y="282689"/>
                  </a:lnTo>
                  <a:lnTo>
                    <a:pt x="0" y="319722"/>
                  </a:lnTo>
                  <a:lnTo>
                    <a:pt x="142367" y="436994"/>
                  </a:lnTo>
                  <a:lnTo>
                    <a:pt x="5207" y="541350"/>
                  </a:lnTo>
                  <a:lnTo>
                    <a:pt x="216662" y="517232"/>
                  </a:lnTo>
                  <a:lnTo>
                    <a:pt x="653552" y="517232"/>
                  </a:lnTo>
                  <a:lnTo>
                    <a:pt x="643890" y="480301"/>
                  </a:lnTo>
                  <a:lnTo>
                    <a:pt x="807135" y="480301"/>
                  </a:lnTo>
                  <a:lnTo>
                    <a:pt x="673354" y="388747"/>
                  </a:lnTo>
                  <a:lnTo>
                    <a:pt x="806831" y="301980"/>
                  </a:lnTo>
                  <a:lnTo>
                    <a:pt x="638683" y="271475"/>
                  </a:lnTo>
                  <a:lnTo>
                    <a:pt x="661013" y="234543"/>
                  </a:lnTo>
                  <a:lnTo>
                    <a:pt x="279654" y="234543"/>
                  </a:lnTo>
                  <a:lnTo>
                    <a:pt x="14097" y="85166"/>
                  </a:lnTo>
                  <a:close/>
                </a:path>
                <a:path w="826135" h="802004">
                  <a:moveTo>
                    <a:pt x="807135" y="480301"/>
                  </a:moveTo>
                  <a:lnTo>
                    <a:pt x="643890" y="480301"/>
                  </a:lnTo>
                  <a:lnTo>
                    <a:pt x="826008" y="493217"/>
                  </a:lnTo>
                  <a:lnTo>
                    <a:pt x="807135" y="480301"/>
                  </a:lnTo>
                  <a:close/>
                </a:path>
                <a:path w="826135" h="802004">
                  <a:moveTo>
                    <a:pt x="319405" y="85166"/>
                  </a:moveTo>
                  <a:lnTo>
                    <a:pt x="279654" y="234543"/>
                  </a:lnTo>
                  <a:lnTo>
                    <a:pt x="661013" y="234543"/>
                  </a:lnTo>
                  <a:lnTo>
                    <a:pt x="672677" y="215252"/>
                  </a:lnTo>
                  <a:lnTo>
                    <a:pt x="413004" y="215252"/>
                  </a:lnTo>
                  <a:lnTo>
                    <a:pt x="319405" y="85166"/>
                  </a:lnTo>
                  <a:close/>
                </a:path>
                <a:path w="826135" h="802004">
                  <a:moveTo>
                    <a:pt x="555371" y="0"/>
                  </a:moveTo>
                  <a:lnTo>
                    <a:pt x="413004" y="215252"/>
                  </a:lnTo>
                  <a:lnTo>
                    <a:pt x="672677" y="215252"/>
                  </a:lnTo>
                  <a:lnTo>
                    <a:pt x="683336" y="197624"/>
                  </a:lnTo>
                  <a:lnTo>
                    <a:pt x="541274" y="197624"/>
                  </a:lnTo>
                  <a:lnTo>
                    <a:pt x="555371" y="0"/>
                  </a:lnTo>
                  <a:close/>
                </a:path>
                <a:path w="826135" h="802004">
                  <a:moveTo>
                    <a:pt x="702818" y="165404"/>
                  </a:moveTo>
                  <a:lnTo>
                    <a:pt x="541274" y="197624"/>
                  </a:lnTo>
                  <a:lnTo>
                    <a:pt x="683336" y="197624"/>
                  </a:lnTo>
                  <a:lnTo>
                    <a:pt x="702818" y="165404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C42F763F-9EB7-8257-5F58-C12346E77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300" y="5829300"/>
              <a:ext cx="827088" cy="803275"/>
            </a:xfrm>
            <a:custGeom>
              <a:avLst/>
              <a:gdLst>
                <a:gd name="T0" fmla="*/ 419241 w 826135"/>
                <a:gd name="T1" fmla="*/ 219729 h 802004"/>
                <a:gd name="T2" fmla="*/ 563758 w 826135"/>
                <a:gd name="T3" fmla="*/ 0 h 802004"/>
                <a:gd name="T4" fmla="*/ 549447 w 826135"/>
                <a:gd name="T5" fmla="*/ 201735 h 802004"/>
                <a:gd name="T6" fmla="*/ 713430 w 826135"/>
                <a:gd name="T7" fmla="*/ 168844 h 802004"/>
                <a:gd name="T8" fmla="*/ 648327 w 826135"/>
                <a:gd name="T9" fmla="*/ 277121 h 802004"/>
                <a:gd name="T10" fmla="*/ 819015 w 826135"/>
                <a:gd name="T11" fmla="*/ 308261 h 802004"/>
                <a:gd name="T12" fmla="*/ 683523 w 826135"/>
                <a:gd name="T13" fmla="*/ 396833 h 802004"/>
                <a:gd name="T14" fmla="*/ 838481 w 826135"/>
                <a:gd name="T15" fmla="*/ 503476 h 802004"/>
                <a:gd name="T16" fmla="*/ 653613 w 826135"/>
                <a:gd name="T17" fmla="*/ 490291 h 802004"/>
                <a:gd name="T18" fmla="*/ 704406 w 826135"/>
                <a:gd name="T19" fmla="*/ 685518 h 802004"/>
                <a:gd name="T20" fmla="*/ 544291 w 826135"/>
                <a:gd name="T21" fmla="*/ 547695 h 802004"/>
                <a:gd name="T22" fmla="*/ 514252 w 826135"/>
                <a:gd name="T23" fmla="*/ 747720 h 802004"/>
                <a:gd name="T24" fmla="*/ 408798 w 826135"/>
                <a:gd name="T25" fmla="*/ 565794 h 802004"/>
                <a:gd name="T26" fmla="*/ 329385 w 826135"/>
                <a:gd name="T27" fmla="*/ 818297 h 802004"/>
                <a:gd name="T28" fmla="*/ 299476 w 826135"/>
                <a:gd name="T29" fmla="*/ 592020 h 802004"/>
                <a:gd name="T30" fmla="*/ 184869 w 826135"/>
                <a:gd name="T31" fmla="*/ 667406 h 802004"/>
                <a:gd name="T32" fmla="*/ 219934 w 826135"/>
                <a:gd name="T33" fmla="*/ 527990 h 802004"/>
                <a:gd name="T34" fmla="*/ 5285 w 826135"/>
                <a:gd name="T35" fmla="*/ 552609 h 802004"/>
                <a:gd name="T36" fmla="*/ 144517 w 826135"/>
                <a:gd name="T37" fmla="*/ 446084 h 802004"/>
                <a:gd name="T38" fmla="*/ 0 w 826135"/>
                <a:gd name="T39" fmla="*/ 326372 h 802004"/>
                <a:gd name="T40" fmla="*/ 179582 w 826135"/>
                <a:gd name="T41" fmla="*/ 288569 h 802004"/>
                <a:gd name="T42" fmla="*/ 14305 w 826135"/>
                <a:gd name="T43" fmla="*/ 86937 h 802004"/>
                <a:gd name="T44" fmla="*/ 283877 w 826135"/>
                <a:gd name="T45" fmla="*/ 239421 h 802004"/>
                <a:gd name="T46" fmla="*/ 324228 w 826135"/>
                <a:gd name="T47" fmla="*/ 86937 h 802004"/>
                <a:gd name="T48" fmla="*/ 419241 w 826135"/>
                <a:gd name="T49" fmla="*/ 219729 h 8020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26135" h="802004">
                  <a:moveTo>
                    <a:pt x="413004" y="215252"/>
                  </a:moveTo>
                  <a:lnTo>
                    <a:pt x="555371" y="0"/>
                  </a:lnTo>
                  <a:lnTo>
                    <a:pt x="541274" y="197624"/>
                  </a:lnTo>
                  <a:lnTo>
                    <a:pt x="702818" y="165404"/>
                  </a:lnTo>
                  <a:lnTo>
                    <a:pt x="638683" y="271475"/>
                  </a:lnTo>
                  <a:lnTo>
                    <a:pt x="806831" y="301980"/>
                  </a:lnTo>
                  <a:lnTo>
                    <a:pt x="673354" y="388747"/>
                  </a:lnTo>
                  <a:lnTo>
                    <a:pt x="826008" y="493217"/>
                  </a:lnTo>
                  <a:lnTo>
                    <a:pt x="643890" y="480301"/>
                  </a:lnTo>
                  <a:lnTo>
                    <a:pt x="693928" y="671550"/>
                  </a:lnTo>
                  <a:lnTo>
                    <a:pt x="536194" y="536536"/>
                  </a:lnTo>
                  <a:lnTo>
                    <a:pt x="506603" y="732485"/>
                  </a:lnTo>
                  <a:lnTo>
                    <a:pt x="402717" y="554266"/>
                  </a:lnTo>
                  <a:lnTo>
                    <a:pt x="324485" y="801624"/>
                  </a:lnTo>
                  <a:lnTo>
                    <a:pt x="295021" y="579958"/>
                  </a:lnTo>
                  <a:lnTo>
                    <a:pt x="182118" y="653808"/>
                  </a:lnTo>
                  <a:lnTo>
                    <a:pt x="216662" y="517232"/>
                  </a:lnTo>
                  <a:lnTo>
                    <a:pt x="5207" y="541350"/>
                  </a:lnTo>
                  <a:lnTo>
                    <a:pt x="142367" y="436994"/>
                  </a:lnTo>
                  <a:lnTo>
                    <a:pt x="0" y="319722"/>
                  </a:lnTo>
                  <a:lnTo>
                    <a:pt x="176911" y="282689"/>
                  </a:lnTo>
                  <a:lnTo>
                    <a:pt x="14097" y="85166"/>
                  </a:lnTo>
                  <a:lnTo>
                    <a:pt x="279654" y="234543"/>
                  </a:lnTo>
                  <a:lnTo>
                    <a:pt x="319405" y="85166"/>
                  </a:lnTo>
                  <a:lnTo>
                    <a:pt x="413004" y="215252"/>
                  </a:lnTo>
                  <a:close/>
                </a:path>
              </a:pathLst>
            </a:custGeom>
            <a:noFill/>
            <a:ln w="25908">
              <a:solidFill>
                <a:srgbClr val="44548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D7285C5E-F42B-DBE5-76FE-3D469BFD3BD2}"/>
                </a:ext>
              </a:extLst>
            </p:cNvPr>
            <p:cNvSpPr txBox="1"/>
            <p:nvPr/>
          </p:nvSpPr>
          <p:spPr>
            <a:xfrm>
              <a:off x="3505201" y="5980113"/>
              <a:ext cx="414337" cy="392112"/>
            </a:xfrm>
            <a:prstGeom prst="rect">
              <a:avLst/>
            </a:prstGeom>
          </p:spPr>
          <p:txBody>
            <a:bodyPr lIns="0" tIns="12700" rIns="0" bIns="0">
              <a:spAutoFit/>
            </a:bodyPr>
            <a:lstStyle/>
            <a:p>
              <a:pPr marL="12700">
                <a:spcBef>
                  <a:spcPts val="100"/>
                </a:spcBef>
                <a:defRPr/>
              </a:pPr>
              <a:r>
                <a:rPr sz="2400" b="1" spc="-5">
                  <a:solidFill>
                    <a:srgbClr val="FF0000"/>
                  </a:solidFill>
                  <a:latin typeface="Calibri"/>
                  <a:cs typeface="Calibri"/>
                </a:rPr>
                <a:t>Tip</a:t>
              </a:r>
              <a:endParaRPr sz="2400">
                <a:latin typeface="Calibri"/>
                <a:cs typeface="Calibri"/>
              </a:endParaRPr>
            </a:p>
          </p:txBody>
        </p:sp>
        <p:sp>
          <p:nvSpPr>
            <p:cNvPr id="14" name="object 25">
              <a:extLst>
                <a:ext uri="{FF2B5EF4-FFF2-40B4-BE49-F238E27FC236}">
                  <a16:creationId xmlns:a16="http://schemas.microsoft.com/office/drawing/2014/main" id="{38FEE67D-916B-10B9-BFDF-DF0C595B4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663" y="5916613"/>
              <a:ext cx="2924175" cy="461962"/>
            </a:xfrm>
            <a:custGeom>
              <a:avLst/>
              <a:gdLst>
                <a:gd name="T0" fmla="*/ 0 w 2924809"/>
                <a:gd name="T1" fmla="*/ 457672 h 462279"/>
                <a:gd name="T2" fmla="*/ 2916324 w 2924809"/>
                <a:gd name="T3" fmla="*/ 457672 h 462279"/>
                <a:gd name="T4" fmla="*/ 2916324 w 2924809"/>
                <a:gd name="T5" fmla="*/ 0 h 462279"/>
                <a:gd name="T6" fmla="*/ 0 w 2924809"/>
                <a:gd name="T7" fmla="*/ 0 h 462279"/>
                <a:gd name="T8" fmla="*/ 0 w 2924809"/>
                <a:gd name="T9" fmla="*/ 457672 h 4622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24809" h="462279">
                  <a:moveTo>
                    <a:pt x="0" y="461771"/>
                  </a:moveTo>
                  <a:lnTo>
                    <a:pt x="2924555" y="461771"/>
                  </a:lnTo>
                  <a:lnTo>
                    <a:pt x="2924555" y="0"/>
                  </a:lnTo>
                  <a:lnTo>
                    <a:pt x="0" y="0"/>
                  </a:lnTo>
                  <a:lnTo>
                    <a:pt x="0" y="4617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bject 26">
              <a:extLst>
                <a:ext uri="{FF2B5EF4-FFF2-40B4-BE49-F238E27FC236}">
                  <a16:creationId xmlns:a16="http://schemas.microsoft.com/office/drawing/2014/main" id="{5ABEA98A-82B1-4234-FDEE-F34B6139B3A0}"/>
                </a:ext>
              </a:extLst>
            </p:cNvPr>
            <p:cNvSpPr txBox="1"/>
            <p:nvPr/>
          </p:nvSpPr>
          <p:spPr>
            <a:xfrm>
              <a:off x="4264392" y="5710294"/>
              <a:ext cx="2690813" cy="8745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lIns="0" tIns="12700" rIns="0" bIns="0" anchor="t">
              <a:spAutoFit/>
            </a:bodyPr>
            <a:lstStyle/>
            <a:p>
              <a:pPr marL="12700">
                <a:spcBef>
                  <a:spcPts val="100"/>
                </a:spcBef>
                <a:defRPr/>
              </a:pPr>
              <a:r>
                <a:rPr sz="2800" b="1" spc="-5">
                  <a:solidFill>
                    <a:srgbClr val="800000"/>
                  </a:solidFill>
                  <a:latin typeface="Calibri"/>
                  <a:cs typeface="Calibri"/>
                </a:rPr>
                <a:t>Notice </a:t>
              </a:r>
              <a:r>
                <a:rPr sz="2800" b="1">
                  <a:solidFill>
                    <a:srgbClr val="800000"/>
                  </a:solidFill>
                  <a:latin typeface="Calibri"/>
                  <a:cs typeface="Calibri"/>
                </a:rPr>
                <a:t>‘</a:t>
              </a:r>
              <a:r>
                <a:rPr sz="2800" b="1" i="1">
                  <a:solidFill>
                    <a:srgbClr val="800000"/>
                  </a:solidFill>
                  <a:latin typeface="Calibri"/>
                  <a:cs typeface="Calibri"/>
                </a:rPr>
                <a:t>ORs </a:t>
              </a:r>
              <a:r>
                <a:rPr sz="2800" b="1">
                  <a:solidFill>
                    <a:srgbClr val="800000"/>
                  </a:solidFill>
                  <a:latin typeface="Calibri"/>
                  <a:cs typeface="Calibri"/>
                </a:rPr>
                <a:t>&amp; </a:t>
              </a:r>
              <a:r>
                <a:rPr sz="2800" b="1" i="1">
                  <a:solidFill>
                    <a:srgbClr val="800000"/>
                  </a:solidFill>
                  <a:latin typeface="Calibri"/>
                  <a:cs typeface="Calibri"/>
                </a:rPr>
                <a:t>ANDs</a:t>
              </a:r>
              <a:r>
                <a:rPr sz="2800" b="1" i="1" spc="-110">
                  <a:solidFill>
                    <a:srgbClr val="800000"/>
                  </a:solidFill>
                  <a:latin typeface="Calibri"/>
                  <a:cs typeface="Calibri"/>
                </a:rPr>
                <a:t> </a:t>
              </a:r>
              <a:r>
                <a:rPr sz="2800" b="1" i="1">
                  <a:solidFill>
                    <a:srgbClr val="800000"/>
                  </a:solidFill>
                  <a:latin typeface="Calibri"/>
                  <a:cs typeface="Calibri"/>
                </a:rPr>
                <a:t>’</a:t>
              </a:r>
              <a:endParaRPr lang="en-US" sz="280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6" name="object 3">
            <a:extLst>
              <a:ext uri="{FF2B5EF4-FFF2-40B4-BE49-F238E27FC236}">
                <a16:creationId xmlns:a16="http://schemas.microsoft.com/office/drawing/2014/main" id="{8AA3EA32-A21D-9DF0-7697-A9ABC668C230}"/>
              </a:ext>
            </a:extLst>
          </p:cNvPr>
          <p:cNvSpPr/>
          <p:nvPr/>
        </p:nvSpPr>
        <p:spPr>
          <a:xfrm>
            <a:off x="747393" y="2965818"/>
            <a:ext cx="7353417" cy="691478"/>
          </a:xfrm>
          <a:custGeom>
            <a:avLst/>
            <a:gdLst/>
            <a:ahLst/>
            <a:cxnLst/>
            <a:rect l="l" t="t" r="r" b="b"/>
            <a:pathLst>
              <a:path w="1440180" h="393700">
                <a:moveTo>
                  <a:pt x="0" y="65532"/>
                </a:moveTo>
                <a:lnTo>
                  <a:pt x="5149" y="40022"/>
                </a:lnTo>
                <a:lnTo>
                  <a:pt x="19192" y="19192"/>
                </a:lnTo>
                <a:lnTo>
                  <a:pt x="40022" y="5149"/>
                </a:lnTo>
                <a:lnTo>
                  <a:pt x="65531" y="0"/>
                </a:lnTo>
                <a:lnTo>
                  <a:pt x="1374648" y="0"/>
                </a:lnTo>
                <a:lnTo>
                  <a:pt x="1400157" y="5149"/>
                </a:lnTo>
                <a:lnTo>
                  <a:pt x="1420987" y="19192"/>
                </a:lnTo>
                <a:lnTo>
                  <a:pt x="1435030" y="40022"/>
                </a:lnTo>
                <a:lnTo>
                  <a:pt x="1440180" y="65532"/>
                </a:lnTo>
                <a:lnTo>
                  <a:pt x="1440180" y="327660"/>
                </a:lnTo>
                <a:lnTo>
                  <a:pt x="1435030" y="353169"/>
                </a:lnTo>
                <a:lnTo>
                  <a:pt x="1420987" y="373999"/>
                </a:lnTo>
                <a:lnTo>
                  <a:pt x="1400157" y="388042"/>
                </a:lnTo>
                <a:lnTo>
                  <a:pt x="1374648" y="393192"/>
                </a:lnTo>
                <a:lnTo>
                  <a:pt x="65531" y="393192"/>
                </a:lnTo>
                <a:lnTo>
                  <a:pt x="40022" y="388042"/>
                </a:lnTo>
                <a:lnTo>
                  <a:pt x="19192" y="373999"/>
                </a:lnTo>
                <a:lnTo>
                  <a:pt x="5149" y="353169"/>
                </a:lnTo>
                <a:lnTo>
                  <a:pt x="0" y="327660"/>
                </a:lnTo>
                <a:lnTo>
                  <a:pt x="0" y="65532"/>
                </a:lnTo>
                <a:close/>
              </a:path>
            </a:pathLst>
          </a:custGeom>
          <a:ln w="5029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54146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heet of paper with black lines&#10;&#10;Description automatically generated">
            <a:extLst>
              <a:ext uri="{FF2B5EF4-FFF2-40B4-BE49-F238E27FC236}">
                <a16:creationId xmlns:a16="http://schemas.microsoft.com/office/drawing/2014/main" id="{D0398B81-BC5E-0BA0-B973-FA4428940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2" t="1800" b="2426"/>
          <a:stretch/>
        </p:blipFill>
        <p:spPr>
          <a:xfrm rot="5400000">
            <a:off x="3361998" y="-235846"/>
            <a:ext cx="4408200" cy="8564449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3839412" y="2286774"/>
            <a:ext cx="6962572" cy="3963705"/>
            <a:chOff x="3385439" y="2078550"/>
            <a:chExt cx="7065324" cy="420014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9643" y="2078550"/>
              <a:ext cx="5151120" cy="42001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85439" y="2855515"/>
              <a:ext cx="1049020" cy="198755"/>
            </a:xfrm>
            <a:custGeom>
              <a:avLst/>
              <a:gdLst/>
              <a:ahLst/>
              <a:cxnLst/>
              <a:rect l="l" t="t" r="r" b="b"/>
              <a:pathLst>
                <a:path w="1049020" h="198755">
                  <a:moveTo>
                    <a:pt x="872236" y="121237"/>
                  </a:moveTo>
                  <a:lnTo>
                    <a:pt x="869441" y="165306"/>
                  </a:lnTo>
                  <a:lnTo>
                    <a:pt x="1045845" y="176482"/>
                  </a:lnTo>
                  <a:lnTo>
                    <a:pt x="1048639" y="132413"/>
                  </a:lnTo>
                  <a:lnTo>
                    <a:pt x="872236" y="121237"/>
                  </a:lnTo>
                  <a:close/>
                </a:path>
                <a:path w="1049020" h="198755">
                  <a:moveTo>
                    <a:pt x="563499" y="101679"/>
                  </a:moveTo>
                  <a:lnTo>
                    <a:pt x="560705" y="145748"/>
                  </a:lnTo>
                  <a:lnTo>
                    <a:pt x="737108" y="156924"/>
                  </a:lnTo>
                  <a:lnTo>
                    <a:pt x="739901" y="112855"/>
                  </a:lnTo>
                  <a:lnTo>
                    <a:pt x="563499" y="101679"/>
                  </a:lnTo>
                  <a:close/>
                </a:path>
                <a:path w="1049020" h="198755">
                  <a:moveTo>
                    <a:pt x="254762" y="82121"/>
                  </a:moveTo>
                  <a:lnTo>
                    <a:pt x="251968" y="126190"/>
                  </a:lnTo>
                  <a:lnTo>
                    <a:pt x="428371" y="137366"/>
                  </a:lnTo>
                  <a:lnTo>
                    <a:pt x="431164" y="93297"/>
                  </a:lnTo>
                  <a:lnTo>
                    <a:pt x="254762" y="82121"/>
                  </a:lnTo>
                  <a:close/>
                </a:path>
                <a:path w="1049020" h="198755">
                  <a:moveTo>
                    <a:pt x="179552" y="0"/>
                  </a:moveTo>
                  <a:lnTo>
                    <a:pt x="171069" y="2365"/>
                  </a:lnTo>
                  <a:lnTo>
                    <a:pt x="0" y="88090"/>
                  </a:lnTo>
                  <a:lnTo>
                    <a:pt x="158876" y="194770"/>
                  </a:lnTo>
                  <a:lnTo>
                    <a:pt x="167001" y="198141"/>
                  </a:lnTo>
                  <a:lnTo>
                    <a:pt x="175482" y="198119"/>
                  </a:lnTo>
                  <a:lnTo>
                    <a:pt x="183344" y="194931"/>
                  </a:lnTo>
                  <a:lnTo>
                    <a:pt x="189611" y="188801"/>
                  </a:lnTo>
                  <a:lnTo>
                    <a:pt x="192926" y="180677"/>
                  </a:lnTo>
                  <a:lnTo>
                    <a:pt x="192897" y="172196"/>
                  </a:lnTo>
                  <a:lnTo>
                    <a:pt x="189700" y="164334"/>
                  </a:lnTo>
                  <a:lnTo>
                    <a:pt x="183514" y="158067"/>
                  </a:lnTo>
                  <a:lnTo>
                    <a:pt x="123604" y="117808"/>
                  </a:lnTo>
                  <a:lnTo>
                    <a:pt x="119634" y="117808"/>
                  </a:lnTo>
                  <a:lnTo>
                    <a:pt x="42418" y="112855"/>
                  </a:lnTo>
                  <a:lnTo>
                    <a:pt x="45212" y="68786"/>
                  </a:lnTo>
                  <a:lnTo>
                    <a:pt x="137132" y="68786"/>
                  </a:lnTo>
                  <a:lnTo>
                    <a:pt x="190881" y="41862"/>
                  </a:lnTo>
                  <a:lnTo>
                    <a:pt x="197804" y="36450"/>
                  </a:lnTo>
                  <a:lnTo>
                    <a:pt x="201977" y="29051"/>
                  </a:lnTo>
                  <a:lnTo>
                    <a:pt x="203078" y="20627"/>
                  </a:lnTo>
                  <a:lnTo>
                    <a:pt x="200787" y="12144"/>
                  </a:lnTo>
                  <a:lnTo>
                    <a:pt x="195375" y="5222"/>
                  </a:lnTo>
                  <a:lnTo>
                    <a:pt x="187975" y="1063"/>
                  </a:lnTo>
                  <a:lnTo>
                    <a:pt x="179552" y="0"/>
                  </a:lnTo>
                  <a:close/>
                </a:path>
                <a:path w="1049020" h="198755">
                  <a:moveTo>
                    <a:pt x="45212" y="68786"/>
                  </a:moveTo>
                  <a:lnTo>
                    <a:pt x="42418" y="112855"/>
                  </a:lnTo>
                  <a:lnTo>
                    <a:pt x="119634" y="117808"/>
                  </a:lnTo>
                  <a:lnTo>
                    <a:pt x="119796" y="115249"/>
                  </a:lnTo>
                  <a:lnTo>
                    <a:pt x="112831" y="110569"/>
                  </a:lnTo>
                  <a:lnTo>
                    <a:pt x="53721" y="110569"/>
                  </a:lnTo>
                  <a:lnTo>
                    <a:pt x="56134" y="72469"/>
                  </a:lnTo>
                  <a:lnTo>
                    <a:pt x="102629" y="72469"/>
                  </a:lnTo>
                  <a:lnTo>
                    <a:pt x="45212" y="68786"/>
                  </a:lnTo>
                  <a:close/>
                </a:path>
                <a:path w="1049020" h="198755">
                  <a:moveTo>
                    <a:pt x="119796" y="115249"/>
                  </a:moveTo>
                  <a:lnTo>
                    <a:pt x="119634" y="117808"/>
                  </a:lnTo>
                  <a:lnTo>
                    <a:pt x="123604" y="117808"/>
                  </a:lnTo>
                  <a:lnTo>
                    <a:pt x="119796" y="115249"/>
                  </a:lnTo>
                  <a:close/>
                </a:path>
                <a:path w="1049020" h="198755">
                  <a:moveTo>
                    <a:pt x="122270" y="76231"/>
                  </a:moveTo>
                  <a:lnTo>
                    <a:pt x="87586" y="93605"/>
                  </a:lnTo>
                  <a:lnTo>
                    <a:pt x="119796" y="115249"/>
                  </a:lnTo>
                  <a:lnTo>
                    <a:pt x="122270" y="76231"/>
                  </a:lnTo>
                  <a:close/>
                </a:path>
                <a:path w="1049020" h="198755">
                  <a:moveTo>
                    <a:pt x="56134" y="72469"/>
                  </a:moveTo>
                  <a:lnTo>
                    <a:pt x="53721" y="110569"/>
                  </a:lnTo>
                  <a:lnTo>
                    <a:pt x="87586" y="93605"/>
                  </a:lnTo>
                  <a:lnTo>
                    <a:pt x="56134" y="72469"/>
                  </a:lnTo>
                  <a:close/>
                </a:path>
                <a:path w="1049020" h="198755">
                  <a:moveTo>
                    <a:pt x="87586" y="93605"/>
                  </a:moveTo>
                  <a:lnTo>
                    <a:pt x="53721" y="110569"/>
                  </a:lnTo>
                  <a:lnTo>
                    <a:pt x="112831" y="110569"/>
                  </a:lnTo>
                  <a:lnTo>
                    <a:pt x="87586" y="93605"/>
                  </a:lnTo>
                  <a:close/>
                </a:path>
                <a:path w="1049020" h="198755">
                  <a:moveTo>
                    <a:pt x="102629" y="72469"/>
                  </a:moveTo>
                  <a:lnTo>
                    <a:pt x="56134" y="72469"/>
                  </a:lnTo>
                  <a:lnTo>
                    <a:pt x="87586" y="93605"/>
                  </a:lnTo>
                  <a:lnTo>
                    <a:pt x="122270" y="76231"/>
                  </a:lnTo>
                  <a:lnTo>
                    <a:pt x="122427" y="73739"/>
                  </a:lnTo>
                  <a:lnTo>
                    <a:pt x="102629" y="72469"/>
                  </a:lnTo>
                  <a:close/>
                </a:path>
                <a:path w="1049020" h="198755">
                  <a:moveTo>
                    <a:pt x="137132" y="68786"/>
                  </a:moveTo>
                  <a:lnTo>
                    <a:pt x="45212" y="68786"/>
                  </a:lnTo>
                  <a:lnTo>
                    <a:pt x="122427" y="73739"/>
                  </a:lnTo>
                  <a:lnTo>
                    <a:pt x="122270" y="76231"/>
                  </a:lnTo>
                  <a:lnTo>
                    <a:pt x="137132" y="68786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847258" y="2286774"/>
            <a:ext cx="3477895" cy="3167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39370" rIns="0" bIns="0" rtlCol="0">
            <a:spAutoFit/>
          </a:bodyPr>
          <a:lstStyle/>
          <a:p>
            <a:pPr marL="562610">
              <a:spcBef>
                <a:spcPts val="310"/>
              </a:spcBef>
            </a:pPr>
            <a:r>
              <a:rPr b="1" spc="-5">
                <a:solidFill>
                  <a:srgbClr val="C00000"/>
                </a:solidFill>
                <a:latin typeface="Arial"/>
                <a:cs typeface="Arial"/>
              </a:rPr>
              <a:t>FDA</a:t>
            </a:r>
            <a:r>
              <a:rPr b="1" spc="-8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>
                <a:solidFill>
                  <a:srgbClr val="C00000"/>
                </a:solidFill>
                <a:latin typeface="Arial"/>
                <a:cs typeface="Arial"/>
              </a:rPr>
              <a:t>Guide,</a:t>
            </a:r>
            <a:r>
              <a:rPr b="1" spc="-2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5">
                <a:solidFill>
                  <a:srgbClr val="C00000"/>
                </a:solidFill>
                <a:latin typeface="Arial"/>
                <a:cs typeface="Arial"/>
              </a:rPr>
              <a:t>Chapter</a:t>
            </a:r>
            <a:r>
              <a:rPr b="1" spc="-1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5">
                <a:solidFill>
                  <a:srgbClr val="C00000"/>
                </a:solidFill>
                <a:latin typeface="Arial"/>
                <a:cs typeface="Arial"/>
              </a:rPr>
              <a:t>7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6D5551CF-1DA7-ECE2-C65C-3834F01820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400" spc="-15">
                <a:solidFill>
                  <a:srgbClr val="1F3863"/>
                </a:solidFill>
                <a:latin typeface="Aptos Black" panose="020B0004020202020204" pitchFamily="34" charset="0"/>
                <a:ea typeface="+mj-ea"/>
                <a:cs typeface="+mj-cs"/>
              </a:rPr>
              <a:t>HACCP</a:t>
            </a:r>
            <a:r>
              <a:rPr sz="36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400" spc="-15">
                <a:solidFill>
                  <a:srgbClr val="1F3863"/>
                </a:solidFill>
                <a:latin typeface="Aptos Black" panose="020B0004020202020204" pitchFamily="34" charset="0"/>
                <a:ea typeface="+mj-ea"/>
                <a:cs typeface="+mj-cs"/>
              </a:rPr>
              <a:t>Plan for XYZ Seafood Company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ular form with black squares&#10;&#10;Description automatically generated">
            <a:extLst>
              <a:ext uri="{FF2B5EF4-FFF2-40B4-BE49-F238E27FC236}">
                <a16:creationId xmlns:a16="http://schemas.microsoft.com/office/drawing/2014/main" id="{7746AA2C-1B05-37A8-A69D-5C3C04F85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b="2944"/>
          <a:stretch/>
        </p:blipFill>
        <p:spPr>
          <a:xfrm rot="5400000">
            <a:off x="3455658" y="-273112"/>
            <a:ext cx="4519400" cy="8634966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036320" y="171296"/>
            <a:ext cx="9524356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400" spc="-15">
                <a:solidFill>
                  <a:srgbClr val="1F3863"/>
                </a:solidFill>
                <a:latin typeface="Aptos Black" panose="020B0004020202020204" pitchFamily="34" charset="0"/>
                <a:ea typeface="+mj-ea"/>
                <a:cs typeface="+mj-cs"/>
              </a:rPr>
              <a:t>HACCP</a:t>
            </a:r>
            <a:r>
              <a:rPr sz="36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400" spc="-15">
                <a:solidFill>
                  <a:srgbClr val="1F3863"/>
                </a:solidFill>
                <a:latin typeface="Aptos Black" panose="020B0004020202020204" pitchFamily="34" charset="0"/>
                <a:ea typeface="+mj-ea"/>
                <a:cs typeface="+mj-cs"/>
              </a:rPr>
              <a:t>Plan for XYZ Seafood Company</a:t>
            </a:r>
          </a:p>
        </p:txBody>
      </p:sp>
      <p:sp>
        <p:nvSpPr>
          <p:cNvPr id="5" name="object 5"/>
          <p:cNvSpPr/>
          <p:nvPr/>
        </p:nvSpPr>
        <p:spPr>
          <a:xfrm>
            <a:off x="4017010" y="2842332"/>
            <a:ext cx="516890" cy="2171700"/>
          </a:xfrm>
          <a:custGeom>
            <a:avLst/>
            <a:gdLst/>
            <a:ahLst/>
            <a:cxnLst/>
            <a:rect l="l" t="t" r="r" b="b"/>
            <a:pathLst>
              <a:path w="516889" h="2171700">
                <a:moveTo>
                  <a:pt x="0" y="0"/>
                </a:moveTo>
                <a:lnTo>
                  <a:pt x="68655" y="1539"/>
                </a:lnTo>
                <a:lnTo>
                  <a:pt x="130358" y="5884"/>
                </a:lnTo>
                <a:lnTo>
                  <a:pt x="182641" y="12620"/>
                </a:lnTo>
                <a:lnTo>
                  <a:pt x="223040" y="21335"/>
                </a:lnTo>
                <a:lnTo>
                  <a:pt x="258318" y="43052"/>
                </a:lnTo>
                <a:lnTo>
                  <a:pt x="258318" y="652399"/>
                </a:lnTo>
                <a:lnTo>
                  <a:pt x="267548" y="663834"/>
                </a:lnTo>
                <a:lnTo>
                  <a:pt x="333994" y="682831"/>
                </a:lnTo>
                <a:lnTo>
                  <a:pt x="386277" y="689567"/>
                </a:lnTo>
                <a:lnTo>
                  <a:pt x="447980" y="693912"/>
                </a:lnTo>
                <a:lnTo>
                  <a:pt x="516636" y="695451"/>
                </a:lnTo>
                <a:lnTo>
                  <a:pt x="447980" y="696991"/>
                </a:lnTo>
                <a:lnTo>
                  <a:pt x="386277" y="701336"/>
                </a:lnTo>
                <a:lnTo>
                  <a:pt x="333994" y="708072"/>
                </a:lnTo>
                <a:lnTo>
                  <a:pt x="293595" y="716787"/>
                </a:lnTo>
                <a:lnTo>
                  <a:pt x="258318" y="738504"/>
                </a:lnTo>
                <a:lnTo>
                  <a:pt x="258318" y="2128647"/>
                </a:lnTo>
                <a:lnTo>
                  <a:pt x="249087" y="2140082"/>
                </a:lnTo>
                <a:lnTo>
                  <a:pt x="223040" y="2150364"/>
                </a:lnTo>
                <a:lnTo>
                  <a:pt x="182641" y="2159079"/>
                </a:lnTo>
                <a:lnTo>
                  <a:pt x="130358" y="2165815"/>
                </a:lnTo>
                <a:lnTo>
                  <a:pt x="68655" y="2170160"/>
                </a:lnTo>
                <a:lnTo>
                  <a:pt x="0" y="2171699"/>
                </a:lnTo>
              </a:path>
            </a:pathLst>
          </a:custGeom>
          <a:ln w="35051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33900" y="3278711"/>
            <a:ext cx="3124200" cy="1123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Critical Limits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based on </a:t>
            </a:r>
            <a:r>
              <a:rPr sz="2400" b="1" spc="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recommendations</a:t>
            </a:r>
            <a:r>
              <a:rPr sz="2400" b="1" spc="-4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in</a:t>
            </a:r>
            <a:r>
              <a:rPr sz="2400" b="1" spc="-2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the </a:t>
            </a:r>
            <a:r>
              <a:rPr sz="2400" b="1" spc="-5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FDA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 Hazards</a:t>
            </a:r>
            <a:r>
              <a:rPr sz="2400" b="1" spc="-2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Guide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134</a:t>
            </a:fld>
            <a:endParaRPr spc="-5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67277" y="2826946"/>
            <a:ext cx="2121407" cy="28285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2109" y="313519"/>
            <a:ext cx="7550978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0975">
              <a:spcBef>
                <a:spcPts val="95"/>
              </a:spcBef>
              <a:tabLst>
                <a:tab pos="3453765" algn="l"/>
              </a:tabLst>
            </a:pPr>
            <a:r>
              <a:rPr sz="44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End Chapter 7:Principle 3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284537" y="3903524"/>
            <a:ext cx="107950" cy="107950"/>
            <a:chOff x="5523103" y="1156588"/>
            <a:chExt cx="107950" cy="1079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9199" y="1162684"/>
              <a:ext cx="95503" cy="955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23103" y="1156588"/>
              <a:ext cx="107696" cy="10769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824085" y="4038018"/>
            <a:ext cx="203200" cy="203200"/>
            <a:chOff x="5205095" y="1160525"/>
            <a:chExt cx="203200" cy="2032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11191" y="1166621"/>
              <a:ext cx="191008" cy="1910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05095" y="1160525"/>
              <a:ext cx="203200" cy="20320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2249170" y="3986519"/>
            <a:ext cx="4479925" cy="1732280"/>
            <a:chOff x="612574" y="891100"/>
            <a:chExt cx="4479925" cy="1732280"/>
          </a:xfrm>
        </p:grpSpPr>
        <p:sp>
          <p:nvSpPr>
            <p:cNvPr id="11" name="object 11"/>
            <p:cNvSpPr/>
            <p:nvPr/>
          </p:nvSpPr>
          <p:spPr>
            <a:xfrm>
              <a:off x="618667" y="897203"/>
              <a:ext cx="4467225" cy="1719580"/>
            </a:xfrm>
            <a:custGeom>
              <a:avLst/>
              <a:gdLst/>
              <a:ahLst/>
              <a:cxnLst/>
              <a:rect l="l" t="t" r="r" b="b"/>
              <a:pathLst>
                <a:path w="4467225" h="1719580">
                  <a:moveTo>
                    <a:pt x="4259719" y="845629"/>
                  </a:moveTo>
                  <a:lnTo>
                    <a:pt x="4251884" y="775182"/>
                  </a:lnTo>
                  <a:lnTo>
                    <a:pt x="4219079" y="706081"/>
                  </a:lnTo>
                  <a:lnTo>
                    <a:pt x="4193159" y="672693"/>
                  </a:lnTo>
                  <a:lnTo>
                    <a:pt x="4160812" y="640422"/>
                  </a:lnTo>
                  <a:lnTo>
                    <a:pt x="4121988" y="609523"/>
                  </a:lnTo>
                  <a:lnTo>
                    <a:pt x="4128909" y="600227"/>
                  </a:lnTo>
                  <a:lnTo>
                    <a:pt x="4159466" y="535914"/>
                  </a:lnTo>
                  <a:lnTo>
                    <a:pt x="4164609" y="500443"/>
                  </a:lnTo>
                  <a:lnTo>
                    <a:pt x="4161866" y="465480"/>
                  </a:lnTo>
                  <a:lnTo>
                    <a:pt x="4134142" y="398348"/>
                  </a:lnTo>
                  <a:lnTo>
                    <a:pt x="4109847" y="366864"/>
                  </a:lnTo>
                  <a:lnTo>
                    <a:pt x="4079062" y="337197"/>
                  </a:lnTo>
                  <a:lnTo>
                    <a:pt x="4042130" y="309702"/>
                  </a:lnTo>
                  <a:lnTo>
                    <a:pt x="3999382" y="284695"/>
                  </a:lnTo>
                  <a:lnTo>
                    <a:pt x="3951186" y="262509"/>
                  </a:lnTo>
                  <a:lnTo>
                    <a:pt x="3897884" y="243471"/>
                  </a:lnTo>
                  <a:lnTo>
                    <a:pt x="3839807" y="227926"/>
                  </a:lnTo>
                  <a:lnTo>
                    <a:pt x="3777310" y="216204"/>
                  </a:lnTo>
                  <a:lnTo>
                    <a:pt x="3761079" y="180987"/>
                  </a:lnTo>
                  <a:lnTo>
                    <a:pt x="3736327" y="147561"/>
                  </a:lnTo>
                  <a:lnTo>
                    <a:pt x="3703548" y="116382"/>
                  </a:lnTo>
                  <a:lnTo>
                    <a:pt x="3663200" y="87884"/>
                  </a:lnTo>
                  <a:lnTo>
                    <a:pt x="3615766" y="62534"/>
                  </a:lnTo>
                  <a:lnTo>
                    <a:pt x="3571125" y="44094"/>
                  </a:lnTo>
                  <a:lnTo>
                    <a:pt x="3523919" y="28917"/>
                  </a:lnTo>
                  <a:lnTo>
                    <a:pt x="3474643" y="16979"/>
                  </a:lnTo>
                  <a:lnTo>
                    <a:pt x="3423831" y="8267"/>
                  </a:lnTo>
                  <a:lnTo>
                    <a:pt x="3371964" y="2743"/>
                  </a:lnTo>
                  <a:lnTo>
                    <a:pt x="3319551" y="393"/>
                  </a:lnTo>
                  <a:lnTo>
                    <a:pt x="3267113" y="1193"/>
                  </a:lnTo>
                  <a:lnTo>
                    <a:pt x="3215144" y="5130"/>
                  </a:lnTo>
                  <a:lnTo>
                    <a:pt x="3164141" y="12153"/>
                  </a:lnTo>
                  <a:lnTo>
                    <a:pt x="3114624" y="22263"/>
                  </a:lnTo>
                  <a:lnTo>
                    <a:pt x="3067100" y="35433"/>
                  </a:lnTo>
                  <a:lnTo>
                    <a:pt x="3022079" y="51625"/>
                  </a:lnTo>
                  <a:lnTo>
                    <a:pt x="2980042" y="70827"/>
                  </a:lnTo>
                  <a:lnTo>
                    <a:pt x="2941523" y="93014"/>
                  </a:lnTo>
                  <a:lnTo>
                    <a:pt x="2909532" y="72529"/>
                  </a:lnTo>
                  <a:lnTo>
                    <a:pt x="2873616" y="54203"/>
                  </a:lnTo>
                  <a:lnTo>
                    <a:pt x="2834170" y="38252"/>
                  </a:lnTo>
                  <a:lnTo>
                    <a:pt x="2791536" y="24815"/>
                  </a:lnTo>
                  <a:lnTo>
                    <a:pt x="2741777" y="13233"/>
                  </a:lnTo>
                  <a:lnTo>
                    <a:pt x="2690939" y="5295"/>
                  </a:lnTo>
                  <a:lnTo>
                    <a:pt x="2639568" y="914"/>
                  </a:lnTo>
                  <a:lnTo>
                    <a:pt x="2588183" y="0"/>
                  </a:lnTo>
                  <a:lnTo>
                    <a:pt x="2537345" y="2438"/>
                  </a:lnTo>
                  <a:lnTo>
                    <a:pt x="2487587" y="8128"/>
                  </a:lnTo>
                  <a:lnTo>
                    <a:pt x="2439454" y="16979"/>
                  </a:lnTo>
                  <a:lnTo>
                    <a:pt x="2393480" y="28892"/>
                  </a:lnTo>
                  <a:lnTo>
                    <a:pt x="2350198" y="43776"/>
                  </a:lnTo>
                  <a:lnTo>
                    <a:pt x="2310168" y="61506"/>
                  </a:lnTo>
                  <a:lnTo>
                    <a:pt x="2273922" y="81991"/>
                  </a:lnTo>
                  <a:lnTo>
                    <a:pt x="2242007" y="105156"/>
                  </a:lnTo>
                  <a:lnTo>
                    <a:pt x="2214956" y="130860"/>
                  </a:lnTo>
                  <a:lnTo>
                    <a:pt x="2186902" y="116751"/>
                  </a:lnTo>
                  <a:lnTo>
                    <a:pt x="2125738" y="92062"/>
                  </a:lnTo>
                  <a:lnTo>
                    <a:pt x="2040890" y="68300"/>
                  </a:lnTo>
                  <a:lnTo>
                    <a:pt x="1987677" y="58381"/>
                  </a:lnTo>
                  <a:lnTo>
                    <a:pt x="1933676" y="51727"/>
                  </a:lnTo>
                  <a:lnTo>
                    <a:pt x="1879333" y="48285"/>
                  </a:lnTo>
                  <a:lnTo>
                    <a:pt x="1825066" y="47980"/>
                  </a:lnTo>
                  <a:lnTo>
                    <a:pt x="1771332" y="50736"/>
                  </a:lnTo>
                  <a:lnTo>
                    <a:pt x="1718551" y="56489"/>
                  </a:lnTo>
                  <a:lnTo>
                    <a:pt x="1667141" y="65151"/>
                  </a:lnTo>
                  <a:lnTo>
                    <a:pt x="1617573" y="76657"/>
                  </a:lnTo>
                  <a:lnTo>
                    <a:pt x="1570240" y="90944"/>
                  </a:lnTo>
                  <a:lnTo>
                    <a:pt x="1525612" y="107924"/>
                  </a:lnTo>
                  <a:lnTo>
                    <a:pt x="1484096" y="127520"/>
                  </a:lnTo>
                  <a:lnTo>
                    <a:pt x="1446123" y="149682"/>
                  </a:lnTo>
                  <a:lnTo>
                    <a:pt x="1412151" y="174307"/>
                  </a:lnTo>
                  <a:lnTo>
                    <a:pt x="1382598" y="201345"/>
                  </a:lnTo>
                  <a:lnTo>
                    <a:pt x="1338986" y="188480"/>
                  </a:lnTo>
                  <a:lnTo>
                    <a:pt x="1294003" y="177469"/>
                  </a:lnTo>
                  <a:lnTo>
                    <a:pt x="1247825" y="168351"/>
                  </a:lnTo>
                  <a:lnTo>
                    <a:pt x="1200658" y="161137"/>
                  </a:lnTo>
                  <a:lnTo>
                    <a:pt x="1152677" y="155854"/>
                  </a:lnTo>
                  <a:lnTo>
                    <a:pt x="1104099" y="152527"/>
                  </a:lnTo>
                  <a:lnTo>
                    <a:pt x="1055090" y="151180"/>
                  </a:lnTo>
                  <a:lnTo>
                    <a:pt x="1005878" y="151828"/>
                  </a:lnTo>
                  <a:lnTo>
                    <a:pt x="956640" y="154482"/>
                  </a:lnTo>
                  <a:lnTo>
                    <a:pt x="893572" y="160909"/>
                  </a:lnTo>
                  <a:lnTo>
                    <a:pt x="833018" y="170408"/>
                  </a:lnTo>
                  <a:lnTo>
                    <a:pt x="775208" y="182829"/>
                  </a:lnTo>
                  <a:lnTo>
                    <a:pt x="720382" y="197993"/>
                  </a:lnTo>
                  <a:lnTo>
                    <a:pt x="668756" y="215734"/>
                  </a:lnTo>
                  <a:lnTo>
                    <a:pt x="620598" y="235851"/>
                  </a:lnTo>
                  <a:lnTo>
                    <a:pt x="576135" y="258216"/>
                  </a:lnTo>
                  <a:lnTo>
                    <a:pt x="535609" y="282613"/>
                  </a:lnTo>
                  <a:lnTo>
                    <a:pt x="499249" y="308902"/>
                  </a:lnTo>
                  <a:lnTo>
                    <a:pt x="467309" y="336905"/>
                  </a:lnTo>
                  <a:lnTo>
                    <a:pt x="440004" y="366433"/>
                  </a:lnTo>
                  <a:lnTo>
                    <a:pt x="417601" y="397332"/>
                  </a:lnTo>
                  <a:lnTo>
                    <a:pt x="388404" y="462521"/>
                  </a:lnTo>
                  <a:lnTo>
                    <a:pt x="381635" y="531101"/>
                  </a:lnTo>
                  <a:lnTo>
                    <a:pt x="387261" y="566216"/>
                  </a:lnTo>
                  <a:lnTo>
                    <a:pt x="383667" y="571550"/>
                  </a:lnTo>
                  <a:lnTo>
                    <a:pt x="326542" y="576999"/>
                  </a:lnTo>
                  <a:lnTo>
                    <a:pt x="271894" y="586511"/>
                  </a:lnTo>
                  <a:lnTo>
                    <a:pt x="220345" y="599871"/>
                  </a:lnTo>
                  <a:lnTo>
                    <a:pt x="172554" y="616851"/>
                  </a:lnTo>
                  <a:lnTo>
                    <a:pt x="129184" y="637235"/>
                  </a:lnTo>
                  <a:lnTo>
                    <a:pt x="90868" y="660781"/>
                  </a:lnTo>
                  <a:lnTo>
                    <a:pt x="58267" y="687247"/>
                  </a:lnTo>
                  <a:lnTo>
                    <a:pt x="30302" y="718718"/>
                  </a:lnTo>
                  <a:lnTo>
                    <a:pt x="1409" y="784440"/>
                  </a:lnTo>
                  <a:lnTo>
                    <a:pt x="0" y="817689"/>
                  </a:lnTo>
                  <a:lnTo>
                    <a:pt x="6959" y="850531"/>
                  </a:lnTo>
                  <a:lnTo>
                    <a:pt x="45046" y="912990"/>
                  </a:lnTo>
                  <a:lnTo>
                    <a:pt x="75704" y="941603"/>
                  </a:lnTo>
                  <a:lnTo>
                    <a:pt x="113792" y="967803"/>
                  </a:lnTo>
                  <a:lnTo>
                    <a:pt x="159067" y="991095"/>
                  </a:lnTo>
                  <a:lnTo>
                    <a:pt x="211302" y="1010970"/>
                  </a:lnTo>
                  <a:lnTo>
                    <a:pt x="164960" y="1043419"/>
                  </a:lnTo>
                  <a:lnTo>
                    <a:pt x="129959" y="1079334"/>
                  </a:lnTo>
                  <a:lnTo>
                    <a:pt x="106832" y="1117879"/>
                  </a:lnTo>
                  <a:lnTo>
                    <a:pt x="96100" y="1158163"/>
                  </a:lnTo>
                  <a:lnTo>
                    <a:pt x="98310" y="1199311"/>
                  </a:lnTo>
                  <a:lnTo>
                    <a:pt x="126847" y="1260551"/>
                  </a:lnTo>
                  <a:lnTo>
                    <a:pt x="181800" y="1313675"/>
                  </a:lnTo>
                  <a:lnTo>
                    <a:pt x="217766" y="1336573"/>
                  </a:lnTo>
                  <a:lnTo>
                    <a:pt x="258622" y="1356715"/>
                  </a:lnTo>
                  <a:lnTo>
                    <a:pt x="303822" y="1373847"/>
                  </a:lnTo>
                  <a:lnTo>
                    <a:pt x="352780" y="1387729"/>
                  </a:lnTo>
                  <a:lnTo>
                    <a:pt x="404926" y="1398104"/>
                  </a:lnTo>
                  <a:lnTo>
                    <a:pt x="459714" y="1404747"/>
                  </a:lnTo>
                  <a:lnTo>
                    <a:pt x="516547" y="1407401"/>
                  </a:lnTo>
                  <a:lnTo>
                    <a:pt x="574890" y="1405813"/>
                  </a:lnTo>
                  <a:lnTo>
                    <a:pt x="580199" y="1410893"/>
                  </a:lnTo>
                  <a:lnTo>
                    <a:pt x="612521" y="1438452"/>
                  </a:lnTo>
                  <a:lnTo>
                    <a:pt x="644804" y="1462049"/>
                  </a:lnTo>
                  <a:lnTo>
                    <a:pt x="679577" y="1484071"/>
                  </a:lnTo>
                  <a:lnTo>
                    <a:pt x="716673" y="1504492"/>
                  </a:lnTo>
                  <a:lnTo>
                    <a:pt x="755891" y="1523301"/>
                  </a:lnTo>
                  <a:lnTo>
                    <a:pt x="797077" y="1540459"/>
                  </a:lnTo>
                  <a:lnTo>
                    <a:pt x="840054" y="1555940"/>
                  </a:lnTo>
                  <a:lnTo>
                    <a:pt x="884631" y="1569732"/>
                  </a:lnTo>
                  <a:lnTo>
                    <a:pt x="930656" y="1581810"/>
                  </a:lnTo>
                  <a:lnTo>
                    <a:pt x="977925" y="1592148"/>
                  </a:lnTo>
                  <a:lnTo>
                    <a:pt x="1026274" y="1600708"/>
                  </a:lnTo>
                  <a:lnTo>
                    <a:pt x="1075524" y="1607477"/>
                  </a:lnTo>
                  <a:lnTo>
                    <a:pt x="1125499" y="1612442"/>
                  </a:lnTo>
                  <a:lnTo>
                    <a:pt x="1176032" y="1615554"/>
                  </a:lnTo>
                  <a:lnTo>
                    <a:pt x="1226934" y="1616811"/>
                  </a:lnTo>
                  <a:lnTo>
                    <a:pt x="1278026" y="1616176"/>
                  </a:lnTo>
                  <a:lnTo>
                    <a:pt x="1329156" y="1613636"/>
                  </a:lnTo>
                  <a:lnTo>
                    <a:pt x="1380121" y="1609153"/>
                  </a:lnTo>
                  <a:lnTo>
                    <a:pt x="1430743" y="1602701"/>
                  </a:lnTo>
                  <a:lnTo>
                    <a:pt x="1480870" y="1594269"/>
                  </a:lnTo>
                  <a:lnTo>
                    <a:pt x="1530311" y="1583829"/>
                  </a:lnTo>
                  <a:lnTo>
                    <a:pt x="1578889" y="1571358"/>
                  </a:lnTo>
                  <a:lnTo>
                    <a:pt x="1626438" y="1556816"/>
                  </a:lnTo>
                  <a:lnTo>
                    <a:pt x="1660398" y="1582369"/>
                  </a:lnTo>
                  <a:lnTo>
                    <a:pt x="1698028" y="1606092"/>
                  </a:lnTo>
                  <a:lnTo>
                    <a:pt x="1739074" y="1627873"/>
                  </a:lnTo>
                  <a:lnTo>
                    <a:pt x="1783257" y="1647609"/>
                  </a:lnTo>
                  <a:lnTo>
                    <a:pt x="1830349" y="1665198"/>
                  </a:lnTo>
                  <a:lnTo>
                    <a:pt x="1880082" y="1680540"/>
                  </a:lnTo>
                  <a:lnTo>
                    <a:pt x="1932216" y="1693506"/>
                  </a:lnTo>
                  <a:lnTo>
                    <a:pt x="1986483" y="1704009"/>
                  </a:lnTo>
                  <a:lnTo>
                    <a:pt x="2042109" y="1711896"/>
                  </a:lnTo>
                  <a:lnTo>
                    <a:pt x="2097811" y="1717052"/>
                  </a:lnTo>
                  <a:lnTo>
                    <a:pt x="2153348" y="1719554"/>
                  </a:lnTo>
                  <a:lnTo>
                    <a:pt x="2208479" y="1719478"/>
                  </a:lnTo>
                  <a:lnTo>
                    <a:pt x="2262936" y="1716913"/>
                  </a:lnTo>
                  <a:lnTo>
                    <a:pt x="2316467" y="1711909"/>
                  </a:lnTo>
                  <a:lnTo>
                    <a:pt x="2368842" y="1704543"/>
                  </a:lnTo>
                  <a:lnTo>
                    <a:pt x="2419807" y="1694903"/>
                  </a:lnTo>
                  <a:lnTo>
                    <a:pt x="2469096" y="1683054"/>
                  </a:lnTo>
                  <a:lnTo>
                    <a:pt x="2516479" y="1669072"/>
                  </a:lnTo>
                  <a:lnTo>
                    <a:pt x="2561704" y="1653032"/>
                  </a:lnTo>
                  <a:lnTo>
                    <a:pt x="2604516" y="1634998"/>
                  </a:lnTo>
                  <a:lnTo>
                    <a:pt x="2644673" y="1615046"/>
                  </a:lnTo>
                  <a:lnTo>
                    <a:pt x="2681922" y="1593265"/>
                  </a:lnTo>
                  <a:lnTo>
                    <a:pt x="2715996" y="1569707"/>
                  </a:lnTo>
                  <a:lnTo>
                    <a:pt x="2746679" y="1544459"/>
                  </a:lnTo>
                  <a:lnTo>
                    <a:pt x="2773705" y="1517586"/>
                  </a:lnTo>
                  <a:lnTo>
                    <a:pt x="2815793" y="1459280"/>
                  </a:lnTo>
                  <a:lnTo>
                    <a:pt x="2861449" y="1473403"/>
                  </a:lnTo>
                  <a:lnTo>
                    <a:pt x="2909087" y="1485087"/>
                  </a:lnTo>
                  <a:lnTo>
                    <a:pt x="2958376" y="1494320"/>
                  </a:lnTo>
                  <a:lnTo>
                    <a:pt x="3008998" y="1501051"/>
                  </a:lnTo>
                  <a:lnTo>
                    <a:pt x="3060636" y="1505216"/>
                  </a:lnTo>
                  <a:lnTo>
                    <a:pt x="3112973" y="1506778"/>
                  </a:lnTo>
                  <a:lnTo>
                    <a:pt x="3175076" y="1505229"/>
                  </a:lnTo>
                  <a:lnTo>
                    <a:pt x="3235312" y="1500111"/>
                  </a:lnTo>
                  <a:lnTo>
                    <a:pt x="3293300" y="1491615"/>
                  </a:lnTo>
                  <a:lnTo>
                    <a:pt x="3348698" y="1479956"/>
                  </a:lnTo>
                  <a:lnTo>
                    <a:pt x="3401161" y="1465313"/>
                  </a:lnTo>
                  <a:lnTo>
                    <a:pt x="3450336" y="1447863"/>
                  </a:lnTo>
                  <a:lnTo>
                    <a:pt x="3495878" y="1427810"/>
                  </a:lnTo>
                  <a:lnTo>
                    <a:pt x="3537432" y="1405343"/>
                  </a:lnTo>
                  <a:lnTo>
                    <a:pt x="3574643" y="1380642"/>
                  </a:lnTo>
                  <a:lnTo>
                    <a:pt x="3607181" y="1353908"/>
                  </a:lnTo>
                  <a:lnTo>
                    <a:pt x="3634663" y="1325321"/>
                  </a:lnTo>
                  <a:lnTo>
                    <a:pt x="3673132" y="1263357"/>
                  </a:lnTo>
                  <a:lnTo>
                    <a:pt x="3687267" y="1196263"/>
                  </a:lnTo>
                  <a:lnTo>
                    <a:pt x="3743477" y="1190447"/>
                  </a:lnTo>
                  <a:lnTo>
                    <a:pt x="3798417" y="1182052"/>
                  </a:lnTo>
                  <a:lnTo>
                    <a:pt x="3851757" y="1171143"/>
                  </a:lnTo>
                  <a:lnTo>
                    <a:pt x="3903218" y="1157782"/>
                  </a:lnTo>
                  <a:lnTo>
                    <a:pt x="3952494" y="1142047"/>
                  </a:lnTo>
                  <a:lnTo>
                    <a:pt x="3999306" y="1124000"/>
                  </a:lnTo>
                  <a:lnTo>
                    <a:pt x="4051300" y="1099654"/>
                  </a:lnTo>
                  <a:lnTo>
                    <a:pt x="4097680" y="1073048"/>
                  </a:lnTo>
                  <a:lnTo>
                    <a:pt x="4138384" y="1044460"/>
                  </a:lnTo>
                  <a:lnTo>
                    <a:pt x="4173321" y="1014133"/>
                  </a:lnTo>
                  <a:lnTo>
                    <a:pt x="4202468" y="982345"/>
                  </a:lnTo>
                  <a:lnTo>
                    <a:pt x="4225747" y="949337"/>
                  </a:lnTo>
                  <a:lnTo>
                    <a:pt x="4243082" y="915377"/>
                  </a:lnTo>
                  <a:lnTo>
                    <a:pt x="4254424" y="880719"/>
                  </a:lnTo>
                  <a:lnTo>
                    <a:pt x="4259719" y="845629"/>
                  </a:lnTo>
                  <a:close/>
                </a:path>
                <a:path w="4467225" h="1719580">
                  <a:moveTo>
                    <a:pt x="4467174" y="434517"/>
                  </a:moveTo>
                  <a:lnTo>
                    <a:pt x="4459859" y="389242"/>
                  </a:lnTo>
                  <a:lnTo>
                    <a:pt x="4439526" y="349923"/>
                  </a:lnTo>
                  <a:lnTo>
                    <a:pt x="4408513" y="318909"/>
                  </a:lnTo>
                  <a:lnTo>
                    <a:pt x="4369193" y="298577"/>
                  </a:lnTo>
                  <a:lnTo>
                    <a:pt x="4323918" y="291261"/>
                  </a:lnTo>
                  <a:lnTo>
                    <a:pt x="4278630" y="298577"/>
                  </a:lnTo>
                  <a:lnTo>
                    <a:pt x="4239311" y="318909"/>
                  </a:lnTo>
                  <a:lnTo>
                    <a:pt x="4208297" y="349923"/>
                  </a:lnTo>
                  <a:lnTo>
                    <a:pt x="4187964" y="389242"/>
                  </a:lnTo>
                  <a:lnTo>
                    <a:pt x="4180662" y="434517"/>
                  </a:lnTo>
                  <a:lnTo>
                    <a:pt x="4187964" y="479806"/>
                  </a:lnTo>
                  <a:lnTo>
                    <a:pt x="4208297" y="519125"/>
                  </a:lnTo>
                  <a:lnTo>
                    <a:pt x="4239311" y="550138"/>
                  </a:lnTo>
                  <a:lnTo>
                    <a:pt x="4278630" y="570471"/>
                  </a:lnTo>
                  <a:lnTo>
                    <a:pt x="4323918" y="577773"/>
                  </a:lnTo>
                  <a:lnTo>
                    <a:pt x="4369193" y="570471"/>
                  </a:lnTo>
                  <a:lnTo>
                    <a:pt x="4408513" y="550138"/>
                  </a:lnTo>
                  <a:lnTo>
                    <a:pt x="4439526" y="519125"/>
                  </a:lnTo>
                  <a:lnTo>
                    <a:pt x="4459859" y="479806"/>
                  </a:lnTo>
                  <a:lnTo>
                    <a:pt x="4467174" y="434517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8670" y="897196"/>
              <a:ext cx="4467225" cy="1719580"/>
            </a:xfrm>
            <a:custGeom>
              <a:avLst/>
              <a:gdLst/>
              <a:ahLst/>
              <a:cxnLst/>
              <a:rect l="l" t="t" r="r" b="b"/>
              <a:pathLst>
                <a:path w="4467225" h="1719580">
                  <a:moveTo>
                    <a:pt x="387257" y="566224"/>
                  </a:moveTo>
                  <a:lnTo>
                    <a:pt x="381640" y="531097"/>
                  </a:lnTo>
                  <a:lnTo>
                    <a:pt x="382104" y="496471"/>
                  </a:lnTo>
                  <a:lnTo>
                    <a:pt x="388412" y="462520"/>
                  </a:lnTo>
                  <a:lnTo>
                    <a:pt x="417605" y="397329"/>
                  </a:lnTo>
                  <a:lnTo>
                    <a:pt x="440011" y="366434"/>
                  </a:lnTo>
                  <a:lnTo>
                    <a:pt x="467307" y="336903"/>
                  </a:lnTo>
                  <a:lnTo>
                    <a:pt x="499252" y="308907"/>
                  </a:lnTo>
                  <a:lnTo>
                    <a:pt x="535609" y="282620"/>
                  </a:lnTo>
                  <a:lnTo>
                    <a:pt x="576139" y="258213"/>
                  </a:lnTo>
                  <a:lnTo>
                    <a:pt x="620603" y="235859"/>
                  </a:lnTo>
                  <a:lnTo>
                    <a:pt x="668762" y="215729"/>
                  </a:lnTo>
                  <a:lnTo>
                    <a:pt x="720379" y="197998"/>
                  </a:lnTo>
                  <a:lnTo>
                    <a:pt x="775213" y="182835"/>
                  </a:lnTo>
                  <a:lnTo>
                    <a:pt x="833026" y="170415"/>
                  </a:lnTo>
                  <a:lnTo>
                    <a:pt x="893580" y="160909"/>
                  </a:lnTo>
                  <a:lnTo>
                    <a:pt x="956637" y="154490"/>
                  </a:lnTo>
                  <a:lnTo>
                    <a:pt x="1005880" y="151824"/>
                  </a:lnTo>
                  <a:lnTo>
                    <a:pt x="1055099" y="151178"/>
                  </a:lnTo>
                  <a:lnTo>
                    <a:pt x="1104098" y="152529"/>
                  </a:lnTo>
                  <a:lnTo>
                    <a:pt x="1152683" y="155855"/>
                  </a:lnTo>
                  <a:lnTo>
                    <a:pt x="1200659" y="161135"/>
                  </a:lnTo>
                  <a:lnTo>
                    <a:pt x="1247833" y="168347"/>
                  </a:lnTo>
                  <a:lnTo>
                    <a:pt x="1294010" y="177469"/>
                  </a:lnTo>
                  <a:lnTo>
                    <a:pt x="1338995" y="188478"/>
                  </a:lnTo>
                  <a:lnTo>
                    <a:pt x="1382595" y="201353"/>
                  </a:lnTo>
                  <a:lnTo>
                    <a:pt x="1412152" y="174313"/>
                  </a:lnTo>
                  <a:lnTo>
                    <a:pt x="1446130" y="149678"/>
                  </a:lnTo>
                  <a:lnTo>
                    <a:pt x="1484094" y="127523"/>
                  </a:lnTo>
                  <a:lnTo>
                    <a:pt x="1525611" y="107921"/>
                  </a:lnTo>
                  <a:lnTo>
                    <a:pt x="1570249" y="90943"/>
                  </a:lnTo>
                  <a:lnTo>
                    <a:pt x="1617573" y="76663"/>
                  </a:lnTo>
                  <a:lnTo>
                    <a:pt x="1667151" y="65155"/>
                  </a:lnTo>
                  <a:lnTo>
                    <a:pt x="1718549" y="56490"/>
                  </a:lnTo>
                  <a:lnTo>
                    <a:pt x="1771333" y="50742"/>
                  </a:lnTo>
                  <a:lnTo>
                    <a:pt x="1825072" y="47984"/>
                  </a:lnTo>
                  <a:lnTo>
                    <a:pt x="1879331" y="48289"/>
                  </a:lnTo>
                  <a:lnTo>
                    <a:pt x="1933677" y="51729"/>
                  </a:lnTo>
                  <a:lnTo>
                    <a:pt x="1987677" y="58377"/>
                  </a:lnTo>
                  <a:lnTo>
                    <a:pt x="2040898" y="68308"/>
                  </a:lnTo>
                  <a:lnTo>
                    <a:pt x="2092906" y="81592"/>
                  </a:lnTo>
                  <a:lnTo>
                    <a:pt x="2157120" y="103801"/>
                  </a:lnTo>
                  <a:lnTo>
                    <a:pt x="2214953" y="130868"/>
                  </a:lnTo>
                  <a:lnTo>
                    <a:pt x="2242008" y="105152"/>
                  </a:lnTo>
                  <a:lnTo>
                    <a:pt x="2273929" y="81998"/>
                  </a:lnTo>
                  <a:lnTo>
                    <a:pt x="2310175" y="61505"/>
                  </a:lnTo>
                  <a:lnTo>
                    <a:pt x="2350205" y="43772"/>
                  </a:lnTo>
                  <a:lnTo>
                    <a:pt x="2393477" y="28900"/>
                  </a:lnTo>
                  <a:lnTo>
                    <a:pt x="2439453" y="16986"/>
                  </a:lnTo>
                  <a:lnTo>
                    <a:pt x="2487590" y="8132"/>
                  </a:lnTo>
                  <a:lnTo>
                    <a:pt x="2537349" y="2437"/>
                  </a:lnTo>
                  <a:lnTo>
                    <a:pt x="2588188" y="0"/>
                  </a:lnTo>
                  <a:lnTo>
                    <a:pt x="2639566" y="920"/>
                  </a:lnTo>
                  <a:lnTo>
                    <a:pt x="2690944" y="5298"/>
                  </a:lnTo>
                  <a:lnTo>
                    <a:pt x="2741779" y="13232"/>
                  </a:lnTo>
                  <a:lnTo>
                    <a:pt x="2791533" y="24823"/>
                  </a:lnTo>
                  <a:lnTo>
                    <a:pt x="2834167" y="38247"/>
                  </a:lnTo>
                  <a:lnTo>
                    <a:pt x="2873622" y="54208"/>
                  </a:lnTo>
                  <a:lnTo>
                    <a:pt x="2909529" y="72525"/>
                  </a:lnTo>
                  <a:lnTo>
                    <a:pt x="2941520" y="93022"/>
                  </a:lnTo>
                  <a:lnTo>
                    <a:pt x="2980045" y="70831"/>
                  </a:lnTo>
                  <a:lnTo>
                    <a:pt x="3022076" y="51625"/>
                  </a:lnTo>
                  <a:lnTo>
                    <a:pt x="3067107" y="35429"/>
                  </a:lnTo>
                  <a:lnTo>
                    <a:pt x="3114633" y="22265"/>
                  </a:lnTo>
                  <a:lnTo>
                    <a:pt x="3164147" y="12157"/>
                  </a:lnTo>
                  <a:lnTo>
                    <a:pt x="3215143" y="5128"/>
                  </a:lnTo>
                  <a:lnTo>
                    <a:pt x="3267116" y="1201"/>
                  </a:lnTo>
                  <a:lnTo>
                    <a:pt x="3319559" y="400"/>
                  </a:lnTo>
                  <a:lnTo>
                    <a:pt x="3371967" y="2748"/>
                  </a:lnTo>
                  <a:lnTo>
                    <a:pt x="3423833" y="8269"/>
                  </a:lnTo>
                  <a:lnTo>
                    <a:pt x="3474651" y="16985"/>
                  </a:lnTo>
                  <a:lnTo>
                    <a:pt x="3523916" y="28921"/>
                  </a:lnTo>
                  <a:lnTo>
                    <a:pt x="3571122" y="44099"/>
                  </a:lnTo>
                  <a:lnTo>
                    <a:pt x="3615763" y="62542"/>
                  </a:lnTo>
                  <a:lnTo>
                    <a:pt x="3663202" y="87887"/>
                  </a:lnTo>
                  <a:lnTo>
                    <a:pt x="3703551" y="116378"/>
                  </a:lnTo>
                  <a:lnTo>
                    <a:pt x="3736335" y="147563"/>
                  </a:lnTo>
                  <a:lnTo>
                    <a:pt x="3761079" y="180991"/>
                  </a:lnTo>
                  <a:lnTo>
                    <a:pt x="3777307" y="216212"/>
                  </a:lnTo>
                  <a:lnTo>
                    <a:pt x="3839805" y="227934"/>
                  </a:lnTo>
                  <a:lnTo>
                    <a:pt x="3897882" y="243476"/>
                  </a:lnTo>
                  <a:lnTo>
                    <a:pt x="3951192" y="262506"/>
                  </a:lnTo>
                  <a:lnTo>
                    <a:pt x="3999390" y="284693"/>
                  </a:lnTo>
                  <a:lnTo>
                    <a:pt x="4042130" y="309702"/>
                  </a:lnTo>
                  <a:lnTo>
                    <a:pt x="4079067" y="337204"/>
                  </a:lnTo>
                  <a:lnTo>
                    <a:pt x="4109855" y="366864"/>
                  </a:lnTo>
                  <a:lnTo>
                    <a:pt x="4134149" y="398351"/>
                  </a:lnTo>
                  <a:lnTo>
                    <a:pt x="4161872" y="465476"/>
                  </a:lnTo>
                  <a:lnTo>
                    <a:pt x="4164611" y="500450"/>
                  </a:lnTo>
                  <a:lnTo>
                    <a:pt x="4159473" y="535921"/>
                  </a:lnTo>
                  <a:lnTo>
                    <a:pt x="4140969" y="581224"/>
                  </a:lnTo>
                  <a:lnTo>
                    <a:pt x="4121985" y="609531"/>
                  </a:lnTo>
                  <a:lnTo>
                    <a:pt x="4160820" y="640428"/>
                  </a:lnTo>
                  <a:lnTo>
                    <a:pt x="4193165" y="672700"/>
                  </a:lnTo>
                  <a:lnTo>
                    <a:pt x="4219083" y="706089"/>
                  </a:lnTo>
                  <a:lnTo>
                    <a:pt x="4238636" y="740335"/>
                  </a:lnTo>
                  <a:lnTo>
                    <a:pt x="4258892" y="810366"/>
                  </a:lnTo>
                  <a:lnTo>
                    <a:pt x="4259720" y="845634"/>
                  </a:lnTo>
                  <a:lnTo>
                    <a:pt x="4254430" y="880724"/>
                  </a:lnTo>
                  <a:lnTo>
                    <a:pt x="4225744" y="949337"/>
                  </a:lnTo>
                  <a:lnTo>
                    <a:pt x="4202472" y="982342"/>
                  </a:lnTo>
                  <a:lnTo>
                    <a:pt x="4173330" y="1014135"/>
                  </a:lnTo>
                  <a:lnTo>
                    <a:pt x="4138380" y="1044457"/>
                  </a:lnTo>
                  <a:lnTo>
                    <a:pt x="4097685" y="1073049"/>
                  </a:lnTo>
                  <a:lnTo>
                    <a:pt x="4051305" y="1099652"/>
                  </a:lnTo>
                  <a:lnTo>
                    <a:pt x="3999303" y="1124008"/>
                  </a:lnTo>
                  <a:lnTo>
                    <a:pt x="3952500" y="1142052"/>
                  </a:lnTo>
                  <a:lnTo>
                    <a:pt x="3903220" y="1157785"/>
                  </a:lnTo>
                  <a:lnTo>
                    <a:pt x="3851760" y="1171141"/>
                  </a:lnTo>
                  <a:lnTo>
                    <a:pt x="3798417" y="1182052"/>
                  </a:lnTo>
                  <a:lnTo>
                    <a:pt x="3743486" y="1190451"/>
                  </a:lnTo>
                  <a:lnTo>
                    <a:pt x="3687264" y="1196271"/>
                  </a:lnTo>
                  <a:lnTo>
                    <a:pt x="3683420" y="1230358"/>
                  </a:lnTo>
                  <a:lnTo>
                    <a:pt x="3656773" y="1295072"/>
                  </a:lnTo>
                  <a:lnTo>
                    <a:pt x="3607178" y="1353906"/>
                  </a:lnTo>
                  <a:lnTo>
                    <a:pt x="3574650" y="1380645"/>
                  </a:lnTo>
                  <a:lnTo>
                    <a:pt x="3537435" y="1405344"/>
                  </a:lnTo>
                  <a:lnTo>
                    <a:pt x="3495882" y="1427815"/>
                  </a:lnTo>
                  <a:lnTo>
                    <a:pt x="3450343" y="1447868"/>
                  </a:lnTo>
                  <a:lnTo>
                    <a:pt x="3401165" y="1465314"/>
                  </a:lnTo>
                  <a:lnTo>
                    <a:pt x="3348701" y="1479961"/>
                  </a:lnTo>
                  <a:lnTo>
                    <a:pt x="3293299" y="1491622"/>
                  </a:lnTo>
                  <a:lnTo>
                    <a:pt x="3235310" y="1500106"/>
                  </a:lnTo>
                  <a:lnTo>
                    <a:pt x="3175084" y="1505224"/>
                  </a:lnTo>
                  <a:lnTo>
                    <a:pt x="3112970" y="1506786"/>
                  </a:lnTo>
                  <a:lnTo>
                    <a:pt x="3060635" y="1505217"/>
                  </a:lnTo>
                  <a:lnTo>
                    <a:pt x="3008999" y="1501048"/>
                  </a:lnTo>
                  <a:lnTo>
                    <a:pt x="2958379" y="1494324"/>
                  </a:lnTo>
                  <a:lnTo>
                    <a:pt x="2909092" y="1485093"/>
                  </a:lnTo>
                  <a:lnTo>
                    <a:pt x="2861457" y="1473399"/>
                  </a:lnTo>
                  <a:lnTo>
                    <a:pt x="2815790" y="1459288"/>
                  </a:lnTo>
                  <a:lnTo>
                    <a:pt x="2796825" y="1489176"/>
                  </a:lnTo>
                  <a:lnTo>
                    <a:pt x="2746684" y="1544460"/>
                  </a:lnTo>
                  <a:lnTo>
                    <a:pt x="2716005" y="1569709"/>
                  </a:lnTo>
                  <a:lnTo>
                    <a:pt x="2681919" y="1593264"/>
                  </a:lnTo>
                  <a:lnTo>
                    <a:pt x="2644675" y="1615052"/>
                  </a:lnTo>
                  <a:lnTo>
                    <a:pt x="2604523" y="1634999"/>
                  </a:lnTo>
                  <a:lnTo>
                    <a:pt x="2561711" y="1653032"/>
                  </a:lnTo>
                  <a:lnTo>
                    <a:pt x="2516488" y="1669077"/>
                  </a:lnTo>
                  <a:lnTo>
                    <a:pt x="2469104" y="1683061"/>
                  </a:lnTo>
                  <a:lnTo>
                    <a:pt x="2419808" y="1694909"/>
                  </a:lnTo>
                  <a:lnTo>
                    <a:pt x="2368848" y="1704550"/>
                  </a:lnTo>
                  <a:lnTo>
                    <a:pt x="2316474" y="1711908"/>
                  </a:lnTo>
                  <a:lnTo>
                    <a:pt x="2262935" y="1716911"/>
                  </a:lnTo>
                  <a:lnTo>
                    <a:pt x="2208480" y="1719484"/>
                  </a:lnTo>
                  <a:lnTo>
                    <a:pt x="2153358" y="1719555"/>
                  </a:lnTo>
                  <a:lnTo>
                    <a:pt x="2097817" y="1717050"/>
                  </a:lnTo>
                  <a:lnTo>
                    <a:pt x="2042108" y="1711895"/>
                  </a:lnTo>
                  <a:lnTo>
                    <a:pt x="1986480" y="1704017"/>
                  </a:lnTo>
                  <a:lnTo>
                    <a:pt x="1932218" y="1693510"/>
                  </a:lnTo>
                  <a:lnTo>
                    <a:pt x="1880091" y="1680536"/>
                  </a:lnTo>
                  <a:lnTo>
                    <a:pt x="1830355" y="1665202"/>
                  </a:lnTo>
                  <a:lnTo>
                    <a:pt x="1783264" y="1647613"/>
                  </a:lnTo>
                  <a:lnTo>
                    <a:pt x="1739071" y="1627875"/>
                  </a:lnTo>
                  <a:lnTo>
                    <a:pt x="1698033" y="1606094"/>
                  </a:lnTo>
                  <a:lnTo>
                    <a:pt x="1660402" y="1582375"/>
                  </a:lnTo>
                  <a:lnTo>
                    <a:pt x="1626435" y="1556824"/>
                  </a:lnTo>
                  <a:lnTo>
                    <a:pt x="1578894" y="1571358"/>
                  </a:lnTo>
                  <a:lnTo>
                    <a:pt x="1530316" y="1583833"/>
                  </a:lnTo>
                  <a:lnTo>
                    <a:pt x="1480877" y="1594274"/>
                  </a:lnTo>
                  <a:lnTo>
                    <a:pt x="1430753" y="1602705"/>
                  </a:lnTo>
                  <a:lnTo>
                    <a:pt x="1380120" y="1609151"/>
                  </a:lnTo>
                  <a:lnTo>
                    <a:pt x="1329155" y="1613635"/>
                  </a:lnTo>
                  <a:lnTo>
                    <a:pt x="1278034" y="1616181"/>
                  </a:lnTo>
                  <a:lnTo>
                    <a:pt x="1226934" y="1616815"/>
                  </a:lnTo>
                  <a:lnTo>
                    <a:pt x="1176032" y="1615561"/>
                  </a:lnTo>
                  <a:lnTo>
                    <a:pt x="1125503" y="1612442"/>
                  </a:lnTo>
                  <a:lnTo>
                    <a:pt x="1075524" y="1607484"/>
                  </a:lnTo>
                  <a:lnTo>
                    <a:pt x="1026272" y="1600710"/>
                  </a:lnTo>
                  <a:lnTo>
                    <a:pt x="977922" y="1592144"/>
                  </a:lnTo>
                  <a:lnTo>
                    <a:pt x="930653" y="1581812"/>
                  </a:lnTo>
                  <a:lnTo>
                    <a:pt x="884639" y="1569736"/>
                  </a:lnTo>
                  <a:lnTo>
                    <a:pt x="840057" y="1555943"/>
                  </a:lnTo>
                  <a:lnTo>
                    <a:pt x="797085" y="1540455"/>
                  </a:lnTo>
                  <a:lnTo>
                    <a:pt x="755897" y="1523298"/>
                  </a:lnTo>
                  <a:lnTo>
                    <a:pt x="716671" y="1504495"/>
                  </a:lnTo>
                  <a:lnTo>
                    <a:pt x="679584" y="1484071"/>
                  </a:lnTo>
                  <a:lnTo>
                    <a:pt x="644811" y="1462050"/>
                  </a:lnTo>
                  <a:lnTo>
                    <a:pt x="612528" y="1438456"/>
                  </a:lnTo>
                  <a:lnTo>
                    <a:pt x="582914" y="1413314"/>
                  </a:lnTo>
                  <a:lnTo>
                    <a:pt x="574887" y="1405821"/>
                  </a:lnTo>
                  <a:lnTo>
                    <a:pt x="516554" y="1407402"/>
                  </a:lnTo>
                  <a:lnTo>
                    <a:pt x="459713" y="1404750"/>
                  </a:lnTo>
                  <a:lnTo>
                    <a:pt x="404933" y="1398112"/>
                  </a:lnTo>
                  <a:lnTo>
                    <a:pt x="352780" y="1387731"/>
                  </a:lnTo>
                  <a:lnTo>
                    <a:pt x="303823" y="1373852"/>
                  </a:lnTo>
                  <a:lnTo>
                    <a:pt x="258630" y="1356720"/>
                  </a:lnTo>
                  <a:lnTo>
                    <a:pt x="217769" y="1336579"/>
                  </a:lnTo>
                  <a:lnTo>
                    <a:pt x="181806" y="1313676"/>
                  </a:lnTo>
                  <a:lnTo>
                    <a:pt x="151311" y="1288253"/>
                  </a:lnTo>
                  <a:lnTo>
                    <a:pt x="108994" y="1230830"/>
                  </a:lnTo>
                  <a:lnTo>
                    <a:pt x="96107" y="1158164"/>
                  </a:lnTo>
                  <a:lnTo>
                    <a:pt x="106833" y="1117881"/>
                  </a:lnTo>
                  <a:lnTo>
                    <a:pt x="129959" y="1079341"/>
                  </a:lnTo>
                  <a:lnTo>
                    <a:pt x="164957" y="1043416"/>
                  </a:lnTo>
                  <a:lnTo>
                    <a:pt x="211299" y="1010978"/>
                  </a:lnTo>
                  <a:lnTo>
                    <a:pt x="159071" y="991095"/>
                  </a:lnTo>
                  <a:lnTo>
                    <a:pt x="113795" y="967802"/>
                  </a:lnTo>
                  <a:lnTo>
                    <a:pt x="75710" y="941599"/>
                  </a:lnTo>
                  <a:lnTo>
                    <a:pt x="45051" y="912986"/>
                  </a:lnTo>
                  <a:lnTo>
                    <a:pt x="22055" y="882463"/>
                  </a:lnTo>
                  <a:lnTo>
                    <a:pt x="0" y="817692"/>
                  </a:lnTo>
                  <a:lnTo>
                    <a:pt x="1414" y="784444"/>
                  </a:lnTo>
                  <a:lnTo>
                    <a:pt x="30309" y="718725"/>
                  </a:lnTo>
                  <a:lnTo>
                    <a:pt x="58264" y="687255"/>
                  </a:lnTo>
                  <a:lnTo>
                    <a:pt x="90869" y="660779"/>
                  </a:lnTo>
                  <a:lnTo>
                    <a:pt x="129184" y="637237"/>
                  </a:lnTo>
                  <a:lnTo>
                    <a:pt x="172559" y="616859"/>
                  </a:lnTo>
                  <a:lnTo>
                    <a:pt x="220345" y="599873"/>
                  </a:lnTo>
                  <a:lnTo>
                    <a:pt x="271891" y="586509"/>
                  </a:lnTo>
                  <a:lnTo>
                    <a:pt x="326547" y="576994"/>
                  </a:lnTo>
                  <a:lnTo>
                    <a:pt x="383663" y="571558"/>
                  </a:lnTo>
                  <a:lnTo>
                    <a:pt x="387257" y="566224"/>
                  </a:lnTo>
                  <a:close/>
                </a:path>
                <a:path w="4467225" h="1719580">
                  <a:moveTo>
                    <a:pt x="4467171" y="434525"/>
                  </a:moveTo>
                  <a:lnTo>
                    <a:pt x="4459868" y="479806"/>
                  </a:lnTo>
                  <a:lnTo>
                    <a:pt x="4439531" y="519131"/>
                  </a:lnTo>
                  <a:lnTo>
                    <a:pt x="4408521" y="550142"/>
                  </a:lnTo>
                  <a:lnTo>
                    <a:pt x="4369196" y="570478"/>
                  </a:lnTo>
                  <a:lnTo>
                    <a:pt x="4323915" y="577781"/>
                  </a:lnTo>
                  <a:lnTo>
                    <a:pt x="4278633" y="570478"/>
                  </a:lnTo>
                  <a:lnTo>
                    <a:pt x="4239308" y="550142"/>
                  </a:lnTo>
                  <a:lnTo>
                    <a:pt x="4208298" y="519131"/>
                  </a:lnTo>
                  <a:lnTo>
                    <a:pt x="4187962" y="479806"/>
                  </a:lnTo>
                  <a:lnTo>
                    <a:pt x="4180659" y="434525"/>
                  </a:lnTo>
                  <a:lnTo>
                    <a:pt x="4187962" y="389244"/>
                  </a:lnTo>
                  <a:lnTo>
                    <a:pt x="4208298" y="349919"/>
                  </a:lnTo>
                  <a:lnTo>
                    <a:pt x="4239308" y="318908"/>
                  </a:lnTo>
                  <a:lnTo>
                    <a:pt x="4278633" y="298572"/>
                  </a:lnTo>
                  <a:lnTo>
                    <a:pt x="4323915" y="291269"/>
                  </a:lnTo>
                  <a:lnTo>
                    <a:pt x="4369196" y="298572"/>
                  </a:lnTo>
                  <a:lnTo>
                    <a:pt x="4408521" y="318908"/>
                  </a:lnTo>
                  <a:lnTo>
                    <a:pt x="4439531" y="349919"/>
                  </a:lnTo>
                  <a:lnTo>
                    <a:pt x="4459868" y="389244"/>
                  </a:lnTo>
                  <a:lnTo>
                    <a:pt x="4467171" y="434525"/>
                  </a:lnTo>
                  <a:close/>
                </a:path>
                <a:path w="4467225" h="1719580">
                  <a:moveTo>
                    <a:pt x="465362" y="1035997"/>
                  </a:moveTo>
                  <a:lnTo>
                    <a:pt x="413213" y="1036511"/>
                  </a:lnTo>
                  <a:lnTo>
                    <a:pt x="361626" y="1033526"/>
                  </a:lnTo>
                  <a:lnTo>
                    <a:pt x="311164" y="1027109"/>
                  </a:lnTo>
                  <a:lnTo>
                    <a:pt x="262387" y="1017327"/>
                  </a:lnTo>
                  <a:lnTo>
                    <a:pt x="215858" y="1004247"/>
                  </a:lnTo>
                </a:path>
                <a:path w="4467225" h="1719580">
                  <a:moveTo>
                    <a:pt x="685492" y="1383088"/>
                  </a:moveTo>
                  <a:lnTo>
                    <a:pt x="658929" y="1388345"/>
                  </a:lnTo>
                  <a:lnTo>
                    <a:pt x="631823" y="1392661"/>
                  </a:lnTo>
                  <a:lnTo>
                    <a:pt x="604262" y="1396000"/>
                  </a:lnTo>
                  <a:lnTo>
                    <a:pt x="576335" y="1398328"/>
                  </a:lnTo>
                </a:path>
                <a:path w="4467225" h="1719580">
                  <a:moveTo>
                    <a:pt x="1626181" y="1549839"/>
                  </a:moveTo>
                  <a:lnTo>
                    <a:pt x="1607204" y="1533273"/>
                  </a:lnTo>
                  <a:lnTo>
                    <a:pt x="1589906" y="1516184"/>
                  </a:lnTo>
                  <a:lnTo>
                    <a:pt x="1574299" y="1498618"/>
                  </a:lnTo>
                  <a:lnTo>
                    <a:pt x="1560395" y="1480624"/>
                  </a:lnTo>
                </a:path>
                <a:path w="4467225" h="1719580">
                  <a:moveTo>
                    <a:pt x="2842460" y="1377246"/>
                  </a:moveTo>
                  <a:lnTo>
                    <a:pt x="2838602" y="1396506"/>
                  </a:lnTo>
                  <a:lnTo>
                    <a:pt x="2832935" y="1415600"/>
                  </a:lnTo>
                  <a:lnTo>
                    <a:pt x="2825457" y="1434503"/>
                  </a:lnTo>
                  <a:lnTo>
                    <a:pt x="2816171" y="1453192"/>
                  </a:lnTo>
                </a:path>
                <a:path w="4467225" h="1719580">
                  <a:moveTo>
                    <a:pt x="3364684" y="907727"/>
                  </a:moveTo>
                  <a:lnTo>
                    <a:pt x="3421654" y="925259"/>
                  </a:lnTo>
                  <a:lnTo>
                    <a:pt x="3473938" y="945965"/>
                  </a:lnTo>
                  <a:lnTo>
                    <a:pt x="3521214" y="969561"/>
                  </a:lnTo>
                  <a:lnTo>
                    <a:pt x="3563161" y="995761"/>
                  </a:lnTo>
                  <a:lnTo>
                    <a:pt x="3599459" y="1024281"/>
                  </a:lnTo>
                  <a:lnTo>
                    <a:pt x="3629786" y="1054836"/>
                  </a:lnTo>
                  <a:lnTo>
                    <a:pt x="3653823" y="1087140"/>
                  </a:lnTo>
                  <a:lnTo>
                    <a:pt x="3681739" y="1155856"/>
                  </a:lnTo>
                  <a:lnTo>
                    <a:pt x="3684978" y="1191699"/>
                  </a:lnTo>
                </a:path>
                <a:path w="4467225" h="1719580">
                  <a:moveTo>
                    <a:pt x="4120080" y="605340"/>
                  </a:moveTo>
                  <a:lnTo>
                    <a:pt x="4092991" y="635203"/>
                  </a:lnTo>
                  <a:lnTo>
                    <a:pt x="4059961" y="663077"/>
                  </a:lnTo>
                  <a:lnTo>
                    <a:pt x="4021335" y="688690"/>
                  </a:lnTo>
                  <a:lnTo>
                    <a:pt x="3977459" y="711766"/>
                  </a:lnTo>
                </a:path>
                <a:path w="4467225" h="1719580">
                  <a:moveTo>
                    <a:pt x="3777815" y="210243"/>
                  </a:moveTo>
                  <a:lnTo>
                    <a:pt x="3781363" y="222745"/>
                  </a:lnTo>
                  <a:lnTo>
                    <a:pt x="3783815" y="235294"/>
                  </a:lnTo>
                  <a:lnTo>
                    <a:pt x="3785173" y="247891"/>
                  </a:lnTo>
                  <a:lnTo>
                    <a:pt x="3785435" y="260535"/>
                  </a:lnTo>
                </a:path>
                <a:path w="4467225" h="1719580">
                  <a:moveTo>
                    <a:pt x="2867225" y="151569"/>
                  </a:moveTo>
                  <a:lnTo>
                    <a:pt x="2882260" y="134529"/>
                  </a:lnTo>
                  <a:lnTo>
                    <a:pt x="2899498" y="118120"/>
                  </a:lnTo>
                  <a:lnTo>
                    <a:pt x="2918856" y="102402"/>
                  </a:lnTo>
                  <a:lnTo>
                    <a:pt x="2940250" y="87434"/>
                  </a:lnTo>
                </a:path>
                <a:path w="4467225" h="1719580">
                  <a:moveTo>
                    <a:pt x="2183965" y="182176"/>
                  </a:moveTo>
                  <a:lnTo>
                    <a:pt x="2190410" y="167916"/>
                  </a:lnTo>
                  <a:lnTo>
                    <a:pt x="2198474" y="153919"/>
                  </a:lnTo>
                  <a:lnTo>
                    <a:pt x="2208110" y="140207"/>
                  </a:lnTo>
                  <a:lnTo>
                    <a:pt x="2219271" y="126804"/>
                  </a:lnTo>
                </a:path>
                <a:path w="4467225" h="1719580">
                  <a:moveTo>
                    <a:pt x="1382087" y="200972"/>
                  </a:moveTo>
                  <a:lnTo>
                    <a:pt x="1416269" y="212775"/>
                  </a:lnTo>
                  <a:lnTo>
                    <a:pt x="1449047" y="225674"/>
                  </a:lnTo>
                  <a:lnTo>
                    <a:pt x="1480349" y="239620"/>
                  </a:lnTo>
                  <a:lnTo>
                    <a:pt x="1510103" y="254566"/>
                  </a:lnTo>
                </a:path>
                <a:path w="4467225" h="1719580">
                  <a:moveTo>
                    <a:pt x="409609" y="622612"/>
                  </a:moveTo>
                  <a:lnTo>
                    <a:pt x="402502" y="608712"/>
                  </a:lnTo>
                  <a:lnTo>
                    <a:pt x="396406" y="594656"/>
                  </a:lnTo>
                  <a:lnTo>
                    <a:pt x="391327" y="580482"/>
                  </a:lnTo>
                  <a:lnTo>
                    <a:pt x="387270" y="566224"/>
                  </a:lnTo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976509" y="4473774"/>
            <a:ext cx="3159125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3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sz="3200" spc="-2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spc="-5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sz="3200" spc="-3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spc="-1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sz="3200" spc="-3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135</a:t>
            </a:fld>
            <a:endParaRPr spc="-5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82414381-6C60-713C-B7E5-9566BB4B0310}"/>
              </a:ext>
            </a:extLst>
          </p:cNvPr>
          <p:cNvSpPr txBox="1"/>
          <p:nvPr/>
        </p:nvSpPr>
        <p:spPr>
          <a:xfrm>
            <a:off x="1223574" y="1145798"/>
            <a:ext cx="5600511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4400">
                <a:latin typeface="Calibri"/>
                <a:cs typeface="Calibri"/>
              </a:rPr>
              <a:t>Establish Critical Limits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705E3-6A3B-8E9E-CE77-17A2572DC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C3F32-2461-3162-9A01-D32BB088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 4: Critical Control Point Monitoring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F7FF9-CFB1-0165-F762-0D7AFE1AF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136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C478F0-2903-48AB-F998-3A38E240754D}"/>
              </a:ext>
            </a:extLst>
          </p:cNvPr>
          <p:cNvGrpSpPr/>
          <p:nvPr/>
        </p:nvGrpSpPr>
        <p:grpSpPr>
          <a:xfrm>
            <a:off x="2806853" y="2443811"/>
            <a:ext cx="8546947" cy="2329267"/>
            <a:chOff x="2806853" y="539690"/>
            <a:chExt cx="8546947" cy="232926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801E01D-8FAA-2B2A-C1E4-DD4AD128C2BE}"/>
                </a:ext>
              </a:extLst>
            </p:cNvPr>
            <p:cNvSpPr/>
            <p:nvPr/>
          </p:nvSpPr>
          <p:spPr>
            <a:xfrm rot="5400000">
              <a:off x="6159689" y="-2325154"/>
              <a:ext cx="1841276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F8E4231-F1A7-98AA-6711-496AB6246C1F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020DB0-EFB7-1A17-D74C-30158D4B3C73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4572F9-B8BF-A775-FF83-295B04AB3407}"/>
              </a:ext>
            </a:extLst>
          </p:cNvPr>
          <p:cNvSpPr txBox="1"/>
          <p:nvPr/>
        </p:nvSpPr>
        <p:spPr>
          <a:xfrm>
            <a:off x="2976004" y="3018752"/>
            <a:ext cx="7468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•Definition of monitoring,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•Purpose of monitoring,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•Design of a monitoring system,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•Methods and equipment for monitoring critical limits.</a:t>
            </a:r>
          </a:p>
          <a:p>
            <a:pPr lvl="1"/>
            <a:endParaRPr lang="en-US"/>
          </a:p>
        </p:txBody>
      </p:sp>
      <p:pic>
        <p:nvPicPr>
          <p:cNvPr id="13" name="Content Placeholder 12" descr="A bar code on a white background&#10;&#10;Description automatically generated">
            <a:extLst>
              <a:ext uri="{FF2B5EF4-FFF2-40B4-BE49-F238E27FC236}">
                <a16:creationId xmlns:a16="http://schemas.microsoft.com/office/drawing/2014/main" id="{650428C8-9F72-3DD5-3E05-C759DC585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7"/>
          <a:stretch/>
        </p:blipFill>
        <p:spPr>
          <a:xfrm>
            <a:off x="464719" y="2525798"/>
            <a:ext cx="2072419" cy="2476500"/>
          </a:xfrm>
        </p:spPr>
      </p:pic>
    </p:spTree>
    <p:extLst>
      <p:ext uri="{BB962C8B-B14F-4D97-AF65-F5344CB8AC3E}">
        <p14:creationId xmlns:p14="http://schemas.microsoft.com/office/powerpoint/2010/main" val="403064176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35EEE-AD8F-9DBB-96F8-C95253442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9BE5-BE35-4849-0BE8-9B7EEA43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Monitoring?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B1446-3895-5ED2-970E-42114683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137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0889F9-9460-F378-008D-69C09EC2F5F7}"/>
              </a:ext>
            </a:extLst>
          </p:cNvPr>
          <p:cNvGrpSpPr/>
          <p:nvPr/>
        </p:nvGrpSpPr>
        <p:grpSpPr>
          <a:xfrm>
            <a:off x="1029569" y="1668020"/>
            <a:ext cx="8546947" cy="1813555"/>
            <a:chOff x="2806853" y="539690"/>
            <a:chExt cx="8546947" cy="181355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02FC993-3076-AF55-D73E-DE67DD418A33}"/>
                </a:ext>
              </a:extLst>
            </p:cNvPr>
            <p:cNvSpPr/>
            <p:nvPr/>
          </p:nvSpPr>
          <p:spPr>
            <a:xfrm rot="5400000">
              <a:off x="6417545" y="-2583010"/>
              <a:ext cx="1325564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A9B7F95-7320-4939-C9D5-CAF3AF52A317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A28A1F-1BC2-1713-0138-AA9639D800C2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BA428D7-937C-7B10-4EB9-E9B151AC1933}"/>
              </a:ext>
            </a:extLst>
          </p:cNvPr>
          <p:cNvSpPr txBox="1"/>
          <p:nvPr/>
        </p:nvSpPr>
        <p:spPr>
          <a:xfrm>
            <a:off x="838200" y="2258575"/>
            <a:ext cx="7468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Monitoring: A planned sequence of observations or measurements to assess whether a CCP is under control and to produce an accurate record to demonstrate that critical limits have been met.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70A91B-74E3-1B13-603E-066464AC9865}"/>
              </a:ext>
            </a:extLst>
          </p:cNvPr>
          <p:cNvGrpSpPr/>
          <p:nvPr/>
        </p:nvGrpSpPr>
        <p:grpSpPr>
          <a:xfrm>
            <a:off x="1049459" y="3733077"/>
            <a:ext cx="8546947" cy="2076808"/>
            <a:chOff x="2806853" y="539690"/>
            <a:chExt cx="8546947" cy="207680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1C1DD3A4-1A24-4323-0670-CD3FFD2EB476}"/>
                </a:ext>
              </a:extLst>
            </p:cNvPr>
            <p:cNvSpPr/>
            <p:nvPr/>
          </p:nvSpPr>
          <p:spPr>
            <a:xfrm rot="5400000">
              <a:off x="6285918" y="-2451383"/>
              <a:ext cx="1588817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Graphic 3">
              <a:extLst>
                <a:ext uri="{FF2B5EF4-FFF2-40B4-BE49-F238E27FC236}">
                  <a16:creationId xmlns:a16="http://schemas.microsoft.com/office/drawing/2014/main" id="{6055BE79-4FDD-2066-4FC2-5B28CC26BDDF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D09416-905F-2924-2A60-ED8015DC6B08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5C83A94-D7BE-8BF4-F04A-DD01BF63336C}"/>
              </a:ext>
            </a:extLst>
          </p:cNvPr>
          <p:cNvSpPr txBox="1"/>
          <p:nvPr/>
        </p:nvSpPr>
        <p:spPr>
          <a:xfrm>
            <a:off x="1271925" y="4331525"/>
            <a:ext cx="7870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 of Monitoring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•To ensure that a critical limit is met,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•To provide documentation that critical limits have been met,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•To identify when there is loss of control (a deviation occurs at a CCP).</a:t>
            </a:r>
          </a:p>
        </p:txBody>
      </p:sp>
    </p:spTree>
    <p:extLst>
      <p:ext uri="{BB962C8B-B14F-4D97-AF65-F5344CB8AC3E}">
        <p14:creationId xmlns:p14="http://schemas.microsoft.com/office/powerpoint/2010/main" val="204525195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CBF96BA-6C08-F6D0-FF40-3AB2A96E29B5}"/>
              </a:ext>
            </a:extLst>
          </p:cNvPr>
          <p:cNvGrpSpPr/>
          <p:nvPr/>
        </p:nvGrpSpPr>
        <p:grpSpPr>
          <a:xfrm>
            <a:off x="1138851" y="1831594"/>
            <a:ext cx="9633289" cy="2181045"/>
            <a:chOff x="2806853" y="539690"/>
            <a:chExt cx="9633289" cy="218104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BCEAC0C4-D1FF-96C0-D8F9-225C8E2DF6F2}"/>
                </a:ext>
              </a:extLst>
            </p:cNvPr>
            <p:cNvSpPr/>
            <p:nvPr/>
          </p:nvSpPr>
          <p:spPr>
            <a:xfrm rot="5400000">
              <a:off x="6776971" y="-2942436"/>
              <a:ext cx="1693053" cy="963328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29ED0B9C-73B1-51C6-936F-1C6AC7DCEE97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A160AD-95F3-9C93-9D71-DCF80A5CF2AA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138</a:t>
            </a:fld>
            <a:endParaRPr spc="-5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DD7ABD-9AB7-262D-AFAD-5B2D8C8D6EA0}"/>
              </a:ext>
            </a:extLst>
          </p:cNvPr>
          <p:cNvGrpSpPr/>
          <p:nvPr/>
        </p:nvGrpSpPr>
        <p:grpSpPr>
          <a:xfrm>
            <a:off x="3945239" y="4275279"/>
            <a:ext cx="4713668" cy="2037155"/>
            <a:chOff x="7976261" y="3899480"/>
            <a:chExt cx="4469027" cy="224513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85674" y="4287087"/>
              <a:ext cx="2822860" cy="18575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object 5"/>
            <p:cNvSpPr txBox="1"/>
            <p:nvPr/>
          </p:nvSpPr>
          <p:spPr>
            <a:xfrm>
              <a:off x="7976261" y="4488776"/>
              <a:ext cx="948690" cy="3308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What</a:t>
              </a:r>
              <a:r>
                <a:rPr sz="2000" b="1" spc="-125">
                  <a:solidFill>
                    <a:srgbClr val="C00000"/>
                  </a:solidFill>
                  <a:latin typeface="Comic Sans MS"/>
                  <a:cs typeface="Comic Sans MS"/>
                </a:rPr>
                <a:t> </a:t>
              </a: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?</a:t>
              </a:r>
              <a:endParaRPr sz="2000">
                <a:latin typeface="Comic Sans MS"/>
                <a:cs typeface="Comic Sans MS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8979539" y="3924831"/>
              <a:ext cx="780415" cy="33083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2000" b="1" spc="-5">
                  <a:solidFill>
                    <a:srgbClr val="C00000"/>
                  </a:solidFill>
                  <a:latin typeface="Comic Sans MS"/>
                  <a:cs typeface="Comic Sans MS"/>
                </a:rPr>
                <a:t>How</a:t>
              </a:r>
              <a:r>
                <a:rPr sz="2000" b="1" spc="-100">
                  <a:solidFill>
                    <a:srgbClr val="C00000"/>
                  </a:solidFill>
                  <a:latin typeface="Comic Sans MS"/>
                  <a:cs typeface="Comic Sans MS"/>
                </a:rPr>
                <a:t> </a:t>
              </a: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?</a:t>
              </a:r>
              <a:endParaRPr sz="2000">
                <a:latin typeface="Comic Sans MS"/>
                <a:cs typeface="Comic Sans MS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9857620" y="3899480"/>
              <a:ext cx="822325" cy="3314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spcBef>
                  <a:spcPts val="105"/>
                </a:spcBef>
              </a:pP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Who</a:t>
              </a:r>
              <a:r>
                <a:rPr sz="2000" b="1" spc="-114">
                  <a:solidFill>
                    <a:srgbClr val="C00000"/>
                  </a:solidFill>
                  <a:latin typeface="Comic Sans MS"/>
                  <a:cs typeface="Comic Sans MS"/>
                </a:rPr>
                <a:t> </a:t>
              </a: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?</a:t>
              </a:r>
              <a:endParaRPr sz="2000">
                <a:latin typeface="Comic Sans MS"/>
                <a:cs typeface="Comic Sans MS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0442703" y="4065215"/>
              <a:ext cx="2002585" cy="648896"/>
            </a:xfrm>
            <a:prstGeom prst="rect">
              <a:avLst/>
            </a:prstGeom>
            <a:noFill/>
          </p:spPr>
          <p:txBody>
            <a:bodyPr vert="horz" wrap="square" lIns="0" tIns="33020" rIns="0" bIns="0" rtlCol="0">
              <a:spAutoFit/>
            </a:bodyPr>
            <a:lstStyle/>
            <a:p>
              <a:pPr marL="202565" marR="177800">
                <a:spcBef>
                  <a:spcPts val="260"/>
                </a:spcBef>
              </a:pP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When ? </a:t>
              </a:r>
              <a:r>
                <a:rPr sz="2000" b="1" spc="5">
                  <a:solidFill>
                    <a:srgbClr val="C00000"/>
                  </a:solidFill>
                  <a:latin typeface="Comic Sans MS"/>
                  <a:cs typeface="Comic Sans MS"/>
                </a:rPr>
                <a:t> </a:t>
              </a:r>
              <a:r>
                <a:rPr sz="2000" b="1" spc="-5">
                  <a:solidFill>
                    <a:srgbClr val="C00000"/>
                  </a:solidFill>
                  <a:latin typeface="Comic Sans MS"/>
                  <a:cs typeface="Comic Sans MS"/>
                </a:rPr>
                <a:t>(frequ</a:t>
              </a:r>
              <a:r>
                <a:rPr sz="2000" b="1" spc="-10">
                  <a:solidFill>
                    <a:srgbClr val="C00000"/>
                  </a:solidFill>
                  <a:latin typeface="Comic Sans MS"/>
                  <a:cs typeface="Comic Sans MS"/>
                </a:rPr>
                <a:t>e</a:t>
              </a:r>
              <a:r>
                <a:rPr sz="2000" b="1" spc="-5">
                  <a:solidFill>
                    <a:srgbClr val="C00000"/>
                  </a:solidFill>
                  <a:latin typeface="Comic Sans MS"/>
                  <a:cs typeface="Comic Sans MS"/>
                </a:rPr>
                <a:t>nc</a:t>
              </a:r>
              <a:r>
                <a:rPr sz="2000" b="1" spc="-10">
                  <a:solidFill>
                    <a:srgbClr val="C00000"/>
                  </a:solidFill>
                  <a:latin typeface="Comic Sans MS"/>
                  <a:cs typeface="Comic Sans MS"/>
                </a:rPr>
                <a:t>y</a:t>
              </a:r>
              <a:r>
                <a:rPr sz="2000" b="1">
                  <a:solidFill>
                    <a:srgbClr val="C00000"/>
                  </a:solidFill>
                  <a:latin typeface="Comic Sans MS"/>
                  <a:cs typeface="Comic Sans MS"/>
                </a:rPr>
                <a:t>)</a:t>
              </a:r>
              <a:endParaRPr sz="2000">
                <a:latin typeface="Comic Sans MS"/>
                <a:cs typeface="Comic Sans M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CF6A5F2-C5C8-0BE7-9854-B929F772F906}"/>
              </a:ext>
            </a:extLst>
          </p:cNvPr>
          <p:cNvSpPr txBox="1"/>
          <p:nvPr/>
        </p:nvSpPr>
        <p:spPr>
          <a:xfrm>
            <a:off x="1419860" y="2421222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 of Monitoring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•What will be monitored?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•How will monitoring be performed?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•What is the frequency of monitoring?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•Who will conduct the monitoring?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9E675C6-2EF5-869B-82BD-EE104CEFA62A}"/>
              </a:ext>
            </a:extLst>
          </p:cNvPr>
          <p:cNvSpPr txBox="1">
            <a:spLocks/>
          </p:cNvSpPr>
          <p:nvPr/>
        </p:nvSpPr>
        <p:spPr>
          <a:xfrm>
            <a:off x="1054469" y="378499"/>
            <a:ext cx="1049520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4 required parts for proper MONITORING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8635" y="4146238"/>
            <a:ext cx="2514729" cy="2163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37157" y="4316635"/>
            <a:ext cx="1137285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C00000"/>
                </a:solidFill>
                <a:latin typeface="Comic Sans MS"/>
                <a:cs typeface="Comic Sans MS"/>
              </a:rPr>
              <a:t>What</a:t>
            </a:r>
            <a:r>
              <a:rPr sz="2400" b="1" spc="-95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2400" b="1">
                <a:solidFill>
                  <a:srgbClr val="C00000"/>
                </a:solidFill>
                <a:latin typeface="Comic Sans MS"/>
                <a:cs typeface="Comic Sans MS"/>
              </a:rPr>
              <a:t>?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139</a:t>
            </a:fld>
            <a:endParaRPr spc="-5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17CCC6-867A-C3DA-D29A-7F75F5AA5BC6}"/>
              </a:ext>
            </a:extLst>
          </p:cNvPr>
          <p:cNvGrpSpPr/>
          <p:nvPr/>
        </p:nvGrpSpPr>
        <p:grpSpPr>
          <a:xfrm>
            <a:off x="1287887" y="1690688"/>
            <a:ext cx="9341102" cy="1813554"/>
            <a:chOff x="2806853" y="539690"/>
            <a:chExt cx="8546947" cy="1813554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BE3ADF00-7897-9AFB-759B-9F90A276209A}"/>
                </a:ext>
              </a:extLst>
            </p:cNvPr>
            <p:cNvSpPr/>
            <p:nvPr/>
          </p:nvSpPr>
          <p:spPr>
            <a:xfrm rot="5400000">
              <a:off x="6417545" y="-2583010"/>
              <a:ext cx="1325563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1A23968D-B132-3620-22E9-974DFF9536FE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CA124A-0C1C-7D16-3E3E-C024EFBE99CE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695C01C-5538-41D1-EED0-793790D76ED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72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What?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774B1-2BC8-A348-94C5-B080C7D22D11}"/>
              </a:ext>
            </a:extLst>
          </p:cNvPr>
          <p:cNvSpPr txBox="1"/>
          <p:nvPr/>
        </p:nvSpPr>
        <p:spPr>
          <a:xfrm>
            <a:off x="1481644" y="2416511"/>
            <a:ext cx="71343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be monitored?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measurement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assess if the CCP is operating within the critical limit.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3EBBF-73A2-9D25-6464-8DDD8C578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98D04-FFDB-E641-96E4-839265ED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P</a:t>
            </a:r>
            <a:r>
              <a:rPr lang="en-US" sz="4400" spc="-70"/>
              <a:t>r</a:t>
            </a:r>
            <a:r>
              <a:rPr lang="en-US" sz="4400"/>
              <a:t>e</a:t>
            </a:r>
            <a:r>
              <a:rPr lang="en-US" sz="4400" spc="-70"/>
              <a:t>r</a:t>
            </a:r>
            <a:r>
              <a:rPr lang="en-US" sz="4400"/>
              <a:t>equisi</a:t>
            </a:r>
            <a:r>
              <a:rPr lang="en-US" sz="4400" spc="-65"/>
              <a:t>t</a:t>
            </a:r>
            <a:r>
              <a:rPr lang="en-US" sz="4400"/>
              <a:t>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8E9FC-906E-58C3-837C-B635FD50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F49611-1A44-3CBF-2AF8-A90B769E497C}"/>
              </a:ext>
            </a:extLst>
          </p:cNvPr>
          <p:cNvGrpSpPr/>
          <p:nvPr/>
        </p:nvGrpSpPr>
        <p:grpSpPr>
          <a:xfrm>
            <a:off x="838200" y="1825625"/>
            <a:ext cx="8955508" cy="2144801"/>
            <a:chOff x="838198" y="563072"/>
            <a:chExt cx="8955508" cy="214480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2468A3E-1BA9-5CDD-D4B3-603E73D2E042}"/>
                </a:ext>
              </a:extLst>
            </p:cNvPr>
            <p:cNvSpPr/>
            <p:nvPr/>
          </p:nvSpPr>
          <p:spPr>
            <a:xfrm rot="5400000">
              <a:off x="4475856" y="-2609976"/>
              <a:ext cx="1680193" cy="895550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FA2FA648-DCAE-7F07-F542-651C2375F73A}"/>
                </a:ext>
              </a:extLst>
            </p:cNvPr>
            <p:cNvSpPr/>
            <p:nvPr/>
          </p:nvSpPr>
          <p:spPr>
            <a:xfrm>
              <a:off x="838198" y="563072"/>
              <a:ext cx="23020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6BC0AB-6D32-C558-1DEE-82510008D771}"/>
                </a:ext>
              </a:extLst>
            </p:cNvPr>
            <p:cNvSpPr txBox="1"/>
            <p:nvPr/>
          </p:nvSpPr>
          <p:spPr>
            <a:xfrm rot="10800000" flipH="1" flipV="1">
              <a:off x="1024782" y="62240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C1F181-9E9B-670C-DCF0-E3C1D30994FE}"/>
              </a:ext>
            </a:extLst>
          </p:cNvPr>
          <p:cNvSpPr txBox="1"/>
          <p:nvPr/>
        </p:nvSpPr>
        <p:spPr>
          <a:xfrm>
            <a:off x="858090" y="2448551"/>
            <a:ext cx="7648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Prerequisite programs are procedures, including Good Manufacturing Practices (GMPs), that address environmental and operational conditions which provide the foundation for the HACCP system.</a:t>
            </a:r>
          </a:p>
        </p:txBody>
      </p:sp>
    </p:spTree>
    <p:extLst>
      <p:ext uri="{BB962C8B-B14F-4D97-AF65-F5344CB8AC3E}">
        <p14:creationId xmlns:p14="http://schemas.microsoft.com/office/powerpoint/2010/main" val="174132624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7DD79-1DE0-D799-4496-69E769131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CE7B0BC7-95E2-8BEF-3D41-6E7C4FA8EA3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0167" y="4159876"/>
            <a:ext cx="2514729" cy="2163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5DB65152-6BBE-746D-F9C6-1CBCDDC46E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25401" y="3820225"/>
            <a:ext cx="1137285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>
                <a:solidFill>
                  <a:srgbClr val="C00000"/>
                </a:solidFill>
                <a:latin typeface="Comic Sans MS"/>
                <a:cs typeface="Comic Sans MS"/>
              </a:rPr>
              <a:t>How</a:t>
            </a:r>
            <a:r>
              <a:rPr sz="2400" b="1" spc="-95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sz="2400" b="1">
                <a:solidFill>
                  <a:srgbClr val="C00000"/>
                </a:solidFill>
                <a:latin typeface="Comic Sans MS"/>
                <a:cs typeface="Comic Sans MS"/>
              </a:rPr>
              <a:t>?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2420341-03AC-D92F-B380-70535BEDAC6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140</a:t>
            </a:fld>
            <a:endParaRPr spc="-5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E716DA-47C9-C56E-48F2-30E8179B35D6}"/>
              </a:ext>
            </a:extLst>
          </p:cNvPr>
          <p:cNvGrpSpPr/>
          <p:nvPr/>
        </p:nvGrpSpPr>
        <p:grpSpPr>
          <a:xfrm>
            <a:off x="1159099" y="1690688"/>
            <a:ext cx="9469890" cy="2181044"/>
            <a:chOff x="2806853" y="539690"/>
            <a:chExt cx="8546947" cy="2181044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E39174BC-A458-219E-4152-11B8B80A870E}"/>
                </a:ext>
              </a:extLst>
            </p:cNvPr>
            <p:cNvSpPr/>
            <p:nvPr/>
          </p:nvSpPr>
          <p:spPr>
            <a:xfrm rot="5400000">
              <a:off x="6233800" y="-2399265"/>
              <a:ext cx="1693053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8CFF7B2B-9F81-655F-EBDE-A8A210EBD6D3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BEE69B-B709-1908-497A-F3C68B7E1B43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Slide6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1AB885D-B4CD-11DD-1CC0-471D8DBD3A1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72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How?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F9196-30F5-700F-D51E-B79DD95F18F7}"/>
              </a:ext>
            </a:extLst>
          </p:cNvPr>
          <p:cNvSpPr txBox="1"/>
          <p:nvPr/>
        </p:nvSpPr>
        <p:spPr>
          <a:xfrm>
            <a:off x="1481644" y="2416511"/>
            <a:ext cx="7520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will monitoring be performed?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•Measurements (quantitative critical limits) or observations (qualitative critical limits).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•Needs to be real-time and accurate.</a:t>
            </a:r>
          </a:p>
        </p:txBody>
      </p:sp>
    </p:spTree>
    <p:extLst>
      <p:ext uri="{BB962C8B-B14F-4D97-AF65-F5344CB8AC3E}">
        <p14:creationId xmlns:p14="http://schemas.microsoft.com/office/powerpoint/2010/main" val="229061195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FC36E-9615-8102-D084-6806638C9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C5DA294E-05D9-0FEB-332D-11F302A031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0167" y="4159876"/>
            <a:ext cx="2514729" cy="2163115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82EF6C57-2A1B-8E2D-9219-3DBD5A32DF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8056" y="4020655"/>
            <a:ext cx="3442604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>
                <a:solidFill>
                  <a:srgbClr val="C00000"/>
                </a:solidFill>
                <a:latin typeface="Comic Sans MS"/>
                <a:cs typeface="Comic Sans MS"/>
              </a:rPr>
              <a:t>What?</a:t>
            </a:r>
            <a:r>
              <a:rPr sz="2400" b="1" spc="-95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lang="en-US" sz="2400" b="1" spc="-95">
                <a:solidFill>
                  <a:srgbClr val="C00000"/>
                </a:solidFill>
                <a:latin typeface="Comic Sans MS"/>
                <a:cs typeface="Comic Sans MS"/>
              </a:rPr>
              <a:t>(frequency)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99E9B61-A053-4B84-8997-943402CE0EB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141</a:t>
            </a:fld>
            <a:endParaRPr spc="-5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A093F3-AA1E-ADFD-8348-8EF040925019}"/>
              </a:ext>
            </a:extLst>
          </p:cNvPr>
          <p:cNvGrpSpPr/>
          <p:nvPr/>
        </p:nvGrpSpPr>
        <p:grpSpPr>
          <a:xfrm>
            <a:off x="1159099" y="1690688"/>
            <a:ext cx="9469890" cy="2181044"/>
            <a:chOff x="2806853" y="539690"/>
            <a:chExt cx="8546947" cy="2181044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9FDD4CA7-5988-9D91-9810-7FABA172BAF9}"/>
                </a:ext>
              </a:extLst>
            </p:cNvPr>
            <p:cNvSpPr/>
            <p:nvPr/>
          </p:nvSpPr>
          <p:spPr>
            <a:xfrm rot="5400000">
              <a:off x="6233800" y="-2399265"/>
              <a:ext cx="1693053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EAE91454-D89E-5333-42C5-BF2858BD1AF1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F09D00-2981-83E9-4AA9-436226C83A39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5C428DE-2B60-CB14-320E-40B531651F1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72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When?(frequency)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7F759-BCA4-6401-FE23-41D453A1783D}"/>
              </a:ext>
            </a:extLst>
          </p:cNvPr>
          <p:cNvSpPr txBox="1"/>
          <p:nvPr/>
        </p:nvSpPr>
        <p:spPr>
          <a:xfrm>
            <a:off x="1481644" y="2416511"/>
            <a:ext cx="7520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frequency of monitoring?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•Monitoring frequency should be sufficient to ensure that the critical limit is met.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•Monitoring frequency can be 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non-continuous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continuous.</a:t>
            </a:r>
          </a:p>
        </p:txBody>
      </p:sp>
    </p:spTree>
    <p:extLst>
      <p:ext uri="{BB962C8B-B14F-4D97-AF65-F5344CB8AC3E}">
        <p14:creationId xmlns:p14="http://schemas.microsoft.com/office/powerpoint/2010/main" val="300048582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1ABC-C302-E5CF-0C0D-4CAC45630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7BA8737B-5FE3-7723-2444-4D57DA24709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0167" y="4159876"/>
            <a:ext cx="2514729" cy="2163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DBD5D84C-F5F4-5189-D4D4-64120DDC07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8056" y="4020655"/>
            <a:ext cx="3442604" cy="38215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>
                <a:solidFill>
                  <a:srgbClr val="C00000"/>
                </a:solidFill>
                <a:latin typeface="Comic Sans MS"/>
                <a:cs typeface="Comic Sans MS"/>
              </a:rPr>
              <a:t>What?</a:t>
            </a:r>
            <a:r>
              <a:rPr sz="2400" b="1" spc="-95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lang="en-US" sz="2400" b="1" spc="-95">
                <a:solidFill>
                  <a:srgbClr val="C00000"/>
                </a:solidFill>
                <a:latin typeface="Comic Sans MS"/>
                <a:cs typeface="Comic Sans MS"/>
              </a:rPr>
              <a:t>(frequency)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50EA600-2E55-A2B0-48CF-5E92868A1A3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142</a:t>
            </a:fld>
            <a:endParaRPr spc="-5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766E89-2E33-BF26-217D-4181EB3C4021}"/>
              </a:ext>
            </a:extLst>
          </p:cNvPr>
          <p:cNvGrpSpPr/>
          <p:nvPr/>
        </p:nvGrpSpPr>
        <p:grpSpPr>
          <a:xfrm>
            <a:off x="1159099" y="1690688"/>
            <a:ext cx="9469890" cy="1954032"/>
            <a:chOff x="2806853" y="539690"/>
            <a:chExt cx="8546947" cy="1954032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C3017C13-FED1-039A-055A-B0E59466F5C9}"/>
                </a:ext>
              </a:extLst>
            </p:cNvPr>
            <p:cNvSpPr/>
            <p:nvPr/>
          </p:nvSpPr>
          <p:spPr>
            <a:xfrm rot="5400000">
              <a:off x="6347306" y="-2512771"/>
              <a:ext cx="1466041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5473E682-91AC-C0A7-263C-7540106EB161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064B99-6934-3D09-BDB7-3D0A170DE681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95F7BFEC-72F3-DCE8-27E0-C42758477B7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672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Who?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A7394-6694-78EC-3E81-CF65AD90AE0E}"/>
              </a:ext>
            </a:extLst>
          </p:cNvPr>
          <p:cNvSpPr txBox="1"/>
          <p:nvPr/>
        </p:nvSpPr>
        <p:spPr>
          <a:xfrm>
            <a:off x="1481644" y="2416511"/>
            <a:ext cx="7520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will monitor?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Person(s) trained to perform the specific monitoring activity and/or a continuous monitoring device.</a:t>
            </a:r>
            <a:endParaRPr lang="en-US" b="1">
              <a:solidFill>
                <a:srgbClr val="12121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5124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E8CB3-362C-4673-A3B3-FD72F6BE4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36694-9E49-F6C0-1C77-DBED3CD1B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requires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4338E-EF78-C392-1F1F-D52262B8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143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24BA22-BBB8-26C9-033E-DB23E1761BAC}"/>
              </a:ext>
            </a:extLst>
          </p:cNvPr>
          <p:cNvGrpSpPr/>
          <p:nvPr/>
        </p:nvGrpSpPr>
        <p:grpSpPr>
          <a:xfrm>
            <a:off x="1042447" y="1864262"/>
            <a:ext cx="8546947" cy="2823389"/>
            <a:chOff x="2806853" y="539690"/>
            <a:chExt cx="8546947" cy="282338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B5DC14C2-31F2-66FC-4CB8-1B41D8D557EC}"/>
                </a:ext>
              </a:extLst>
            </p:cNvPr>
            <p:cNvSpPr/>
            <p:nvPr/>
          </p:nvSpPr>
          <p:spPr>
            <a:xfrm rot="5400000">
              <a:off x="5912628" y="-2078093"/>
              <a:ext cx="2335398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36484499-4C8E-04D7-65F5-01DCEDAF1313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DCFD46-7FB3-89F7-07DF-2DC281143980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9B0635A-102B-13AB-A1B0-8F0CB40E4681}"/>
              </a:ext>
            </a:extLst>
          </p:cNvPr>
          <p:cNvSpPr txBox="1"/>
          <p:nvPr/>
        </p:nvSpPr>
        <p:spPr>
          <a:xfrm>
            <a:off x="1185841" y="2467761"/>
            <a:ext cx="7468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Those responsible for monitoring a CCP should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•Be trained in the CCP monitoring techniques.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•Fully understand the importance of CCP monitoring.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•Have ready access to the monitoring activity.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•Accurately report each monitoring activity.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•Immediately report critical limit deviations.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259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E7E8D-5ED9-86FE-FF7A-17BF9EC4A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DCF7D-635A-941A-39D5-0FA67C9F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4E486-DDC3-F9AF-406D-172BB2BC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144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A8E1CF-87EF-3371-A6ED-2BDD26B0E765}"/>
              </a:ext>
            </a:extLst>
          </p:cNvPr>
          <p:cNvGrpSpPr/>
          <p:nvPr/>
        </p:nvGrpSpPr>
        <p:grpSpPr>
          <a:xfrm>
            <a:off x="1042447" y="1864262"/>
            <a:ext cx="8546947" cy="3055467"/>
            <a:chOff x="2806853" y="539690"/>
            <a:chExt cx="8546947" cy="305546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3E806FB-73F0-DA03-0657-8DE6807B35F8}"/>
                </a:ext>
              </a:extLst>
            </p:cNvPr>
            <p:cNvSpPr/>
            <p:nvPr/>
          </p:nvSpPr>
          <p:spPr>
            <a:xfrm rot="5400000">
              <a:off x="5796588" y="-1962054"/>
              <a:ext cx="2567477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9794209A-6978-B983-24AB-2094E61A1E35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C5E2F5-C497-CC68-8D3C-E4B1ADD1E0FA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10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5FBF9A-CF82-2985-DA6B-54BA65AA8C49}"/>
              </a:ext>
            </a:extLst>
          </p:cNvPr>
          <p:cNvSpPr txBox="1"/>
          <p:nvPr/>
        </p:nvSpPr>
        <p:spPr>
          <a:xfrm>
            <a:off x="1185841" y="2467761"/>
            <a:ext cx="7468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Example: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Time and temperature of process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Time and internal temperature combinations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Water activity (aw)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pH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Internal product temperature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Salt concentration in brine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Metal inclusion screening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1975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1A483-5509-74CD-F7E7-E54985423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76CD3-B7F4-7EB8-FFF5-B4228AE75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equipment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8A4E0-39AA-6A35-0F29-8FAC14A0E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145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AB7846-5282-6140-A915-DE82D25998F8}"/>
              </a:ext>
            </a:extLst>
          </p:cNvPr>
          <p:cNvGrpSpPr/>
          <p:nvPr/>
        </p:nvGrpSpPr>
        <p:grpSpPr>
          <a:xfrm>
            <a:off x="1042447" y="1864262"/>
            <a:ext cx="8546947" cy="2308493"/>
            <a:chOff x="2806853" y="539690"/>
            <a:chExt cx="8546947" cy="2308493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5ACEC35-4848-7C3E-EA6C-A4E8559289AC}"/>
                </a:ext>
              </a:extLst>
            </p:cNvPr>
            <p:cNvSpPr/>
            <p:nvPr/>
          </p:nvSpPr>
          <p:spPr>
            <a:xfrm rot="5400000">
              <a:off x="6170076" y="-2335541"/>
              <a:ext cx="1820502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4BAD317E-4D18-3512-E782-7CC0C4E95912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28E298-AB6C-C78A-8F4A-09CBF068A499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F41D8B-BB93-C7C7-60FB-B3782F36F130}"/>
              </a:ext>
            </a:extLst>
          </p:cNvPr>
          <p:cNvSpPr txBox="1"/>
          <p:nvPr/>
        </p:nvSpPr>
        <p:spPr>
          <a:xfrm>
            <a:off x="1185841" y="2467761"/>
            <a:ext cx="40301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monitoring equipment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•thermometers	       	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•recorder charts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•clocks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•pH meters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11E1FE-4D4A-4AAB-6144-670140E56587}"/>
              </a:ext>
            </a:extLst>
          </p:cNvPr>
          <p:cNvSpPr txBox="1"/>
          <p:nvPr/>
        </p:nvSpPr>
        <p:spPr>
          <a:xfrm>
            <a:off x="4634734" y="2790927"/>
            <a:ext cx="24829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•water activity meters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•data loggers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•metal detectors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•salometer</a:t>
            </a:r>
          </a:p>
        </p:txBody>
      </p:sp>
    </p:spTree>
    <p:extLst>
      <p:ext uri="{BB962C8B-B14F-4D97-AF65-F5344CB8AC3E}">
        <p14:creationId xmlns:p14="http://schemas.microsoft.com/office/powerpoint/2010/main" val="307953257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A08A2D52-4C43-1BB8-40A6-33A43E0C2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"/>
          <a:stretch/>
        </p:blipFill>
        <p:spPr>
          <a:xfrm rot="5400000">
            <a:off x="2752195" y="-350387"/>
            <a:ext cx="5391757" cy="8062793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2781" y="211341"/>
            <a:ext cx="8290312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/>
              <a:t>Monitoring</a:t>
            </a:r>
            <a:r>
              <a:rPr sz="3600" spc="-35"/>
              <a:t> </a:t>
            </a:r>
            <a:r>
              <a:rPr sz="3600" spc="-25"/>
              <a:t>for</a:t>
            </a:r>
            <a:r>
              <a:rPr sz="3600" spc="-30"/>
              <a:t> </a:t>
            </a:r>
            <a:r>
              <a:rPr sz="3600" spc="-10"/>
              <a:t>XYZ</a:t>
            </a:r>
            <a:r>
              <a:rPr sz="3600" spc="-25"/>
              <a:t> </a:t>
            </a:r>
            <a:r>
              <a:rPr sz="3600" spc="-20"/>
              <a:t>Seafood</a:t>
            </a:r>
            <a:r>
              <a:rPr sz="3600" spc="-10"/>
              <a:t> </a:t>
            </a:r>
            <a:r>
              <a:rPr sz="3600" spc="-15"/>
              <a:t>Company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3799268" y="1944709"/>
            <a:ext cx="8033436" cy="3296991"/>
            <a:chOff x="491425" y="2011892"/>
            <a:chExt cx="8033436" cy="3296991"/>
          </a:xfrm>
        </p:grpSpPr>
        <p:sp>
          <p:nvSpPr>
            <p:cNvPr id="5" name="object 5"/>
            <p:cNvSpPr/>
            <p:nvPr/>
          </p:nvSpPr>
          <p:spPr>
            <a:xfrm>
              <a:off x="491425" y="2011892"/>
              <a:ext cx="2537139" cy="3296991"/>
            </a:xfrm>
            <a:custGeom>
              <a:avLst/>
              <a:gdLst/>
              <a:ahLst/>
              <a:cxnLst/>
              <a:rect l="l" t="t" r="r" b="b"/>
              <a:pathLst>
                <a:path w="2860675" h="3275329">
                  <a:moveTo>
                    <a:pt x="0" y="3275076"/>
                  </a:moveTo>
                  <a:lnTo>
                    <a:pt x="2860547" y="3275076"/>
                  </a:lnTo>
                  <a:lnTo>
                    <a:pt x="2860547" y="0"/>
                  </a:lnTo>
                  <a:lnTo>
                    <a:pt x="0" y="0"/>
                  </a:lnTo>
                  <a:lnTo>
                    <a:pt x="0" y="3275076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 rot="21354436">
              <a:off x="6267830" y="2179828"/>
              <a:ext cx="2257031" cy="27764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 rot="21356449">
              <a:off x="6632829" y="2226818"/>
              <a:ext cx="1661287" cy="9779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146</a:t>
            </a:fld>
            <a:endParaRPr spc="-5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75560" y="3255265"/>
            <a:ext cx="6536690" cy="3241675"/>
            <a:chOff x="1051560" y="3255264"/>
            <a:chExt cx="6536690" cy="3241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60" y="3255264"/>
              <a:ext cx="2092452" cy="324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4011" y="3261360"/>
              <a:ext cx="4443984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1087769" y="561913"/>
            <a:ext cx="7500788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80975">
              <a:lnSpc>
                <a:spcPct val="100000"/>
              </a:lnSpc>
              <a:spcBef>
                <a:spcPts val="95"/>
              </a:spcBef>
              <a:tabLst>
                <a:tab pos="3453765" algn="l"/>
              </a:tabLst>
            </a:pPr>
            <a:r>
              <a:rPr sz="4400">
                <a:solidFill>
                  <a:srgbClr val="002060"/>
                </a:solidFill>
                <a:latin typeface="Aptos Black" panose="020B0004020202020204" pitchFamily="34" charset="0"/>
                <a:cs typeface="+mj-cs"/>
              </a:rPr>
              <a:t>End Chapter 8:Principle 4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15445" y="1298218"/>
            <a:ext cx="316103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4400">
                <a:latin typeface="Calibri"/>
                <a:cs typeface="Calibri"/>
              </a:rPr>
              <a:t>Monitoring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8A6F0-780E-0F73-D348-7BFD7C1DA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AF892-6D5B-00EB-ED59-D1A9653B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 5: Corrective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FADC1-FC47-E5D6-DD49-B7F78382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148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4FA7E3-E319-C057-3D11-8CBA53D44D9F}"/>
              </a:ext>
            </a:extLst>
          </p:cNvPr>
          <p:cNvGrpSpPr/>
          <p:nvPr/>
        </p:nvGrpSpPr>
        <p:grpSpPr>
          <a:xfrm>
            <a:off x="2806853" y="2443811"/>
            <a:ext cx="8546946" cy="2360009"/>
            <a:chOff x="2806853" y="539690"/>
            <a:chExt cx="8546946" cy="236000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9B810B37-F17A-34DA-83D6-86931C0F7A21}"/>
                </a:ext>
              </a:extLst>
            </p:cNvPr>
            <p:cNvSpPr/>
            <p:nvPr/>
          </p:nvSpPr>
          <p:spPr>
            <a:xfrm rot="5400000">
              <a:off x="6135477" y="-2318623"/>
              <a:ext cx="1889698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CF71FE1-5D25-6B72-D501-9D45F02712D6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E9E348-39DF-243D-35C3-D85B7B880E55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1CE964B-F87A-EB0A-A794-6DC09FFCB8C0}"/>
              </a:ext>
            </a:extLst>
          </p:cNvPr>
          <p:cNvSpPr txBox="1"/>
          <p:nvPr/>
        </p:nvSpPr>
        <p:spPr>
          <a:xfrm>
            <a:off x="2976004" y="3018752"/>
            <a:ext cx="7468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definition of corrective actions,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•Procedures for corrective actions, and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•Record-keeping requirements for corrective actions.</a:t>
            </a:r>
            <a:endParaRPr lang="en-US"/>
          </a:p>
        </p:txBody>
      </p:sp>
      <p:pic>
        <p:nvPicPr>
          <p:cNvPr id="11" name="Picture 10" descr="A barcode with text&#10;&#10;Description automatically generated">
            <a:extLst>
              <a:ext uri="{FF2B5EF4-FFF2-40B4-BE49-F238E27FC236}">
                <a16:creationId xmlns:a16="http://schemas.microsoft.com/office/drawing/2014/main" id="{163E90FF-1A19-19D7-60D8-E52461F8A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0" y="2554210"/>
            <a:ext cx="2640169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1971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20C87-B6CD-0C78-FB8A-4A3ABED24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2D9A-3A76-C9D6-D061-776344AC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Corrective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59896-9E36-10B7-F0AE-477C5304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149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AFBD42-ACCF-E7A7-6312-8371B6FA70BF}"/>
              </a:ext>
            </a:extLst>
          </p:cNvPr>
          <p:cNvGrpSpPr/>
          <p:nvPr/>
        </p:nvGrpSpPr>
        <p:grpSpPr>
          <a:xfrm>
            <a:off x="838200" y="1825625"/>
            <a:ext cx="10358907" cy="1947886"/>
            <a:chOff x="838198" y="324402"/>
            <a:chExt cx="8543350" cy="3028634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F8406D58-8886-8BC1-76CD-17CCCF8496F0}"/>
                </a:ext>
              </a:extLst>
            </p:cNvPr>
            <p:cNvSpPr/>
            <p:nvPr/>
          </p:nvSpPr>
          <p:spPr>
            <a:xfrm rot="5400000">
              <a:off x="3947199" y="-2081312"/>
              <a:ext cx="2325347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0A536823-FA18-2271-7C58-9CB3A53D44D6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13F722-0FF9-A1B5-8C45-127B17642352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77EFE-B144-8E8A-C78F-BEFF269DB281}"/>
              </a:ext>
            </a:extLst>
          </p:cNvPr>
          <p:cNvGrpSpPr/>
          <p:nvPr/>
        </p:nvGrpSpPr>
        <p:grpSpPr>
          <a:xfrm>
            <a:off x="867168" y="4390132"/>
            <a:ext cx="10515601" cy="1328088"/>
            <a:chOff x="838195" y="324402"/>
            <a:chExt cx="8672581" cy="2064953"/>
          </a:xfrm>
        </p:grpSpPr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9F450E4E-115E-2D1D-D2FD-D4E73C16CAAA}"/>
                </a:ext>
              </a:extLst>
            </p:cNvPr>
            <p:cNvSpPr/>
            <p:nvPr/>
          </p:nvSpPr>
          <p:spPr>
            <a:xfrm rot="5400000">
              <a:off x="4493653" y="-2627768"/>
              <a:ext cx="1361665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43042A83-B4C3-423C-B613-45C0476E5377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A287AE-6C23-BA83-A96C-9E7A93CFC6CF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7F817EB-E500-8C7B-ED05-AB5E4FDBE15B}"/>
              </a:ext>
            </a:extLst>
          </p:cNvPr>
          <p:cNvSpPr txBox="1"/>
          <p:nvPr/>
        </p:nvSpPr>
        <p:spPr>
          <a:xfrm>
            <a:off x="994893" y="2370685"/>
            <a:ext cx="6951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Corrective Action: Procedures to be followed when a deviation occurs.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B89DFD-07A7-A4DF-940E-06B0D8C53DC3}"/>
              </a:ext>
            </a:extLst>
          </p:cNvPr>
          <p:cNvSpPr txBox="1"/>
          <p:nvPr/>
        </p:nvSpPr>
        <p:spPr>
          <a:xfrm>
            <a:off x="994893" y="5089737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Predetermined corrective actions are recommended.</a:t>
            </a:r>
          </a:p>
        </p:txBody>
      </p:sp>
    </p:spTree>
    <p:extLst>
      <p:ext uri="{BB962C8B-B14F-4D97-AF65-F5344CB8AC3E}">
        <p14:creationId xmlns:p14="http://schemas.microsoft.com/office/powerpoint/2010/main" val="1842415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A3A2D-2155-E451-27ED-6A3AE60D5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EEDA1-6F17-C9C6-D99F-0686C2EF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3C9FD-EC06-2CF7-F666-6654A2FB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FEBC74-4552-67DD-27CB-71D252493999}"/>
              </a:ext>
            </a:extLst>
          </p:cNvPr>
          <p:cNvGrpSpPr/>
          <p:nvPr/>
        </p:nvGrpSpPr>
        <p:grpSpPr>
          <a:xfrm>
            <a:off x="838200" y="1825625"/>
            <a:ext cx="9845842" cy="3853279"/>
            <a:chOff x="838198" y="563072"/>
            <a:chExt cx="9845842" cy="385327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CF09C822-A8AC-84FB-A971-030D6B422FCE}"/>
                </a:ext>
              </a:extLst>
            </p:cNvPr>
            <p:cNvSpPr/>
            <p:nvPr/>
          </p:nvSpPr>
          <p:spPr>
            <a:xfrm rot="5400000">
              <a:off x="4066783" y="-2200905"/>
              <a:ext cx="3388673" cy="98458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2D2B405A-B79E-8C73-8807-A3075E48C7D7}"/>
                </a:ext>
              </a:extLst>
            </p:cNvPr>
            <p:cNvSpPr/>
            <p:nvPr/>
          </p:nvSpPr>
          <p:spPr>
            <a:xfrm>
              <a:off x="838198" y="563072"/>
              <a:ext cx="2304288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C9A7A8-9CB2-0374-9042-47522E93D6D8}"/>
                </a:ext>
              </a:extLst>
            </p:cNvPr>
            <p:cNvSpPr txBox="1"/>
            <p:nvPr/>
          </p:nvSpPr>
          <p:spPr>
            <a:xfrm rot="10800000" flipH="1" flipV="1">
              <a:off x="1025905" y="62240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FAB0BA7-32BB-0294-2F42-C0394A67FBCE}"/>
              </a:ext>
            </a:extLst>
          </p:cNvPr>
          <p:cNvSpPr txBox="1"/>
          <p:nvPr/>
        </p:nvSpPr>
        <p:spPr>
          <a:xfrm>
            <a:off x="858090" y="2411429"/>
            <a:ext cx="88913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Federal, State, or Local Requirements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Food Defense and Biosecurity Requirements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Food Safety Modernization Act (FSMA) Requirements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-Sanitary Transport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-Food Traceability (some exemptions)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-Mitigation for intentional adulteration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Labeling Requirements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-Food Allergen Labeling and Consumer Protection Act (FALCPA)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-Country of Origin Labeling (COOL)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-Nutritional Labeling and Education Act (NLEA)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State and Local Licenses and Permits</a:t>
            </a:r>
          </a:p>
        </p:txBody>
      </p:sp>
    </p:spTree>
    <p:extLst>
      <p:ext uri="{BB962C8B-B14F-4D97-AF65-F5344CB8AC3E}">
        <p14:creationId xmlns:p14="http://schemas.microsoft.com/office/powerpoint/2010/main" val="304317767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0DA3D-8A8E-60E1-09E8-251A40DB2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7B9C-E701-D6D1-946D-34406236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Corrective action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7355E-6B9B-D736-C9BA-D4B0C143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150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175281-D5E0-90E4-D8E1-0F1FEF596939}"/>
              </a:ext>
            </a:extLst>
          </p:cNvPr>
          <p:cNvGrpSpPr/>
          <p:nvPr/>
        </p:nvGrpSpPr>
        <p:grpSpPr>
          <a:xfrm>
            <a:off x="838200" y="1825625"/>
            <a:ext cx="10358907" cy="1947886"/>
            <a:chOff x="838198" y="324402"/>
            <a:chExt cx="8543350" cy="3028634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F91000D5-4071-070F-1AFF-112D3D45927E}"/>
                </a:ext>
              </a:extLst>
            </p:cNvPr>
            <p:cNvSpPr/>
            <p:nvPr/>
          </p:nvSpPr>
          <p:spPr>
            <a:xfrm rot="5400000">
              <a:off x="3947199" y="-2081312"/>
              <a:ext cx="2325347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6BB4FC96-A011-4177-80E3-E1C200449F6A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AE9AB0-EDA0-1C28-7612-A3FE3481AFA2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80AB763-714C-6E41-D061-C311EEEEECA3}"/>
              </a:ext>
            </a:extLst>
          </p:cNvPr>
          <p:cNvSpPr txBox="1"/>
          <p:nvPr/>
        </p:nvSpPr>
        <p:spPr>
          <a:xfrm>
            <a:off x="994893" y="2370685"/>
            <a:ext cx="69513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Corrective action components: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1)identify the product that was produced during the process deviation, evaluate its safety and determine its disposition.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2)Correct and eliminate the cause of the deviation and restore process control.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1B9DEB-D6D7-EC54-35D8-16183948EAE0}"/>
              </a:ext>
            </a:extLst>
          </p:cNvPr>
          <p:cNvSpPr txBox="1"/>
          <p:nvPr/>
        </p:nvSpPr>
        <p:spPr>
          <a:xfrm>
            <a:off x="838199" y="4110486"/>
            <a:ext cx="10358908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lang="en-US" sz="2400" spc="-5">
                <a:solidFill>
                  <a:srgbClr val="44536A"/>
                </a:solidFill>
                <a:latin typeface="Calibri"/>
                <a:cs typeface="Calibri"/>
              </a:rPr>
              <a:t>Identify</a:t>
            </a:r>
            <a:r>
              <a:rPr lang="en-US" sz="24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spc="-15">
                <a:solidFill>
                  <a:srgbClr val="44536A"/>
                </a:solidFill>
                <a:latin typeface="Calibri"/>
                <a:cs typeface="Calibri"/>
              </a:rPr>
              <a:t>involved product</a:t>
            </a:r>
            <a:endParaRPr lang="en-US" sz="24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lang="en-US" sz="2400" spc="-5">
                <a:solidFill>
                  <a:srgbClr val="44536A"/>
                </a:solidFill>
                <a:latin typeface="Calibri"/>
                <a:cs typeface="Calibri"/>
              </a:rPr>
              <a:t>Assess </a:t>
            </a:r>
            <a:r>
              <a:rPr lang="en-US" sz="2400" spc="-25">
                <a:solidFill>
                  <a:srgbClr val="44536A"/>
                </a:solidFill>
                <a:latin typeface="Calibri"/>
                <a:cs typeface="Calibri"/>
              </a:rPr>
              <a:t>safety</a:t>
            </a:r>
            <a:r>
              <a:rPr lang="en-US" sz="2400">
                <a:solidFill>
                  <a:srgbClr val="44536A"/>
                </a:solidFill>
                <a:latin typeface="Calibri"/>
                <a:cs typeface="Calibri"/>
              </a:rPr>
              <a:t> and </a:t>
            </a:r>
            <a:r>
              <a:rPr lang="en-US" sz="2400" spc="-10">
                <a:solidFill>
                  <a:srgbClr val="44536A"/>
                </a:solidFill>
                <a:latin typeface="Calibri"/>
                <a:cs typeface="Calibri"/>
              </a:rPr>
              <a:t>product</a:t>
            </a:r>
            <a:r>
              <a:rPr lang="en-US" sz="24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spc="-10">
                <a:solidFill>
                  <a:srgbClr val="44536A"/>
                </a:solidFill>
                <a:latin typeface="Calibri"/>
                <a:cs typeface="Calibri"/>
              </a:rPr>
              <a:t>disposition</a:t>
            </a:r>
            <a:endParaRPr lang="en-US" sz="24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lang="en-US" sz="2400" spc="-10">
                <a:solidFill>
                  <a:srgbClr val="44536A"/>
                </a:solidFill>
                <a:latin typeface="Calibri"/>
                <a:cs typeface="Calibri"/>
              </a:rPr>
              <a:t>Correct</a:t>
            </a:r>
            <a:r>
              <a:rPr lang="en-US" sz="2400" spc="-3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lang="en-US" sz="2400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spc="-15">
                <a:solidFill>
                  <a:srgbClr val="44536A"/>
                </a:solidFill>
                <a:latin typeface="Calibri"/>
                <a:cs typeface="Calibri"/>
              </a:rPr>
              <a:t>problem</a:t>
            </a:r>
            <a:endParaRPr lang="en-US" sz="24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buFont typeface="Arial"/>
              <a:buChar char="•"/>
              <a:tabLst>
                <a:tab pos="583565" algn="l"/>
                <a:tab pos="584200" algn="l"/>
              </a:tabLst>
            </a:pPr>
            <a:r>
              <a:rPr lang="en-US" sz="2400" spc="-30">
                <a:solidFill>
                  <a:srgbClr val="44536A"/>
                </a:solidFill>
                <a:latin typeface="Calibri"/>
                <a:cs typeface="Calibri"/>
              </a:rPr>
              <a:t>Restore</a:t>
            </a:r>
            <a:r>
              <a:rPr lang="en-US" sz="2400" spc="-3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spc="-20">
                <a:solidFill>
                  <a:srgbClr val="44536A"/>
                </a:solidFill>
                <a:latin typeface="Calibri"/>
                <a:cs typeface="Calibri"/>
              </a:rPr>
              <a:t>control</a:t>
            </a:r>
            <a:endParaRPr lang="en-US"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31124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5936F-FD7F-C767-3EDE-F3898883C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A5627-5AFB-2D20-5276-E3FB28F8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the involved product safe?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46AA8-4F58-2EB6-5BFF-ADA1F5495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151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808DC4-48D9-51C5-95CE-1B4524819A7E}"/>
              </a:ext>
            </a:extLst>
          </p:cNvPr>
          <p:cNvGrpSpPr/>
          <p:nvPr/>
        </p:nvGrpSpPr>
        <p:grpSpPr>
          <a:xfrm>
            <a:off x="838199" y="1825625"/>
            <a:ext cx="10358907" cy="3119862"/>
            <a:chOff x="838197" y="324402"/>
            <a:chExt cx="8543350" cy="4850859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119A8A4B-972E-DF9D-896B-1A99EE474E30}"/>
                </a:ext>
              </a:extLst>
            </p:cNvPr>
            <p:cNvSpPr/>
            <p:nvPr/>
          </p:nvSpPr>
          <p:spPr>
            <a:xfrm rot="5400000">
              <a:off x="3036086" y="-1170200"/>
              <a:ext cx="4147572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3934FCE8-7EB0-E752-671C-8000198C2A38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D7FB32-765A-3E47-F119-1C3F67483DC5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DE2A1F2-CFD7-300E-02C6-77E5487DFB3C}"/>
              </a:ext>
            </a:extLst>
          </p:cNvPr>
          <p:cNvSpPr txBox="1"/>
          <p:nvPr/>
        </p:nvSpPr>
        <p:spPr>
          <a:xfrm>
            <a:off x="867169" y="2457555"/>
            <a:ext cx="69513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 to help evaluate product safety: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•Food Safety Experts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•Production monitoring data/records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•NSSP Shellfish Model Ordinance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•Hazards Guide</a:t>
            </a:r>
          </a:p>
          <a:p>
            <a:pPr lvl="2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-Appendix 4: Pathogen Tables</a:t>
            </a:r>
          </a:p>
          <a:p>
            <a:pPr lvl="2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-Appendix 5: Guidance Levels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•Laboratory testing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3EB36281-4A1C-E2C2-B509-ADB88FBE51E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5656" y="2047741"/>
            <a:ext cx="4055044" cy="4096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FB946-EF29-CC97-8DB7-C494F19E4C5E}"/>
              </a:ext>
            </a:extLst>
          </p:cNvPr>
          <p:cNvSpPr txBox="1"/>
          <p:nvPr/>
        </p:nvSpPr>
        <p:spPr>
          <a:xfrm>
            <a:off x="867169" y="5130683"/>
            <a:ext cx="6111024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>
                <a:solidFill>
                  <a:srgbClr val="44536A"/>
                </a:solidFill>
                <a:latin typeface="Calibri"/>
                <a:cs typeface="Calibri"/>
              </a:rPr>
              <a:t>Helpful Sources:</a:t>
            </a:r>
            <a:endParaRPr lang="en-US"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sz="2800" spc="-20">
                <a:solidFill>
                  <a:srgbClr val="44536A"/>
                </a:solidFill>
                <a:latin typeface="Calibri"/>
                <a:cs typeface="Calibri"/>
              </a:rPr>
              <a:t>FDA</a:t>
            </a:r>
            <a:r>
              <a:rPr lang="en-US" sz="28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800" spc="-5">
                <a:solidFill>
                  <a:srgbClr val="44536A"/>
                </a:solidFill>
                <a:latin typeface="Calibri"/>
                <a:cs typeface="Calibri"/>
              </a:rPr>
              <a:t>Guide-Appendix</a:t>
            </a:r>
            <a:r>
              <a:rPr lang="en-US" sz="2800" spc="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800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endParaRPr lang="en-US" sz="2800">
              <a:latin typeface="Calibri"/>
              <a:cs typeface="Calibri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AC664EF6-40E4-D82F-5FA6-C3F46B0D25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57043" y="2495654"/>
            <a:ext cx="3426168" cy="3878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972069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B154E-413D-67F4-75C5-22A781ECB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54CF-5398-BBA1-EC15-494CC083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the involved product safe?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2F06C-C07E-541D-3B53-CEAE4982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152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2EF039-DF5F-FE4F-7364-66E9DA7F3825}"/>
              </a:ext>
            </a:extLst>
          </p:cNvPr>
          <p:cNvGrpSpPr/>
          <p:nvPr/>
        </p:nvGrpSpPr>
        <p:grpSpPr>
          <a:xfrm>
            <a:off x="838199" y="1825625"/>
            <a:ext cx="10358907" cy="2754436"/>
            <a:chOff x="838197" y="324402"/>
            <a:chExt cx="8543350" cy="4282683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1843F6DB-AD4E-F815-A38D-4EA9FAF38285}"/>
                </a:ext>
              </a:extLst>
            </p:cNvPr>
            <p:cNvSpPr/>
            <p:nvPr/>
          </p:nvSpPr>
          <p:spPr>
            <a:xfrm rot="5400000">
              <a:off x="3320174" y="-1454288"/>
              <a:ext cx="3579396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7D4366D2-2B86-2ECD-F9C7-F1F9360F7138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C8E17D-1A5A-A7FC-99C1-F3AB5DACC34D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82A6E0-AC2E-A2F9-CE0A-52D68E0C6618}"/>
              </a:ext>
            </a:extLst>
          </p:cNvPr>
          <p:cNvSpPr txBox="1"/>
          <p:nvPr/>
        </p:nvSpPr>
        <p:spPr>
          <a:xfrm>
            <a:off x="867169" y="2353804"/>
            <a:ext cx="69513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 to determine the disposition of the product: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Determine if the product presents a safety hazard.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If no hazard exists, the product may be released.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If a potential hazard exists, determine if the product can be: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c)Reworked/reprocessed, or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d)Diverted for a safe use.</a:t>
            </a:r>
          </a:p>
          <a:p>
            <a:r>
              <a:rPr lang="en-US" b="1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4: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food safety hazard does exist, the product must be rejected or destroyed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3945AF-ED88-75A5-0694-CA6D92A47DE2}"/>
              </a:ext>
            </a:extLst>
          </p:cNvPr>
          <p:cNvGrpSpPr/>
          <p:nvPr/>
        </p:nvGrpSpPr>
        <p:grpSpPr>
          <a:xfrm>
            <a:off x="867168" y="4690024"/>
            <a:ext cx="10358907" cy="1182742"/>
            <a:chOff x="838196" y="324402"/>
            <a:chExt cx="8543350" cy="183896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5A019CF3-360E-7FE0-FF82-E2A846A79930}"/>
                </a:ext>
              </a:extLst>
            </p:cNvPr>
            <p:cNvSpPr/>
            <p:nvPr/>
          </p:nvSpPr>
          <p:spPr>
            <a:xfrm rot="5400000">
              <a:off x="4542032" y="-2676147"/>
              <a:ext cx="1135677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FA8B7801-ABE8-A151-29F2-7BBA2EBC7FA1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3DC191-37C4-25FD-5EA8-4A60E59184A1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C092359-0B19-EBED-AD22-9B303665881D}"/>
              </a:ext>
            </a:extLst>
          </p:cNvPr>
          <p:cNvSpPr txBox="1"/>
          <p:nvPr/>
        </p:nvSpPr>
        <p:spPr>
          <a:xfrm>
            <a:off x="965924" y="5224415"/>
            <a:ext cx="8448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Corrective actions must identify the cause of the deviation and restore process control.</a:t>
            </a:r>
          </a:p>
        </p:txBody>
      </p:sp>
    </p:spTree>
    <p:extLst>
      <p:ext uri="{BB962C8B-B14F-4D97-AF65-F5344CB8AC3E}">
        <p14:creationId xmlns:p14="http://schemas.microsoft.com/office/powerpoint/2010/main" val="263731274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913093" y="1416676"/>
            <a:ext cx="4384675" cy="49930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67005" rIns="0" bIns="0" rtlCol="0">
            <a:spAutoFit/>
          </a:bodyPr>
          <a:lstStyle/>
          <a:p>
            <a:pPr marL="715010">
              <a:spcBef>
                <a:spcPts val="1315"/>
              </a:spcBef>
            </a:pPr>
            <a:r>
              <a:rPr lang="en-US" sz="3200" b="1" spc="-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3200" b="1" spc="-5">
                <a:solidFill>
                  <a:srgbClr val="212A35"/>
                </a:solidFill>
                <a:latin typeface="Calibri"/>
                <a:cs typeface="Calibri"/>
              </a:rPr>
              <a:t>Optional</a:t>
            </a:r>
            <a:r>
              <a:rPr sz="3200" b="1" spc="-6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3200" b="1" spc="-85">
                <a:solidFill>
                  <a:srgbClr val="212A35"/>
                </a:solidFill>
                <a:latin typeface="Calibri"/>
                <a:cs typeface="Calibri"/>
              </a:rPr>
              <a:t>CA’s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>
              <a:spcBef>
                <a:spcPts val="35"/>
              </a:spcBef>
            </a:pPr>
            <a:endParaRPr sz="3350">
              <a:latin typeface="Calibri"/>
              <a:cs typeface="Calibri"/>
            </a:endParaRPr>
          </a:p>
          <a:p>
            <a:pPr marL="12700" marR="5080" algn="ctr"/>
            <a:endParaRPr lang="en-US" sz="2800" b="1" spc="-5">
              <a:solidFill>
                <a:srgbClr val="212A35"/>
              </a:solidFill>
              <a:latin typeface="Calibri"/>
              <a:cs typeface="Calibri"/>
            </a:endParaRPr>
          </a:p>
          <a:p>
            <a:pPr marL="12700" marR="5080" algn="ctr"/>
            <a:endParaRPr lang="en-US" sz="2800" b="1" spc="-5">
              <a:solidFill>
                <a:srgbClr val="212A35"/>
              </a:solidFill>
              <a:latin typeface="Calibri"/>
              <a:cs typeface="Calibri"/>
            </a:endParaRPr>
          </a:p>
          <a:p>
            <a:pPr marL="12700" marR="5080" algn="ctr"/>
            <a:endParaRPr lang="en-US" sz="2800" b="1" spc="-5">
              <a:solidFill>
                <a:srgbClr val="212A35"/>
              </a:solidFill>
              <a:latin typeface="Calibri"/>
              <a:cs typeface="Calibri"/>
            </a:endParaRPr>
          </a:p>
          <a:p>
            <a:pPr marL="12700" marR="5080" algn="ctr"/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In</a:t>
            </a:r>
            <a:r>
              <a:rPr sz="280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some 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cases,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 the</a:t>
            </a:r>
            <a:r>
              <a:rPr sz="2800" b="1" spc="1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final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option to reject</a:t>
            </a:r>
            <a:r>
              <a:rPr sz="2800" b="1" spc="1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or </a:t>
            </a:r>
            <a:r>
              <a:rPr sz="2800" b="1" spc="-15">
                <a:solidFill>
                  <a:srgbClr val="212A35"/>
                </a:solidFill>
                <a:latin typeface="Calibri"/>
                <a:cs typeface="Calibri"/>
              </a:rPr>
              <a:t>destroy 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 product</a:t>
            </a:r>
            <a:r>
              <a:rPr sz="280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is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212A35"/>
                </a:solidFill>
                <a:latin typeface="Calibri"/>
                <a:cs typeface="Calibri"/>
              </a:rPr>
              <a:t>more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logical</a:t>
            </a:r>
            <a:r>
              <a:rPr sz="2800" b="1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than </a:t>
            </a:r>
            <a:r>
              <a:rPr sz="2800" b="1" spc="-61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trying</a:t>
            </a:r>
            <a:r>
              <a:rPr sz="2800" b="1" spc="1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212A35"/>
                </a:solidFill>
                <a:latin typeface="Calibri"/>
                <a:cs typeface="Calibri"/>
              </a:rPr>
              <a:t>to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 produce</a:t>
            </a:r>
            <a:r>
              <a:rPr sz="2800" b="1" spc="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212A35"/>
                </a:solidFill>
                <a:latin typeface="Calibri"/>
                <a:cs typeface="Calibri"/>
              </a:rPr>
              <a:t>evidence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20">
                <a:solidFill>
                  <a:srgbClr val="212A35"/>
                </a:solidFill>
                <a:latin typeface="Calibri"/>
                <a:cs typeface="Calibri"/>
              </a:rPr>
              <a:t>for</a:t>
            </a:r>
            <a:r>
              <a:rPr sz="2800" b="1" spc="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other</a:t>
            </a:r>
            <a:r>
              <a:rPr sz="2800" b="1" spc="5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212A35"/>
                </a:solidFill>
                <a:latin typeface="Calibri"/>
                <a:cs typeface="Calibri"/>
              </a:rPr>
              <a:t>options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4772" y="250725"/>
            <a:ext cx="8485273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>
                <a:solidFill>
                  <a:srgbClr val="1F3863"/>
                </a:solidFill>
              </a:rPr>
              <a:t>Using</a:t>
            </a:r>
            <a:r>
              <a:rPr spc="-10">
                <a:solidFill>
                  <a:srgbClr val="1F3863"/>
                </a:solidFill>
              </a:rPr>
              <a:t> </a:t>
            </a:r>
            <a:r>
              <a:rPr>
                <a:solidFill>
                  <a:srgbClr val="1F3863"/>
                </a:solidFill>
              </a:rPr>
              <a:t>the</a:t>
            </a:r>
            <a:r>
              <a:rPr spc="-5">
                <a:solidFill>
                  <a:srgbClr val="1F3863"/>
                </a:solidFill>
              </a:rPr>
              <a:t> </a:t>
            </a:r>
            <a:r>
              <a:rPr spc="-20">
                <a:solidFill>
                  <a:srgbClr val="1F3863"/>
                </a:solidFill>
              </a:rPr>
              <a:t>FDA</a:t>
            </a:r>
            <a:r>
              <a:rPr spc="-5">
                <a:solidFill>
                  <a:srgbClr val="1F3863"/>
                </a:solidFill>
              </a:rPr>
              <a:t> </a:t>
            </a:r>
            <a:r>
              <a:rPr>
                <a:solidFill>
                  <a:srgbClr val="1F3863"/>
                </a:solidFill>
              </a:rPr>
              <a:t>Guide</a:t>
            </a:r>
            <a:r>
              <a:rPr spc="-20">
                <a:solidFill>
                  <a:srgbClr val="1F3863"/>
                </a:solidFill>
              </a:rPr>
              <a:t> </a:t>
            </a:r>
            <a:r>
              <a:rPr spc="-35">
                <a:solidFill>
                  <a:srgbClr val="1F3863"/>
                </a:solidFill>
              </a:rPr>
              <a:t>for</a:t>
            </a:r>
            <a:r>
              <a:rPr spc="-10">
                <a:solidFill>
                  <a:srgbClr val="1F3863"/>
                </a:solidFill>
              </a:rPr>
              <a:t> </a:t>
            </a:r>
            <a:r>
              <a:rPr spc="-110">
                <a:solidFill>
                  <a:srgbClr val="1F3863"/>
                </a:solidFill>
              </a:rPr>
              <a:t>CA’s</a:t>
            </a:r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3447" y="1416675"/>
            <a:ext cx="4038599" cy="4884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073" y="2748900"/>
            <a:ext cx="922019" cy="8382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678806" y="2509815"/>
            <a:ext cx="2518603" cy="803275"/>
            <a:chOff x="593471" y="1687068"/>
            <a:chExt cx="2518603" cy="803275"/>
          </a:xfrm>
        </p:grpSpPr>
        <p:sp>
          <p:nvSpPr>
            <p:cNvPr id="6" name="object 6"/>
            <p:cNvSpPr/>
            <p:nvPr/>
          </p:nvSpPr>
          <p:spPr>
            <a:xfrm>
              <a:off x="593471" y="1687068"/>
              <a:ext cx="2518603" cy="803275"/>
            </a:xfrm>
            <a:custGeom>
              <a:avLst/>
              <a:gdLst/>
              <a:ahLst/>
              <a:cxnLst/>
              <a:rect l="l" t="t" r="r" b="b"/>
              <a:pathLst>
                <a:path w="2661285" h="803275">
                  <a:moveTo>
                    <a:pt x="2527046" y="0"/>
                  </a:moveTo>
                  <a:lnTo>
                    <a:pt x="133858" y="0"/>
                  </a:lnTo>
                  <a:lnTo>
                    <a:pt x="91548" y="6825"/>
                  </a:lnTo>
                  <a:lnTo>
                    <a:pt x="54803" y="25830"/>
                  </a:lnTo>
                  <a:lnTo>
                    <a:pt x="25827" y="54809"/>
                  </a:lnTo>
                  <a:lnTo>
                    <a:pt x="6824" y="91553"/>
                  </a:lnTo>
                  <a:lnTo>
                    <a:pt x="0" y="133858"/>
                  </a:lnTo>
                  <a:lnTo>
                    <a:pt x="0" y="669290"/>
                  </a:lnTo>
                  <a:lnTo>
                    <a:pt x="6824" y="711594"/>
                  </a:lnTo>
                  <a:lnTo>
                    <a:pt x="25827" y="748338"/>
                  </a:lnTo>
                  <a:lnTo>
                    <a:pt x="54803" y="777317"/>
                  </a:lnTo>
                  <a:lnTo>
                    <a:pt x="91548" y="796322"/>
                  </a:lnTo>
                  <a:lnTo>
                    <a:pt x="133858" y="803148"/>
                  </a:lnTo>
                  <a:lnTo>
                    <a:pt x="2527046" y="803148"/>
                  </a:lnTo>
                  <a:lnTo>
                    <a:pt x="2569350" y="796322"/>
                  </a:lnTo>
                  <a:lnTo>
                    <a:pt x="2606094" y="777317"/>
                  </a:lnTo>
                  <a:lnTo>
                    <a:pt x="2635073" y="748338"/>
                  </a:lnTo>
                  <a:lnTo>
                    <a:pt x="2654078" y="711594"/>
                  </a:lnTo>
                  <a:lnTo>
                    <a:pt x="2660904" y="669290"/>
                  </a:lnTo>
                  <a:lnTo>
                    <a:pt x="2660904" y="133858"/>
                  </a:lnTo>
                  <a:lnTo>
                    <a:pt x="2654078" y="91553"/>
                  </a:lnTo>
                  <a:lnTo>
                    <a:pt x="2635073" y="54809"/>
                  </a:lnTo>
                  <a:lnTo>
                    <a:pt x="2606094" y="25830"/>
                  </a:lnTo>
                  <a:lnTo>
                    <a:pt x="2569350" y="6825"/>
                  </a:lnTo>
                  <a:lnTo>
                    <a:pt x="2527046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en-US" b="1"/>
                <a:t>FDA Guide Example Chapter 7, page 143</a:t>
              </a:r>
              <a:endParaRPr b="1"/>
            </a:p>
          </p:txBody>
        </p:sp>
        <p:sp>
          <p:nvSpPr>
            <p:cNvPr id="7" name="object 7"/>
            <p:cNvSpPr/>
            <p:nvPr/>
          </p:nvSpPr>
          <p:spPr>
            <a:xfrm>
              <a:off x="593471" y="1687068"/>
              <a:ext cx="2518603" cy="803275"/>
            </a:xfrm>
            <a:custGeom>
              <a:avLst/>
              <a:gdLst/>
              <a:ahLst/>
              <a:cxnLst/>
              <a:rect l="l" t="t" r="r" b="b"/>
              <a:pathLst>
                <a:path w="2661285" h="803275">
                  <a:moveTo>
                    <a:pt x="0" y="133858"/>
                  </a:moveTo>
                  <a:lnTo>
                    <a:pt x="6824" y="91553"/>
                  </a:lnTo>
                  <a:lnTo>
                    <a:pt x="25827" y="54809"/>
                  </a:lnTo>
                  <a:lnTo>
                    <a:pt x="54803" y="25830"/>
                  </a:lnTo>
                  <a:lnTo>
                    <a:pt x="91548" y="6825"/>
                  </a:lnTo>
                  <a:lnTo>
                    <a:pt x="133858" y="0"/>
                  </a:lnTo>
                  <a:lnTo>
                    <a:pt x="2527046" y="0"/>
                  </a:lnTo>
                  <a:lnTo>
                    <a:pt x="2569350" y="6825"/>
                  </a:lnTo>
                  <a:lnTo>
                    <a:pt x="2606094" y="25830"/>
                  </a:lnTo>
                  <a:lnTo>
                    <a:pt x="2635073" y="54809"/>
                  </a:lnTo>
                  <a:lnTo>
                    <a:pt x="2654078" y="91553"/>
                  </a:lnTo>
                  <a:lnTo>
                    <a:pt x="2660904" y="133858"/>
                  </a:lnTo>
                  <a:lnTo>
                    <a:pt x="2660904" y="669290"/>
                  </a:lnTo>
                  <a:lnTo>
                    <a:pt x="2654078" y="711594"/>
                  </a:lnTo>
                  <a:lnTo>
                    <a:pt x="2635073" y="748338"/>
                  </a:lnTo>
                  <a:lnTo>
                    <a:pt x="2606094" y="777317"/>
                  </a:lnTo>
                  <a:lnTo>
                    <a:pt x="2569350" y="796322"/>
                  </a:lnTo>
                  <a:lnTo>
                    <a:pt x="2527046" y="803148"/>
                  </a:lnTo>
                  <a:lnTo>
                    <a:pt x="133858" y="803148"/>
                  </a:lnTo>
                  <a:lnTo>
                    <a:pt x="91548" y="796322"/>
                  </a:lnTo>
                  <a:lnTo>
                    <a:pt x="54803" y="777317"/>
                  </a:lnTo>
                  <a:lnTo>
                    <a:pt x="25827" y="748338"/>
                  </a:lnTo>
                  <a:lnTo>
                    <a:pt x="6824" y="711594"/>
                  </a:lnTo>
                  <a:lnTo>
                    <a:pt x="0" y="669290"/>
                  </a:lnTo>
                  <a:lnTo>
                    <a:pt x="0" y="13385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153</a:t>
            </a:fld>
            <a:endParaRPr spc="-5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470D8-6328-3780-F343-1EE87F69B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33E95-1B21-41C5-0554-14CE089BE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58906" cy="1325563"/>
          </a:xfrm>
        </p:spPr>
        <p:txBody>
          <a:bodyPr/>
          <a:lstStyle/>
          <a:p>
            <a:r>
              <a:rPr lang="en-US"/>
              <a:t>Information for documenting Corrective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7DE97-5852-487E-E99E-5501CE3F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154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D83453-36BB-65CA-A526-342951EC3A6D}"/>
              </a:ext>
            </a:extLst>
          </p:cNvPr>
          <p:cNvGrpSpPr/>
          <p:nvPr/>
        </p:nvGrpSpPr>
        <p:grpSpPr>
          <a:xfrm>
            <a:off x="838199" y="2328845"/>
            <a:ext cx="10358907" cy="1342580"/>
            <a:chOff x="838197" y="324402"/>
            <a:chExt cx="8543350" cy="2087486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38071D54-ADDE-026D-CE1D-4C087F6D827B}"/>
                </a:ext>
              </a:extLst>
            </p:cNvPr>
            <p:cNvSpPr/>
            <p:nvPr/>
          </p:nvSpPr>
          <p:spPr>
            <a:xfrm rot="5400000">
              <a:off x="4417772" y="-2551886"/>
              <a:ext cx="1384199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3828082D-56AC-BEA0-C3FF-E8AD4D7D6249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82E57E-8040-1582-3946-D95C72EE3B87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2520A37-4CD4-1ED7-8437-1198E7318EF4}"/>
              </a:ext>
            </a:extLst>
          </p:cNvPr>
          <p:cNvSpPr txBox="1"/>
          <p:nvPr/>
        </p:nvSpPr>
        <p:spPr>
          <a:xfrm>
            <a:off x="968062" y="2903131"/>
            <a:ext cx="6951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Corrective actions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be documented </a:t>
            </a:r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indicate the safety status and consequences for the products and process involved.</a:t>
            </a:r>
          </a:p>
        </p:txBody>
      </p:sp>
      <p:pic>
        <p:nvPicPr>
          <p:cNvPr id="7" name="Picture 6" descr="A paper with text on it&#10;&#10;Description automatically generated">
            <a:extLst>
              <a:ext uri="{FF2B5EF4-FFF2-40B4-BE49-F238E27FC236}">
                <a16:creationId xmlns:a16="http://schemas.microsoft.com/office/drawing/2014/main" id="{12B93051-CB67-C47E-AC0E-E29B61329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96" y="1740644"/>
            <a:ext cx="4142704" cy="4647330"/>
          </a:xfrm>
          <a:prstGeom prst="rect">
            <a:avLst/>
          </a:prstGeom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042726FF-9489-F79B-4FC4-CBDA6F5AB412}"/>
              </a:ext>
            </a:extLst>
          </p:cNvPr>
          <p:cNvSpPr/>
          <p:nvPr/>
        </p:nvSpPr>
        <p:spPr>
          <a:xfrm>
            <a:off x="867169" y="3926711"/>
            <a:ext cx="1628139" cy="425450"/>
          </a:xfrm>
          <a:custGeom>
            <a:avLst/>
            <a:gdLst/>
            <a:ahLst/>
            <a:cxnLst/>
            <a:rect l="l" t="t" r="r" b="b"/>
            <a:pathLst>
              <a:path w="1628139" h="425450">
                <a:moveTo>
                  <a:pt x="1556765" y="0"/>
                </a:moveTo>
                <a:lnTo>
                  <a:pt x="70865" y="0"/>
                </a:lnTo>
                <a:lnTo>
                  <a:pt x="43291" y="5572"/>
                </a:lnTo>
                <a:lnTo>
                  <a:pt x="20764" y="20764"/>
                </a:lnTo>
                <a:lnTo>
                  <a:pt x="5572" y="43291"/>
                </a:lnTo>
                <a:lnTo>
                  <a:pt x="0" y="70866"/>
                </a:lnTo>
                <a:lnTo>
                  <a:pt x="0" y="354330"/>
                </a:lnTo>
                <a:lnTo>
                  <a:pt x="5572" y="381904"/>
                </a:lnTo>
                <a:lnTo>
                  <a:pt x="20764" y="404431"/>
                </a:lnTo>
                <a:lnTo>
                  <a:pt x="43291" y="419623"/>
                </a:lnTo>
                <a:lnTo>
                  <a:pt x="70865" y="425196"/>
                </a:lnTo>
                <a:lnTo>
                  <a:pt x="1556765" y="425196"/>
                </a:lnTo>
                <a:lnTo>
                  <a:pt x="1584340" y="419623"/>
                </a:lnTo>
                <a:lnTo>
                  <a:pt x="1606867" y="404431"/>
                </a:lnTo>
                <a:lnTo>
                  <a:pt x="1622059" y="381904"/>
                </a:lnTo>
                <a:lnTo>
                  <a:pt x="1627631" y="354330"/>
                </a:lnTo>
                <a:lnTo>
                  <a:pt x="1627631" y="70866"/>
                </a:lnTo>
                <a:lnTo>
                  <a:pt x="1622059" y="43291"/>
                </a:lnTo>
                <a:lnTo>
                  <a:pt x="1606867" y="20764"/>
                </a:lnTo>
                <a:lnTo>
                  <a:pt x="1584340" y="5572"/>
                </a:lnTo>
                <a:lnTo>
                  <a:pt x="1556765" y="0"/>
                </a:lnTo>
                <a:close/>
              </a:path>
            </a:pathLst>
          </a:custGeom>
          <a:solidFill>
            <a:srgbClr val="1D176B"/>
          </a:solidFill>
        </p:spPr>
        <p:txBody>
          <a:bodyPr wrap="square" lIns="0" tIns="0" rIns="0" bIns="0" rtlCol="0"/>
          <a:lstStyle/>
          <a:p>
            <a:pPr algn="ctr"/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133</a:t>
            </a:r>
            <a:endParaRPr sz="2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7515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2F94F-D84A-2372-4087-86DC0B6C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53E5-31E5-0C2F-BD82-B1CD5416E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Corrective Actions</a:t>
            </a:r>
            <a:br>
              <a:rPr lang="en-US"/>
            </a:br>
            <a:r>
              <a:rPr lang="en-US" sz="2800"/>
              <a:t>See pages 134 &amp; 135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99B3C-2666-28B3-DFB0-3217216D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155</a:t>
            </a:fld>
            <a:endParaRPr lang="en-US"/>
          </a:p>
        </p:txBody>
      </p:sp>
      <p:pic>
        <p:nvPicPr>
          <p:cNvPr id="8" name="Picture 7" descr="A close-up of a chart&#10;&#10;Description automatically generated">
            <a:extLst>
              <a:ext uri="{FF2B5EF4-FFF2-40B4-BE49-F238E27FC236}">
                <a16:creationId xmlns:a16="http://schemas.microsoft.com/office/drawing/2014/main" id="{9E7507B8-0F7E-E7E4-9F56-EB1148DAF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8" y="1470670"/>
            <a:ext cx="7053770" cy="5040032"/>
          </a:xfrm>
          <a:prstGeom prst="rect">
            <a:avLst/>
          </a:prstGeom>
        </p:spPr>
      </p:pic>
      <p:pic>
        <p:nvPicPr>
          <p:cNvPr id="6" name="Picture 5" descr="A close-up of a chart&#10;&#10;Description automatically generated">
            <a:extLst>
              <a:ext uri="{FF2B5EF4-FFF2-40B4-BE49-F238E27FC236}">
                <a16:creationId xmlns:a16="http://schemas.microsoft.com/office/drawing/2014/main" id="{BDA6E1ED-C0B4-C005-8DDC-DD323717C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39" y="1615485"/>
            <a:ext cx="5111251" cy="48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8930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E75C0-774D-6A7C-1BC6-D1F5B0BE7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00D3-6CBA-0A4B-615D-E1C6C0F2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Corrective Actions for XYZ Seafood Company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0EF57-57CA-CCFB-D132-557B7E55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156</a:t>
            </a:fld>
            <a:endParaRPr lang="en-US"/>
          </a:p>
        </p:txBody>
      </p:sp>
      <p:pic>
        <p:nvPicPr>
          <p:cNvPr id="5" name="Picture 4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6C38E2C1-4E5E-C570-AFF0-BFA9E1A59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9017" y="-1460597"/>
            <a:ext cx="5130850" cy="10303101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7BD710A1-3035-6886-FE59-E06506ECD1BB}"/>
              </a:ext>
            </a:extLst>
          </p:cNvPr>
          <p:cNvSpPr/>
          <p:nvPr/>
        </p:nvSpPr>
        <p:spPr>
          <a:xfrm>
            <a:off x="6864439" y="2451091"/>
            <a:ext cx="1218354" cy="3550464"/>
          </a:xfrm>
          <a:custGeom>
            <a:avLst/>
            <a:gdLst/>
            <a:ahLst/>
            <a:cxnLst/>
            <a:rect l="l" t="t" r="r" b="b"/>
            <a:pathLst>
              <a:path w="1103629" h="4714240">
                <a:moveTo>
                  <a:pt x="0" y="4713732"/>
                </a:moveTo>
                <a:lnTo>
                  <a:pt x="1103375" y="4713732"/>
                </a:lnTo>
                <a:lnTo>
                  <a:pt x="1103375" y="0"/>
                </a:lnTo>
                <a:lnTo>
                  <a:pt x="0" y="0"/>
                </a:lnTo>
                <a:lnTo>
                  <a:pt x="0" y="4713732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6495A8F8-82CD-627B-C1C1-1FD54CA6942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8593" y="3378751"/>
            <a:ext cx="2057400" cy="2622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A33ABF74-83A6-9FAB-84AD-045068F041A7}"/>
              </a:ext>
            </a:extLst>
          </p:cNvPr>
          <p:cNvSpPr txBox="1"/>
          <p:nvPr/>
        </p:nvSpPr>
        <p:spPr>
          <a:xfrm>
            <a:off x="8976474" y="3749120"/>
            <a:ext cx="1598930" cy="954405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3495" rIns="0" bIns="0" rtlCol="0">
            <a:spAutoFit/>
          </a:bodyPr>
          <a:lstStyle/>
          <a:p>
            <a:pPr marL="206375" marR="156845" indent="-43180">
              <a:lnSpc>
                <a:spcPct val="100000"/>
              </a:lnSpc>
              <a:spcBef>
                <a:spcPts val="185"/>
              </a:spcBef>
            </a:pP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sz="2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page </a:t>
            </a:r>
            <a:r>
              <a:rPr sz="2800" spc="-6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138-139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14189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27CFE-637C-B731-7667-4C9A6E9F7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D8D7DF0F-5E3A-6CF0-3D66-8484A8266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-4343" r="7623" b="-1055"/>
          <a:stretch/>
        </p:blipFill>
        <p:spPr>
          <a:xfrm rot="5400000">
            <a:off x="3544800" y="-1684570"/>
            <a:ext cx="4778064" cy="11065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1A1A11-C696-3556-3DC6-6997EE9EB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Corrective Actions for XYZ Seafood Company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9FE03-CB57-E4AB-E52E-3C80E998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157</a:t>
            </a:fld>
            <a:endParaRPr lang="en-US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277498A-4DBD-5631-4543-8ED7E45570FD}"/>
              </a:ext>
            </a:extLst>
          </p:cNvPr>
          <p:cNvSpPr/>
          <p:nvPr/>
        </p:nvSpPr>
        <p:spPr>
          <a:xfrm>
            <a:off x="6864439" y="2034862"/>
            <a:ext cx="1218354" cy="3734873"/>
          </a:xfrm>
          <a:custGeom>
            <a:avLst/>
            <a:gdLst/>
            <a:ahLst/>
            <a:cxnLst/>
            <a:rect l="l" t="t" r="r" b="b"/>
            <a:pathLst>
              <a:path w="1103629" h="4714240">
                <a:moveTo>
                  <a:pt x="0" y="4713732"/>
                </a:moveTo>
                <a:lnTo>
                  <a:pt x="1103375" y="4713732"/>
                </a:lnTo>
                <a:lnTo>
                  <a:pt x="1103375" y="0"/>
                </a:lnTo>
                <a:lnTo>
                  <a:pt x="0" y="0"/>
                </a:lnTo>
                <a:lnTo>
                  <a:pt x="0" y="4713732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66B7A2A2-379D-CB1B-4E0E-22F33CB664F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8593" y="3378751"/>
            <a:ext cx="2057400" cy="2622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B4D048-B702-985B-B427-1C26144C249B}"/>
              </a:ext>
            </a:extLst>
          </p:cNvPr>
          <p:cNvSpPr txBox="1"/>
          <p:nvPr/>
        </p:nvSpPr>
        <p:spPr>
          <a:xfrm>
            <a:off x="11281893" y="49326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564F43D9-42E1-C992-E3D6-3E60C8401959}"/>
              </a:ext>
            </a:extLst>
          </p:cNvPr>
          <p:cNvSpPr txBox="1"/>
          <p:nvPr/>
        </p:nvSpPr>
        <p:spPr>
          <a:xfrm>
            <a:off x="8976474" y="3749120"/>
            <a:ext cx="1598930" cy="954405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3495" rIns="0" bIns="0" rtlCol="0">
            <a:spAutoFit/>
          </a:bodyPr>
          <a:lstStyle/>
          <a:p>
            <a:pPr marL="206375" marR="156845" indent="-43180">
              <a:lnSpc>
                <a:spcPct val="100000"/>
              </a:lnSpc>
              <a:spcBef>
                <a:spcPts val="185"/>
              </a:spcBef>
            </a:pP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sz="2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page </a:t>
            </a:r>
            <a:r>
              <a:rPr sz="2800" spc="-6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FFFFFF"/>
                </a:solidFill>
                <a:latin typeface="Calibri"/>
                <a:cs typeface="Calibri"/>
              </a:rPr>
              <a:t>138-139</a:t>
            </a:r>
            <a:endParaRPr sz="2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66382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31647" y="3054412"/>
            <a:ext cx="6536690" cy="3241675"/>
            <a:chOff x="1051560" y="3255264"/>
            <a:chExt cx="6536690" cy="3241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60" y="3255264"/>
              <a:ext cx="2092452" cy="324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4011" y="3261360"/>
              <a:ext cx="4443984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xfrm>
            <a:off x="785397" y="561913"/>
            <a:ext cx="7500788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53765" algn="l"/>
              </a:tabLst>
            </a:pPr>
            <a:r>
              <a:rPr sz="4400">
                <a:solidFill>
                  <a:srgbClr val="002060"/>
                </a:solidFill>
                <a:latin typeface="Aptos Black" panose="020B0004020202020204" pitchFamily="34" charset="0"/>
                <a:cs typeface="+mj-cs"/>
              </a:rPr>
              <a:t>End Chapter 9:Principle 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85397" y="1311097"/>
            <a:ext cx="501459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4400" spc="-10">
                <a:solidFill>
                  <a:srgbClr val="1F3863"/>
                </a:solidFill>
                <a:latin typeface="Calibri"/>
                <a:cs typeface="Calibri"/>
              </a:rPr>
              <a:t>Corrective Actions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6BEF-19DA-9762-D640-6139B083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6: Establish Verification Procedure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689EE-BA18-BE2E-AF08-F63F39F34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159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935578-3E74-9E33-04B1-FB6D69DFE0BE}"/>
              </a:ext>
            </a:extLst>
          </p:cNvPr>
          <p:cNvGrpSpPr/>
          <p:nvPr/>
        </p:nvGrpSpPr>
        <p:grpSpPr>
          <a:xfrm>
            <a:off x="2806853" y="2443811"/>
            <a:ext cx="8546947" cy="2823389"/>
            <a:chOff x="2806853" y="539690"/>
            <a:chExt cx="8546947" cy="282338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A68A2CD-6C68-0932-8A0D-799DBB51647E}"/>
                </a:ext>
              </a:extLst>
            </p:cNvPr>
            <p:cNvSpPr/>
            <p:nvPr/>
          </p:nvSpPr>
          <p:spPr>
            <a:xfrm rot="5400000">
              <a:off x="5912628" y="-2078093"/>
              <a:ext cx="2335398" cy="8546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802CFF85-233D-E83C-290C-D25579B3BCC2}"/>
                </a:ext>
              </a:extLst>
            </p:cNvPr>
            <p:cNvSpPr/>
            <p:nvPr/>
          </p:nvSpPr>
          <p:spPr>
            <a:xfrm>
              <a:off x="2806853" y="53969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09B600-6871-E6A2-EFFB-C801543FB14E}"/>
                </a:ext>
              </a:extLst>
            </p:cNvPr>
            <p:cNvSpPr txBox="1"/>
            <p:nvPr/>
          </p:nvSpPr>
          <p:spPr>
            <a:xfrm rot="10800000" flipH="1" flipV="1">
              <a:off x="2826744" y="621677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E4E2D40-F79A-43BC-EC64-6AD0DB02AA41}"/>
              </a:ext>
            </a:extLst>
          </p:cNvPr>
          <p:cNvSpPr txBox="1"/>
          <p:nvPr/>
        </p:nvSpPr>
        <p:spPr>
          <a:xfrm>
            <a:off x="2976004" y="3018752"/>
            <a:ext cx="74680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definition of verification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•Validation is part of verification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•Verification procedures</a:t>
            </a:r>
          </a:p>
          <a:p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5FA1EF5-EDE4-E3E6-4EE5-782915C9B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8" y="2710464"/>
            <a:ext cx="2552700" cy="2463800"/>
          </a:xfrm>
        </p:spPr>
      </p:pic>
    </p:spTree>
    <p:extLst>
      <p:ext uri="{BB962C8B-B14F-4D97-AF65-F5344CB8AC3E}">
        <p14:creationId xmlns:p14="http://schemas.microsoft.com/office/powerpoint/2010/main" val="304116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09BC6-8163-5D21-C988-501EBD278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230FF-E279-5713-19D1-A1536A20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52165-53DE-0241-C7DC-547FDAE07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3532EB-3039-A7E8-D02A-43DA0C77D49C}"/>
              </a:ext>
            </a:extLst>
          </p:cNvPr>
          <p:cNvGrpSpPr/>
          <p:nvPr/>
        </p:nvGrpSpPr>
        <p:grpSpPr>
          <a:xfrm>
            <a:off x="1350485" y="799834"/>
            <a:ext cx="9082757" cy="2389482"/>
            <a:chOff x="838198" y="435807"/>
            <a:chExt cx="7782716" cy="2491520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97D8FF63-9E19-CE5C-4455-8F8C8388088C}"/>
                </a:ext>
              </a:extLst>
            </p:cNvPr>
            <p:cNvSpPr/>
            <p:nvPr/>
          </p:nvSpPr>
          <p:spPr>
            <a:xfrm rot="5400000">
              <a:off x="3779734" y="-1913854"/>
              <a:ext cx="189964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93BE1E72-40F7-249B-99BF-D68D4DDE0579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318953-BDBA-CA9A-0413-05B60E5C7753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96F0A5-9472-CF33-F1B3-8EFE4BD4FBEF}"/>
              </a:ext>
            </a:extLst>
          </p:cNvPr>
          <p:cNvGrpSpPr/>
          <p:nvPr/>
        </p:nvGrpSpPr>
        <p:grpSpPr>
          <a:xfrm>
            <a:off x="1373650" y="3351275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C1A31FC0-2A31-7A48-77FF-33A843942291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75256E1B-3ED7-9E1B-AF12-2F141B62B2A6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497F30-E94C-8022-8B32-4B3FB4008A62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9D06B4A-6282-9575-6FB9-EFAA50427DB3}"/>
              </a:ext>
            </a:extLst>
          </p:cNvPr>
          <p:cNvSpPr txBox="1"/>
          <p:nvPr/>
        </p:nvSpPr>
        <p:spPr>
          <a:xfrm>
            <a:off x="1402618" y="1434990"/>
            <a:ext cx="88913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Recommended programs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•Environmental Monitoring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•Transportation Controls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•Recall Programs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•Supplier controls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•Preventive maintenance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D14ACA-AAD8-9A30-9323-4F7657E61517}"/>
              </a:ext>
            </a:extLst>
          </p:cNvPr>
          <p:cNvSpPr txBox="1"/>
          <p:nvPr/>
        </p:nvSpPr>
        <p:spPr>
          <a:xfrm>
            <a:off x="1541905" y="4015761"/>
            <a:ext cx="8891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Prerequisite Programs for Seafood HACCP 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•Employee training and training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•Current Good Manufacturing Practice (GMPs)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•Seafood HACCP Regulation-Sanitation Control Procedures</a:t>
            </a:r>
          </a:p>
        </p:txBody>
      </p:sp>
    </p:spTree>
    <p:extLst>
      <p:ext uri="{BB962C8B-B14F-4D97-AF65-F5344CB8AC3E}">
        <p14:creationId xmlns:p14="http://schemas.microsoft.com/office/powerpoint/2010/main" val="95846802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3F679-3076-08E7-7ED4-88460E0C3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4FBC-F827-AF1E-B208-3BFF35382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Verifications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1B48D-1CE6-BA1B-9255-5484D6C8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160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A9E989-3548-CCA4-16A7-1B8943E8CBD1}"/>
              </a:ext>
            </a:extLst>
          </p:cNvPr>
          <p:cNvGrpSpPr/>
          <p:nvPr/>
        </p:nvGrpSpPr>
        <p:grpSpPr>
          <a:xfrm>
            <a:off x="838200" y="1825625"/>
            <a:ext cx="10358907" cy="1947886"/>
            <a:chOff x="838198" y="324402"/>
            <a:chExt cx="8543350" cy="3028634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8D094D1A-FDC3-A690-65E6-A8B386029B3D}"/>
                </a:ext>
              </a:extLst>
            </p:cNvPr>
            <p:cNvSpPr/>
            <p:nvPr/>
          </p:nvSpPr>
          <p:spPr>
            <a:xfrm rot="5400000">
              <a:off x="3947199" y="-2081312"/>
              <a:ext cx="2325347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1F8C5595-C7DF-0C2B-00AB-DA850F9DBE30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49E528-2F37-1BEF-29CD-4E1232942858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9B9ED7-1E79-A0ED-1491-715B5385AFBB}"/>
              </a:ext>
            </a:extLst>
          </p:cNvPr>
          <p:cNvGrpSpPr/>
          <p:nvPr/>
        </p:nvGrpSpPr>
        <p:grpSpPr>
          <a:xfrm>
            <a:off x="867169" y="4390132"/>
            <a:ext cx="10358909" cy="1328088"/>
            <a:chOff x="838196" y="324402"/>
            <a:chExt cx="8543352" cy="2064953"/>
          </a:xfrm>
        </p:grpSpPr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98B8C0B4-4B07-C463-9A1B-A4555F93FF3B}"/>
                </a:ext>
              </a:extLst>
            </p:cNvPr>
            <p:cNvSpPr/>
            <p:nvPr/>
          </p:nvSpPr>
          <p:spPr>
            <a:xfrm rot="5400000">
              <a:off x="4429039" y="-2563153"/>
              <a:ext cx="1361665" cy="854335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E93EF9A8-33C3-232D-A7ED-CCC441FE130B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27E7C99-A981-4D1B-2FA7-906901C7C98B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7348CA2-133E-F6C4-F94B-6D77C3EA4F7E}"/>
              </a:ext>
            </a:extLst>
          </p:cNvPr>
          <p:cNvSpPr txBox="1"/>
          <p:nvPr/>
        </p:nvSpPr>
        <p:spPr>
          <a:xfrm>
            <a:off x="994893" y="2370685"/>
            <a:ext cx="6951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Verification: Those activities, other than monitoring, that determine the validity of the HACCP plan and that verify the system is operating according to the plan.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0184A5-C400-6B05-47A9-AB4479D57C71}"/>
              </a:ext>
            </a:extLst>
          </p:cNvPr>
          <p:cNvSpPr txBox="1"/>
          <p:nvPr/>
        </p:nvSpPr>
        <p:spPr>
          <a:xfrm>
            <a:off x="994893" y="5089737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“Trust what you can verify.”</a:t>
            </a:r>
          </a:p>
        </p:txBody>
      </p:sp>
    </p:spTree>
    <p:extLst>
      <p:ext uri="{BB962C8B-B14F-4D97-AF65-F5344CB8AC3E}">
        <p14:creationId xmlns:p14="http://schemas.microsoft.com/office/powerpoint/2010/main" val="102757788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5A3F-AB7E-A4D8-F8E6-9F724819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Types of 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56796-0F08-B857-E2E4-336D8292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EBC056-F9A5-13D4-A043-08B9166DDDE7}"/>
              </a:ext>
            </a:extLst>
          </p:cNvPr>
          <p:cNvGrpSpPr/>
          <p:nvPr/>
        </p:nvGrpSpPr>
        <p:grpSpPr>
          <a:xfrm>
            <a:off x="838199" y="1825625"/>
            <a:ext cx="10358907" cy="4137295"/>
            <a:chOff x="838197" y="324402"/>
            <a:chExt cx="8543350" cy="643279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4AE2434-3074-5F82-4D23-41D553D42DA5}"/>
                </a:ext>
              </a:extLst>
            </p:cNvPr>
            <p:cNvSpPr/>
            <p:nvPr/>
          </p:nvSpPr>
          <p:spPr>
            <a:xfrm rot="5400000">
              <a:off x="2245118" y="-379232"/>
              <a:ext cx="5729508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3C73B22-31C5-2578-B19B-6125D5D22EAA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C56A8-EB7C-B187-D722-373D91DD5E4A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FB2850-D2CA-D665-8B6D-F44383AFC031}"/>
              </a:ext>
            </a:extLst>
          </p:cNvPr>
          <p:cNvSpPr txBox="1"/>
          <p:nvPr/>
        </p:nvSpPr>
        <p:spPr>
          <a:xfrm>
            <a:off x="1149440" y="2413802"/>
            <a:ext cx="611102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Verification Procedures: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1)Validation (before the HACCP plan is implemented)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2)CCP verification (regularly scheduled activities):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•Calibration of process-monitoring devices,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•Record review,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•Targeted sampling and testing.</a:t>
            </a:r>
          </a:p>
          <a:p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3)HACCP system verification (periodic activity):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•HACCP plan reassessment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•Microbiological end-product testing and third party audits</a:t>
            </a:r>
          </a:p>
          <a:p>
            <a:pPr lvl="1"/>
            <a:r>
              <a:rPr lang="en-US" dirty="0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4)Regulatory verification (periodic activity)</a:t>
            </a:r>
          </a:p>
        </p:txBody>
      </p:sp>
    </p:spTree>
    <p:extLst>
      <p:ext uri="{BB962C8B-B14F-4D97-AF65-F5344CB8AC3E}">
        <p14:creationId xmlns:p14="http://schemas.microsoft.com/office/powerpoint/2010/main" val="258338842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BDE8C-B7E7-9CC6-356B-6D1E0772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29E915C-5AAA-5CA9-828C-E94223B8E7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5175" y="-77608"/>
            <a:ext cx="9504951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br>
              <a:rPr lang="en-US" spc="-15"/>
            </a:br>
            <a:r>
              <a:rPr lang="en-US" spc="5"/>
              <a:t>Validation ‘before’ operations</a:t>
            </a:r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C99E0A1-7579-C492-3B55-2626F3585B1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162</a:t>
            </a:fld>
            <a:endParaRPr spc="-5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7DA5E55-8E81-E736-9ED3-C4F2AA85EF12}"/>
              </a:ext>
            </a:extLst>
          </p:cNvPr>
          <p:cNvSpPr txBox="1"/>
          <p:nvPr/>
        </p:nvSpPr>
        <p:spPr>
          <a:xfrm>
            <a:off x="4383555" y="4745471"/>
            <a:ext cx="2890520" cy="6972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spc="-5">
                <a:solidFill>
                  <a:srgbClr val="44536A"/>
                </a:solidFill>
                <a:latin typeface="Calibri"/>
                <a:cs typeface="Calibri"/>
              </a:rPr>
              <a:t>‘</a:t>
            </a:r>
            <a:r>
              <a:rPr sz="4400" i="1" spc="-5">
                <a:solidFill>
                  <a:srgbClr val="44536A"/>
                </a:solidFill>
                <a:latin typeface="Calibri"/>
                <a:cs typeface="Calibri"/>
              </a:rPr>
              <a:t>Will</a:t>
            </a:r>
            <a:r>
              <a:rPr sz="4400" i="1" spc="-4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400" i="1">
                <a:solidFill>
                  <a:srgbClr val="44536A"/>
                </a:solidFill>
                <a:latin typeface="Calibri"/>
                <a:cs typeface="Calibri"/>
              </a:rPr>
              <a:t>it</a:t>
            </a:r>
            <a:r>
              <a:rPr sz="4400" i="1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400" i="1">
                <a:solidFill>
                  <a:srgbClr val="44536A"/>
                </a:solidFill>
                <a:latin typeface="Calibri"/>
                <a:cs typeface="Calibri"/>
              </a:rPr>
              <a:t>work</a:t>
            </a:r>
            <a:r>
              <a:rPr sz="4400">
                <a:solidFill>
                  <a:srgbClr val="44536A"/>
                </a:solidFill>
                <a:latin typeface="Calibri"/>
                <a:cs typeface="Calibri"/>
              </a:rPr>
              <a:t>’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86E55F-8650-0036-36CB-E56936784D77}"/>
              </a:ext>
            </a:extLst>
          </p:cNvPr>
          <p:cNvGrpSpPr/>
          <p:nvPr/>
        </p:nvGrpSpPr>
        <p:grpSpPr>
          <a:xfrm>
            <a:off x="838199" y="1825625"/>
            <a:ext cx="10358907" cy="2475919"/>
            <a:chOff x="838197" y="324402"/>
            <a:chExt cx="8543350" cy="3849636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8F854B6C-A4A6-C621-D015-273C4A50FCD8}"/>
                </a:ext>
              </a:extLst>
            </p:cNvPr>
            <p:cNvSpPr/>
            <p:nvPr/>
          </p:nvSpPr>
          <p:spPr>
            <a:xfrm rot="5400000">
              <a:off x="3536697" y="-1670811"/>
              <a:ext cx="3146349" cy="854335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FD9A8A34-F201-ED9C-B800-E81E6A38CE04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E58313-A446-3002-4C5D-452C2B1BF6CE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36762A0-2E34-4187-2E4A-4A5CDA17A2B9}"/>
              </a:ext>
            </a:extLst>
          </p:cNvPr>
          <p:cNvSpPr txBox="1"/>
          <p:nvPr/>
        </p:nvSpPr>
        <p:spPr>
          <a:xfrm>
            <a:off x="994894" y="2350223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Definition:</a:t>
            </a:r>
          </a:p>
          <a:p>
            <a:r>
              <a:rPr lang="en-US">
                <a:solidFill>
                  <a:srgbClr val="1212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Validation: The element of verification focused on collecting and evaluating scientific and technical information to determine if the HACCP plan, when properly implemented, will effectively control the hazards.</a:t>
            </a:r>
          </a:p>
        </p:txBody>
      </p:sp>
    </p:spTree>
    <p:extLst>
      <p:ext uri="{BB962C8B-B14F-4D97-AF65-F5344CB8AC3E}">
        <p14:creationId xmlns:p14="http://schemas.microsoft.com/office/powerpoint/2010/main" val="339124658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0E715-9B2A-DE13-EB8C-4A8C2AFD3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6D54-D989-8FB9-50FC-807D84966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24" y="189168"/>
            <a:ext cx="10636876" cy="1325563"/>
          </a:xfrm>
        </p:spPr>
        <p:txBody>
          <a:bodyPr/>
          <a:lstStyle/>
          <a:p>
            <a:r>
              <a:rPr lang="en-US" sz="4400" spc="-35"/>
              <a:t>Before </a:t>
            </a:r>
            <a:r>
              <a:rPr lang="en-US" sz="4400" spc="-20"/>
              <a:t>operations…‘</a:t>
            </a:r>
            <a:r>
              <a:rPr lang="en-US" sz="4400" i="1" spc="-20">
                <a:latin typeface="Calibri"/>
                <a:cs typeface="Calibri"/>
              </a:rPr>
              <a:t>Validate </a:t>
            </a:r>
            <a:r>
              <a:rPr lang="en-US" sz="4400" i="1">
                <a:latin typeface="Calibri"/>
                <a:cs typeface="Calibri"/>
              </a:rPr>
              <a:t>the </a:t>
            </a:r>
            <a:r>
              <a:rPr lang="en-US" sz="4400" i="1" spc="-25">
                <a:latin typeface="Calibri"/>
                <a:cs typeface="Calibri"/>
              </a:rPr>
              <a:t>HACCP</a:t>
            </a:r>
            <a:r>
              <a:rPr lang="en-US" sz="4400" i="1" spc="-15">
                <a:latin typeface="Calibri"/>
                <a:cs typeface="Calibri"/>
              </a:rPr>
              <a:t> </a:t>
            </a:r>
            <a:r>
              <a:rPr lang="en-US" sz="4400" i="1" spc="-10">
                <a:latin typeface="Calibri"/>
                <a:cs typeface="Calibri"/>
              </a:rPr>
              <a:t>controls</a:t>
            </a:r>
            <a:r>
              <a:rPr lang="en-US" sz="4400" i="1" spc="-5">
                <a:latin typeface="Calibri"/>
                <a:cs typeface="Calibri"/>
              </a:rPr>
              <a:t> and</a:t>
            </a:r>
            <a:r>
              <a:rPr lang="en-US" sz="4400" i="1">
                <a:latin typeface="Calibri"/>
                <a:cs typeface="Calibri"/>
              </a:rPr>
              <a:t> </a:t>
            </a:r>
            <a:r>
              <a:rPr lang="en-US" sz="4400" i="1" spc="-5">
                <a:latin typeface="Calibri"/>
                <a:cs typeface="Calibri"/>
              </a:rPr>
              <a:t>plan</a:t>
            </a:r>
            <a:r>
              <a:rPr lang="en-US" sz="4400" i="1" spc="-15">
                <a:latin typeface="Calibri"/>
                <a:cs typeface="Calibri"/>
              </a:rPr>
              <a:t> </a:t>
            </a:r>
            <a:r>
              <a:rPr lang="en-US" sz="4400" i="1" spc="-5">
                <a:latin typeface="Calibri"/>
                <a:cs typeface="Calibri"/>
              </a:rPr>
              <a:t>will</a:t>
            </a:r>
            <a:r>
              <a:rPr lang="en-US" sz="4400" i="1">
                <a:latin typeface="Calibri"/>
                <a:cs typeface="Calibri"/>
              </a:rPr>
              <a:t> </a:t>
            </a:r>
            <a:r>
              <a:rPr lang="en-US" sz="4400" i="1" spc="5">
                <a:latin typeface="Calibri"/>
                <a:cs typeface="Calibri"/>
              </a:rPr>
              <a:t>work</a:t>
            </a:r>
            <a:r>
              <a:rPr lang="en-US" sz="4400" spc="5"/>
              <a:t>’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65B23-7C5E-50ED-2F98-E85D07D4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5EF92-0F61-9246-3CDC-92FEB03EE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09FF2F-A7F0-C796-75C2-046B2BE44E1D}"/>
              </a:ext>
            </a:extLst>
          </p:cNvPr>
          <p:cNvGrpSpPr/>
          <p:nvPr/>
        </p:nvGrpSpPr>
        <p:grpSpPr>
          <a:xfrm>
            <a:off x="838199" y="1825625"/>
            <a:ext cx="10515601" cy="2754434"/>
            <a:chOff x="838197" y="324402"/>
            <a:chExt cx="8672581" cy="4282681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F403274A-6D72-57A1-A4A9-60DA3F4BE840}"/>
                </a:ext>
              </a:extLst>
            </p:cNvPr>
            <p:cNvSpPr/>
            <p:nvPr/>
          </p:nvSpPr>
          <p:spPr>
            <a:xfrm rot="5400000">
              <a:off x="3384790" y="-1518905"/>
              <a:ext cx="3579395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3F4ACDB5-6A0E-A89F-028E-ECD92839D3B8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69855E-C7FD-04DA-AEC5-5D73C29E6D6B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2CB2A4A-4F75-F0D3-7707-E93EDF4CAD53}"/>
              </a:ext>
            </a:extLst>
          </p:cNvPr>
          <p:cNvSpPr txBox="1"/>
          <p:nvPr/>
        </p:nvSpPr>
        <p:spPr>
          <a:xfrm>
            <a:off x="838200" y="4170004"/>
            <a:ext cx="8454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B15D86-3DA4-5B92-FE34-7BE47AD87861}"/>
              </a:ext>
            </a:extLst>
          </p:cNvPr>
          <p:cNvSpPr txBox="1"/>
          <p:nvPr/>
        </p:nvSpPr>
        <p:spPr>
          <a:xfrm>
            <a:off x="867166" y="2400652"/>
            <a:ext cx="113248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Validation involves establishing the scientific basis for the HACCP plan.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 that can be used to validate the HACCP plan include: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using scientific principles and data,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relying on expert opinion, or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conducting in-plant observations or tests</a:t>
            </a:r>
          </a:p>
        </p:txBody>
      </p:sp>
    </p:spTree>
    <p:extLst>
      <p:ext uri="{BB962C8B-B14F-4D97-AF65-F5344CB8AC3E}">
        <p14:creationId xmlns:p14="http://schemas.microsoft.com/office/powerpoint/2010/main" val="156270093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AB2EA-C8D9-8544-9D63-7B0A2B669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9785-51D5-3476-D807-81BD0397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24" y="189168"/>
            <a:ext cx="10636876" cy="1325563"/>
          </a:xfrm>
        </p:spPr>
        <p:txBody>
          <a:bodyPr/>
          <a:lstStyle/>
          <a:p>
            <a:r>
              <a:rPr lang="en-US" spc="-35"/>
              <a:t>When to Validate</a:t>
            </a:r>
            <a:b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3AE-8023-A417-E28F-CE5A9F6C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84B2C9-B09A-466A-32EE-152353792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118CCD-762E-7B38-B42F-C8027FE9BEB7}"/>
              </a:ext>
            </a:extLst>
          </p:cNvPr>
          <p:cNvGrpSpPr/>
          <p:nvPr/>
        </p:nvGrpSpPr>
        <p:grpSpPr>
          <a:xfrm>
            <a:off x="777560" y="1321773"/>
            <a:ext cx="10515601" cy="4435087"/>
            <a:chOff x="838196" y="324402"/>
            <a:chExt cx="8672581" cy="6895813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318FF019-06D6-EA73-80C7-BABE988850C6}"/>
                </a:ext>
              </a:extLst>
            </p:cNvPr>
            <p:cNvSpPr/>
            <p:nvPr/>
          </p:nvSpPr>
          <p:spPr>
            <a:xfrm rot="5400000">
              <a:off x="2078224" y="-212339"/>
              <a:ext cx="619252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CF819B4F-3E14-6840-2000-12A20DAA3C58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8D9A42-B974-1DBB-79CC-253EC710D2B0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9CE4B7B-11E8-FF1A-E333-C64D79315B09}"/>
              </a:ext>
            </a:extLst>
          </p:cNvPr>
          <p:cNvSpPr txBox="1"/>
          <p:nvPr/>
        </p:nvSpPr>
        <p:spPr>
          <a:xfrm>
            <a:off x="838200" y="4170004"/>
            <a:ext cx="8454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C6A6B7-7B5E-DDC5-ABDD-5B0F59A8D753}"/>
              </a:ext>
            </a:extLst>
          </p:cNvPr>
          <p:cNvSpPr txBox="1"/>
          <p:nvPr/>
        </p:nvSpPr>
        <p:spPr>
          <a:xfrm>
            <a:off x="968481" y="1951386"/>
            <a:ext cx="1132483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 frequency: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Before the HACCP plan is implemented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factors warrant, such as: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changes in raw materials and/or suppliers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changes in product or process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adverse review findings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recurring deviations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scientific information on hazards or control measures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on-line observations</a:t>
            </a:r>
          </a:p>
          <a:p>
            <a:pPr marL="800100" lvl="1" indent="-342900">
              <a:buFont typeface="Calibri" panose="020F0502020204030204" pitchFamily="34" charset="0"/>
              <a:buChar char="-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distribution or consumer handling practices</a:t>
            </a:r>
          </a:p>
        </p:txBody>
      </p:sp>
    </p:spTree>
    <p:extLst>
      <p:ext uri="{BB962C8B-B14F-4D97-AF65-F5344CB8AC3E}">
        <p14:creationId xmlns:p14="http://schemas.microsoft.com/office/powerpoint/2010/main" val="198667713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FCC76-8336-0B5E-DDBF-E95BE8F96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 ‘during’ operations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6D116-913D-8C5D-1E36-D8AE8EFD2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1D27D-D780-62D2-07A1-06408A27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4FCD88-CC2B-7A15-F190-1C8D23A2D02E}"/>
              </a:ext>
            </a:extLst>
          </p:cNvPr>
          <p:cNvGrpSpPr/>
          <p:nvPr/>
        </p:nvGrpSpPr>
        <p:grpSpPr>
          <a:xfrm>
            <a:off x="838200" y="1825625"/>
            <a:ext cx="9082757" cy="1986524"/>
            <a:chOff x="838198" y="435807"/>
            <a:chExt cx="7782716" cy="242610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6B2B306-73E9-281D-46C7-EA2990B3D7A7}"/>
                </a:ext>
              </a:extLst>
            </p:cNvPr>
            <p:cNvSpPr/>
            <p:nvPr/>
          </p:nvSpPr>
          <p:spPr>
            <a:xfrm rot="5400000">
              <a:off x="3812442" y="-1946559"/>
              <a:ext cx="1834230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5B37243C-01BF-9E01-8835-3E2AFA2D1B78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2CECFC-29CE-4ECB-BD8A-7AE83D628BEC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9D3CBA-27AC-58D8-4142-AB4EF420DC7F}"/>
              </a:ext>
            </a:extLst>
          </p:cNvPr>
          <p:cNvGrpSpPr/>
          <p:nvPr/>
        </p:nvGrpSpPr>
        <p:grpSpPr>
          <a:xfrm>
            <a:off x="861364" y="4291619"/>
            <a:ext cx="9082757" cy="1529632"/>
            <a:chOff x="838198" y="435807"/>
            <a:chExt cx="7782716" cy="1868113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1353B492-F05D-A8A0-B50B-40D011AF7E82}"/>
                </a:ext>
              </a:extLst>
            </p:cNvPr>
            <p:cNvSpPr/>
            <p:nvPr/>
          </p:nvSpPr>
          <p:spPr>
            <a:xfrm rot="5400000">
              <a:off x="4091439" y="-2225556"/>
              <a:ext cx="127623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01935288-9788-0F2F-0393-722B54366735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9216DC-644B-A6B2-1CCC-E57319F87E2E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9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CB6599D-56BF-C0E4-C14D-AFAC5FE93374}"/>
              </a:ext>
            </a:extLst>
          </p:cNvPr>
          <p:cNvSpPr txBox="1"/>
          <p:nvPr/>
        </p:nvSpPr>
        <p:spPr>
          <a:xfrm>
            <a:off x="1046409" y="2334820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verification activities: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Calibration of process-monitoring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Calibration record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 sampling and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record review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C1BF9C-40D6-7ED3-41BF-5035EBF9BA45}"/>
              </a:ext>
            </a:extLst>
          </p:cNvPr>
          <p:cNvSpPr txBox="1"/>
          <p:nvPr/>
        </p:nvSpPr>
        <p:spPr>
          <a:xfrm>
            <a:off x="884529" y="4821959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00"/>
            <a:r>
              <a:rPr lang="en-US" sz="1800" b="0" i="0" u="none" strike="noStrike" baseline="0">
                <a:solidFill>
                  <a:srgbClr val="000000"/>
                </a:solidFill>
                <a:latin typeface="Museo Sans 300"/>
              </a:rPr>
              <a:t>Accuracy checks and calibrations are performed: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solidFill>
                  <a:srgbClr val="000000"/>
                </a:solidFill>
                <a:latin typeface="Museo Sans 300"/>
              </a:rPr>
              <a:t>On equipment and instruments used in the HACCP plan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i="0" u="none" strike="noStrike" baseline="0">
                <a:solidFill>
                  <a:srgbClr val="000000"/>
                </a:solidFill>
                <a:latin typeface="Museo Sans 300"/>
              </a:rPr>
              <a:t>At a frequency that ensures accuracy of measurements 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FA281BEC-C49D-C54A-9901-D326EEA45F35}"/>
              </a:ext>
            </a:extLst>
          </p:cNvPr>
          <p:cNvSpPr txBox="1"/>
          <p:nvPr/>
        </p:nvSpPr>
        <p:spPr>
          <a:xfrm>
            <a:off x="5520797" y="3895600"/>
            <a:ext cx="4009569" cy="74571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698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55"/>
              </a:spcBef>
            </a:pPr>
            <a:r>
              <a:rPr sz="4800">
                <a:solidFill>
                  <a:srgbClr val="44536A"/>
                </a:solidFill>
                <a:latin typeface="Calibri"/>
                <a:cs typeface="Calibri"/>
              </a:rPr>
              <a:t>‘</a:t>
            </a:r>
            <a:r>
              <a:rPr sz="4800" i="1">
                <a:solidFill>
                  <a:srgbClr val="44536A"/>
                </a:solidFill>
                <a:latin typeface="Calibri"/>
                <a:cs typeface="Calibri"/>
              </a:rPr>
              <a:t>Is</a:t>
            </a:r>
            <a:r>
              <a:rPr sz="4800" i="1" spc="-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800" i="1">
                <a:solidFill>
                  <a:srgbClr val="44536A"/>
                </a:solidFill>
                <a:latin typeface="Calibri"/>
                <a:cs typeface="Calibri"/>
              </a:rPr>
              <a:t>it</a:t>
            </a:r>
            <a:r>
              <a:rPr sz="4800" i="1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4800" i="1">
                <a:solidFill>
                  <a:srgbClr val="44536A"/>
                </a:solidFill>
                <a:latin typeface="Calibri"/>
                <a:cs typeface="Calibri"/>
              </a:rPr>
              <a:t>working</a:t>
            </a:r>
            <a:r>
              <a:rPr sz="4400">
                <a:solidFill>
                  <a:srgbClr val="44536A"/>
                </a:solidFill>
                <a:latin typeface="Calibri"/>
                <a:cs typeface="Calibri"/>
              </a:rPr>
              <a:t>’</a:t>
            </a:r>
            <a:endParaRPr sz="4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45946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3345" y="926347"/>
            <a:ext cx="8172145" cy="54486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9319" y="98834"/>
            <a:ext cx="7628257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1">
                <a:latin typeface="Calibri"/>
                <a:cs typeface="Calibri"/>
              </a:rPr>
              <a:t>‘Is</a:t>
            </a:r>
            <a:r>
              <a:rPr i="1" spc="-15">
                <a:latin typeface="Calibri"/>
                <a:cs typeface="Calibri"/>
              </a:rPr>
              <a:t> </a:t>
            </a:r>
            <a:r>
              <a:rPr i="1">
                <a:latin typeface="Calibri"/>
                <a:cs typeface="Calibri"/>
              </a:rPr>
              <a:t>it</a:t>
            </a:r>
            <a:r>
              <a:rPr i="1" spc="-5">
                <a:latin typeface="Calibri"/>
                <a:cs typeface="Calibri"/>
              </a:rPr>
              <a:t> </a:t>
            </a:r>
            <a:r>
              <a:rPr i="1">
                <a:latin typeface="Calibri"/>
                <a:cs typeface="Calibri"/>
              </a:rPr>
              <a:t>working’</a:t>
            </a:r>
            <a:r>
              <a:rPr i="1" spc="-20">
                <a:latin typeface="Calibri"/>
                <a:cs typeface="Calibri"/>
              </a:rPr>
              <a:t> </a:t>
            </a:r>
            <a:r>
              <a:rPr sz="3600"/>
              <a:t>…</a:t>
            </a:r>
            <a:r>
              <a:rPr sz="3600" spc="-10"/>
              <a:t> </a:t>
            </a:r>
            <a:r>
              <a:rPr sz="3200" spc="-5"/>
              <a:t>see</a:t>
            </a:r>
            <a:r>
              <a:rPr sz="3200" spc="-25"/>
              <a:t> </a:t>
            </a:r>
            <a:r>
              <a:rPr sz="3200" spc="-5"/>
              <a:t>page </a:t>
            </a:r>
            <a:r>
              <a:rPr sz="3200"/>
              <a:t>14</a:t>
            </a:r>
            <a:r>
              <a:rPr lang="en-US" sz="3200"/>
              <a:t>6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166</a:t>
            </a:fld>
            <a:endParaRPr spc="-5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9490-3592-0EC8-CA46-75D1F757E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Record Accuracy and Calibration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08A415-E95E-EA25-EB32-9122605C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167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3261FA-B189-61C7-9DEF-3F1CFB32BACC}"/>
              </a:ext>
            </a:extLst>
          </p:cNvPr>
          <p:cNvGrpSpPr/>
          <p:nvPr/>
        </p:nvGrpSpPr>
        <p:grpSpPr>
          <a:xfrm>
            <a:off x="1133063" y="1953326"/>
            <a:ext cx="9082757" cy="1810199"/>
            <a:chOff x="838198" y="435807"/>
            <a:chExt cx="7782716" cy="2210764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2AD4A031-628C-5C56-4D8F-4CB862814986}"/>
                </a:ext>
              </a:extLst>
            </p:cNvPr>
            <p:cNvSpPr/>
            <p:nvPr/>
          </p:nvSpPr>
          <p:spPr>
            <a:xfrm rot="5400000">
              <a:off x="3920113" y="-2054231"/>
              <a:ext cx="1618888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4E7BA73B-A1B9-C273-6980-EFBD2ED6A0DC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9CAB43-7273-EE8B-706C-4E11D215E57C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3D6910-4E2A-62A7-877F-8191F7ED2E0E}"/>
              </a:ext>
            </a:extLst>
          </p:cNvPr>
          <p:cNvGrpSpPr/>
          <p:nvPr/>
        </p:nvGrpSpPr>
        <p:grpSpPr>
          <a:xfrm>
            <a:off x="1156227" y="3934952"/>
            <a:ext cx="9082757" cy="2259786"/>
            <a:chOff x="838198" y="435807"/>
            <a:chExt cx="7782716" cy="2759837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FAE97169-1020-4C17-3B57-7005095DB62C}"/>
                </a:ext>
              </a:extLst>
            </p:cNvPr>
            <p:cNvSpPr/>
            <p:nvPr/>
          </p:nvSpPr>
          <p:spPr>
            <a:xfrm rot="5400000">
              <a:off x="3645577" y="-1779694"/>
              <a:ext cx="2167960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D62ACEC0-6FE6-D672-8005-FF283D133F1A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6CFBCA-5C78-44DA-D101-D0FCE916B313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279366B-C463-A0CE-EB5C-DCBC743942FD}"/>
              </a:ext>
            </a:extLst>
          </p:cNvPr>
          <p:cNvSpPr txBox="1"/>
          <p:nvPr/>
        </p:nvSpPr>
        <p:spPr>
          <a:xfrm>
            <a:off x="1287887" y="2472627"/>
            <a:ext cx="76468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 of accuracy checks and calibration can depend 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of the monitoring device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Reliability and sensitivity of the device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environment or conditions in which the device is used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D845A2-7E2B-12F5-5415-D90A010C6C28}"/>
              </a:ext>
            </a:extLst>
          </p:cNvPr>
          <p:cNvSpPr txBox="1"/>
          <p:nvPr/>
        </p:nvSpPr>
        <p:spPr>
          <a:xfrm>
            <a:off x="1287887" y="4428193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00"/>
            <a:r>
              <a:rPr lang="en-US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Accuracy checks and calibration records must: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 results of accuracy checks and calibration procedures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a reference to the standard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reviewed by qualified, trained personnel</a:t>
            </a:r>
          </a:p>
        </p:txBody>
      </p:sp>
    </p:spTree>
    <p:extLst>
      <p:ext uri="{BB962C8B-B14F-4D97-AF65-F5344CB8AC3E}">
        <p14:creationId xmlns:p14="http://schemas.microsoft.com/office/powerpoint/2010/main" val="237303167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ABDE-EDE5-A4B1-4A8A-1C5EA56A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Verify through periodic testing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9EB8E2-7E8C-D9FB-08EC-C9B7CDF1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BBF341-23EB-A4B2-9873-6D70B0FAEBD2}"/>
              </a:ext>
            </a:extLst>
          </p:cNvPr>
          <p:cNvGrpSpPr/>
          <p:nvPr/>
        </p:nvGrpSpPr>
        <p:grpSpPr>
          <a:xfrm>
            <a:off x="1133063" y="1953326"/>
            <a:ext cx="9082757" cy="1810199"/>
            <a:chOff x="838198" y="435807"/>
            <a:chExt cx="7782716" cy="2210764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9381D0BC-1EAE-E72B-13E6-2C344BDE20E2}"/>
                </a:ext>
              </a:extLst>
            </p:cNvPr>
            <p:cNvSpPr/>
            <p:nvPr/>
          </p:nvSpPr>
          <p:spPr>
            <a:xfrm rot="5400000">
              <a:off x="3920113" y="-2054231"/>
              <a:ext cx="1618888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A5597E0D-248A-83B2-8F69-84204F4BE293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333379-7026-27F8-5883-9532E71465B4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9947379-86C0-106D-8C7D-AC3A4286B25D}"/>
              </a:ext>
            </a:extLst>
          </p:cNvPr>
          <p:cNvSpPr txBox="1"/>
          <p:nvPr/>
        </p:nvSpPr>
        <p:spPr>
          <a:xfrm>
            <a:off x="1259758" y="2700596"/>
            <a:ext cx="9672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 verification may also include targeted sampling and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 tests of in-process or finished products.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ject 4">
            <a:extLst>
              <a:ext uri="{FF2B5EF4-FFF2-40B4-BE49-F238E27FC236}">
                <a16:creationId xmlns:a16="http://schemas.microsoft.com/office/drawing/2014/main" id="{A4B4189E-F87D-A13C-BF6D-F787C34334E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1116" y="2751102"/>
            <a:ext cx="2080260" cy="2441448"/>
          </a:xfrm>
          <a:prstGeom prst="rect">
            <a:avLst/>
          </a:prstGeom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id="{7131EECC-282C-B07B-DBE2-E1D8FDB0642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90234" y="4194559"/>
            <a:ext cx="1102243" cy="8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629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E0DF1-55DF-85A0-A88E-4EEC39C6E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A3D9-A92A-AA8E-1BB8-6A7BED3F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92177" cy="1325563"/>
          </a:xfrm>
        </p:spPr>
        <p:txBody>
          <a:bodyPr>
            <a:normAutofit fontScale="90000"/>
          </a:bodyPr>
          <a:lstStyle/>
          <a:p>
            <a:r>
              <a:rPr lang="en-US"/>
              <a:t>Must Review Monitoring and Corrective Action Records</a:t>
            </a:r>
            <a:br>
              <a:rPr lang="en-US"/>
            </a:b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EC53EB-F2DF-1F01-4E28-4CE871C6B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169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E0DD6F-3479-2CD4-9601-68B43BC77E96}"/>
              </a:ext>
            </a:extLst>
          </p:cNvPr>
          <p:cNvGrpSpPr/>
          <p:nvPr/>
        </p:nvGrpSpPr>
        <p:grpSpPr>
          <a:xfrm>
            <a:off x="1133063" y="1953326"/>
            <a:ext cx="9082758" cy="2258071"/>
            <a:chOff x="838198" y="435807"/>
            <a:chExt cx="7782717" cy="2757742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C123BB1B-6B39-BA1E-0C3B-1359B59C1A56}"/>
                </a:ext>
              </a:extLst>
            </p:cNvPr>
            <p:cNvSpPr/>
            <p:nvPr/>
          </p:nvSpPr>
          <p:spPr>
            <a:xfrm rot="5400000">
              <a:off x="3646626" y="-1780741"/>
              <a:ext cx="2165864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3129BCAD-ECDF-1FFB-A348-694911CD3B84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C2B86F-0A64-97A7-A533-3AE95473A8E7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EA35989-E42A-1EB3-BF49-CAD050CBB521}"/>
              </a:ext>
            </a:extLst>
          </p:cNvPr>
          <p:cNvSpPr txBox="1"/>
          <p:nvPr/>
        </p:nvSpPr>
        <p:spPr>
          <a:xfrm>
            <a:off x="1259758" y="2700596"/>
            <a:ext cx="8956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Verification through Record Reviews: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monitoring and correction action records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Records must be reviewed within one week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time they were made by an individual who meets the training requirements of the FDA seafood HACCP regulation.</a:t>
            </a:r>
          </a:p>
        </p:txBody>
      </p:sp>
    </p:spTree>
    <p:extLst>
      <p:ext uri="{BB962C8B-B14F-4D97-AF65-F5344CB8AC3E}">
        <p14:creationId xmlns:p14="http://schemas.microsoft.com/office/powerpoint/2010/main" val="1429639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26448-FE5A-A9F8-AB89-C08FB3AFA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86E5F-369A-33BF-1623-57C8677C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FSMA addition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7ACAB-007E-A286-51D4-F5329B7AA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3D1F60-10AE-753B-6867-F13C6C5C15EA}"/>
              </a:ext>
            </a:extLst>
          </p:cNvPr>
          <p:cNvGrpSpPr/>
          <p:nvPr/>
        </p:nvGrpSpPr>
        <p:grpSpPr>
          <a:xfrm>
            <a:off x="838200" y="1825625"/>
            <a:ext cx="9005498" cy="2445590"/>
            <a:chOff x="838198" y="563072"/>
            <a:chExt cx="9005498" cy="244559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1E1D39F-9C91-FF78-68A3-D5C30D249A80}"/>
                </a:ext>
              </a:extLst>
            </p:cNvPr>
            <p:cNvSpPr/>
            <p:nvPr/>
          </p:nvSpPr>
          <p:spPr>
            <a:xfrm rot="5400000">
              <a:off x="4350456" y="-2484577"/>
              <a:ext cx="1980983" cy="90054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F94DCC5-7B33-C66B-F27D-0E8EF295CFA1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6DFC6F-DDB5-C85F-2F35-D62CD30A1E2F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2BF107B-0CA7-70F2-A7B5-5376FF518DFD}"/>
              </a:ext>
            </a:extLst>
          </p:cNvPr>
          <p:cNvSpPr txBox="1"/>
          <p:nvPr/>
        </p:nvSpPr>
        <p:spPr>
          <a:xfrm>
            <a:off x="952358" y="2522280"/>
            <a:ext cx="8891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Requirements - Preventive Controls for Human Food (21 CFR 117)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•Employees must be qualified to perform assigned jobs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•Training in food hygiene and food safety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•Supervisors assure compliance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•Training records maintained</a:t>
            </a:r>
          </a:p>
        </p:txBody>
      </p:sp>
    </p:spTree>
    <p:extLst>
      <p:ext uri="{BB962C8B-B14F-4D97-AF65-F5344CB8AC3E}">
        <p14:creationId xmlns:p14="http://schemas.microsoft.com/office/powerpoint/2010/main" val="212862678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8C28B-549A-5DC0-B375-110F50CC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HACCP Program Verification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98B7F7-1ABB-7134-B0EF-7855E75E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170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D4E816-DFB6-ABE7-6C81-00D7DB16C5CC}"/>
              </a:ext>
            </a:extLst>
          </p:cNvPr>
          <p:cNvGrpSpPr/>
          <p:nvPr/>
        </p:nvGrpSpPr>
        <p:grpSpPr>
          <a:xfrm>
            <a:off x="1074215" y="1928310"/>
            <a:ext cx="9082758" cy="2013517"/>
            <a:chOff x="838198" y="435807"/>
            <a:chExt cx="7782717" cy="245907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E96C7AEB-C8CE-09EE-07A7-85C0B2EC3644}"/>
                </a:ext>
              </a:extLst>
            </p:cNvPr>
            <p:cNvSpPr/>
            <p:nvPr/>
          </p:nvSpPr>
          <p:spPr>
            <a:xfrm rot="5400000">
              <a:off x="3795961" y="-1930075"/>
              <a:ext cx="1867194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D155478F-FA03-0B43-3BCB-F5405F4B9113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CD794-5471-F768-C2D1-E32CAFF3A9CA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AAD9B47-8D19-CC0A-662E-23F2B9418352}"/>
              </a:ext>
            </a:extLst>
          </p:cNvPr>
          <p:cNvGrpSpPr/>
          <p:nvPr/>
        </p:nvGrpSpPr>
        <p:grpSpPr>
          <a:xfrm>
            <a:off x="1074215" y="4241911"/>
            <a:ext cx="9082758" cy="1831539"/>
            <a:chOff x="838198" y="435807"/>
            <a:chExt cx="7782717" cy="2236826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3F879613-5498-8227-DE91-DAD888478C0B}"/>
                </a:ext>
              </a:extLst>
            </p:cNvPr>
            <p:cNvSpPr/>
            <p:nvPr/>
          </p:nvSpPr>
          <p:spPr>
            <a:xfrm rot="5400000">
              <a:off x="3907084" y="-2041198"/>
              <a:ext cx="1644947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6776103C-581E-11BF-DBDA-14B175B75895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8CE382-B32C-4FF9-9B39-50D627FAC64B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16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4B84B85-A9CB-0409-B6D0-FA9FD509B174}"/>
              </a:ext>
            </a:extLst>
          </p:cNvPr>
          <p:cNvSpPr txBox="1"/>
          <p:nvPr/>
        </p:nvSpPr>
        <p:spPr>
          <a:xfrm>
            <a:off x="1213834" y="4873122"/>
            <a:ext cx="85855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1800"/>
            <a:r>
              <a:rPr lang="en-US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System-wide HACCP plan verification reviews include: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Verifying that the hazard analysis and HACCP plan are still accurate, and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Reviewing records to determine trends and verify that the plan is being followed.</a:t>
            </a: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2F4E7-722A-A014-EEF9-E7B49649BADA}"/>
              </a:ext>
            </a:extLst>
          </p:cNvPr>
          <p:cNvSpPr txBox="1"/>
          <p:nvPr/>
        </p:nvSpPr>
        <p:spPr>
          <a:xfrm>
            <a:off x="1097379" y="2441415"/>
            <a:ext cx="71193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 system verification or reassessment frequency: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Annually,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Occurrence of a system failure or significant change in product or process.</a:t>
            </a:r>
          </a:p>
        </p:txBody>
      </p:sp>
      <p:pic>
        <p:nvPicPr>
          <p:cNvPr id="17" name="object 8">
            <a:extLst>
              <a:ext uri="{FF2B5EF4-FFF2-40B4-BE49-F238E27FC236}">
                <a16:creationId xmlns:a16="http://schemas.microsoft.com/office/drawing/2014/main" id="{45FA40BB-575D-D382-7769-5396203D1AE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26407" y="3901806"/>
            <a:ext cx="1009231" cy="815542"/>
          </a:xfrm>
          <a:prstGeom prst="rect">
            <a:avLst/>
          </a:prstGeom>
        </p:spPr>
      </p:pic>
      <p:sp>
        <p:nvSpPr>
          <p:cNvPr id="18" name="object 7">
            <a:extLst>
              <a:ext uri="{FF2B5EF4-FFF2-40B4-BE49-F238E27FC236}">
                <a16:creationId xmlns:a16="http://schemas.microsoft.com/office/drawing/2014/main" id="{A22ADC96-0BCB-6FF8-EBE1-4A31F498BCEB}"/>
              </a:ext>
            </a:extLst>
          </p:cNvPr>
          <p:cNvSpPr txBox="1"/>
          <p:nvPr/>
        </p:nvSpPr>
        <p:spPr>
          <a:xfrm>
            <a:off x="5275779" y="3965893"/>
            <a:ext cx="5035359" cy="68736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10160" rIns="0" bIns="0" rtlCol="0">
            <a:spAutoFit/>
          </a:bodyPr>
          <a:lstStyle/>
          <a:p>
            <a:pPr marL="131445">
              <a:lnSpc>
                <a:spcPct val="100000"/>
              </a:lnSpc>
              <a:spcBef>
                <a:spcPts val="80"/>
              </a:spcBef>
            </a:pPr>
            <a:r>
              <a:rPr sz="4400" spc="-20">
                <a:solidFill>
                  <a:srgbClr val="44536A"/>
                </a:solidFill>
                <a:latin typeface="Calibri"/>
                <a:cs typeface="Calibri"/>
              </a:rPr>
              <a:t>Requires </a:t>
            </a:r>
            <a:r>
              <a:rPr sz="4400">
                <a:solidFill>
                  <a:srgbClr val="44536A"/>
                </a:solidFill>
                <a:latin typeface="Calibri"/>
                <a:cs typeface="Calibri"/>
              </a:rPr>
              <a:t>a </a:t>
            </a:r>
            <a:r>
              <a:rPr sz="4400" spc="-15">
                <a:solidFill>
                  <a:srgbClr val="44536A"/>
                </a:solidFill>
                <a:latin typeface="Calibri"/>
                <a:cs typeface="Calibri"/>
              </a:rPr>
              <a:t>signature</a:t>
            </a:r>
            <a:endParaRPr sz="4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251638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1D08F-551E-3A1F-BA3A-9058AB4FB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8E948-7E40-C9F9-0BFE-30573A89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HACCP Program Verification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2FD6D3-5575-91CA-D050-E4D3D3A0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4730DB-8F15-263C-416C-5D39E83B5777}"/>
              </a:ext>
            </a:extLst>
          </p:cNvPr>
          <p:cNvGrpSpPr/>
          <p:nvPr/>
        </p:nvGrpSpPr>
        <p:grpSpPr>
          <a:xfrm>
            <a:off x="1074215" y="1928310"/>
            <a:ext cx="9082758" cy="1831540"/>
            <a:chOff x="838198" y="435807"/>
            <a:chExt cx="7782717" cy="223682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A30D859C-8C28-AAC8-0F83-0859E466D35A}"/>
                </a:ext>
              </a:extLst>
            </p:cNvPr>
            <p:cNvSpPr/>
            <p:nvPr/>
          </p:nvSpPr>
          <p:spPr>
            <a:xfrm rot="5400000">
              <a:off x="3907083" y="-2041197"/>
              <a:ext cx="164494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8BC94EB8-57DD-EF8F-A4E9-5D366BE4028D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D7D44B-0D05-D63B-E89E-47DD0D20B406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17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355DEB-3677-30A9-3B00-C2036701D44F}"/>
              </a:ext>
            </a:extLst>
          </p:cNvPr>
          <p:cNvGrpSpPr/>
          <p:nvPr/>
        </p:nvGrpSpPr>
        <p:grpSpPr>
          <a:xfrm>
            <a:off x="1097379" y="3957352"/>
            <a:ext cx="9082757" cy="2417689"/>
            <a:chOff x="838198" y="435807"/>
            <a:chExt cx="7782716" cy="2952681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FD3334C6-7734-A745-20B2-BDE97E8BDF9D}"/>
                </a:ext>
              </a:extLst>
            </p:cNvPr>
            <p:cNvSpPr/>
            <p:nvPr/>
          </p:nvSpPr>
          <p:spPr>
            <a:xfrm rot="5400000">
              <a:off x="3549155" y="-1683271"/>
              <a:ext cx="236080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F819D3B0-55C6-ED28-6032-2DF8BB7D1630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AECCB2-DF82-0137-2B16-C6E6C3C44CAD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4F8F262-8707-9038-3351-4B13CA5A5761}"/>
              </a:ext>
            </a:extLst>
          </p:cNvPr>
          <p:cNvSpPr txBox="1"/>
          <p:nvPr/>
        </p:nvSpPr>
        <p:spPr>
          <a:xfrm>
            <a:off x="1120544" y="4384334"/>
            <a:ext cx="70986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1800"/>
            <a:r>
              <a:rPr lang="en-US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Situations that may trigger a HACCP plan reassessment: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change in products or the process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change in the critical limit at a CCP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Relocation of your plant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Installation of a new piece of equipment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HACCP system failure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Adverse findings from a regulatory inspection or third party audit</a:t>
            </a:r>
          </a:p>
          <a:p>
            <a:pPr marL="342900" marR="1800" indent="-342900">
              <a:buFont typeface="Arial" panose="020B0604020202020204" pitchFamily="34" charset="0"/>
              <a:buChar char="•"/>
            </a:pPr>
            <a:endParaRPr lang="en-US" sz="1800" b="0" i="0" u="none" strike="noStrike" baseline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C7085-F90B-3738-4437-795C7F3E0E5E}"/>
              </a:ext>
            </a:extLst>
          </p:cNvPr>
          <p:cNvSpPr txBox="1"/>
          <p:nvPr/>
        </p:nvSpPr>
        <p:spPr>
          <a:xfrm>
            <a:off x="1097379" y="2485332"/>
            <a:ext cx="7467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system-wide verification strategies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Finished product testing for microbiological, chemical or physical hazards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Third-party audits</a:t>
            </a:r>
          </a:p>
        </p:txBody>
      </p:sp>
    </p:spTree>
    <p:extLst>
      <p:ext uri="{BB962C8B-B14F-4D97-AF65-F5344CB8AC3E}">
        <p14:creationId xmlns:p14="http://schemas.microsoft.com/office/powerpoint/2010/main" val="325248172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18DC-5104-CBF7-F4AA-91CEF98C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Ultimate Verification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7B3342-1372-1698-C3EA-BC374351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F260B8-C882-E2B3-5867-4696FD8F4C74}"/>
              </a:ext>
            </a:extLst>
          </p:cNvPr>
          <p:cNvGrpSpPr/>
          <p:nvPr/>
        </p:nvGrpSpPr>
        <p:grpSpPr>
          <a:xfrm>
            <a:off x="977167" y="1974006"/>
            <a:ext cx="9082757" cy="2082839"/>
            <a:chOff x="838198" y="435807"/>
            <a:chExt cx="7782716" cy="2543735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0FF7056F-EE85-B2C4-C65C-D64F28A2566E}"/>
                </a:ext>
              </a:extLst>
            </p:cNvPr>
            <p:cNvSpPr/>
            <p:nvPr/>
          </p:nvSpPr>
          <p:spPr>
            <a:xfrm rot="5400000">
              <a:off x="3753629" y="-1887744"/>
              <a:ext cx="195185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BB093266-042A-AA9B-198B-44A44B09B61D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3B9E79-4FAA-0C0E-B26D-9ADA3CF2F675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19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1B8874-CB14-E9EB-08B4-4657C4331C05}"/>
              </a:ext>
            </a:extLst>
          </p:cNvPr>
          <p:cNvSpPr txBox="1"/>
          <p:nvPr/>
        </p:nvSpPr>
        <p:spPr>
          <a:xfrm>
            <a:off x="1000331" y="2448755"/>
            <a:ext cx="81533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Regulatory agencies conduct inspection to verify that a processor: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Has developed a HACCP plan that controls all significant food safety hazards;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Has implemented the HACCP plan and it is consistently being used;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Is in compliance with HACCP and other regulations.</a:t>
            </a:r>
          </a:p>
        </p:txBody>
      </p:sp>
    </p:spTree>
    <p:extLst>
      <p:ext uri="{BB962C8B-B14F-4D97-AF65-F5344CB8AC3E}">
        <p14:creationId xmlns:p14="http://schemas.microsoft.com/office/powerpoint/2010/main" val="14538561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0AD2C-E608-B136-23FF-05954073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 Summary…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24334E-5A24-DE03-63AE-72DC4C93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173</a:t>
            </a:fld>
            <a:endParaRPr lang="en-US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9F7A39B4-2F5C-6551-0D6C-4B968202776D}"/>
              </a:ext>
            </a:extLst>
          </p:cNvPr>
          <p:cNvSpPr/>
          <p:nvPr/>
        </p:nvSpPr>
        <p:spPr>
          <a:xfrm>
            <a:off x="8049296" y="662781"/>
            <a:ext cx="2461388" cy="365125"/>
          </a:xfrm>
          <a:custGeom>
            <a:avLst/>
            <a:gdLst/>
            <a:ahLst/>
            <a:cxnLst/>
            <a:rect l="l" t="t" r="r" b="b"/>
            <a:pathLst>
              <a:path w="2004059" h="408940">
                <a:moveTo>
                  <a:pt x="1935988" y="0"/>
                </a:moveTo>
                <a:lnTo>
                  <a:pt x="68071" y="0"/>
                </a:lnTo>
                <a:lnTo>
                  <a:pt x="41576" y="5349"/>
                </a:lnTo>
                <a:lnTo>
                  <a:pt x="19938" y="19939"/>
                </a:lnTo>
                <a:lnTo>
                  <a:pt x="5349" y="41576"/>
                </a:lnTo>
                <a:lnTo>
                  <a:pt x="0" y="68072"/>
                </a:lnTo>
                <a:lnTo>
                  <a:pt x="0" y="340360"/>
                </a:lnTo>
                <a:lnTo>
                  <a:pt x="5349" y="366855"/>
                </a:lnTo>
                <a:lnTo>
                  <a:pt x="19938" y="388493"/>
                </a:lnTo>
                <a:lnTo>
                  <a:pt x="41576" y="403082"/>
                </a:lnTo>
                <a:lnTo>
                  <a:pt x="68071" y="408432"/>
                </a:lnTo>
                <a:lnTo>
                  <a:pt x="1935988" y="408432"/>
                </a:lnTo>
                <a:lnTo>
                  <a:pt x="1962483" y="403082"/>
                </a:lnTo>
                <a:lnTo>
                  <a:pt x="1984121" y="388493"/>
                </a:lnTo>
                <a:lnTo>
                  <a:pt x="1998710" y="366855"/>
                </a:lnTo>
                <a:lnTo>
                  <a:pt x="2004060" y="340360"/>
                </a:lnTo>
                <a:lnTo>
                  <a:pt x="2004060" y="68072"/>
                </a:lnTo>
                <a:lnTo>
                  <a:pt x="1998710" y="41576"/>
                </a:lnTo>
                <a:lnTo>
                  <a:pt x="1984121" y="19938"/>
                </a:lnTo>
                <a:lnTo>
                  <a:pt x="1962483" y="5349"/>
                </a:lnTo>
                <a:lnTo>
                  <a:pt x="1935988" y="0"/>
                </a:lnTo>
                <a:close/>
              </a:path>
            </a:pathLst>
          </a:custGeom>
          <a:solidFill>
            <a:srgbClr val="1D176B"/>
          </a:solidFill>
        </p:spPr>
        <p:txBody>
          <a:bodyPr wrap="square" lIns="0" tIns="0" rIns="0" bIns="0" rtlCol="0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Pages 152-153</a:t>
            </a:r>
            <a:endParaRPr sz="2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and black chart with black text&#10;&#10;Description automatically generated">
            <a:extLst>
              <a:ext uri="{FF2B5EF4-FFF2-40B4-BE49-F238E27FC236}">
                <a16:creationId xmlns:a16="http://schemas.microsoft.com/office/drawing/2014/main" id="{59CE7C62-840C-A4B5-083D-E08BF5D4C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t="3840" r="-497" b="5542"/>
          <a:stretch/>
        </p:blipFill>
        <p:spPr>
          <a:xfrm>
            <a:off x="943468" y="1280165"/>
            <a:ext cx="6474764" cy="4973848"/>
          </a:xfrm>
          <a:prstGeom prst="rect">
            <a:avLst/>
          </a:prstGeom>
        </p:spPr>
      </p:pic>
      <p:pic>
        <p:nvPicPr>
          <p:cNvPr id="10" name="Picture 9" descr="A white and black document with black text&#10;&#10;Description automatically generated">
            <a:extLst>
              <a:ext uri="{FF2B5EF4-FFF2-40B4-BE49-F238E27FC236}">
                <a16:creationId xmlns:a16="http://schemas.microsoft.com/office/drawing/2014/main" id="{1DE5EA09-5374-DA4C-9CD3-3145C712B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43" y="1329247"/>
            <a:ext cx="4930631" cy="501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8810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heet of paper with text&#10;&#10;Description automatically generated">
            <a:extLst>
              <a:ext uri="{FF2B5EF4-FFF2-40B4-BE49-F238E27FC236}">
                <a16:creationId xmlns:a16="http://schemas.microsoft.com/office/drawing/2014/main" id="{581EDC4D-8B7E-17BC-F98E-7CAEECB3A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0206" y="-44958"/>
            <a:ext cx="5366324" cy="7554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DA5A33-41F9-240B-C043-B9D5A90FC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6" y="85800"/>
            <a:ext cx="10830059" cy="1325563"/>
          </a:xfrm>
        </p:spPr>
        <p:txBody>
          <a:bodyPr/>
          <a:lstStyle/>
          <a:p>
            <a:r>
              <a:rPr lang="en-US"/>
              <a:t>Verifications for XYZ Seafood Company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5C8E32-3923-16CD-EDC5-13C38E97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174</a:t>
            </a:fld>
            <a:endParaRPr lang="en-US"/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30987F80-858F-E77F-EA67-57D8C182CE4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305045">
            <a:off x="3487330" y="2910625"/>
            <a:ext cx="2274735" cy="2767624"/>
          </a:xfrm>
          <a:prstGeom prst="rect">
            <a:avLst/>
          </a:prstGeom>
        </p:spPr>
      </p:pic>
      <p:sp>
        <p:nvSpPr>
          <p:cNvPr id="5" name="object 9">
            <a:extLst>
              <a:ext uri="{FF2B5EF4-FFF2-40B4-BE49-F238E27FC236}">
                <a16:creationId xmlns:a16="http://schemas.microsoft.com/office/drawing/2014/main" id="{AA2B7DE1-29C1-7F61-9A05-BF109BD26289}"/>
              </a:ext>
            </a:extLst>
          </p:cNvPr>
          <p:cNvSpPr txBox="1"/>
          <p:nvPr/>
        </p:nvSpPr>
        <p:spPr>
          <a:xfrm>
            <a:off x="3723392" y="3901169"/>
            <a:ext cx="1802611" cy="764312"/>
          </a:xfrm>
          <a:prstGeom prst="rect">
            <a:avLst/>
          </a:prstGeom>
          <a:solidFill>
            <a:srgbClr val="100E3E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2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ages</a:t>
            </a:r>
            <a:r>
              <a:rPr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US" sz="2400" spc="-45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10">
                <a:solidFill>
                  <a:schemeClr val="bg1"/>
                </a:solidFill>
                <a:latin typeface="Calibri"/>
                <a:cs typeface="Calibri"/>
              </a:rPr>
              <a:t>155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7A45ABC-F43C-5C24-6C92-59DAB79509B3}"/>
              </a:ext>
            </a:extLst>
          </p:cNvPr>
          <p:cNvSpPr/>
          <p:nvPr/>
        </p:nvSpPr>
        <p:spPr>
          <a:xfrm>
            <a:off x="7562420" y="1970468"/>
            <a:ext cx="904974" cy="4230360"/>
          </a:xfrm>
          <a:custGeom>
            <a:avLst/>
            <a:gdLst/>
            <a:ahLst/>
            <a:cxnLst/>
            <a:rect l="l" t="t" r="r" b="b"/>
            <a:pathLst>
              <a:path w="1100454" h="4815840">
                <a:moveTo>
                  <a:pt x="0" y="4815840"/>
                </a:moveTo>
                <a:lnTo>
                  <a:pt x="1100327" y="4815840"/>
                </a:lnTo>
                <a:lnTo>
                  <a:pt x="1100327" y="0"/>
                </a:lnTo>
                <a:lnTo>
                  <a:pt x="0" y="0"/>
                </a:lnTo>
                <a:lnTo>
                  <a:pt x="0" y="4815840"/>
                </a:lnTo>
                <a:close/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405511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FEBC9-45E7-591B-525A-EF6F8BA80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37171B8C-6DF1-2F27-A819-36CADF50B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"/>
          <a:stretch/>
        </p:blipFill>
        <p:spPr>
          <a:xfrm rot="5400000">
            <a:off x="3477608" y="-974777"/>
            <a:ext cx="4933053" cy="9833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FD0334-7F52-A85D-2693-ADA8819F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6" y="85800"/>
            <a:ext cx="10830059" cy="1325563"/>
          </a:xfrm>
        </p:spPr>
        <p:txBody>
          <a:bodyPr/>
          <a:lstStyle/>
          <a:p>
            <a:r>
              <a:rPr lang="en-US"/>
              <a:t>Verifications for XYZ Seafood Company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9B148E-C2BE-5DA7-14D5-267E06A49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175</a:t>
            </a:fld>
            <a:endParaRPr lang="en-US"/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8542218D-826D-5D55-2078-7D4DCCC45A6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72724">
            <a:off x="3487330" y="2888402"/>
            <a:ext cx="2274735" cy="2789847"/>
          </a:xfrm>
          <a:prstGeom prst="rect">
            <a:avLst/>
          </a:prstGeom>
        </p:spPr>
      </p:pic>
      <p:sp>
        <p:nvSpPr>
          <p:cNvPr id="5" name="object 9">
            <a:extLst>
              <a:ext uri="{FF2B5EF4-FFF2-40B4-BE49-F238E27FC236}">
                <a16:creationId xmlns:a16="http://schemas.microsoft.com/office/drawing/2014/main" id="{36BC568B-EE73-C226-6E1E-5CD3F0F80731}"/>
              </a:ext>
            </a:extLst>
          </p:cNvPr>
          <p:cNvSpPr txBox="1"/>
          <p:nvPr/>
        </p:nvSpPr>
        <p:spPr>
          <a:xfrm>
            <a:off x="3723392" y="3901169"/>
            <a:ext cx="1802611" cy="764312"/>
          </a:xfrm>
          <a:prstGeom prst="rect">
            <a:avLst/>
          </a:prstGeom>
          <a:solidFill>
            <a:srgbClr val="100E3E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2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ages</a:t>
            </a:r>
            <a:r>
              <a:rPr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US" sz="2400" spc="-45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10">
                <a:solidFill>
                  <a:schemeClr val="bg1"/>
                </a:solidFill>
                <a:latin typeface="Calibri"/>
                <a:cs typeface="Calibri"/>
              </a:rPr>
              <a:t>156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DE111BC-94CA-715C-56BB-F9BBB29C5464}"/>
              </a:ext>
            </a:extLst>
          </p:cNvPr>
          <p:cNvSpPr/>
          <p:nvPr/>
        </p:nvSpPr>
        <p:spPr>
          <a:xfrm>
            <a:off x="8178085" y="2174788"/>
            <a:ext cx="1151266" cy="3607825"/>
          </a:xfrm>
          <a:custGeom>
            <a:avLst/>
            <a:gdLst/>
            <a:ahLst/>
            <a:cxnLst/>
            <a:rect l="l" t="t" r="r" b="b"/>
            <a:pathLst>
              <a:path w="1100454" h="4815840">
                <a:moveTo>
                  <a:pt x="0" y="4815840"/>
                </a:moveTo>
                <a:lnTo>
                  <a:pt x="1100327" y="4815840"/>
                </a:lnTo>
                <a:lnTo>
                  <a:pt x="1100327" y="0"/>
                </a:lnTo>
                <a:lnTo>
                  <a:pt x="0" y="0"/>
                </a:lnTo>
                <a:lnTo>
                  <a:pt x="0" y="4815840"/>
                </a:lnTo>
                <a:close/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094315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100CD-7FDB-8ED6-B4F8-65EF8F0E3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ocument with text on it&#10;&#10;Description automatically generated">
            <a:extLst>
              <a:ext uri="{FF2B5EF4-FFF2-40B4-BE49-F238E27FC236}">
                <a16:creationId xmlns:a16="http://schemas.microsoft.com/office/drawing/2014/main" id="{2DA2DF94-5D17-51B2-60E7-A27950CDD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6537" y="-797646"/>
            <a:ext cx="5255194" cy="9001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0C3F56-062D-EF8B-C108-39F26DB9F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6" y="85800"/>
            <a:ext cx="10830059" cy="1325563"/>
          </a:xfrm>
        </p:spPr>
        <p:txBody>
          <a:bodyPr/>
          <a:lstStyle/>
          <a:p>
            <a:r>
              <a:rPr lang="en-US"/>
              <a:t>Verifications for XYZ Seafood Company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322C8A-8E63-0C33-F099-1DDA0E85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176</a:t>
            </a:fld>
            <a:endParaRPr lang="en-US"/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02BB2680-2602-6E25-650C-C86AEDDC77A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21722">
            <a:off x="3487330" y="2888402"/>
            <a:ext cx="2274735" cy="2789847"/>
          </a:xfrm>
          <a:prstGeom prst="rect">
            <a:avLst/>
          </a:prstGeom>
        </p:spPr>
      </p:pic>
      <p:sp>
        <p:nvSpPr>
          <p:cNvPr id="5" name="object 9">
            <a:extLst>
              <a:ext uri="{FF2B5EF4-FFF2-40B4-BE49-F238E27FC236}">
                <a16:creationId xmlns:a16="http://schemas.microsoft.com/office/drawing/2014/main" id="{6FA64950-20FC-D4F8-9D4A-DE389E4B15E9}"/>
              </a:ext>
            </a:extLst>
          </p:cNvPr>
          <p:cNvSpPr txBox="1"/>
          <p:nvPr/>
        </p:nvSpPr>
        <p:spPr>
          <a:xfrm>
            <a:off x="3723392" y="3901169"/>
            <a:ext cx="1802611" cy="764312"/>
          </a:xfrm>
          <a:prstGeom prst="rect">
            <a:avLst/>
          </a:prstGeom>
          <a:solidFill>
            <a:srgbClr val="100E3E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2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ages</a:t>
            </a:r>
            <a:r>
              <a:rPr sz="2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US" sz="2400" spc="-45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10">
                <a:solidFill>
                  <a:schemeClr val="bg1"/>
                </a:solidFill>
                <a:latin typeface="Calibri"/>
                <a:cs typeface="Calibri"/>
              </a:rPr>
              <a:t>157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70665E2-619E-0515-BFED-7CEC8C866B13}"/>
              </a:ext>
            </a:extLst>
          </p:cNvPr>
          <p:cNvSpPr/>
          <p:nvPr/>
        </p:nvSpPr>
        <p:spPr>
          <a:xfrm>
            <a:off x="8062174" y="1664078"/>
            <a:ext cx="1017431" cy="2789847"/>
          </a:xfrm>
          <a:custGeom>
            <a:avLst/>
            <a:gdLst/>
            <a:ahLst/>
            <a:cxnLst/>
            <a:rect l="l" t="t" r="r" b="b"/>
            <a:pathLst>
              <a:path w="1100454" h="4815840">
                <a:moveTo>
                  <a:pt x="0" y="4815840"/>
                </a:moveTo>
                <a:lnTo>
                  <a:pt x="1100327" y="4815840"/>
                </a:lnTo>
                <a:lnTo>
                  <a:pt x="1100327" y="0"/>
                </a:lnTo>
                <a:lnTo>
                  <a:pt x="0" y="0"/>
                </a:lnTo>
                <a:lnTo>
                  <a:pt x="0" y="4815840"/>
                </a:lnTo>
                <a:close/>
              </a:path>
            </a:pathLst>
          </a:custGeom>
          <a:ln w="2895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05129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75560" y="3255265"/>
            <a:ext cx="6536690" cy="3241675"/>
            <a:chOff x="1051560" y="3255264"/>
            <a:chExt cx="6536690" cy="3241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60" y="3255264"/>
              <a:ext cx="2092452" cy="32415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4011" y="3261360"/>
              <a:ext cx="4443984" cy="123139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575560" y="561913"/>
            <a:ext cx="7906787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3542029" algn="l"/>
              </a:tabLst>
            </a:pPr>
            <a:r>
              <a:rPr sz="44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End Chapter 10:Principle 6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619371" y="1884121"/>
            <a:ext cx="31222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30">
                <a:solidFill>
                  <a:srgbClr val="1F3863"/>
                </a:solidFill>
                <a:latin typeface="Calibri"/>
                <a:cs typeface="Calibri"/>
              </a:rPr>
              <a:t>VERIFICATIONS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B2C04-F6E9-30EE-D0EE-F9E329390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17776-AF8B-A36B-BFD2-DC212EDD8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469451" cy="1325563"/>
          </a:xfrm>
        </p:spPr>
        <p:txBody>
          <a:bodyPr/>
          <a:lstStyle/>
          <a:p>
            <a:r>
              <a:rPr lang="en-US"/>
              <a:t>Principle 7: Record Keeping Procedures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430931-563B-C133-317A-93FF14BD4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804B4-D76B-AD4D-85C1-39BDD5650679}"/>
              </a:ext>
            </a:extLst>
          </p:cNvPr>
          <p:cNvGrpSpPr/>
          <p:nvPr/>
        </p:nvGrpSpPr>
        <p:grpSpPr>
          <a:xfrm>
            <a:off x="2733541" y="2582859"/>
            <a:ext cx="8119873" cy="2130812"/>
            <a:chOff x="838198" y="563072"/>
            <a:chExt cx="8119873" cy="213081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B872181D-62B0-19F3-F8BB-E024F5BE5EF7}"/>
                </a:ext>
              </a:extLst>
            </p:cNvPr>
            <p:cNvSpPr/>
            <p:nvPr/>
          </p:nvSpPr>
          <p:spPr>
            <a:xfrm rot="5400000">
              <a:off x="4063242" y="-2200944"/>
              <a:ext cx="166978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0DCE8575-D265-C1D4-7AE4-BF801B57C93D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E7D319-8EFE-B906-4EBC-D7C0AFD34040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3DD9B6E-894A-86C9-8753-42A5C381EB0F}"/>
              </a:ext>
            </a:extLst>
          </p:cNvPr>
          <p:cNvSpPr txBox="1"/>
          <p:nvPr/>
        </p:nvSpPr>
        <p:spPr>
          <a:xfrm>
            <a:off x="2900966" y="3081598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records are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develop appropriate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conduct a record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computerized records may be used</a:t>
            </a:r>
          </a:p>
        </p:txBody>
      </p:sp>
      <p:pic>
        <p:nvPicPr>
          <p:cNvPr id="14" name="Picture 13" descr="A bar code with text&#10;&#10;Description automatically generated">
            <a:extLst>
              <a:ext uri="{FF2B5EF4-FFF2-40B4-BE49-F238E27FC236}">
                <a16:creationId xmlns:a16="http://schemas.microsoft.com/office/drawing/2014/main" id="{59725F11-F4CC-3D38-94DA-8736AE85B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1" t="7399" r="22123"/>
          <a:stretch/>
        </p:blipFill>
        <p:spPr>
          <a:xfrm>
            <a:off x="270456" y="2582859"/>
            <a:ext cx="2215167" cy="239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8201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A0E4-C4CE-97B6-69F9-9D50B8C1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Records Support the HACCP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B7D8B6-2C16-11E2-EB46-FC6A5AA7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179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3A6973-3671-7125-A1E3-E9B74A99EFC8}"/>
              </a:ext>
            </a:extLst>
          </p:cNvPr>
          <p:cNvGrpSpPr/>
          <p:nvPr/>
        </p:nvGrpSpPr>
        <p:grpSpPr>
          <a:xfrm>
            <a:off x="1074216" y="1824954"/>
            <a:ext cx="9082758" cy="2625214"/>
            <a:chOff x="838198" y="435807"/>
            <a:chExt cx="7782717" cy="320612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6EE61F4A-C45A-5618-F3C8-A9DB98676BEC}"/>
                </a:ext>
              </a:extLst>
            </p:cNvPr>
            <p:cNvSpPr/>
            <p:nvPr/>
          </p:nvSpPr>
          <p:spPr>
            <a:xfrm rot="5400000">
              <a:off x="3422434" y="-1556547"/>
              <a:ext cx="2614248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6B3B4D89-8AFF-BDA5-CD0C-D0EDF169AF54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DBA25C-8C0B-1E99-804F-2D71246E3C4D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6693F6-1A8B-D6B4-4676-48E9DA0B4EC8}"/>
              </a:ext>
            </a:extLst>
          </p:cNvPr>
          <p:cNvGrpSpPr/>
          <p:nvPr/>
        </p:nvGrpSpPr>
        <p:grpSpPr>
          <a:xfrm>
            <a:off x="1074216" y="4692035"/>
            <a:ext cx="9082757" cy="1193610"/>
            <a:chOff x="838198" y="435807"/>
            <a:chExt cx="7782716" cy="1457735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14DCA7A5-BE9A-255B-6474-830C06553BE1}"/>
                </a:ext>
              </a:extLst>
            </p:cNvPr>
            <p:cNvSpPr/>
            <p:nvPr/>
          </p:nvSpPr>
          <p:spPr>
            <a:xfrm rot="5400000">
              <a:off x="4296629" y="-2430744"/>
              <a:ext cx="86585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8F6FCD38-C58D-C103-5A29-14445A656181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0D9A42-85A2-790F-B854-BD558ED9A7DF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5E54C46-C578-91F5-D6AD-FBB61A916BEF}"/>
              </a:ext>
            </a:extLst>
          </p:cNvPr>
          <p:cNvSpPr txBox="1"/>
          <p:nvPr/>
        </p:nvSpPr>
        <p:spPr>
          <a:xfrm>
            <a:off x="1120544" y="4384334"/>
            <a:ext cx="532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1800" indent="-342900">
              <a:buFont typeface="Arial" panose="020B0604020202020204" pitchFamily="34" charset="0"/>
              <a:buChar char="•"/>
            </a:pPr>
            <a:endParaRPr lang="en-US" sz="1800" b="0" i="0" u="none" strike="noStrike" baseline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E4029E-3599-38DB-D5B4-78C31FB7EBA5}"/>
              </a:ext>
            </a:extLst>
          </p:cNvPr>
          <p:cNvSpPr txBox="1"/>
          <p:nvPr/>
        </p:nvSpPr>
        <p:spPr>
          <a:xfrm>
            <a:off x="1386963" y="533871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00"/>
            <a:r>
              <a:rPr lang="en-US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The HACCP plan and its supporting documentation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49230A-8B2E-65A0-FEC1-1D482DDBA764}"/>
              </a:ext>
            </a:extLst>
          </p:cNvPr>
          <p:cNvSpPr txBox="1"/>
          <p:nvPr/>
        </p:nvSpPr>
        <p:spPr>
          <a:xfrm>
            <a:off x="1330306" y="2364217"/>
            <a:ext cx="6111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Six types of records are needed in a HACCP system: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The HACCP plan and supporting documentation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CCP Monitoring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Corrective Action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Verification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Sanitation Control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Importer Verification records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136EDE50-8566-D19D-62FA-86001C3ABF98}"/>
              </a:ext>
            </a:extLst>
          </p:cNvPr>
          <p:cNvSpPr txBox="1"/>
          <p:nvPr/>
        </p:nvSpPr>
        <p:spPr>
          <a:xfrm>
            <a:off x="5412240" y="3385714"/>
            <a:ext cx="4477703" cy="6277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95"/>
              </a:spcBef>
            </a:pPr>
            <a:r>
              <a:rPr sz="4000" spc="-7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4000" spc="-5">
                <a:solidFill>
                  <a:srgbClr val="44536A"/>
                </a:solidFill>
                <a:latin typeface="Calibri"/>
                <a:cs typeface="Calibri"/>
              </a:rPr>
              <a:t>equi</a:t>
            </a:r>
            <a:r>
              <a:rPr sz="4000" spc="-6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4000" spc="-5">
                <a:solidFill>
                  <a:srgbClr val="44536A"/>
                </a:solidFill>
                <a:latin typeface="Calibri"/>
                <a:cs typeface="Calibri"/>
              </a:rPr>
              <a:t>ed  </a:t>
            </a:r>
            <a:r>
              <a:rPr sz="4000" spc="-30">
                <a:solidFill>
                  <a:srgbClr val="44536A"/>
                </a:solidFill>
                <a:latin typeface="Calibri"/>
                <a:cs typeface="Calibri"/>
              </a:rPr>
              <a:t>Records</a:t>
            </a:r>
            <a:endParaRPr sz="4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281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85146-03F7-EA93-D0AD-252044B2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41EB5-38E5-637C-4FD1-0D4A321EA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61993" cy="1325563"/>
          </a:xfrm>
        </p:spPr>
        <p:txBody>
          <a:bodyPr>
            <a:normAutofit/>
          </a:bodyPr>
          <a:lstStyle/>
          <a:p>
            <a:r>
              <a:rPr lang="en-US" dirty="0"/>
              <a:t>Required Training Records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89EA5-CE6D-A6F2-FAD5-AC1C1CE25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18</a:t>
            </a:fld>
            <a:endParaRPr lang="en-US"/>
          </a:p>
        </p:txBody>
      </p:sp>
      <p:pic>
        <p:nvPicPr>
          <p:cNvPr id="10" name="Content Placeholder 9" descr="A document with text and numbers&#10;&#10;Description automatically generated">
            <a:extLst>
              <a:ext uri="{FF2B5EF4-FFF2-40B4-BE49-F238E27FC236}">
                <a16:creationId xmlns:a16="http://schemas.microsoft.com/office/drawing/2014/main" id="{72DBFBC7-63F9-A90D-7EB2-9DDC34BFA56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3082"/>
            <a:ext cx="6042025" cy="6081713"/>
          </a:xfrm>
        </p:spPr>
      </p:pic>
      <p:grpSp>
        <p:nvGrpSpPr>
          <p:cNvPr id="11" name="object 4">
            <a:extLst>
              <a:ext uri="{FF2B5EF4-FFF2-40B4-BE49-F238E27FC236}">
                <a16:creationId xmlns:a16="http://schemas.microsoft.com/office/drawing/2014/main" id="{5F320068-F5E0-71BA-7015-0065BCE1E4AD}"/>
              </a:ext>
            </a:extLst>
          </p:cNvPr>
          <p:cNvGrpSpPr/>
          <p:nvPr/>
        </p:nvGrpSpPr>
        <p:grpSpPr>
          <a:xfrm>
            <a:off x="1125341" y="5799279"/>
            <a:ext cx="1195070" cy="451484"/>
            <a:chOff x="355091" y="2731007"/>
            <a:chExt cx="1195070" cy="451484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FF90131C-4A93-E800-EDA8-7B8C4CC3ED76}"/>
                </a:ext>
              </a:extLst>
            </p:cNvPr>
            <p:cNvSpPr/>
            <p:nvPr/>
          </p:nvSpPr>
          <p:spPr>
            <a:xfrm>
              <a:off x="361187" y="2737103"/>
              <a:ext cx="1183005" cy="439420"/>
            </a:xfrm>
            <a:custGeom>
              <a:avLst/>
              <a:gdLst/>
              <a:ahLst/>
              <a:cxnLst/>
              <a:rect l="l" t="t" r="r" b="b"/>
              <a:pathLst>
                <a:path w="1183005" h="439419">
                  <a:moveTo>
                    <a:pt x="1109472" y="0"/>
                  </a:moveTo>
                  <a:lnTo>
                    <a:pt x="73152" y="0"/>
                  </a:lnTo>
                  <a:lnTo>
                    <a:pt x="44678" y="5750"/>
                  </a:lnTo>
                  <a:lnTo>
                    <a:pt x="21426" y="21431"/>
                  </a:lnTo>
                  <a:lnTo>
                    <a:pt x="5748" y="44684"/>
                  </a:lnTo>
                  <a:lnTo>
                    <a:pt x="0" y="73151"/>
                  </a:lnTo>
                  <a:lnTo>
                    <a:pt x="0" y="365760"/>
                  </a:lnTo>
                  <a:lnTo>
                    <a:pt x="5748" y="394227"/>
                  </a:lnTo>
                  <a:lnTo>
                    <a:pt x="21426" y="417480"/>
                  </a:lnTo>
                  <a:lnTo>
                    <a:pt x="44678" y="433161"/>
                  </a:lnTo>
                  <a:lnTo>
                    <a:pt x="73152" y="438912"/>
                  </a:lnTo>
                  <a:lnTo>
                    <a:pt x="1109472" y="438912"/>
                  </a:lnTo>
                  <a:lnTo>
                    <a:pt x="1137939" y="433161"/>
                  </a:lnTo>
                  <a:lnTo>
                    <a:pt x="1161192" y="417480"/>
                  </a:lnTo>
                  <a:lnTo>
                    <a:pt x="1176873" y="394227"/>
                  </a:lnTo>
                  <a:lnTo>
                    <a:pt x="1182624" y="365760"/>
                  </a:lnTo>
                  <a:lnTo>
                    <a:pt x="1182624" y="73151"/>
                  </a:lnTo>
                  <a:lnTo>
                    <a:pt x="1176873" y="44684"/>
                  </a:lnTo>
                  <a:lnTo>
                    <a:pt x="1161192" y="21431"/>
                  </a:lnTo>
                  <a:lnTo>
                    <a:pt x="1137939" y="5750"/>
                  </a:lnTo>
                  <a:lnTo>
                    <a:pt x="1109472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FC6EBD72-1B8A-F2BE-ADE7-E1A9980B5169}"/>
                </a:ext>
              </a:extLst>
            </p:cNvPr>
            <p:cNvSpPr/>
            <p:nvPr/>
          </p:nvSpPr>
          <p:spPr>
            <a:xfrm>
              <a:off x="361187" y="2737103"/>
              <a:ext cx="1183005" cy="439420"/>
            </a:xfrm>
            <a:custGeom>
              <a:avLst/>
              <a:gdLst/>
              <a:ahLst/>
              <a:cxnLst/>
              <a:rect l="l" t="t" r="r" b="b"/>
              <a:pathLst>
                <a:path w="1183005" h="439419">
                  <a:moveTo>
                    <a:pt x="0" y="73151"/>
                  </a:moveTo>
                  <a:lnTo>
                    <a:pt x="5748" y="44684"/>
                  </a:lnTo>
                  <a:lnTo>
                    <a:pt x="21426" y="21431"/>
                  </a:lnTo>
                  <a:lnTo>
                    <a:pt x="44678" y="5750"/>
                  </a:lnTo>
                  <a:lnTo>
                    <a:pt x="73152" y="0"/>
                  </a:lnTo>
                  <a:lnTo>
                    <a:pt x="1109472" y="0"/>
                  </a:lnTo>
                  <a:lnTo>
                    <a:pt x="1137939" y="5750"/>
                  </a:lnTo>
                  <a:lnTo>
                    <a:pt x="1161192" y="21431"/>
                  </a:lnTo>
                  <a:lnTo>
                    <a:pt x="1176873" y="44684"/>
                  </a:lnTo>
                  <a:lnTo>
                    <a:pt x="1182624" y="73151"/>
                  </a:lnTo>
                  <a:lnTo>
                    <a:pt x="1182624" y="365760"/>
                  </a:lnTo>
                  <a:lnTo>
                    <a:pt x="1176873" y="394227"/>
                  </a:lnTo>
                  <a:lnTo>
                    <a:pt x="1161192" y="417480"/>
                  </a:lnTo>
                  <a:lnTo>
                    <a:pt x="1137939" y="433161"/>
                  </a:lnTo>
                  <a:lnTo>
                    <a:pt x="1109472" y="438912"/>
                  </a:lnTo>
                  <a:lnTo>
                    <a:pt x="73152" y="438912"/>
                  </a:lnTo>
                  <a:lnTo>
                    <a:pt x="44678" y="433161"/>
                  </a:lnTo>
                  <a:lnTo>
                    <a:pt x="21426" y="417480"/>
                  </a:lnTo>
                  <a:lnTo>
                    <a:pt x="5748" y="394227"/>
                  </a:lnTo>
                  <a:lnTo>
                    <a:pt x="0" y="365760"/>
                  </a:lnTo>
                  <a:lnTo>
                    <a:pt x="0" y="7315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7">
            <a:extLst>
              <a:ext uri="{FF2B5EF4-FFF2-40B4-BE49-F238E27FC236}">
                <a16:creationId xmlns:a16="http://schemas.microsoft.com/office/drawing/2014/main" id="{208F58B3-23AB-E634-3B4F-87C52465B77D}"/>
              </a:ext>
            </a:extLst>
          </p:cNvPr>
          <p:cNvSpPr txBox="1"/>
          <p:nvPr/>
        </p:nvSpPr>
        <p:spPr>
          <a:xfrm>
            <a:off x="1227246" y="5799661"/>
            <a:ext cx="9931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39502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B9B0CAA-4A98-BBBE-6BC6-DFBE913DD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87" y="1238341"/>
            <a:ext cx="5057471" cy="500533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C09802-8896-128E-D62F-82A6CC7CC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849" y="2192486"/>
            <a:ext cx="6007464" cy="405118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bject 7"/>
          <p:cNvSpPr txBox="1"/>
          <p:nvPr/>
        </p:nvSpPr>
        <p:spPr>
          <a:xfrm>
            <a:off x="7641842" y="2537811"/>
            <a:ext cx="1666239" cy="34753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161290">
              <a:spcBef>
                <a:spcPts val="310"/>
              </a:spcBef>
            </a:pPr>
            <a:r>
              <a:rPr sz="2000" b="1">
                <a:solidFill>
                  <a:srgbClr val="990033"/>
                </a:solidFill>
                <a:latin typeface="Arial"/>
                <a:cs typeface="Arial"/>
              </a:rPr>
              <a:t>REQUIRED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70103" y="1592446"/>
            <a:ext cx="2792970" cy="53219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92710">
              <a:spcBef>
                <a:spcPts val="310"/>
              </a:spcBef>
            </a:pPr>
            <a:r>
              <a:rPr sz="3200" b="1" spc="-5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</a:t>
            </a:r>
            <a:r>
              <a:rPr sz="3200" b="1" spc="-6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5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  <a:endParaRPr sz="3200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180</a:t>
            </a:fld>
            <a:endParaRPr spc="-5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68827" y="133620"/>
            <a:ext cx="10600187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/>
              <a:t>Recommended</a:t>
            </a:r>
            <a:r>
              <a:rPr spc="-25"/>
              <a:t> </a:t>
            </a:r>
            <a:r>
              <a:rPr spc="-5"/>
              <a:t>and</a:t>
            </a:r>
            <a:r>
              <a:rPr spc="-20"/>
              <a:t> Required</a:t>
            </a:r>
            <a:r>
              <a:rPr spc="-15"/>
              <a:t> </a:t>
            </a:r>
            <a:r>
              <a:rPr spc="-30"/>
              <a:t>Records</a:t>
            </a: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F0E10E4B-FA1B-2E29-EED4-E1E48351FF3B}"/>
              </a:ext>
            </a:extLst>
          </p:cNvPr>
          <p:cNvSpPr txBox="1"/>
          <p:nvPr/>
        </p:nvSpPr>
        <p:spPr>
          <a:xfrm>
            <a:off x="1671406" y="941580"/>
            <a:ext cx="2792970" cy="53219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92710">
              <a:spcBef>
                <a:spcPts val="310"/>
              </a:spcBef>
            </a:pPr>
            <a:r>
              <a:rPr lang="en-US" sz="3200" b="1" spc="-5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 Analysis</a:t>
            </a:r>
            <a:endParaRPr sz="3200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2443C716-1DD2-AC77-A930-5E23F4ADF735}"/>
              </a:ext>
            </a:extLst>
          </p:cNvPr>
          <p:cNvSpPr txBox="1"/>
          <p:nvPr/>
        </p:nvSpPr>
        <p:spPr>
          <a:xfrm>
            <a:off x="1849737" y="2451413"/>
            <a:ext cx="2436308" cy="34753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161290">
              <a:spcBef>
                <a:spcPts val="310"/>
              </a:spcBef>
            </a:pPr>
            <a:r>
              <a:rPr lang="en-US" sz="2000" b="1">
                <a:solidFill>
                  <a:srgbClr val="990033"/>
                </a:solidFill>
                <a:latin typeface="Arial"/>
                <a:cs typeface="Arial"/>
              </a:rPr>
              <a:t>RECOMMENDED</a:t>
            </a:r>
            <a:endParaRPr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93084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CFC33-1E21-73E3-97CA-FABAF54B2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F0799-1B00-A1BE-2DC5-7653ABE0B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Record Support for HACCP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00B014-9043-B7B8-A7A8-CF5A8D322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181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EA8D43-1C54-AA78-2CD0-A1114998B7D6}"/>
              </a:ext>
            </a:extLst>
          </p:cNvPr>
          <p:cNvGrpSpPr/>
          <p:nvPr/>
        </p:nvGrpSpPr>
        <p:grpSpPr>
          <a:xfrm>
            <a:off x="1074216" y="1824954"/>
            <a:ext cx="9082758" cy="3205712"/>
            <a:chOff x="838198" y="435807"/>
            <a:chExt cx="7782717" cy="3915080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E1BE8B49-0387-3D7E-0714-B1844414C3A9}"/>
                </a:ext>
              </a:extLst>
            </p:cNvPr>
            <p:cNvSpPr/>
            <p:nvPr/>
          </p:nvSpPr>
          <p:spPr>
            <a:xfrm rot="5400000">
              <a:off x="3067958" y="-1202070"/>
              <a:ext cx="332319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111D52AB-9D73-B1E3-D9A3-5CA5D0584AAD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EA1D29-A3FF-0E67-D6E4-59A622DDDD37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F422209-FAFC-074E-BF38-71E139630DA5}"/>
              </a:ext>
            </a:extLst>
          </p:cNvPr>
          <p:cNvSpPr txBox="1"/>
          <p:nvPr/>
        </p:nvSpPr>
        <p:spPr>
          <a:xfrm>
            <a:off x="1120544" y="4384334"/>
            <a:ext cx="532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1800" indent="-342900">
              <a:buFont typeface="Arial" panose="020B0604020202020204" pitchFamily="34" charset="0"/>
              <a:buChar char="•"/>
            </a:pPr>
            <a:endParaRPr lang="en-US" sz="1800" b="0" i="0" u="none" strike="noStrike" baseline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912BC1-662A-9024-C3F5-3B259AD7189F}"/>
              </a:ext>
            </a:extLst>
          </p:cNvPr>
          <p:cNvSpPr txBox="1"/>
          <p:nvPr/>
        </p:nvSpPr>
        <p:spPr>
          <a:xfrm>
            <a:off x="1330306" y="2364217"/>
            <a:ext cx="61110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HACCP Plan Support Documents: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published scientific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in-plant studies conducted by processing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from equipment manufacturers or other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gathered in the Preliminary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Pre-requisite programs including sanitation control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Written hazard analysis worksheets</a:t>
            </a:r>
          </a:p>
        </p:txBody>
      </p:sp>
    </p:spTree>
    <p:extLst>
      <p:ext uri="{BB962C8B-B14F-4D97-AF65-F5344CB8AC3E}">
        <p14:creationId xmlns:p14="http://schemas.microsoft.com/office/powerpoint/2010/main" val="369480199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A8B37-03C6-5E7E-FE22-0A8A217B6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92177" cy="1325563"/>
          </a:xfrm>
        </p:spPr>
        <p:txBody>
          <a:bodyPr/>
          <a:lstStyle/>
          <a:p>
            <a:r>
              <a:rPr lang="en-US"/>
              <a:t>Records support the HACCP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8FF30E-864A-9B30-F149-89B602555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182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98DE40-2162-5FE2-294D-3F058B97DFAE}"/>
              </a:ext>
            </a:extLst>
          </p:cNvPr>
          <p:cNvGrpSpPr/>
          <p:nvPr/>
        </p:nvGrpSpPr>
        <p:grpSpPr>
          <a:xfrm>
            <a:off x="1074216" y="1592348"/>
            <a:ext cx="9082759" cy="1395555"/>
            <a:chOff x="838198" y="435807"/>
            <a:chExt cx="7782718" cy="1704367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C4BD0102-8803-AF1C-75A1-980A4038A3CB}"/>
                </a:ext>
              </a:extLst>
            </p:cNvPr>
            <p:cNvSpPr/>
            <p:nvPr/>
          </p:nvSpPr>
          <p:spPr>
            <a:xfrm rot="5400000">
              <a:off x="4173318" y="-2307424"/>
              <a:ext cx="1112481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8662EB9E-F24B-A836-2E78-1E5A24DF2EB3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013C31-6891-8E98-5CA2-4C60B7EDBDC9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2722DD-3EB8-F112-8395-12FCCFF3FEF1}"/>
              </a:ext>
            </a:extLst>
          </p:cNvPr>
          <p:cNvGrpSpPr/>
          <p:nvPr/>
        </p:nvGrpSpPr>
        <p:grpSpPr>
          <a:xfrm>
            <a:off x="1097380" y="3072558"/>
            <a:ext cx="9082758" cy="3346963"/>
            <a:chOff x="838198" y="435807"/>
            <a:chExt cx="7782717" cy="4087588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2C404DF5-4E40-1336-D17E-66134BED8A84}"/>
                </a:ext>
              </a:extLst>
            </p:cNvPr>
            <p:cNvSpPr/>
            <p:nvPr/>
          </p:nvSpPr>
          <p:spPr>
            <a:xfrm rot="5400000">
              <a:off x="2981706" y="-1115815"/>
              <a:ext cx="3495704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5151EF08-A861-861E-86FA-95E10CAC8D23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727C9-04C5-83A3-1718-2CA75C0BEFE9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7FBDA3-194E-002B-AD1B-AEAA2A085F9F}"/>
              </a:ext>
            </a:extLst>
          </p:cNvPr>
          <p:cNvSpPr txBox="1"/>
          <p:nvPr/>
        </p:nvSpPr>
        <p:spPr>
          <a:xfrm>
            <a:off x="1265350" y="2214474"/>
            <a:ext cx="8187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CCP monitoring records are used to document that food safety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 have been controlled at each CCP.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8EB3F7-44C8-144A-38E0-A1BBF79E36C6}"/>
              </a:ext>
            </a:extLst>
          </p:cNvPr>
          <p:cNvSpPr txBox="1"/>
          <p:nvPr/>
        </p:nvSpPr>
        <p:spPr>
          <a:xfrm>
            <a:off x="1265350" y="3614839"/>
            <a:ext cx="61110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00"/>
            <a:r>
              <a:rPr lang="en-US" sz="1800" b="0" i="0" u="none" strike="noStrike" baseline="0">
                <a:solidFill>
                  <a:srgbClr val="000000"/>
                </a:solidFill>
                <a:latin typeface="Museo Sans 300"/>
              </a:rPr>
              <a:t>Information required on CCP monitoring records: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Title of record (e.g. Shellfish Receiving Log)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Firm name and location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Product identification (if applicable)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Date and time of monitoring observation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Actual measurement or observation taken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Signature or initials of the person performing the monitoring activity</a:t>
            </a:r>
          </a:p>
          <a:p>
            <a:pPr marL="800100" marR="1800" lvl="1" indent="-342900">
              <a:buFont typeface="Arial" panose="020B0604020202020204" pitchFamily="34" charset="0"/>
              <a:buChar char="•"/>
            </a:pPr>
            <a:r>
              <a:rPr lang="en-US" b="0" i="0" u="none" strike="noStrike" baseline="0">
                <a:solidFill>
                  <a:srgbClr val="000000"/>
                </a:solidFill>
                <a:latin typeface="Museo Sans 300"/>
              </a:rPr>
              <a:t>Signature of the trained person reviewing the monitoring record and the date of review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634BB842-B303-7E19-267B-94112D2CF9D9}"/>
              </a:ext>
            </a:extLst>
          </p:cNvPr>
          <p:cNvSpPr txBox="1"/>
          <p:nvPr/>
        </p:nvSpPr>
        <p:spPr>
          <a:xfrm>
            <a:off x="6913496" y="2807355"/>
            <a:ext cx="4637987" cy="124328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0" marR="5080" indent="-114300">
              <a:lnSpc>
                <a:spcPct val="100000"/>
              </a:lnSpc>
              <a:spcBef>
                <a:spcPts val="95"/>
              </a:spcBef>
            </a:pPr>
            <a:r>
              <a:rPr sz="4000" spc="-75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4000" spc="-5">
                <a:solidFill>
                  <a:srgbClr val="44536A"/>
                </a:solidFill>
                <a:latin typeface="Calibri"/>
                <a:cs typeface="Calibri"/>
              </a:rPr>
              <a:t>equi</a:t>
            </a:r>
            <a:r>
              <a:rPr sz="4000" spc="-6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4000" spc="-5">
                <a:solidFill>
                  <a:srgbClr val="44536A"/>
                </a:solidFill>
                <a:latin typeface="Calibri"/>
                <a:cs typeface="Calibri"/>
              </a:rPr>
              <a:t>ed  </a:t>
            </a:r>
            <a:r>
              <a:rPr lang="en-US" sz="4000" spc="-30">
                <a:solidFill>
                  <a:srgbClr val="44536A"/>
                </a:solidFill>
                <a:latin typeface="Calibri"/>
                <a:cs typeface="Calibri"/>
              </a:rPr>
              <a:t>information on required records</a:t>
            </a:r>
            <a:endParaRPr sz="4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61799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EDCAA-521A-CB7F-E935-9D0B8E731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4A8A0-E3AB-D7D8-CF56-CD390AE78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92177" cy="1325563"/>
          </a:xfrm>
        </p:spPr>
        <p:txBody>
          <a:bodyPr/>
          <a:lstStyle/>
          <a:p>
            <a:r>
              <a:rPr lang="en-US"/>
              <a:t>Example Monitoring Records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00BA72-8FDE-CEEB-1655-D90EFF9D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183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BB361-D585-0285-AB60-D12F0A98E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74" y="1328820"/>
            <a:ext cx="8767822" cy="515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1831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06576" y="436934"/>
            <a:ext cx="7096411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/>
              <a:t>Example</a:t>
            </a:r>
            <a:r>
              <a:rPr sz="3600" spc="-25"/>
              <a:t> </a:t>
            </a:r>
            <a:r>
              <a:rPr sz="3600" spc="-10"/>
              <a:t>Monitoring</a:t>
            </a:r>
            <a:r>
              <a:rPr sz="3600" spc="-45"/>
              <a:t> </a:t>
            </a:r>
            <a:r>
              <a:rPr sz="3600" spc="-25"/>
              <a:t>Records</a:t>
            </a:r>
            <a:r>
              <a:rPr sz="3600" spc="-35"/>
              <a:t> </a:t>
            </a:r>
            <a:r>
              <a:rPr sz="3600"/>
              <a:t>…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8164068" y="483109"/>
            <a:ext cx="2042160" cy="474345"/>
            <a:chOff x="6640068" y="483108"/>
            <a:chExt cx="2042160" cy="474345"/>
          </a:xfrm>
        </p:grpSpPr>
        <p:sp>
          <p:nvSpPr>
            <p:cNvPr id="8" name="object 8"/>
            <p:cNvSpPr/>
            <p:nvPr/>
          </p:nvSpPr>
          <p:spPr>
            <a:xfrm>
              <a:off x="6646164" y="489204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80">
                  <a:moveTo>
                    <a:pt x="1953005" y="0"/>
                  </a:moveTo>
                  <a:lnTo>
                    <a:pt x="76961" y="0"/>
                  </a:lnTo>
                  <a:lnTo>
                    <a:pt x="46988" y="6042"/>
                  </a:lnTo>
                  <a:lnTo>
                    <a:pt x="22526" y="22526"/>
                  </a:lnTo>
                  <a:lnTo>
                    <a:pt x="6042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2" y="414783"/>
                  </a:lnTo>
                  <a:lnTo>
                    <a:pt x="22526" y="439245"/>
                  </a:lnTo>
                  <a:lnTo>
                    <a:pt x="46988" y="455729"/>
                  </a:lnTo>
                  <a:lnTo>
                    <a:pt x="76961" y="461772"/>
                  </a:lnTo>
                  <a:lnTo>
                    <a:pt x="1953005" y="461772"/>
                  </a:lnTo>
                  <a:lnTo>
                    <a:pt x="1982979" y="455729"/>
                  </a:lnTo>
                  <a:lnTo>
                    <a:pt x="2007441" y="439245"/>
                  </a:lnTo>
                  <a:lnTo>
                    <a:pt x="2023925" y="414783"/>
                  </a:lnTo>
                  <a:lnTo>
                    <a:pt x="2029967" y="384810"/>
                  </a:lnTo>
                  <a:lnTo>
                    <a:pt x="2029967" y="76962"/>
                  </a:lnTo>
                  <a:lnTo>
                    <a:pt x="2023925" y="46988"/>
                  </a:lnTo>
                  <a:lnTo>
                    <a:pt x="2007441" y="22526"/>
                  </a:lnTo>
                  <a:lnTo>
                    <a:pt x="1982979" y="6042"/>
                  </a:lnTo>
                  <a:lnTo>
                    <a:pt x="1953005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46164" y="489204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80">
                  <a:moveTo>
                    <a:pt x="0" y="76962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1" y="0"/>
                  </a:lnTo>
                  <a:lnTo>
                    <a:pt x="1953005" y="0"/>
                  </a:lnTo>
                  <a:lnTo>
                    <a:pt x="1982979" y="6042"/>
                  </a:lnTo>
                  <a:lnTo>
                    <a:pt x="2007441" y="22526"/>
                  </a:lnTo>
                  <a:lnTo>
                    <a:pt x="2023925" y="46988"/>
                  </a:lnTo>
                  <a:lnTo>
                    <a:pt x="2029967" y="76962"/>
                  </a:lnTo>
                  <a:lnTo>
                    <a:pt x="2029967" y="384810"/>
                  </a:lnTo>
                  <a:lnTo>
                    <a:pt x="2023925" y="414783"/>
                  </a:lnTo>
                  <a:lnTo>
                    <a:pt x="2007441" y="439245"/>
                  </a:lnTo>
                  <a:lnTo>
                    <a:pt x="1982979" y="455729"/>
                  </a:lnTo>
                  <a:lnTo>
                    <a:pt x="1953005" y="461772"/>
                  </a:lnTo>
                  <a:lnTo>
                    <a:pt x="76961" y="461772"/>
                  </a:lnTo>
                  <a:lnTo>
                    <a:pt x="46988" y="455729"/>
                  </a:lnTo>
                  <a:lnTo>
                    <a:pt x="22526" y="439245"/>
                  </a:lnTo>
                  <a:lnTo>
                    <a:pt x="6042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272018" y="502158"/>
            <a:ext cx="1819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163</a:t>
            </a:r>
            <a:r>
              <a:rPr lang="en-US" sz="2400" spc="-5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-165</a:t>
            </a:r>
            <a:endParaRPr sz="240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184</a:t>
            </a:fld>
            <a:endParaRPr spc="-5"/>
          </a:p>
        </p:txBody>
      </p:sp>
      <p:pic>
        <p:nvPicPr>
          <p:cNvPr id="13" name="Picture 12" descr="A close-up of a log&#10;&#10;Description automatically generated">
            <a:extLst>
              <a:ext uri="{FF2B5EF4-FFF2-40B4-BE49-F238E27FC236}">
                <a16:creationId xmlns:a16="http://schemas.microsoft.com/office/drawing/2014/main" id="{2D2167F4-E705-1D2C-CB45-A437621F8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8" y="1543050"/>
            <a:ext cx="7772400" cy="3805881"/>
          </a:xfrm>
          <a:prstGeom prst="rect">
            <a:avLst/>
          </a:prstGeom>
        </p:spPr>
      </p:pic>
      <p:pic>
        <p:nvPicPr>
          <p:cNvPr id="15" name="Picture 14" descr="A close-up of a report&#10;&#10;Description automatically generated">
            <a:extLst>
              <a:ext uri="{FF2B5EF4-FFF2-40B4-BE49-F238E27FC236}">
                <a16:creationId xmlns:a16="http://schemas.microsoft.com/office/drawing/2014/main" id="{542B6D4E-C496-3887-8483-AF674766C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020" y="1432612"/>
            <a:ext cx="7791162" cy="3805880"/>
          </a:xfrm>
          <a:prstGeom prst="rect">
            <a:avLst/>
          </a:prstGeom>
        </p:spPr>
      </p:pic>
      <p:pic>
        <p:nvPicPr>
          <p:cNvPr id="17" name="Picture 16" descr="A diagram of a temperature&#10;&#10;Description automatically generated">
            <a:extLst>
              <a:ext uri="{FF2B5EF4-FFF2-40B4-BE49-F238E27FC236}">
                <a16:creationId xmlns:a16="http://schemas.microsoft.com/office/drawing/2014/main" id="{7EF6D903-2B4A-E62E-46DC-9D2EE9D99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66" y="1204012"/>
            <a:ext cx="6466104" cy="494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2467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99071" y="2422045"/>
            <a:ext cx="28619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600" spc="-15">
                <a:solidFill>
                  <a:srgbClr val="44536A"/>
                </a:solidFill>
                <a:latin typeface="Calibri"/>
                <a:cs typeface="Calibri"/>
              </a:rPr>
              <a:t>Information</a:t>
            </a:r>
            <a:r>
              <a:rPr sz="3600" spc="-9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600" spc="-30">
                <a:solidFill>
                  <a:srgbClr val="44536A"/>
                </a:solidFill>
                <a:latin typeface="Calibri"/>
                <a:cs typeface="Calibri"/>
              </a:rPr>
              <a:t>for </a:t>
            </a:r>
            <a:r>
              <a:rPr sz="3600" spc="-8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600" spc="-5">
                <a:solidFill>
                  <a:srgbClr val="44536A"/>
                </a:solidFill>
                <a:latin typeface="Calibri"/>
                <a:cs typeface="Calibri"/>
              </a:rPr>
              <a:t>CA</a:t>
            </a:r>
            <a:r>
              <a:rPr sz="36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600" spc="-20">
                <a:solidFill>
                  <a:srgbClr val="44536A"/>
                </a:solidFill>
                <a:latin typeface="Calibri"/>
                <a:cs typeface="Calibri"/>
              </a:rPr>
              <a:t>records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7147" y="3607957"/>
            <a:ext cx="3067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>
                <a:solidFill>
                  <a:srgbClr val="44536A"/>
                </a:solidFill>
                <a:latin typeface="Calibri"/>
                <a:cs typeface="Calibri"/>
              </a:rPr>
              <a:t>…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831405" y="3704164"/>
            <a:ext cx="2042160" cy="472440"/>
            <a:chOff x="1214627" y="4178808"/>
            <a:chExt cx="2042160" cy="472440"/>
          </a:xfrm>
        </p:grpSpPr>
        <p:sp>
          <p:nvSpPr>
            <p:cNvPr id="7" name="object 7"/>
            <p:cNvSpPr/>
            <p:nvPr/>
          </p:nvSpPr>
          <p:spPr>
            <a:xfrm>
              <a:off x="1220723" y="4184904"/>
              <a:ext cx="2030095" cy="460375"/>
            </a:xfrm>
            <a:custGeom>
              <a:avLst/>
              <a:gdLst/>
              <a:ahLst/>
              <a:cxnLst/>
              <a:rect l="l" t="t" r="r" b="b"/>
              <a:pathLst>
                <a:path w="2030095" h="460375">
                  <a:moveTo>
                    <a:pt x="1953259" y="0"/>
                  </a:moveTo>
                  <a:lnTo>
                    <a:pt x="76707" y="0"/>
                  </a:lnTo>
                  <a:lnTo>
                    <a:pt x="46848" y="6020"/>
                  </a:lnTo>
                  <a:lnTo>
                    <a:pt x="22466" y="22447"/>
                  </a:lnTo>
                  <a:lnTo>
                    <a:pt x="6027" y="46827"/>
                  </a:lnTo>
                  <a:lnTo>
                    <a:pt x="0" y="76708"/>
                  </a:lnTo>
                  <a:lnTo>
                    <a:pt x="0" y="383540"/>
                  </a:lnTo>
                  <a:lnTo>
                    <a:pt x="6027" y="413420"/>
                  </a:lnTo>
                  <a:lnTo>
                    <a:pt x="22466" y="437800"/>
                  </a:lnTo>
                  <a:lnTo>
                    <a:pt x="46848" y="454227"/>
                  </a:lnTo>
                  <a:lnTo>
                    <a:pt x="76707" y="460248"/>
                  </a:lnTo>
                  <a:lnTo>
                    <a:pt x="1953259" y="460248"/>
                  </a:lnTo>
                  <a:lnTo>
                    <a:pt x="1983140" y="454227"/>
                  </a:lnTo>
                  <a:lnTo>
                    <a:pt x="2007520" y="437800"/>
                  </a:lnTo>
                  <a:lnTo>
                    <a:pt x="2023947" y="413420"/>
                  </a:lnTo>
                  <a:lnTo>
                    <a:pt x="2029968" y="383540"/>
                  </a:lnTo>
                  <a:lnTo>
                    <a:pt x="2029968" y="76708"/>
                  </a:lnTo>
                  <a:lnTo>
                    <a:pt x="2023947" y="46827"/>
                  </a:lnTo>
                  <a:lnTo>
                    <a:pt x="2007520" y="22447"/>
                  </a:lnTo>
                  <a:lnTo>
                    <a:pt x="1983140" y="6020"/>
                  </a:lnTo>
                  <a:lnTo>
                    <a:pt x="195325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0723" y="4184904"/>
              <a:ext cx="2030095" cy="460375"/>
            </a:xfrm>
            <a:custGeom>
              <a:avLst/>
              <a:gdLst/>
              <a:ahLst/>
              <a:cxnLst/>
              <a:rect l="l" t="t" r="r" b="b"/>
              <a:pathLst>
                <a:path w="2030095" h="460375">
                  <a:moveTo>
                    <a:pt x="0" y="76708"/>
                  </a:moveTo>
                  <a:lnTo>
                    <a:pt x="6027" y="46827"/>
                  </a:lnTo>
                  <a:lnTo>
                    <a:pt x="22466" y="22447"/>
                  </a:lnTo>
                  <a:lnTo>
                    <a:pt x="46848" y="6020"/>
                  </a:lnTo>
                  <a:lnTo>
                    <a:pt x="76707" y="0"/>
                  </a:lnTo>
                  <a:lnTo>
                    <a:pt x="1953259" y="0"/>
                  </a:lnTo>
                  <a:lnTo>
                    <a:pt x="1983140" y="6020"/>
                  </a:lnTo>
                  <a:lnTo>
                    <a:pt x="2007520" y="22447"/>
                  </a:lnTo>
                  <a:lnTo>
                    <a:pt x="2023947" y="46827"/>
                  </a:lnTo>
                  <a:lnTo>
                    <a:pt x="2029968" y="76708"/>
                  </a:lnTo>
                  <a:lnTo>
                    <a:pt x="2029968" y="383540"/>
                  </a:lnTo>
                  <a:lnTo>
                    <a:pt x="2023947" y="413420"/>
                  </a:lnTo>
                  <a:lnTo>
                    <a:pt x="2007520" y="437800"/>
                  </a:lnTo>
                  <a:lnTo>
                    <a:pt x="1983140" y="454227"/>
                  </a:lnTo>
                  <a:lnTo>
                    <a:pt x="1953259" y="460248"/>
                  </a:lnTo>
                  <a:lnTo>
                    <a:pt x="76707" y="460248"/>
                  </a:lnTo>
                  <a:lnTo>
                    <a:pt x="46848" y="454227"/>
                  </a:lnTo>
                  <a:lnTo>
                    <a:pt x="22466" y="437800"/>
                  </a:lnTo>
                  <a:lnTo>
                    <a:pt x="6027" y="413420"/>
                  </a:lnTo>
                  <a:lnTo>
                    <a:pt x="0" y="383540"/>
                  </a:lnTo>
                  <a:lnTo>
                    <a:pt x="0" y="7670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947393" y="3737763"/>
            <a:ext cx="18199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5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spc="-1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165-166</a:t>
            </a:r>
            <a:endParaRPr sz="240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185</a:t>
            </a:fld>
            <a:endParaRPr spc="-5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A4DA6-6CF9-BA49-2A4C-454C833DC058}"/>
              </a:ext>
            </a:extLst>
          </p:cNvPr>
          <p:cNvSpPr txBox="1"/>
          <p:nvPr/>
        </p:nvSpPr>
        <p:spPr>
          <a:xfrm>
            <a:off x="2144599" y="497580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Slide 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38766F-478C-4C5F-F57D-225362FFA1F0}"/>
              </a:ext>
            </a:extLst>
          </p:cNvPr>
          <p:cNvSpPr txBox="1"/>
          <p:nvPr/>
        </p:nvSpPr>
        <p:spPr>
          <a:xfrm>
            <a:off x="5622035" y="1997860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Slide 12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796D5B-3ED0-2961-AE81-7FB1A60DEB79}"/>
              </a:ext>
            </a:extLst>
          </p:cNvPr>
          <p:cNvGrpSpPr/>
          <p:nvPr/>
        </p:nvGrpSpPr>
        <p:grpSpPr>
          <a:xfrm>
            <a:off x="1080655" y="547185"/>
            <a:ext cx="9082759" cy="1234681"/>
            <a:chOff x="838198" y="435807"/>
            <a:chExt cx="7782718" cy="1507896"/>
          </a:xfrm>
        </p:grpSpPr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A1A0ACD4-E0D6-4F5B-174A-10E22F1B7F90}"/>
                </a:ext>
              </a:extLst>
            </p:cNvPr>
            <p:cNvSpPr/>
            <p:nvPr/>
          </p:nvSpPr>
          <p:spPr>
            <a:xfrm rot="5400000">
              <a:off x="4271554" y="-2405659"/>
              <a:ext cx="91600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Graphic 3">
              <a:extLst>
                <a:ext uri="{FF2B5EF4-FFF2-40B4-BE49-F238E27FC236}">
                  <a16:creationId xmlns:a16="http://schemas.microsoft.com/office/drawing/2014/main" id="{05370E81-0B18-2C80-A36F-B1E6F0608411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5B658C-FE94-6B94-8EA8-C75B06AB86E3}"/>
                </a:ext>
              </a:extLst>
            </p:cNvPr>
            <p:cNvSpPr txBox="1"/>
            <p:nvPr/>
          </p:nvSpPr>
          <p:spPr>
            <a:xfrm rot="10800000" flipH="1" flipV="1">
              <a:off x="858047" y="506213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FC8FC7-F333-5819-608E-744C484BF7B7}"/>
              </a:ext>
            </a:extLst>
          </p:cNvPr>
          <p:cNvSpPr txBox="1"/>
          <p:nvPr/>
        </p:nvSpPr>
        <p:spPr>
          <a:xfrm>
            <a:off x="1103820" y="1147603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121212"/>
                </a:solidFill>
              </a:rPr>
              <a:t>3) Corrective action records</a:t>
            </a:r>
          </a:p>
        </p:txBody>
      </p:sp>
      <p:pic>
        <p:nvPicPr>
          <p:cNvPr id="23" name="Picture 22" descr="A screenshot of a report&#10;&#10;Description automatically generated">
            <a:extLst>
              <a:ext uri="{FF2B5EF4-FFF2-40B4-BE49-F238E27FC236}">
                <a16:creationId xmlns:a16="http://schemas.microsoft.com/office/drawing/2014/main" id="{FFE24467-4CAB-7434-ED74-883CBCE66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45" y="1874305"/>
            <a:ext cx="6421412" cy="459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9264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10A8C-2504-6F16-8D73-EE808776A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0D6CE-D5E7-E0C8-1076-5148A549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186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550DAF-2C28-78CC-6A1F-E0D8A257CA88}"/>
              </a:ext>
            </a:extLst>
          </p:cNvPr>
          <p:cNvGrpSpPr/>
          <p:nvPr/>
        </p:nvGrpSpPr>
        <p:grpSpPr>
          <a:xfrm>
            <a:off x="1269355" y="948774"/>
            <a:ext cx="9082757" cy="1356548"/>
            <a:chOff x="838198" y="435807"/>
            <a:chExt cx="7782716" cy="165672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AC88C4BB-666D-E7A3-0DAF-7FFC2D25B99E}"/>
                </a:ext>
              </a:extLst>
            </p:cNvPr>
            <p:cNvSpPr/>
            <p:nvPr/>
          </p:nvSpPr>
          <p:spPr>
            <a:xfrm rot="5400000">
              <a:off x="4197131" y="-2331249"/>
              <a:ext cx="1064852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25035349-01C3-3508-324C-7A7910BBBB4D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D6A4CA-8867-BA00-16BF-D222250C3225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9BB290-4B67-BD69-D98D-FC716BD36AB8}"/>
              </a:ext>
            </a:extLst>
          </p:cNvPr>
          <p:cNvGrpSpPr/>
          <p:nvPr/>
        </p:nvGrpSpPr>
        <p:grpSpPr>
          <a:xfrm>
            <a:off x="1292520" y="2925260"/>
            <a:ext cx="9082759" cy="3243722"/>
            <a:chOff x="838197" y="463838"/>
            <a:chExt cx="7799089" cy="3961499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BDE92248-8868-663F-6DE1-10A47E14AAAE}"/>
                </a:ext>
              </a:extLst>
            </p:cNvPr>
            <p:cNvSpPr/>
            <p:nvPr/>
          </p:nvSpPr>
          <p:spPr>
            <a:xfrm rot="5400000">
              <a:off x="3038913" y="-1173036"/>
              <a:ext cx="3397659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652AAF7D-3083-146F-35E7-F7D44D2EF504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8D63A8-C6B1-08ED-1A30-40A6F87AA731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14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DD145F5F-64A7-686A-FFF5-A4FD19BEC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AF323F-4465-2E18-7E79-C8868AA8CBC8}"/>
              </a:ext>
            </a:extLst>
          </p:cNvPr>
          <p:cNvSpPr txBox="1"/>
          <p:nvPr/>
        </p:nvSpPr>
        <p:spPr>
          <a:xfrm>
            <a:off x="1484290" y="163858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a typeface="Calibri"/>
                <a:cs typeface="Calibri"/>
              </a:rPr>
              <a:t>4) Verification records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E09708-99F0-4EAD-25CB-C8CBE16F184A}"/>
              </a:ext>
            </a:extLst>
          </p:cNvPr>
          <p:cNvSpPr txBox="1"/>
          <p:nvPr/>
        </p:nvSpPr>
        <p:spPr>
          <a:xfrm>
            <a:off x="1484290" y="3466702"/>
            <a:ext cx="6111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a typeface="Calibri"/>
                <a:cs typeface="Calibri"/>
              </a:rPr>
              <a:t>Verification records document the results of 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Accuracy and checks and calibration of process-monitoring instruments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Record Reviews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Laboratory test results 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In-plant studies or challenge test</a:t>
            </a:r>
          </a:p>
          <a:p>
            <a:pPr marL="800100" lvl="1" indent="-34290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/>
                <a:cs typeface="Calibri"/>
              </a:rPr>
              <a:t>Audits and inspections</a:t>
            </a:r>
          </a:p>
        </p:txBody>
      </p:sp>
    </p:spTree>
    <p:extLst>
      <p:ext uri="{BB962C8B-B14F-4D97-AF65-F5344CB8AC3E}">
        <p14:creationId xmlns:p14="http://schemas.microsoft.com/office/powerpoint/2010/main" val="43419052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9361803" y="1541144"/>
            <a:ext cx="2042160" cy="474345"/>
            <a:chOff x="6640068" y="483108"/>
            <a:chExt cx="2042160" cy="474345"/>
          </a:xfrm>
        </p:grpSpPr>
        <p:sp>
          <p:nvSpPr>
            <p:cNvPr id="6" name="object 6"/>
            <p:cNvSpPr/>
            <p:nvPr/>
          </p:nvSpPr>
          <p:spPr>
            <a:xfrm>
              <a:off x="6646164" y="489204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80">
                  <a:moveTo>
                    <a:pt x="1953005" y="0"/>
                  </a:moveTo>
                  <a:lnTo>
                    <a:pt x="76961" y="0"/>
                  </a:lnTo>
                  <a:lnTo>
                    <a:pt x="46988" y="6042"/>
                  </a:lnTo>
                  <a:lnTo>
                    <a:pt x="22526" y="22526"/>
                  </a:lnTo>
                  <a:lnTo>
                    <a:pt x="6042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2" y="414783"/>
                  </a:lnTo>
                  <a:lnTo>
                    <a:pt x="22526" y="439245"/>
                  </a:lnTo>
                  <a:lnTo>
                    <a:pt x="46988" y="455729"/>
                  </a:lnTo>
                  <a:lnTo>
                    <a:pt x="76961" y="461772"/>
                  </a:lnTo>
                  <a:lnTo>
                    <a:pt x="1953005" y="461772"/>
                  </a:lnTo>
                  <a:lnTo>
                    <a:pt x="1982979" y="455729"/>
                  </a:lnTo>
                  <a:lnTo>
                    <a:pt x="2007441" y="439245"/>
                  </a:lnTo>
                  <a:lnTo>
                    <a:pt x="2023925" y="414783"/>
                  </a:lnTo>
                  <a:lnTo>
                    <a:pt x="2029967" y="384810"/>
                  </a:lnTo>
                  <a:lnTo>
                    <a:pt x="2029967" y="76962"/>
                  </a:lnTo>
                  <a:lnTo>
                    <a:pt x="2023925" y="46988"/>
                  </a:lnTo>
                  <a:lnTo>
                    <a:pt x="2007441" y="22526"/>
                  </a:lnTo>
                  <a:lnTo>
                    <a:pt x="1982979" y="6042"/>
                  </a:lnTo>
                  <a:lnTo>
                    <a:pt x="1953005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46164" y="489204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80">
                  <a:moveTo>
                    <a:pt x="0" y="76962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1" y="0"/>
                  </a:lnTo>
                  <a:lnTo>
                    <a:pt x="1953005" y="0"/>
                  </a:lnTo>
                  <a:lnTo>
                    <a:pt x="1982979" y="6042"/>
                  </a:lnTo>
                  <a:lnTo>
                    <a:pt x="2007441" y="22526"/>
                  </a:lnTo>
                  <a:lnTo>
                    <a:pt x="2023925" y="46988"/>
                  </a:lnTo>
                  <a:lnTo>
                    <a:pt x="2029967" y="76962"/>
                  </a:lnTo>
                  <a:lnTo>
                    <a:pt x="2029967" y="384810"/>
                  </a:lnTo>
                  <a:lnTo>
                    <a:pt x="2023925" y="414783"/>
                  </a:lnTo>
                  <a:lnTo>
                    <a:pt x="2007441" y="439245"/>
                  </a:lnTo>
                  <a:lnTo>
                    <a:pt x="1982979" y="455729"/>
                  </a:lnTo>
                  <a:lnTo>
                    <a:pt x="1953005" y="461772"/>
                  </a:lnTo>
                  <a:lnTo>
                    <a:pt x="76961" y="461772"/>
                  </a:lnTo>
                  <a:lnTo>
                    <a:pt x="46988" y="455729"/>
                  </a:lnTo>
                  <a:lnTo>
                    <a:pt x="22526" y="439245"/>
                  </a:lnTo>
                  <a:lnTo>
                    <a:pt x="6042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77202" y="231214"/>
            <a:ext cx="8208009" cy="68929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pc="-5"/>
              <a:t>Additional</a:t>
            </a:r>
            <a:r>
              <a:t> </a:t>
            </a:r>
            <a:r>
              <a:rPr spc="-35"/>
              <a:t>Record</a:t>
            </a:r>
            <a:r>
              <a:rPr spc="-5"/>
              <a:t> </a:t>
            </a:r>
            <a:r>
              <a:rPr spc="-15"/>
              <a:t>Examples</a:t>
            </a:r>
            <a:r>
              <a:t> </a:t>
            </a:r>
            <a:r>
              <a:rPr spc="-5"/>
              <a:t>…</a:t>
            </a:r>
            <a:r>
              <a:rPr spc="210"/>
              <a:t> </a:t>
            </a:r>
            <a:endParaRPr sz="3600" baseline="15046">
              <a:solidFill>
                <a:srgbClr val="FF0000"/>
              </a:solidFill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187</a:t>
            </a:fld>
            <a:endParaRPr spc="-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073EB7-6905-F31B-9BB6-D7710BDB2B22}"/>
              </a:ext>
            </a:extLst>
          </p:cNvPr>
          <p:cNvSpPr txBox="1"/>
          <p:nvPr/>
        </p:nvSpPr>
        <p:spPr>
          <a:xfrm>
            <a:off x="9445358" y="1547240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spc="-3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Pages</a:t>
            </a: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spc="-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168-171</a:t>
            </a:r>
            <a:endParaRPr lang="en-US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close-up of a log&#10;&#10;Description automatically generated">
            <a:extLst>
              <a:ext uri="{FF2B5EF4-FFF2-40B4-BE49-F238E27FC236}">
                <a16:creationId xmlns:a16="http://schemas.microsoft.com/office/drawing/2014/main" id="{211DE7E7-3AF8-1803-F8C1-06AFBFC41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6" y="1221745"/>
            <a:ext cx="7772400" cy="4159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white paper with black text&#10;&#10;Description automatically generated">
            <a:extLst>
              <a:ext uri="{FF2B5EF4-FFF2-40B4-BE49-F238E27FC236}">
                <a16:creationId xmlns:a16="http://schemas.microsoft.com/office/drawing/2014/main" id="{6BCF3032-822D-A176-F07A-CA463365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082" y="2123266"/>
            <a:ext cx="7626260" cy="421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7798" y="1641525"/>
            <a:ext cx="3999547" cy="457334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02017" y="1823344"/>
            <a:ext cx="3945890" cy="13157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22860" rIns="0" bIns="0" rtlCol="0">
            <a:spAutoFit/>
          </a:bodyPr>
          <a:lstStyle/>
          <a:p>
            <a:pPr marL="257810" marR="250825" algn="ctr">
              <a:spcBef>
                <a:spcPts val="180"/>
              </a:spcBef>
            </a:pPr>
            <a:r>
              <a:rPr sz="2800" b="1" spc="-10">
                <a:solidFill>
                  <a:srgbClr val="990033"/>
                </a:solidFill>
                <a:latin typeface="Calibri"/>
                <a:cs typeface="Calibri"/>
              </a:rPr>
              <a:t>Remember </a:t>
            </a:r>
            <a:r>
              <a:rPr sz="2800" b="1" spc="-5">
                <a:solidFill>
                  <a:srgbClr val="990033"/>
                </a:solidFill>
                <a:latin typeface="Calibri"/>
                <a:cs typeface="Calibri"/>
              </a:rPr>
              <a:t>SCP </a:t>
            </a:r>
            <a:r>
              <a:rPr sz="2800" b="1" spc="-15">
                <a:solidFill>
                  <a:srgbClr val="990033"/>
                </a:solidFill>
                <a:latin typeface="Calibri"/>
                <a:cs typeface="Calibri"/>
              </a:rPr>
              <a:t>records </a:t>
            </a:r>
            <a:r>
              <a:rPr sz="2800" b="1" spc="-625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sz="2800" b="1" spc="-20">
                <a:solidFill>
                  <a:srgbClr val="990033"/>
                </a:solidFill>
                <a:latin typeface="Calibri"/>
                <a:cs typeface="Calibri"/>
              </a:rPr>
              <a:t>for</a:t>
            </a:r>
            <a:r>
              <a:rPr sz="2800" b="1" spc="590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990033"/>
                </a:solidFill>
                <a:latin typeface="Calibri"/>
                <a:cs typeface="Calibri"/>
              </a:rPr>
              <a:t>the 8 </a:t>
            </a:r>
            <a:r>
              <a:rPr sz="2800" b="1" spc="-35">
                <a:solidFill>
                  <a:srgbClr val="990033"/>
                </a:solidFill>
                <a:latin typeface="Calibri"/>
                <a:cs typeface="Calibri"/>
              </a:rPr>
              <a:t>Key </a:t>
            </a:r>
            <a:r>
              <a:rPr sz="2800" b="1" spc="-30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990033"/>
                </a:solidFill>
                <a:latin typeface="Calibri"/>
                <a:cs typeface="Calibri"/>
              </a:rPr>
              <a:t>Sanitation</a:t>
            </a:r>
            <a:r>
              <a:rPr sz="2800" b="1" spc="5">
                <a:solidFill>
                  <a:srgbClr val="990033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990033"/>
                </a:solidFill>
                <a:latin typeface="Calibri"/>
                <a:cs typeface="Calibri"/>
              </a:rPr>
              <a:t>Conditions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67578" y="240162"/>
            <a:ext cx="8427340" cy="136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5080" indent="554355" algn="ctr">
              <a:lnSpc>
                <a:spcPct val="100000"/>
              </a:lnSpc>
              <a:spcBef>
                <a:spcPts val="95"/>
              </a:spcBef>
            </a:pPr>
            <a:r>
              <a:rPr spc="-10">
                <a:solidFill>
                  <a:srgbClr val="1F3863"/>
                </a:solidFill>
              </a:rPr>
              <a:t>Do Not Forget </a:t>
            </a:r>
            <a:r>
              <a:rPr spc="-30">
                <a:solidFill>
                  <a:srgbClr val="1F3863"/>
                </a:solidFill>
              </a:rPr>
              <a:t>Records </a:t>
            </a:r>
            <a:r>
              <a:rPr spc="-25">
                <a:solidFill>
                  <a:srgbClr val="1F3863"/>
                </a:solidFill>
              </a:rPr>
              <a:t> </a:t>
            </a:r>
            <a:r>
              <a:rPr spc="-35">
                <a:solidFill>
                  <a:srgbClr val="1F3863"/>
                </a:solidFill>
              </a:rPr>
              <a:t>for</a:t>
            </a:r>
            <a:r>
              <a:rPr spc="-5">
                <a:solidFill>
                  <a:srgbClr val="1F3863"/>
                </a:solidFill>
              </a:rPr>
              <a:t> </a:t>
            </a:r>
            <a:r>
              <a:rPr spc="-20">
                <a:solidFill>
                  <a:srgbClr val="1F3863"/>
                </a:solidFill>
              </a:rPr>
              <a:t>required</a:t>
            </a:r>
            <a:r>
              <a:rPr spc="-5">
                <a:solidFill>
                  <a:srgbClr val="1F3863"/>
                </a:solidFill>
              </a:rPr>
              <a:t> </a:t>
            </a:r>
            <a:r>
              <a:rPr lang="en-US" spc="-10">
                <a:solidFill>
                  <a:srgbClr val="1F3863"/>
                </a:solidFill>
              </a:rPr>
              <a:t>SCP monitoring</a:t>
            </a:r>
            <a:endParaRPr spc="-10">
              <a:solidFill>
                <a:srgbClr val="1F3863"/>
              </a:solidFill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55179" y="3544823"/>
            <a:ext cx="2057400" cy="262280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188</a:t>
            </a:fld>
            <a:endParaRPr spc="-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001098-B1AC-00C5-BA5C-D3E93EECF22F}"/>
              </a:ext>
            </a:extLst>
          </p:cNvPr>
          <p:cNvSpPr/>
          <p:nvPr/>
        </p:nvSpPr>
        <p:spPr>
          <a:xfrm>
            <a:off x="7197090" y="3607948"/>
            <a:ext cx="1973579" cy="838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 2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pages 29-39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23454" y="427995"/>
            <a:ext cx="5001768" cy="60015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02105" y="1032510"/>
            <a:ext cx="3401695" cy="2463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spcBef>
                <a:spcPts val="95"/>
              </a:spcBef>
            </a:pPr>
            <a:r>
              <a:rPr sz="4000" spc="-5">
                <a:solidFill>
                  <a:srgbClr val="1F3863"/>
                </a:solidFill>
                <a:latin typeface="Calibri"/>
                <a:cs typeface="Calibri"/>
              </a:rPr>
              <a:t>Do Not </a:t>
            </a:r>
            <a:r>
              <a:rPr sz="4000" spc="-35">
                <a:solidFill>
                  <a:srgbClr val="1F3863"/>
                </a:solidFill>
                <a:latin typeface="Calibri"/>
                <a:cs typeface="Calibri"/>
              </a:rPr>
              <a:t>Forget </a:t>
            </a:r>
            <a:r>
              <a:rPr sz="4000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15">
                <a:solidFill>
                  <a:srgbClr val="1F3863"/>
                </a:solidFill>
                <a:latin typeface="Calibri"/>
                <a:cs typeface="Calibri"/>
              </a:rPr>
              <a:t>Employee </a:t>
            </a:r>
            <a:r>
              <a:rPr sz="4000" spc="-1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50">
                <a:solidFill>
                  <a:srgbClr val="1F3863"/>
                </a:solidFill>
                <a:latin typeface="Calibri"/>
                <a:cs typeface="Calibri"/>
              </a:rPr>
              <a:t>Training</a:t>
            </a:r>
            <a:r>
              <a:rPr sz="4000" spc="-4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30">
                <a:solidFill>
                  <a:srgbClr val="1F3863"/>
                </a:solidFill>
                <a:latin typeface="Calibri"/>
                <a:cs typeface="Calibri"/>
              </a:rPr>
              <a:t>Records </a:t>
            </a:r>
            <a:r>
              <a:rPr sz="4000" spc="-89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5">
                <a:solidFill>
                  <a:srgbClr val="1F3863"/>
                </a:solidFill>
                <a:latin typeface="Calibri"/>
                <a:cs typeface="Calibri"/>
              </a:rPr>
              <a:t>in</a:t>
            </a:r>
            <a:r>
              <a:rPr sz="40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35">
                <a:solidFill>
                  <a:srgbClr val="1F3863"/>
                </a:solidFill>
                <a:latin typeface="Calibri"/>
                <a:cs typeface="Calibri"/>
              </a:rPr>
              <a:t>GMP’s</a:t>
            </a:r>
            <a:r>
              <a:rPr sz="4000" spc="-1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4000" spc="-5">
                <a:solidFill>
                  <a:srgbClr val="1F3863"/>
                </a:solidFill>
                <a:latin typeface="Calibri"/>
                <a:cs typeface="Calibri"/>
              </a:rPr>
              <a:t>117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85060" y="3840480"/>
            <a:ext cx="2042160" cy="474345"/>
            <a:chOff x="861060" y="3840479"/>
            <a:chExt cx="2042160" cy="474345"/>
          </a:xfrm>
        </p:grpSpPr>
        <p:sp>
          <p:nvSpPr>
            <p:cNvPr id="5" name="object 5"/>
            <p:cNvSpPr/>
            <p:nvPr/>
          </p:nvSpPr>
          <p:spPr>
            <a:xfrm>
              <a:off x="867156" y="3846575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79">
                  <a:moveTo>
                    <a:pt x="1953006" y="0"/>
                  </a:moveTo>
                  <a:lnTo>
                    <a:pt x="76962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2" y="461772"/>
                  </a:lnTo>
                  <a:lnTo>
                    <a:pt x="1953006" y="461772"/>
                  </a:lnTo>
                  <a:lnTo>
                    <a:pt x="1982979" y="455729"/>
                  </a:lnTo>
                  <a:lnTo>
                    <a:pt x="2007441" y="439245"/>
                  </a:lnTo>
                  <a:lnTo>
                    <a:pt x="2023925" y="414783"/>
                  </a:lnTo>
                  <a:lnTo>
                    <a:pt x="2029968" y="384810"/>
                  </a:lnTo>
                  <a:lnTo>
                    <a:pt x="2029968" y="76962"/>
                  </a:lnTo>
                  <a:lnTo>
                    <a:pt x="2023925" y="46988"/>
                  </a:lnTo>
                  <a:lnTo>
                    <a:pt x="2007441" y="22526"/>
                  </a:lnTo>
                  <a:lnTo>
                    <a:pt x="1982979" y="6042"/>
                  </a:lnTo>
                  <a:lnTo>
                    <a:pt x="195300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7156" y="3846575"/>
              <a:ext cx="2030095" cy="462280"/>
            </a:xfrm>
            <a:custGeom>
              <a:avLst/>
              <a:gdLst/>
              <a:ahLst/>
              <a:cxnLst/>
              <a:rect l="l" t="t" r="r" b="b"/>
              <a:pathLst>
                <a:path w="2030095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2" y="0"/>
                  </a:lnTo>
                  <a:lnTo>
                    <a:pt x="1953006" y="0"/>
                  </a:lnTo>
                  <a:lnTo>
                    <a:pt x="1982979" y="6042"/>
                  </a:lnTo>
                  <a:lnTo>
                    <a:pt x="2007441" y="22526"/>
                  </a:lnTo>
                  <a:lnTo>
                    <a:pt x="2023925" y="46988"/>
                  </a:lnTo>
                  <a:lnTo>
                    <a:pt x="2029968" y="76962"/>
                  </a:lnTo>
                  <a:lnTo>
                    <a:pt x="2029968" y="384810"/>
                  </a:lnTo>
                  <a:lnTo>
                    <a:pt x="2023925" y="414783"/>
                  </a:lnTo>
                  <a:lnTo>
                    <a:pt x="2007441" y="439245"/>
                  </a:lnTo>
                  <a:lnTo>
                    <a:pt x="1982979" y="455729"/>
                  </a:lnTo>
                  <a:lnTo>
                    <a:pt x="1953006" y="461772"/>
                  </a:lnTo>
                  <a:lnTo>
                    <a:pt x="76962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28926" y="3861307"/>
            <a:ext cx="1147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spc="-20">
                <a:solidFill>
                  <a:schemeClr val="bg1"/>
                </a:solidFill>
                <a:latin typeface="Calibri"/>
                <a:cs typeface="Calibri"/>
              </a:rPr>
              <a:t>Page 173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189</a:t>
            </a:fld>
            <a:endParaRPr spc="-5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C1A51-8855-32DD-2BAD-FED204DD6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F5C8D-D86D-BD7A-414B-ECB993F0C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GMP’s 117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54126-69FA-3355-E20D-5FED7DCA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3040B4-9079-4C38-BC42-BFF935839934}"/>
              </a:ext>
            </a:extLst>
          </p:cNvPr>
          <p:cNvGrpSpPr/>
          <p:nvPr/>
        </p:nvGrpSpPr>
        <p:grpSpPr>
          <a:xfrm>
            <a:off x="848145" y="3684047"/>
            <a:ext cx="10259092" cy="2492915"/>
            <a:chOff x="838198" y="563072"/>
            <a:chExt cx="10259092" cy="24929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099E1D9-7F7D-FD68-FBC1-9A14383F5572}"/>
                </a:ext>
              </a:extLst>
            </p:cNvPr>
            <p:cNvSpPr/>
            <p:nvPr/>
          </p:nvSpPr>
          <p:spPr>
            <a:xfrm rot="5400000">
              <a:off x="4953590" y="-3087712"/>
              <a:ext cx="2028309" cy="102590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87B8EEFE-0934-9CCE-AD12-6CF4500FEDD5}"/>
                </a:ext>
              </a:extLst>
            </p:cNvPr>
            <p:cNvSpPr/>
            <p:nvPr/>
          </p:nvSpPr>
          <p:spPr>
            <a:xfrm>
              <a:off x="838198" y="563072"/>
              <a:ext cx="228215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B2598F-018E-04C6-59E9-9D76248A7D11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B72BCD5-0322-FAB3-10F3-51ED5C3681D4}"/>
              </a:ext>
            </a:extLst>
          </p:cNvPr>
          <p:cNvGrpSpPr/>
          <p:nvPr/>
        </p:nvGrpSpPr>
        <p:grpSpPr>
          <a:xfrm>
            <a:off x="838200" y="1825625"/>
            <a:ext cx="10278982" cy="1759789"/>
            <a:chOff x="838198" y="563072"/>
            <a:chExt cx="10278982" cy="1759789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9B17544B-B031-6449-3C1A-00AF1A1CA936}"/>
                </a:ext>
              </a:extLst>
            </p:cNvPr>
            <p:cNvSpPr/>
            <p:nvPr/>
          </p:nvSpPr>
          <p:spPr>
            <a:xfrm rot="5400000">
              <a:off x="5330099" y="-3464219"/>
              <a:ext cx="1295181" cy="102789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3B95B4B9-40F8-C1CF-6DF6-CE1458EA2A35}"/>
                </a:ext>
              </a:extLst>
            </p:cNvPr>
            <p:cNvSpPr/>
            <p:nvPr/>
          </p:nvSpPr>
          <p:spPr>
            <a:xfrm>
              <a:off x="838198" y="563072"/>
              <a:ext cx="23020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7673DF-A9BC-8217-8563-977E9159FF72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294B2F9-4437-1DB8-E78A-A9947DC45E0D}"/>
              </a:ext>
            </a:extLst>
          </p:cNvPr>
          <p:cNvSpPr txBox="1"/>
          <p:nvPr/>
        </p:nvSpPr>
        <p:spPr>
          <a:xfrm>
            <a:off x="601583" y="2388865"/>
            <a:ext cx="88913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manufacturing practices (GMPs) are the basis for determining if process methods produce safe foods and whether products have been processed under sanitary conditions.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FD3BFF-2B1E-5EBD-E64E-364A83D683FF}"/>
              </a:ext>
            </a:extLst>
          </p:cNvPr>
          <p:cNvSpPr txBox="1"/>
          <p:nvPr/>
        </p:nvSpPr>
        <p:spPr>
          <a:xfrm>
            <a:off x="868036" y="4190497"/>
            <a:ext cx="88913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Manufacturing Practices (21 CFR Part 117 Subpart B)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•Describes requirements for food processors to ensure safe and sanitary production of foods.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•First released in 1969 (21 CFR Part 110), GMPs for food manufacturing were revised in 1986 and again in 2015 (21 CFR Part 117).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updated GMPs include prevention of allergen cross-contact.</a:t>
            </a:r>
          </a:p>
        </p:txBody>
      </p:sp>
    </p:spTree>
    <p:extLst>
      <p:ext uri="{BB962C8B-B14F-4D97-AF65-F5344CB8AC3E}">
        <p14:creationId xmlns:p14="http://schemas.microsoft.com/office/powerpoint/2010/main" val="36156530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4F129-689A-BE5F-63B6-96C8B5F5F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4EA4920-58AB-3806-FE68-BBF5DF539360}"/>
              </a:ext>
            </a:extLst>
          </p:cNvPr>
          <p:cNvGrpSpPr/>
          <p:nvPr/>
        </p:nvGrpSpPr>
        <p:grpSpPr>
          <a:xfrm>
            <a:off x="1222073" y="383417"/>
            <a:ext cx="9082757" cy="1633645"/>
            <a:chOff x="838198" y="435807"/>
            <a:chExt cx="7782716" cy="1995141"/>
          </a:xfrm>
        </p:grpSpPr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E20B2E6B-C561-6518-562E-8EE430399055}"/>
                </a:ext>
              </a:extLst>
            </p:cNvPr>
            <p:cNvSpPr/>
            <p:nvPr/>
          </p:nvSpPr>
          <p:spPr>
            <a:xfrm rot="5400000">
              <a:off x="4027924" y="-2162043"/>
              <a:ext cx="140326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C67BD4D3-A507-FE44-2AAE-505030300605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9939825-71C6-4CFD-16CF-FEEBA9CD4E57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D7F78F-200C-AC42-144D-40A4458149AB}"/>
              </a:ext>
            </a:extLst>
          </p:cNvPr>
          <p:cNvGrpSpPr/>
          <p:nvPr/>
        </p:nvGrpSpPr>
        <p:grpSpPr>
          <a:xfrm>
            <a:off x="1222073" y="3272536"/>
            <a:ext cx="9082759" cy="3062986"/>
            <a:chOff x="838197" y="463838"/>
            <a:chExt cx="7799089" cy="3740769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FC960F4F-0487-3825-BB8B-586F6B090B5A}"/>
                </a:ext>
              </a:extLst>
            </p:cNvPr>
            <p:cNvSpPr/>
            <p:nvPr/>
          </p:nvSpPr>
          <p:spPr>
            <a:xfrm rot="5400000">
              <a:off x="3149278" y="-1283401"/>
              <a:ext cx="3176929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AFEE1980-7EDC-323F-65D9-B486CCC94B66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5E46F7-107E-3619-98E5-AF303FD5A562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B604243-D488-DBD5-D736-6F270B6328C2}"/>
              </a:ext>
            </a:extLst>
          </p:cNvPr>
          <p:cNvSpPr txBox="1"/>
          <p:nvPr/>
        </p:nvSpPr>
        <p:spPr>
          <a:xfrm>
            <a:off x="1365381" y="1008463"/>
            <a:ext cx="864150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Electronic or computerized monitoring records must be equivalent to paper records and and written signature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651B0-5F02-4B08-9071-012A27D010E0}"/>
              </a:ext>
            </a:extLst>
          </p:cNvPr>
          <p:cNvSpPr txBox="1"/>
          <p:nvPr/>
        </p:nvSpPr>
        <p:spPr>
          <a:xfrm>
            <a:off x="1365382" y="3855776"/>
            <a:ext cx="7655397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An effective electronic record-keeping system must: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Be authentic, accurate and protected;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Provide accurate and complete copies of records;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Protect records for later retrieval;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Limit Access to authorized individuals;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Provide a secure record audit train ; and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Be reviewed by HACCP trained individual.</a:t>
            </a:r>
          </a:p>
          <a:p>
            <a:endParaRPr lang="en-US" sz="2400">
              <a:ea typeface="Calibri"/>
              <a:cs typeface="Calibri"/>
            </a:endParaRPr>
          </a:p>
        </p:txBody>
      </p:sp>
      <p:pic>
        <p:nvPicPr>
          <p:cNvPr id="13" name="Picture 12" descr="A computer and keyboard drawing&#10;&#10;Description automatically generated">
            <a:extLst>
              <a:ext uri="{FF2B5EF4-FFF2-40B4-BE49-F238E27FC236}">
                <a16:creationId xmlns:a16="http://schemas.microsoft.com/office/drawing/2014/main" id="{B9E43CD4-BEA6-A7D4-FF98-66556689F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614" y="4001484"/>
            <a:ext cx="1872268" cy="1759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D3612ADE-6AB0-565D-4F7F-ACCF5E17747E}"/>
              </a:ext>
            </a:extLst>
          </p:cNvPr>
          <p:cNvSpPr/>
          <p:nvPr/>
        </p:nvSpPr>
        <p:spPr>
          <a:xfrm>
            <a:off x="4477511" y="2071116"/>
            <a:ext cx="5003800" cy="1201420"/>
          </a:xfrm>
          <a:custGeom>
            <a:avLst/>
            <a:gdLst/>
            <a:ahLst/>
            <a:cxnLst/>
            <a:rect l="l" t="t" r="r" b="b"/>
            <a:pathLst>
              <a:path w="5003800" h="1201420">
                <a:moveTo>
                  <a:pt x="5003292" y="0"/>
                </a:moveTo>
                <a:lnTo>
                  <a:pt x="0" y="0"/>
                </a:lnTo>
                <a:lnTo>
                  <a:pt x="0" y="1200912"/>
                </a:lnTo>
                <a:lnTo>
                  <a:pt x="5003292" y="1200912"/>
                </a:lnTo>
                <a:lnTo>
                  <a:pt x="50032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C236A5E9-E050-4813-5FA2-D37CC18FAA7B}"/>
              </a:ext>
            </a:extLst>
          </p:cNvPr>
          <p:cNvSpPr txBox="1">
            <a:spLocks/>
          </p:cNvSpPr>
          <p:nvPr/>
        </p:nvSpPr>
        <p:spPr>
          <a:xfrm>
            <a:off x="3728402" y="2204705"/>
            <a:ext cx="4735195" cy="11208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3600" kern="0" spc="-10">
                <a:solidFill>
                  <a:srgbClr val="FF0000"/>
                </a:solidFill>
              </a:rPr>
              <a:t>Computer</a:t>
            </a:r>
            <a:r>
              <a:rPr lang="en-US" sz="3600" kern="0" spc="-45">
                <a:solidFill>
                  <a:srgbClr val="FF0000"/>
                </a:solidFill>
              </a:rPr>
              <a:t> </a:t>
            </a:r>
            <a:r>
              <a:rPr lang="en-US" sz="3600" kern="0" spc="-25">
                <a:solidFill>
                  <a:srgbClr val="FF0000"/>
                </a:solidFill>
              </a:rPr>
              <a:t>Recordkeeping allowed… IF </a:t>
            </a:r>
            <a:endParaRPr lang="en-US" sz="3600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8680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61A14-F36E-01CF-FC2A-5D097F45B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96298CCA-7AB2-0E7E-7787-93F3034D2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1602" y="-790904"/>
            <a:ext cx="5989541" cy="8439808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AC8E462B-A8D1-6DBC-35F2-DDEED1E730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8287" y="120011"/>
            <a:ext cx="8967988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/>
              <a:t>Records</a:t>
            </a:r>
            <a:r>
              <a:rPr sz="3600" spc="-35"/>
              <a:t> </a:t>
            </a:r>
            <a:r>
              <a:rPr sz="3600" spc="-25"/>
              <a:t>for</a:t>
            </a:r>
            <a:r>
              <a:rPr sz="3600" spc="-35"/>
              <a:t> </a:t>
            </a:r>
            <a:r>
              <a:rPr sz="3600" spc="-5"/>
              <a:t>XYZ</a:t>
            </a:r>
            <a:r>
              <a:rPr sz="3600" spc="-20"/>
              <a:t> Seafood</a:t>
            </a:r>
            <a:r>
              <a:rPr sz="3600" spc="-15"/>
              <a:t> Company</a:t>
            </a:r>
            <a:endParaRPr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E952E-0E32-55EF-84F3-29D395BBB065}"/>
              </a:ext>
            </a:extLst>
          </p:cNvPr>
          <p:cNvSpPr/>
          <p:nvPr/>
        </p:nvSpPr>
        <p:spPr>
          <a:xfrm>
            <a:off x="8995571" y="1460938"/>
            <a:ext cx="970216" cy="45600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3F1CF77D-A341-6608-7C6D-C1550173867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74081" y="3084786"/>
            <a:ext cx="2057400" cy="2622804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2206C102-1BC6-6357-F6C2-8A60153D6620}"/>
              </a:ext>
            </a:extLst>
          </p:cNvPr>
          <p:cNvSpPr txBox="1"/>
          <p:nvPr/>
        </p:nvSpPr>
        <p:spPr>
          <a:xfrm>
            <a:off x="6903316" y="4121924"/>
            <a:ext cx="1598930" cy="884858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2860" rIns="0" bIns="0" rtlCol="0">
            <a:spAutoFit/>
          </a:bodyPr>
          <a:lstStyle/>
          <a:p>
            <a:pPr marL="163830" marR="85725" indent="-68580">
              <a:spcBef>
                <a:spcPts val="180"/>
              </a:spcBef>
            </a:pPr>
            <a:r>
              <a:rPr lang="en-US" sz="28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800" spc="-10">
                <a:solidFill>
                  <a:schemeClr val="bg1"/>
                </a:solidFill>
                <a:latin typeface="Calibri"/>
                <a:cs typeface="Calibri"/>
              </a:rPr>
              <a:t>ee</a:t>
            </a:r>
            <a:r>
              <a:rPr sz="2800" spc="-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chemeClr val="bg1"/>
                </a:solidFill>
                <a:latin typeface="Calibri"/>
                <a:cs typeface="Calibri"/>
              </a:rPr>
              <a:t>pages </a:t>
            </a:r>
            <a:r>
              <a:rPr sz="2800" spc="-6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800" spc="-10">
                <a:solidFill>
                  <a:schemeClr val="bg1"/>
                </a:solidFill>
                <a:latin typeface="Calibri"/>
                <a:cs typeface="Calibri"/>
              </a:rPr>
              <a:t>180-181</a:t>
            </a:r>
            <a:endParaRPr sz="28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14980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68287" y="120011"/>
            <a:ext cx="8967988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/>
              <a:t>Records</a:t>
            </a:r>
            <a:r>
              <a:rPr sz="3600" spc="-35"/>
              <a:t> </a:t>
            </a:r>
            <a:r>
              <a:rPr sz="3600" spc="-25"/>
              <a:t>for</a:t>
            </a:r>
            <a:r>
              <a:rPr sz="3600" spc="-35"/>
              <a:t> </a:t>
            </a:r>
            <a:r>
              <a:rPr sz="3600" spc="-5"/>
              <a:t>XYZ</a:t>
            </a:r>
            <a:r>
              <a:rPr sz="3600" spc="-20"/>
              <a:t> Seafood</a:t>
            </a:r>
            <a:r>
              <a:rPr sz="3600" spc="-15"/>
              <a:t> Company</a:t>
            </a:r>
            <a:endParaRPr sz="360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192</a:t>
            </a:fld>
            <a:endParaRPr spc="-5"/>
          </a:p>
        </p:txBody>
      </p:sp>
      <p:pic>
        <p:nvPicPr>
          <p:cNvPr id="10" name="Picture 9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6035160A-B053-3399-673C-BF3A7EF21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4739" y="-700571"/>
            <a:ext cx="6019800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A67D6F-CDE6-820C-A0F2-7565964E0072}"/>
              </a:ext>
            </a:extLst>
          </p:cNvPr>
          <p:cNvSpPr/>
          <p:nvPr/>
        </p:nvSpPr>
        <p:spPr>
          <a:xfrm>
            <a:off x="9220836" y="1964724"/>
            <a:ext cx="1115439" cy="45502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BDD82502-B1D7-95B6-39D0-9EA183A5332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86600" y="2895600"/>
            <a:ext cx="2057400" cy="2622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bject 7"/>
          <p:cNvSpPr txBox="1"/>
          <p:nvPr/>
        </p:nvSpPr>
        <p:spPr>
          <a:xfrm>
            <a:off x="7315835" y="3115360"/>
            <a:ext cx="1598930" cy="884858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2860" rIns="0" bIns="0" rtlCol="0">
            <a:spAutoFit/>
          </a:bodyPr>
          <a:lstStyle/>
          <a:p>
            <a:pPr marL="163830" marR="85725" indent="-68580">
              <a:spcBef>
                <a:spcPts val="180"/>
              </a:spcBef>
            </a:pPr>
            <a:r>
              <a:rPr lang="en-US" sz="28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800" spc="-10">
                <a:solidFill>
                  <a:schemeClr val="bg1"/>
                </a:solidFill>
                <a:latin typeface="Calibri"/>
                <a:cs typeface="Calibri"/>
              </a:rPr>
              <a:t>ee</a:t>
            </a:r>
            <a:r>
              <a:rPr sz="2800" spc="-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chemeClr val="bg1"/>
                </a:solidFill>
                <a:latin typeface="Calibri"/>
                <a:cs typeface="Calibri"/>
              </a:rPr>
              <a:t>pages </a:t>
            </a:r>
            <a:r>
              <a:rPr sz="2800" spc="-6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800" spc="-10">
                <a:solidFill>
                  <a:schemeClr val="bg1"/>
                </a:solidFill>
                <a:latin typeface="Calibri"/>
                <a:cs typeface="Calibri"/>
              </a:rPr>
              <a:t>180-181</a:t>
            </a:r>
            <a:endParaRPr sz="28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63F27-4001-738A-1F8A-4BDD80BB6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B5361692-3319-878B-5CB0-BE47C709F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1" b="2262"/>
          <a:stretch/>
        </p:blipFill>
        <p:spPr>
          <a:xfrm rot="5400000">
            <a:off x="3200400" y="-897689"/>
            <a:ext cx="5791200" cy="9144000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6DCD9786-D0EC-DCFD-5B6F-CBEE0A40B2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0" y="288089"/>
            <a:ext cx="8126844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/>
              <a:t>Records</a:t>
            </a:r>
            <a:r>
              <a:rPr sz="3600" spc="-35"/>
              <a:t> </a:t>
            </a:r>
            <a:r>
              <a:rPr sz="3600" spc="-25"/>
              <a:t>for</a:t>
            </a:r>
            <a:r>
              <a:rPr sz="3600" spc="-35"/>
              <a:t> </a:t>
            </a:r>
            <a:r>
              <a:rPr sz="3600" spc="-5"/>
              <a:t>XYZ</a:t>
            </a:r>
            <a:r>
              <a:rPr sz="3600" spc="-20"/>
              <a:t> Seafood</a:t>
            </a:r>
            <a:r>
              <a:rPr sz="3600" spc="-15"/>
              <a:t> Company</a:t>
            </a:r>
            <a:endParaRPr sz="360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A36F170-760C-21FD-60B8-3EC5B5D367C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193</a:t>
            </a:fld>
            <a:endParaRPr spc="-5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19101E-00DC-0DD0-564C-DD02A23B16CC}"/>
              </a:ext>
            </a:extLst>
          </p:cNvPr>
          <p:cNvSpPr/>
          <p:nvPr/>
        </p:nvSpPr>
        <p:spPr>
          <a:xfrm>
            <a:off x="9296400" y="1736598"/>
            <a:ext cx="1066800" cy="28514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id="{AA4303E4-1771-7FC1-A809-B785A5581DB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34200" y="3276600"/>
            <a:ext cx="2057400" cy="2622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A80E9A7B-B92A-CB94-4B27-B099373E2FD4}"/>
              </a:ext>
            </a:extLst>
          </p:cNvPr>
          <p:cNvSpPr txBox="1"/>
          <p:nvPr/>
        </p:nvSpPr>
        <p:spPr>
          <a:xfrm>
            <a:off x="7163435" y="3674311"/>
            <a:ext cx="1598930" cy="884858"/>
          </a:xfrm>
          <a:prstGeom prst="rect">
            <a:avLst/>
          </a:prstGeom>
          <a:solidFill>
            <a:srgbClr val="00184B"/>
          </a:solidFill>
        </p:spPr>
        <p:txBody>
          <a:bodyPr vert="horz" wrap="square" lIns="0" tIns="22860" rIns="0" bIns="0" rtlCol="0">
            <a:spAutoFit/>
          </a:bodyPr>
          <a:lstStyle/>
          <a:p>
            <a:pPr marL="163830" marR="85725" indent="-68580">
              <a:spcBef>
                <a:spcPts val="180"/>
              </a:spcBef>
            </a:pPr>
            <a:r>
              <a:rPr lang="en-US" sz="2800" spc="-10">
                <a:solidFill>
                  <a:schemeClr val="bg1"/>
                </a:solidFill>
                <a:latin typeface="Calibri"/>
                <a:cs typeface="Calibri"/>
              </a:rPr>
              <a:t>S</a:t>
            </a:r>
            <a:r>
              <a:rPr sz="2800" spc="-10">
                <a:solidFill>
                  <a:schemeClr val="bg1"/>
                </a:solidFill>
                <a:latin typeface="Calibri"/>
                <a:cs typeface="Calibri"/>
              </a:rPr>
              <a:t>ee</a:t>
            </a:r>
            <a:r>
              <a:rPr sz="2800" spc="-8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chemeClr val="bg1"/>
                </a:solidFill>
                <a:latin typeface="Calibri"/>
                <a:cs typeface="Calibri"/>
              </a:rPr>
              <a:t>pages </a:t>
            </a:r>
            <a:r>
              <a:rPr sz="2800" spc="-61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800" spc="-10">
                <a:solidFill>
                  <a:schemeClr val="bg1"/>
                </a:solidFill>
                <a:latin typeface="Calibri"/>
                <a:cs typeface="Calibri"/>
              </a:rPr>
              <a:t>180-181</a:t>
            </a:r>
            <a:endParaRPr sz="28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432602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6692" y="489281"/>
            <a:ext cx="2689225" cy="5746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>
                <a:latin typeface="Calibri"/>
                <a:cs typeface="Calibri"/>
              </a:rPr>
              <a:t>SPECIAL</a:t>
            </a:r>
            <a:r>
              <a:rPr sz="3600" b="1" spc="-80">
                <a:latin typeface="Calibri"/>
                <a:cs typeface="Calibri"/>
              </a:rPr>
              <a:t> </a:t>
            </a:r>
            <a:r>
              <a:rPr sz="3600" b="1" spc="-25">
                <a:latin typeface="Calibri"/>
                <a:cs typeface="Calibri"/>
              </a:rPr>
              <a:t>NOTE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86583" y="3525012"/>
            <a:ext cx="2044064" cy="474345"/>
            <a:chOff x="862583" y="3525011"/>
            <a:chExt cx="2044064" cy="474345"/>
          </a:xfrm>
        </p:grpSpPr>
        <p:sp>
          <p:nvSpPr>
            <p:cNvPr id="5" name="object 5"/>
            <p:cNvSpPr/>
            <p:nvPr/>
          </p:nvSpPr>
          <p:spPr>
            <a:xfrm>
              <a:off x="868679" y="3531107"/>
              <a:ext cx="2032000" cy="462280"/>
            </a:xfrm>
            <a:custGeom>
              <a:avLst/>
              <a:gdLst/>
              <a:ahLst/>
              <a:cxnLst/>
              <a:rect l="l" t="t" r="r" b="b"/>
              <a:pathLst>
                <a:path w="2032000" h="462279">
                  <a:moveTo>
                    <a:pt x="1954530" y="0"/>
                  </a:moveTo>
                  <a:lnTo>
                    <a:pt x="76961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1"/>
                  </a:lnTo>
                  <a:lnTo>
                    <a:pt x="0" y="384809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1" y="461771"/>
                  </a:lnTo>
                  <a:lnTo>
                    <a:pt x="1954530" y="461771"/>
                  </a:lnTo>
                  <a:lnTo>
                    <a:pt x="1984503" y="455729"/>
                  </a:lnTo>
                  <a:lnTo>
                    <a:pt x="2008965" y="439245"/>
                  </a:lnTo>
                  <a:lnTo>
                    <a:pt x="2025449" y="414783"/>
                  </a:lnTo>
                  <a:lnTo>
                    <a:pt x="2031492" y="384809"/>
                  </a:lnTo>
                  <a:lnTo>
                    <a:pt x="2031492" y="76961"/>
                  </a:lnTo>
                  <a:lnTo>
                    <a:pt x="2025449" y="46988"/>
                  </a:lnTo>
                  <a:lnTo>
                    <a:pt x="2008965" y="22526"/>
                  </a:lnTo>
                  <a:lnTo>
                    <a:pt x="1984503" y="6042"/>
                  </a:lnTo>
                  <a:lnTo>
                    <a:pt x="1954530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8679" y="3531107"/>
              <a:ext cx="2032000" cy="462280"/>
            </a:xfrm>
            <a:custGeom>
              <a:avLst/>
              <a:gdLst/>
              <a:ahLst/>
              <a:cxnLst/>
              <a:rect l="l" t="t" r="r" b="b"/>
              <a:pathLst>
                <a:path w="2032000" h="462279">
                  <a:moveTo>
                    <a:pt x="0" y="76961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1" y="0"/>
                  </a:lnTo>
                  <a:lnTo>
                    <a:pt x="1954530" y="0"/>
                  </a:lnTo>
                  <a:lnTo>
                    <a:pt x="1984503" y="6042"/>
                  </a:lnTo>
                  <a:lnTo>
                    <a:pt x="2008965" y="22526"/>
                  </a:lnTo>
                  <a:lnTo>
                    <a:pt x="2025449" y="46988"/>
                  </a:lnTo>
                  <a:lnTo>
                    <a:pt x="2031492" y="76961"/>
                  </a:lnTo>
                  <a:lnTo>
                    <a:pt x="2031492" y="384809"/>
                  </a:lnTo>
                  <a:lnTo>
                    <a:pt x="2025449" y="414783"/>
                  </a:lnTo>
                  <a:lnTo>
                    <a:pt x="2008965" y="439245"/>
                  </a:lnTo>
                  <a:lnTo>
                    <a:pt x="1984503" y="455729"/>
                  </a:lnTo>
                  <a:lnTo>
                    <a:pt x="1954530" y="461771"/>
                  </a:lnTo>
                  <a:lnTo>
                    <a:pt x="76961" y="461771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09"/>
                  </a:lnTo>
                  <a:lnTo>
                    <a:pt x="0" y="7696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20951" y="1044702"/>
            <a:ext cx="3317240" cy="459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5085">
              <a:spcBef>
                <a:spcPts val="95"/>
              </a:spcBef>
            </a:pP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HACCP</a:t>
            </a:r>
            <a:r>
              <a:rPr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Plan</a:t>
            </a:r>
            <a:r>
              <a:rPr sz="28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25">
                <a:solidFill>
                  <a:srgbClr val="44536A"/>
                </a:solidFill>
                <a:latin typeface="Calibri"/>
                <a:cs typeface="Calibri"/>
              </a:rPr>
              <a:t>form 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can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be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used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in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portrait </a:t>
            </a:r>
            <a:r>
              <a:rPr sz="2800" spc="-6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format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which</a:t>
            </a:r>
            <a:r>
              <a:rPr sz="28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can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be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more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convenient</a:t>
            </a:r>
            <a:endParaRPr sz="2800">
              <a:latin typeface="Calibri"/>
              <a:cs typeface="Calibri"/>
            </a:endParaRPr>
          </a:p>
          <a:p>
            <a:pPr marL="93345">
              <a:spcBef>
                <a:spcPts val="2400"/>
              </a:spcBef>
            </a:pP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XYZ</a:t>
            </a:r>
            <a:r>
              <a:rPr sz="2800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Seafood</a:t>
            </a:r>
            <a:r>
              <a:rPr sz="2800" spc="-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Company</a:t>
            </a:r>
            <a:endParaRPr sz="2800">
              <a:latin typeface="Calibri"/>
              <a:cs typeface="Calibri"/>
            </a:endParaRPr>
          </a:p>
          <a:p>
            <a:pPr marL="585470">
              <a:spcBef>
                <a:spcPts val="49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spc="-1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sz="2400" spc="-10">
                <a:solidFill>
                  <a:schemeClr val="bg1"/>
                </a:solidFill>
                <a:latin typeface="Calibri"/>
                <a:cs typeface="Calibri"/>
              </a:rPr>
              <a:t>84</a:t>
            </a:r>
            <a:r>
              <a:rPr lang="en-US" sz="2400" spc="-10">
                <a:solidFill>
                  <a:schemeClr val="bg1"/>
                </a:solidFill>
                <a:latin typeface="Calibri"/>
                <a:cs typeface="Calibri"/>
              </a:rPr>
              <a:t>-187</a:t>
            </a:r>
            <a:endParaRPr sz="240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100">
              <a:latin typeface="Calibri"/>
              <a:cs typeface="Calibri"/>
            </a:endParaRPr>
          </a:p>
          <a:p>
            <a:pPr marL="499109" marR="633095" indent="-81280"/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Blank 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forms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are </a:t>
            </a:r>
            <a:r>
              <a:rPr sz="2800" spc="-6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in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Appendix</a:t>
            </a:r>
            <a:r>
              <a:rPr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2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194</a:t>
            </a:fld>
            <a:endParaRPr spc="-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9E106C-7C25-A53A-A0B6-15FB1324E7E9}"/>
              </a:ext>
            </a:extLst>
          </p:cNvPr>
          <p:cNvSpPr txBox="1"/>
          <p:nvPr/>
        </p:nvSpPr>
        <p:spPr>
          <a:xfrm>
            <a:off x="5793357" y="809791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Slide 32</a:t>
            </a:r>
          </a:p>
        </p:txBody>
      </p:sp>
      <p:pic>
        <p:nvPicPr>
          <p:cNvPr id="12" name="Picture 11" descr="A document with text and images&#10;&#10;Description automatically generated">
            <a:extLst>
              <a:ext uri="{FF2B5EF4-FFF2-40B4-BE49-F238E27FC236}">
                <a16:creationId xmlns:a16="http://schemas.microsoft.com/office/drawing/2014/main" id="{3591A3B2-9400-605E-209B-48F23F618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"/>
          <a:stretch/>
        </p:blipFill>
        <p:spPr>
          <a:xfrm>
            <a:off x="5802958" y="45543"/>
            <a:ext cx="4767221" cy="621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6459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2711196"/>
            <a:ext cx="7855584" cy="4147185"/>
            <a:chOff x="0" y="2711195"/>
            <a:chExt cx="7855584" cy="41471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11195"/>
              <a:ext cx="3755135" cy="414680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96972" y="3347544"/>
              <a:ext cx="4652645" cy="1680210"/>
            </a:xfrm>
            <a:custGeom>
              <a:avLst/>
              <a:gdLst/>
              <a:ahLst/>
              <a:cxnLst/>
              <a:rect l="l" t="t" r="r" b="b"/>
              <a:pathLst>
                <a:path w="4652645" h="1680210">
                  <a:moveTo>
                    <a:pt x="2842443" y="0"/>
                  </a:moveTo>
                  <a:lnTo>
                    <a:pt x="2790652" y="1246"/>
                  </a:lnTo>
                  <a:lnTo>
                    <a:pt x="2739697" y="5267"/>
                  </a:lnTo>
                  <a:lnTo>
                    <a:pt x="2690049" y="11986"/>
                  </a:lnTo>
                  <a:lnTo>
                    <a:pt x="2642182" y="21325"/>
                  </a:lnTo>
                  <a:lnTo>
                    <a:pt x="2596568" y="33207"/>
                  </a:lnTo>
                  <a:lnTo>
                    <a:pt x="2553680" y="47556"/>
                  </a:lnTo>
                  <a:lnTo>
                    <a:pt x="2513991" y="64293"/>
                  </a:lnTo>
                  <a:lnTo>
                    <a:pt x="2477973" y="83341"/>
                  </a:lnTo>
                  <a:lnTo>
                    <a:pt x="2446098" y="104624"/>
                  </a:lnTo>
                  <a:lnTo>
                    <a:pt x="2418840" y="128064"/>
                  </a:lnTo>
                  <a:lnTo>
                    <a:pt x="2388235" y="114237"/>
                  </a:lnTo>
                  <a:lnTo>
                    <a:pt x="2321453" y="90059"/>
                  </a:lnTo>
                  <a:lnTo>
                    <a:pt x="2235471" y="68189"/>
                  </a:lnTo>
                  <a:lnTo>
                    <a:pt x="2184377" y="59131"/>
                  </a:lnTo>
                  <a:lnTo>
                    <a:pt x="2132533" y="52579"/>
                  </a:lnTo>
                  <a:lnTo>
                    <a:pt x="2080263" y="48486"/>
                  </a:lnTo>
                  <a:lnTo>
                    <a:pt x="2027893" y="46803"/>
                  </a:lnTo>
                  <a:lnTo>
                    <a:pt x="1975748" y="47481"/>
                  </a:lnTo>
                  <a:lnTo>
                    <a:pt x="1924152" y="50470"/>
                  </a:lnTo>
                  <a:lnTo>
                    <a:pt x="1873431" y="55723"/>
                  </a:lnTo>
                  <a:lnTo>
                    <a:pt x="1823909" y="63189"/>
                  </a:lnTo>
                  <a:lnTo>
                    <a:pt x="1775911" y="72821"/>
                  </a:lnTo>
                  <a:lnTo>
                    <a:pt x="1729762" y="84570"/>
                  </a:lnTo>
                  <a:lnTo>
                    <a:pt x="1685788" y="98386"/>
                  </a:lnTo>
                  <a:lnTo>
                    <a:pt x="1644313" y="114221"/>
                  </a:lnTo>
                  <a:lnTo>
                    <a:pt x="1605661" y="132026"/>
                  </a:lnTo>
                  <a:lnTo>
                    <a:pt x="1570159" y="151752"/>
                  </a:lnTo>
                  <a:lnTo>
                    <a:pt x="1538131" y="173350"/>
                  </a:lnTo>
                  <a:lnTo>
                    <a:pt x="1509901" y="196771"/>
                  </a:lnTo>
                  <a:lnTo>
                    <a:pt x="1462293" y="184211"/>
                  </a:lnTo>
                  <a:lnTo>
                    <a:pt x="1413167" y="173470"/>
                  </a:lnTo>
                  <a:lnTo>
                    <a:pt x="1362737" y="164569"/>
                  </a:lnTo>
                  <a:lnTo>
                    <a:pt x="1311215" y="157532"/>
                  </a:lnTo>
                  <a:lnTo>
                    <a:pt x="1258815" y="152378"/>
                  </a:lnTo>
                  <a:lnTo>
                    <a:pt x="1205751" y="149132"/>
                  </a:lnTo>
                  <a:lnTo>
                    <a:pt x="1152234" y="147814"/>
                  </a:lnTo>
                  <a:lnTo>
                    <a:pt x="1098480" y="148446"/>
                  </a:lnTo>
                  <a:lnTo>
                    <a:pt x="1044700" y="151051"/>
                  </a:lnTo>
                  <a:lnTo>
                    <a:pt x="979607" y="156892"/>
                  </a:lnTo>
                  <a:lnTo>
                    <a:pt x="916935" y="165430"/>
                  </a:lnTo>
                  <a:lnTo>
                    <a:pt x="856904" y="176523"/>
                  </a:lnTo>
                  <a:lnTo>
                    <a:pt x="799735" y="190030"/>
                  </a:lnTo>
                  <a:lnTo>
                    <a:pt x="745646" y="205809"/>
                  </a:lnTo>
                  <a:lnTo>
                    <a:pt x="694858" y="223719"/>
                  </a:lnTo>
                  <a:lnTo>
                    <a:pt x="647590" y="243617"/>
                  </a:lnTo>
                  <a:lnTo>
                    <a:pt x="604064" y="265363"/>
                  </a:lnTo>
                  <a:lnTo>
                    <a:pt x="564498" y="288814"/>
                  </a:lnTo>
                  <a:lnTo>
                    <a:pt x="529112" y="313830"/>
                  </a:lnTo>
                  <a:lnTo>
                    <a:pt x="498126" y="340267"/>
                  </a:lnTo>
                  <a:lnTo>
                    <a:pt x="471761" y="367986"/>
                  </a:lnTo>
                  <a:lnTo>
                    <a:pt x="433771" y="426698"/>
                  </a:lnTo>
                  <a:lnTo>
                    <a:pt x="416900" y="488834"/>
                  </a:lnTo>
                  <a:lnTo>
                    <a:pt x="416935" y="520832"/>
                  </a:lnTo>
                  <a:lnTo>
                    <a:pt x="422908" y="553260"/>
                  </a:lnTo>
                  <a:lnTo>
                    <a:pt x="418971" y="558467"/>
                  </a:lnTo>
                  <a:lnTo>
                    <a:pt x="364276" y="562871"/>
                  </a:lnTo>
                  <a:lnTo>
                    <a:pt x="311567" y="570361"/>
                  </a:lnTo>
                  <a:lnTo>
                    <a:pt x="261320" y="580787"/>
                  </a:lnTo>
                  <a:lnTo>
                    <a:pt x="214009" y="593995"/>
                  </a:lnTo>
                  <a:lnTo>
                    <a:pt x="170110" y="609835"/>
                  </a:lnTo>
                  <a:lnTo>
                    <a:pt x="130096" y="628154"/>
                  </a:lnTo>
                  <a:lnTo>
                    <a:pt x="94443" y="648801"/>
                  </a:lnTo>
                  <a:lnTo>
                    <a:pt x="63625" y="671624"/>
                  </a:lnTo>
                  <a:lnTo>
                    <a:pt x="33099" y="702353"/>
                  </a:lnTo>
                  <a:lnTo>
                    <a:pt x="1544" y="766539"/>
                  </a:lnTo>
                  <a:lnTo>
                    <a:pt x="0" y="799016"/>
                  </a:lnTo>
                  <a:lnTo>
                    <a:pt x="7599" y="831097"/>
                  </a:lnTo>
                  <a:lnTo>
                    <a:pt x="49196" y="892113"/>
                  </a:lnTo>
                  <a:lnTo>
                    <a:pt x="82678" y="920069"/>
                  </a:lnTo>
                  <a:lnTo>
                    <a:pt x="124271" y="945671"/>
                  </a:lnTo>
                  <a:lnTo>
                    <a:pt x="173717" y="968429"/>
                  </a:lnTo>
                  <a:lnTo>
                    <a:pt x="230757" y="987854"/>
                  </a:lnTo>
                  <a:lnTo>
                    <a:pt x="180149" y="1019501"/>
                  </a:lnTo>
                  <a:lnTo>
                    <a:pt x="141941" y="1054587"/>
                  </a:lnTo>
                  <a:lnTo>
                    <a:pt x="116704" y="1092251"/>
                  </a:lnTo>
                  <a:lnTo>
                    <a:pt x="105013" y="1131634"/>
                  </a:lnTo>
                  <a:lnTo>
                    <a:pt x="107440" y="1171877"/>
                  </a:lnTo>
                  <a:lnTo>
                    <a:pt x="135092" y="1227287"/>
                  </a:lnTo>
                  <a:lnTo>
                    <a:pt x="187657" y="1276099"/>
                  </a:lnTo>
                  <a:lnTo>
                    <a:pt x="222061" y="1297558"/>
                  </a:lnTo>
                  <a:lnTo>
                    <a:pt x="261229" y="1316800"/>
                  </a:lnTo>
                  <a:lnTo>
                    <a:pt x="304672" y="1333637"/>
                  </a:lnTo>
                  <a:lnTo>
                    <a:pt x="351902" y="1347879"/>
                  </a:lnTo>
                  <a:lnTo>
                    <a:pt x="402430" y="1359337"/>
                  </a:lnTo>
                  <a:lnTo>
                    <a:pt x="455768" y="1367823"/>
                  </a:lnTo>
                  <a:lnTo>
                    <a:pt x="511428" y="1373147"/>
                  </a:lnTo>
                  <a:lnTo>
                    <a:pt x="568921" y="1375120"/>
                  </a:lnTo>
                  <a:lnTo>
                    <a:pt x="627759" y="1373553"/>
                  </a:lnTo>
                  <a:lnTo>
                    <a:pt x="633601" y="1378506"/>
                  </a:lnTo>
                  <a:lnTo>
                    <a:pt x="667575" y="1404488"/>
                  </a:lnTo>
                  <a:lnTo>
                    <a:pt x="701185" y="1426667"/>
                  </a:lnTo>
                  <a:lnTo>
                    <a:pt x="737309" y="1447435"/>
                  </a:lnTo>
                  <a:lnTo>
                    <a:pt x="775777" y="1466772"/>
                  </a:lnTo>
                  <a:lnTo>
                    <a:pt x="816420" y="1484657"/>
                  </a:lnTo>
                  <a:lnTo>
                    <a:pt x="859068" y="1501069"/>
                  </a:lnTo>
                  <a:lnTo>
                    <a:pt x="903551" y="1515987"/>
                  </a:lnTo>
                  <a:lnTo>
                    <a:pt x="949700" y="1529391"/>
                  </a:lnTo>
                  <a:lnTo>
                    <a:pt x="997344" y="1541260"/>
                  </a:lnTo>
                  <a:lnTo>
                    <a:pt x="1046314" y="1551574"/>
                  </a:lnTo>
                  <a:lnTo>
                    <a:pt x="1096441" y="1560311"/>
                  </a:lnTo>
                  <a:lnTo>
                    <a:pt x="1147555" y="1567450"/>
                  </a:lnTo>
                  <a:lnTo>
                    <a:pt x="1199485" y="1572972"/>
                  </a:lnTo>
                  <a:lnTo>
                    <a:pt x="1252062" y="1576855"/>
                  </a:lnTo>
                  <a:lnTo>
                    <a:pt x="1305117" y="1579079"/>
                  </a:lnTo>
                  <a:lnTo>
                    <a:pt x="1358480" y="1579622"/>
                  </a:lnTo>
                  <a:lnTo>
                    <a:pt x="1411980" y="1578465"/>
                  </a:lnTo>
                  <a:lnTo>
                    <a:pt x="1465449" y="1575586"/>
                  </a:lnTo>
                  <a:lnTo>
                    <a:pt x="1518717" y="1570965"/>
                  </a:lnTo>
                  <a:lnTo>
                    <a:pt x="1571613" y="1564581"/>
                  </a:lnTo>
                  <a:lnTo>
                    <a:pt x="1623969" y="1556413"/>
                  </a:lnTo>
                  <a:lnTo>
                    <a:pt x="1675614" y="1546441"/>
                  </a:lnTo>
                  <a:lnTo>
                    <a:pt x="1726379" y="1534643"/>
                  </a:lnTo>
                  <a:lnTo>
                    <a:pt x="1776093" y="1521000"/>
                  </a:lnTo>
                  <a:lnTo>
                    <a:pt x="1813231" y="1545992"/>
                  </a:lnTo>
                  <a:lnTo>
                    <a:pt x="1854355" y="1569181"/>
                  </a:lnTo>
                  <a:lnTo>
                    <a:pt x="1899191" y="1590464"/>
                  </a:lnTo>
                  <a:lnTo>
                    <a:pt x="1947464" y="1609741"/>
                  </a:lnTo>
                  <a:lnTo>
                    <a:pt x="1998898" y="1626911"/>
                  </a:lnTo>
                  <a:lnTo>
                    <a:pt x="2053217" y="1641872"/>
                  </a:lnTo>
                  <a:lnTo>
                    <a:pt x="2110147" y="1654524"/>
                  </a:lnTo>
                  <a:lnTo>
                    <a:pt x="2169412" y="1664764"/>
                  </a:lnTo>
                  <a:lnTo>
                    <a:pt x="2227123" y="1672151"/>
                  </a:lnTo>
                  <a:lnTo>
                    <a:pt x="2284922" y="1677133"/>
                  </a:lnTo>
                  <a:lnTo>
                    <a:pt x="2342577" y="1679772"/>
                  </a:lnTo>
                  <a:lnTo>
                    <a:pt x="2399855" y="1680128"/>
                  </a:lnTo>
                  <a:lnTo>
                    <a:pt x="2456524" y="1678264"/>
                  </a:lnTo>
                  <a:lnTo>
                    <a:pt x="2512349" y="1674241"/>
                  </a:lnTo>
                  <a:lnTo>
                    <a:pt x="2567098" y="1668120"/>
                  </a:lnTo>
                  <a:lnTo>
                    <a:pt x="2620539" y="1659964"/>
                  </a:lnTo>
                  <a:lnTo>
                    <a:pt x="2672437" y="1649835"/>
                  </a:lnTo>
                  <a:lnTo>
                    <a:pt x="2722561" y="1637792"/>
                  </a:lnTo>
                  <a:lnTo>
                    <a:pt x="2770677" y="1623899"/>
                  </a:lnTo>
                  <a:lnTo>
                    <a:pt x="2816552" y="1608218"/>
                  </a:lnTo>
                  <a:lnTo>
                    <a:pt x="2859953" y="1590808"/>
                  </a:lnTo>
                  <a:lnTo>
                    <a:pt x="2900647" y="1571733"/>
                  </a:lnTo>
                  <a:lnTo>
                    <a:pt x="2938401" y="1551053"/>
                  </a:lnTo>
                  <a:lnTo>
                    <a:pt x="2972983" y="1528831"/>
                  </a:lnTo>
                  <a:lnTo>
                    <a:pt x="3004159" y="1505128"/>
                  </a:lnTo>
                  <a:lnTo>
                    <a:pt x="3055362" y="1453526"/>
                  </a:lnTo>
                  <a:lnTo>
                    <a:pt x="3074922" y="1425750"/>
                  </a:lnTo>
                  <a:lnTo>
                    <a:pt x="3117550" y="1437695"/>
                  </a:lnTo>
                  <a:lnTo>
                    <a:pt x="3161793" y="1447925"/>
                  </a:lnTo>
                  <a:lnTo>
                    <a:pt x="3207430" y="1456404"/>
                  </a:lnTo>
                  <a:lnTo>
                    <a:pt x="3254243" y="1463098"/>
                  </a:lnTo>
                  <a:lnTo>
                    <a:pt x="3302012" y="1467969"/>
                  </a:lnTo>
                  <a:lnTo>
                    <a:pt x="3350515" y="1470983"/>
                  </a:lnTo>
                  <a:lnTo>
                    <a:pt x="3399534" y="1472105"/>
                  </a:lnTo>
                  <a:lnTo>
                    <a:pt x="3463182" y="1470784"/>
                  </a:lnTo>
                  <a:lnTo>
                    <a:pt x="3525040" y="1466397"/>
                  </a:lnTo>
                  <a:lnTo>
                    <a:pt x="3584795" y="1459099"/>
                  </a:lnTo>
                  <a:lnTo>
                    <a:pt x="3642130" y="1449041"/>
                  </a:lnTo>
                  <a:lnTo>
                    <a:pt x="3696731" y="1436376"/>
                  </a:lnTo>
                  <a:lnTo>
                    <a:pt x="3748281" y="1421257"/>
                  </a:lnTo>
                  <a:lnTo>
                    <a:pt x="3796466" y="1403837"/>
                  </a:lnTo>
                  <a:lnTo>
                    <a:pt x="3840971" y="1384269"/>
                  </a:lnTo>
                  <a:lnTo>
                    <a:pt x="3881479" y="1362704"/>
                  </a:lnTo>
                  <a:lnTo>
                    <a:pt x="3917676" y="1339297"/>
                  </a:lnTo>
                  <a:lnTo>
                    <a:pt x="3949246" y="1314199"/>
                  </a:lnTo>
                  <a:lnTo>
                    <a:pt x="3997245" y="1259544"/>
                  </a:lnTo>
                  <a:lnTo>
                    <a:pt x="4022954" y="1199960"/>
                  </a:lnTo>
                  <a:lnTo>
                    <a:pt x="4026660" y="1168702"/>
                  </a:lnTo>
                  <a:lnTo>
                    <a:pt x="4079392" y="1164044"/>
                  </a:lnTo>
                  <a:lnTo>
                    <a:pt x="4131102" y="1157505"/>
                  </a:lnTo>
                  <a:lnTo>
                    <a:pt x="4181592" y="1149131"/>
                  </a:lnTo>
                  <a:lnTo>
                    <a:pt x="4230665" y="1138968"/>
                  </a:lnTo>
                  <a:lnTo>
                    <a:pt x="4278122" y="1127064"/>
                  </a:lnTo>
                  <a:lnTo>
                    <a:pt x="4323767" y="1113465"/>
                  </a:lnTo>
                  <a:lnTo>
                    <a:pt x="4367401" y="1098217"/>
                  </a:lnTo>
                  <a:lnTo>
                    <a:pt x="4421043" y="1075878"/>
                  </a:lnTo>
                  <a:lnTo>
                    <a:pt x="4469245" y="1051585"/>
                  </a:lnTo>
                  <a:lnTo>
                    <a:pt x="4511951" y="1025548"/>
                  </a:lnTo>
                  <a:lnTo>
                    <a:pt x="4549106" y="997976"/>
                  </a:lnTo>
                  <a:lnTo>
                    <a:pt x="4580653" y="969081"/>
                  </a:lnTo>
                  <a:lnTo>
                    <a:pt x="4606537" y="939071"/>
                  </a:lnTo>
                  <a:lnTo>
                    <a:pt x="4641091" y="876550"/>
                  </a:lnTo>
                  <a:lnTo>
                    <a:pt x="4652322" y="812096"/>
                  </a:lnTo>
                  <a:lnTo>
                    <a:pt x="4649052" y="779669"/>
                  </a:lnTo>
                  <a:lnTo>
                    <a:pt x="4624461" y="715467"/>
                  </a:lnTo>
                  <a:lnTo>
                    <a:pt x="4575431" y="653533"/>
                  </a:lnTo>
                  <a:lnTo>
                    <a:pt x="4541611" y="623943"/>
                  </a:lnTo>
                  <a:lnTo>
                    <a:pt x="4501513" y="595551"/>
                  </a:lnTo>
                  <a:lnTo>
                    <a:pt x="4509032" y="586453"/>
                  </a:lnTo>
                  <a:lnTo>
                    <a:pt x="4541645" y="526160"/>
                  </a:lnTo>
                  <a:lnTo>
                    <a:pt x="4547722" y="493967"/>
                  </a:lnTo>
                  <a:lnTo>
                    <a:pt x="4546336" y="462147"/>
                  </a:lnTo>
                  <a:lnTo>
                    <a:pt x="4522385" y="400672"/>
                  </a:lnTo>
                  <a:lnTo>
                    <a:pt x="4472208" y="343821"/>
                  </a:lnTo>
                  <a:lnTo>
                    <a:pt x="4438040" y="317782"/>
                  </a:lnTo>
                  <a:lnTo>
                    <a:pt x="4398223" y="293680"/>
                  </a:lnTo>
                  <a:lnTo>
                    <a:pt x="4353057" y="271778"/>
                  </a:lnTo>
                  <a:lnTo>
                    <a:pt x="4302846" y="252336"/>
                  </a:lnTo>
                  <a:lnTo>
                    <a:pt x="4247891" y="235614"/>
                  </a:lnTo>
                  <a:lnTo>
                    <a:pt x="4188494" y="221874"/>
                  </a:lnTo>
                  <a:lnTo>
                    <a:pt x="4124958" y="211376"/>
                  </a:lnTo>
                  <a:lnTo>
                    <a:pt x="4107260" y="176976"/>
                  </a:lnTo>
                  <a:lnTo>
                    <a:pt x="4080265" y="144326"/>
                  </a:lnTo>
                  <a:lnTo>
                    <a:pt x="4044491" y="113864"/>
                  </a:lnTo>
                  <a:lnTo>
                    <a:pt x="4000458" y="86030"/>
                  </a:lnTo>
                  <a:lnTo>
                    <a:pt x="3948682" y="61262"/>
                  </a:lnTo>
                  <a:lnTo>
                    <a:pt x="3903278" y="44344"/>
                  </a:lnTo>
                  <a:lnTo>
                    <a:pt x="3855400" y="30206"/>
                  </a:lnTo>
                  <a:lnTo>
                    <a:pt x="3805498" y="18828"/>
                  </a:lnTo>
                  <a:lnTo>
                    <a:pt x="3754021" y="10192"/>
                  </a:lnTo>
                  <a:lnTo>
                    <a:pt x="3701418" y="4281"/>
                  </a:lnTo>
                  <a:lnTo>
                    <a:pt x="3648139" y="1076"/>
                  </a:lnTo>
                  <a:lnTo>
                    <a:pt x="3594634" y="559"/>
                  </a:lnTo>
                  <a:lnTo>
                    <a:pt x="3541351" y="2711"/>
                  </a:lnTo>
                  <a:lnTo>
                    <a:pt x="3488739" y="7514"/>
                  </a:lnTo>
                  <a:lnTo>
                    <a:pt x="3437249" y="14949"/>
                  </a:lnTo>
                  <a:lnTo>
                    <a:pt x="3387329" y="25000"/>
                  </a:lnTo>
                  <a:lnTo>
                    <a:pt x="3339428" y="37646"/>
                  </a:lnTo>
                  <a:lnTo>
                    <a:pt x="3293996" y="52871"/>
                  </a:lnTo>
                  <a:lnTo>
                    <a:pt x="3251483" y="70655"/>
                  </a:lnTo>
                  <a:lnTo>
                    <a:pt x="3212336" y="90980"/>
                  </a:lnTo>
                  <a:lnTo>
                    <a:pt x="3177398" y="70954"/>
                  </a:lnTo>
                  <a:lnTo>
                    <a:pt x="3138184" y="53071"/>
                  </a:lnTo>
                  <a:lnTo>
                    <a:pt x="3095090" y="37473"/>
                  </a:lnTo>
                  <a:lnTo>
                    <a:pt x="3048506" y="24305"/>
                  </a:lnTo>
                  <a:lnTo>
                    <a:pt x="2998101" y="13681"/>
                  </a:lnTo>
                  <a:lnTo>
                    <a:pt x="2946640" y="6140"/>
                  </a:lnTo>
                  <a:lnTo>
                    <a:pt x="2894596" y="1605"/>
                  </a:lnTo>
                  <a:lnTo>
                    <a:pt x="2842443" y="0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0278" y="4839969"/>
              <a:ext cx="93344" cy="933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5002" y="4728591"/>
              <a:ext cx="186690" cy="1865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40150" y="4593970"/>
              <a:ext cx="280035" cy="280035"/>
            </a:xfrm>
            <a:custGeom>
              <a:avLst/>
              <a:gdLst/>
              <a:ahLst/>
              <a:cxnLst/>
              <a:rect l="l" t="t" r="r" b="b"/>
              <a:pathLst>
                <a:path w="280035" h="280035">
                  <a:moveTo>
                    <a:pt x="139953" y="0"/>
                  </a:moveTo>
                  <a:lnTo>
                    <a:pt x="95747" y="7130"/>
                  </a:lnTo>
                  <a:lnTo>
                    <a:pt x="57332" y="26989"/>
                  </a:lnTo>
                  <a:lnTo>
                    <a:pt x="27025" y="57278"/>
                  </a:lnTo>
                  <a:lnTo>
                    <a:pt x="7142" y="95699"/>
                  </a:lnTo>
                  <a:lnTo>
                    <a:pt x="0" y="139953"/>
                  </a:lnTo>
                  <a:lnTo>
                    <a:pt x="7142" y="184160"/>
                  </a:lnTo>
                  <a:lnTo>
                    <a:pt x="27025" y="222575"/>
                  </a:lnTo>
                  <a:lnTo>
                    <a:pt x="57332" y="252882"/>
                  </a:lnTo>
                  <a:lnTo>
                    <a:pt x="95747" y="272765"/>
                  </a:lnTo>
                  <a:lnTo>
                    <a:pt x="139953" y="279907"/>
                  </a:lnTo>
                  <a:lnTo>
                    <a:pt x="184208" y="272765"/>
                  </a:lnTo>
                  <a:lnTo>
                    <a:pt x="222629" y="252882"/>
                  </a:lnTo>
                  <a:lnTo>
                    <a:pt x="252918" y="222575"/>
                  </a:lnTo>
                  <a:lnTo>
                    <a:pt x="272777" y="184160"/>
                  </a:lnTo>
                  <a:lnTo>
                    <a:pt x="279908" y="139953"/>
                  </a:lnTo>
                  <a:lnTo>
                    <a:pt x="272777" y="95699"/>
                  </a:lnTo>
                  <a:lnTo>
                    <a:pt x="252918" y="57278"/>
                  </a:lnTo>
                  <a:lnTo>
                    <a:pt x="222629" y="26989"/>
                  </a:lnTo>
                  <a:lnTo>
                    <a:pt x="184208" y="7130"/>
                  </a:lnTo>
                  <a:lnTo>
                    <a:pt x="139953" y="0"/>
                  </a:lnTo>
                  <a:close/>
                </a:path>
              </a:pathLst>
            </a:custGeom>
            <a:solidFill>
              <a:srgbClr val="F8CA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96972" y="3347544"/>
              <a:ext cx="4652645" cy="1680210"/>
            </a:xfrm>
            <a:custGeom>
              <a:avLst/>
              <a:gdLst/>
              <a:ahLst/>
              <a:cxnLst/>
              <a:rect l="l" t="t" r="r" b="b"/>
              <a:pathLst>
                <a:path w="4652645" h="1680210">
                  <a:moveTo>
                    <a:pt x="422908" y="553260"/>
                  </a:moveTo>
                  <a:lnTo>
                    <a:pt x="416935" y="520832"/>
                  </a:lnTo>
                  <a:lnTo>
                    <a:pt x="416900" y="488834"/>
                  </a:lnTo>
                  <a:lnTo>
                    <a:pt x="422586" y="457409"/>
                  </a:lnTo>
                  <a:lnTo>
                    <a:pt x="450236" y="396843"/>
                  </a:lnTo>
                  <a:lnTo>
                    <a:pt x="498126" y="340267"/>
                  </a:lnTo>
                  <a:lnTo>
                    <a:pt x="529112" y="313830"/>
                  </a:lnTo>
                  <a:lnTo>
                    <a:pt x="564498" y="288814"/>
                  </a:lnTo>
                  <a:lnTo>
                    <a:pt x="604064" y="265363"/>
                  </a:lnTo>
                  <a:lnTo>
                    <a:pt x="647590" y="243617"/>
                  </a:lnTo>
                  <a:lnTo>
                    <a:pt x="694858" y="223719"/>
                  </a:lnTo>
                  <a:lnTo>
                    <a:pt x="745646" y="205809"/>
                  </a:lnTo>
                  <a:lnTo>
                    <a:pt x="799735" y="190030"/>
                  </a:lnTo>
                  <a:lnTo>
                    <a:pt x="856904" y="176523"/>
                  </a:lnTo>
                  <a:lnTo>
                    <a:pt x="916935" y="165430"/>
                  </a:lnTo>
                  <a:lnTo>
                    <a:pt x="979607" y="156892"/>
                  </a:lnTo>
                  <a:lnTo>
                    <a:pt x="1044700" y="151051"/>
                  </a:lnTo>
                  <a:lnTo>
                    <a:pt x="1098480" y="148446"/>
                  </a:lnTo>
                  <a:lnTo>
                    <a:pt x="1152234" y="147814"/>
                  </a:lnTo>
                  <a:lnTo>
                    <a:pt x="1205751" y="149132"/>
                  </a:lnTo>
                  <a:lnTo>
                    <a:pt x="1258815" y="152378"/>
                  </a:lnTo>
                  <a:lnTo>
                    <a:pt x="1311215" y="157532"/>
                  </a:lnTo>
                  <a:lnTo>
                    <a:pt x="1362737" y="164569"/>
                  </a:lnTo>
                  <a:lnTo>
                    <a:pt x="1413167" y="173470"/>
                  </a:lnTo>
                  <a:lnTo>
                    <a:pt x="1462293" y="184211"/>
                  </a:lnTo>
                  <a:lnTo>
                    <a:pt x="1509901" y="196771"/>
                  </a:lnTo>
                  <a:lnTo>
                    <a:pt x="1538131" y="173350"/>
                  </a:lnTo>
                  <a:lnTo>
                    <a:pt x="1570159" y="151752"/>
                  </a:lnTo>
                  <a:lnTo>
                    <a:pt x="1605661" y="132026"/>
                  </a:lnTo>
                  <a:lnTo>
                    <a:pt x="1644313" y="114221"/>
                  </a:lnTo>
                  <a:lnTo>
                    <a:pt x="1685788" y="98386"/>
                  </a:lnTo>
                  <a:lnTo>
                    <a:pt x="1729762" y="84570"/>
                  </a:lnTo>
                  <a:lnTo>
                    <a:pt x="1775911" y="72821"/>
                  </a:lnTo>
                  <a:lnTo>
                    <a:pt x="1823909" y="63189"/>
                  </a:lnTo>
                  <a:lnTo>
                    <a:pt x="1873431" y="55723"/>
                  </a:lnTo>
                  <a:lnTo>
                    <a:pt x="1924152" y="50470"/>
                  </a:lnTo>
                  <a:lnTo>
                    <a:pt x="1975748" y="47481"/>
                  </a:lnTo>
                  <a:lnTo>
                    <a:pt x="2027893" y="46803"/>
                  </a:lnTo>
                  <a:lnTo>
                    <a:pt x="2080263" y="48486"/>
                  </a:lnTo>
                  <a:lnTo>
                    <a:pt x="2132533" y="52579"/>
                  </a:lnTo>
                  <a:lnTo>
                    <a:pt x="2184377" y="59131"/>
                  </a:lnTo>
                  <a:lnTo>
                    <a:pt x="2235471" y="68189"/>
                  </a:lnTo>
                  <a:lnTo>
                    <a:pt x="2285490" y="79804"/>
                  </a:lnTo>
                  <a:lnTo>
                    <a:pt x="2355737" y="101553"/>
                  </a:lnTo>
                  <a:lnTo>
                    <a:pt x="2418840" y="128064"/>
                  </a:lnTo>
                  <a:lnTo>
                    <a:pt x="2446098" y="104624"/>
                  </a:lnTo>
                  <a:lnTo>
                    <a:pt x="2477973" y="83341"/>
                  </a:lnTo>
                  <a:lnTo>
                    <a:pt x="2513991" y="64293"/>
                  </a:lnTo>
                  <a:lnTo>
                    <a:pt x="2553680" y="47556"/>
                  </a:lnTo>
                  <a:lnTo>
                    <a:pt x="2596568" y="33207"/>
                  </a:lnTo>
                  <a:lnTo>
                    <a:pt x="2642182" y="21325"/>
                  </a:lnTo>
                  <a:lnTo>
                    <a:pt x="2690049" y="11986"/>
                  </a:lnTo>
                  <a:lnTo>
                    <a:pt x="2739697" y="5267"/>
                  </a:lnTo>
                  <a:lnTo>
                    <a:pt x="2790652" y="1246"/>
                  </a:lnTo>
                  <a:lnTo>
                    <a:pt x="2842443" y="0"/>
                  </a:lnTo>
                  <a:lnTo>
                    <a:pt x="2894596" y="1605"/>
                  </a:lnTo>
                  <a:lnTo>
                    <a:pt x="2946640" y="6140"/>
                  </a:lnTo>
                  <a:lnTo>
                    <a:pt x="2998101" y="13681"/>
                  </a:lnTo>
                  <a:lnTo>
                    <a:pt x="3048506" y="24305"/>
                  </a:lnTo>
                  <a:lnTo>
                    <a:pt x="3095090" y="37473"/>
                  </a:lnTo>
                  <a:lnTo>
                    <a:pt x="3138184" y="53071"/>
                  </a:lnTo>
                  <a:lnTo>
                    <a:pt x="3177398" y="70954"/>
                  </a:lnTo>
                  <a:lnTo>
                    <a:pt x="3212336" y="90980"/>
                  </a:lnTo>
                  <a:lnTo>
                    <a:pt x="3251483" y="70655"/>
                  </a:lnTo>
                  <a:lnTo>
                    <a:pt x="3293996" y="52871"/>
                  </a:lnTo>
                  <a:lnTo>
                    <a:pt x="3339428" y="37646"/>
                  </a:lnTo>
                  <a:lnTo>
                    <a:pt x="3387329" y="25000"/>
                  </a:lnTo>
                  <a:lnTo>
                    <a:pt x="3437249" y="14949"/>
                  </a:lnTo>
                  <a:lnTo>
                    <a:pt x="3488739" y="7514"/>
                  </a:lnTo>
                  <a:lnTo>
                    <a:pt x="3541351" y="2711"/>
                  </a:lnTo>
                  <a:lnTo>
                    <a:pt x="3594634" y="559"/>
                  </a:lnTo>
                  <a:lnTo>
                    <a:pt x="3648139" y="1076"/>
                  </a:lnTo>
                  <a:lnTo>
                    <a:pt x="3701418" y="4281"/>
                  </a:lnTo>
                  <a:lnTo>
                    <a:pt x="3754021" y="10192"/>
                  </a:lnTo>
                  <a:lnTo>
                    <a:pt x="3805498" y="18828"/>
                  </a:lnTo>
                  <a:lnTo>
                    <a:pt x="3855400" y="30206"/>
                  </a:lnTo>
                  <a:lnTo>
                    <a:pt x="3903278" y="44344"/>
                  </a:lnTo>
                  <a:lnTo>
                    <a:pt x="3948682" y="61262"/>
                  </a:lnTo>
                  <a:lnTo>
                    <a:pt x="4000458" y="86030"/>
                  </a:lnTo>
                  <a:lnTo>
                    <a:pt x="4044491" y="113864"/>
                  </a:lnTo>
                  <a:lnTo>
                    <a:pt x="4080265" y="144326"/>
                  </a:lnTo>
                  <a:lnTo>
                    <a:pt x="4107260" y="176976"/>
                  </a:lnTo>
                  <a:lnTo>
                    <a:pt x="4124958" y="211376"/>
                  </a:lnTo>
                  <a:lnTo>
                    <a:pt x="4188494" y="221874"/>
                  </a:lnTo>
                  <a:lnTo>
                    <a:pt x="4247891" y="235614"/>
                  </a:lnTo>
                  <a:lnTo>
                    <a:pt x="4302846" y="252336"/>
                  </a:lnTo>
                  <a:lnTo>
                    <a:pt x="4353057" y="271778"/>
                  </a:lnTo>
                  <a:lnTo>
                    <a:pt x="4398223" y="293680"/>
                  </a:lnTo>
                  <a:lnTo>
                    <a:pt x="4438040" y="317782"/>
                  </a:lnTo>
                  <a:lnTo>
                    <a:pt x="4472208" y="343821"/>
                  </a:lnTo>
                  <a:lnTo>
                    <a:pt x="4500424" y="371538"/>
                  </a:lnTo>
                  <a:lnTo>
                    <a:pt x="4537790" y="430962"/>
                  </a:lnTo>
                  <a:lnTo>
                    <a:pt x="4547722" y="493967"/>
                  </a:lnTo>
                  <a:lnTo>
                    <a:pt x="4541645" y="526160"/>
                  </a:lnTo>
                  <a:lnTo>
                    <a:pt x="4522212" y="567923"/>
                  </a:lnTo>
                  <a:lnTo>
                    <a:pt x="4501513" y="595551"/>
                  </a:lnTo>
                  <a:lnTo>
                    <a:pt x="4541611" y="623943"/>
                  </a:lnTo>
                  <a:lnTo>
                    <a:pt x="4575431" y="653533"/>
                  </a:lnTo>
                  <a:lnTo>
                    <a:pt x="4603029" y="684111"/>
                  </a:lnTo>
                  <a:lnTo>
                    <a:pt x="4639784" y="747389"/>
                  </a:lnTo>
                  <a:lnTo>
                    <a:pt x="4652322" y="812096"/>
                  </a:lnTo>
                  <a:lnTo>
                    <a:pt x="4649650" y="844460"/>
                  </a:lnTo>
                  <a:lnTo>
                    <a:pt x="4626701" y="908157"/>
                  </a:lnTo>
                  <a:lnTo>
                    <a:pt x="4580653" y="969081"/>
                  </a:lnTo>
                  <a:lnTo>
                    <a:pt x="4549106" y="997976"/>
                  </a:lnTo>
                  <a:lnTo>
                    <a:pt x="4511951" y="1025548"/>
                  </a:lnTo>
                  <a:lnTo>
                    <a:pt x="4469245" y="1051585"/>
                  </a:lnTo>
                  <a:lnTo>
                    <a:pt x="4421043" y="1075878"/>
                  </a:lnTo>
                  <a:lnTo>
                    <a:pt x="4367401" y="1098217"/>
                  </a:lnTo>
                  <a:lnTo>
                    <a:pt x="4323767" y="1113465"/>
                  </a:lnTo>
                  <a:lnTo>
                    <a:pt x="4278122" y="1127064"/>
                  </a:lnTo>
                  <a:lnTo>
                    <a:pt x="4230665" y="1138968"/>
                  </a:lnTo>
                  <a:lnTo>
                    <a:pt x="4181592" y="1149131"/>
                  </a:lnTo>
                  <a:lnTo>
                    <a:pt x="4131102" y="1157505"/>
                  </a:lnTo>
                  <a:lnTo>
                    <a:pt x="4079392" y="1164044"/>
                  </a:lnTo>
                  <a:lnTo>
                    <a:pt x="4026660" y="1168702"/>
                  </a:lnTo>
                  <a:lnTo>
                    <a:pt x="4022954" y="1199960"/>
                  </a:lnTo>
                  <a:lnTo>
                    <a:pt x="3997245" y="1259544"/>
                  </a:lnTo>
                  <a:lnTo>
                    <a:pt x="3949246" y="1314199"/>
                  </a:lnTo>
                  <a:lnTo>
                    <a:pt x="3917676" y="1339297"/>
                  </a:lnTo>
                  <a:lnTo>
                    <a:pt x="3881479" y="1362704"/>
                  </a:lnTo>
                  <a:lnTo>
                    <a:pt x="3840971" y="1384269"/>
                  </a:lnTo>
                  <a:lnTo>
                    <a:pt x="3796466" y="1403837"/>
                  </a:lnTo>
                  <a:lnTo>
                    <a:pt x="3748281" y="1421257"/>
                  </a:lnTo>
                  <a:lnTo>
                    <a:pt x="3696731" y="1436376"/>
                  </a:lnTo>
                  <a:lnTo>
                    <a:pt x="3642130" y="1449041"/>
                  </a:lnTo>
                  <a:lnTo>
                    <a:pt x="3584795" y="1459099"/>
                  </a:lnTo>
                  <a:lnTo>
                    <a:pt x="3525040" y="1466397"/>
                  </a:lnTo>
                  <a:lnTo>
                    <a:pt x="3463182" y="1470784"/>
                  </a:lnTo>
                  <a:lnTo>
                    <a:pt x="3399534" y="1472105"/>
                  </a:lnTo>
                  <a:lnTo>
                    <a:pt x="3350515" y="1470983"/>
                  </a:lnTo>
                  <a:lnTo>
                    <a:pt x="3302012" y="1467969"/>
                  </a:lnTo>
                  <a:lnTo>
                    <a:pt x="3254243" y="1463098"/>
                  </a:lnTo>
                  <a:lnTo>
                    <a:pt x="3207430" y="1456404"/>
                  </a:lnTo>
                  <a:lnTo>
                    <a:pt x="3161793" y="1447925"/>
                  </a:lnTo>
                  <a:lnTo>
                    <a:pt x="3117550" y="1437695"/>
                  </a:lnTo>
                  <a:lnTo>
                    <a:pt x="3074922" y="1425750"/>
                  </a:lnTo>
                  <a:lnTo>
                    <a:pt x="3055362" y="1453526"/>
                  </a:lnTo>
                  <a:lnTo>
                    <a:pt x="3004159" y="1505128"/>
                  </a:lnTo>
                  <a:lnTo>
                    <a:pt x="2972983" y="1528831"/>
                  </a:lnTo>
                  <a:lnTo>
                    <a:pt x="2938401" y="1551053"/>
                  </a:lnTo>
                  <a:lnTo>
                    <a:pt x="2900647" y="1571733"/>
                  </a:lnTo>
                  <a:lnTo>
                    <a:pt x="2859953" y="1590808"/>
                  </a:lnTo>
                  <a:lnTo>
                    <a:pt x="2816552" y="1608218"/>
                  </a:lnTo>
                  <a:lnTo>
                    <a:pt x="2770677" y="1623899"/>
                  </a:lnTo>
                  <a:lnTo>
                    <a:pt x="2722561" y="1637792"/>
                  </a:lnTo>
                  <a:lnTo>
                    <a:pt x="2672437" y="1649835"/>
                  </a:lnTo>
                  <a:lnTo>
                    <a:pt x="2620539" y="1659964"/>
                  </a:lnTo>
                  <a:lnTo>
                    <a:pt x="2567098" y="1668120"/>
                  </a:lnTo>
                  <a:lnTo>
                    <a:pt x="2512349" y="1674241"/>
                  </a:lnTo>
                  <a:lnTo>
                    <a:pt x="2456524" y="1678264"/>
                  </a:lnTo>
                  <a:lnTo>
                    <a:pt x="2399855" y="1680128"/>
                  </a:lnTo>
                  <a:lnTo>
                    <a:pt x="2342577" y="1679772"/>
                  </a:lnTo>
                  <a:lnTo>
                    <a:pt x="2284922" y="1677133"/>
                  </a:lnTo>
                  <a:lnTo>
                    <a:pt x="2227123" y="1672151"/>
                  </a:lnTo>
                  <a:lnTo>
                    <a:pt x="2169412" y="1664764"/>
                  </a:lnTo>
                  <a:lnTo>
                    <a:pt x="2110147" y="1654524"/>
                  </a:lnTo>
                  <a:lnTo>
                    <a:pt x="2053217" y="1641872"/>
                  </a:lnTo>
                  <a:lnTo>
                    <a:pt x="1998898" y="1626911"/>
                  </a:lnTo>
                  <a:lnTo>
                    <a:pt x="1947464" y="1609741"/>
                  </a:lnTo>
                  <a:lnTo>
                    <a:pt x="1899191" y="1590464"/>
                  </a:lnTo>
                  <a:lnTo>
                    <a:pt x="1854355" y="1569181"/>
                  </a:lnTo>
                  <a:lnTo>
                    <a:pt x="1813231" y="1545992"/>
                  </a:lnTo>
                  <a:lnTo>
                    <a:pt x="1776093" y="1521000"/>
                  </a:lnTo>
                  <a:lnTo>
                    <a:pt x="1726379" y="1534643"/>
                  </a:lnTo>
                  <a:lnTo>
                    <a:pt x="1675614" y="1546441"/>
                  </a:lnTo>
                  <a:lnTo>
                    <a:pt x="1623969" y="1556413"/>
                  </a:lnTo>
                  <a:lnTo>
                    <a:pt x="1571613" y="1564581"/>
                  </a:lnTo>
                  <a:lnTo>
                    <a:pt x="1518717" y="1570965"/>
                  </a:lnTo>
                  <a:lnTo>
                    <a:pt x="1465449" y="1575586"/>
                  </a:lnTo>
                  <a:lnTo>
                    <a:pt x="1411980" y="1578465"/>
                  </a:lnTo>
                  <a:lnTo>
                    <a:pt x="1358480" y="1579622"/>
                  </a:lnTo>
                  <a:lnTo>
                    <a:pt x="1305117" y="1579079"/>
                  </a:lnTo>
                  <a:lnTo>
                    <a:pt x="1252062" y="1576855"/>
                  </a:lnTo>
                  <a:lnTo>
                    <a:pt x="1199485" y="1572972"/>
                  </a:lnTo>
                  <a:lnTo>
                    <a:pt x="1147555" y="1567450"/>
                  </a:lnTo>
                  <a:lnTo>
                    <a:pt x="1096441" y="1560311"/>
                  </a:lnTo>
                  <a:lnTo>
                    <a:pt x="1046314" y="1551574"/>
                  </a:lnTo>
                  <a:lnTo>
                    <a:pt x="997344" y="1541260"/>
                  </a:lnTo>
                  <a:lnTo>
                    <a:pt x="949700" y="1529391"/>
                  </a:lnTo>
                  <a:lnTo>
                    <a:pt x="903551" y="1515987"/>
                  </a:lnTo>
                  <a:lnTo>
                    <a:pt x="859068" y="1501069"/>
                  </a:lnTo>
                  <a:lnTo>
                    <a:pt x="816420" y="1484657"/>
                  </a:lnTo>
                  <a:lnTo>
                    <a:pt x="775777" y="1466772"/>
                  </a:lnTo>
                  <a:lnTo>
                    <a:pt x="737309" y="1447435"/>
                  </a:lnTo>
                  <a:lnTo>
                    <a:pt x="701185" y="1426667"/>
                  </a:lnTo>
                  <a:lnTo>
                    <a:pt x="667575" y="1404488"/>
                  </a:lnTo>
                  <a:lnTo>
                    <a:pt x="636649" y="1380919"/>
                  </a:lnTo>
                  <a:lnTo>
                    <a:pt x="630680" y="1375966"/>
                  </a:lnTo>
                  <a:lnTo>
                    <a:pt x="627759" y="1373553"/>
                  </a:lnTo>
                  <a:lnTo>
                    <a:pt x="568921" y="1375120"/>
                  </a:lnTo>
                  <a:lnTo>
                    <a:pt x="511428" y="1373147"/>
                  </a:lnTo>
                  <a:lnTo>
                    <a:pt x="455768" y="1367823"/>
                  </a:lnTo>
                  <a:lnTo>
                    <a:pt x="402430" y="1359337"/>
                  </a:lnTo>
                  <a:lnTo>
                    <a:pt x="351902" y="1347879"/>
                  </a:lnTo>
                  <a:lnTo>
                    <a:pt x="304672" y="1333637"/>
                  </a:lnTo>
                  <a:lnTo>
                    <a:pt x="261229" y="1316800"/>
                  </a:lnTo>
                  <a:lnTo>
                    <a:pt x="222061" y="1297558"/>
                  </a:lnTo>
                  <a:lnTo>
                    <a:pt x="187657" y="1276099"/>
                  </a:lnTo>
                  <a:lnTo>
                    <a:pt x="135092" y="1227287"/>
                  </a:lnTo>
                  <a:lnTo>
                    <a:pt x="107440" y="1171877"/>
                  </a:lnTo>
                  <a:lnTo>
                    <a:pt x="105013" y="1131634"/>
                  </a:lnTo>
                  <a:lnTo>
                    <a:pt x="116704" y="1092251"/>
                  </a:lnTo>
                  <a:lnTo>
                    <a:pt x="141941" y="1054587"/>
                  </a:lnTo>
                  <a:lnTo>
                    <a:pt x="180149" y="1019501"/>
                  </a:lnTo>
                  <a:lnTo>
                    <a:pt x="230757" y="987854"/>
                  </a:lnTo>
                  <a:lnTo>
                    <a:pt x="173717" y="968429"/>
                  </a:lnTo>
                  <a:lnTo>
                    <a:pt x="124271" y="945671"/>
                  </a:lnTo>
                  <a:lnTo>
                    <a:pt x="82678" y="920069"/>
                  </a:lnTo>
                  <a:lnTo>
                    <a:pt x="49196" y="892113"/>
                  </a:lnTo>
                  <a:lnTo>
                    <a:pt x="24083" y="862293"/>
                  </a:lnTo>
                  <a:lnTo>
                    <a:pt x="0" y="799016"/>
                  </a:lnTo>
                  <a:lnTo>
                    <a:pt x="1544" y="766539"/>
                  </a:lnTo>
                  <a:lnTo>
                    <a:pt x="33099" y="702353"/>
                  </a:lnTo>
                  <a:lnTo>
                    <a:pt x="63625" y="671624"/>
                  </a:lnTo>
                  <a:lnTo>
                    <a:pt x="94443" y="648801"/>
                  </a:lnTo>
                  <a:lnTo>
                    <a:pt x="130096" y="628154"/>
                  </a:lnTo>
                  <a:lnTo>
                    <a:pt x="170110" y="609835"/>
                  </a:lnTo>
                  <a:lnTo>
                    <a:pt x="214009" y="593995"/>
                  </a:lnTo>
                  <a:lnTo>
                    <a:pt x="261320" y="580787"/>
                  </a:lnTo>
                  <a:lnTo>
                    <a:pt x="311567" y="570361"/>
                  </a:lnTo>
                  <a:lnTo>
                    <a:pt x="364276" y="562871"/>
                  </a:lnTo>
                  <a:lnTo>
                    <a:pt x="418971" y="558467"/>
                  </a:lnTo>
                  <a:lnTo>
                    <a:pt x="422908" y="553260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34183" y="4833873"/>
              <a:ext cx="105536" cy="1055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38906" y="4722494"/>
              <a:ext cx="198881" cy="1987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240150" y="3433063"/>
              <a:ext cx="4456430" cy="1440815"/>
            </a:xfrm>
            <a:custGeom>
              <a:avLst/>
              <a:gdLst/>
              <a:ahLst/>
              <a:cxnLst/>
              <a:rect l="l" t="t" r="r" b="b"/>
              <a:pathLst>
                <a:path w="4456430" h="1440814">
                  <a:moveTo>
                    <a:pt x="279908" y="1300861"/>
                  </a:moveTo>
                  <a:lnTo>
                    <a:pt x="272777" y="1345067"/>
                  </a:lnTo>
                  <a:lnTo>
                    <a:pt x="252918" y="1383482"/>
                  </a:lnTo>
                  <a:lnTo>
                    <a:pt x="222629" y="1413789"/>
                  </a:lnTo>
                  <a:lnTo>
                    <a:pt x="184208" y="1433672"/>
                  </a:lnTo>
                  <a:lnTo>
                    <a:pt x="139953" y="1440815"/>
                  </a:lnTo>
                  <a:lnTo>
                    <a:pt x="95747" y="1433672"/>
                  </a:lnTo>
                  <a:lnTo>
                    <a:pt x="57332" y="1413789"/>
                  </a:lnTo>
                  <a:lnTo>
                    <a:pt x="27025" y="1383482"/>
                  </a:lnTo>
                  <a:lnTo>
                    <a:pt x="7142" y="1345067"/>
                  </a:lnTo>
                  <a:lnTo>
                    <a:pt x="0" y="1300861"/>
                  </a:lnTo>
                  <a:lnTo>
                    <a:pt x="7142" y="1256606"/>
                  </a:lnTo>
                  <a:lnTo>
                    <a:pt x="27025" y="1218185"/>
                  </a:lnTo>
                  <a:lnTo>
                    <a:pt x="57332" y="1187896"/>
                  </a:lnTo>
                  <a:lnTo>
                    <a:pt x="95747" y="1168037"/>
                  </a:lnTo>
                  <a:lnTo>
                    <a:pt x="139953" y="1160907"/>
                  </a:lnTo>
                  <a:lnTo>
                    <a:pt x="184208" y="1168037"/>
                  </a:lnTo>
                  <a:lnTo>
                    <a:pt x="222629" y="1187896"/>
                  </a:lnTo>
                  <a:lnTo>
                    <a:pt x="252918" y="1218185"/>
                  </a:lnTo>
                  <a:lnTo>
                    <a:pt x="272777" y="1256606"/>
                  </a:lnTo>
                  <a:lnTo>
                    <a:pt x="279908" y="1300861"/>
                  </a:lnTo>
                  <a:close/>
                </a:path>
                <a:path w="4456430" h="1440814">
                  <a:moveTo>
                    <a:pt x="465074" y="926719"/>
                  </a:moveTo>
                  <a:lnTo>
                    <a:pt x="408102" y="927202"/>
                  </a:lnTo>
                  <a:lnTo>
                    <a:pt x="351747" y="924278"/>
                  </a:lnTo>
                  <a:lnTo>
                    <a:pt x="296623" y="918013"/>
                  </a:lnTo>
                  <a:lnTo>
                    <a:pt x="243346" y="908475"/>
                  </a:lnTo>
                  <a:lnTo>
                    <a:pt x="192532" y="895731"/>
                  </a:lnTo>
                </a:path>
                <a:path w="4456430" h="1440814">
                  <a:moveTo>
                    <a:pt x="705485" y="1265809"/>
                  </a:moveTo>
                  <a:lnTo>
                    <a:pt x="676475" y="1270952"/>
                  </a:lnTo>
                  <a:lnTo>
                    <a:pt x="646858" y="1275143"/>
                  </a:lnTo>
                  <a:lnTo>
                    <a:pt x="616741" y="1278382"/>
                  </a:lnTo>
                  <a:lnTo>
                    <a:pt x="586232" y="1280668"/>
                  </a:lnTo>
                </a:path>
                <a:path w="4456430" h="1440814">
                  <a:moveTo>
                    <a:pt x="1732661" y="1428750"/>
                  </a:moveTo>
                  <a:lnTo>
                    <a:pt x="1711946" y="1412565"/>
                  </a:lnTo>
                  <a:lnTo>
                    <a:pt x="1693052" y="1395857"/>
                  </a:lnTo>
                  <a:lnTo>
                    <a:pt x="1675993" y="1378672"/>
                  </a:lnTo>
                  <a:lnTo>
                    <a:pt x="1660778" y="1361059"/>
                  </a:lnTo>
                </a:path>
                <a:path w="4456430" h="1440814">
                  <a:moveTo>
                    <a:pt x="3060954" y="1260094"/>
                  </a:moveTo>
                  <a:lnTo>
                    <a:pt x="3056790" y="1278897"/>
                  </a:lnTo>
                  <a:lnTo>
                    <a:pt x="3050603" y="1297558"/>
                  </a:lnTo>
                  <a:lnTo>
                    <a:pt x="3042415" y="1316029"/>
                  </a:lnTo>
                  <a:lnTo>
                    <a:pt x="3032252" y="1334262"/>
                  </a:lnTo>
                </a:path>
                <a:path w="4456430" h="1440814">
                  <a:moveTo>
                    <a:pt x="3631183" y="801369"/>
                  </a:moveTo>
                  <a:lnTo>
                    <a:pt x="3693430" y="818518"/>
                  </a:lnTo>
                  <a:lnTo>
                    <a:pt x="3750549" y="838763"/>
                  </a:lnTo>
                  <a:lnTo>
                    <a:pt x="3802191" y="861828"/>
                  </a:lnTo>
                  <a:lnTo>
                    <a:pt x="3848006" y="887435"/>
                  </a:lnTo>
                  <a:lnTo>
                    <a:pt x="3887644" y="915304"/>
                  </a:lnTo>
                  <a:lnTo>
                    <a:pt x="3920756" y="945159"/>
                  </a:lnTo>
                  <a:lnTo>
                    <a:pt x="3946991" y="976720"/>
                  </a:lnTo>
                  <a:lnTo>
                    <a:pt x="3977434" y="1043851"/>
                  </a:lnTo>
                  <a:lnTo>
                    <a:pt x="3980942" y="1078865"/>
                  </a:lnTo>
                </a:path>
                <a:path w="4456430" h="1440814">
                  <a:moveTo>
                    <a:pt x="4456176" y="505968"/>
                  </a:moveTo>
                  <a:lnTo>
                    <a:pt x="4426594" y="535168"/>
                  </a:lnTo>
                  <a:lnTo>
                    <a:pt x="4390501" y="562403"/>
                  </a:lnTo>
                  <a:lnTo>
                    <a:pt x="4348287" y="587424"/>
                  </a:lnTo>
                  <a:lnTo>
                    <a:pt x="4300347" y="609981"/>
                  </a:lnTo>
                </a:path>
                <a:path w="4456430" h="1440814">
                  <a:moveTo>
                    <a:pt x="4082415" y="120014"/>
                  </a:moveTo>
                  <a:lnTo>
                    <a:pt x="4086294" y="132230"/>
                  </a:lnTo>
                  <a:lnTo>
                    <a:pt x="4088971" y="144494"/>
                  </a:lnTo>
                  <a:lnTo>
                    <a:pt x="4090433" y="156805"/>
                  </a:lnTo>
                  <a:lnTo>
                    <a:pt x="4090670" y="169163"/>
                  </a:lnTo>
                </a:path>
                <a:path w="4456430" h="1440814">
                  <a:moveTo>
                    <a:pt x="3087878" y="62737"/>
                  </a:moveTo>
                  <a:lnTo>
                    <a:pt x="3104342" y="46005"/>
                  </a:lnTo>
                  <a:lnTo>
                    <a:pt x="3123199" y="29940"/>
                  </a:lnTo>
                  <a:lnTo>
                    <a:pt x="3144367" y="14589"/>
                  </a:lnTo>
                  <a:lnTo>
                    <a:pt x="3167761" y="0"/>
                  </a:lnTo>
                </a:path>
                <a:path w="4456430" h="1440814">
                  <a:moveTo>
                    <a:pt x="2341753" y="92583"/>
                  </a:moveTo>
                  <a:lnTo>
                    <a:pt x="2348839" y="78611"/>
                  </a:lnTo>
                  <a:lnTo>
                    <a:pt x="2357675" y="64912"/>
                  </a:lnTo>
                  <a:lnTo>
                    <a:pt x="2368202" y="51524"/>
                  </a:lnTo>
                  <a:lnTo>
                    <a:pt x="2380361" y="38481"/>
                  </a:lnTo>
                </a:path>
                <a:path w="4456430" h="1440814">
                  <a:moveTo>
                    <a:pt x="1466088" y="110871"/>
                  </a:moveTo>
                  <a:lnTo>
                    <a:pt x="1503437" y="122388"/>
                  </a:lnTo>
                  <a:lnTo>
                    <a:pt x="1539239" y="135000"/>
                  </a:lnTo>
                  <a:lnTo>
                    <a:pt x="1573422" y="148661"/>
                  </a:lnTo>
                  <a:lnTo>
                    <a:pt x="1605914" y="163322"/>
                  </a:lnTo>
                </a:path>
                <a:path w="4456430" h="1440814">
                  <a:moveTo>
                    <a:pt x="404113" y="522859"/>
                  </a:moveTo>
                  <a:lnTo>
                    <a:pt x="396374" y="509264"/>
                  </a:lnTo>
                  <a:lnTo>
                    <a:pt x="389731" y="495538"/>
                  </a:lnTo>
                  <a:lnTo>
                    <a:pt x="384182" y="481693"/>
                  </a:lnTo>
                  <a:lnTo>
                    <a:pt x="379729" y="467741"/>
                  </a:lnTo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114628" y="825186"/>
            <a:ext cx="7750588" cy="68929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30270" algn="l"/>
              </a:tabLst>
            </a:pPr>
            <a:r>
              <a:rPr spc="-5">
                <a:solidFill>
                  <a:srgbClr val="1F3863"/>
                </a:solidFill>
              </a:rPr>
              <a:t>End</a:t>
            </a:r>
            <a:r>
              <a:rPr>
                <a:solidFill>
                  <a:srgbClr val="1F3863"/>
                </a:solidFill>
              </a:rPr>
              <a:t> </a:t>
            </a:r>
            <a:r>
              <a:rPr spc="-10">
                <a:solidFill>
                  <a:srgbClr val="1F3863"/>
                </a:solidFill>
              </a:rPr>
              <a:t>Chapter11:</a:t>
            </a:r>
            <a:r>
              <a:rPr lang="en-US" spc="-10">
                <a:solidFill>
                  <a:srgbClr val="1F3863"/>
                </a:solidFill>
              </a:rPr>
              <a:t> </a:t>
            </a:r>
            <a:r>
              <a:rPr spc="-10">
                <a:solidFill>
                  <a:srgbClr val="1F3863"/>
                </a:solidFill>
              </a:rPr>
              <a:t>Principle</a:t>
            </a:r>
            <a:r>
              <a:rPr spc="-50">
                <a:solidFill>
                  <a:srgbClr val="1F3863"/>
                </a:solidFill>
              </a:rPr>
              <a:t> </a:t>
            </a:r>
            <a:r>
              <a:rPr spc="-5">
                <a:solidFill>
                  <a:srgbClr val="1F3863"/>
                </a:solidFill>
              </a:rPr>
              <a:t>7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549268" y="1884122"/>
            <a:ext cx="3649345" cy="2449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20">
                <a:solidFill>
                  <a:srgbClr val="1F3863"/>
                </a:solidFill>
                <a:latin typeface="Calibri"/>
                <a:cs typeface="Calibri"/>
              </a:rPr>
              <a:t>Record-Keeping</a:t>
            </a:r>
            <a:endParaRPr sz="4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00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4150">
              <a:latin typeface="Calibri"/>
              <a:cs typeface="Calibri"/>
            </a:endParaRPr>
          </a:p>
          <a:p>
            <a:pPr marL="1166495"/>
            <a:r>
              <a:rPr sz="3600" spc="-15">
                <a:solidFill>
                  <a:srgbClr val="1F4E79"/>
                </a:solidFill>
                <a:latin typeface="Calibri"/>
                <a:cs typeface="Calibri"/>
              </a:rPr>
              <a:t>Are</a:t>
            </a:r>
            <a:r>
              <a:rPr sz="3600" spc="-45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600" spc="-30">
                <a:solidFill>
                  <a:srgbClr val="1F4E79"/>
                </a:solidFill>
                <a:latin typeface="Calibri"/>
                <a:cs typeface="Calibri"/>
              </a:rPr>
              <a:t>ya</a:t>
            </a:r>
            <a:r>
              <a:rPr sz="3600" spc="-4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600" spc="-5">
                <a:solidFill>
                  <a:srgbClr val="1F4E79"/>
                </a:solidFill>
                <a:latin typeface="Calibri"/>
                <a:cs typeface="Calibri"/>
              </a:rPr>
              <a:t>done</a:t>
            </a:r>
            <a:r>
              <a:rPr sz="3600" spc="-35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3600">
                <a:solidFill>
                  <a:srgbClr val="1F4E79"/>
                </a:solidFill>
                <a:latin typeface="Calibri"/>
                <a:cs typeface="Calibri"/>
              </a:rPr>
              <a:t>!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8C892-6A60-A068-9D66-876677A4D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68B8-1C7B-730A-BECC-6E94A44D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/>
              <a:t>The</a:t>
            </a:r>
            <a:r>
              <a:rPr lang="en-US" spc="-25"/>
              <a:t> </a:t>
            </a:r>
            <a:r>
              <a:rPr lang="en-US" spc="-20"/>
              <a:t>Seafood</a:t>
            </a:r>
            <a:r>
              <a:rPr lang="en-US" spc="-35"/>
              <a:t> </a:t>
            </a:r>
            <a:r>
              <a:rPr lang="en-US" spc="-10"/>
              <a:t>HACCP</a:t>
            </a:r>
            <a:r>
              <a:rPr lang="en-US" spc="-15"/>
              <a:t> Regulation</a:t>
            </a:r>
            <a:endParaRPr lang="en-US"/>
          </a:p>
        </p:txBody>
      </p:sp>
      <p:pic>
        <p:nvPicPr>
          <p:cNvPr id="12" name="Content Placeholder 11" descr="A bar code on a white background&#10;&#10;Description automatically generated">
            <a:extLst>
              <a:ext uri="{FF2B5EF4-FFF2-40B4-BE49-F238E27FC236}">
                <a16:creationId xmlns:a16="http://schemas.microsoft.com/office/drawing/2014/main" id="{85AED53E-738C-F75A-E4FD-065DC131C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3" y="2165350"/>
            <a:ext cx="2565400" cy="25273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532E8-76B6-9AAE-1DB5-7338C0CC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196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36BA54-EC02-F500-31E3-4FCD37487772}"/>
              </a:ext>
            </a:extLst>
          </p:cNvPr>
          <p:cNvGrpSpPr/>
          <p:nvPr/>
        </p:nvGrpSpPr>
        <p:grpSpPr>
          <a:xfrm>
            <a:off x="2733541" y="2465360"/>
            <a:ext cx="8119874" cy="1692281"/>
            <a:chOff x="838198" y="563072"/>
            <a:chExt cx="8119874" cy="169228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E2ED8C6-B2BD-5282-0AF7-11736A30D245}"/>
                </a:ext>
              </a:extLst>
            </p:cNvPr>
            <p:cNvSpPr/>
            <p:nvPr/>
          </p:nvSpPr>
          <p:spPr>
            <a:xfrm rot="5400000">
              <a:off x="4284298" y="-2418420"/>
              <a:ext cx="122767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E76A947C-EF68-C239-4BDE-1C56478D8A85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5FA069-9EF3-A401-3E6D-0F967C400D7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8D22AF1-06E8-9435-A5C0-9A764745C73C}"/>
              </a:ext>
            </a:extLst>
          </p:cNvPr>
          <p:cNvSpPr txBox="1"/>
          <p:nvPr/>
        </p:nvSpPr>
        <p:spPr>
          <a:xfrm>
            <a:off x="2753431" y="2981322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module, you will learn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•The requirements of the regulation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•How to reference the specific requirements</a:t>
            </a:r>
          </a:p>
        </p:txBody>
      </p:sp>
    </p:spTree>
    <p:extLst>
      <p:ext uri="{BB962C8B-B14F-4D97-AF65-F5344CB8AC3E}">
        <p14:creationId xmlns:p14="http://schemas.microsoft.com/office/powerpoint/2010/main" val="371878524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5307" y="359332"/>
            <a:ext cx="9314333" cy="902106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/>
            <a:r>
              <a:rPr sz="3200"/>
              <a:t>Copies of the Official Published Regulation</a:t>
            </a:r>
            <a:r>
              <a:rPr lang="en-US" sz="3200"/>
              <a:t> </a:t>
            </a:r>
            <a:r>
              <a:rPr sz="3200"/>
              <a:t>21 CFR Part 123 Seafood HACCP Regulation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85110" y="1687038"/>
            <a:ext cx="3830954" cy="3434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spcBef>
                <a:spcPts val="105"/>
              </a:spcBef>
              <a:buFont typeface="Wingdings"/>
              <a:buChar char=""/>
              <a:tabLst>
                <a:tab pos="299720" algn="l"/>
              </a:tabLst>
            </a:pPr>
            <a:r>
              <a:rPr sz="3200" b="1" spc="-5">
                <a:solidFill>
                  <a:srgbClr val="333E50"/>
                </a:solidFill>
                <a:latin typeface="Calibri"/>
                <a:cs typeface="Calibri"/>
              </a:rPr>
              <a:t>SHA</a:t>
            </a:r>
            <a:r>
              <a:rPr sz="3200" b="1" spc="-2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3200" b="1" spc="-30">
                <a:solidFill>
                  <a:srgbClr val="333E50"/>
                </a:solidFill>
                <a:latin typeface="Calibri"/>
                <a:cs typeface="Calibri"/>
              </a:rPr>
              <a:t>Training</a:t>
            </a:r>
            <a:r>
              <a:rPr sz="3200" b="1" spc="-5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3200" b="1" spc="-5">
                <a:solidFill>
                  <a:srgbClr val="333E50"/>
                </a:solidFill>
                <a:latin typeface="Calibri"/>
                <a:cs typeface="Calibri"/>
              </a:rPr>
              <a:t>Manual</a:t>
            </a:r>
            <a:endParaRPr sz="3200">
              <a:latin typeface="Calibri"/>
              <a:cs typeface="Calibri"/>
            </a:endParaRPr>
          </a:p>
          <a:p>
            <a:pPr marL="299085" indent="-287020">
              <a:spcBef>
                <a:spcPts val="20"/>
              </a:spcBef>
              <a:buFont typeface="Wingdings"/>
              <a:buChar char=""/>
              <a:tabLst>
                <a:tab pos="299720" algn="l"/>
              </a:tabLst>
            </a:pPr>
            <a:r>
              <a:rPr sz="2800" b="1" spc="-5">
                <a:solidFill>
                  <a:srgbClr val="800000"/>
                </a:solidFill>
                <a:latin typeface="Calibri"/>
                <a:cs typeface="Calibri"/>
              </a:rPr>
              <a:t>Appendix</a:t>
            </a:r>
            <a:r>
              <a:rPr sz="2800" b="1" spc="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800000"/>
                </a:solidFill>
                <a:latin typeface="Calibri"/>
                <a:cs typeface="Calibri"/>
              </a:rPr>
              <a:t>1 (p.</a:t>
            </a:r>
            <a:r>
              <a:rPr sz="2800" b="1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FF0000"/>
                </a:solidFill>
                <a:latin typeface="Calibri"/>
                <a:cs typeface="Calibri"/>
              </a:rPr>
              <a:t>205</a:t>
            </a:r>
            <a:r>
              <a:rPr sz="2800" b="1" spc="-5">
                <a:solidFill>
                  <a:srgbClr val="800000"/>
                </a:solidFill>
                <a:latin typeface="Calibri"/>
                <a:cs typeface="Calibri"/>
              </a:rPr>
              <a:t>)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/>
              <a:buChar char=""/>
            </a:pPr>
            <a:endParaRPr sz="3200">
              <a:latin typeface="Calibri"/>
              <a:cs typeface="Calibri"/>
            </a:endParaRPr>
          </a:p>
          <a:p>
            <a:pPr>
              <a:spcBef>
                <a:spcPts val="50"/>
              </a:spcBef>
              <a:buFont typeface="Wingdings"/>
              <a:buChar char=""/>
            </a:pPr>
            <a:endParaRPr sz="3350">
              <a:latin typeface="Calibri"/>
              <a:cs typeface="Calibri"/>
            </a:endParaRPr>
          </a:p>
          <a:p>
            <a:pPr marL="299085" indent="-287020">
              <a:spcBef>
                <a:spcPts val="5"/>
              </a:spcBef>
              <a:buFont typeface="Wingdings"/>
              <a:buChar char=""/>
              <a:tabLst>
                <a:tab pos="299720" algn="l"/>
              </a:tabLst>
            </a:pPr>
            <a:r>
              <a:rPr sz="3200" b="1" spc="-25">
                <a:solidFill>
                  <a:srgbClr val="333E50"/>
                </a:solidFill>
                <a:latin typeface="Calibri"/>
                <a:cs typeface="Calibri"/>
              </a:rPr>
              <a:t>FDA</a:t>
            </a:r>
            <a:r>
              <a:rPr sz="3200" b="1" spc="-5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3200" b="1" spc="-5">
                <a:solidFill>
                  <a:srgbClr val="333E50"/>
                </a:solidFill>
                <a:latin typeface="Calibri"/>
                <a:cs typeface="Calibri"/>
              </a:rPr>
              <a:t>Guide</a:t>
            </a:r>
            <a:endParaRPr lang="en-US" sz="3200" b="1" spc="-5">
              <a:solidFill>
                <a:srgbClr val="333E50"/>
              </a:solidFill>
              <a:latin typeface="Calibri"/>
              <a:cs typeface="Calibri"/>
            </a:endParaRPr>
          </a:p>
          <a:p>
            <a:pPr marL="299085" indent="-287020">
              <a:spcBef>
                <a:spcPts val="5"/>
              </a:spcBef>
              <a:buFont typeface="Wingdings"/>
              <a:buChar char=""/>
              <a:tabLst>
                <a:tab pos="299720" algn="l"/>
              </a:tabLst>
            </a:pPr>
            <a:r>
              <a:rPr lang="en-US" sz="3200" b="1" spc="-5">
                <a:solidFill>
                  <a:srgbClr val="FF0000"/>
                </a:solidFill>
                <a:latin typeface="Calibri"/>
                <a:cs typeface="Calibri"/>
              </a:rPr>
              <a:t>Addendum 1</a:t>
            </a:r>
          </a:p>
          <a:p>
            <a:pPr marL="299085" indent="-287020">
              <a:spcBef>
                <a:spcPts val="5"/>
              </a:spcBef>
              <a:buFont typeface="Wingdings"/>
              <a:buChar char=""/>
              <a:tabLst>
                <a:tab pos="299720" algn="l"/>
              </a:tabLst>
            </a:pP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1055" y="4679231"/>
            <a:ext cx="336042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600" spc="-35">
                <a:solidFill>
                  <a:srgbClr val="800000"/>
                </a:solidFill>
                <a:latin typeface="Calibri"/>
                <a:cs typeface="Calibri"/>
              </a:rPr>
              <a:t>Stay</a:t>
            </a:r>
            <a:r>
              <a:rPr sz="3600" spc="-1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 spc="-25">
                <a:solidFill>
                  <a:srgbClr val="800000"/>
                </a:solidFill>
                <a:latin typeface="Calibri"/>
                <a:cs typeface="Calibri"/>
              </a:rPr>
              <a:t>aware </a:t>
            </a:r>
            <a:r>
              <a:rPr sz="3600" spc="-30">
                <a:solidFill>
                  <a:srgbClr val="800000"/>
                </a:solidFill>
                <a:latin typeface="Calibri"/>
                <a:cs typeface="Calibri"/>
              </a:rPr>
              <a:t>for </a:t>
            </a:r>
            <a:r>
              <a:rPr sz="3600" spc="-2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 spc="-5">
                <a:solidFill>
                  <a:srgbClr val="800000"/>
                </a:solidFill>
                <a:latin typeface="Calibri"/>
                <a:cs typeface="Calibri"/>
              </a:rPr>
              <a:t>periodic</a:t>
            </a:r>
            <a:r>
              <a:rPr sz="3600" spc="-105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>
                <a:solidFill>
                  <a:srgbClr val="800000"/>
                </a:solidFill>
                <a:latin typeface="Calibri"/>
                <a:cs typeface="Calibri"/>
              </a:rPr>
              <a:t>additions</a:t>
            </a:r>
            <a:r>
              <a:rPr lang="en-US" sz="360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3600">
                <a:solidFill>
                  <a:srgbClr val="FF0000"/>
                </a:solidFill>
                <a:latin typeface="Calibri"/>
                <a:cs typeface="Calibri"/>
              </a:rPr>
              <a:t>and updates</a:t>
            </a:r>
            <a:endParaRPr sz="360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94203" y="5065776"/>
            <a:ext cx="1003300" cy="1079500"/>
            <a:chOff x="870203" y="5065776"/>
            <a:chExt cx="1003300" cy="1079500"/>
          </a:xfrm>
        </p:grpSpPr>
        <p:sp>
          <p:nvSpPr>
            <p:cNvPr id="9" name="object 9"/>
            <p:cNvSpPr/>
            <p:nvPr/>
          </p:nvSpPr>
          <p:spPr>
            <a:xfrm>
              <a:off x="876299" y="5071872"/>
              <a:ext cx="990600" cy="1066800"/>
            </a:xfrm>
            <a:custGeom>
              <a:avLst/>
              <a:gdLst/>
              <a:ahLst/>
              <a:cxnLst/>
              <a:rect l="l" t="t" r="r" b="b"/>
              <a:pathLst>
                <a:path w="990600" h="1066800">
                  <a:moveTo>
                    <a:pt x="665988" y="0"/>
                  </a:moveTo>
                  <a:lnTo>
                    <a:pt x="495300" y="286511"/>
                  </a:lnTo>
                  <a:lnTo>
                    <a:pt x="383031" y="113283"/>
                  </a:lnTo>
                  <a:lnTo>
                    <a:pt x="335330" y="312165"/>
                  </a:lnTo>
                  <a:lnTo>
                    <a:pt x="16967" y="113283"/>
                  </a:lnTo>
                  <a:lnTo>
                    <a:pt x="212204" y="376173"/>
                  </a:lnTo>
                  <a:lnTo>
                    <a:pt x="0" y="425449"/>
                  </a:lnTo>
                  <a:lnTo>
                    <a:pt x="170700" y="581558"/>
                  </a:lnTo>
                  <a:lnTo>
                    <a:pt x="6184" y="720432"/>
                  </a:lnTo>
                  <a:lnTo>
                    <a:pt x="259892" y="688327"/>
                  </a:lnTo>
                  <a:lnTo>
                    <a:pt x="218389" y="870089"/>
                  </a:lnTo>
                  <a:lnTo>
                    <a:pt x="353822" y="771804"/>
                  </a:lnTo>
                  <a:lnTo>
                    <a:pt x="389128" y="1066799"/>
                  </a:lnTo>
                  <a:lnTo>
                    <a:pt x="482981" y="737628"/>
                  </a:lnTo>
                  <a:lnTo>
                    <a:pt x="607568" y="974788"/>
                  </a:lnTo>
                  <a:lnTo>
                    <a:pt x="643001" y="714019"/>
                  </a:lnTo>
                  <a:lnTo>
                    <a:pt x="832104" y="893686"/>
                  </a:lnTo>
                  <a:lnTo>
                    <a:pt x="772160" y="639190"/>
                  </a:lnTo>
                  <a:lnTo>
                    <a:pt x="990600" y="656374"/>
                  </a:lnTo>
                  <a:lnTo>
                    <a:pt x="807466" y="517347"/>
                  </a:lnTo>
                  <a:lnTo>
                    <a:pt x="967486" y="401827"/>
                  </a:lnTo>
                  <a:lnTo>
                    <a:pt x="765937" y="361314"/>
                  </a:lnTo>
                  <a:lnTo>
                    <a:pt x="842899" y="220090"/>
                  </a:lnTo>
                  <a:lnTo>
                    <a:pt x="649224" y="263016"/>
                  </a:lnTo>
                  <a:lnTo>
                    <a:pt x="6659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76299" y="5071872"/>
              <a:ext cx="990600" cy="1066800"/>
            </a:xfrm>
            <a:custGeom>
              <a:avLst/>
              <a:gdLst/>
              <a:ahLst/>
              <a:cxnLst/>
              <a:rect l="l" t="t" r="r" b="b"/>
              <a:pathLst>
                <a:path w="990600" h="1066800">
                  <a:moveTo>
                    <a:pt x="495300" y="286511"/>
                  </a:moveTo>
                  <a:lnTo>
                    <a:pt x="665988" y="0"/>
                  </a:lnTo>
                  <a:lnTo>
                    <a:pt x="649224" y="263016"/>
                  </a:lnTo>
                  <a:lnTo>
                    <a:pt x="842899" y="220090"/>
                  </a:lnTo>
                  <a:lnTo>
                    <a:pt x="765937" y="361314"/>
                  </a:lnTo>
                  <a:lnTo>
                    <a:pt x="967486" y="401827"/>
                  </a:lnTo>
                  <a:lnTo>
                    <a:pt x="807466" y="517347"/>
                  </a:lnTo>
                  <a:lnTo>
                    <a:pt x="990600" y="656374"/>
                  </a:lnTo>
                  <a:lnTo>
                    <a:pt x="772160" y="639190"/>
                  </a:lnTo>
                  <a:lnTo>
                    <a:pt x="832104" y="893686"/>
                  </a:lnTo>
                  <a:lnTo>
                    <a:pt x="643001" y="714019"/>
                  </a:lnTo>
                  <a:lnTo>
                    <a:pt x="607568" y="974788"/>
                  </a:lnTo>
                  <a:lnTo>
                    <a:pt x="482981" y="737628"/>
                  </a:lnTo>
                  <a:lnTo>
                    <a:pt x="389128" y="1066799"/>
                  </a:lnTo>
                  <a:lnTo>
                    <a:pt x="353822" y="771804"/>
                  </a:lnTo>
                  <a:lnTo>
                    <a:pt x="218389" y="870089"/>
                  </a:lnTo>
                  <a:lnTo>
                    <a:pt x="259892" y="688327"/>
                  </a:lnTo>
                  <a:lnTo>
                    <a:pt x="6184" y="720432"/>
                  </a:lnTo>
                  <a:lnTo>
                    <a:pt x="170700" y="581558"/>
                  </a:lnTo>
                  <a:lnTo>
                    <a:pt x="0" y="425449"/>
                  </a:lnTo>
                  <a:lnTo>
                    <a:pt x="212204" y="376173"/>
                  </a:lnTo>
                  <a:lnTo>
                    <a:pt x="16967" y="113283"/>
                  </a:lnTo>
                  <a:lnTo>
                    <a:pt x="335330" y="312165"/>
                  </a:lnTo>
                  <a:lnTo>
                    <a:pt x="383031" y="113283"/>
                  </a:lnTo>
                  <a:lnTo>
                    <a:pt x="495300" y="286511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670455" y="5390489"/>
            <a:ext cx="4146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>
                <a:solidFill>
                  <a:srgbClr val="FF0000"/>
                </a:solidFill>
                <a:latin typeface="Calibri"/>
                <a:cs typeface="Calibri"/>
              </a:rPr>
              <a:t>Tip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197</a:t>
            </a:fld>
            <a:endParaRPr spc="-5"/>
          </a:p>
        </p:txBody>
      </p: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A5BA8DEA-EDCD-EA91-B3C7-647FAFC06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00" y="4018577"/>
            <a:ext cx="1722017" cy="220675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Picture 15" descr="A cover of a book&#10;&#10;Description automatically generated">
            <a:extLst>
              <a:ext uri="{FF2B5EF4-FFF2-40B4-BE49-F238E27FC236}">
                <a16:creationId xmlns:a16="http://schemas.microsoft.com/office/drawing/2014/main" id="{01E2F6E9-CAC0-D174-6EB8-505C2ECD4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342" y="1581267"/>
            <a:ext cx="1640205" cy="214839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72CBA-E409-26E2-15EB-2E30D796C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DA5E-85AB-BCE0-0111-31937325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672484" cy="1325563"/>
          </a:xfrm>
        </p:spPr>
        <p:txBody>
          <a:bodyPr/>
          <a:lstStyle/>
          <a:p>
            <a:r>
              <a:rPr lang="en-US"/>
              <a:t>Regulation Outlined in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E3885-5732-4639-660F-649F4A064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510"/>
            <a:ext cx="10515600" cy="4642453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AA812-BAF8-9959-719E-842B2554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198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A1BC8E-7FA0-8808-CDE8-3B344C95789B}"/>
              </a:ext>
            </a:extLst>
          </p:cNvPr>
          <p:cNvGrpSpPr/>
          <p:nvPr/>
        </p:nvGrpSpPr>
        <p:grpSpPr>
          <a:xfrm>
            <a:off x="838200" y="1216338"/>
            <a:ext cx="10515600" cy="5256619"/>
            <a:chOff x="838198" y="563072"/>
            <a:chExt cx="10515600" cy="525661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9CBBD049-7621-4E63-2C14-06997B7BFABA}"/>
                </a:ext>
              </a:extLst>
            </p:cNvPr>
            <p:cNvSpPr/>
            <p:nvPr/>
          </p:nvSpPr>
          <p:spPr>
            <a:xfrm rot="5400000">
              <a:off x="3699993" y="-1834114"/>
              <a:ext cx="4792012" cy="1051559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9800CC8E-4618-7FCC-9621-875BF6250EA6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CC8976-565C-450A-15E3-5D952CC9E124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12072C4-EEFA-BE75-E9C2-0986F8EBC5C1}"/>
              </a:ext>
            </a:extLst>
          </p:cNvPr>
          <p:cNvSpPr txBox="1"/>
          <p:nvPr/>
        </p:nvSpPr>
        <p:spPr>
          <a:xfrm>
            <a:off x="1064153" y="1642304"/>
            <a:ext cx="6753324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Regulation Format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Subpart A — General provision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•123.3 Definitions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•123.5 Current GMPs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•123.6 HACCP plan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•123.7 Corrective actions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•123.8 Verification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•123.9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•123.10 Training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•123.11 Sanitation control procedures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•123.12 Special requirements for imported products</a:t>
            </a:r>
          </a:p>
          <a:p>
            <a:pPr marL="0"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Subpart B — Smoked and smoke-flavored fishery products</a:t>
            </a:r>
          </a:p>
          <a:p>
            <a:pPr marL="457200"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•123.15 General</a:t>
            </a:r>
          </a:p>
          <a:p>
            <a:pPr marL="457200"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•123.16 Process control</a:t>
            </a:r>
          </a:p>
          <a:p>
            <a:pPr marL="0"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Subpart C — Raw molluscan shellfish</a:t>
            </a:r>
          </a:p>
          <a:p>
            <a:pPr marL="457200"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•123.20 General</a:t>
            </a:r>
          </a:p>
          <a:p>
            <a:pPr marL="457200"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•123.28 Source controls</a:t>
            </a:r>
          </a:p>
          <a:p>
            <a:pPr marL="0"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2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2404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FD84B-83E9-1CBD-0AD0-EE9D497C7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FC22-3B7B-BE01-FE9E-C0F54CC2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Definition in the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6CEFD-B2E4-94D7-D3EC-4DB0CBCFE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DAF6C-C2A8-CF5C-6D31-AD80BCD0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199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A3EB2F-8835-31E7-EB9A-AF0BF45FFDCD}"/>
              </a:ext>
            </a:extLst>
          </p:cNvPr>
          <p:cNvGrpSpPr/>
          <p:nvPr/>
        </p:nvGrpSpPr>
        <p:grpSpPr>
          <a:xfrm>
            <a:off x="838200" y="1825625"/>
            <a:ext cx="10515600" cy="4351340"/>
            <a:chOff x="838198" y="563072"/>
            <a:chExt cx="10515600" cy="435134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323549C1-7C70-BA6D-7C2A-AC2C257FC9C2}"/>
                </a:ext>
              </a:extLst>
            </p:cNvPr>
            <p:cNvSpPr/>
            <p:nvPr/>
          </p:nvSpPr>
          <p:spPr>
            <a:xfrm rot="5400000">
              <a:off x="4152632" y="-2286754"/>
              <a:ext cx="3886734" cy="1051559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9A9F814-F7FB-2C59-B0E3-AF3A06ED47F3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1E9EE1-C6D9-DF00-ACBD-26C04A4A96D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236CF03-E5E5-307D-FB14-723305305F3A}"/>
              </a:ext>
            </a:extLst>
          </p:cNvPr>
          <p:cNvSpPr txBox="1"/>
          <p:nvPr/>
        </p:nvSpPr>
        <p:spPr>
          <a:xfrm>
            <a:off x="1340309" y="2675628"/>
            <a:ext cx="32842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•certification number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•critical control point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•critical limit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•fish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•fishery product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•hazard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•importer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•molluscan shellfish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•preventive measure instrument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•processing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8296F-3F59-9A3C-A80C-05E038732462}"/>
              </a:ext>
            </a:extLst>
          </p:cNvPr>
          <p:cNvSpPr txBox="1"/>
          <p:nvPr/>
        </p:nvSpPr>
        <p:spPr>
          <a:xfrm>
            <a:off x="6637043" y="2814127"/>
            <a:ext cx="61065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scombroid toxin-forming species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•shall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•shellfish-control authority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shellstock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•should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•shucked shellfish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•smoked or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smoke-flavored fishery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•process-monitoring products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•tag</a:t>
            </a:r>
          </a:p>
        </p:txBody>
      </p:sp>
    </p:spTree>
    <p:extLst>
      <p:ext uri="{BB962C8B-B14F-4D97-AF65-F5344CB8AC3E}">
        <p14:creationId xmlns:p14="http://schemas.microsoft.com/office/powerpoint/2010/main" val="13705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45675" y="6596557"/>
            <a:ext cx="10287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5"/>
              </a:lnSpc>
            </a:pPr>
            <a:r>
              <a:rPr sz="1600" spc="-5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286" y="859130"/>
            <a:ext cx="10094976" cy="5139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 marR="167640">
              <a:spcBef>
                <a:spcPts val="95"/>
              </a:spcBef>
            </a:pP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Slides</a:t>
            </a:r>
            <a:r>
              <a:rPr sz="28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prepared</a:t>
            </a:r>
            <a:r>
              <a:rPr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20">
                <a:solidFill>
                  <a:srgbClr val="44536A"/>
                </a:solidFill>
                <a:latin typeface="Calibri"/>
                <a:cs typeface="Calibri"/>
              </a:rPr>
              <a:t>to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support</a:t>
            </a:r>
            <a:r>
              <a:rPr sz="2800" spc="6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44536A"/>
                </a:solidFill>
                <a:latin typeface="Calibri"/>
                <a:cs typeface="Calibri"/>
              </a:rPr>
              <a:t>Seafood</a:t>
            </a:r>
            <a:r>
              <a:rPr sz="2800" b="1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spc="-15">
                <a:solidFill>
                  <a:srgbClr val="44536A"/>
                </a:solidFill>
                <a:latin typeface="Calibri"/>
                <a:cs typeface="Calibri"/>
              </a:rPr>
              <a:t>HACCP</a:t>
            </a:r>
            <a:r>
              <a:rPr sz="2800" b="1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spc="-5">
                <a:solidFill>
                  <a:srgbClr val="44536A"/>
                </a:solidFill>
                <a:latin typeface="Calibri"/>
                <a:cs typeface="Calibri"/>
              </a:rPr>
              <a:t>Alliance </a:t>
            </a:r>
            <a:r>
              <a:rPr sz="2800" b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training</a:t>
            </a:r>
            <a:r>
              <a:rPr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800" spc="-20">
                <a:solidFill>
                  <a:srgbClr val="44536A"/>
                </a:solidFill>
                <a:latin typeface="Calibri"/>
                <a:cs typeface="Calibri"/>
              </a:rPr>
              <a:t>courses</a:t>
            </a:r>
            <a:r>
              <a:rPr lang="en-US"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800" spc="-15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pproved</a:t>
            </a:r>
            <a:r>
              <a:rPr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by</a:t>
            </a:r>
            <a:r>
              <a:rPr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Association</a:t>
            </a:r>
            <a:r>
              <a:rPr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of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Food </a:t>
            </a:r>
            <a:r>
              <a:rPr sz="2800" spc="-6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sz="2800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Drug</a:t>
            </a:r>
            <a:r>
              <a:rPr sz="2800" spc="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Officials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0">
                <a:solidFill>
                  <a:srgbClr val="44536A"/>
                </a:solidFill>
                <a:latin typeface="Calibri"/>
                <a:cs typeface="Calibri"/>
              </a:rPr>
              <a:t>(AFDO)</a:t>
            </a:r>
            <a:r>
              <a:rPr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which</a:t>
            </a:r>
            <a:r>
              <a:rPr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‘require’</a:t>
            </a:r>
            <a:r>
              <a:rPr sz="2800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the </a:t>
            </a:r>
            <a:r>
              <a:rPr sz="28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accompanying</a:t>
            </a:r>
            <a:r>
              <a:rPr sz="2800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15">
                <a:solidFill>
                  <a:srgbClr val="44536A"/>
                </a:solidFill>
                <a:latin typeface="Calibri"/>
                <a:cs typeface="Calibri"/>
              </a:rPr>
              <a:t>training</a:t>
            </a:r>
            <a:r>
              <a:rPr sz="2800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spc="-5">
                <a:solidFill>
                  <a:srgbClr val="44536A"/>
                </a:solidFill>
                <a:latin typeface="Calibri"/>
                <a:cs typeface="Calibri"/>
              </a:rPr>
              <a:t>manuals:</a:t>
            </a:r>
            <a:endParaRPr sz="280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2950">
              <a:latin typeface="Calibri"/>
              <a:cs typeface="Calibri"/>
            </a:endParaRPr>
          </a:p>
          <a:p>
            <a:pPr marL="1483360" marR="246379" indent="-457834">
              <a:lnSpc>
                <a:spcPct val="104800"/>
              </a:lnSpc>
              <a:buFont typeface="Arial"/>
              <a:buChar char="•"/>
              <a:tabLst>
                <a:tab pos="1483360" algn="l"/>
                <a:tab pos="1483995" algn="l"/>
              </a:tabLst>
            </a:pP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Hazard Analysis</a:t>
            </a:r>
            <a:r>
              <a:rPr sz="2800" b="1" i="1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sz="280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Critical</a:t>
            </a:r>
            <a:r>
              <a:rPr sz="2800" b="1" i="1" spc="-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Control</a:t>
            </a:r>
            <a:r>
              <a:rPr sz="2800" b="1" i="1" spc="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10">
                <a:solidFill>
                  <a:srgbClr val="44536A"/>
                </a:solidFill>
                <a:latin typeface="Calibri"/>
                <a:cs typeface="Calibri"/>
              </a:rPr>
              <a:t>Point </a:t>
            </a:r>
            <a:r>
              <a:rPr sz="2800" b="1" i="1" spc="-62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20">
                <a:solidFill>
                  <a:srgbClr val="44536A"/>
                </a:solidFill>
                <a:latin typeface="Calibri"/>
                <a:cs typeface="Calibri"/>
              </a:rPr>
              <a:t>Training</a:t>
            </a:r>
            <a:r>
              <a:rPr sz="2800" b="1" i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Curriculum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(SGR</a:t>
            </a:r>
            <a:r>
              <a:rPr sz="2800" i="1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400" i="1" spc="-5">
                <a:solidFill>
                  <a:srgbClr val="44536A"/>
                </a:solidFill>
                <a:latin typeface="Arial"/>
                <a:cs typeface="Arial"/>
              </a:rPr>
              <a:t>137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;</a:t>
            </a:r>
            <a:r>
              <a:rPr sz="2800" i="1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Blue</a:t>
            </a:r>
            <a:r>
              <a:rPr sz="28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Book) </a:t>
            </a:r>
            <a:r>
              <a:rPr sz="28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800" i="1">
                <a:solidFill>
                  <a:srgbClr val="44536A"/>
                </a:solidFill>
                <a:latin typeface="Calibri"/>
                <a:cs typeface="Calibri"/>
              </a:rPr>
              <a:t>7</a:t>
            </a:r>
            <a:r>
              <a:rPr sz="2775" i="1" baseline="25525">
                <a:solidFill>
                  <a:srgbClr val="44536A"/>
                </a:solidFill>
                <a:latin typeface="Calibri"/>
                <a:cs typeface="Calibri"/>
              </a:rPr>
              <a:t>th</a:t>
            </a:r>
            <a:r>
              <a:rPr sz="2775" i="1" spc="330" baseline="255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edition</a:t>
            </a:r>
            <a:r>
              <a:rPr sz="2800" i="1" spc="1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i="1">
                <a:solidFill>
                  <a:srgbClr val="44536A"/>
                </a:solidFill>
                <a:latin typeface="Arial"/>
                <a:cs typeface="Arial"/>
              </a:rPr>
              <a:t>August</a:t>
            </a:r>
            <a:r>
              <a:rPr sz="2400" i="1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2400" i="1" spc="-5">
                <a:solidFill>
                  <a:srgbClr val="44536A"/>
                </a:solidFill>
                <a:latin typeface="Arial"/>
                <a:cs typeface="Arial"/>
              </a:rPr>
              <a:t>202</a:t>
            </a:r>
            <a:r>
              <a:rPr lang="en-US" sz="2400" i="1" spc="-5">
                <a:solidFill>
                  <a:srgbClr val="44536A"/>
                </a:solidFill>
                <a:latin typeface="Arial"/>
                <a:cs typeface="Arial"/>
              </a:rPr>
              <a:t>4</a:t>
            </a:r>
          </a:p>
          <a:p>
            <a:pPr marL="1483360" marR="246379" indent="-457834">
              <a:lnSpc>
                <a:spcPct val="104800"/>
              </a:lnSpc>
              <a:buFont typeface="Arial"/>
              <a:buChar char="•"/>
              <a:tabLst>
                <a:tab pos="1483360" algn="l"/>
                <a:tab pos="1483995" algn="l"/>
              </a:tabLst>
            </a:pPr>
            <a:endParaRPr lang="en-US" sz="2400" i="1" spc="-5">
              <a:solidFill>
                <a:srgbClr val="44536A"/>
              </a:solidFill>
              <a:latin typeface="Arial"/>
              <a:cs typeface="Arial"/>
            </a:endParaRPr>
          </a:p>
          <a:p>
            <a:pPr marL="1025526" marR="246379">
              <a:lnSpc>
                <a:spcPct val="104800"/>
              </a:lnSpc>
              <a:tabLst>
                <a:tab pos="1483360" algn="l"/>
                <a:tab pos="1483995" algn="l"/>
              </a:tabLst>
            </a:pPr>
            <a:endParaRPr sz="2400">
              <a:latin typeface="Arial"/>
              <a:cs typeface="Arial"/>
            </a:endParaRPr>
          </a:p>
          <a:p>
            <a:pPr>
              <a:spcBef>
                <a:spcPts val="45"/>
              </a:spcBef>
              <a:buClr>
                <a:srgbClr val="44536A"/>
              </a:buClr>
              <a:buFont typeface="Arial"/>
              <a:buChar char="•"/>
            </a:pPr>
            <a:endParaRPr sz="2650">
              <a:latin typeface="Arial"/>
              <a:cs typeface="Arial"/>
            </a:endParaRPr>
          </a:p>
          <a:p>
            <a:pPr marL="1483360" marR="55880" indent="-457200">
              <a:spcBef>
                <a:spcPts val="5"/>
              </a:spcBef>
              <a:buFont typeface="Arial"/>
              <a:buChar char="•"/>
              <a:tabLst>
                <a:tab pos="1483360" algn="l"/>
                <a:tab pos="1483995" algn="l"/>
              </a:tabLst>
            </a:pPr>
            <a:r>
              <a:rPr sz="2800" b="1" i="1" spc="-20">
                <a:solidFill>
                  <a:srgbClr val="44536A"/>
                </a:solidFill>
                <a:latin typeface="Calibri"/>
                <a:cs typeface="Calibri"/>
              </a:rPr>
              <a:t>FDA</a:t>
            </a:r>
            <a:r>
              <a:rPr sz="2800" b="1" i="1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Fish</a:t>
            </a:r>
            <a:r>
              <a:rPr sz="280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and</a:t>
            </a:r>
            <a:r>
              <a:rPr sz="2800" b="1" i="1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Fishery</a:t>
            </a:r>
            <a:r>
              <a:rPr sz="2800" b="1" i="1" spc="3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10">
                <a:solidFill>
                  <a:srgbClr val="44536A"/>
                </a:solidFill>
                <a:latin typeface="Calibri"/>
                <a:cs typeface="Calibri"/>
              </a:rPr>
              <a:t>Products</a:t>
            </a:r>
            <a:r>
              <a:rPr sz="2800" b="1" i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10">
                <a:solidFill>
                  <a:srgbClr val="44536A"/>
                </a:solidFill>
                <a:latin typeface="Calibri"/>
                <a:cs typeface="Calibri"/>
              </a:rPr>
              <a:t>Hazards</a:t>
            </a:r>
            <a:r>
              <a:rPr sz="2800" b="1" i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and </a:t>
            </a:r>
            <a:r>
              <a:rPr sz="2800" b="1" i="1" spc="-6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5">
                <a:solidFill>
                  <a:srgbClr val="44536A"/>
                </a:solidFill>
                <a:latin typeface="Calibri"/>
                <a:cs typeface="Calibri"/>
              </a:rPr>
              <a:t>Controls</a:t>
            </a:r>
            <a:r>
              <a:rPr sz="2800" b="1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b="1" i="1" spc="-10">
                <a:solidFill>
                  <a:srgbClr val="44536A"/>
                </a:solidFill>
                <a:latin typeface="Calibri"/>
                <a:cs typeface="Calibri"/>
              </a:rPr>
              <a:t>Guidance</a:t>
            </a:r>
            <a:r>
              <a:rPr sz="2800" b="1" i="1" spc="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10">
                <a:solidFill>
                  <a:srgbClr val="44536A"/>
                </a:solidFill>
                <a:latin typeface="Calibri"/>
                <a:cs typeface="Calibri"/>
              </a:rPr>
              <a:t>(Gold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Book;</a:t>
            </a:r>
            <a:r>
              <a:rPr sz="2800" i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10">
                <a:solidFill>
                  <a:srgbClr val="44536A"/>
                </a:solidFill>
                <a:latin typeface="Calibri"/>
                <a:cs typeface="Calibri"/>
              </a:rPr>
              <a:t>SGR</a:t>
            </a:r>
            <a:r>
              <a:rPr sz="2800" i="1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129)</a:t>
            </a:r>
            <a:endParaRPr sz="2800">
              <a:latin typeface="Calibri"/>
              <a:cs typeface="Calibri"/>
            </a:endParaRPr>
          </a:p>
          <a:p>
            <a:pPr marL="1483360"/>
            <a:r>
              <a:rPr sz="2800" i="1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r>
              <a:rPr sz="2775" i="1" baseline="25525">
                <a:solidFill>
                  <a:srgbClr val="44536A"/>
                </a:solidFill>
                <a:latin typeface="Calibri"/>
                <a:cs typeface="Calibri"/>
              </a:rPr>
              <a:t>th</a:t>
            </a:r>
            <a:r>
              <a:rPr sz="2775" i="1" spc="307" baseline="255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800" i="1" spc="-5">
                <a:solidFill>
                  <a:srgbClr val="44536A"/>
                </a:solidFill>
                <a:latin typeface="Calibri"/>
                <a:cs typeface="Calibri"/>
              </a:rPr>
              <a:t>edition</a:t>
            </a:r>
            <a:r>
              <a:rPr sz="2800" i="1" spc="-3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i="1">
                <a:solidFill>
                  <a:srgbClr val="44536A"/>
                </a:solidFill>
                <a:latin typeface="Arial"/>
                <a:cs typeface="Arial"/>
              </a:rPr>
              <a:t>June</a:t>
            </a:r>
            <a:r>
              <a:rPr sz="2400" i="1" spc="-25">
                <a:solidFill>
                  <a:srgbClr val="44536A"/>
                </a:solidFill>
                <a:latin typeface="Arial"/>
                <a:cs typeface="Arial"/>
              </a:rPr>
              <a:t> </a:t>
            </a:r>
            <a:r>
              <a:rPr sz="2400" i="1" spc="-5">
                <a:solidFill>
                  <a:srgbClr val="44536A"/>
                </a:solidFill>
                <a:latin typeface="Arial"/>
                <a:cs typeface="Arial"/>
              </a:rPr>
              <a:t>202</a:t>
            </a:r>
            <a:r>
              <a:rPr lang="en-US" sz="2400" i="1" spc="-5">
                <a:solidFill>
                  <a:srgbClr val="44536A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286" y="4437896"/>
            <a:ext cx="1222248" cy="165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cover of a book&#10;&#10;Description automatically generated">
            <a:extLst>
              <a:ext uri="{FF2B5EF4-FFF2-40B4-BE49-F238E27FC236}">
                <a16:creationId xmlns:a16="http://schemas.microsoft.com/office/drawing/2014/main" id="{54A69B34-4218-F384-D0C6-52F7236D2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6" y="2545474"/>
            <a:ext cx="1222248" cy="1625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405AE-EAFD-43D3-C947-6B341E2AA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31D1-92D9-A43E-3E68-0163AF21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GMP’s 117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DC870-F5F5-7311-2264-5D66A743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3C8678-6FA0-4E7E-F10A-FCEC05767988}"/>
              </a:ext>
            </a:extLst>
          </p:cNvPr>
          <p:cNvGrpSpPr/>
          <p:nvPr/>
        </p:nvGrpSpPr>
        <p:grpSpPr>
          <a:xfrm>
            <a:off x="838199" y="1690688"/>
            <a:ext cx="8119875" cy="1509715"/>
            <a:chOff x="838197" y="563072"/>
            <a:chExt cx="8119875" cy="15097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605ED63-3BAB-B708-26C6-F99A18FDD26F}"/>
                </a:ext>
              </a:extLst>
            </p:cNvPr>
            <p:cNvSpPr/>
            <p:nvPr/>
          </p:nvSpPr>
          <p:spPr>
            <a:xfrm rot="5400000">
              <a:off x="4375581" y="-2509703"/>
              <a:ext cx="1045109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A0487FC-5192-7EC4-8D36-B17C806B9ECC}"/>
                </a:ext>
              </a:extLst>
            </p:cNvPr>
            <p:cNvSpPr/>
            <p:nvPr/>
          </p:nvSpPr>
          <p:spPr>
            <a:xfrm>
              <a:off x="838197" y="563072"/>
              <a:ext cx="2290011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87E275-333A-B546-F848-2FCC361A8FE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10</a:t>
              </a:r>
            </a:p>
          </p:txBody>
        </p:sp>
      </p:grpSp>
      <p:grpSp>
        <p:nvGrpSpPr>
          <p:cNvPr id="9" name="object 4">
            <a:extLst>
              <a:ext uri="{FF2B5EF4-FFF2-40B4-BE49-F238E27FC236}">
                <a16:creationId xmlns:a16="http://schemas.microsoft.com/office/drawing/2014/main" id="{115B48F6-A435-D427-97BD-7581065DB2C3}"/>
              </a:ext>
            </a:extLst>
          </p:cNvPr>
          <p:cNvGrpSpPr/>
          <p:nvPr/>
        </p:nvGrpSpPr>
        <p:grpSpPr>
          <a:xfrm>
            <a:off x="6453980" y="2232175"/>
            <a:ext cx="5233414" cy="3982418"/>
            <a:chOff x="3241548" y="2205202"/>
            <a:chExt cx="5262880" cy="4166870"/>
          </a:xfrm>
        </p:grpSpPr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8B24A509-DA3A-0801-897C-D547DEA9EA9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5530" y="2205202"/>
              <a:ext cx="3628529" cy="41664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8204784C-B6A5-AF04-946A-99F936FF6BA6}"/>
                </a:ext>
              </a:extLst>
            </p:cNvPr>
            <p:cNvSpPr/>
            <p:nvPr/>
          </p:nvSpPr>
          <p:spPr>
            <a:xfrm>
              <a:off x="3247644" y="4831080"/>
              <a:ext cx="1470660" cy="772795"/>
            </a:xfrm>
            <a:custGeom>
              <a:avLst/>
              <a:gdLst/>
              <a:ahLst/>
              <a:cxnLst/>
              <a:rect l="l" t="t" r="r" b="b"/>
              <a:pathLst>
                <a:path w="1470660" h="772795">
                  <a:moveTo>
                    <a:pt x="1341882" y="0"/>
                  </a:moveTo>
                  <a:lnTo>
                    <a:pt x="128778" y="0"/>
                  </a:lnTo>
                  <a:lnTo>
                    <a:pt x="78652" y="10120"/>
                  </a:lnTo>
                  <a:lnTo>
                    <a:pt x="37718" y="37719"/>
                  </a:lnTo>
                  <a:lnTo>
                    <a:pt x="10120" y="78652"/>
                  </a:lnTo>
                  <a:lnTo>
                    <a:pt x="0" y="128778"/>
                  </a:lnTo>
                  <a:lnTo>
                    <a:pt x="0" y="643890"/>
                  </a:lnTo>
                  <a:lnTo>
                    <a:pt x="10120" y="694015"/>
                  </a:lnTo>
                  <a:lnTo>
                    <a:pt x="37718" y="734949"/>
                  </a:lnTo>
                  <a:lnTo>
                    <a:pt x="78652" y="762547"/>
                  </a:lnTo>
                  <a:lnTo>
                    <a:pt x="128778" y="772668"/>
                  </a:lnTo>
                  <a:lnTo>
                    <a:pt x="1341882" y="772668"/>
                  </a:lnTo>
                  <a:lnTo>
                    <a:pt x="1392007" y="762547"/>
                  </a:lnTo>
                  <a:lnTo>
                    <a:pt x="1432941" y="734949"/>
                  </a:lnTo>
                  <a:lnTo>
                    <a:pt x="1460539" y="694015"/>
                  </a:lnTo>
                  <a:lnTo>
                    <a:pt x="1470659" y="643890"/>
                  </a:lnTo>
                  <a:lnTo>
                    <a:pt x="1470659" y="128778"/>
                  </a:lnTo>
                  <a:lnTo>
                    <a:pt x="1460539" y="78652"/>
                  </a:lnTo>
                  <a:lnTo>
                    <a:pt x="1432941" y="37719"/>
                  </a:lnTo>
                  <a:lnTo>
                    <a:pt x="1392007" y="10120"/>
                  </a:lnTo>
                  <a:lnTo>
                    <a:pt x="1341882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8051D64A-5EE7-2CCE-AF53-E3E742512AA3}"/>
                </a:ext>
              </a:extLst>
            </p:cNvPr>
            <p:cNvSpPr/>
            <p:nvPr/>
          </p:nvSpPr>
          <p:spPr>
            <a:xfrm>
              <a:off x="3247644" y="4831080"/>
              <a:ext cx="1470660" cy="772795"/>
            </a:xfrm>
            <a:custGeom>
              <a:avLst/>
              <a:gdLst/>
              <a:ahLst/>
              <a:cxnLst/>
              <a:rect l="l" t="t" r="r" b="b"/>
              <a:pathLst>
                <a:path w="1470660" h="772795">
                  <a:moveTo>
                    <a:pt x="0" y="128778"/>
                  </a:moveTo>
                  <a:lnTo>
                    <a:pt x="10120" y="78652"/>
                  </a:lnTo>
                  <a:lnTo>
                    <a:pt x="37718" y="37719"/>
                  </a:lnTo>
                  <a:lnTo>
                    <a:pt x="78652" y="10120"/>
                  </a:lnTo>
                  <a:lnTo>
                    <a:pt x="128778" y="0"/>
                  </a:lnTo>
                  <a:lnTo>
                    <a:pt x="1341882" y="0"/>
                  </a:lnTo>
                  <a:lnTo>
                    <a:pt x="1392007" y="10120"/>
                  </a:lnTo>
                  <a:lnTo>
                    <a:pt x="1432941" y="37719"/>
                  </a:lnTo>
                  <a:lnTo>
                    <a:pt x="1460539" y="78652"/>
                  </a:lnTo>
                  <a:lnTo>
                    <a:pt x="1470659" y="128778"/>
                  </a:lnTo>
                  <a:lnTo>
                    <a:pt x="1470659" y="643890"/>
                  </a:lnTo>
                  <a:lnTo>
                    <a:pt x="1460539" y="694015"/>
                  </a:lnTo>
                  <a:lnTo>
                    <a:pt x="1432941" y="734949"/>
                  </a:lnTo>
                  <a:lnTo>
                    <a:pt x="1392007" y="762547"/>
                  </a:lnTo>
                  <a:lnTo>
                    <a:pt x="1341882" y="772668"/>
                  </a:lnTo>
                  <a:lnTo>
                    <a:pt x="128778" y="772668"/>
                  </a:lnTo>
                  <a:lnTo>
                    <a:pt x="78652" y="762547"/>
                  </a:lnTo>
                  <a:lnTo>
                    <a:pt x="37718" y="734949"/>
                  </a:lnTo>
                  <a:lnTo>
                    <a:pt x="10120" y="694015"/>
                  </a:lnTo>
                  <a:lnTo>
                    <a:pt x="0" y="643890"/>
                  </a:lnTo>
                  <a:lnTo>
                    <a:pt x="0" y="128778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8">
            <a:extLst>
              <a:ext uri="{FF2B5EF4-FFF2-40B4-BE49-F238E27FC236}">
                <a16:creationId xmlns:a16="http://schemas.microsoft.com/office/drawing/2014/main" id="{3FA5B081-AD8A-CCA1-021F-DB39E9F67ADC}"/>
              </a:ext>
            </a:extLst>
          </p:cNvPr>
          <p:cNvSpPr txBox="1"/>
          <p:nvPr/>
        </p:nvSpPr>
        <p:spPr>
          <a:xfrm>
            <a:off x="6502608" y="4741815"/>
            <a:ext cx="14198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Appendix</a:t>
            </a:r>
            <a:r>
              <a:rPr sz="2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44780">
              <a:lnSpc>
                <a:spcPct val="100000"/>
              </a:lnSpc>
            </a:pPr>
            <a:r>
              <a:rPr sz="2400" spc="-1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>
                <a:solidFill>
                  <a:srgbClr val="FFFFFF"/>
                </a:solidFill>
                <a:latin typeface="Calibri"/>
                <a:cs typeface="Calibri"/>
              </a:rPr>
              <a:t>233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5209F0A5-3665-C1F4-08E2-E1AE9DF295C6}"/>
              </a:ext>
            </a:extLst>
          </p:cNvPr>
          <p:cNvSpPr txBox="1">
            <a:spLocks/>
          </p:cNvSpPr>
          <p:nvPr/>
        </p:nvSpPr>
        <p:spPr>
          <a:xfrm>
            <a:off x="11291790" y="6684740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20</a:t>
            </a:fld>
            <a:endParaRPr lang="en-US" spc="-5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98752-FE97-FB1B-EAE0-D6E3E680702E}"/>
              </a:ext>
            </a:extLst>
          </p:cNvPr>
          <p:cNvSpPr txBox="1"/>
          <p:nvPr/>
        </p:nvSpPr>
        <p:spPr>
          <a:xfrm>
            <a:off x="601583" y="2388865"/>
            <a:ext cx="7477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Seafood HACCP programs must be based on a solid foundation in compliance with the GMPs and SCPs.</a:t>
            </a:r>
          </a:p>
        </p:txBody>
      </p:sp>
    </p:spTree>
    <p:extLst>
      <p:ext uri="{BB962C8B-B14F-4D97-AF65-F5344CB8AC3E}">
        <p14:creationId xmlns:p14="http://schemas.microsoft.com/office/powerpoint/2010/main" val="421117379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A7FEF-E29F-CB22-C9F3-55F40343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5D08A-2D29-DDC6-47B3-436A27DAB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7EA730-2184-B950-CC4D-0FA69D7EB9E7}"/>
              </a:ext>
            </a:extLst>
          </p:cNvPr>
          <p:cNvGrpSpPr/>
          <p:nvPr/>
        </p:nvGrpSpPr>
        <p:grpSpPr>
          <a:xfrm>
            <a:off x="1277941" y="1410454"/>
            <a:ext cx="9082757" cy="1306988"/>
            <a:chOff x="838198" y="435807"/>
            <a:chExt cx="7782716" cy="1596201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D8CC498C-CEB8-9FB3-DDE8-FE7DDB0D9F50}"/>
                </a:ext>
              </a:extLst>
            </p:cNvPr>
            <p:cNvSpPr/>
            <p:nvPr/>
          </p:nvSpPr>
          <p:spPr>
            <a:xfrm rot="5400000">
              <a:off x="4227393" y="-2361513"/>
              <a:ext cx="1004327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•That the HACCP plan is implemented effectively.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B55012D4-4763-6A69-02C4-FD9CCB1C8EBA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E754EA-A065-D4C6-4C53-0E65E9F3CBA2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2E3E67-8F1D-8D95-8AC7-DE7CDB72928E}"/>
              </a:ext>
            </a:extLst>
          </p:cNvPr>
          <p:cNvGrpSpPr/>
          <p:nvPr/>
        </p:nvGrpSpPr>
        <p:grpSpPr>
          <a:xfrm>
            <a:off x="1277941" y="3813902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1AEB258-FE25-EFB1-ACFD-BD5D67BE017F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1CFC8C4A-C7C4-1136-EDD1-A3C4B9EDE3A1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1EABE6-7CD2-967C-7CC4-B08D99D112A1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0C3DC524-2D88-450C-C69D-C8A999883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3469700-33A8-4887-EDEB-276A362C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35"/>
              <a:t>Key</a:t>
            </a:r>
            <a:r>
              <a:rPr lang="en-US" spc="-25"/>
              <a:t> </a:t>
            </a:r>
            <a:r>
              <a:rPr lang="en-US" spc="-10"/>
              <a:t>Definitions</a:t>
            </a:r>
            <a:r>
              <a:rPr lang="en-US" spc="-15"/>
              <a:t> </a:t>
            </a:r>
            <a:r>
              <a:rPr lang="en-US" spc="-5"/>
              <a:t>in the</a:t>
            </a:r>
            <a:r>
              <a:rPr lang="en-US" spc="-35"/>
              <a:t> </a:t>
            </a:r>
            <a:r>
              <a:rPr lang="en-US" spc="-15"/>
              <a:t>Regulation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8577A-B30E-5FBB-7257-7A52350CE658}"/>
              </a:ext>
            </a:extLst>
          </p:cNvPr>
          <p:cNvSpPr txBox="1"/>
          <p:nvPr/>
        </p:nvSpPr>
        <p:spPr>
          <a:xfrm>
            <a:off x="1522927" y="2049593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Regulatory terms ”shall” and ”should”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95D137-0065-53C0-5F11-10D5263DC55A}"/>
              </a:ext>
            </a:extLst>
          </p:cNvPr>
          <p:cNvSpPr txBox="1"/>
          <p:nvPr/>
        </p:nvSpPr>
        <p:spPr>
          <a:xfrm>
            <a:off x="1394138" y="4328747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verification: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•Review of consumer complaints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•Calibration of process-monitoring instruments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•Periodic end-product and in-process testing (processor’s option)</a:t>
            </a:r>
          </a:p>
        </p:txBody>
      </p:sp>
    </p:spTree>
    <p:extLst>
      <p:ext uri="{BB962C8B-B14F-4D97-AF65-F5344CB8AC3E}">
        <p14:creationId xmlns:p14="http://schemas.microsoft.com/office/powerpoint/2010/main" val="377952450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FCB74-8A02-5DD9-FEE4-AC56A074C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3A212-C066-932A-BCA2-73E42460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20"/>
              <a:t>Who must comply?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ADBEC-A403-5CEC-ADB7-D68FE373B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4E928-02BF-A889-4AC9-F70C017D0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F7C971-9392-F2F6-37ED-8AAB10D54D1E}"/>
              </a:ext>
            </a:extLst>
          </p:cNvPr>
          <p:cNvGrpSpPr/>
          <p:nvPr/>
        </p:nvGrpSpPr>
        <p:grpSpPr>
          <a:xfrm>
            <a:off x="838197" y="1881278"/>
            <a:ext cx="10515601" cy="1847575"/>
            <a:chOff x="838196" y="324402"/>
            <a:chExt cx="8672581" cy="287266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37966B3A-2703-5CF4-E165-3A9CD88FBC92}"/>
                </a:ext>
              </a:extLst>
            </p:cNvPr>
            <p:cNvSpPr/>
            <p:nvPr/>
          </p:nvSpPr>
          <p:spPr>
            <a:xfrm rot="5400000">
              <a:off x="4025990" y="-2287718"/>
              <a:ext cx="2296994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DFDC02A5-5BE1-7C3E-E718-70F602CFA1B5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B89827-4C83-01B7-14B3-C4C5111E28E0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90FD01-3D25-5E7F-BEB1-C6BE65E5BE08}"/>
              </a:ext>
            </a:extLst>
          </p:cNvPr>
          <p:cNvSpPr txBox="1"/>
          <p:nvPr/>
        </p:nvSpPr>
        <p:spPr>
          <a:xfrm>
            <a:off x="993272" y="2428742"/>
            <a:ext cx="102054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ea typeface="Calibri"/>
                <a:cs typeface="Calibri"/>
              </a:rPr>
              <a:t>Products that are subject to regulation: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	Importer 123.3 (g)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	Processor 123.3 (k) — domestic and foreign</a:t>
            </a:r>
            <a:endParaRPr lang="en-US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7378821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987EF-7A47-3D60-84A7-0CD10C65B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26B4-CB5A-05C9-B1B4-69FBFCECD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20"/>
              <a:t>Define Processing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EE8F1-7AFD-8FF6-4AF0-6145487CA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9B403-2DB8-5B20-F382-3FD711FF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6CEF3B-A22F-6F42-40E1-D86A274F6FB6}"/>
              </a:ext>
            </a:extLst>
          </p:cNvPr>
          <p:cNvGrpSpPr/>
          <p:nvPr/>
        </p:nvGrpSpPr>
        <p:grpSpPr>
          <a:xfrm>
            <a:off x="838200" y="1825625"/>
            <a:ext cx="10515601" cy="1381216"/>
            <a:chOff x="838198" y="324402"/>
            <a:chExt cx="8672581" cy="214755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3601A0FF-C14F-0B9F-D5CF-2772166606AC}"/>
                </a:ext>
              </a:extLst>
            </p:cNvPr>
            <p:cNvSpPr/>
            <p:nvPr/>
          </p:nvSpPr>
          <p:spPr>
            <a:xfrm rot="5400000">
              <a:off x="4388547" y="-2650273"/>
              <a:ext cx="1571884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18F55F9-2988-3123-1102-BD235418E05A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440386-0B70-DE94-33A0-FA4CAA124250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6E5E69-84E1-957A-AECC-EC03F5C3C07E}"/>
              </a:ext>
            </a:extLst>
          </p:cNvPr>
          <p:cNvSpPr txBox="1"/>
          <p:nvPr/>
        </p:nvSpPr>
        <p:spPr>
          <a:xfrm>
            <a:off x="1148349" y="2277942"/>
            <a:ext cx="102054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What constitutes processing: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Processing 123.1(l)</a:t>
            </a:r>
          </a:p>
          <a:p>
            <a:endParaRPr lang="en-US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3557071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23155-1B25-7F14-F64B-FA93443C7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CC51B-C583-1195-55AD-97805003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B551C7-F4CF-B4DD-098F-24C433208398}"/>
              </a:ext>
            </a:extLst>
          </p:cNvPr>
          <p:cNvGrpSpPr/>
          <p:nvPr/>
        </p:nvGrpSpPr>
        <p:grpSpPr>
          <a:xfrm>
            <a:off x="1133063" y="1775130"/>
            <a:ext cx="9082758" cy="2211965"/>
            <a:chOff x="838198" y="435807"/>
            <a:chExt cx="7782717" cy="270143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1A1E7C5B-9FED-E9D5-82C8-25AC71B270F0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•That the HACCP plan is implemented effectively.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4E03071A-4050-B97B-28A4-2BD8D39E1177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EC9ADA-A50C-A4FB-C4B3-36B159C30B8B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0D86790F-B7A1-2550-6157-EA78CB58A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6D64E9A-9987-8E39-8C2E-94A692E6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15"/>
              <a:t>Regulation </a:t>
            </a:r>
            <a:r>
              <a:rPr lang="en-US" spc="-5"/>
              <a:t>does</a:t>
            </a:r>
            <a:r>
              <a:rPr lang="en-US" spc="-15"/>
              <a:t> </a:t>
            </a:r>
            <a:r>
              <a:rPr lang="en-US" spc="-10"/>
              <a:t>not</a:t>
            </a:r>
            <a:r>
              <a:rPr lang="en-US"/>
              <a:t> apply</a:t>
            </a:r>
            <a:r>
              <a:rPr lang="en-US" spc="-25"/>
              <a:t> </a:t>
            </a:r>
            <a:r>
              <a:rPr lang="en-US" spc="-20"/>
              <a:t>to: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76CAF-A6EA-3CC5-16F0-3DFADE9E2A30}"/>
              </a:ext>
            </a:extLst>
          </p:cNvPr>
          <p:cNvSpPr txBox="1"/>
          <p:nvPr/>
        </p:nvSpPr>
        <p:spPr>
          <a:xfrm>
            <a:off x="1303699" y="2384765"/>
            <a:ext cx="67968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This Regulation doe not apply to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 harvest or transport of fish or fishery products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Practices such as heading, eviscerating or freezing intended solely to prepare a fish for holding on a harvest vessel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 operation of a retail establishment</a:t>
            </a:r>
          </a:p>
        </p:txBody>
      </p:sp>
    </p:spTree>
    <p:extLst>
      <p:ext uri="{BB962C8B-B14F-4D97-AF65-F5344CB8AC3E}">
        <p14:creationId xmlns:p14="http://schemas.microsoft.com/office/powerpoint/2010/main" val="416101339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EE4CC-042E-A91C-CAE4-C63CF0EA0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84214-824A-4B02-D890-ACDB1AD9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FF78E8-ED20-5ED4-79CE-C67D09EF997B}"/>
              </a:ext>
            </a:extLst>
          </p:cNvPr>
          <p:cNvGrpSpPr/>
          <p:nvPr/>
        </p:nvGrpSpPr>
        <p:grpSpPr>
          <a:xfrm>
            <a:off x="1277941" y="1410454"/>
            <a:ext cx="9082758" cy="2211965"/>
            <a:chOff x="838198" y="435807"/>
            <a:chExt cx="7782717" cy="270143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51C83CCF-B3F4-FEEC-74B4-B35DC8048617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•That the HACCP plan is implemented effectively.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FCAB8429-91C7-4CEA-2160-E069FE2067EB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9858E7-803A-FF98-23AE-7A79D302C550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9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0D551F6E-9097-31DD-748F-7C3208507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0CD78B1-7EB9-C307-3AB1-71F8978D1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15"/>
              <a:t>Foundation</a:t>
            </a:r>
            <a:r>
              <a:rPr lang="en-US" spc="-25"/>
              <a:t> </a:t>
            </a:r>
            <a:r>
              <a:rPr lang="en-US" spc="-35"/>
              <a:t>for</a:t>
            </a:r>
            <a:r>
              <a:rPr lang="en-US" spc="-10"/>
              <a:t> </a:t>
            </a:r>
            <a:r>
              <a:rPr lang="en-US"/>
              <a:t>the</a:t>
            </a:r>
            <a:r>
              <a:rPr lang="en-US" spc="-30"/>
              <a:t> </a:t>
            </a:r>
            <a:r>
              <a:rPr lang="en-US" spc="-15"/>
              <a:t>Regulation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971704-5D31-4D5E-5D61-B8290D17B627}"/>
              </a:ext>
            </a:extLst>
          </p:cNvPr>
          <p:cNvSpPr txBox="1"/>
          <p:nvPr/>
        </p:nvSpPr>
        <p:spPr>
          <a:xfrm>
            <a:off x="1394138" y="2028934"/>
            <a:ext cx="6796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Current Good Manufacturing Practices: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Regulations found in Title 21, Part 117 of the Code of Federal Regulations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Proper practices for the safe and sanitary handling of all foods</a:t>
            </a:r>
          </a:p>
        </p:txBody>
      </p:sp>
      <p:pic>
        <p:nvPicPr>
          <p:cNvPr id="2" name="object 3">
            <a:extLst>
              <a:ext uri="{FF2B5EF4-FFF2-40B4-BE49-F238E27FC236}">
                <a16:creationId xmlns:a16="http://schemas.microsoft.com/office/drawing/2014/main" id="{B05730F3-CDF1-64B0-CF04-0FB02AD3938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7941" y="3868717"/>
            <a:ext cx="2334945" cy="2367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0FCAF6-4135-93F4-B2C3-498508C1C0A8}"/>
              </a:ext>
            </a:extLst>
          </p:cNvPr>
          <p:cNvSpPr txBox="1"/>
          <p:nvPr/>
        </p:nvSpPr>
        <p:spPr>
          <a:xfrm>
            <a:off x="4103302" y="4351773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sz="2400" b="1" spc="-10">
                <a:solidFill>
                  <a:srgbClr val="44536A"/>
                </a:solidFill>
                <a:latin typeface="Calibri"/>
                <a:cs typeface="Calibri"/>
              </a:rPr>
              <a:t>Copy</a:t>
            </a:r>
            <a:r>
              <a:rPr lang="en-US" sz="2400" b="1" spc="-5">
                <a:solidFill>
                  <a:srgbClr val="44536A"/>
                </a:solidFill>
                <a:latin typeface="Calibri"/>
                <a:cs typeface="Calibri"/>
              </a:rPr>
              <a:t> of</a:t>
            </a:r>
            <a:r>
              <a:rPr lang="en-US" sz="24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b="1" spc="-5">
                <a:solidFill>
                  <a:srgbClr val="44536A"/>
                </a:solidFill>
                <a:latin typeface="Calibri"/>
                <a:cs typeface="Calibri"/>
              </a:rPr>
              <a:t>the</a:t>
            </a:r>
            <a:r>
              <a:rPr lang="en-US" sz="2400" b="1" spc="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b="1" spc="-15">
                <a:solidFill>
                  <a:srgbClr val="44536A"/>
                </a:solidFill>
                <a:latin typeface="Calibri"/>
                <a:cs typeface="Calibri"/>
              </a:rPr>
              <a:t>current</a:t>
            </a:r>
            <a:r>
              <a:rPr lang="en-US" sz="2400" b="1" spc="1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b="1" spc="-30">
                <a:solidFill>
                  <a:srgbClr val="44536A"/>
                </a:solidFill>
                <a:latin typeface="Calibri"/>
                <a:cs typeface="Calibri"/>
              </a:rPr>
              <a:t>GMP’s</a:t>
            </a:r>
            <a:r>
              <a:rPr lang="en-US" sz="2400" b="1" spc="25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b="1" spc="-20">
                <a:solidFill>
                  <a:srgbClr val="44536A"/>
                </a:solidFill>
                <a:latin typeface="Calibri"/>
                <a:cs typeface="Calibri"/>
              </a:rPr>
              <a:t>Part</a:t>
            </a:r>
            <a:r>
              <a:rPr lang="en-US" sz="2400" b="1" spc="-1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2400" b="1" spc="-5">
                <a:solidFill>
                  <a:srgbClr val="44536A"/>
                </a:solidFill>
                <a:latin typeface="Calibri"/>
                <a:cs typeface="Calibri"/>
              </a:rPr>
              <a:t>117</a:t>
            </a:r>
            <a:endParaRPr lang="en-US" sz="2400" b="1">
              <a:latin typeface="Calibri"/>
              <a:cs typeface="Calibri"/>
            </a:endParaRPr>
          </a:p>
        </p:txBody>
      </p:sp>
      <p:grpSp>
        <p:nvGrpSpPr>
          <p:cNvPr id="18" name="object 5">
            <a:extLst>
              <a:ext uri="{FF2B5EF4-FFF2-40B4-BE49-F238E27FC236}">
                <a16:creationId xmlns:a16="http://schemas.microsoft.com/office/drawing/2014/main" id="{6084B1A3-F1D8-32AC-CED5-E63B9594C7B3}"/>
              </a:ext>
            </a:extLst>
          </p:cNvPr>
          <p:cNvGrpSpPr/>
          <p:nvPr/>
        </p:nvGrpSpPr>
        <p:grpSpPr>
          <a:xfrm>
            <a:off x="5335534" y="5239016"/>
            <a:ext cx="3646561" cy="400110"/>
            <a:chOff x="4052347" y="5027234"/>
            <a:chExt cx="3243581" cy="400110"/>
          </a:xfrm>
        </p:grpSpPr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3A8ED645-79DC-DE14-6E95-9CB768F8669C}"/>
                </a:ext>
              </a:extLst>
            </p:cNvPr>
            <p:cNvSpPr/>
            <p:nvPr/>
          </p:nvSpPr>
          <p:spPr>
            <a:xfrm>
              <a:off x="4052348" y="5027234"/>
              <a:ext cx="3243580" cy="400110"/>
            </a:xfrm>
            <a:custGeom>
              <a:avLst/>
              <a:gdLst/>
              <a:ahLst/>
              <a:cxnLst/>
              <a:rect l="l" t="t" r="r" b="b"/>
              <a:pathLst>
                <a:path w="3243579" h="451485">
                  <a:moveTo>
                    <a:pt x="3167888" y="0"/>
                  </a:moveTo>
                  <a:lnTo>
                    <a:pt x="75184" y="0"/>
                  </a:lnTo>
                  <a:lnTo>
                    <a:pt x="45916" y="5907"/>
                  </a:lnTo>
                  <a:lnTo>
                    <a:pt x="22018" y="22018"/>
                  </a:lnTo>
                  <a:lnTo>
                    <a:pt x="5907" y="45916"/>
                  </a:lnTo>
                  <a:lnTo>
                    <a:pt x="0" y="75183"/>
                  </a:lnTo>
                  <a:lnTo>
                    <a:pt x="0" y="375919"/>
                  </a:lnTo>
                  <a:lnTo>
                    <a:pt x="5907" y="405187"/>
                  </a:lnTo>
                  <a:lnTo>
                    <a:pt x="22018" y="429085"/>
                  </a:lnTo>
                  <a:lnTo>
                    <a:pt x="45916" y="445196"/>
                  </a:lnTo>
                  <a:lnTo>
                    <a:pt x="75184" y="451103"/>
                  </a:lnTo>
                  <a:lnTo>
                    <a:pt x="3167888" y="451103"/>
                  </a:lnTo>
                  <a:lnTo>
                    <a:pt x="3197155" y="445196"/>
                  </a:lnTo>
                  <a:lnTo>
                    <a:pt x="3221053" y="429085"/>
                  </a:lnTo>
                  <a:lnTo>
                    <a:pt x="3237164" y="405187"/>
                  </a:lnTo>
                  <a:lnTo>
                    <a:pt x="3243072" y="375919"/>
                  </a:lnTo>
                  <a:lnTo>
                    <a:pt x="3243072" y="75183"/>
                  </a:lnTo>
                  <a:lnTo>
                    <a:pt x="3237164" y="45916"/>
                  </a:lnTo>
                  <a:lnTo>
                    <a:pt x="3221053" y="22018"/>
                  </a:lnTo>
                  <a:lnTo>
                    <a:pt x="3197155" y="5907"/>
                  </a:lnTo>
                  <a:lnTo>
                    <a:pt x="3167888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en-US" sz="1800" spc="-5">
                  <a:solidFill>
                    <a:srgbClr val="FFFFFF"/>
                  </a:solidFill>
                  <a:latin typeface="Calibri"/>
                  <a:cs typeface="Calibri"/>
                </a:rPr>
                <a:t>Appendix</a:t>
              </a:r>
              <a:r>
                <a:rPr lang="en-US" sz="1800" spc="-2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1800">
                  <a:solidFill>
                    <a:srgbClr val="FFFFFF"/>
                  </a:solidFill>
                  <a:latin typeface="Calibri"/>
                  <a:cs typeface="Calibri"/>
                </a:rPr>
                <a:t>3,</a:t>
              </a:r>
              <a:r>
                <a:rPr lang="en-US" sz="1800" spc="-3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lang="en-US" sz="1800" spc="-20">
                  <a:solidFill>
                    <a:srgbClr val="FF0000"/>
                  </a:solidFill>
                  <a:latin typeface="Calibri"/>
                  <a:cs typeface="Calibri"/>
                </a:rPr>
                <a:t>Page</a:t>
              </a:r>
              <a:r>
                <a:rPr lang="en-US" sz="1800" spc="-15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sz="1800">
                  <a:solidFill>
                    <a:srgbClr val="FF0000"/>
                  </a:solidFill>
                  <a:latin typeface="Calibri"/>
                  <a:cs typeface="Calibri"/>
                </a:rPr>
                <a:t>233</a:t>
              </a:r>
            </a:p>
            <a:p>
              <a:pPr algn="ctr"/>
              <a:endParaRPr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603361A8-79F4-4976-E25E-1F56DF8A910D}"/>
                </a:ext>
              </a:extLst>
            </p:cNvPr>
            <p:cNvSpPr/>
            <p:nvPr/>
          </p:nvSpPr>
          <p:spPr>
            <a:xfrm>
              <a:off x="4052347" y="5027234"/>
              <a:ext cx="3243580" cy="400110"/>
            </a:xfrm>
            <a:custGeom>
              <a:avLst/>
              <a:gdLst/>
              <a:ahLst/>
              <a:cxnLst/>
              <a:rect l="l" t="t" r="r" b="b"/>
              <a:pathLst>
                <a:path w="3243579" h="451485">
                  <a:moveTo>
                    <a:pt x="0" y="75183"/>
                  </a:moveTo>
                  <a:lnTo>
                    <a:pt x="5907" y="45916"/>
                  </a:lnTo>
                  <a:lnTo>
                    <a:pt x="22018" y="22018"/>
                  </a:lnTo>
                  <a:lnTo>
                    <a:pt x="45916" y="5907"/>
                  </a:lnTo>
                  <a:lnTo>
                    <a:pt x="75184" y="0"/>
                  </a:lnTo>
                  <a:lnTo>
                    <a:pt x="3167888" y="0"/>
                  </a:lnTo>
                  <a:lnTo>
                    <a:pt x="3197155" y="5907"/>
                  </a:lnTo>
                  <a:lnTo>
                    <a:pt x="3221053" y="22018"/>
                  </a:lnTo>
                  <a:lnTo>
                    <a:pt x="3237164" y="45916"/>
                  </a:lnTo>
                  <a:lnTo>
                    <a:pt x="3243072" y="75183"/>
                  </a:lnTo>
                  <a:lnTo>
                    <a:pt x="3243072" y="375919"/>
                  </a:lnTo>
                  <a:lnTo>
                    <a:pt x="3237164" y="405187"/>
                  </a:lnTo>
                  <a:lnTo>
                    <a:pt x="3221053" y="429085"/>
                  </a:lnTo>
                  <a:lnTo>
                    <a:pt x="3197155" y="445196"/>
                  </a:lnTo>
                  <a:lnTo>
                    <a:pt x="3167888" y="451103"/>
                  </a:lnTo>
                  <a:lnTo>
                    <a:pt x="75184" y="451103"/>
                  </a:lnTo>
                  <a:lnTo>
                    <a:pt x="45916" y="445196"/>
                  </a:lnTo>
                  <a:lnTo>
                    <a:pt x="22018" y="429085"/>
                  </a:lnTo>
                  <a:lnTo>
                    <a:pt x="5907" y="405187"/>
                  </a:lnTo>
                  <a:lnTo>
                    <a:pt x="0" y="375919"/>
                  </a:lnTo>
                  <a:lnTo>
                    <a:pt x="0" y="75183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12392102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8FCCC-0F52-68E0-8569-156C00E77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35810-0B96-91CE-F1E0-B8D5C383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48971-EF3E-2487-8694-9A8C402BD16B}"/>
              </a:ext>
            </a:extLst>
          </p:cNvPr>
          <p:cNvGrpSpPr/>
          <p:nvPr/>
        </p:nvGrpSpPr>
        <p:grpSpPr>
          <a:xfrm>
            <a:off x="1277941" y="1410454"/>
            <a:ext cx="9082758" cy="2211965"/>
            <a:chOff x="838198" y="435807"/>
            <a:chExt cx="7782717" cy="270143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753CABD8-AD96-C84D-3B81-2F459A498CE9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•That the HACCP plan is implemented effectively.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866555D5-C346-3B58-5E17-6F7047DB140F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C30487-B4AB-9768-4339-016F8C0AC2CF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07BA48-146A-6A2F-DA9A-EC403907AE2D}"/>
              </a:ext>
            </a:extLst>
          </p:cNvPr>
          <p:cNvGrpSpPr/>
          <p:nvPr/>
        </p:nvGrpSpPr>
        <p:grpSpPr>
          <a:xfrm>
            <a:off x="1277941" y="3813902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8F68955A-D893-F8C5-ECFA-EB649FAC8A5B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30014005-1E72-9568-4106-3E3FF1AC8B34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D9226A-0B51-7C18-FC96-821E015072A3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DD2CB67D-AAA7-44A1-F7D1-A0B0EF32E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577AE19-C8FC-9BBE-D908-93E98CDE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10"/>
              <a:t>Determine</a:t>
            </a:r>
            <a:r>
              <a:rPr lang="en-US"/>
              <a:t> </a:t>
            </a:r>
            <a:r>
              <a:rPr lang="en-US" spc="-25"/>
              <a:t>hazards </a:t>
            </a:r>
            <a:r>
              <a:rPr lang="en-US" spc="-30"/>
              <a:t>likely</a:t>
            </a:r>
            <a:r>
              <a:rPr lang="en-US" spc="-10"/>
              <a:t> </a:t>
            </a:r>
            <a:r>
              <a:rPr lang="en-US" spc="-20"/>
              <a:t>to</a:t>
            </a:r>
            <a:r>
              <a:rPr lang="en-US" spc="-10"/>
              <a:t> </a:t>
            </a:r>
            <a:r>
              <a:rPr lang="en-US" spc="-5"/>
              <a:t>occur…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4893B-10E4-4CF6-00CC-308804493CC3}"/>
              </a:ext>
            </a:extLst>
          </p:cNvPr>
          <p:cNvSpPr txBox="1"/>
          <p:nvPr/>
        </p:nvSpPr>
        <p:spPr>
          <a:xfrm>
            <a:off x="1394138" y="2028934"/>
            <a:ext cx="6796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Hazard Analysis 123.6(a)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Every processor shall conduct, or have conducted for it, a hazard analysis.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23A35-86E4-9339-5FC9-53BDEB1D33CB}"/>
              </a:ext>
            </a:extLst>
          </p:cNvPr>
          <p:cNvSpPr txBox="1"/>
          <p:nvPr/>
        </p:nvSpPr>
        <p:spPr>
          <a:xfrm>
            <a:off x="1394138" y="4465620"/>
            <a:ext cx="5959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Determining those hazards that are “reasonably likely to occur:” Those “for which a prudent processor would establish controls.”</a:t>
            </a:r>
          </a:p>
        </p:txBody>
      </p:sp>
    </p:spTree>
    <p:extLst>
      <p:ext uri="{BB962C8B-B14F-4D97-AF65-F5344CB8AC3E}">
        <p14:creationId xmlns:p14="http://schemas.microsoft.com/office/powerpoint/2010/main" val="273643458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CD2CC-801C-C1C3-180E-E7604FC4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BF3AC-E9C6-8F53-0244-C3E6FFBC0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EB8770-3216-168B-C81D-71A1C179FFAD}"/>
              </a:ext>
            </a:extLst>
          </p:cNvPr>
          <p:cNvGrpSpPr/>
          <p:nvPr/>
        </p:nvGrpSpPr>
        <p:grpSpPr>
          <a:xfrm>
            <a:off x="1133063" y="2111615"/>
            <a:ext cx="9082757" cy="2936903"/>
            <a:chOff x="838198" y="435807"/>
            <a:chExt cx="7782716" cy="358678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80290B2A-4182-324E-C905-A7C6A8990111}"/>
                </a:ext>
              </a:extLst>
            </p:cNvPr>
            <p:cNvSpPr/>
            <p:nvPr/>
          </p:nvSpPr>
          <p:spPr>
            <a:xfrm rot="5400000">
              <a:off x="3232100" y="-1366219"/>
              <a:ext cx="299491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598AA23F-DBE8-E690-F38C-44304A58B455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56232B-4A5A-0525-854B-E42889F0827C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0B608374-D762-0ECF-B565-82F9B194C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A85FB1D-D516-FB02-A17C-8E94FE8A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10"/>
              <a:t>Witten HACCP Plans….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49E1C-1057-D3F7-CEDD-89014AA52A59}"/>
              </a:ext>
            </a:extLst>
          </p:cNvPr>
          <p:cNvSpPr txBox="1"/>
          <p:nvPr/>
        </p:nvSpPr>
        <p:spPr>
          <a:xfrm>
            <a:off x="1252471" y="2700064"/>
            <a:ext cx="86127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HACCP Plan 123.6(b)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Every processor shall have and implement a written HACCP plan whenever a hazard analysis reveals one or more food-safety hazards that are reasonably likely to occur.</a:t>
            </a:r>
          </a:p>
          <a:p>
            <a:endParaRPr lang="en-US" sz="180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 plan shall be specific to: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•Each processing location.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•Each species of fish and type of fishery product</a:t>
            </a: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B70D8E1F-6B1E-3999-C437-49813C257D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53837" y="175674"/>
            <a:ext cx="3490173" cy="2207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404065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01884-EF36-7906-106A-8B4F5C2D2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9AEBF-A8A3-B031-B0F6-220BD122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2294F7-206D-D7B0-D114-19C1A1A08D87}"/>
              </a:ext>
            </a:extLst>
          </p:cNvPr>
          <p:cNvGrpSpPr/>
          <p:nvPr/>
        </p:nvGrpSpPr>
        <p:grpSpPr>
          <a:xfrm>
            <a:off x="1133063" y="2111615"/>
            <a:ext cx="9082757" cy="2936903"/>
            <a:chOff x="838198" y="435807"/>
            <a:chExt cx="7782716" cy="358678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017BC614-7FD0-0419-530D-DCBCAE176322}"/>
                </a:ext>
              </a:extLst>
            </p:cNvPr>
            <p:cNvSpPr/>
            <p:nvPr/>
          </p:nvSpPr>
          <p:spPr>
            <a:xfrm rot="5400000">
              <a:off x="3232100" y="-1366219"/>
              <a:ext cx="299491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9CE81234-6154-9454-75B1-658F4082C171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086463-B005-15CD-A27D-3669AE2EB170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13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81122FA2-5519-91EB-BBD4-71E477178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2313695-F76F-87FA-D5DA-2F9F162C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10"/>
              <a:t>HACCP</a:t>
            </a:r>
            <a:r>
              <a:rPr lang="en-US" spc="-15"/>
              <a:t> </a:t>
            </a:r>
            <a:r>
              <a:rPr lang="en-US" spc="-10"/>
              <a:t>plans</a:t>
            </a:r>
            <a:r>
              <a:rPr lang="en-US" spc="-40"/>
              <a:t> </a:t>
            </a:r>
            <a:r>
              <a:rPr lang="en-US" spc="-20"/>
              <a:t>‘shall’ contain</a:t>
            </a:r>
            <a:r>
              <a:rPr lang="en-US" spc="-35"/>
              <a:t> </a:t>
            </a:r>
            <a:r>
              <a:rPr lang="en-US" spc="-5"/>
              <a:t>…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C03C4-5D84-C17E-A449-6CE235C2C379}"/>
              </a:ext>
            </a:extLst>
          </p:cNvPr>
          <p:cNvSpPr txBox="1"/>
          <p:nvPr/>
        </p:nvSpPr>
        <p:spPr>
          <a:xfrm>
            <a:off x="1252471" y="2700064"/>
            <a:ext cx="86127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 HACCP plan shall list: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•the food-safety hazards that are reasonably likely to occur.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•the CCPs.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•the critical limits.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•the monitoring procedures.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•predetermined corrective action plans.*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•the verification measures.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•records that will be maintained</a:t>
            </a:r>
          </a:p>
        </p:txBody>
      </p:sp>
    </p:spTree>
    <p:extLst>
      <p:ext uri="{BB962C8B-B14F-4D97-AF65-F5344CB8AC3E}">
        <p14:creationId xmlns:p14="http://schemas.microsoft.com/office/powerpoint/2010/main" val="359891374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51012-CCD1-0A2B-3A5D-222F28881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75125-0940-E513-DB22-6163C74A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71E27D-977D-0C69-4250-D19CDF04BF26}"/>
              </a:ext>
            </a:extLst>
          </p:cNvPr>
          <p:cNvGrpSpPr/>
          <p:nvPr/>
        </p:nvGrpSpPr>
        <p:grpSpPr>
          <a:xfrm>
            <a:off x="1133063" y="2111615"/>
            <a:ext cx="9082757" cy="2936903"/>
            <a:chOff x="838198" y="435807"/>
            <a:chExt cx="7782716" cy="358678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40466A18-1323-0F6B-7757-CAA6EA2BE254}"/>
                </a:ext>
              </a:extLst>
            </p:cNvPr>
            <p:cNvSpPr/>
            <p:nvPr/>
          </p:nvSpPr>
          <p:spPr>
            <a:xfrm rot="5400000">
              <a:off x="3232100" y="-1366219"/>
              <a:ext cx="299491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3825AE04-0DA1-83EF-36C2-2D03AE526D15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EE6FF7-A0E4-61A1-8BCE-D5DE465864D9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14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0C6BDB51-5127-2D9E-C75C-A5CABB43A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1F7D10-E62A-B627-72F2-8C09A202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10"/>
              <a:t>HACCP plans </a:t>
            </a:r>
            <a:r>
              <a:rPr lang="en-US" spc="-20"/>
              <a:t>‘shall’ </a:t>
            </a:r>
            <a:r>
              <a:rPr lang="en-US" spc="-10"/>
              <a:t>be </a:t>
            </a:r>
            <a:r>
              <a:rPr lang="en-US" spc="-894"/>
              <a:t> </a:t>
            </a:r>
            <a:r>
              <a:rPr lang="en-US" spc="-5"/>
              <a:t>signed</a:t>
            </a:r>
            <a:r>
              <a:rPr lang="en-US" spc="-20"/>
              <a:t> </a:t>
            </a:r>
            <a:r>
              <a:rPr lang="en-US" spc="-5"/>
              <a:t>and</a:t>
            </a:r>
            <a:r>
              <a:rPr lang="en-US" spc="-15"/>
              <a:t> </a:t>
            </a:r>
            <a:r>
              <a:rPr lang="en-US" spc="-20"/>
              <a:t>dated</a:t>
            </a:r>
            <a:r>
              <a:rPr lang="en-US" spc="-40"/>
              <a:t> </a:t>
            </a:r>
            <a:r>
              <a:rPr lang="en-US" spc="-5"/>
              <a:t>…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C4A51-EAA5-2E89-98B7-C06FC5CD6929}"/>
              </a:ext>
            </a:extLst>
          </p:cNvPr>
          <p:cNvSpPr txBox="1"/>
          <p:nvPr/>
        </p:nvSpPr>
        <p:spPr>
          <a:xfrm>
            <a:off x="1252471" y="2700064"/>
            <a:ext cx="86127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The HACCP plan shall be signed and dated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•By the most responsible individual at the processing facility or a higher level official.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-Signed and dated: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Upon initial acceptance.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Upon any modification.*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least annually.*</a:t>
            </a:r>
          </a:p>
          <a:p>
            <a:endParaRPr lang="en-US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*This is a verification </a:t>
            </a:r>
          </a:p>
          <a:p>
            <a:endParaRPr lang="en-US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25690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150C2-DC6C-CB8F-AA26-E5190FE2F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87D5F-B498-F26E-DB87-783BE46B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209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6C7E9E-89F8-8731-B635-A32D30A99A20}"/>
              </a:ext>
            </a:extLst>
          </p:cNvPr>
          <p:cNvGrpSpPr/>
          <p:nvPr/>
        </p:nvGrpSpPr>
        <p:grpSpPr>
          <a:xfrm>
            <a:off x="1133063" y="2111615"/>
            <a:ext cx="9082757" cy="1317388"/>
            <a:chOff x="838198" y="435807"/>
            <a:chExt cx="7782716" cy="160890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DD4F5CA1-2BD1-E0A4-5FA5-529D8E190E82}"/>
                </a:ext>
              </a:extLst>
            </p:cNvPr>
            <p:cNvSpPr/>
            <p:nvPr/>
          </p:nvSpPr>
          <p:spPr>
            <a:xfrm rot="5400000">
              <a:off x="4221043" y="-2355162"/>
              <a:ext cx="1017028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9E6F0FE2-E70F-3106-65B1-92C7FD8E06C4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DE9E7B-C477-7A86-AEC9-CB53C0FE1699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15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C17B4002-6B7F-A9A1-D655-80F6775CD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E01E07-4B44-81C8-BBD5-A67E3A9CE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20"/>
              <a:t>Special considerations for seafood canning operations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C690A6-7DDB-8251-0066-359BAFB095F4}"/>
              </a:ext>
            </a:extLst>
          </p:cNvPr>
          <p:cNvSpPr txBox="1"/>
          <p:nvPr/>
        </p:nvSpPr>
        <p:spPr>
          <a:xfrm>
            <a:off x="1252471" y="2700064"/>
            <a:ext cx="8612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Processors of acidified or low acid canned foods do not need to include controls for C. botulinum in their HACCP plan.</a:t>
            </a: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D16C5DE8-9F02-CA7D-B776-9B6D12668DF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02428" y="3760649"/>
            <a:ext cx="2048255" cy="2148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9429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9787B-519F-DF36-49C8-AF4E1D3BB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8532-A3A1-E0BA-8208-B567B60EF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5"/>
              <a:t>Sanitation Control Procedures(SCPs)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EFFC7-2A0C-0F03-9BA9-9F3FF24E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3B18C-0856-8954-6A82-197A46AE37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80B907-B134-944B-F1A2-2A4E9E322ACC}"/>
              </a:ext>
            </a:extLst>
          </p:cNvPr>
          <p:cNvGrpSpPr/>
          <p:nvPr/>
        </p:nvGrpSpPr>
        <p:grpSpPr>
          <a:xfrm>
            <a:off x="838199" y="1825625"/>
            <a:ext cx="7980948" cy="2718765"/>
            <a:chOff x="838198" y="563072"/>
            <a:chExt cx="7980948" cy="271876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22896A5-32D0-FE87-D937-A8EE41624EDD}"/>
                </a:ext>
              </a:extLst>
            </p:cNvPr>
            <p:cNvSpPr/>
            <p:nvPr/>
          </p:nvSpPr>
          <p:spPr>
            <a:xfrm rot="5400000">
              <a:off x="3701594" y="-1835715"/>
              <a:ext cx="2254158" cy="79809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31A63A4-5F9F-FB39-7B4F-5BF279087039}"/>
                </a:ext>
              </a:extLst>
            </p:cNvPr>
            <p:cNvSpPr/>
            <p:nvPr/>
          </p:nvSpPr>
          <p:spPr>
            <a:xfrm>
              <a:off x="838198" y="563072"/>
              <a:ext cx="229001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180CF0-E6FC-3FCF-988A-CFB3BB355DB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B96996-EAA8-5815-E511-9C59044A928A}"/>
              </a:ext>
            </a:extLst>
          </p:cNvPr>
          <p:cNvSpPr txBox="1"/>
          <p:nvPr/>
        </p:nvSpPr>
        <p:spPr>
          <a:xfrm>
            <a:off x="601583" y="2388865"/>
            <a:ext cx="74772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Sanitation control procedures (SCPs) are used by food processing firms to meet requirements in the GMPs.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SCPs are an effective means to control potential food safety hazards that might be associated with the processing environment and employee practices.</a:t>
            </a:r>
          </a:p>
        </p:txBody>
      </p:sp>
    </p:spTree>
    <p:extLst>
      <p:ext uri="{BB962C8B-B14F-4D97-AF65-F5344CB8AC3E}">
        <p14:creationId xmlns:p14="http://schemas.microsoft.com/office/powerpoint/2010/main" val="298004326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10F19-2678-4A54-2D35-FA63C4B01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24481-6330-22D1-B991-9D905F14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D829E9-3394-6CF9-0375-D6FD2D46E957}"/>
              </a:ext>
            </a:extLst>
          </p:cNvPr>
          <p:cNvGrpSpPr/>
          <p:nvPr/>
        </p:nvGrpSpPr>
        <p:grpSpPr>
          <a:xfrm>
            <a:off x="1277941" y="1410454"/>
            <a:ext cx="9082757" cy="1171965"/>
            <a:chOff x="838198" y="435807"/>
            <a:chExt cx="7782716" cy="1431300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E64ED136-1BA3-7887-CAAC-4E937D9CA9A2}"/>
                </a:ext>
              </a:extLst>
            </p:cNvPr>
            <p:cNvSpPr/>
            <p:nvPr/>
          </p:nvSpPr>
          <p:spPr>
            <a:xfrm rot="5400000">
              <a:off x="4309844" y="-2443964"/>
              <a:ext cx="83942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•That the HACCP plan is implemented effectively.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AB05E882-48B4-C52C-C332-1739030395E3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BA6510-2EFD-BBEA-931D-6503A88229B9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16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F7819B98-CC69-6355-B487-05D46CFF7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FF32C0C-7D7C-A79A-14CE-07191DD1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20"/>
              <a:t>Sanitation or HACCP Controls?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8B9A8-42AD-7A1C-E12C-141DF79E3F5A}"/>
              </a:ext>
            </a:extLst>
          </p:cNvPr>
          <p:cNvSpPr txBox="1"/>
          <p:nvPr/>
        </p:nvSpPr>
        <p:spPr>
          <a:xfrm>
            <a:off x="1522927" y="2049593"/>
            <a:ext cx="8110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Sanitation controls may be difficult to manage in a HACCP plan.</a:t>
            </a: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94D0FAE7-F0BB-F0DF-278D-EB9F38A0D1F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06546" y="2976269"/>
            <a:ext cx="3735792" cy="299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971455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793EF-C168-B5B6-DC37-F807B3BD6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53BF7-B289-8594-97E0-8F4F8EC06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800">
                <a:latin typeface="Calibri"/>
                <a:cs typeface="Calibri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F3F0E-0336-A2E3-790F-0624194B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AD0478-6875-673B-3750-BB5862DDA3A8}"/>
              </a:ext>
            </a:extLst>
          </p:cNvPr>
          <p:cNvGrpSpPr/>
          <p:nvPr/>
        </p:nvGrpSpPr>
        <p:grpSpPr>
          <a:xfrm>
            <a:off x="773361" y="1341125"/>
            <a:ext cx="10515601" cy="1251393"/>
            <a:chOff x="838198" y="178458"/>
            <a:chExt cx="8672581" cy="194570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19DAFB8-3F6F-11EA-0C4E-FAF2F486602A}"/>
                </a:ext>
              </a:extLst>
            </p:cNvPr>
            <p:cNvSpPr/>
            <p:nvPr/>
          </p:nvSpPr>
          <p:spPr>
            <a:xfrm rot="5400000">
              <a:off x="4562446" y="-2824171"/>
              <a:ext cx="122408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0E60A0E2-16D1-1EC3-C821-3B86454F2097}"/>
                </a:ext>
              </a:extLst>
            </p:cNvPr>
            <p:cNvSpPr/>
            <p:nvPr/>
          </p:nvSpPr>
          <p:spPr>
            <a:xfrm>
              <a:off x="838199" y="178458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FE6951-13AB-B12D-F535-F58162A846CD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85D71E-34E4-34BD-75CA-3AB5335E3E1E}"/>
              </a:ext>
            </a:extLst>
          </p:cNvPr>
          <p:cNvSpPr txBox="1"/>
          <p:nvPr/>
        </p:nvSpPr>
        <p:spPr>
          <a:xfrm>
            <a:off x="903037" y="1981634"/>
            <a:ext cx="8865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unlawful to process food under conditions that may render it injurious to health.</a:t>
            </a:r>
          </a:p>
          <a:p>
            <a:endParaRPr lang="en-US" sz="1800"/>
          </a:p>
        </p:txBody>
      </p:sp>
      <p:pic>
        <p:nvPicPr>
          <p:cNvPr id="12" name="Picture 11" descr="A blue and red striped background with a logo&#10;&#10;Description automatically generated">
            <a:extLst>
              <a:ext uri="{FF2B5EF4-FFF2-40B4-BE49-F238E27FC236}">
                <a16:creationId xmlns:a16="http://schemas.microsoft.com/office/drawing/2014/main" id="{DE3BF9F4-1910-4586-531D-911873DB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29" y="3092079"/>
            <a:ext cx="2423467" cy="3029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699186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7EB8-8DE9-830A-102B-98112F7C8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28CF0-0A67-27E9-6D23-98F0F20BF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20"/>
              <a:t>Processors</a:t>
            </a:r>
            <a:r>
              <a:rPr lang="en-US" spc="-5"/>
              <a:t> </a:t>
            </a:r>
            <a:r>
              <a:rPr lang="en-US" spc="-20"/>
              <a:t>‘shall’</a:t>
            </a:r>
            <a:r>
              <a:rPr lang="en-US"/>
              <a:t> </a:t>
            </a:r>
            <a:r>
              <a:rPr lang="en-US" spc="-50"/>
              <a:t>take</a:t>
            </a:r>
            <a:r>
              <a:rPr lang="en-US" spc="-25"/>
              <a:t> </a:t>
            </a:r>
            <a:r>
              <a:rPr lang="en-US" spc="-35"/>
              <a:t>‘corrective</a:t>
            </a:r>
            <a:r>
              <a:rPr lang="en-US" spc="5"/>
              <a:t> </a:t>
            </a:r>
            <a:r>
              <a:rPr lang="en-US" spc="-5"/>
              <a:t>actions’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45A84-9BC3-F0BA-0A8B-D149FA93B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18021-2CD5-F351-AF34-27DCC9A6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CB0526-41E4-F95F-3CB8-F246A2487E78}"/>
              </a:ext>
            </a:extLst>
          </p:cNvPr>
          <p:cNvGrpSpPr/>
          <p:nvPr/>
        </p:nvGrpSpPr>
        <p:grpSpPr>
          <a:xfrm>
            <a:off x="838196" y="1759069"/>
            <a:ext cx="10515605" cy="1669933"/>
            <a:chOff x="838195" y="220919"/>
            <a:chExt cx="8672584" cy="2596463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9395FD45-3C8A-FF4F-45B4-569A69A092F9}"/>
                </a:ext>
              </a:extLst>
            </p:cNvPr>
            <p:cNvSpPr/>
            <p:nvPr/>
          </p:nvSpPr>
          <p:spPr>
            <a:xfrm rot="5400000">
              <a:off x="4215836" y="-2477562"/>
              <a:ext cx="191730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20A357C-DC8A-1151-4BD7-5817EBC2946C}"/>
                </a:ext>
              </a:extLst>
            </p:cNvPr>
            <p:cNvSpPr/>
            <p:nvPr/>
          </p:nvSpPr>
          <p:spPr>
            <a:xfrm>
              <a:off x="838195" y="220919"/>
              <a:ext cx="1687958" cy="703276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87577C-25EC-C58E-6B1A-DFF28A8F7EA7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7A035B-0E3A-91AB-8A2C-39400FEE9033}"/>
              </a:ext>
            </a:extLst>
          </p:cNvPr>
          <p:cNvGrpSpPr/>
          <p:nvPr/>
        </p:nvGrpSpPr>
        <p:grpSpPr>
          <a:xfrm>
            <a:off x="838196" y="3684589"/>
            <a:ext cx="10515603" cy="2603869"/>
            <a:chOff x="838195" y="245040"/>
            <a:chExt cx="9757692" cy="4048576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9BC0FE98-4603-9B17-E8CE-2EF328EAD52C}"/>
                </a:ext>
              </a:extLst>
            </p:cNvPr>
            <p:cNvSpPr/>
            <p:nvPr/>
          </p:nvSpPr>
          <p:spPr>
            <a:xfrm rot="5400000">
              <a:off x="4020273" y="-2281998"/>
              <a:ext cx="3393538" cy="97576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3B7AEC0C-CFF1-14D0-B43F-9B2553A82409}"/>
                </a:ext>
              </a:extLst>
            </p:cNvPr>
            <p:cNvSpPr/>
            <p:nvPr/>
          </p:nvSpPr>
          <p:spPr>
            <a:xfrm>
              <a:off x="838195" y="245040"/>
              <a:ext cx="1795059" cy="703276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017426-DD80-6EDD-5996-84C4C04409D2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19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814412-34F4-C6A1-FB84-1D21A4D1317B}"/>
              </a:ext>
            </a:extLst>
          </p:cNvPr>
          <p:cNvSpPr txBox="1"/>
          <p:nvPr/>
        </p:nvSpPr>
        <p:spPr>
          <a:xfrm>
            <a:off x="896137" y="2344327"/>
            <a:ext cx="10205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Corrective Action 123.7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Whenever a deviation from a critical limit occurs, a processor shall take corrective action.</a:t>
            </a:r>
          </a:p>
          <a:p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F61BAD-FE40-6B01-939C-07A4CB525648}"/>
              </a:ext>
            </a:extLst>
          </p:cNvPr>
          <p:cNvSpPr txBox="1"/>
          <p:nvPr/>
        </p:nvSpPr>
        <p:spPr>
          <a:xfrm>
            <a:off x="952219" y="4175268"/>
            <a:ext cx="61110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Corrective Actions — Two Choices: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3)Predetermined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4)Alternate Procedure – outlined in the regulation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-Segregate and hold product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-Determine product acceptability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-Apply corrective action to product and process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-Reassess the HACCP plan</a:t>
            </a:r>
          </a:p>
          <a:p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0916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99517-C4FA-36F5-D641-3BA9006E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1A2C3-AC76-5E39-1F2C-7B80A21C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9605F6-B9C1-2668-9B29-8F2B9E776104}"/>
              </a:ext>
            </a:extLst>
          </p:cNvPr>
          <p:cNvGrpSpPr/>
          <p:nvPr/>
        </p:nvGrpSpPr>
        <p:grpSpPr>
          <a:xfrm>
            <a:off x="1277941" y="1410454"/>
            <a:ext cx="9082758" cy="2211965"/>
            <a:chOff x="838198" y="435807"/>
            <a:chExt cx="7782717" cy="270143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2EAABAA5-B329-D04C-15B6-2B81E70DB0B6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/>
                <a:t>Every processor shall verify:</a:t>
              </a:r>
            </a:p>
            <a:p>
              <a:r>
                <a:rPr lang="en-US" sz="1800"/>
                <a:t>•That the HACCP plan is adequate to control the food-safety hazards    that are reasonably likely to occur; and</a:t>
              </a:r>
            </a:p>
            <a:p>
              <a:r>
                <a:rPr lang="en-US" sz="1800"/>
                <a:t> •That the HACCP plan is implemented effectively.</a:t>
              </a:r>
            </a:p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D30EF95E-5DDB-7B3C-75CF-C4745C85849B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66D8F2-3076-747C-2A74-9DDCBFDCA251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CBA52B-312D-FA89-0347-74BCB608170C}"/>
              </a:ext>
            </a:extLst>
          </p:cNvPr>
          <p:cNvGrpSpPr/>
          <p:nvPr/>
        </p:nvGrpSpPr>
        <p:grpSpPr>
          <a:xfrm>
            <a:off x="1277941" y="3813902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5F309D06-AFF0-B2BD-E9FA-9EFF58D73E91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C7674E6E-CF1A-0494-6675-64B75B5FCE9B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A8E805-83FA-21E1-BD05-FD343B2ACFB2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21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A3E5BB5B-CC1C-CFAB-27CE-3E3492C28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039B908-203A-5FDD-C963-53F78A02E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674"/>
            <a:ext cx="9672484" cy="1325563"/>
          </a:xfrm>
        </p:spPr>
        <p:txBody>
          <a:bodyPr>
            <a:normAutofit/>
          </a:bodyPr>
          <a:lstStyle/>
          <a:p>
            <a:r>
              <a:rPr lang="en-US" spc="-20"/>
              <a:t>Verifications are required</a:t>
            </a:r>
            <a:r>
              <a:rPr lang="en-US" sz="4800"/>
              <a:t>…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22213-EFA4-B7D7-56A3-413F67B398AD}"/>
              </a:ext>
            </a:extLst>
          </p:cNvPr>
          <p:cNvSpPr txBox="1"/>
          <p:nvPr/>
        </p:nvSpPr>
        <p:spPr>
          <a:xfrm>
            <a:off x="1522927" y="2049593"/>
            <a:ext cx="6111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processor shall verify: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•That the HACCP plan is adequate to control the food-safety hazards  that are reasonably likely to occur; and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•That the HACCP plan is implemented effectively.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2E5EEA-4992-5D41-F36C-D8713D17E4B2}"/>
              </a:ext>
            </a:extLst>
          </p:cNvPr>
          <p:cNvSpPr txBox="1"/>
          <p:nvPr/>
        </p:nvSpPr>
        <p:spPr>
          <a:xfrm>
            <a:off x="1394138" y="4328747"/>
            <a:ext cx="61110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Ongoing verification: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•Review of consumer complaints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•Calibration of process-monitoring instruments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•Periodic end-product and in-process testing (processor’s option)</a:t>
            </a:r>
          </a:p>
        </p:txBody>
      </p:sp>
    </p:spTree>
    <p:extLst>
      <p:ext uri="{BB962C8B-B14F-4D97-AF65-F5344CB8AC3E}">
        <p14:creationId xmlns:p14="http://schemas.microsoft.com/office/powerpoint/2010/main" val="416612372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C1C7D-44EB-C67E-0513-068CCBF4B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785A8-F107-393B-C1D6-12E805C2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20"/>
              <a:t>Information</a:t>
            </a:r>
            <a:r>
              <a:rPr lang="en-US" spc="5"/>
              <a:t> </a:t>
            </a:r>
            <a:r>
              <a:rPr lang="en-US" spc="-20"/>
              <a:t>required</a:t>
            </a:r>
            <a:r>
              <a:rPr lang="en-US"/>
              <a:t> </a:t>
            </a:r>
            <a:r>
              <a:rPr lang="en-US" spc="-5"/>
              <a:t>on </a:t>
            </a:r>
            <a:r>
              <a:rPr lang="en-US"/>
              <a:t>each</a:t>
            </a:r>
            <a:r>
              <a:rPr lang="en-US" spc="-20"/>
              <a:t> </a:t>
            </a:r>
            <a:r>
              <a:rPr lang="en-US" sz="4800" spc="-25"/>
              <a:t>record</a:t>
            </a:r>
            <a:r>
              <a:rPr lang="en-US" sz="4800" spc="-5"/>
              <a:t> </a:t>
            </a:r>
            <a:r>
              <a:rPr lang="en-US" sz="4800"/>
              <a:t>…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4E302-92E5-D3DF-5548-CE33E3168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97062-0D8E-08A3-8303-8407864B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4C5726-5D07-C805-C205-298C5BB63975}"/>
              </a:ext>
            </a:extLst>
          </p:cNvPr>
          <p:cNvGrpSpPr/>
          <p:nvPr/>
        </p:nvGrpSpPr>
        <p:grpSpPr>
          <a:xfrm>
            <a:off x="838200" y="1825625"/>
            <a:ext cx="10515602" cy="3107661"/>
            <a:chOff x="838198" y="563072"/>
            <a:chExt cx="10515602" cy="310766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BE6AA9A-7EC6-64F4-8FDF-0DFB59680B3D}"/>
                </a:ext>
              </a:extLst>
            </p:cNvPr>
            <p:cNvSpPr/>
            <p:nvPr/>
          </p:nvSpPr>
          <p:spPr>
            <a:xfrm rot="5400000">
              <a:off x="4774472" y="-2908594"/>
              <a:ext cx="2643055" cy="1051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5735BEF-0BFC-DB2A-CDF6-6BB03C5B94C5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3FE3DC-F090-7FC1-B91F-6F005BCC98F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23</a:t>
              </a:r>
            </a:p>
          </p:txBody>
        </p:sp>
      </p:grpSp>
      <p:pic>
        <p:nvPicPr>
          <p:cNvPr id="9" name="object 4">
            <a:extLst>
              <a:ext uri="{FF2B5EF4-FFF2-40B4-BE49-F238E27FC236}">
                <a16:creationId xmlns:a16="http://schemas.microsoft.com/office/drawing/2014/main" id="{29622D88-9532-8705-2C25-4E40438F88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4439" y="2337440"/>
            <a:ext cx="2635482" cy="2466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013BDE-C19A-DA0F-2872-6393AA5ACDB5}"/>
              </a:ext>
            </a:extLst>
          </p:cNvPr>
          <p:cNvSpPr txBox="1"/>
          <p:nvPr/>
        </p:nvSpPr>
        <p:spPr>
          <a:xfrm>
            <a:off x="1136561" y="2484016"/>
            <a:ext cx="68895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information on each record: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•Name and location of the processor or importer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•Date and time of the activity being recorded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•Signature or initials of the person making the record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•Identity of the product and the production code where appropriate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5570095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7AD47-BD8B-75E0-DB81-F7DDCFCCF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04C17-836F-FE70-AE7F-B3A8AC54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20"/>
              <a:t>Required record…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936DF-8AB0-5685-DC22-12CE24404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AC35B-FE89-6908-3EF8-DFFEFCAA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51F1FB-E309-71EC-A2B4-6CC4E584E39A}"/>
              </a:ext>
            </a:extLst>
          </p:cNvPr>
          <p:cNvGrpSpPr/>
          <p:nvPr/>
        </p:nvGrpSpPr>
        <p:grpSpPr>
          <a:xfrm>
            <a:off x="838200" y="1825625"/>
            <a:ext cx="10515602" cy="3107661"/>
            <a:chOff x="838198" y="563072"/>
            <a:chExt cx="10515602" cy="310766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86B61FF-93D4-1B1C-5805-2BD91C8F99EA}"/>
                </a:ext>
              </a:extLst>
            </p:cNvPr>
            <p:cNvSpPr/>
            <p:nvPr/>
          </p:nvSpPr>
          <p:spPr>
            <a:xfrm rot="5400000">
              <a:off x="4774472" y="-2908594"/>
              <a:ext cx="2643055" cy="1051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EDCD1A8-7F70-D7F4-2E0C-D49FA97DD0C9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19F6CB-8C8D-611B-0B69-F191124FB7A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23</a:t>
              </a:r>
            </a:p>
          </p:txBody>
        </p:sp>
      </p:grpSp>
      <p:pic>
        <p:nvPicPr>
          <p:cNvPr id="9" name="object 4">
            <a:extLst>
              <a:ext uri="{FF2B5EF4-FFF2-40B4-BE49-F238E27FC236}">
                <a16:creationId xmlns:a16="http://schemas.microsoft.com/office/drawing/2014/main" id="{D8CDB436-3DB3-CCAA-5E7E-6FB97617EEE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4439" y="2337440"/>
            <a:ext cx="2635482" cy="2466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4C55D-F92F-9D2D-AB5B-24198279F299}"/>
              </a:ext>
            </a:extLst>
          </p:cNvPr>
          <p:cNvSpPr txBox="1"/>
          <p:nvPr/>
        </p:nvSpPr>
        <p:spPr>
          <a:xfrm>
            <a:off x="1136561" y="2484016"/>
            <a:ext cx="68895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Records required by the regulation: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•HACCP plan(s)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•Monitoring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•Corrective action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•Verification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•Sanitation control records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•Importer verification records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911017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CBCD-822D-CC3F-DB76-3541EED8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30"/>
              <a:t>Record</a:t>
            </a:r>
            <a:r>
              <a:rPr lang="en-US" spc="-10"/>
              <a:t> </a:t>
            </a:r>
            <a:r>
              <a:rPr lang="en-US" sz="4400" spc="-25"/>
              <a:t>Reviews</a:t>
            </a:r>
            <a:r>
              <a:rPr lang="en-US" sz="4400" spc="-20"/>
              <a:t> </a:t>
            </a:r>
            <a:r>
              <a:rPr lang="en-US" sz="4400"/>
              <a:t>and</a:t>
            </a:r>
            <a:r>
              <a:rPr lang="en-US" sz="4400" spc="-10"/>
              <a:t> </a:t>
            </a:r>
            <a:r>
              <a:rPr lang="en-US" sz="4400" spc="-20"/>
              <a:t>Retention</a:t>
            </a:r>
            <a:r>
              <a:rPr lang="en-US" sz="4400" spc="-40"/>
              <a:t> </a:t>
            </a:r>
            <a:r>
              <a:rPr lang="en-US" sz="4400"/>
              <a:t>…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A6DF0-D434-295C-0ADE-1B21998B0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A4CB-D19D-86F4-08BC-850035CE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3D9229-7E5C-C7B4-8526-E2483E55A5D6}"/>
              </a:ext>
            </a:extLst>
          </p:cNvPr>
          <p:cNvGrpSpPr/>
          <p:nvPr/>
        </p:nvGrpSpPr>
        <p:grpSpPr>
          <a:xfrm>
            <a:off x="838200" y="1825625"/>
            <a:ext cx="10515601" cy="1891569"/>
            <a:chOff x="838198" y="324402"/>
            <a:chExt cx="8672581" cy="294107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728F25BC-8C9F-6A7E-F74A-F2781161AA08}"/>
                </a:ext>
              </a:extLst>
            </p:cNvPr>
            <p:cNvSpPr/>
            <p:nvPr/>
          </p:nvSpPr>
          <p:spPr>
            <a:xfrm rot="5400000">
              <a:off x="3991791" y="-2253517"/>
              <a:ext cx="236539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0346210D-8A82-168D-1A5B-0E605E2609AB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416A63-1F3E-754E-F500-68295049ADCA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0FBDA4-F73C-68FB-D85B-AE09D840D002}"/>
              </a:ext>
            </a:extLst>
          </p:cNvPr>
          <p:cNvGrpSpPr/>
          <p:nvPr/>
        </p:nvGrpSpPr>
        <p:grpSpPr>
          <a:xfrm>
            <a:off x="867168" y="4013186"/>
            <a:ext cx="10515601" cy="1891569"/>
            <a:chOff x="838198" y="324402"/>
            <a:chExt cx="8672581" cy="2941070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1ECF2407-D5F0-4757-2ECC-47C731D44928}"/>
                </a:ext>
              </a:extLst>
            </p:cNvPr>
            <p:cNvSpPr/>
            <p:nvPr/>
          </p:nvSpPr>
          <p:spPr>
            <a:xfrm rot="5400000">
              <a:off x="3991791" y="-2253517"/>
              <a:ext cx="236539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7BCE6002-1E82-21F9-324C-E7560DC9A1C0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F96108-651A-6368-1546-55344F7A4BA9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25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CE3435-06D3-8C74-0955-9E98F3F5825B}"/>
              </a:ext>
            </a:extLst>
          </p:cNvPr>
          <p:cNvSpPr txBox="1"/>
          <p:nvPr/>
        </p:nvSpPr>
        <p:spPr>
          <a:xfrm>
            <a:off x="896137" y="2344327"/>
            <a:ext cx="8647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records: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•CCP monitoring and corrective action records – within one week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•Calibration and in-process or end-product testing records –timely manner</a:t>
            </a:r>
          </a:p>
          <a:p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ABE6BD-D1BF-320B-7255-FE021DC40915}"/>
              </a:ext>
            </a:extLst>
          </p:cNvPr>
          <p:cNvSpPr txBox="1"/>
          <p:nvPr/>
        </p:nvSpPr>
        <p:spPr>
          <a:xfrm>
            <a:off x="1059048" y="4600440"/>
            <a:ext cx="8647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Retention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•One year for refrigerated products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•Two years for frozen or preserved products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1121661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E7FBC-38FD-6A82-EBAD-95A417365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2BFC-C19D-9F87-0AF0-EC500F46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5"/>
              <a:t>HACCP training to …</a:t>
            </a:r>
            <a:br>
              <a:rPr lang="en-US" sz="4800">
                <a:latin typeface="Calibri"/>
                <a:cs typeface="Calibri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8F954-FC7B-973B-D7AB-857E269C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FDEF0B-7410-08D6-5227-342A06DE2236}"/>
              </a:ext>
            </a:extLst>
          </p:cNvPr>
          <p:cNvGrpSpPr/>
          <p:nvPr/>
        </p:nvGrpSpPr>
        <p:grpSpPr>
          <a:xfrm>
            <a:off x="838200" y="1825625"/>
            <a:ext cx="10515601" cy="1891569"/>
            <a:chOff x="838198" y="324402"/>
            <a:chExt cx="8672581" cy="294107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EEA92D9-B29D-4612-F258-4910B125BE5B}"/>
                </a:ext>
              </a:extLst>
            </p:cNvPr>
            <p:cNvSpPr/>
            <p:nvPr/>
          </p:nvSpPr>
          <p:spPr>
            <a:xfrm rot="5400000">
              <a:off x="3991791" y="-2253517"/>
              <a:ext cx="236539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053524B-7AB7-2D4C-3638-25462DFDAEA0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FDBBFB-D0E9-256D-B6C1-849F951386BC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26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A9F2826-2C2D-0C92-2F23-25B25D04ACE1}"/>
              </a:ext>
            </a:extLst>
          </p:cNvPr>
          <p:cNvSpPr txBox="1"/>
          <p:nvPr/>
        </p:nvSpPr>
        <p:spPr>
          <a:xfrm>
            <a:off x="867168" y="2336820"/>
            <a:ext cx="88654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HACCP-trained individual shall: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•Develop the HACCP plan.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•Reassess and modify the HACCP plan and hazard analysis.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•Review HACCP records.</a:t>
            </a:r>
          </a:p>
          <a:p>
            <a:endParaRPr lang="en-US" sz="1800"/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04065CDA-6DB3-C702-08B8-18F115E8BD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4792" y="241033"/>
            <a:ext cx="2025395" cy="28102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E99D10-DA19-921C-FBC5-E48D9C1AC8F8}"/>
              </a:ext>
            </a:extLst>
          </p:cNvPr>
          <p:cNvSpPr txBox="1"/>
          <p:nvPr/>
        </p:nvSpPr>
        <p:spPr>
          <a:xfrm>
            <a:off x="6879021" y="1916954"/>
            <a:ext cx="6106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800" b="1" spc="-125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lang="en-US" sz="1800" b="1" spc="-5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n-US" sz="1800" b="1">
                <a:solidFill>
                  <a:srgbClr val="44536A"/>
                </a:solidFill>
                <a:latin typeface="Calibri"/>
                <a:cs typeface="Calibri"/>
              </a:rPr>
              <a:t>ained</a:t>
            </a:r>
            <a:endParaRPr lang="en-US" sz="1800">
              <a:latin typeface="Calibri"/>
              <a:cs typeface="Calibri"/>
            </a:endParaRPr>
          </a:p>
        </p:txBody>
      </p:sp>
      <p:pic>
        <p:nvPicPr>
          <p:cNvPr id="16" name="object 7">
            <a:extLst>
              <a:ext uri="{FF2B5EF4-FFF2-40B4-BE49-F238E27FC236}">
                <a16:creationId xmlns:a16="http://schemas.microsoft.com/office/drawing/2014/main" id="{5DF59A76-FE0D-C6BA-5B03-187575C9A25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75870" y="3738196"/>
            <a:ext cx="2354317" cy="24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5250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CBCD-822D-CC3F-DB76-3541EED8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5428" cy="1325563"/>
          </a:xfrm>
        </p:spPr>
        <p:txBody>
          <a:bodyPr/>
          <a:lstStyle/>
          <a:p>
            <a:r>
              <a:rPr lang="en-US" spc="-35"/>
              <a:t>SCP’s</a:t>
            </a:r>
            <a:r>
              <a:rPr lang="en-US" spc="-5"/>
              <a:t> – </a:t>
            </a:r>
            <a:r>
              <a:rPr lang="en-US" spc="-15"/>
              <a:t>Sanitation</a:t>
            </a:r>
            <a:r>
              <a:rPr lang="en-US" spc="-25"/>
              <a:t> </a:t>
            </a:r>
            <a:r>
              <a:rPr lang="en-US" spc="-15"/>
              <a:t>Control</a:t>
            </a:r>
            <a:r>
              <a:rPr lang="en-US" spc="-25"/>
              <a:t> </a:t>
            </a:r>
            <a:r>
              <a:rPr lang="en-US" spc="-20"/>
              <a:t>Procedures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A6DF0-D434-295C-0ADE-1B21998B0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A4CB-D19D-86F4-08BC-850035CE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218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D3B923-7B07-BD13-75E4-D60168216B89}"/>
              </a:ext>
            </a:extLst>
          </p:cNvPr>
          <p:cNvGrpSpPr/>
          <p:nvPr/>
        </p:nvGrpSpPr>
        <p:grpSpPr>
          <a:xfrm>
            <a:off x="838200" y="1825625"/>
            <a:ext cx="10515601" cy="1891569"/>
            <a:chOff x="838198" y="324402"/>
            <a:chExt cx="8672581" cy="294107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6B4C96A5-DCD2-8FDB-FBDF-52D7742B9E94}"/>
                </a:ext>
              </a:extLst>
            </p:cNvPr>
            <p:cNvSpPr/>
            <p:nvPr/>
          </p:nvSpPr>
          <p:spPr>
            <a:xfrm rot="5400000">
              <a:off x="3991791" y="-2253517"/>
              <a:ext cx="236539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D155AF1B-9F96-44E9-E326-ED509714E3B2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E6D718-ED28-C0E8-E642-5F1105B94D74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A036C3-A5FD-3D49-7E69-AD822ADE873B}"/>
              </a:ext>
            </a:extLst>
          </p:cNvPr>
          <p:cNvSpPr txBox="1"/>
          <p:nvPr/>
        </p:nvSpPr>
        <p:spPr>
          <a:xfrm>
            <a:off x="867168" y="2336820"/>
            <a:ext cx="78139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Processors should have written SCPs.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•Processor shall monitor and document sanitation control procedures.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•Processors shall correct sanitation deficiencies in a timely manner.</a:t>
            </a:r>
          </a:p>
        </p:txBody>
      </p:sp>
      <p:grpSp>
        <p:nvGrpSpPr>
          <p:cNvPr id="11" name="object 2">
            <a:extLst>
              <a:ext uri="{FF2B5EF4-FFF2-40B4-BE49-F238E27FC236}">
                <a16:creationId xmlns:a16="http://schemas.microsoft.com/office/drawing/2014/main" id="{13AFFC64-FCF6-BBE9-68FF-2E4068269FEA}"/>
              </a:ext>
            </a:extLst>
          </p:cNvPr>
          <p:cNvGrpSpPr/>
          <p:nvPr/>
        </p:nvGrpSpPr>
        <p:grpSpPr>
          <a:xfrm>
            <a:off x="2833577" y="3858141"/>
            <a:ext cx="5681730" cy="2196361"/>
            <a:chOff x="1904999" y="4043172"/>
            <a:chExt cx="5416296" cy="2282952"/>
          </a:xfrm>
        </p:grpSpPr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8814BEC8-3224-F3DD-8E60-3E08CFA0EDE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79847" y="4043172"/>
              <a:ext cx="2441448" cy="22829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object 5">
              <a:extLst>
                <a:ext uri="{FF2B5EF4-FFF2-40B4-BE49-F238E27FC236}">
                  <a16:creationId xmlns:a16="http://schemas.microsoft.com/office/drawing/2014/main" id="{C3948F8C-CDAB-6318-B0DB-CB0DFBF7D4B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4999" y="4043172"/>
              <a:ext cx="2130552" cy="22829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2394010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FFA36CC-BA3C-B5D6-F472-81DFACAC3CC1}"/>
              </a:ext>
            </a:extLst>
          </p:cNvPr>
          <p:cNvGrpSpPr/>
          <p:nvPr/>
        </p:nvGrpSpPr>
        <p:grpSpPr>
          <a:xfrm>
            <a:off x="867166" y="1576266"/>
            <a:ext cx="9989723" cy="4206348"/>
            <a:chOff x="838195" y="324402"/>
            <a:chExt cx="8238871" cy="6540163"/>
          </a:xfrm>
        </p:grpSpPr>
        <p:sp>
          <p:nvSpPr>
            <p:cNvPr id="15" name="Round Same Side Corner Rectangle 14">
              <a:extLst>
                <a:ext uri="{FF2B5EF4-FFF2-40B4-BE49-F238E27FC236}">
                  <a16:creationId xmlns:a16="http://schemas.microsoft.com/office/drawing/2014/main" id="{115901F7-4200-3E94-3A0C-C0AB9B6CDBFD}"/>
                </a:ext>
              </a:extLst>
            </p:cNvPr>
            <p:cNvSpPr/>
            <p:nvPr/>
          </p:nvSpPr>
          <p:spPr>
            <a:xfrm rot="5400000">
              <a:off x="2039192" y="-173309"/>
              <a:ext cx="5836877" cy="823887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Graphic 3">
              <a:extLst>
                <a:ext uri="{FF2B5EF4-FFF2-40B4-BE49-F238E27FC236}">
                  <a16:creationId xmlns:a16="http://schemas.microsoft.com/office/drawing/2014/main" id="{2E3EE2F0-49C6-9A3D-CC1D-3717E1795DAA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E08DA8-4FAC-E16B-ADE2-8FFB5E3B8438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28</a:t>
              </a:r>
            </a:p>
          </p:txBody>
        </p:sp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3850" y="294961"/>
            <a:ext cx="8183599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8</a:t>
            </a:r>
            <a:r>
              <a:rPr spc="-10"/>
              <a:t> </a:t>
            </a:r>
            <a:r>
              <a:rPr spc="-35"/>
              <a:t>Key</a:t>
            </a:r>
            <a:r>
              <a:rPr spc="-25"/>
              <a:t> </a:t>
            </a:r>
            <a:r>
              <a:rPr spc="-15"/>
              <a:t>Sanitation</a:t>
            </a:r>
            <a:r>
              <a:rPr spc="-35"/>
              <a:t> </a:t>
            </a:r>
            <a:r>
              <a:rPr spc="-15"/>
              <a:t>Control Areas</a:t>
            </a:r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219</a:t>
            </a:fld>
            <a:endParaRPr spc="-5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83953F-B80B-70C8-4BFA-BD56F4168E02}"/>
              </a:ext>
            </a:extLst>
          </p:cNvPr>
          <p:cNvSpPr txBox="1"/>
          <p:nvPr/>
        </p:nvSpPr>
        <p:spPr>
          <a:xfrm>
            <a:off x="896138" y="2143384"/>
            <a:ext cx="733635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key sanitation areas: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F6781-F45E-0680-25F4-7ADAC0FE83D1}"/>
              </a:ext>
            </a:extLst>
          </p:cNvPr>
          <p:cNvSpPr txBox="1"/>
          <p:nvPr/>
        </p:nvSpPr>
        <p:spPr>
          <a:xfrm>
            <a:off x="1210378" y="2543494"/>
            <a:ext cx="6019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1)Safety of water,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2)Condition and cleanliness of food-contact surfaces,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3)Prevention of cross-contamination,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4)Maintenance of hand-washing, hand-sanitizing and toilet facilities,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5)Protection from adulterants,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6)Labeling, storage and use of toxic compounds,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7)Employee health conditions,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8)Exclusion of pests.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10CBA-C2FC-1C85-6026-12A911A6F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5BA8-819E-83EA-104F-0C4B0485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35"/>
              <a:t>SSOP’s</a:t>
            </a:r>
            <a:r>
              <a:rPr lang="en-US" sz="4400"/>
              <a:t>-</a:t>
            </a:r>
            <a:r>
              <a:rPr lang="en-US" sz="4400" spc="-45"/>
              <a:t> Written</a:t>
            </a:r>
            <a:r>
              <a:rPr lang="en-US" sz="4400" spc="-35"/>
              <a:t> </a:t>
            </a:r>
            <a:r>
              <a:rPr lang="en-US" sz="4400" spc="-20"/>
              <a:t>Procedures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12F41-F8F8-7E7B-B3F0-77D028999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4BF651-138B-B517-D6B9-B5B4153BE731}"/>
              </a:ext>
            </a:extLst>
          </p:cNvPr>
          <p:cNvGrpSpPr/>
          <p:nvPr/>
        </p:nvGrpSpPr>
        <p:grpSpPr>
          <a:xfrm>
            <a:off x="838200" y="1825625"/>
            <a:ext cx="7744492" cy="3107661"/>
            <a:chOff x="838198" y="563072"/>
            <a:chExt cx="7744492" cy="310766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2EB45A3-2971-C858-D3C5-9CB7A9DBB35B}"/>
                </a:ext>
              </a:extLst>
            </p:cNvPr>
            <p:cNvSpPr/>
            <p:nvPr/>
          </p:nvSpPr>
          <p:spPr>
            <a:xfrm rot="5400000">
              <a:off x="3388917" y="-1523039"/>
              <a:ext cx="2643055" cy="77444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777A0E5-BF09-62A0-80BC-D53B15D785ED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3B5FAC-CCBA-365B-27CF-816B215A1F1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499A63-B617-5513-CD97-8DA22C1B5B13}"/>
              </a:ext>
            </a:extLst>
          </p:cNvPr>
          <p:cNvSpPr txBox="1"/>
          <p:nvPr/>
        </p:nvSpPr>
        <p:spPr>
          <a:xfrm>
            <a:off x="934930" y="2413337"/>
            <a:ext cx="774448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Sanitation Control Procedures: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Recommended: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•Written Sanitation Standard Operating Procedures (SSOPs).</a:t>
            </a:r>
          </a:p>
          <a:p>
            <a:pPr marL="0"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•Monitoring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•Corrections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•Recordkeeping</a:t>
            </a:r>
          </a:p>
        </p:txBody>
      </p:sp>
    </p:spTree>
    <p:extLst>
      <p:ext uri="{BB962C8B-B14F-4D97-AF65-F5344CB8AC3E}">
        <p14:creationId xmlns:p14="http://schemas.microsoft.com/office/powerpoint/2010/main" val="406848311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0E37618D-AC3E-3C35-8BBC-E035E2D3BEE3}"/>
              </a:ext>
            </a:extLst>
          </p:cNvPr>
          <p:cNvGrpSpPr/>
          <p:nvPr/>
        </p:nvGrpSpPr>
        <p:grpSpPr>
          <a:xfrm>
            <a:off x="867168" y="4015921"/>
            <a:ext cx="10515601" cy="1973644"/>
            <a:chOff x="838198" y="324402"/>
            <a:chExt cx="8672581" cy="3068683"/>
          </a:xfrm>
        </p:grpSpPr>
        <p:sp>
          <p:nvSpPr>
            <p:cNvPr id="21" name="Round Same Side Corner Rectangle 20">
              <a:extLst>
                <a:ext uri="{FF2B5EF4-FFF2-40B4-BE49-F238E27FC236}">
                  <a16:creationId xmlns:a16="http://schemas.microsoft.com/office/drawing/2014/main" id="{0B326B79-9452-933C-230F-ABE03F1DE549}"/>
                </a:ext>
              </a:extLst>
            </p:cNvPr>
            <p:cNvSpPr/>
            <p:nvPr/>
          </p:nvSpPr>
          <p:spPr>
            <a:xfrm rot="5400000">
              <a:off x="3991791" y="-2125904"/>
              <a:ext cx="236539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Graphic 3">
              <a:extLst>
                <a:ext uri="{FF2B5EF4-FFF2-40B4-BE49-F238E27FC236}">
                  <a16:creationId xmlns:a16="http://schemas.microsoft.com/office/drawing/2014/main" id="{6E0151A4-5813-20C1-A93A-DFBB9F2858F5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44710CA-9FDD-D6B4-4B7E-0258B89C9A72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1E0980B-1D01-AF4F-07DA-EF96A61BF2FA}"/>
              </a:ext>
            </a:extLst>
          </p:cNvPr>
          <p:cNvGrpSpPr/>
          <p:nvPr/>
        </p:nvGrpSpPr>
        <p:grpSpPr>
          <a:xfrm>
            <a:off x="838200" y="1825625"/>
            <a:ext cx="10515601" cy="1973644"/>
            <a:chOff x="838198" y="324402"/>
            <a:chExt cx="8672581" cy="3068683"/>
          </a:xfrm>
        </p:grpSpPr>
        <p:sp>
          <p:nvSpPr>
            <p:cNvPr id="3" name="Round Same Side Corner Rectangle 2">
              <a:extLst>
                <a:ext uri="{FF2B5EF4-FFF2-40B4-BE49-F238E27FC236}">
                  <a16:creationId xmlns:a16="http://schemas.microsoft.com/office/drawing/2014/main" id="{09930460-700D-E8A9-3BE8-72CCA2A4ABBC}"/>
                </a:ext>
              </a:extLst>
            </p:cNvPr>
            <p:cNvSpPr/>
            <p:nvPr/>
          </p:nvSpPr>
          <p:spPr>
            <a:xfrm rot="5400000">
              <a:off x="3991791" y="-2125904"/>
              <a:ext cx="2365396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Graphic 3">
              <a:extLst>
                <a:ext uri="{FF2B5EF4-FFF2-40B4-BE49-F238E27FC236}">
                  <a16:creationId xmlns:a16="http://schemas.microsoft.com/office/drawing/2014/main" id="{BBC3D2BF-3CB1-346C-F88C-ACA63D1CE129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966E09-30CE-325E-196D-EE63FF7B73EA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29</a:t>
              </a:r>
            </a:p>
          </p:txBody>
        </p:sp>
      </p:grp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96981" y="436207"/>
            <a:ext cx="8180116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/>
              <a:t>HACCP</a:t>
            </a:r>
            <a:r>
              <a:rPr spc="-25"/>
              <a:t> </a:t>
            </a:r>
            <a:r>
              <a:t>with </a:t>
            </a:r>
            <a:r>
              <a:rPr spc="-5"/>
              <a:t>Imported</a:t>
            </a:r>
            <a:r>
              <a:rPr spc="-20"/>
              <a:t> Seafood</a:t>
            </a:r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220</a:t>
            </a:fld>
            <a:endParaRPr spc="-5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E6B1E-F5CC-250D-91FE-529C91DE2028}"/>
              </a:ext>
            </a:extLst>
          </p:cNvPr>
          <p:cNvSpPr txBox="1"/>
          <p:nvPr/>
        </p:nvSpPr>
        <p:spPr>
          <a:xfrm>
            <a:off x="867168" y="2494600"/>
            <a:ext cx="755226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Importer Verification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FDD68E-96FB-B642-4296-D41ECA362A1D}"/>
              </a:ext>
            </a:extLst>
          </p:cNvPr>
          <p:cNvSpPr txBox="1"/>
          <p:nvPr/>
        </p:nvSpPr>
        <p:spPr>
          <a:xfrm>
            <a:off x="1011296" y="4438885"/>
            <a:ext cx="755226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Importer Verification Procedures </a:t>
            </a:r>
          </a:p>
          <a:p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Importers must have: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591294-19AF-DEF0-E5E0-2F873FA9EAAD}"/>
              </a:ext>
            </a:extLst>
          </p:cNvPr>
          <p:cNvSpPr txBox="1"/>
          <p:nvPr/>
        </p:nvSpPr>
        <p:spPr>
          <a:xfrm>
            <a:off x="1011296" y="2915715"/>
            <a:ext cx="7257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•Import from countries with a memorandum of understanding (MOU) or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•Implement verification procedures.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4D8048-F58F-A611-08A1-6D024612A2FB}"/>
              </a:ext>
            </a:extLst>
          </p:cNvPr>
          <p:cNvSpPr txBox="1"/>
          <p:nvPr/>
        </p:nvSpPr>
        <p:spPr>
          <a:xfrm>
            <a:off x="1451864" y="5055144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1)Written verification procedures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2)Product specifications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3)Affirmative steps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CBCD-822D-CC3F-DB76-3541EED8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62" y="0"/>
            <a:ext cx="10636876" cy="1325563"/>
          </a:xfrm>
        </p:spPr>
        <p:txBody>
          <a:bodyPr/>
          <a:lstStyle/>
          <a:p>
            <a:r>
              <a:rPr lang="en-US"/>
              <a:t>HACCP with Imported Seafood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A4CB-D19D-86F4-08BC-850035CE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6CAA64-8195-AD32-9725-81EA15FB7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FBCABC-C512-D81C-02F6-A11DE37295B5}"/>
              </a:ext>
            </a:extLst>
          </p:cNvPr>
          <p:cNvGrpSpPr/>
          <p:nvPr/>
        </p:nvGrpSpPr>
        <p:grpSpPr>
          <a:xfrm>
            <a:off x="838200" y="1825625"/>
            <a:ext cx="10515601" cy="3673654"/>
            <a:chOff x="838198" y="324402"/>
            <a:chExt cx="8672581" cy="5711913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63EC4528-2128-3757-C595-01C5356055F5}"/>
                </a:ext>
              </a:extLst>
            </p:cNvPr>
            <p:cNvSpPr/>
            <p:nvPr/>
          </p:nvSpPr>
          <p:spPr>
            <a:xfrm rot="5400000">
              <a:off x="2670175" y="-804289"/>
              <a:ext cx="5008627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104CC44D-1E45-F5F9-7692-940A86DE42A3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F208F6-A314-C6E0-6139-8956BFF75A18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CAFF0E-E272-9FB2-1C3E-96CE5EB250D6}"/>
              </a:ext>
            </a:extLst>
          </p:cNvPr>
          <p:cNvSpPr txBox="1"/>
          <p:nvPr/>
        </p:nvSpPr>
        <p:spPr>
          <a:xfrm>
            <a:off x="838200" y="4170004"/>
            <a:ext cx="8454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B7E43B-2ED9-DF88-D670-8C6EC71FBAC5}"/>
              </a:ext>
            </a:extLst>
          </p:cNvPr>
          <p:cNvSpPr txBox="1"/>
          <p:nvPr/>
        </p:nvSpPr>
        <p:spPr>
          <a:xfrm>
            <a:off x="867166" y="2400652"/>
            <a:ext cx="93457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Affirmative steps may include any of the following: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•Obtain foreign processor’s HACCP and sanitation monitoring records for the lot being entered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•Obtain continuing or lot-by-lot certificate from competent third party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•Regularly inspect foreign processor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•Obtain foreign processor’s HACCP plan and written guarantee that regulation is being met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•Test the product and obtain written guarantee that regulation is being met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•Perform other verification procedures that provide the equivalent level of assurance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5691328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EC2E0-9D65-C76B-D1C9-F6373D070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3EB1-2425-4DB6-41E0-0F6F729E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62" y="0"/>
            <a:ext cx="10636876" cy="1325563"/>
          </a:xfrm>
        </p:spPr>
        <p:txBody>
          <a:bodyPr/>
          <a:lstStyle/>
          <a:p>
            <a:r>
              <a:rPr lang="en-US"/>
              <a:t>HACCP with Smoked Seafood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0960B-2236-9A41-86A9-45E7EB01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83C67B-A04F-0665-F7C1-7723AFC3C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966134-8472-1063-0F35-7BCD2A770A40}"/>
              </a:ext>
            </a:extLst>
          </p:cNvPr>
          <p:cNvGrpSpPr/>
          <p:nvPr/>
        </p:nvGrpSpPr>
        <p:grpSpPr>
          <a:xfrm>
            <a:off x="838200" y="1825625"/>
            <a:ext cx="10515602" cy="2606354"/>
            <a:chOff x="838198" y="324402"/>
            <a:chExt cx="8672582" cy="4052441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ECC3A0DF-F385-A3ED-33ED-4984861E1560}"/>
                </a:ext>
              </a:extLst>
            </p:cNvPr>
            <p:cNvSpPr/>
            <p:nvPr/>
          </p:nvSpPr>
          <p:spPr>
            <a:xfrm rot="5400000">
              <a:off x="3499912" y="-1634025"/>
              <a:ext cx="3349155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53168E26-80D0-3CDB-3EBB-66552A76AAC6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1CD2C8-9C85-DEC7-9383-4AA5F74D75DF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1600E41-EDDB-99CB-F535-223524674609}"/>
              </a:ext>
            </a:extLst>
          </p:cNvPr>
          <p:cNvSpPr txBox="1"/>
          <p:nvPr/>
        </p:nvSpPr>
        <p:spPr>
          <a:xfrm>
            <a:off x="838200" y="4170004"/>
            <a:ext cx="8454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5A9ED5-D96B-C673-FB47-E1A35C2AAD57}"/>
              </a:ext>
            </a:extLst>
          </p:cNvPr>
          <p:cNvSpPr txBox="1"/>
          <p:nvPr/>
        </p:nvSpPr>
        <p:spPr>
          <a:xfrm>
            <a:off x="867168" y="2400652"/>
            <a:ext cx="6111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Smoked and Smoke-Flavored Fishery Products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•HACCP plan must include controls for Clostridium botulinum toxin formation for the shelf life of the product under normal and moderate abuse conditions.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Where product is subject to 21 CFR 113 or 114, the HACCP plan need not include such controls.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5805381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54906-3885-F714-9BFE-FCDA3A315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E52B-F753-8B09-8AD0-C87703EE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62" y="0"/>
            <a:ext cx="10636876" cy="1325563"/>
          </a:xfrm>
        </p:spPr>
        <p:txBody>
          <a:bodyPr/>
          <a:lstStyle/>
          <a:p>
            <a:r>
              <a:rPr lang="en-US"/>
              <a:t>HACCP with Imported Seafood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AD237-9A13-FD52-ABB6-79AA6AE9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37D5F8-14BB-3002-2300-3A356E29B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ADF970-9E79-34BD-A8D8-DB2872906B47}"/>
              </a:ext>
            </a:extLst>
          </p:cNvPr>
          <p:cNvGrpSpPr/>
          <p:nvPr/>
        </p:nvGrpSpPr>
        <p:grpSpPr>
          <a:xfrm>
            <a:off x="838200" y="1825625"/>
            <a:ext cx="10515602" cy="2606354"/>
            <a:chOff x="838198" y="324402"/>
            <a:chExt cx="8672582" cy="4052441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7D6275B7-3537-C8E5-3380-BBD7CC6C7D52}"/>
                </a:ext>
              </a:extLst>
            </p:cNvPr>
            <p:cNvSpPr/>
            <p:nvPr/>
          </p:nvSpPr>
          <p:spPr>
            <a:xfrm rot="5400000">
              <a:off x="3499912" y="-1634025"/>
              <a:ext cx="3349155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544A1140-F7F8-B30A-2B26-0BDA5BD120CE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C99792-1917-3E5D-6CB5-EFC910C7F897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311FD13-36D9-ADD8-68D0-A67CFE098DE7}"/>
              </a:ext>
            </a:extLst>
          </p:cNvPr>
          <p:cNvSpPr txBox="1"/>
          <p:nvPr/>
        </p:nvSpPr>
        <p:spPr>
          <a:xfrm>
            <a:off x="838200" y="4170004"/>
            <a:ext cx="8454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A85D86-FBE2-61AE-12E9-0969A6027559}"/>
              </a:ext>
            </a:extLst>
          </p:cNvPr>
          <p:cNvSpPr txBox="1"/>
          <p:nvPr/>
        </p:nvSpPr>
        <p:spPr>
          <a:xfrm>
            <a:off x="867168" y="2400652"/>
            <a:ext cx="6111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Smoked and Smoke-Flavored Fishery Products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•HACCP plan must include controls for Clostridium botulinum toxin formation for the shelf life of the product under normal and moderate abuse conditions.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Where product is subject to 21 CFR 113 or 114, the HACCP plan need not include such controls.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1460387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26516-69AA-87CC-3693-CEA28B7AA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372A4-0E56-D593-EA79-E4FFEA2DB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62" y="0"/>
            <a:ext cx="10636876" cy="1325563"/>
          </a:xfrm>
        </p:spPr>
        <p:txBody>
          <a:bodyPr/>
          <a:lstStyle/>
          <a:p>
            <a:r>
              <a:rPr lang="en-US"/>
              <a:t>HACCP with Raw Molluscan Shellfish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302CD-9424-4C8D-C459-669DE8E6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9F643-295F-483F-BEA1-CD5B130B3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BFC82C-229D-E409-1198-415D57E3CE15}"/>
              </a:ext>
            </a:extLst>
          </p:cNvPr>
          <p:cNvGrpSpPr/>
          <p:nvPr/>
        </p:nvGrpSpPr>
        <p:grpSpPr>
          <a:xfrm>
            <a:off x="838200" y="1825625"/>
            <a:ext cx="10515602" cy="3006056"/>
            <a:chOff x="838198" y="324402"/>
            <a:chExt cx="8672582" cy="4673910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6682F374-62E3-DB59-F80E-B1F5DB0BE0D5}"/>
                </a:ext>
              </a:extLst>
            </p:cNvPr>
            <p:cNvSpPr/>
            <p:nvPr/>
          </p:nvSpPr>
          <p:spPr>
            <a:xfrm rot="5400000">
              <a:off x="3189177" y="-1323291"/>
              <a:ext cx="3970625" cy="867258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8C5576C7-DB56-B248-9CA9-05DC069B2348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9A3CD0-53FD-0ECE-F1C8-8C68847691A6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F5757CA-E57A-F2E3-FD2C-44E8256DC36A}"/>
              </a:ext>
            </a:extLst>
          </p:cNvPr>
          <p:cNvSpPr txBox="1"/>
          <p:nvPr/>
        </p:nvSpPr>
        <p:spPr>
          <a:xfrm>
            <a:off x="838200" y="4170004"/>
            <a:ext cx="84546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DEA8CF-BE04-A921-DA3A-64D60A21959A}"/>
              </a:ext>
            </a:extLst>
          </p:cNvPr>
          <p:cNvSpPr txBox="1"/>
          <p:nvPr/>
        </p:nvSpPr>
        <p:spPr>
          <a:xfrm>
            <a:off x="867168" y="2400652"/>
            <a:ext cx="61110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123.20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•HACCP plans must include a means for controlling the origin of the raw molluscan shellfish.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•Where processing includes a treatment that ensures the destruction of vegetative cells of microorganisms of public health concern, the HACCP plan need not include controls on sources of origin.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4203827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8D017-DF10-9ED7-9211-671845271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23590-43BB-4855-D683-62D3A66C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562" y="0"/>
            <a:ext cx="10636876" cy="1325563"/>
          </a:xfrm>
        </p:spPr>
        <p:txBody>
          <a:bodyPr/>
          <a:lstStyle/>
          <a:p>
            <a:r>
              <a:rPr lang="en-US"/>
              <a:t>HACCP with Raw Molluscan Shellfish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43E0B-76C4-DFE4-3B9B-C222378D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98C3F-79A9-3188-869D-4ED942A72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E3416B-4D86-4B47-376F-71B17267CBA2}"/>
              </a:ext>
            </a:extLst>
          </p:cNvPr>
          <p:cNvGrpSpPr/>
          <p:nvPr/>
        </p:nvGrpSpPr>
        <p:grpSpPr>
          <a:xfrm>
            <a:off x="838199" y="1183045"/>
            <a:ext cx="9436629" cy="2019796"/>
            <a:chOff x="838198" y="324402"/>
            <a:chExt cx="7782716" cy="3140442"/>
          </a:xfrm>
        </p:grpSpPr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CF6C2639-D587-F101-FED1-5EB3C514FB38}"/>
                </a:ext>
              </a:extLst>
            </p:cNvPr>
            <p:cNvSpPr/>
            <p:nvPr/>
          </p:nvSpPr>
          <p:spPr>
            <a:xfrm rot="5400000">
              <a:off x="3510976" y="-1645095"/>
              <a:ext cx="2437162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F685F366-2C93-FFF0-322F-6CBFB626FFB6}"/>
                </a:ext>
              </a:extLst>
            </p:cNvPr>
            <p:cNvSpPr/>
            <p:nvPr/>
          </p:nvSpPr>
          <p:spPr>
            <a:xfrm>
              <a:off x="838198" y="324402"/>
              <a:ext cx="1795059" cy="70327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51C83-3D9A-94FB-A448-7A203DB7B6BD}"/>
                </a:ext>
              </a:extLst>
            </p:cNvPr>
            <p:cNvSpPr txBox="1"/>
            <p:nvPr/>
          </p:nvSpPr>
          <p:spPr>
            <a:xfrm rot="10800000" flipH="1" flipV="1">
              <a:off x="862090" y="325826"/>
              <a:ext cx="964437" cy="57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50AC76-A241-0BCF-7981-7E15548EFEA8}"/>
              </a:ext>
            </a:extLst>
          </p:cNvPr>
          <p:cNvGrpSpPr/>
          <p:nvPr/>
        </p:nvGrpSpPr>
        <p:grpSpPr>
          <a:xfrm>
            <a:off x="838200" y="3655159"/>
            <a:ext cx="9551466" cy="2669800"/>
            <a:chOff x="838197" y="463838"/>
            <a:chExt cx="8201553" cy="3260578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1D5B7EA6-1533-1399-1B5F-8A2EBFE9AA23}"/>
                </a:ext>
              </a:extLst>
            </p:cNvPr>
            <p:cNvSpPr/>
            <p:nvPr/>
          </p:nvSpPr>
          <p:spPr>
            <a:xfrm rot="5400000">
              <a:off x="3590605" y="-1724729"/>
              <a:ext cx="2696738" cy="820155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9F82E0B9-3FAD-8B2D-F64D-14819B6C2C8E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7025DB-F8BA-4C8A-89AC-BF0B003F367C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35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7706DCB-D62B-B8CC-3491-D1037CE3A8AE}"/>
              </a:ext>
            </a:extLst>
          </p:cNvPr>
          <p:cNvSpPr txBox="1"/>
          <p:nvPr/>
        </p:nvSpPr>
        <p:spPr>
          <a:xfrm>
            <a:off x="838200" y="4170004"/>
            <a:ext cx="84546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123.28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Shellstock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Receiving: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•If source is a harvester, harvester must be in compliance with any license requirement.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•If source is another processor, processor must be certified by a shellfish-control authority.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•Containers of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shellstock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must be properly tagged.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3A0D22-1E41-866F-26E5-01D09F8C8C31}"/>
              </a:ext>
            </a:extLst>
          </p:cNvPr>
          <p:cNvSpPr txBox="1"/>
          <p:nvPr/>
        </p:nvSpPr>
        <p:spPr>
          <a:xfrm>
            <a:off x="867167" y="1688351"/>
            <a:ext cx="61110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123.28 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Processors shall only process molluscan shellfish from: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•Growing waters approved by a shellfish-control authority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•Federal growing waters not closed by an agency of the federal government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7281491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23355-5204-1E87-B36C-EED5826DC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A7461-A7ED-42B0-CE20-5B654AE0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D080F2-8BFC-44AD-BB3C-5A4EAB1AE363}"/>
              </a:ext>
            </a:extLst>
          </p:cNvPr>
          <p:cNvGrpSpPr/>
          <p:nvPr/>
        </p:nvGrpSpPr>
        <p:grpSpPr>
          <a:xfrm>
            <a:off x="1306909" y="569877"/>
            <a:ext cx="9082758" cy="2480211"/>
            <a:chOff x="838198" y="435807"/>
            <a:chExt cx="7782717" cy="3029037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384B3181-13FA-AEA1-1076-4F02BB99E593}"/>
                </a:ext>
              </a:extLst>
            </p:cNvPr>
            <p:cNvSpPr/>
            <p:nvPr/>
          </p:nvSpPr>
          <p:spPr>
            <a:xfrm rot="5400000">
              <a:off x="3510976" y="-1645095"/>
              <a:ext cx="243716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66773491-27BC-F7EC-1C46-52DA83E7B4E1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553420-6F2D-8576-A1E1-0B5AE92CE657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350ABE-7D44-8457-8A36-2FCBE12C9D95}"/>
              </a:ext>
            </a:extLst>
          </p:cNvPr>
          <p:cNvGrpSpPr/>
          <p:nvPr/>
        </p:nvGrpSpPr>
        <p:grpSpPr>
          <a:xfrm>
            <a:off x="1317214" y="3350296"/>
            <a:ext cx="9082758" cy="2937827"/>
            <a:chOff x="838197" y="463838"/>
            <a:chExt cx="7799088" cy="3587914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86BDBE0F-1E99-3439-294F-61B395CFC8AB}"/>
                </a:ext>
              </a:extLst>
            </p:cNvPr>
            <p:cNvSpPr/>
            <p:nvPr/>
          </p:nvSpPr>
          <p:spPr>
            <a:xfrm rot="5400000">
              <a:off x="3225705" y="-1359829"/>
              <a:ext cx="302407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87CF0FAB-F999-2852-B5A9-95A03E7D61F8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8C0292-3D91-582E-B94D-FE536B539218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37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73C17ACB-E708-9CC3-0A87-944D01151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3009B6-A7C5-983F-0BB2-527C6A66CAB4}"/>
              </a:ext>
            </a:extLst>
          </p:cNvPr>
          <p:cNvSpPr txBox="1"/>
          <p:nvPr/>
        </p:nvSpPr>
        <p:spPr>
          <a:xfrm>
            <a:off x="1370595" y="1101943"/>
            <a:ext cx="61110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1240.60 (b)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information on tag: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•Date and place shellfish were harvested (state and site)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•Type and quantity of shellfish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•Harvester identification number, name of harvester or name or registration number of harvester’s vessel</a:t>
            </a:r>
          </a:p>
          <a:p>
            <a:endParaRPr lang="en-US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4EEAE2-7DBB-3079-620A-67BEAA59BDE3}"/>
              </a:ext>
            </a:extLst>
          </p:cNvPr>
          <p:cNvSpPr txBox="1"/>
          <p:nvPr/>
        </p:nvSpPr>
        <p:spPr>
          <a:xfrm>
            <a:off x="1359042" y="3985679"/>
            <a:ext cx="6844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123.28 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Records for </a:t>
            </a:r>
            <a:r>
              <a:rPr lang="en-US" sz="18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shellstock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receiving must document: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 of harvest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•Location of harvest by state and site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•Quantity and type of shellfish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•Date of receipt by the processor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•Name of harvester, name or registration number of the harvester’s vessel or harvester’s identification number</a:t>
            </a:r>
          </a:p>
          <a:p>
            <a:endParaRPr lang="en-US" sz="1800"/>
          </a:p>
        </p:txBody>
      </p:sp>
      <p:pic>
        <p:nvPicPr>
          <p:cNvPr id="2" name="object 5">
            <a:extLst>
              <a:ext uri="{FF2B5EF4-FFF2-40B4-BE49-F238E27FC236}">
                <a16:creationId xmlns:a16="http://schemas.microsoft.com/office/drawing/2014/main" id="{27ACC2BD-2F9E-C388-B321-25402D34212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7527" y="2031355"/>
            <a:ext cx="3587748" cy="24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5992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DEDC5-8D47-B409-26C8-D3E50E103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AE92F-CA48-F4A2-4503-7424AA2F7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B1AA66-6C3F-C6EF-5A33-473A70EE63BD}"/>
              </a:ext>
            </a:extLst>
          </p:cNvPr>
          <p:cNvGrpSpPr/>
          <p:nvPr/>
        </p:nvGrpSpPr>
        <p:grpSpPr>
          <a:xfrm>
            <a:off x="1277941" y="948789"/>
            <a:ext cx="9082758" cy="2480211"/>
            <a:chOff x="838198" y="435807"/>
            <a:chExt cx="7782717" cy="3029037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6BA04C20-1ABD-A829-BE43-3FA6E38B379D}"/>
                </a:ext>
              </a:extLst>
            </p:cNvPr>
            <p:cNvSpPr/>
            <p:nvPr/>
          </p:nvSpPr>
          <p:spPr>
            <a:xfrm rot="5400000">
              <a:off x="3510976" y="-1645095"/>
              <a:ext cx="243716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5F25FB44-F5E7-6E6E-FB6F-4708202A59B8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9B58EA-831C-88CF-4A9F-6A364417954A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0E3000-D349-03ED-00E6-6FF1AFC64380}"/>
              </a:ext>
            </a:extLst>
          </p:cNvPr>
          <p:cNvGrpSpPr/>
          <p:nvPr/>
        </p:nvGrpSpPr>
        <p:grpSpPr>
          <a:xfrm>
            <a:off x="1277941" y="3813902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D64422DB-C9A1-D680-D050-FBA354ED0741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931049A8-34DF-0F11-DF4F-215ECB11C876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8AA216-1146-BF4C-D085-C1160E0147E9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39</a:t>
              </a:r>
            </a:p>
          </p:txBody>
        </p:sp>
      </p:grpSp>
      <p:pic>
        <p:nvPicPr>
          <p:cNvPr id="15" name="Picture 14" descr="A cover of a book&#10;&#10;Description automatically generated">
            <a:extLst>
              <a:ext uri="{FF2B5EF4-FFF2-40B4-BE49-F238E27FC236}">
                <a16:creationId xmlns:a16="http://schemas.microsoft.com/office/drawing/2014/main" id="{BC0652F2-DA8D-F239-16C3-C98722AFA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" y="6032673"/>
            <a:ext cx="524411" cy="697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249FF7-C43F-9578-17D2-9343E50103B4}"/>
              </a:ext>
            </a:extLst>
          </p:cNvPr>
          <p:cNvSpPr txBox="1"/>
          <p:nvPr/>
        </p:nvSpPr>
        <p:spPr>
          <a:xfrm>
            <a:off x="1324269" y="1495302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123.28 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Shucked molluscan shellfish containers must bear a label that contains: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6DC06B-874C-9CA7-F009-623F03200578}"/>
              </a:ext>
            </a:extLst>
          </p:cNvPr>
          <p:cNvSpPr txBox="1"/>
          <p:nvPr/>
        </p:nvSpPr>
        <p:spPr>
          <a:xfrm>
            <a:off x="1138775" y="2295195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000000"/>
                </a:solidFill>
              </a:rPr>
              <a:t>•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of packer or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repacker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•Address of packer or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repacker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•Certification number of packer or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repacker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object 5">
            <a:extLst>
              <a:ext uri="{FF2B5EF4-FFF2-40B4-BE49-F238E27FC236}">
                <a16:creationId xmlns:a16="http://schemas.microsoft.com/office/drawing/2014/main" id="{238C3644-25D3-F552-3F81-FA3F5B8D3FA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20120" y="2952142"/>
            <a:ext cx="2567940" cy="1323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EC4E6D-37E2-756D-31EB-EC5B7707F114}"/>
              </a:ext>
            </a:extLst>
          </p:cNvPr>
          <p:cNvSpPr txBox="1"/>
          <p:nvPr/>
        </p:nvSpPr>
        <p:spPr>
          <a:xfrm>
            <a:off x="1370595" y="4351126"/>
            <a:ext cx="6111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Raw Molluscan Shellfish 1240.60 (c) </a:t>
            </a:r>
          </a:p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Records for shucked product must document: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6E2AF4-E0BF-19F9-C0B0-D7BF89FA4293}"/>
              </a:ext>
            </a:extLst>
          </p:cNvPr>
          <p:cNvSpPr txBox="1"/>
          <p:nvPr/>
        </p:nvSpPr>
        <p:spPr>
          <a:xfrm>
            <a:off x="1587321" y="4920708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•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 of receipt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•Quantity and type of shellfish</a:t>
            </a:r>
          </a:p>
          <a:p>
            <a:r>
              <a:rPr lang="en-US" dirty="0">
                <a:solidFill>
                  <a:srgbClr val="000000"/>
                </a:solidFill>
              </a:rPr>
              <a:t>•Name and certification number of the packer or </a:t>
            </a:r>
            <a:r>
              <a:rPr lang="en-US" dirty="0" err="1">
                <a:solidFill>
                  <a:srgbClr val="000000"/>
                </a:solidFill>
              </a:rPr>
              <a:t>repacker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7427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CBCD-822D-CC3F-DB76-3541EED8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0"/>
              <a:t>Resources</a:t>
            </a:r>
            <a:r>
              <a:rPr lang="en-US" spc="-15"/>
              <a:t> </a:t>
            </a:r>
            <a:r>
              <a:rPr lang="en-US" spc="-30"/>
              <a:t>for</a:t>
            </a:r>
            <a:r>
              <a:rPr lang="en-US" spc="-15"/>
              <a:t> </a:t>
            </a:r>
            <a:r>
              <a:rPr lang="en-US" spc="-10"/>
              <a:t>Preparing </a:t>
            </a:r>
            <a:r>
              <a:rPr lang="en-US" spc="-890"/>
              <a:t> </a:t>
            </a:r>
            <a:r>
              <a:rPr lang="en-US" spc="-20"/>
              <a:t>Seafood</a:t>
            </a:r>
            <a:r>
              <a:rPr lang="en-US" spc="-40"/>
              <a:t> </a:t>
            </a:r>
            <a:r>
              <a:rPr lang="en-US" spc="-10"/>
              <a:t>HACCP</a:t>
            </a:r>
            <a:r>
              <a:rPr lang="en-US" spc="-20"/>
              <a:t> </a:t>
            </a:r>
            <a:r>
              <a:rPr lang="en-US" spc="-5"/>
              <a:t>Plans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A6DF0-D434-295C-0ADE-1B21998B0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>
                <a:solidFill>
                  <a:srgbClr val="FF0000"/>
                </a:solidFill>
              </a:rPr>
              <a:t>Resources are available through FL Sea Grant Website:</a:t>
            </a:r>
          </a:p>
          <a:p>
            <a:endParaRPr lang="en-US"/>
          </a:p>
          <a:p>
            <a:pPr marL="0" indent="0">
              <a:buNone/>
            </a:pPr>
            <a:r>
              <a:rPr lang="en-US">
                <a:hlinkClick r:id="rId2"/>
              </a:rPr>
              <a:t>https://www.flseagrant.org/wp-content/uploads/2024/10/Seafood-and-HACCP-Resources-For-Insturctors_Updated-9-2024-2.pdf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A4CB-D19D-86F4-08BC-850035CE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7273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172A-CCDD-C043-ABAA-301CAFDE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97" y="247029"/>
            <a:ext cx="9956800" cy="990600"/>
          </a:xfrm>
        </p:spPr>
        <p:txBody>
          <a:bodyPr>
            <a:normAutofit fontScale="90000"/>
          </a:bodyPr>
          <a:lstStyle/>
          <a:p>
            <a:r>
              <a:rPr lang="en-US"/>
              <a:t>Course Closeout</a:t>
            </a: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9624F-A6AA-BBF1-82DC-3AA48CE5722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70797" y="971816"/>
            <a:ext cx="5631688" cy="4800600"/>
          </a:xfrm>
        </p:spPr>
        <p:txBody>
          <a:bodyPr>
            <a:normAutofit/>
          </a:bodyPr>
          <a:lstStyle/>
          <a:p>
            <a:pPr indent="-234950"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</a:pPr>
            <a:r>
              <a:rPr lang="en-US" sz="2800"/>
              <a:t>Certificates are sent via email within two weeks of AFDO receiving course closeout paperwork.</a:t>
            </a:r>
          </a:p>
          <a:p>
            <a:pPr indent="-234950" fontAlgn="auto">
              <a:spcAft>
                <a:spcPts val="0"/>
              </a:spcAft>
              <a:buClr>
                <a:schemeClr val="dk1"/>
              </a:buClr>
              <a:buSzPts val="2900"/>
            </a:pPr>
            <a:r>
              <a:rPr lang="en-US" sz="2800"/>
              <a:t>Make sure you can receive emails from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haccp@afdo.org</a:t>
            </a:r>
            <a:r>
              <a:rPr lang="en-US" sz="2800"/>
              <a:t>. </a:t>
            </a:r>
          </a:p>
          <a:p>
            <a:pPr indent="-234950" fontAlgn="auto">
              <a:spcAft>
                <a:spcPts val="0"/>
              </a:spcAft>
              <a:buClr>
                <a:schemeClr val="dk1"/>
              </a:buClr>
              <a:buSzPts val="2900"/>
            </a:pPr>
            <a:r>
              <a:rPr lang="en-US" sz="2800"/>
              <a:t>If certificate is not received, first check your junk folder, then contact your instructor.  </a:t>
            </a:r>
          </a:p>
          <a:p>
            <a:pPr indent="-234950" fontAlgn="auto">
              <a:spcAft>
                <a:spcPts val="0"/>
              </a:spcAft>
              <a:buSzPts val="2900"/>
            </a:pPr>
            <a:r>
              <a:rPr lang="en-US" sz="2800"/>
              <a:t>Confirm certificate information is accurate upon receipt.</a:t>
            </a:r>
          </a:p>
          <a:p>
            <a:endParaRPr lang="en-US"/>
          </a:p>
        </p:txBody>
      </p:sp>
      <p:pic>
        <p:nvPicPr>
          <p:cNvPr id="5" name="Google Shape;152;p1" descr="A certificate of completion with a logo&#10;&#10;Description automatically generated">
            <a:extLst>
              <a:ext uri="{FF2B5EF4-FFF2-40B4-BE49-F238E27FC236}">
                <a16:creationId xmlns:a16="http://schemas.microsoft.com/office/drawing/2014/main" id="{1B52065A-E932-6709-7B41-36A64F43C008}"/>
              </a:ext>
            </a:extLst>
          </p:cNvPr>
          <p:cNvPicPr preferRelativeResize="0"/>
          <p:nvPr/>
        </p:nvPicPr>
        <p:blipFill rotWithShape="1">
          <a:blip r:embed="rId4">
            <a:alphaModFix amt="50000"/>
          </a:blip>
          <a:srcRect/>
          <a:stretch/>
        </p:blipFill>
        <p:spPr>
          <a:xfrm rot="658096">
            <a:off x="6871219" y="1734727"/>
            <a:ext cx="4686557" cy="3274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154;p1">
            <a:extLst>
              <a:ext uri="{FF2B5EF4-FFF2-40B4-BE49-F238E27FC236}">
                <a16:creationId xmlns:a16="http://schemas.microsoft.com/office/drawing/2014/main" id="{1A4E47D1-FBB7-4BC6-889E-BC69980DDA20}"/>
              </a:ext>
            </a:extLst>
          </p:cNvPr>
          <p:cNvSpPr txBox="1">
            <a:spLocks/>
          </p:cNvSpPr>
          <p:nvPr/>
        </p:nvSpPr>
        <p:spPr>
          <a:xfrm>
            <a:off x="753900" y="2796118"/>
            <a:ext cx="7026600" cy="439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34950"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</a:pPr>
            <a:endParaRPr lang="en-US" sz="2900"/>
          </a:p>
        </p:txBody>
      </p:sp>
      <p:sp>
        <p:nvSpPr>
          <p:cNvPr id="8" name="Google Shape;155;p1">
            <a:extLst>
              <a:ext uri="{FF2B5EF4-FFF2-40B4-BE49-F238E27FC236}">
                <a16:creationId xmlns:a16="http://schemas.microsoft.com/office/drawing/2014/main" id="{82786BC2-A5B1-0EDC-E882-FF05E6DECEAF}"/>
              </a:ext>
            </a:extLst>
          </p:cNvPr>
          <p:cNvSpPr txBox="1"/>
          <p:nvPr/>
        </p:nvSpPr>
        <p:spPr>
          <a:xfrm>
            <a:off x="517050" y="5808521"/>
            <a:ext cx="1115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NOTE: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 is a $15 fee to have certificates re-issued or revised more than 3 months after it was issued.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1497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EE4F6-CCE5-A0BD-62CE-57C889639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16A2-73C0-5064-0248-0FCE02472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Sanitation Control Procedures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CF981-CA0B-6CDF-9682-909A5649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FBDC35-8E1B-966C-3CB7-D3EBD186CC3D}"/>
              </a:ext>
            </a:extLst>
          </p:cNvPr>
          <p:cNvGrpSpPr/>
          <p:nvPr/>
        </p:nvGrpSpPr>
        <p:grpSpPr>
          <a:xfrm>
            <a:off x="838200" y="1825625"/>
            <a:ext cx="8891340" cy="3853280"/>
            <a:chOff x="838198" y="563072"/>
            <a:chExt cx="8891340" cy="385328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35FB153-E04E-414E-999B-CE11D4E075E7}"/>
                </a:ext>
              </a:extLst>
            </p:cNvPr>
            <p:cNvSpPr/>
            <p:nvPr/>
          </p:nvSpPr>
          <p:spPr>
            <a:xfrm rot="5400000">
              <a:off x="3589532" y="-1723653"/>
              <a:ext cx="3388673" cy="889133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CFC8D00-498A-C988-9B70-943557427945}"/>
                </a:ext>
              </a:extLst>
            </p:cNvPr>
            <p:cNvSpPr/>
            <p:nvPr/>
          </p:nvSpPr>
          <p:spPr>
            <a:xfrm>
              <a:off x="838198" y="563072"/>
              <a:ext cx="2304288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E50298-2C7D-7FF5-5DC8-4A85CE859A37}"/>
                </a:ext>
              </a:extLst>
            </p:cNvPr>
            <p:cNvSpPr txBox="1"/>
            <p:nvPr/>
          </p:nvSpPr>
          <p:spPr>
            <a:xfrm rot="10800000" flipH="1" flipV="1">
              <a:off x="1025905" y="62240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A3B2E85-D37C-82C8-FC7D-EE1318057132}"/>
              </a:ext>
            </a:extLst>
          </p:cNvPr>
          <p:cNvSpPr txBox="1"/>
          <p:nvPr/>
        </p:nvSpPr>
        <p:spPr>
          <a:xfrm>
            <a:off x="924620" y="2290231"/>
            <a:ext cx="889133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Sanitation Control Procedures </a:t>
            </a:r>
          </a:p>
          <a:p>
            <a:endParaRPr lang="en-US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of bacterial cross contamination hazard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•Maintain product flow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•Location of hand washing stations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•Equipment cleaning and Sanitizing</a:t>
            </a:r>
          </a:p>
          <a:p>
            <a:endParaRPr lang="en-US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of chemical cross contamination and/or allergen cross-contact hazards 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•Proper chemical storage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•Proper chemical labeling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•Correct use of chemicals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•Production scheduling to prevent allergen cross-contact.</a:t>
            </a:r>
          </a:p>
          <a:p>
            <a:pPr lvl="2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549047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1E6D2-D86D-6289-F7DA-F6803D99F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 Black"/>
              </a:rPr>
              <a:t>Training Evaluation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E61-B0BC-A61B-BCD7-17FBCBE04A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Aptos"/>
                <a:ea typeface="Calibri"/>
                <a:cs typeface="Calibri"/>
              </a:rPr>
              <a:t>Complete your training evaluation online using the </a:t>
            </a:r>
            <a:r>
              <a:rPr lang="en-US" sz="4000" err="1">
                <a:latin typeface="Aptos"/>
                <a:ea typeface="Calibri"/>
                <a:cs typeface="Calibri"/>
              </a:rPr>
              <a:t>url</a:t>
            </a:r>
            <a:r>
              <a:rPr lang="en-US" sz="4000" dirty="0">
                <a:latin typeface="Aptos"/>
                <a:ea typeface="Calibri"/>
                <a:cs typeface="Calibri"/>
              </a:rPr>
              <a:t> or QR code below.</a:t>
            </a:r>
            <a:endParaRPr lang="en-US" sz="3200" dirty="0">
              <a:ea typeface="Calibri"/>
              <a:cs typeface="Calibri"/>
            </a:endParaRPr>
          </a:p>
          <a:p>
            <a:pPr marL="0" indent="0" algn="ctr">
              <a:buNone/>
            </a:pPr>
            <a:endParaRPr lang="en-US" sz="3600" b="1" dirty="0">
              <a:latin typeface="Aptos"/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sz="3600" b="1" dirty="0">
                <a:latin typeface="Aptos"/>
                <a:ea typeface="Calibri"/>
                <a:cs typeface="Calibri"/>
                <a:hlinkClick r:id="rId2"/>
              </a:rPr>
              <a:t>bit.ly/SHAEvaluation</a:t>
            </a:r>
            <a:endParaRPr lang="en-US" sz="3600">
              <a:solidFill>
                <a:srgbClr val="467886"/>
              </a:solidFill>
              <a:latin typeface="Aptos"/>
              <a:ea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5B4D41-4439-CB73-1D30-3987193598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7455" t="6986" r="7044" b="7667"/>
          <a:stretch/>
        </p:blipFill>
        <p:spPr>
          <a:xfrm>
            <a:off x="7213600" y="1711060"/>
            <a:ext cx="3518208" cy="351186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3BF11-62BD-1C75-2CD9-F8D6466B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0350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10F1FE-1408-6FB1-B03A-FCB2CF00A0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EACFA-F992-E045-89EE-BF87A73C6E17}"/>
              </a:ext>
            </a:extLst>
          </p:cNvPr>
          <p:cNvSpPr txBox="1"/>
          <p:nvPr/>
        </p:nvSpPr>
        <p:spPr>
          <a:xfrm>
            <a:off x="89586" y="5433020"/>
            <a:ext cx="89184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Contact Dr. Razieh Farzad with any questions or comments about these slides. </a:t>
            </a:r>
          </a:p>
          <a:p>
            <a:r>
              <a:rPr lang="en-US" dirty="0">
                <a:hlinkClick r:id="rId2"/>
              </a:rPr>
              <a:t>Email:rfarzad@ufl.edu</a:t>
            </a:r>
            <a:endParaRPr lang="en-US" dirty="0"/>
          </a:p>
          <a:p>
            <a:r>
              <a:rPr lang="en-US" dirty="0"/>
              <a:t>Phone number: (352)-2945-3902</a:t>
            </a:r>
          </a:p>
        </p:txBody>
      </p:sp>
    </p:spTree>
    <p:extLst>
      <p:ext uri="{BB962C8B-B14F-4D97-AF65-F5344CB8AC3E}">
        <p14:creationId xmlns:p14="http://schemas.microsoft.com/office/powerpoint/2010/main" val="1721777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6F75B-C777-3090-EF8E-DBF10A804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F227F-6C49-A411-2195-2AA23C290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8</a:t>
            </a:r>
            <a:r>
              <a:rPr lang="en-US" sz="4400" spc="-20"/>
              <a:t> </a:t>
            </a:r>
            <a:r>
              <a:rPr lang="en-US" sz="4400" spc="-45"/>
              <a:t>Key</a:t>
            </a:r>
            <a:r>
              <a:rPr lang="en-US" sz="4400" spc="-20"/>
              <a:t> </a:t>
            </a:r>
            <a:r>
              <a:rPr lang="en-US" sz="4400" spc="-15"/>
              <a:t>Areas</a:t>
            </a:r>
            <a:r>
              <a:rPr lang="en-US" sz="4400" spc="-20"/>
              <a:t> </a:t>
            </a:r>
            <a:r>
              <a:rPr lang="en-US" sz="4400" spc="-5"/>
              <a:t>of</a:t>
            </a:r>
            <a:r>
              <a:rPr lang="en-US" sz="4400" spc="-25"/>
              <a:t> </a:t>
            </a:r>
            <a:r>
              <a:rPr lang="en-US" sz="4400" spc="-10"/>
              <a:t>Sanitation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51582-439B-E4BC-3F1E-E8F921271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521C6B-3141-24BF-5468-717BE0866A19}"/>
              </a:ext>
            </a:extLst>
          </p:cNvPr>
          <p:cNvGrpSpPr/>
          <p:nvPr/>
        </p:nvGrpSpPr>
        <p:grpSpPr>
          <a:xfrm>
            <a:off x="838200" y="1825625"/>
            <a:ext cx="8119874" cy="3107660"/>
            <a:chOff x="838198" y="563072"/>
            <a:chExt cx="8119874" cy="310766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3C41C06-8A11-FDAA-EA6A-CBF53A6B8C83}"/>
                </a:ext>
              </a:extLst>
            </p:cNvPr>
            <p:cNvSpPr/>
            <p:nvPr/>
          </p:nvSpPr>
          <p:spPr>
            <a:xfrm rot="5400000">
              <a:off x="3576608" y="-1710731"/>
              <a:ext cx="264305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92173A57-BC14-E427-1EB7-E90A0B831244}"/>
                </a:ext>
              </a:extLst>
            </p:cNvPr>
            <p:cNvSpPr/>
            <p:nvPr/>
          </p:nvSpPr>
          <p:spPr>
            <a:xfrm>
              <a:off x="838198" y="563072"/>
              <a:ext cx="23020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C5010D-6279-3333-F808-6404CE2F4009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09812B2-3043-EF70-170B-DF26723032EB}"/>
              </a:ext>
            </a:extLst>
          </p:cNvPr>
          <p:cNvSpPr txBox="1"/>
          <p:nvPr/>
        </p:nvSpPr>
        <p:spPr>
          <a:xfrm>
            <a:off x="858090" y="2411429"/>
            <a:ext cx="88913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Key areas of sanitation: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1)Safety of water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2)Condition and cleanliness of food contact surfaces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3)Prevention of cross contamination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4)Maintenance of hand washing, hand sanitizing and toilet facilities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5)Protection from adulterants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6)Labeling, storage and use of toxic compounds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7)Employee health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8)Exclusion of pests</a:t>
            </a:r>
          </a:p>
        </p:txBody>
      </p:sp>
    </p:spTree>
    <p:extLst>
      <p:ext uri="{BB962C8B-B14F-4D97-AF65-F5344CB8AC3E}">
        <p14:creationId xmlns:p14="http://schemas.microsoft.com/office/powerpoint/2010/main" val="2399487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4CEE8-DEA0-ACF1-A4D8-144265A28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A2148-BA93-6770-3908-A43BFC13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A22D9F-D3C0-2C8B-A733-4DDCDB7CB2EF}"/>
              </a:ext>
            </a:extLst>
          </p:cNvPr>
          <p:cNvGrpSpPr/>
          <p:nvPr/>
        </p:nvGrpSpPr>
        <p:grpSpPr>
          <a:xfrm>
            <a:off x="1350485" y="799834"/>
            <a:ext cx="9082758" cy="2211965"/>
            <a:chOff x="838198" y="435807"/>
            <a:chExt cx="7782717" cy="270143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B1B60D9E-4D31-94AF-2D24-A91CFD9A4A02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D9DC2CD7-7C9D-B1AA-DC98-B6AA602E7026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0A2DF7-DA6F-FE13-B6CE-15C2767A196C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7C0325-7E4A-42B0-4841-64ABF758EF2D}"/>
              </a:ext>
            </a:extLst>
          </p:cNvPr>
          <p:cNvGrpSpPr/>
          <p:nvPr/>
        </p:nvGrpSpPr>
        <p:grpSpPr>
          <a:xfrm>
            <a:off x="1373650" y="3351275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22325279-916A-7460-B0F2-A5A149614D8C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07DA6AD5-706B-D530-44E5-A483601578FD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7D5FDA-FFCC-7695-5182-90E61E967C17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16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4E35663-8FF0-BE30-28D7-A3A80526C21F}"/>
              </a:ext>
            </a:extLst>
          </p:cNvPr>
          <p:cNvSpPr txBox="1"/>
          <p:nvPr/>
        </p:nvSpPr>
        <p:spPr>
          <a:xfrm>
            <a:off x="1469362" y="1289773"/>
            <a:ext cx="88913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Safety of water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•Source and treatment of water that comes in contact with food or food contact surfaces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•Water used in the manufacture of ice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•Cross-connections between potable and non-potable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supplies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76300-9E6B-8F98-900A-B4FE13F47743}"/>
              </a:ext>
            </a:extLst>
          </p:cNvPr>
          <p:cNvSpPr txBox="1"/>
          <p:nvPr/>
        </p:nvSpPr>
        <p:spPr>
          <a:xfrm>
            <a:off x="1446196" y="3879752"/>
            <a:ext cx="8891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Condition and cleanliness of food contact surfaces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•Design, workmanship, maintenance, and materials used for food contact surfaces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•Routine scheduled cleaning and sanitizing of food contact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surfaces including gloves and outer garments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7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AFA0A-FDB6-46C7-E538-551AA6487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50254-4256-9C00-33B5-749020D9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F95CE1-5598-EF1E-13FD-BFBBE3512FF8}"/>
              </a:ext>
            </a:extLst>
          </p:cNvPr>
          <p:cNvGrpSpPr/>
          <p:nvPr/>
        </p:nvGrpSpPr>
        <p:grpSpPr>
          <a:xfrm>
            <a:off x="1350485" y="799834"/>
            <a:ext cx="9082758" cy="2211965"/>
            <a:chOff x="838198" y="435807"/>
            <a:chExt cx="7782717" cy="2701433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077BF035-4042-9FEA-1C42-A27DBD494E02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3BD7F94E-373E-1F91-5FA3-C0C0FD88020A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85D9D8-CA9C-858A-209D-71C1D0E6FB91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B696D2-48B9-61B3-35BF-4E923A5F6014}"/>
              </a:ext>
            </a:extLst>
          </p:cNvPr>
          <p:cNvGrpSpPr/>
          <p:nvPr/>
        </p:nvGrpSpPr>
        <p:grpSpPr>
          <a:xfrm>
            <a:off x="1373650" y="3351275"/>
            <a:ext cx="9082759" cy="2120612"/>
            <a:chOff x="838197" y="463838"/>
            <a:chExt cx="7799089" cy="2589865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C4BABE51-612B-B232-EECC-BD29E8B79229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E3D8FBEB-DCAF-4278-B329-2D2B2D2808B3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5A2699-798E-04E2-E5C5-E67A601898A5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18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21A2C11-4299-CB0C-77E7-DC36589C3095}"/>
              </a:ext>
            </a:extLst>
          </p:cNvPr>
          <p:cNvSpPr txBox="1"/>
          <p:nvPr/>
        </p:nvSpPr>
        <p:spPr>
          <a:xfrm>
            <a:off x="1469362" y="1289773"/>
            <a:ext cx="88913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Prevention of cross-contamination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•Employee hygiene practices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•Employee food handling practices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•Plant design and layout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•Physical separation of raw and ready-to-eat products</a:t>
            </a:r>
          </a:p>
          <a:p>
            <a:pPr lvl="1"/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D251D0-0CA4-A8DA-B7A9-69508DC8DA01}"/>
              </a:ext>
            </a:extLst>
          </p:cNvPr>
          <p:cNvSpPr txBox="1"/>
          <p:nvPr/>
        </p:nvSpPr>
        <p:spPr>
          <a:xfrm>
            <a:off x="1446196" y="3879752"/>
            <a:ext cx="8891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Maintenance of hand washing, hand sanitizing, and toilet</a:t>
            </a:r>
          </a:p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•Maintenance and location of hand washing, hand sanitizing, and toilet facilities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•Maintenance of adequate sewage disposal system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443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3FF20-E982-A2E1-B795-6C95B1567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CD830-A711-E26F-8668-FF939F5C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CFF4DE-AD2A-4A06-CE5C-19ADB3B51624}"/>
              </a:ext>
            </a:extLst>
          </p:cNvPr>
          <p:cNvGrpSpPr/>
          <p:nvPr/>
        </p:nvGrpSpPr>
        <p:grpSpPr>
          <a:xfrm>
            <a:off x="1350485" y="799834"/>
            <a:ext cx="9082758" cy="1401945"/>
            <a:chOff x="838198" y="435807"/>
            <a:chExt cx="7782717" cy="1712170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5C9D22B2-D242-D875-3720-B410ABA39F13}"/>
                </a:ext>
              </a:extLst>
            </p:cNvPr>
            <p:cNvSpPr/>
            <p:nvPr/>
          </p:nvSpPr>
          <p:spPr>
            <a:xfrm rot="5400000">
              <a:off x="4169409" y="-2303529"/>
              <a:ext cx="1120297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C4BCA7BF-D77C-6A67-D49F-14C707C3AFD3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019A85-C75D-A30E-5008-8862B4DAEA9A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19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53AB0F-44A8-1ED9-44BE-393DCD1BDCD6}"/>
              </a:ext>
            </a:extLst>
          </p:cNvPr>
          <p:cNvGrpSpPr/>
          <p:nvPr/>
        </p:nvGrpSpPr>
        <p:grpSpPr>
          <a:xfrm>
            <a:off x="1373650" y="3351275"/>
            <a:ext cx="9082759" cy="1064318"/>
            <a:chOff x="838197" y="463838"/>
            <a:chExt cx="7799089" cy="1299832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1102A3E3-8CA5-654E-D774-9575EFB37493}"/>
                </a:ext>
              </a:extLst>
            </p:cNvPr>
            <p:cNvSpPr/>
            <p:nvPr/>
          </p:nvSpPr>
          <p:spPr>
            <a:xfrm rot="5400000">
              <a:off x="4369748" y="-2503869"/>
              <a:ext cx="735990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FC3276D6-0A16-8316-5867-67EDD6FCA4DB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78CE25-FC87-E021-2061-FD4248B62DE2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1FB286-5B75-256F-42CF-A933705F4789}"/>
              </a:ext>
            </a:extLst>
          </p:cNvPr>
          <p:cNvSpPr txBox="1"/>
          <p:nvPr/>
        </p:nvSpPr>
        <p:spPr>
          <a:xfrm>
            <a:off x="1469362" y="1289773"/>
            <a:ext cx="8891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Protection from adulterants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•Protect food, food contact surfaces, and food packaging material from contaminants.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B2A5DF-9FE8-483D-1701-F5499EAAB1BF}"/>
              </a:ext>
            </a:extLst>
          </p:cNvPr>
          <p:cNvSpPr txBox="1"/>
          <p:nvPr/>
        </p:nvSpPr>
        <p:spPr>
          <a:xfrm>
            <a:off x="1446196" y="3879752"/>
            <a:ext cx="88913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Labeling, storage and use of toxic compounds</a:t>
            </a:r>
          </a:p>
          <a:p>
            <a:endParaRPr lang="en-US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91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2F346-6CEA-DAD8-44DF-0AB23503C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7B663-51B5-7DCF-58DB-51B76EBC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FE39DE-383C-580D-2619-DB846C9674AA}"/>
              </a:ext>
            </a:extLst>
          </p:cNvPr>
          <p:cNvGrpSpPr/>
          <p:nvPr/>
        </p:nvGrpSpPr>
        <p:grpSpPr>
          <a:xfrm>
            <a:off x="1350485" y="799834"/>
            <a:ext cx="9082757" cy="1823050"/>
            <a:chOff x="838198" y="435807"/>
            <a:chExt cx="7782716" cy="222645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64FC2B10-7D7B-C51C-CAD5-26C5EFD05AD0}"/>
                </a:ext>
              </a:extLst>
            </p:cNvPr>
            <p:cNvSpPr/>
            <p:nvPr/>
          </p:nvSpPr>
          <p:spPr>
            <a:xfrm rot="5400000">
              <a:off x="3912264" y="-2046385"/>
              <a:ext cx="1634585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0E5D1E02-2549-82A4-8D30-6B2E07BFDECA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6A7D9B-CE58-0BC4-C231-EA987F456090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E5A995-5282-15F0-F4A5-28A4D22181A5}"/>
              </a:ext>
            </a:extLst>
          </p:cNvPr>
          <p:cNvGrpSpPr/>
          <p:nvPr/>
        </p:nvGrpSpPr>
        <p:grpSpPr>
          <a:xfrm>
            <a:off x="1373650" y="3351275"/>
            <a:ext cx="9082758" cy="1559467"/>
            <a:chOff x="838197" y="463838"/>
            <a:chExt cx="7799088" cy="1904548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D062BF43-6A0A-A427-8FB2-1E41655B1D24}"/>
                </a:ext>
              </a:extLst>
            </p:cNvPr>
            <p:cNvSpPr/>
            <p:nvPr/>
          </p:nvSpPr>
          <p:spPr>
            <a:xfrm rot="5400000">
              <a:off x="4067390" y="-2201510"/>
              <a:ext cx="134070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466A4CA4-D864-B95A-CD9E-F80E1643FFFE}"/>
                </a:ext>
              </a:extLst>
            </p:cNvPr>
            <p:cNvSpPr/>
            <p:nvPr/>
          </p:nvSpPr>
          <p:spPr>
            <a:xfrm>
              <a:off x="838197" y="463838"/>
              <a:ext cx="1978622" cy="5807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E0045F-538F-6AC8-D375-21687A40A065}"/>
                </a:ext>
              </a:extLst>
            </p:cNvPr>
            <p:cNvSpPr txBox="1"/>
            <p:nvPr/>
          </p:nvSpPr>
          <p:spPr>
            <a:xfrm rot="10800000" flipH="1" flipV="1">
              <a:off x="863071" y="511904"/>
              <a:ext cx="964437" cy="451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37D5778-99B9-8A8F-D568-9F1CC52E0007}"/>
              </a:ext>
            </a:extLst>
          </p:cNvPr>
          <p:cNvSpPr txBox="1"/>
          <p:nvPr/>
        </p:nvSpPr>
        <p:spPr>
          <a:xfrm>
            <a:off x="1469362" y="1289773"/>
            <a:ext cx="8891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 Employee health conditions: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•Controls are necessary to ensure that employee health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 do not cause food contamination.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EC1DA5-A7A0-0578-76E6-A928E69EAC4E}"/>
              </a:ext>
            </a:extLst>
          </p:cNvPr>
          <p:cNvSpPr txBox="1"/>
          <p:nvPr/>
        </p:nvSpPr>
        <p:spPr>
          <a:xfrm>
            <a:off x="1650331" y="3879753"/>
            <a:ext cx="8891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Exclusion of pests: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Pests must not be present in the food processing facility.</a:t>
            </a:r>
          </a:p>
        </p:txBody>
      </p:sp>
    </p:spTree>
    <p:extLst>
      <p:ext uri="{BB962C8B-B14F-4D97-AF65-F5344CB8AC3E}">
        <p14:creationId xmlns:p14="http://schemas.microsoft.com/office/powerpoint/2010/main" val="32457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ocument with text on it&#10;&#10;Description automatically generated">
            <a:extLst>
              <a:ext uri="{FF2B5EF4-FFF2-40B4-BE49-F238E27FC236}">
                <a16:creationId xmlns:a16="http://schemas.microsoft.com/office/drawing/2014/main" id="{C64A54E2-419E-950D-C0A5-655DFD29C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254" y="1311442"/>
            <a:ext cx="3758436" cy="4993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D95D73-B8D1-8894-7B94-897908B03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33" y="1750757"/>
            <a:ext cx="5106511" cy="1325563"/>
          </a:xfrm>
        </p:spPr>
        <p:txBody>
          <a:bodyPr>
            <a:normAutofit/>
          </a:bodyPr>
          <a:lstStyle/>
          <a:p>
            <a:r>
              <a:rPr lang="en-US" spc="-35"/>
              <a:t>SCPs in GMPs 117</a:t>
            </a:r>
            <a:endParaRPr lang="en-US"/>
          </a:p>
        </p:txBody>
      </p:sp>
      <p:pic>
        <p:nvPicPr>
          <p:cNvPr id="6" name="Content Placeholder 5" descr="A document with text on it&#10;&#10;Description automatically generated">
            <a:extLst>
              <a:ext uri="{FF2B5EF4-FFF2-40B4-BE49-F238E27FC236}">
                <a16:creationId xmlns:a16="http://schemas.microsoft.com/office/drawing/2014/main" id="{12E849DC-1B6B-8410-A401-F619084CC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39" y="552649"/>
            <a:ext cx="5187151" cy="57527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E92EF-122F-BDCA-91E0-D4E49805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29</a:t>
            </a:fld>
            <a:endParaRPr lang="en-US"/>
          </a:p>
        </p:txBody>
      </p:sp>
      <p:grpSp>
        <p:nvGrpSpPr>
          <p:cNvPr id="10" name="object 8">
            <a:extLst>
              <a:ext uri="{FF2B5EF4-FFF2-40B4-BE49-F238E27FC236}">
                <a16:creationId xmlns:a16="http://schemas.microsoft.com/office/drawing/2014/main" id="{43C7539E-9066-2500-6306-A94533117578}"/>
              </a:ext>
            </a:extLst>
          </p:cNvPr>
          <p:cNvGrpSpPr/>
          <p:nvPr/>
        </p:nvGrpSpPr>
        <p:grpSpPr>
          <a:xfrm>
            <a:off x="1659404" y="3105847"/>
            <a:ext cx="1685925" cy="474345"/>
            <a:chOff x="947927" y="3131820"/>
            <a:chExt cx="1685925" cy="474345"/>
          </a:xfrm>
        </p:grpSpPr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C79CC838-839D-39C7-2A24-BDD9AD7BCFB7}"/>
                </a:ext>
              </a:extLst>
            </p:cNvPr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2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2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951FBB0B-E95D-B1EA-C61F-D01113018907}"/>
                </a:ext>
              </a:extLst>
            </p:cNvPr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2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2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1">
            <a:extLst>
              <a:ext uri="{FF2B5EF4-FFF2-40B4-BE49-F238E27FC236}">
                <a16:creationId xmlns:a16="http://schemas.microsoft.com/office/drawing/2014/main" id="{F6DEAE0D-BE0D-91C9-2C07-9311032DE12B}"/>
              </a:ext>
            </a:extLst>
          </p:cNvPr>
          <p:cNvSpPr txBox="1"/>
          <p:nvPr/>
        </p:nvSpPr>
        <p:spPr>
          <a:xfrm>
            <a:off x="1746462" y="3147503"/>
            <a:ext cx="151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21-22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47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62275" y="2271725"/>
            <a:ext cx="7271384" cy="1755994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065" marR="5080" algn="ctr">
              <a:lnSpc>
                <a:spcPct val="90000"/>
              </a:lnSpc>
              <a:spcBef>
                <a:spcPct val="0"/>
              </a:spcBef>
            </a:pPr>
            <a:r>
              <a:rPr sz="40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National Seafood HACCP Alliance  for Training and Education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4085" y="1400683"/>
            <a:ext cx="49754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3600" spc="-15">
                <a:solidFill>
                  <a:srgbClr val="44536A"/>
                </a:solidFill>
                <a:latin typeface="Calibri"/>
                <a:cs typeface="Calibri"/>
              </a:rPr>
              <a:t>Program</a:t>
            </a:r>
            <a:r>
              <a:rPr sz="3600" spc="-9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3600" spc="-10">
                <a:solidFill>
                  <a:srgbClr val="44536A"/>
                </a:solidFill>
                <a:latin typeface="Calibri"/>
                <a:cs typeface="Calibri"/>
              </a:rPr>
              <a:t>Introduction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C22E-E689-D648-79D7-C4A4D4B9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SCPs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81D10-73E6-DE3E-C552-CD3890F7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30</a:t>
            </a:fld>
            <a:endParaRPr lang="en-US"/>
          </a:p>
        </p:txBody>
      </p:sp>
      <p:grpSp>
        <p:nvGrpSpPr>
          <p:cNvPr id="5" name="object 8">
            <a:extLst>
              <a:ext uri="{FF2B5EF4-FFF2-40B4-BE49-F238E27FC236}">
                <a16:creationId xmlns:a16="http://schemas.microsoft.com/office/drawing/2014/main" id="{0380A0CA-0872-BBB8-7D61-A26757E765F4}"/>
              </a:ext>
            </a:extLst>
          </p:cNvPr>
          <p:cNvGrpSpPr/>
          <p:nvPr/>
        </p:nvGrpSpPr>
        <p:grpSpPr>
          <a:xfrm>
            <a:off x="1765725" y="2803313"/>
            <a:ext cx="1685925" cy="474345"/>
            <a:chOff x="947927" y="3131820"/>
            <a:chExt cx="1685925" cy="474345"/>
          </a:xfrm>
        </p:grpSpPr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B05E764E-7563-E462-FC22-1160EDF8C822}"/>
                </a:ext>
              </a:extLst>
            </p:cNvPr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2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2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FD0E0671-D8D9-8E51-E79E-57FBCAAA5EA5}"/>
                </a:ext>
              </a:extLst>
            </p:cNvPr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2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2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11">
            <a:extLst>
              <a:ext uri="{FF2B5EF4-FFF2-40B4-BE49-F238E27FC236}">
                <a16:creationId xmlns:a16="http://schemas.microsoft.com/office/drawing/2014/main" id="{F744DA92-84E7-F82A-6CE5-EE4B86507ADE}"/>
              </a:ext>
            </a:extLst>
          </p:cNvPr>
          <p:cNvSpPr txBox="1"/>
          <p:nvPr/>
        </p:nvSpPr>
        <p:spPr>
          <a:xfrm>
            <a:off x="1852783" y="2844969"/>
            <a:ext cx="151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-2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9" name="object 3">
            <a:extLst>
              <a:ext uri="{FF2B5EF4-FFF2-40B4-BE49-F238E27FC236}">
                <a16:creationId xmlns:a16="http://schemas.microsoft.com/office/drawing/2014/main" id="{9098AC7C-D407-54CE-7718-9243C899123F}"/>
              </a:ext>
            </a:extLst>
          </p:cNvPr>
          <p:cNvGrpSpPr/>
          <p:nvPr/>
        </p:nvGrpSpPr>
        <p:grpSpPr>
          <a:xfrm>
            <a:off x="5361591" y="329945"/>
            <a:ext cx="5058410" cy="6026150"/>
            <a:chOff x="496823" y="0"/>
            <a:chExt cx="5058410" cy="6026150"/>
          </a:xfrm>
        </p:grpSpPr>
        <p:pic>
          <p:nvPicPr>
            <p:cNvPr id="10" name="object 4">
              <a:extLst>
                <a:ext uri="{FF2B5EF4-FFF2-40B4-BE49-F238E27FC236}">
                  <a16:creationId xmlns:a16="http://schemas.microsoft.com/office/drawing/2014/main" id="{722E0CC1-8099-46B5-E638-4FA71DAAC13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2247" y="577595"/>
              <a:ext cx="4332732" cy="5448300"/>
            </a:xfrm>
            <a:prstGeom prst="rect">
              <a:avLst/>
            </a:prstGeom>
          </p:spPr>
        </p:pic>
        <p:pic>
          <p:nvPicPr>
            <p:cNvPr id="11" name="object 5">
              <a:extLst>
                <a:ext uri="{FF2B5EF4-FFF2-40B4-BE49-F238E27FC236}">
                  <a16:creationId xmlns:a16="http://schemas.microsoft.com/office/drawing/2014/main" id="{6319F74A-7976-0F5E-918E-19D236818E8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823" y="0"/>
              <a:ext cx="4791456" cy="6025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9936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5896-3FBF-CBB6-1600-5652F031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SCPs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6CF7D-6D1E-B93A-69EF-C2A619441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0E310-B2D1-D9C0-1926-AA8F286A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44780A-D3C8-86AC-68B2-5A09C7D3B156}"/>
              </a:ext>
            </a:extLst>
          </p:cNvPr>
          <p:cNvGrpSpPr/>
          <p:nvPr/>
        </p:nvGrpSpPr>
        <p:grpSpPr>
          <a:xfrm>
            <a:off x="838200" y="1825625"/>
            <a:ext cx="8119874" cy="3107660"/>
            <a:chOff x="838198" y="563072"/>
            <a:chExt cx="8119874" cy="310766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F11E4B5-AF9B-12E5-57C2-EDB2187CB154}"/>
                </a:ext>
              </a:extLst>
            </p:cNvPr>
            <p:cNvSpPr/>
            <p:nvPr/>
          </p:nvSpPr>
          <p:spPr>
            <a:xfrm rot="5400000">
              <a:off x="3576608" y="-1710731"/>
              <a:ext cx="264305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ED0A680-6FA3-2AE3-70D9-552E65983C92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77C549-6AD1-54B3-D27C-2ECAEA21FB4D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1D31B66-C80C-0CB8-4365-780BA4A8E714}"/>
              </a:ext>
            </a:extLst>
          </p:cNvPr>
          <p:cNvSpPr txBox="1"/>
          <p:nvPr/>
        </p:nvSpPr>
        <p:spPr>
          <a:xfrm>
            <a:off x="477251" y="2406683"/>
            <a:ext cx="856799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Elements of SCP Monitoring Records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•Name and address of the firm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•Date and time of the recorded activity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•Include all of the eight key sanitary concerns pertinent to the operation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•Monitoring procedure and appropriate frequency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•Monitoring results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•Corrections taken</a:t>
            </a:r>
          </a:p>
          <a:p>
            <a:pPr lvl="2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•Signature or initials of person conducting the monitoring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98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32737-D6BA-156E-521A-5D2683BA8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grey rectangular sign with white text&#10;&#10;Description automatically generated">
            <a:extLst>
              <a:ext uri="{FF2B5EF4-FFF2-40B4-BE49-F238E27FC236}">
                <a16:creationId xmlns:a16="http://schemas.microsoft.com/office/drawing/2014/main" id="{018C4831-15D5-DD08-0CAF-147A7657D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7"/>
          <a:stretch/>
        </p:blipFill>
        <p:spPr>
          <a:xfrm>
            <a:off x="1941222" y="3504240"/>
            <a:ext cx="7466439" cy="72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CFD90-795B-7FA0-BA3E-6E1315D7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F5ADC7-CEFC-DBAE-0CF1-295046517021}"/>
              </a:ext>
            </a:extLst>
          </p:cNvPr>
          <p:cNvGrpSpPr/>
          <p:nvPr/>
        </p:nvGrpSpPr>
        <p:grpSpPr>
          <a:xfrm>
            <a:off x="838200" y="1690688"/>
            <a:ext cx="9672485" cy="1521747"/>
            <a:chOff x="838198" y="563072"/>
            <a:chExt cx="9672485" cy="1521747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3D77EB47-EE1E-1258-3694-408AF377CABF}"/>
                </a:ext>
              </a:extLst>
            </p:cNvPr>
            <p:cNvSpPr/>
            <p:nvPr/>
          </p:nvSpPr>
          <p:spPr>
            <a:xfrm rot="5400000">
              <a:off x="5145871" y="-3279993"/>
              <a:ext cx="1057140" cy="967248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252F7514-9596-4170-1E94-527105AEEF8C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425F9B-A15F-4592-3B0F-16D29D93CC1E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5E8A26A-CEB4-1F37-37D2-F16261005DCB}"/>
              </a:ext>
            </a:extLst>
          </p:cNvPr>
          <p:cNvSpPr txBox="1"/>
          <p:nvPr/>
        </p:nvSpPr>
        <p:spPr>
          <a:xfrm>
            <a:off x="858090" y="2166187"/>
            <a:ext cx="88913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facility processes only chilled Atlantic Salmon and Pacific Cod fillets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•Does SCP concerning safety of water apply? How?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•Does SCP concerning protection from adulterants apply? How?</a:t>
            </a:r>
          </a:p>
        </p:txBody>
      </p:sp>
      <p:pic>
        <p:nvPicPr>
          <p:cNvPr id="15" name="Picture 14" descr="A grey rectangular sign with white text&#10;&#10;Description automatically generated">
            <a:extLst>
              <a:ext uri="{FF2B5EF4-FFF2-40B4-BE49-F238E27FC236}">
                <a16:creationId xmlns:a16="http://schemas.microsoft.com/office/drawing/2014/main" id="{7888A924-57AF-6306-C3CB-43DC5BE9D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94" y="4519725"/>
            <a:ext cx="7589093" cy="1364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B4C34E-5FAA-2C8C-9D18-2DAE4C25C6CF}"/>
              </a:ext>
            </a:extLst>
          </p:cNvPr>
          <p:cNvSpPr txBox="1"/>
          <p:nvPr/>
        </p:nvSpPr>
        <p:spPr>
          <a:xfrm>
            <a:off x="3043989" y="3286444"/>
            <a:ext cx="6112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grpSp>
        <p:nvGrpSpPr>
          <p:cNvPr id="20" name="object 8">
            <a:extLst>
              <a:ext uri="{FF2B5EF4-FFF2-40B4-BE49-F238E27FC236}">
                <a16:creationId xmlns:a16="http://schemas.microsoft.com/office/drawing/2014/main" id="{19227B1D-29FB-E012-4508-A0F7CEE217B8}"/>
              </a:ext>
            </a:extLst>
          </p:cNvPr>
          <p:cNvGrpSpPr/>
          <p:nvPr/>
        </p:nvGrpSpPr>
        <p:grpSpPr>
          <a:xfrm>
            <a:off x="88476" y="5884226"/>
            <a:ext cx="1685925" cy="474345"/>
            <a:chOff x="947927" y="3131820"/>
            <a:chExt cx="1685925" cy="474345"/>
          </a:xfrm>
        </p:grpSpPr>
        <p:sp>
          <p:nvSpPr>
            <p:cNvPr id="21" name="object 9">
              <a:extLst>
                <a:ext uri="{FF2B5EF4-FFF2-40B4-BE49-F238E27FC236}">
                  <a16:creationId xmlns:a16="http://schemas.microsoft.com/office/drawing/2014/main" id="{2261D395-028C-B095-0725-AABB70B8A6C8}"/>
                </a:ext>
              </a:extLst>
            </p:cNvPr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2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2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en-US" sz="2400" b="0" i="0" u="none" strike="noStrike"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Page 27</a:t>
              </a:r>
              <a:endParaRPr sz="2400"/>
            </a:p>
          </p:txBody>
        </p:sp>
        <p:sp>
          <p:nvSpPr>
            <p:cNvPr id="22" name="object 10">
              <a:extLst>
                <a:ext uri="{FF2B5EF4-FFF2-40B4-BE49-F238E27FC236}">
                  <a16:creationId xmlns:a16="http://schemas.microsoft.com/office/drawing/2014/main" id="{EB1380EA-0E20-CB2D-4235-8631B9CCBA3F}"/>
                </a:ext>
              </a:extLst>
            </p:cNvPr>
            <p:cNvSpPr/>
            <p:nvPr/>
          </p:nvSpPr>
          <p:spPr>
            <a:xfrm>
              <a:off x="954023" y="3137916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2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2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7705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E49B-E926-1636-A15B-CF1A7A85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0"/>
              <a:t>SCP</a:t>
            </a:r>
            <a:r>
              <a:rPr lang="en-US" sz="4400" spc="-45"/>
              <a:t> </a:t>
            </a:r>
            <a:r>
              <a:rPr lang="en-US" sz="4400" spc="-25"/>
              <a:t>Requirements</a:t>
            </a:r>
            <a:br>
              <a:rPr lang="en-US" sz="4400">
                <a:latin typeface="+mj-lt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E19E2-EE71-B465-A35C-A457D1053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F988B-9517-B453-9798-1EE7C1FE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1D5FC9-9C76-FFE4-5410-9543F5A29375}"/>
              </a:ext>
            </a:extLst>
          </p:cNvPr>
          <p:cNvGrpSpPr/>
          <p:nvPr/>
        </p:nvGrpSpPr>
        <p:grpSpPr>
          <a:xfrm>
            <a:off x="838200" y="1825625"/>
            <a:ext cx="8119874" cy="2311267"/>
            <a:chOff x="838198" y="563072"/>
            <a:chExt cx="8119874" cy="231126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DE96103-0819-B40C-BD22-6FC17B436DF7}"/>
                </a:ext>
              </a:extLst>
            </p:cNvPr>
            <p:cNvSpPr/>
            <p:nvPr/>
          </p:nvSpPr>
          <p:spPr>
            <a:xfrm rot="5400000">
              <a:off x="3974805" y="-2108927"/>
              <a:ext cx="1846661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50B04C49-7BA3-EB67-7BE1-4CCF45399268}"/>
                </a:ext>
              </a:extLst>
            </p:cNvPr>
            <p:cNvSpPr/>
            <p:nvPr/>
          </p:nvSpPr>
          <p:spPr>
            <a:xfrm>
              <a:off x="838198" y="563072"/>
              <a:ext cx="23020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575E90-1D67-EECB-C9C4-467675A1E583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26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C13BD3C-E6D9-E64B-6756-2512D7C12DDC}"/>
              </a:ext>
            </a:extLst>
          </p:cNvPr>
          <p:cNvSpPr txBox="1"/>
          <p:nvPr/>
        </p:nvSpPr>
        <p:spPr>
          <a:xfrm>
            <a:off x="935737" y="2448551"/>
            <a:ext cx="7924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Sanitation in the Seafood HACCP Regulations: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SCPs are required and written SSOPs are recommended,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for the eight key areas of sanitation is required,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Recording monitoring results is required,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corrections and documenting them is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91536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890A-3F5A-9DB7-3BA7-0B6ECB7AF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5E90E-6D8E-B74B-15A4-747678B5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5"/>
              <a:t>HACCP</a:t>
            </a:r>
            <a:r>
              <a:rPr lang="en-US" sz="4400" spc="-45"/>
              <a:t> </a:t>
            </a:r>
            <a:r>
              <a:rPr lang="en-US" sz="4400" spc="-10"/>
              <a:t>vs.</a:t>
            </a:r>
            <a:r>
              <a:rPr lang="en-US" sz="4400" spc="-40"/>
              <a:t> SCP’s</a:t>
            </a:r>
            <a:br>
              <a:rPr lang="en-US" sz="4400">
                <a:latin typeface="+mj-lt"/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33FC8-11DE-057A-EB38-2AE6365A3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8172A3-8CD8-4CC2-3515-EF509E6FE0DE}"/>
              </a:ext>
            </a:extLst>
          </p:cNvPr>
          <p:cNvGrpSpPr/>
          <p:nvPr/>
        </p:nvGrpSpPr>
        <p:grpSpPr>
          <a:xfrm>
            <a:off x="780982" y="1354803"/>
            <a:ext cx="10254916" cy="4997871"/>
            <a:chOff x="838198" y="563072"/>
            <a:chExt cx="10254916" cy="499787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5B5E2888-B176-FF2E-865A-17DA387089C6}"/>
                </a:ext>
              </a:extLst>
            </p:cNvPr>
            <p:cNvSpPr/>
            <p:nvPr/>
          </p:nvSpPr>
          <p:spPr>
            <a:xfrm rot="5400000">
              <a:off x="3699024" y="-1833146"/>
              <a:ext cx="4533265" cy="1025491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D758CCA1-FF61-55A0-2060-7012215C749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D00FBD-F9C3-4AD8-50C5-04041AF5BD1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27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A74C1CB-F87F-E19C-8922-0CAD6E5E3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280749"/>
              </p:ext>
            </p:extLst>
          </p:nvPr>
        </p:nvGraphicFramePr>
        <p:xfrm>
          <a:off x="838200" y="1971514"/>
          <a:ext cx="9838386" cy="429575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165566">
                  <a:extLst>
                    <a:ext uri="{9D8B030D-6E8A-4147-A177-3AD203B41FA5}">
                      <a16:colId xmlns:a16="http://schemas.microsoft.com/office/drawing/2014/main" val="1561053138"/>
                    </a:ext>
                  </a:extLst>
                </a:gridCol>
                <a:gridCol w="4214444">
                  <a:extLst>
                    <a:ext uri="{9D8B030D-6E8A-4147-A177-3AD203B41FA5}">
                      <a16:colId xmlns:a16="http://schemas.microsoft.com/office/drawing/2014/main" val="3666308112"/>
                    </a:ext>
                  </a:extLst>
                </a:gridCol>
                <a:gridCol w="1904203">
                  <a:extLst>
                    <a:ext uri="{9D8B030D-6E8A-4147-A177-3AD203B41FA5}">
                      <a16:colId xmlns:a16="http://schemas.microsoft.com/office/drawing/2014/main" val="2270011056"/>
                    </a:ext>
                  </a:extLst>
                </a:gridCol>
                <a:gridCol w="1554173">
                  <a:extLst>
                    <a:ext uri="{9D8B030D-6E8A-4147-A177-3AD203B41FA5}">
                      <a16:colId xmlns:a16="http://schemas.microsoft.com/office/drawing/2014/main" val="1129071184"/>
                    </a:ext>
                  </a:extLst>
                </a:gridCol>
              </a:tblGrid>
              <a:tr h="590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Hazard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of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17843"/>
                  </a:ext>
                </a:extLst>
              </a:tr>
              <a:tr h="455274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Histamine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 and temperature controls for fish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specific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HACCP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369109"/>
                  </a:ext>
                </a:extLst>
              </a:tr>
              <a:tr h="590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Pathogen survival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 and temperature controls for smoking fish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Processing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HACCP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190858"/>
                  </a:ext>
                </a:extLst>
              </a:tr>
              <a:tr h="590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Contamination with pathogens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Wash hands before touching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Employee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Sanitation or SCP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864528"/>
                  </a:ext>
                </a:extLst>
              </a:tr>
              <a:tr h="590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Contamination with pathogens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Limit employee movement between raw and cooked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Employee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Sanitation or SCP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387621"/>
                  </a:ext>
                </a:extLst>
              </a:tr>
              <a:tr h="590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Contamination with pathogens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Clean and sanitize food contact surfaces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Plant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Sanitation or SCP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041502"/>
                  </a:ext>
                </a:extLst>
              </a:tr>
              <a:tr h="59016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Chemical contamination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only food-grade grease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Plant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Sanitation or SCP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710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565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80943" y="1423272"/>
            <a:ext cx="7673640" cy="5128210"/>
            <a:chOff x="1784418" y="1629586"/>
            <a:chExt cx="7162024" cy="470621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4418" y="1629586"/>
              <a:ext cx="3761419" cy="47062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0584" y="3359851"/>
              <a:ext cx="4165858" cy="265092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66273" y="160907"/>
            <a:ext cx="9769641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4400" spc="-15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Example SSOP ‘written program’</a:t>
            </a:r>
          </a:p>
          <a:p>
            <a:pPr marL="3175"/>
            <a:r>
              <a:rPr sz="4400" spc="-15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rPr>
              <a:t>and accompanying records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37417" y="5612652"/>
            <a:ext cx="1685925" cy="474345"/>
            <a:chOff x="623316" y="3194304"/>
            <a:chExt cx="1685925" cy="474345"/>
          </a:xfrm>
        </p:grpSpPr>
        <p:sp>
          <p:nvSpPr>
            <p:cNvPr id="7" name="object 7"/>
            <p:cNvSpPr/>
            <p:nvPr/>
          </p:nvSpPr>
          <p:spPr>
            <a:xfrm>
              <a:off x="629412" y="3200400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1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1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9412" y="3200400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1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1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24475" y="5654308"/>
            <a:ext cx="151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30-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39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39700">
              <a:lnSpc>
                <a:spcPts val="1614"/>
              </a:lnSpc>
            </a:pPr>
            <a:fld id="{81D60167-4931-47E6-BA6A-407CBD079E47}" type="slidenum">
              <a:rPr spc="-5" dirty="0"/>
              <a:pPr marL="139700">
                <a:lnSpc>
                  <a:spcPts val="1614"/>
                </a:lnSpc>
              </a:pPr>
              <a:t>35</a:t>
            </a:fld>
            <a:endParaRPr spc="-5"/>
          </a:p>
        </p:txBody>
      </p:sp>
    </p:spTree>
    <p:extLst>
      <p:ext uri="{BB962C8B-B14F-4D97-AF65-F5344CB8AC3E}">
        <p14:creationId xmlns:p14="http://schemas.microsoft.com/office/powerpoint/2010/main" val="37880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ED033-CB4A-9540-CEFB-749AC6549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4737-B3BF-02CA-46FF-98A4E7290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"/>
              <a:t>Seafood Safety Hazards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583D-7CCC-8E14-705B-102973B9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FEA9F8-3092-963D-E3EB-97916D857B84}"/>
              </a:ext>
            </a:extLst>
          </p:cNvPr>
          <p:cNvGrpSpPr/>
          <p:nvPr/>
        </p:nvGrpSpPr>
        <p:grpSpPr>
          <a:xfrm>
            <a:off x="2484216" y="2527991"/>
            <a:ext cx="8119874" cy="2012083"/>
            <a:chOff x="838198" y="563072"/>
            <a:chExt cx="8119874" cy="2012083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6567E8F3-63B3-CAC2-1A47-1A8A1E9CF427}"/>
                </a:ext>
              </a:extLst>
            </p:cNvPr>
            <p:cNvSpPr/>
            <p:nvPr/>
          </p:nvSpPr>
          <p:spPr>
            <a:xfrm rot="5400000">
              <a:off x="4124398" y="-2258519"/>
              <a:ext cx="1547476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FE2E1C5B-61A8-9952-0277-472EB9EE38C0}"/>
                </a:ext>
              </a:extLst>
            </p:cNvPr>
            <p:cNvSpPr/>
            <p:nvPr/>
          </p:nvSpPr>
          <p:spPr>
            <a:xfrm>
              <a:off x="838198" y="563072"/>
              <a:ext cx="21479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26F6A6-790D-D4F4-B118-7BFD7E57F318}"/>
                </a:ext>
              </a:extLst>
            </p:cNvPr>
            <p:cNvSpPr txBox="1"/>
            <p:nvPr/>
          </p:nvSpPr>
          <p:spPr>
            <a:xfrm rot="10800000" flipH="1" flipV="1">
              <a:off x="947732" y="611578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0240AC8-E5E0-4D7F-2CBF-33F680663034}"/>
              </a:ext>
            </a:extLst>
          </p:cNvPr>
          <p:cNvSpPr txBox="1"/>
          <p:nvPr/>
        </p:nvSpPr>
        <p:spPr>
          <a:xfrm>
            <a:off x="2484216" y="3062746"/>
            <a:ext cx="76704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Safety Hazards that have been associated with seafood and are considered “reasonably likely to occur” if not subject to appropriate controls</a:t>
            </a:r>
          </a:p>
          <a:p>
            <a:pPr lvl="1"/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barcode with text&#10;&#10;Description automatically generated">
            <a:extLst>
              <a:ext uri="{FF2B5EF4-FFF2-40B4-BE49-F238E27FC236}">
                <a16:creationId xmlns:a16="http://schemas.microsoft.com/office/drawing/2014/main" id="{ACE92B6A-43F3-42CF-91D0-D377C5B5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t="15938" r="9748"/>
          <a:stretch/>
        </p:blipFill>
        <p:spPr>
          <a:xfrm>
            <a:off x="200796" y="2330158"/>
            <a:ext cx="2037079" cy="22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74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281A8-BFCE-6FB9-1F7B-F7CD0FC24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8A02E-8BAB-D7BA-7839-0B6F337A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FFA0C-D242-5502-3B77-0CE270CB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C55408-2B0C-3A7A-402C-1420A306345D}"/>
              </a:ext>
            </a:extLst>
          </p:cNvPr>
          <p:cNvGrpSpPr/>
          <p:nvPr/>
        </p:nvGrpSpPr>
        <p:grpSpPr>
          <a:xfrm>
            <a:off x="870122" y="1416551"/>
            <a:ext cx="8690810" cy="4351340"/>
            <a:chOff x="838198" y="563072"/>
            <a:chExt cx="8690810" cy="435134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9BE8364F-7DFC-CD41-FC3A-CE0D5FFC0F82}"/>
                </a:ext>
              </a:extLst>
            </p:cNvPr>
            <p:cNvSpPr/>
            <p:nvPr/>
          </p:nvSpPr>
          <p:spPr>
            <a:xfrm rot="5400000">
              <a:off x="3240237" y="-1374360"/>
              <a:ext cx="3886734" cy="869080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E24A199-3EA5-9766-2F4D-C3A05A180EE0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F4EC0D-18ED-3490-B92A-2E86D1FA4D5E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CF32EB2-A57E-CE0B-762F-DE660529DA9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90012" y="1919899"/>
            <a:ext cx="7708394" cy="3092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>
                <a:solidFill>
                  <a:srgbClr val="000000"/>
                </a:solidFill>
              </a:rPr>
              <a:t>Hazards:</a:t>
            </a:r>
            <a:r>
              <a:rPr lang="en-US" sz="1800">
                <a:solidFill>
                  <a:srgbClr val="000000"/>
                </a:solidFill>
              </a:rPr>
              <a:t> a biological, chemical or physical agent that is reasonably likely to cause illness or injury in the absence of appropriate controls</a:t>
            </a:r>
          </a:p>
          <a:p>
            <a:pPr marL="0" indent="0">
              <a:buNone/>
            </a:pPr>
            <a:r>
              <a:rPr lang="en-US" sz="1800" b="1">
                <a:solidFill>
                  <a:srgbClr val="000000"/>
                </a:solidFill>
              </a:rPr>
              <a:t>Undesirable conditions</a:t>
            </a:r>
            <a:r>
              <a:rPr lang="en-US" sz="1800">
                <a:solidFill>
                  <a:srgbClr val="000000"/>
                </a:solidFill>
              </a:rPr>
              <a:t> may not impose a particular food safety hazard, but they are subject to other regulatory controls and pre-requisite requirements (i.e., GMPS and Sanitation Control Procedures (SCPs). Examples include: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</a:rPr>
              <a:t>Insects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</a:rPr>
              <a:t>Hair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</a:rPr>
              <a:t>Filth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</a:rPr>
              <a:t>Spoilage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</a:rPr>
              <a:t>Economic Fraud</a:t>
            </a:r>
          </a:p>
          <a:p>
            <a:pPr marL="742950" lvl="1" indent="-285750"/>
            <a:r>
              <a:rPr lang="en-US" sz="1400">
                <a:solidFill>
                  <a:srgbClr val="000000"/>
                </a:solidFill>
              </a:rPr>
              <a:t>Violations of regulatory food safety standards not directly related to safety</a:t>
            </a:r>
          </a:p>
        </p:txBody>
      </p:sp>
    </p:spTree>
    <p:extLst>
      <p:ext uri="{BB962C8B-B14F-4D97-AF65-F5344CB8AC3E}">
        <p14:creationId xmlns:p14="http://schemas.microsoft.com/office/powerpoint/2010/main" val="1293906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C364-D253-736F-8879-8025585A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"/>
              <a:t>Categories for Seafood Safety Hazards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02EF3-18AF-5932-FDBF-DDA308EAE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162CF-1CF5-7357-B674-E0502A4C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AE28E4-B366-3819-577D-B0EFF1413F20}"/>
              </a:ext>
            </a:extLst>
          </p:cNvPr>
          <p:cNvGrpSpPr/>
          <p:nvPr/>
        </p:nvGrpSpPr>
        <p:grpSpPr>
          <a:xfrm>
            <a:off x="838200" y="1818535"/>
            <a:ext cx="9672486" cy="1802974"/>
            <a:chOff x="838198" y="563072"/>
            <a:chExt cx="9672486" cy="180297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D4A901A-7152-2610-1175-6ACAC0749089}"/>
                </a:ext>
              </a:extLst>
            </p:cNvPr>
            <p:cNvSpPr/>
            <p:nvPr/>
          </p:nvSpPr>
          <p:spPr>
            <a:xfrm rot="5400000">
              <a:off x="5005258" y="-3139379"/>
              <a:ext cx="1338367" cy="967248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8AE8ABC0-8D9B-EDC9-EFA4-6C8436954F45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0457EB-9044-3784-52E8-EF4C2D34B599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33EE853-920A-34B1-2CA1-CE34E6F53072}"/>
              </a:ext>
            </a:extLst>
          </p:cNvPr>
          <p:cNvSpPr txBox="1"/>
          <p:nvPr/>
        </p:nvSpPr>
        <p:spPr>
          <a:xfrm>
            <a:off x="944116" y="2431634"/>
            <a:ext cx="739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seafood safety hazards can be grouped into two categories: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Species-related hazards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Process-related hazards</a:t>
            </a:r>
          </a:p>
        </p:txBody>
      </p:sp>
      <p:pic>
        <p:nvPicPr>
          <p:cNvPr id="11" name="object 4">
            <a:extLst>
              <a:ext uri="{FF2B5EF4-FFF2-40B4-BE49-F238E27FC236}">
                <a16:creationId xmlns:a16="http://schemas.microsoft.com/office/drawing/2014/main" id="{0BC6FF14-33CF-40A1-E90A-4D6108F9148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0413" y="3822800"/>
            <a:ext cx="3901592" cy="2383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ject 5">
            <a:extLst>
              <a:ext uri="{FF2B5EF4-FFF2-40B4-BE49-F238E27FC236}">
                <a16:creationId xmlns:a16="http://schemas.microsoft.com/office/drawing/2014/main" id="{3A1E4979-5573-E191-5EAF-0C7756E9401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3677" y="3731334"/>
            <a:ext cx="3790660" cy="2533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1132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44742-7D60-D323-A150-10BB01DBF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2" y="320078"/>
            <a:ext cx="9672484" cy="1325563"/>
          </a:xfrm>
        </p:spPr>
        <p:txBody>
          <a:bodyPr/>
          <a:lstStyle/>
          <a:p>
            <a:r>
              <a:rPr lang="en-US"/>
              <a:t>Species- and Process-Related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A76C0-1475-EBB9-4E5C-7D9732154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827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C0512-E261-E33F-C6D1-4CC3BB06C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39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D718F5-427B-C761-110E-A9C17479FBED}"/>
              </a:ext>
            </a:extLst>
          </p:cNvPr>
          <p:cNvGrpSpPr/>
          <p:nvPr/>
        </p:nvGrpSpPr>
        <p:grpSpPr>
          <a:xfrm>
            <a:off x="773869" y="1720985"/>
            <a:ext cx="9520989" cy="4568471"/>
            <a:chOff x="838198" y="563072"/>
            <a:chExt cx="9520989" cy="456847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C6ABE3E8-285A-3C67-6A0C-E8094F928AC5}"/>
                </a:ext>
              </a:extLst>
            </p:cNvPr>
            <p:cNvSpPr/>
            <p:nvPr/>
          </p:nvSpPr>
          <p:spPr>
            <a:xfrm rot="5400000">
              <a:off x="3546761" y="-1680883"/>
              <a:ext cx="4103864" cy="952098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4D17506-B5AA-32B4-5220-12FD2CE42D99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1E2C64-2EA5-5796-0F47-34B1E27F73D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8FE29AC-42C5-5569-FF09-D672E96A1D23}"/>
              </a:ext>
            </a:extLst>
          </p:cNvPr>
          <p:cNvSpPr txBox="1"/>
          <p:nvPr/>
        </p:nvSpPr>
        <p:spPr>
          <a:xfrm>
            <a:off x="773869" y="4064272"/>
            <a:ext cx="78365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Process-Related Hazards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Pathogenic Bacteria Growth and Toxin Formation (Other than Clostridium botulinum) as a Result of Time and Temperature Abuse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Clostridium botulinum Toxin 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Pathogenic Bacteria Growth and Toxin Formation as a Result of Inadequate Drying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Staphylococcus aureus Toxin Formation in Hydrated Batter Mixes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Pathogenic Bacteria Survival Through Cooking or Pasteurization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 of Pathogenic Bacteria After Pasteurization and Specialized Cooking 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Undeclared Major Food Allergens and Certain Food Intolerance Substances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 and glass inclusion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AFACCB-E907-214F-8660-CE1475363903}"/>
              </a:ext>
            </a:extLst>
          </p:cNvPr>
          <p:cNvSpPr txBox="1"/>
          <p:nvPr/>
        </p:nvSpPr>
        <p:spPr>
          <a:xfrm>
            <a:off x="773868" y="2129991"/>
            <a:ext cx="729113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Species-Related Hazards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Pathogens from the Harvest Area (molluscan shellfish only)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Toxins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Scombrotoxin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Histamine Formation (certain species of finfish only)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Chemical Contaminants Including Pesticides Methylmercury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Drugs (farm raised)</a:t>
            </a:r>
          </a:p>
        </p:txBody>
      </p:sp>
    </p:spTree>
    <p:extLst>
      <p:ext uri="{BB962C8B-B14F-4D97-AF65-F5344CB8AC3E}">
        <p14:creationId xmlns:p14="http://schemas.microsoft.com/office/powerpoint/2010/main" val="175819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CBCD-822D-CC3F-DB76-3541EED8A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353800" cy="1253006"/>
          </a:xfrm>
        </p:spPr>
        <p:txBody>
          <a:bodyPr>
            <a:normAutofit fontScale="90000"/>
          </a:bodyPr>
          <a:lstStyle/>
          <a:p>
            <a:r>
              <a:rPr lang="en-US"/>
              <a:t>Introduction to the Alliance Course and HACCP​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A4CB-D19D-86F4-08BC-850035CE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0B17A607-C189-2C26-FC0D-1DF294C933DC}"/>
              </a:ext>
            </a:extLst>
          </p:cNvPr>
          <p:cNvSpPr/>
          <p:nvPr/>
        </p:nvSpPr>
        <p:spPr>
          <a:xfrm rot="5400000">
            <a:off x="6159038" y="-353944"/>
            <a:ext cx="2237350" cy="8119872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A barcode with text&#10;&#10;Description automatically generated">
            <a:extLst>
              <a:ext uri="{FF2B5EF4-FFF2-40B4-BE49-F238E27FC236}">
                <a16:creationId xmlns:a16="http://schemas.microsoft.com/office/drawing/2014/main" id="{7425910C-99BB-9C75-CE10-3AC91474F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2" b="-1523"/>
          <a:stretch/>
        </p:blipFill>
        <p:spPr>
          <a:xfrm>
            <a:off x="579120" y="2803057"/>
            <a:ext cx="2079994" cy="2153199"/>
          </a:xfrm>
          <a:prstGeom prst="rect">
            <a:avLst/>
          </a:prstGeom>
        </p:spPr>
      </p:pic>
      <p:sp>
        <p:nvSpPr>
          <p:cNvPr id="19" name="Graphic 3">
            <a:extLst>
              <a:ext uri="{FF2B5EF4-FFF2-40B4-BE49-F238E27FC236}">
                <a16:creationId xmlns:a16="http://schemas.microsoft.com/office/drawing/2014/main" id="{49AAD9C6-08E8-14A6-7CDA-2336CCB8CB7D}"/>
              </a:ext>
            </a:extLst>
          </p:cNvPr>
          <p:cNvSpPr/>
          <p:nvPr/>
        </p:nvSpPr>
        <p:spPr>
          <a:xfrm>
            <a:off x="3217776" y="2063352"/>
            <a:ext cx="2208466" cy="533544"/>
          </a:xfrm>
          <a:custGeom>
            <a:avLst/>
            <a:gdLst/>
            <a:ahLst/>
            <a:cxnLst/>
            <a:rect l="l" t="t" r="r" b="b"/>
            <a:pathLst>
              <a:path w="1229360" h="261620">
                <a:moveTo>
                  <a:pt x="1095375" y="0"/>
                </a:moveTo>
                <a:lnTo>
                  <a:pt x="0" y="0"/>
                </a:lnTo>
                <a:lnTo>
                  <a:pt x="0" y="261620"/>
                </a:lnTo>
                <a:lnTo>
                  <a:pt x="1089025" y="261620"/>
                </a:lnTo>
                <a:lnTo>
                  <a:pt x="1193601" y="181987"/>
                </a:lnTo>
                <a:lnTo>
                  <a:pt x="1229121" y="128190"/>
                </a:lnTo>
                <a:lnTo>
                  <a:pt x="1196181" y="75703"/>
                </a:lnTo>
                <a:lnTo>
                  <a:pt x="1095375" y="0"/>
                </a:lnTo>
                <a:close/>
              </a:path>
            </a:pathLst>
          </a:custGeom>
          <a:solidFill>
            <a:srgbClr val="4D4D4F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r>
              <a:rPr lang="en-US"/>
              <a:t>	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BF1684A0-0EA4-C46D-E504-616DD95CC4A7}"/>
              </a:ext>
            </a:extLst>
          </p:cNvPr>
          <p:cNvSpPr txBox="1"/>
          <p:nvPr/>
        </p:nvSpPr>
        <p:spPr>
          <a:xfrm>
            <a:off x="3230880" y="1914144"/>
            <a:ext cx="2060448" cy="6705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1450" marR="0">
              <a:spcBef>
                <a:spcPts val="390"/>
              </a:spcBef>
            </a:pPr>
            <a:r>
              <a:rPr lang="nn-NO" sz="11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1198FD-58C3-6DA9-26C5-0B0C2DE82B99}"/>
              </a:ext>
            </a:extLst>
          </p:cNvPr>
          <p:cNvSpPr txBox="1"/>
          <p:nvPr/>
        </p:nvSpPr>
        <p:spPr>
          <a:xfrm rot="10800000" flipH="1" flipV="1">
            <a:off x="3363723" y="2166479"/>
            <a:ext cx="96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1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EDC80323-774C-3AD5-2EFB-EE97194C5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723" y="26800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</a:rPr>
              <a:t>In this chapter, you will learn the:</a:t>
            </a:r>
          </a:p>
          <a:p>
            <a:pPr lvl="1"/>
            <a:r>
              <a:rPr lang="en-US" sz="1800">
                <a:solidFill>
                  <a:srgbClr val="000000"/>
                </a:solidFill>
              </a:rPr>
              <a:t>Objective of the course</a:t>
            </a:r>
          </a:p>
          <a:p>
            <a:pPr lvl="1"/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Format of the course</a:t>
            </a:r>
          </a:p>
          <a:p>
            <a:pPr lvl="1"/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Expectations of the participants</a:t>
            </a:r>
          </a:p>
          <a:p>
            <a:pPr lvl="1"/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Meaning and importance of HACCP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6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B6CC-DFBA-E8CF-14CD-A8C833EF4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E18AC-B19F-8413-549C-F561D8F1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2" y="320078"/>
            <a:ext cx="9672484" cy="1325563"/>
          </a:xfrm>
        </p:spPr>
        <p:txBody>
          <a:bodyPr/>
          <a:lstStyle/>
          <a:p>
            <a:r>
              <a:rPr lang="en-US"/>
              <a:t>Pathogens in Seafood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E3683-ECCB-CDE5-97FF-D0A42B517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827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26D17-CBDD-0901-4460-782292AE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D67B01-D8F1-C4A9-5C61-35A50310A7AF}"/>
              </a:ext>
            </a:extLst>
          </p:cNvPr>
          <p:cNvGrpSpPr/>
          <p:nvPr/>
        </p:nvGrpSpPr>
        <p:grpSpPr>
          <a:xfrm>
            <a:off x="838200" y="1825625"/>
            <a:ext cx="9082757" cy="1961961"/>
            <a:chOff x="838198" y="435807"/>
            <a:chExt cx="7782716" cy="2396108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C775CC7E-78C9-605E-7F38-3092302097CC}"/>
                </a:ext>
              </a:extLst>
            </p:cNvPr>
            <p:cNvSpPr/>
            <p:nvPr/>
          </p:nvSpPr>
          <p:spPr>
            <a:xfrm rot="5400000">
              <a:off x="3827440" y="-1961560"/>
              <a:ext cx="1804234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00CF4E9F-E3CD-969D-2988-764880521C71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28AE31-CB2A-C862-5341-7441A8C804C8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306D18-ED1B-5B0D-A836-2E820B7DAE54}"/>
              </a:ext>
            </a:extLst>
          </p:cNvPr>
          <p:cNvGrpSpPr/>
          <p:nvPr/>
        </p:nvGrpSpPr>
        <p:grpSpPr>
          <a:xfrm>
            <a:off x="838200" y="4443552"/>
            <a:ext cx="9082758" cy="1692553"/>
            <a:chOff x="838198" y="435807"/>
            <a:chExt cx="7782717" cy="2067084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90CE5264-C141-180B-8705-8B682AD417A3}"/>
                </a:ext>
              </a:extLst>
            </p:cNvPr>
            <p:cNvSpPr/>
            <p:nvPr/>
          </p:nvSpPr>
          <p:spPr>
            <a:xfrm rot="5400000">
              <a:off x="3991952" y="-2126072"/>
              <a:ext cx="1475211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F6AEDE7F-2CE8-AFC7-DED2-6856CF305A2B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2D3CE8-97D3-9703-A239-50E2B8400AA1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C9D30E7-4699-3742-BF63-59E5C8CE37F2}"/>
              </a:ext>
            </a:extLst>
          </p:cNvPr>
          <p:cNvSpPr txBox="1"/>
          <p:nvPr/>
        </p:nvSpPr>
        <p:spPr>
          <a:xfrm>
            <a:off x="986588" y="2263671"/>
            <a:ext cx="79288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Microorganisms that can be pathogenic and cause </a:t>
            </a:r>
            <a:r>
              <a:rPr lang="en-US" sz="18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seafoodborne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illnesses: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Protozoa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Microscopic parasites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47D70-6DFA-9986-17C8-0C9A3126C7A0}"/>
              </a:ext>
            </a:extLst>
          </p:cNvPr>
          <p:cNvSpPr txBox="1"/>
          <p:nvPr/>
        </p:nvSpPr>
        <p:spPr>
          <a:xfrm>
            <a:off x="861364" y="5012800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Bacterial Hazards: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Foodborne infection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Foodborne intoxication</a:t>
            </a:r>
          </a:p>
        </p:txBody>
      </p:sp>
    </p:spTree>
    <p:extLst>
      <p:ext uri="{BB962C8B-B14F-4D97-AF65-F5344CB8AC3E}">
        <p14:creationId xmlns:p14="http://schemas.microsoft.com/office/powerpoint/2010/main" val="4165389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82FDC-6E98-56B7-3282-062317880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DAE-6C72-5719-29F8-836CF20A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2" y="320078"/>
            <a:ext cx="9672484" cy="1325563"/>
          </a:xfrm>
        </p:spPr>
        <p:txBody>
          <a:bodyPr/>
          <a:lstStyle/>
          <a:p>
            <a:r>
              <a:rPr lang="en-US"/>
              <a:t>Pathogen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9FBB4-9549-3A90-ADD3-664E7D4D8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827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430E2-AD6F-92AC-E611-4DB971F0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55229F-C999-42A8-6A30-1886C0D7BD6F}"/>
              </a:ext>
            </a:extLst>
          </p:cNvPr>
          <p:cNvGrpSpPr/>
          <p:nvPr/>
        </p:nvGrpSpPr>
        <p:grpSpPr>
          <a:xfrm>
            <a:off x="773869" y="1720985"/>
            <a:ext cx="9520989" cy="3445472"/>
            <a:chOff x="838198" y="563072"/>
            <a:chExt cx="9520989" cy="344547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C8C9B3B5-2883-AD5A-FC78-384301B456FE}"/>
                </a:ext>
              </a:extLst>
            </p:cNvPr>
            <p:cNvSpPr/>
            <p:nvPr/>
          </p:nvSpPr>
          <p:spPr>
            <a:xfrm rot="5400000">
              <a:off x="4108260" y="-2242382"/>
              <a:ext cx="2980865" cy="952098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221FF389-5B7E-BEF0-6D3D-9FAB7C349761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FC3AB5-8F83-B0BE-9D7B-BA1AF944FA84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92A3C55-CB93-074F-540F-7C0CC4BBC32F}"/>
              </a:ext>
            </a:extLst>
          </p:cNvPr>
          <p:cNvSpPr txBox="1"/>
          <p:nvPr/>
        </p:nvSpPr>
        <p:spPr>
          <a:xfrm>
            <a:off x="793759" y="2304135"/>
            <a:ext cx="81577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strategies for pathogens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controls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high risk products like raw molluscan shellfish require that they only be harvested from waters that do not have elevated levels of pathogens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 or reduce pathogen growth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an acceptable level by: freezing, refrigeration (minimizing exposure to temperatures above 40°F), drying, acidifying, fermenting, or salting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Eliminate or kill pathogens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cooking, pasteurizing, or using lethal non-thermal treatments</a:t>
            </a:r>
          </a:p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36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C280D-44AE-5E4D-53F0-1AA55F957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1FFBB-8C28-B828-A211-E95CA66DE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2" y="320078"/>
            <a:ext cx="9672484" cy="1325563"/>
          </a:xfrm>
        </p:spPr>
        <p:txBody>
          <a:bodyPr/>
          <a:lstStyle/>
          <a:p>
            <a:r>
              <a:rPr lang="en-US"/>
              <a:t>Pathogens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E69A3-5720-EA64-000F-50E102F31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827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37427-244F-A918-3A1E-77C3C680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2C1D80-F2A8-7C0B-3711-197B321207DF}"/>
              </a:ext>
            </a:extLst>
          </p:cNvPr>
          <p:cNvGrpSpPr/>
          <p:nvPr/>
        </p:nvGrpSpPr>
        <p:grpSpPr>
          <a:xfrm>
            <a:off x="884527" y="1417444"/>
            <a:ext cx="5057274" cy="2882434"/>
            <a:chOff x="838198" y="435807"/>
            <a:chExt cx="4333412" cy="3520265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5D5F2D15-2FB1-7E2D-ACAC-8F21C80A120C}"/>
                </a:ext>
              </a:extLst>
            </p:cNvPr>
            <p:cNvSpPr/>
            <p:nvPr/>
          </p:nvSpPr>
          <p:spPr>
            <a:xfrm rot="5400000">
              <a:off x="1540709" y="325172"/>
              <a:ext cx="2928391" cy="433341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1547B162-5548-5091-A0F7-0A3D7129A729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60CE5B-7911-8B79-8309-0530AAC1586B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758BAC-AF46-6627-A822-3B556B335294}"/>
              </a:ext>
            </a:extLst>
          </p:cNvPr>
          <p:cNvGrpSpPr/>
          <p:nvPr/>
        </p:nvGrpSpPr>
        <p:grpSpPr>
          <a:xfrm>
            <a:off x="861363" y="4419998"/>
            <a:ext cx="5057274" cy="1961961"/>
            <a:chOff x="838198" y="435807"/>
            <a:chExt cx="4333412" cy="2396107"/>
          </a:xfrm>
        </p:grpSpPr>
        <p:sp>
          <p:nvSpPr>
            <p:cNvPr id="16" name="Round Same Side Corner Rectangle 15">
              <a:extLst>
                <a:ext uri="{FF2B5EF4-FFF2-40B4-BE49-F238E27FC236}">
                  <a16:creationId xmlns:a16="http://schemas.microsoft.com/office/drawing/2014/main" id="{CFB1F4F6-6477-E5C0-554E-07B87CA9CC4C}"/>
                </a:ext>
              </a:extLst>
            </p:cNvPr>
            <p:cNvSpPr/>
            <p:nvPr/>
          </p:nvSpPr>
          <p:spPr>
            <a:xfrm rot="5400000">
              <a:off x="2102787" y="-236909"/>
              <a:ext cx="1804234" cy="433341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575E876A-EBB2-B96F-5844-2154F9AC7D85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F66F3C-5A15-9807-54E3-4975C5360A74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9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366D7ED-FD83-FD99-D1AB-6C29E44200BD}"/>
              </a:ext>
            </a:extLst>
          </p:cNvPr>
          <p:cNvSpPr txBox="1"/>
          <p:nvPr/>
        </p:nvSpPr>
        <p:spPr>
          <a:xfrm>
            <a:off x="861363" y="4948300"/>
            <a:ext cx="61120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bacteria need for favorable growth: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(nutrients from the seafood)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(moisture in the seafood)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Air, minimal air or no air (reduced-oxygen)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DE7E5-D874-FAFC-C0D0-E669FC4FE5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204" t="29887" r="12370" b="21771"/>
          <a:stretch/>
        </p:blipFill>
        <p:spPr>
          <a:xfrm>
            <a:off x="1315667" y="1963643"/>
            <a:ext cx="3699967" cy="229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62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282D3-A08B-3C39-E00D-1061A9AD5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23FF-0835-559E-9E64-8877804D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2" y="320078"/>
            <a:ext cx="9672484" cy="1325563"/>
          </a:xfrm>
        </p:spPr>
        <p:txBody>
          <a:bodyPr/>
          <a:lstStyle/>
          <a:p>
            <a:r>
              <a:rPr lang="en-US"/>
              <a:t>Primary Microbial Pathogens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7847-7795-3257-6FDD-8336206C2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827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AB24E-E31C-8971-D7AA-4AFC738A7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3737A7-EC39-4D3B-97B1-75CDB363181F}"/>
              </a:ext>
            </a:extLst>
          </p:cNvPr>
          <p:cNvGrpSpPr/>
          <p:nvPr/>
        </p:nvGrpSpPr>
        <p:grpSpPr>
          <a:xfrm>
            <a:off x="773869" y="1720985"/>
            <a:ext cx="9520989" cy="4568471"/>
            <a:chOff x="838198" y="563072"/>
            <a:chExt cx="9520989" cy="456847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ABCFD01-598D-2B14-844C-302730F92A0A}"/>
                </a:ext>
              </a:extLst>
            </p:cNvPr>
            <p:cNvSpPr/>
            <p:nvPr/>
          </p:nvSpPr>
          <p:spPr>
            <a:xfrm rot="5400000">
              <a:off x="3546761" y="-1680883"/>
              <a:ext cx="4103864" cy="952098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D10102C-9A7A-574D-77E0-0943BFC84BD2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1C3F13-2E53-25BC-050C-969F70634CB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10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E5E34A0-524E-D162-A6F0-DFF456A7FBD4}"/>
              </a:ext>
            </a:extLst>
          </p:cNvPr>
          <p:cNvSpPr txBox="1"/>
          <p:nvPr/>
        </p:nvSpPr>
        <p:spPr>
          <a:xfrm>
            <a:off x="838200" y="2110248"/>
            <a:ext cx="8995774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Pathogens of Concern for Seafood Products: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Sporeforming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Clostridium botulinum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 cereus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Clostridium perfringens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Sporeforming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bacteria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Listeria monocytogenes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Salmonella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(e.g.,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typhimurium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enteriditis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Shigella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(e.g.,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dysenteriae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Pathogenic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Staphylococcus aureus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Vibrio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(e.g.,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 cholerae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 parahaemolyticus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 vulnificus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Others (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Campylobacter </a:t>
            </a:r>
            <a:r>
              <a:rPr lang="en-US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jejuni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Yersina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enterocolitica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Shigella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and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Escherichia coli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89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947D9-4EB3-9449-FAF7-5559D813E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2659-BF1C-391A-438D-523A6099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2" y="320078"/>
            <a:ext cx="9672484" cy="1325563"/>
          </a:xfrm>
        </p:spPr>
        <p:txBody>
          <a:bodyPr/>
          <a:lstStyle/>
          <a:p>
            <a:r>
              <a:rPr lang="en-US" dirty="0"/>
              <a:t>Specific Pathogen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312D3-3192-2B35-18CE-D8937F8BF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8270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3BD1F-9410-C924-13AE-B98ED027F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8D43DE-BB18-5600-FE6C-2FB5DE558B05}"/>
              </a:ext>
            </a:extLst>
          </p:cNvPr>
          <p:cNvGrpSpPr/>
          <p:nvPr/>
        </p:nvGrpSpPr>
        <p:grpSpPr>
          <a:xfrm>
            <a:off x="773869" y="1720985"/>
            <a:ext cx="9520989" cy="3572912"/>
            <a:chOff x="838198" y="563072"/>
            <a:chExt cx="9520989" cy="357291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8CDB982C-3F65-30C3-735C-FBA960AD3E93}"/>
                </a:ext>
              </a:extLst>
            </p:cNvPr>
            <p:cNvSpPr/>
            <p:nvPr/>
          </p:nvSpPr>
          <p:spPr>
            <a:xfrm rot="5400000">
              <a:off x="4044541" y="-2178662"/>
              <a:ext cx="3108304" cy="952098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91373D9-1323-C41C-7A4A-F80E2A8711C3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0E54D3-0610-9A90-90BE-86BDDF745253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D4FEE2A-A4E7-94F2-B283-DC44562ABFD4}"/>
              </a:ext>
            </a:extLst>
          </p:cNvPr>
          <p:cNvSpPr txBox="1"/>
          <p:nvPr/>
        </p:nvSpPr>
        <p:spPr>
          <a:xfrm>
            <a:off x="838200" y="2110248"/>
            <a:ext cx="899577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Clostridium botulinum in seafood: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•Destroy spores during processing (e.g., thermal processing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[canning] or proper cooking to destroy the spores).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•Prevent potential growth by proper salting, drying, or pickling (acidification).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•Proper refrigeration, particularly for raw, non-frozen seafood packaged in anaerobic conditions (limited oxygen).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•Packaging refrigerated fishery products in permeable film that allows enough oxygen exposure to prevent anaerobic growth.</a:t>
            </a:r>
          </a:p>
        </p:txBody>
      </p:sp>
    </p:spTree>
    <p:extLst>
      <p:ext uri="{BB962C8B-B14F-4D97-AF65-F5344CB8AC3E}">
        <p14:creationId xmlns:p14="http://schemas.microsoft.com/office/powerpoint/2010/main" val="620599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E2FB-5F8F-6A84-3E65-7C97E0BF7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1FFE-A00F-08D2-7EB6-0C4C2BA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Pathogen Controls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0B19A-03A8-D937-ECA9-134B1F9BF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7F4C8-872B-7F08-79F1-610B5B491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7FBAF6-F6FF-E163-993C-49A51356B6AB}"/>
              </a:ext>
            </a:extLst>
          </p:cNvPr>
          <p:cNvGrpSpPr/>
          <p:nvPr/>
        </p:nvGrpSpPr>
        <p:grpSpPr>
          <a:xfrm>
            <a:off x="838200" y="1785262"/>
            <a:ext cx="8139763" cy="2517015"/>
            <a:chOff x="838198" y="563072"/>
            <a:chExt cx="8139763" cy="25170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D79FE2B-EE83-FE8D-733A-69C508CFBF6C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375EFAD7-9F44-63BC-F454-BF017094498B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486AF4-4F17-202A-9E15-BFA9DBD86DD9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D7DA9D4-2E49-0C6D-0256-A3988751FAEE}"/>
              </a:ext>
            </a:extLst>
          </p:cNvPr>
          <p:cNvSpPr txBox="1"/>
          <p:nvPr/>
        </p:nvSpPr>
        <p:spPr>
          <a:xfrm>
            <a:off x="1082841" y="2345899"/>
            <a:ext cx="6436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 cereus 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seafood: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sanitation to prevent product contamination (product source, process facilities and personnel)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chilling rates for warm prepared food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refrigeration for prepared, ready-to-eat (RTE) food with extended shelf lives</a:t>
            </a:r>
          </a:p>
        </p:txBody>
      </p:sp>
    </p:spTree>
    <p:extLst>
      <p:ext uri="{BB962C8B-B14F-4D97-AF65-F5344CB8AC3E}">
        <p14:creationId xmlns:p14="http://schemas.microsoft.com/office/powerpoint/2010/main" val="37957337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5859F-26CB-3C90-28D6-C7DB02A83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E8A47-29A7-FE47-329D-08CDD3D8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Pathogen Controls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C4D5F-F49A-5C1B-C93B-1432D98E7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43C4B-A564-41D4-24E3-CF246632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234D0F-FB93-22E5-967C-6201CA4D0102}"/>
              </a:ext>
            </a:extLst>
          </p:cNvPr>
          <p:cNvGrpSpPr/>
          <p:nvPr/>
        </p:nvGrpSpPr>
        <p:grpSpPr>
          <a:xfrm>
            <a:off x="838200" y="1785262"/>
            <a:ext cx="8139763" cy="2517015"/>
            <a:chOff x="838198" y="563072"/>
            <a:chExt cx="8139763" cy="25170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5F3921C8-4393-3484-2307-1D90C8BDAF38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8D54D392-49D0-E91C-CD90-30BFB09A7BF1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3B44D1-C3AA-7C5D-CF16-1B1B5BADE847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4E74057-72F5-F327-3C29-3AAEF7045F99}"/>
              </a:ext>
            </a:extLst>
          </p:cNvPr>
          <p:cNvSpPr txBox="1"/>
          <p:nvPr/>
        </p:nvSpPr>
        <p:spPr>
          <a:xfrm>
            <a:off x="1082841" y="2345899"/>
            <a:ext cx="6436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Listeria monocytogenes in seafood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sanitation to prevent product contamination (product source, process facilities, and personnel)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refrigeration to prevent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cooking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 cross-contamination after cooking</a:t>
            </a:r>
          </a:p>
        </p:txBody>
      </p:sp>
    </p:spTree>
    <p:extLst>
      <p:ext uri="{BB962C8B-B14F-4D97-AF65-F5344CB8AC3E}">
        <p14:creationId xmlns:p14="http://schemas.microsoft.com/office/powerpoint/2010/main" val="3183435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2EC4E-CD7D-7419-5B65-1DB5D3404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9D89-B68E-877C-D518-50E72E616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Pathogen Controls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9CCEB-0AC9-3CF9-B8FC-AEA8C6D5E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EEF19-6694-689A-7F15-53F24110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AE5BAE-2150-A3F8-7D6B-5C40D9AB3F76}"/>
              </a:ext>
            </a:extLst>
          </p:cNvPr>
          <p:cNvGrpSpPr/>
          <p:nvPr/>
        </p:nvGrpSpPr>
        <p:grpSpPr>
          <a:xfrm>
            <a:off x="838200" y="1785262"/>
            <a:ext cx="8139763" cy="2517015"/>
            <a:chOff x="838198" y="563072"/>
            <a:chExt cx="8139763" cy="25170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37A5467D-9520-D8EB-B9B3-5D532A2F271F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085C12B-7AA4-F229-1012-7BB48C7E5E63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34CCE1-0BAE-E2A2-E9E7-7B62D7270BDF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123930A-BBA4-58B2-A06C-671872D17705}"/>
              </a:ext>
            </a:extLst>
          </p:cNvPr>
          <p:cNvSpPr txBox="1"/>
          <p:nvPr/>
        </p:nvSpPr>
        <p:spPr>
          <a:xfrm>
            <a:off x="1046746" y="2309804"/>
            <a:ext cx="6436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Salmonella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in seafood: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sanitation to prevent product contamination (product source, process facilities and personnel)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refrigeration to prevent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cooking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 cross-contamination after cooking</a:t>
            </a:r>
          </a:p>
        </p:txBody>
      </p:sp>
    </p:spTree>
    <p:extLst>
      <p:ext uri="{BB962C8B-B14F-4D97-AF65-F5344CB8AC3E}">
        <p14:creationId xmlns:p14="http://schemas.microsoft.com/office/powerpoint/2010/main" val="2172559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98D29-D921-066D-8EB5-D97729CE2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00266-E8F9-5D9A-FA55-DC204542B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Pathogen Controls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F51F6-E0FE-FE74-0F88-823F7B3F0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62D21-FD06-638E-A5DB-39EB5E79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5A2C4B-278F-7658-9C36-1304E5040A1D}"/>
              </a:ext>
            </a:extLst>
          </p:cNvPr>
          <p:cNvGrpSpPr/>
          <p:nvPr/>
        </p:nvGrpSpPr>
        <p:grpSpPr>
          <a:xfrm>
            <a:off x="838200" y="1785262"/>
            <a:ext cx="8139763" cy="2517015"/>
            <a:chOff x="838198" y="563072"/>
            <a:chExt cx="8139763" cy="25170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8FB2ED06-7E2F-5C6C-9E8B-D565036CFD27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862B52B-5C3A-84B6-E43D-D760595076D0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1BF648-9A68-1367-F743-5DFEA57C8187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15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BABF09-AD97-6DD0-54D8-762A0A84D928}"/>
              </a:ext>
            </a:extLst>
          </p:cNvPr>
          <p:cNvSpPr txBox="1"/>
          <p:nvPr/>
        </p:nvSpPr>
        <p:spPr>
          <a:xfrm>
            <a:off x="1046746" y="2309804"/>
            <a:ext cx="6436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Staphylococcus aureus 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seafood: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sanitation to prevent product contamination (product source, process facilities and personnel)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refrigeration to prevent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cooking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 cross-contamination after cooking</a:t>
            </a:r>
          </a:p>
        </p:txBody>
      </p:sp>
    </p:spTree>
    <p:extLst>
      <p:ext uri="{BB962C8B-B14F-4D97-AF65-F5344CB8AC3E}">
        <p14:creationId xmlns:p14="http://schemas.microsoft.com/office/powerpoint/2010/main" val="26086213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8B319-D34C-E5B3-A32F-D2940FEBB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DAFAD-8034-6EAD-9C79-80D20DD22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Pathogen Controls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49E65-3496-2B22-3036-06880B8BF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EAC12-3EC1-B4B8-67FD-85F20A9F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49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E1E568-0327-AF0D-C7C0-1276CE933601}"/>
              </a:ext>
            </a:extLst>
          </p:cNvPr>
          <p:cNvGrpSpPr/>
          <p:nvPr/>
        </p:nvGrpSpPr>
        <p:grpSpPr>
          <a:xfrm>
            <a:off x="838200" y="1785262"/>
            <a:ext cx="8139763" cy="2517015"/>
            <a:chOff x="838198" y="563072"/>
            <a:chExt cx="8139763" cy="25170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91E45FC-33E7-8AD2-DAE0-7A8DDEB535EC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3CA22F4-455B-3E80-315D-D4E5B55D74B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0DE8C0-F41D-FDAE-03ED-F0C97C53973D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16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4337A3E-5A16-4C6F-EC83-CE75366F1428}"/>
              </a:ext>
            </a:extLst>
          </p:cNvPr>
          <p:cNvSpPr txBox="1"/>
          <p:nvPr/>
        </p:nvSpPr>
        <p:spPr>
          <a:xfrm>
            <a:off x="1046746" y="2309804"/>
            <a:ext cx="64368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Vibrio cholerae, Vibrio parahaemolyticus and Vibrio vulnificus 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seafood: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harvested from approved 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refrigeration from harvest through processing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cooking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Consumption advisories for more susceptible consumers</a:t>
            </a:r>
          </a:p>
        </p:txBody>
      </p:sp>
    </p:spTree>
    <p:extLst>
      <p:ext uri="{BB962C8B-B14F-4D97-AF65-F5344CB8AC3E}">
        <p14:creationId xmlns:p14="http://schemas.microsoft.com/office/powerpoint/2010/main" val="2680135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BF226-E17D-6931-B9AF-87FF07AEF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7570C-03F1-372E-EFD7-69174191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B925D4-7680-97AD-E135-A42D78FCC2AC}"/>
              </a:ext>
            </a:extLst>
          </p:cNvPr>
          <p:cNvGrpSpPr/>
          <p:nvPr/>
        </p:nvGrpSpPr>
        <p:grpSpPr>
          <a:xfrm>
            <a:off x="1350485" y="900511"/>
            <a:ext cx="9082758" cy="2111288"/>
            <a:chOff x="838198" y="558762"/>
            <a:chExt cx="7782717" cy="2578478"/>
          </a:xfrm>
        </p:grpSpPr>
        <p:sp>
          <p:nvSpPr>
            <p:cNvPr id="5" name="Round Same Side Corner Rectangle 4">
              <a:extLst>
                <a:ext uri="{FF2B5EF4-FFF2-40B4-BE49-F238E27FC236}">
                  <a16:creationId xmlns:a16="http://schemas.microsoft.com/office/drawing/2014/main" id="{6FBC5A14-F29C-450E-4EED-9CB9C45413B8}"/>
                </a:ext>
              </a:extLst>
            </p:cNvPr>
            <p:cNvSpPr/>
            <p:nvPr/>
          </p:nvSpPr>
          <p:spPr>
            <a:xfrm rot="5400000">
              <a:off x="3674778" y="-1808897"/>
              <a:ext cx="2109559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Graphic 3">
              <a:extLst>
                <a:ext uri="{FF2B5EF4-FFF2-40B4-BE49-F238E27FC236}">
                  <a16:creationId xmlns:a16="http://schemas.microsoft.com/office/drawing/2014/main" id="{D889FF61-8B08-965B-00A1-8403B6E643A3}"/>
                </a:ext>
              </a:extLst>
            </p:cNvPr>
            <p:cNvSpPr/>
            <p:nvPr/>
          </p:nvSpPr>
          <p:spPr>
            <a:xfrm>
              <a:off x="838198" y="563074"/>
              <a:ext cx="1703921" cy="464604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1C4C17-2B28-FA8F-FF57-BA8D0C39C852}"/>
                </a:ext>
              </a:extLst>
            </p:cNvPr>
            <p:cNvSpPr txBox="1"/>
            <p:nvPr/>
          </p:nvSpPr>
          <p:spPr>
            <a:xfrm rot="10800000" flipH="1" flipV="1">
              <a:off x="858089" y="558762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6698C8-D546-58CB-A677-8794FAEB5596}"/>
              </a:ext>
            </a:extLst>
          </p:cNvPr>
          <p:cNvGrpSpPr/>
          <p:nvPr/>
        </p:nvGrpSpPr>
        <p:grpSpPr>
          <a:xfrm>
            <a:off x="1350485" y="3454792"/>
            <a:ext cx="9082758" cy="2042887"/>
            <a:chOff x="838198" y="558762"/>
            <a:chExt cx="7799088" cy="2494941"/>
          </a:xfrm>
        </p:grpSpPr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1B06E19A-E722-8556-196F-C768D4196460}"/>
                </a:ext>
              </a:extLst>
            </p:cNvPr>
            <p:cNvSpPr/>
            <p:nvPr/>
          </p:nvSpPr>
          <p:spPr>
            <a:xfrm rot="5400000">
              <a:off x="3724731" y="-1858853"/>
              <a:ext cx="2026024" cy="779908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4AC21899-EA3F-F294-3C1E-D8267242E9E6}"/>
                </a:ext>
              </a:extLst>
            </p:cNvPr>
            <p:cNvSpPr/>
            <p:nvPr/>
          </p:nvSpPr>
          <p:spPr>
            <a:xfrm>
              <a:off x="838198" y="563073"/>
              <a:ext cx="1807129" cy="464605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FE11C1-D480-AD63-7F7F-B92760E07134}"/>
                </a:ext>
              </a:extLst>
            </p:cNvPr>
            <p:cNvSpPr txBox="1"/>
            <p:nvPr/>
          </p:nvSpPr>
          <p:spPr>
            <a:xfrm rot="10800000" flipH="1" flipV="1">
              <a:off x="858089" y="558762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82F7FA4-BEBB-A814-7284-629722E10960}"/>
              </a:ext>
            </a:extLst>
          </p:cNvPr>
          <p:cNvSpPr txBox="1"/>
          <p:nvPr/>
        </p:nvSpPr>
        <p:spPr>
          <a:xfrm>
            <a:off x="1541905" y="1360321"/>
            <a:ext cx="88913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 Objective: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FDA HACCP regulation has a training requirement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individuals who develop or modify a HACCP plan or review records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Alliance training course can be used to demonstrate that you meet this requirement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66DD52-2D7C-96E1-E4DA-944B8D34454E}"/>
              </a:ext>
            </a:extLst>
          </p:cNvPr>
          <p:cNvSpPr txBox="1"/>
          <p:nvPr/>
        </p:nvSpPr>
        <p:spPr>
          <a:xfrm>
            <a:off x="1541905" y="4015761"/>
            <a:ext cx="8891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 Format: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 fundamentals using the FDA Hazards Guide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FDA seafood HACCP regulation and guidance for developing HACCP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Practical group exercise to develop a model HACCP Plan</a:t>
            </a:r>
          </a:p>
        </p:txBody>
      </p:sp>
    </p:spTree>
    <p:extLst>
      <p:ext uri="{BB962C8B-B14F-4D97-AF65-F5344CB8AC3E}">
        <p14:creationId xmlns:p14="http://schemas.microsoft.com/office/powerpoint/2010/main" val="1806600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B9223-BAA0-53CB-E312-41D02F4D4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91D8-5AAA-16CF-2070-DEAAED08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7F026-31AB-6124-9F45-00430CFE1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A5E8B-5788-58B3-4BD5-637CF13C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EE31C5-6FBA-4E54-A6D0-6081FC4B69E9}"/>
              </a:ext>
            </a:extLst>
          </p:cNvPr>
          <p:cNvGrpSpPr/>
          <p:nvPr/>
        </p:nvGrpSpPr>
        <p:grpSpPr>
          <a:xfrm>
            <a:off x="838200" y="1785262"/>
            <a:ext cx="8139763" cy="2517015"/>
            <a:chOff x="838198" y="563072"/>
            <a:chExt cx="8139763" cy="251701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F0DB4E5-3A42-9D78-3CC5-893CF2FA1517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31119CC-9B74-9F4A-CC1D-3DEBBE949E9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6F4A29-3F3E-3DA6-25BA-3849FCE60672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EFBDA41-CFF1-E26F-D785-92088454E15F}"/>
              </a:ext>
            </a:extLst>
          </p:cNvPr>
          <p:cNvSpPr txBox="1"/>
          <p:nvPr/>
        </p:nvSpPr>
        <p:spPr>
          <a:xfrm>
            <a:off x="1046746" y="2309804"/>
            <a:ext cx="64368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 from viruses in foods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truly "alive“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 everywhere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grow in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spoil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Transmitted by people, food and contaminated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 illness by infection</a:t>
            </a:r>
          </a:p>
        </p:txBody>
      </p:sp>
    </p:spTree>
    <p:extLst>
      <p:ext uri="{BB962C8B-B14F-4D97-AF65-F5344CB8AC3E}">
        <p14:creationId xmlns:p14="http://schemas.microsoft.com/office/powerpoint/2010/main" val="919119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ED39F-59F6-F00B-9432-8C2EECA14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69AA4-0CD1-BDC4-2C14-4A0BB6DB0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3B77A-9EF3-F2A5-56A4-4E37B5D27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388C1-F15A-3543-8CB0-A436B00C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4DC886-C05C-0AFE-8732-4207BAAD45D5}"/>
              </a:ext>
            </a:extLst>
          </p:cNvPr>
          <p:cNvGrpSpPr/>
          <p:nvPr/>
        </p:nvGrpSpPr>
        <p:grpSpPr>
          <a:xfrm>
            <a:off x="838200" y="4521089"/>
            <a:ext cx="8139763" cy="1655874"/>
            <a:chOff x="838198" y="563072"/>
            <a:chExt cx="8139763" cy="165587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FB677C0-93AE-663B-A50D-5CE96D43BB9B}"/>
                </a:ext>
              </a:extLst>
            </p:cNvPr>
            <p:cNvSpPr/>
            <p:nvPr/>
          </p:nvSpPr>
          <p:spPr>
            <a:xfrm rot="5400000">
              <a:off x="4334084" y="-2424931"/>
              <a:ext cx="1167882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8EC7C4E-2E26-E953-E31E-8FA9B6EDF8C8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8694F1-52FE-CFD0-F09B-E4D169285F73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19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C44307-568F-D22B-3A3D-E8098B303FF0}"/>
              </a:ext>
            </a:extLst>
          </p:cNvPr>
          <p:cNvSpPr txBox="1"/>
          <p:nvPr/>
        </p:nvSpPr>
        <p:spPr>
          <a:xfrm>
            <a:off x="1046746" y="2309804"/>
            <a:ext cx="64368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 from viruses in foods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truly "alive“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 everywhere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grow in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spoil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Transmitted by people, food and contaminated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 illness by infection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B24F05-F326-D2F9-42D3-021D55FA1217}"/>
              </a:ext>
            </a:extLst>
          </p:cNvPr>
          <p:cNvGrpSpPr/>
          <p:nvPr/>
        </p:nvGrpSpPr>
        <p:grpSpPr>
          <a:xfrm>
            <a:off x="838200" y="1817499"/>
            <a:ext cx="8139763" cy="2517015"/>
            <a:chOff x="838198" y="563072"/>
            <a:chExt cx="8139763" cy="2517015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AFD1EA00-1849-509D-CCAB-F11018973BFE}"/>
                </a:ext>
              </a:extLst>
            </p:cNvPr>
            <p:cNvSpPr/>
            <p:nvPr/>
          </p:nvSpPr>
          <p:spPr>
            <a:xfrm rot="5400000">
              <a:off x="3903512" y="-1994361"/>
              <a:ext cx="2029025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1430C37D-8A68-5949-94AE-3CE5549C89DD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C8C1EE-D55C-8A77-FD77-4D1661DE1C1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18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CF12A48-C966-D015-322B-A273B9526B90}"/>
              </a:ext>
            </a:extLst>
          </p:cNvPr>
          <p:cNvSpPr txBox="1"/>
          <p:nvPr/>
        </p:nvSpPr>
        <p:spPr>
          <a:xfrm>
            <a:off x="887328" y="2442839"/>
            <a:ext cx="67557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Hepatitis A virus causes fever and abdominal discomfort, followed by jaundice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Norovirus group (formerly Norwalk Virus) causes nausea, vomiting, diarrhea, and abdominal pain (gastroenteritis); headache and low-grade fever may also occur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E15CF-C1BC-BE5F-B21E-F2C8679669AE}"/>
              </a:ext>
            </a:extLst>
          </p:cNvPr>
          <p:cNvSpPr txBox="1"/>
          <p:nvPr/>
        </p:nvSpPr>
        <p:spPr>
          <a:xfrm>
            <a:off x="997819" y="5098497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viruses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from approved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Thorough cooking</a:t>
            </a:r>
          </a:p>
        </p:txBody>
      </p:sp>
    </p:spTree>
    <p:extLst>
      <p:ext uri="{BB962C8B-B14F-4D97-AF65-F5344CB8AC3E}">
        <p14:creationId xmlns:p14="http://schemas.microsoft.com/office/powerpoint/2010/main" val="40928557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D4AFA-ED69-1458-369C-BB16A789F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4A19-15C2-2BB6-6D09-147C73B1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CF795-B0F9-384B-C9FF-28FB397F2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749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CDA2D-4AD6-3A34-0D73-71B52DB2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DD7E07-194B-9B2B-49F4-3394D8DD4ACF}"/>
              </a:ext>
            </a:extLst>
          </p:cNvPr>
          <p:cNvGrpSpPr/>
          <p:nvPr/>
        </p:nvGrpSpPr>
        <p:grpSpPr>
          <a:xfrm>
            <a:off x="877980" y="4192697"/>
            <a:ext cx="8139763" cy="2242318"/>
            <a:chOff x="838198" y="563072"/>
            <a:chExt cx="8139763" cy="224231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673A628-5D2E-8F2A-45AF-F42845D56C8E}"/>
                </a:ext>
              </a:extLst>
            </p:cNvPr>
            <p:cNvSpPr/>
            <p:nvPr/>
          </p:nvSpPr>
          <p:spPr>
            <a:xfrm rot="5400000">
              <a:off x="4040862" y="-2131709"/>
              <a:ext cx="1754326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8B48EB1-DF3D-5166-A73A-20E8FA4ED1B9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FB68E0-9AB7-F36B-942A-E0555B2DAE37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E9699A7-2371-8E21-A707-4546C1D6C1C9}"/>
              </a:ext>
            </a:extLst>
          </p:cNvPr>
          <p:cNvSpPr txBox="1"/>
          <p:nvPr/>
        </p:nvSpPr>
        <p:spPr>
          <a:xfrm>
            <a:off x="1046746" y="2309804"/>
            <a:ext cx="6436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 from viruses in foods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truly "alive“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 everywhere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grow in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spoil food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167B54-1F0B-A029-5F41-B1A0ECB60E27}"/>
              </a:ext>
            </a:extLst>
          </p:cNvPr>
          <p:cNvGrpSpPr/>
          <p:nvPr/>
        </p:nvGrpSpPr>
        <p:grpSpPr>
          <a:xfrm>
            <a:off x="858090" y="1622683"/>
            <a:ext cx="8139763" cy="2519319"/>
            <a:chOff x="838198" y="563072"/>
            <a:chExt cx="8139763" cy="251931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1631034B-A25D-132E-8077-5E2611096942}"/>
                </a:ext>
              </a:extLst>
            </p:cNvPr>
            <p:cNvSpPr/>
            <p:nvPr/>
          </p:nvSpPr>
          <p:spPr>
            <a:xfrm rot="5400000">
              <a:off x="3902361" y="-1993208"/>
              <a:ext cx="2031327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A35FB5EB-753C-A56A-3429-1786DEDAC30A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769DF5-0A5A-0A10-4661-B5B5A7A72F9D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30BECD3-7A59-5E87-6E48-A5559F37BA94}"/>
              </a:ext>
            </a:extLst>
          </p:cNvPr>
          <p:cNvSpPr txBox="1"/>
          <p:nvPr/>
        </p:nvSpPr>
        <p:spPr>
          <a:xfrm>
            <a:off x="805068" y="2118105"/>
            <a:ext cx="67557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Parasites are organisms that need a host to survive.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Thousands of kinds exist worldwide but less than 100 types are known to infect people through food consumption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concerns for seafood or water: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Parasitic worms (e.g., roundworms/nematodes, tapeworms/ cestodes, and flukes/trematodes</a:t>
            </a:r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65E32F-2E5B-E179-62D4-7F5E5BC0CD1A}"/>
              </a:ext>
            </a:extLst>
          </p:cNvPr>
          <p:cNvSpPr txBox="1"/>
          <p:nvPr/>
        </p:nvSpPr>
        <p:spPr>
          <a:xfrm>
            <a:off x="988176" y="4679041"/>
            <a:ext cx="69646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of preventing transmission of parasites to foods by fecal contamination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personal hygiene practices by food handlers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disposal of human feces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Elimination of insufficiently treated sewage to fertilize crops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sewage treatment</a:t>
            </a:r>
          </a:p>
        </p:txBody>
      </p:sp>
    </p:spTree>
    <p:extLst>
      <p:ext uri="{BB962C8B-B14F-4D97-AF65-F5344CB8AC3E}">
        <p14:creationId xmlns:p14="http://schemas.microsoft.com/office/powerpoint/2010/main" val="25040054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21EFE-BF14-9193-6FD7-E976BFB6B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FFE8C-B9B2-5B69-0562-3C7AC717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79E1D-CD6D-1437-BB2D-F81412B48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749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4F067-97A5-0CA5-DCBA-75D9B38F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8C9689-F1A9-1D3B-FE93-2CD68A62D7B9}"/>
              </a:ext>
            </a:extLst>
          </p:cNvPr>
          <p:cNvGrpSpPr/>
          <p:nvPr/>
        </p:nvGrpSpPr>
        <p:grpSpPr>
          <a:xfrm>
            <a:off x="877980" y="4460427"/>
            <a:ext cx="8139763" cy="1860469"/>
            <a:chOff x="838198" y="563072"/>
            <a:chExt cx="8139763" cy="1860469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9354FDDA-F3FA-1B52-6150-238591561E20}"/>
                </a:ext>
              </a:extLst>
            </p:cNvPr>
            <p:cNvSpPr/>
            <p:nvPr/>
          </p:nvSpPr>
          <p:spPr>
            <a:xfrm rot="5400000">
              <a:off x="4231786" y="-2322633"/>
              <a:ext cx="1372477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FE8ED79-ECB3-1A69-5415-9FDFC4F4B9E5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DFA622-54C2-2392-4F28-C05AC74F8FCE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439EF7-89F8-AB71-8AD2-0B2BFDDC73D2}"/>
              </a:ext>
            </a:extLst>
          </p:cNvPr>
          <p:cNvSpPr txBox="1"/>
          <p:nvPr/>
        </p:nvSpPr>
        <p:spPr>
          <a:xfrm>
            <a:off x="1046746" y="2309804"/>
            <a:ext cx="64368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Hazards from viruses in foods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truly "alive“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 everywhere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grow in food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spoil food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4C5858-F960-F7E6-4459-42C801DF7B9A}"/>
              </a:ext>
            </a:extLst>
          </p:cNvPr>
          <p:cNvGrpSpPr/>
          <p:nvPr/>
        </p:nvGrpSpPr>
        <p:grpSpPr>
          <a:xfrm>
            <a:off x="838200" y="1814169"/>
            <a:ext cx="8139763" cy="2519319"/>
            <a:chOff x="838198" y="563072"/>
            <a:chExt cx="8139763" cy="251931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3738521A-B2BB-DEF0-393E-8B6D05206CA6}"/>
                </a:ext>
              </a:extLst>
            </p:cNvPr>
            <p:cNvSpPr/>
            <p:nvPr/>
          </p:nvSpPr>
          <p:spPr>
            <a:xfrm rot="5400000">
              <a:off x="3902361" y="-1993208"/>
              <a:ext cx="2031327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5BBD7462-368D-8027-1DB7-CBFCAF0B2345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B0432F-1E85-9286-D4AA-BA3420182277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264175-45CD-058A-BE9E-9753D5F25B17}"/>
              </a:ext>
            </a:extLst>
          </p:cNvPr>
          <p:cNvSpPr txBox="1"/>
          <p:nvPr/>
        </p:nvSpPr>
        <p:spPr>
          <a:xfrm>
            <a:off x="858090" y="2277042"/>
            <a:ext cx="72560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Parasitic Worms: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Cryptosporidium parvum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Nematodes and roundworms (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Anasakis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simplex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Pseudoterranova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dicepiens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Eustrongylides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 and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Gnathostoma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Cestodes or tapeworms (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Diphyllobothrium latum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Trematodes or flukes (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Chlonorchis</a:t>
            </a:r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sinensis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Heterophyes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spp., </a:t>
            </a:r>
            <a:r>
              <a:rPr lang="en-US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Metagonimus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spp., and others)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BC62C1-AAE9-47DE-A08C-B1306D4D1D92}"/>
              </a:ext>
            </a:extLst>
          </p:cNvPr>
          <p:cNvSpPr txBox="1"/>
          <p:nvPr/>
        </p:nvSpPr>
        <p:spPr>
          <a:xfrm>
            <a:off x="950764" y="5009560"/>
            <a:ext cx="69646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Anisakis simplex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 </a:t>
            </a:r>
            <a:r>
              <a:rPr lang="en-US" sz="1800" i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decipiens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latum 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parasites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freezing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cooking</a:t>
            </a:r>
          </a:p>
        </p:txBody>
      </p:sp>
    </p:spTree>
    <p:extLst>
      <p:ext uri="{BB962C8B-B14F-4D97-AF65-F5344CB8AC3E}">
        <p14:creationId xmlns:p14="http://schemas.microsoft.com/office/powerpoint/2010/main" val="1769894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73ECD-2670-E6D3-5D68-3B6CBFD7E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8D1D-5035-ABC5-4705-DC033F58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Species-Related Hazards from  Harvest/Growing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26B6B-09F6-F593-4E43-E20A4076B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2FB19-6312-DA38-302F-3F0D61522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A0A044D-E446-A3DF-158B-95C023F4A790}"/>
              </a:ext>
            </a:extLst>
          </p:cNvPr>
          <p:cNvGrpSpPr/>
          <p:nvPr/>
        </p:nvGrpSpPr>
        <p:grpSpPr>
          <a:xfrm>
            <a:off x="838200" y="1825625"/>
            <a:ext cx="8394290" cy="1916200"/>
            <a:chOff x="838198" y="563072"/>
            <a:chExt cx="8394290" cy="191620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4BFE760-FF06-BE53-1261-249308BC6C67}"/>
                </a:ext>
              </a:extLst>
            </p:cNvPr>
            <p:cNvSpPr/>
            <p:nvPr/>
          </p:nvSpPr>
          <p:spPr>
            <a:xfrm rot="5400000">
              <a:off x="4319333" y="-2433882"/>
              <a:ext cx="1432019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4ACDC50D-D035-FE9B-BD1A-2F4A290F415F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C3F2FB-3B1C-AA17-0B83-53A9E6679A0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F40A920-4040-118A-1188-2859B032DFDA}"/>
              </a:ext>
            </a:extLst>
          </p:cNvPr>
          <p:cNvSpPr txBox="1"/>
          <p:nvPr/>
        </p:nvSpPr>
        <p:spPr>
          <a:xfrm>
            <a:off x="1046746" y="2309804"/>
            <a:ext cx="6436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Species-Related Hazards Associated with the Harvest/Growing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Toxins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Chemical Contaminants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Drugs</a:t>
            </a:r>
          </a:p>
        </p:txBody>
      </p:sp>
    </p:spTree>
    <p:extLst>
      <p:ext uri="{BB962C8B-B14F-4D97-AF65-F5344CB8AC3E}">
        <p14:creationId xmlns:p14="http://schemas.microsoft.com/office/powerpoint/2010/main" val="648457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CBC88-4F58-F6AF-5072-E3ADD4E2B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2139E-EE9C-A8CC-D578-91AE638F2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Toxins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5F20-EF94-769D-7FC6-51B0D340A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83A44-A9D7-F017-6ADC-49F38FD2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F319F4-5BAE-E94F-9067-6EFB81BC7ACC}"/>
              </a:ext>
            </a:extLst>
          </p:cNvPr>
          <p:cNvGrpSpPr/>
          <p:nvPr/>
        </p:nvGrpSpPr>
        <p:grpSpPr>
          <a:xfrm>
            <a:off x="838200" y="1825625"/>
            <a:ext cx="8394290" cy="3059200"/>
            <a:chOff x="838198" y="563072"/>
            <a:chExt cx="8394290" cy="305920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C6740C48-00C7-5561-7707-4EF296772D39}"/>
                </a:ext>
              </a:extLst>
            </p:cNvPr>
            <p:cNvSpPr/>
            <p:nvPr/>
          </p:nvSpPr>
          <p:spPr>
            <a:xfrm rot="5400000">
              <a:off x="3747835" y="-1862381"/>
              <a:ext cx="2575016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A13420C-DD4C-39C1-52DD-6D5FA144C612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860A01-EE68-5970-201E-BC48C1EF15E9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25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7053BA2-7034-A59D-3EAC-1DBB1C7E0C64}"/>
              </a:ext>
            </a:extLst>
          </p:cNvPr>
          <p:cNvSpPr txBox="1"/>
          <p:nvPr/>
        </p:nvSpPr>
        <p:spPr>
          <a:xfrm>
            <a:off x="1046746" y="2309804"/>
            <a:ext cx="64368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Biotoxins – naturally occurring hazards: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Shellfish Biotoxins- Amnesic Shellfish Poisoning (ASP; domoic acid)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Diarrhetic Shellfish Poisoning (DSP; okadaic acid)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Neurotoxic Shellfish Poisoning (NSP)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Paralytic Shellfish Poisoning (PSP; saxitoxins)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Ciguatera Fish Poisoning (CFP)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Tetrodotoxins (puffer fish poisoning</a:t>
            </a:r>
            <a:r>
              <a:rPr lang="en-US">
                <a:solidFill>
                  <a:srgbClr val="000000"/>
                </a:solidFill>
              </a:rPr>
              <a:t>)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46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A31EE-3313-4F4B-4F26-17EBC1715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29BF-7159-2EDB-24B3-87A0E1BA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Toxins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97A31-5DF1-DFBA-A59E-9FEB71103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A3F9B-6F08-3782-DE6C-829C36CE9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49CE3E-BE3A-0730-929A-A143DBC1C96C}"/>
              </a:ext>
            </a:extLst>
          </p:cNvPr>
          <p:cNvGrpSpPr/>
          <p:nvPr/>
        </p:nvGrpSpPr>
        <p:grpSpPr>
          <a:xfrm>
            <a:off x="838200" y="1825625"/>
            <a:ext cx="8394290" cy="1809748"/>
            <a:chOff x="838198" y="563072"/>
            <a:chExt cx="8394290" cy="180974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B7F8F5A-01FA-1D83-CAB7-68A11576DCC3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63D05A7-2963-423A-75B1-6D7F892DB838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BBFF57-9FB3-97FE-AC72-4636D3688DB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A731910-1108-B31D-4946-3C2B007511C7}"/>
              </a:ext>
            </a:extLst>
          </p:cNvPr>
          <p:cNvGrpSpPr/>
          <p:nvPr/>
        </p:nvGrpSpPr>
        <p:grpSpPr>
          <a:xfrm>
            <a:off x="838200" y="3931365"/>
            <a:ext cx="8394290" cy="1539818"/>
            <a:chOff x="838198" y="563072"/>
            <a:chExt cx="8394290" cy="15398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8D938153-B9CD-2608-CABB-1A564901F578}"/>
                </a:ext>
              </a:extLst>
            </p:cNvPr>
            <p:cNvSpPr/>
            <p:nvPr/>
          </p:nvSpPr>
          <p:spPr>
            <a:xfrm rot="5400000">
              <a:off x="4507526" y="-2622072"/>
              <a:ext cx="105563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5EEC5D9C-B52E-49F7-7586-B860B45D8D47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4CEA5-F6BB-CDFC-E886-687B6EA393F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27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2C0EFA6-974A-9044-CC5E-4F27461A431E}"/>
              </a:ext>
            </a:extLst>
          </p:cNvPr>
          <p:cNvSpPr txBox="1"/>
          <p:nvPr/>
        </p:nvSpPr>
        <p:spPr>
          <a:xfrm>
            <a:off x="858090" y="4547853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ciguatera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process certain fish harvested from waters that have been designated as potentially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ciguatoxic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490DE2-346E-008F-C3A5-FE4F8C8A70BB}"/>
              </a:ext>
            </a:extLst>
          </p:cNvPr>
          <p:cNvSpPr txBox="1"/>
          <p:nvPr/>
        </p:nvSpPr>
        <p:spPr>
          <a:xfrm>
            <a:off x="858090" y="2402612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shellfish biotoxins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harvest approved shellfish products from approved waters</a:t>
            </a:r>
          </a:p>
        </p:txBody>
      </p:sp>
    </p:spTree>
    <p:extLst>
      <p:ext uri="{BB962C8B-B14F-4D97-AF65-F5344CB8AC3E}">
        <p14:creationId xmlns:p14="http://schemas.microsoft.com/office/powerpoint/2010/main" val="1962173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6A51B-7C84-E35E-F5B1-8C1BBF16E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AAE0-9F59-28A6-E598-DF26A6A3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Natural Toxins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9B6D-870D-A642-7BE2-383B2AC54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8C91E-A7E0-0B6C-6C2B-D618E917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70FFCA-EA30-B749-CCEB-0169010AE805}"/>
              </a:ext>
            </a:extLst>
          </p:cNvPr>
          <p:cNvGrpSpPr/>
          <p:nvPr/>
        </p:nvGrpSpPr>
        <p:grpSpPr>
          <a:xfrm>
            <a:off x="838200" y="1825625"/>
            <a:ext cx="8394290" cy="1809748"/>
            <a:chOff x="838198" y="563072"/>
            <a:chExt cx="8394290" cy="180974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93B8FF7C-76CD-CD47-A46D-724D00AE67E3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2A8580B3-3B61-D852-B7B5-DBA1520CBED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8CD8F8-FD54-A6D8-4512-BAD1B5C3669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03D1724-AA9C-5E25-52B4-7207B09A46C3}"/>
              </a:ext>
            </a:extLst>
          </p:cNvPr>
          <p:cNvGrpSpPr/>
          <p:nvPr/>
        </p:nvGrpSpPr>
        <p:grpSpPr>
          <a:xfrm>
            <a:off x="838200" y="3931365"/>
            <a:ext cx="8394290" cy="1809748"/>
            <a:chOff x="838198" y="563072"/>
            <a:chExt cx="8394290" cy="180974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12C9ADB3-9F55-EC89-4C35-E62E2947D9A8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E45E9BB2-220F-2DF2-89FA-F82137080AC8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DBE02C-725A-270E-EDC4-D8B0EBE7B6A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29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7408EAD-9762-AB93-292C-686D2F49F2BA}"/>
              </a:ext>
            </a:extLst>
          </p:cNvPr>
          <p:cNvSpPr txBox="1"/>
          <p:nvPr/>
        </p:nvSpPr>
        <p:spPr>
          <a:xfrm>
            <a:off x="858090" y="4547853"/>
            <a:ext cx="6112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</a:t>
            </a:r>
            <a:r>
              <a:rPr lang="en-US" sz="18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gempyltoxin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process certain potentially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gempylotoxic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32B2EA-5BAC-F397-2B6E-0623C42E062D}"/>
              </a:ext>
            </a:extLst>
          </p:cNvPr>
          <p:cNvSpPr txBox="1"/>
          <p:nvPr/>
        </p:nvSpPr>
        <p:spPr>
          <a:xfrm>
            <a:off x="858090" y="2402612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tetrodotoxin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process certain fish (puffer fish) that have been designated as potentially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tetrodotoxic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5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8840B-0D74-BC06-A452-7D8A28B2F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5558-01D5-C142-94D2-53FDE161A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Environmental Chemical Contaminants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6AA24-872C-39EB-EA89-E5D4F117E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3E652-2A3C-906C-C221-2769DF11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5F370A-20B2-4685-2C38-01DAF1968131}"/>
              </a:ext>
            </a:extLst>
          </p:cNvPr>
          <p:cNvGrpSpPr/>
          <p:nvPr/>
        </p:nvGrpSpPr>
        <p:grpSpPr>
          <a:xfrm>
            <a:off x="838200" y="1785262"/>
            <a:ext cx="8139763" cy="2497983"/>
            <a:chOff x="838198" y="563072"/>
            <a:chExt cx="8139763" cy="2497983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410CB549-34DE-6311-6A29-CA4BCF6B80DC}"/>
                </a:ext>
              </a:extLst>
            </p:cNvPr>
            <p:cNvSpPr/>
            <p:nvPr/>
          </p:nvSpPr>
          <p:spPr>
            <a:xfrm rot="5400000">
              <a:off x="3913029" y="-2003876"/>
              <a:ext cx="2009991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6831BB8-1661-2421-730B-9484132F4ECC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EED879-7455-EA08-4812-148761559F2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30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9B7F53-6684-6EF5-46B6-1BACE99A0A52}"/>
              </a:ext>
            </a:extLst>
          </p:cNvPr>
          <p:cNvSpPr txBox="1"/>
          <p:nvPr/>
        </p:nvSpPr>
        <p:spPr>
          <a:xfrm>
            <a:off x="858090" y="2408188"/>
            <a:ext cx="77242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Controls for Environmental Chemical Contaminants (Pollutants)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harvest or sell fish or shellfish from waters that have been closed by federal, state, or local authorities due to environmental pollution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Properly locate and monitor aquaculture farming operations to prevent pond contamination from runoff, and previous or new human activities. Testing for chemical contaminants of concern</a:t>
            </a:r>
          </a:p>
        </p:txBody>
      </p:sp>
    </p:spTree>
    <p:extLst>
      <p:ext uri="{BB962C8B-B14F-4D97-AF65-F5344CB8AC3E}">
        <p14:creationId xmlns:p14="http://schemas.microsoft.com/office/powerpoint/2010/main" val="16506773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BC04D-0178-9414-00D8-CAFEF49B5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75831-0634-E33A-45C4-D7B36AF72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9" y="375520"/>
            <a:ext cx="9672484" cy="1325563"/>
          </a:xfrm>
        </p:spPr>
        <p:txBody>
          <a:bodyPr>
            <a:normAutofit fontScale="90000"/>
          </a:bodyPr>
          <a:lstStyle/>
          <a:p>
            <a:r>
              <a:rPr lang="en-US"/>
              <a:t>Aquaculture Drugs: Illegal or Improper Use</a:t>
            </a:r>
            <a:br>
              <a:rPr lang="en-US" sz="4400">
                <a:latin typeface="+mj-lt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4A4B2-FF91-F029-D505-A5887E5C4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CD288-D0CE-01AB-E172-3CB2D75F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59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98EDA5-0D45-E17C-7B21-75A4AB0866A0}"/>
              </a:ext>
            </a:extLst>
          </p:cNvPr>
          <p:cNvGrpSpPr/>
          <p:nvPr/>
        </p:nvGrpSpPr>
        <p:grpSpPr>
          <a:xfrm>
            <a:off x="838200" y="1785262"/>
            <a:ext cx="8139763" cy="1908436"/>
            <a:chOff x="838198" y="563072"/>
            <a:chExt cx="8139763" cy="1908436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0F68DA6-8C6B-373C-AB8E-83CE011A6F5C}"/>
                </a:ext>
              </a:extLst>
            </p:cNvPr>
            <p:cNvSpPr/>
            <p:nvPr/>
          </p:nvSpPr>
          <p:spPr>
            <a:xfrm rot="5400000">
              <a:off x="4207803" y="-2298649"/>
              <a:ext cx="1420443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64E469A-A3C2-9335-18B8-2828F206E88D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BF304F-5C90-4BF2-972A-7F471CD094FD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E61F6A7-8DFD-DFBD-70D4-9723848BFDB1}"/>
              </a:ext>
            </a:extLst>
          </p:cNvPr>
          <p:cNvSpPr txBox="1"/>
          <p:nvPr/>
        </p:nvSpPr>
        <p:spPr>
          <a:xfrm>
            <a:off x="858090" y="2309804"/>
            <a:ext cx="77242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controls for use of aquaculture drugs: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necessary, only use certain controlled drugs in the manner prescribed by a recognized veterinary expert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for any excessive residuals in final products</a:t>
            </a:r>
          </a:p>
        </p:txBody>
      </p:sp>
    </p:spTree>
    <p:extLst>
      <p:ext uri="{BB962C8B-B14F-4D97-AF65-F5344CB8AC3E}">
        <p14:creationId xmlns:p14="http://schemas.microsoft.com/office/powerpoint/2010/main" val="2136912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C667-6F47-0BCE-A5DD-1662DDBE6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Audience</a:t>
            </a:r>
            <a:r>
              <a:rPr lang="en-US" sz="4400" spc="-65"/>
              <a:t> </a:t>
            </a:r>
            <a:r>
              <a:rPr lang="en-US" sz="4400" spc="-30"/>
              <a:t>Role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1DB3E-917B-39ED-7D8E-6E2595B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963B93-DD64-D075-3319-C6F2CCF80997}"/>
              </a:ext>
            </a:extLst>
          </p:cNvPr>
          <p:cNvGrpSpPr/>
          <p:nvPr/>
        </p:nvGrpSpPr>
        <p:grpSpPr>
          <a:xfrm>
            <a:off x="838200" y="1825625"/>
            <a:ext cx="8608899" cy="2348574"/>
            <a:chOff x="838198" y="563072"/>
            <a:chExt cx="8608899" cy="234857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BE28A7EE-1342-7860-B784-B0D712BF4638}"/>
                </a:ext>
              </a:extLst>
            </p:cNvPr>
            <p:cNvSpPr/>
            <p:nvPr/>
          </p:nvSpPr>
          <p:spPr>
            <a:xfrm rot="5400000">
              <a:off x="4200664" y="-2334787"/>
              <a:ext cx="1883967" cy="860889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8332685-F62C-6A47-89F7-EF82F85CFC78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E41EBD-D66B-FEEA-47A8-03EB4509075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C02949-5C49-E413-798A-0183607CDD95}"/>
              </a:ext>
            </a:extLst>
          </p:cNvPr>
          <p:cNvSpPr txBox="1"/>
          <p:nvPr/>
        </p:nvSpPr>
        <p:spPr>
          <a:xfrm>
            <a:off x="1040635" y="2521702"/>
            <a:ext cx="79510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 are encouraged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questions and participate in discussions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Actively participate in the practical group exercise to develop a HACCP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Attend all parts of the course</a:t>
            </a:r>
          </a:p>
        </p:txBody>
      </p:sp>
    </p:spTree>
    <p:extLst>
      <p:ext uri="{BB962C8B-B14F-4D97-AF65-F5344CB8AC3E}">
        <p14:creationId xmlns:p14="http://schemas.microsoft.com/office/powerpoint/2010/main" val="27458406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D43A2-6F1C-231D-2D7C-8BB91A1C5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EEE61-3595-45E5-74DB-DAF5AA7F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8" y="375520"/>
            <a:ext cx="11710737" cy="1325563"/>
          </a:xfrm>
        </p:spPr>
        <p:txBody>
          <a:bodyPr>
            <a:normAutofit/>
          </a:bodyPr>
          <a:lstStyle/>
          <a:p>
            <a:r>
              <a:rPr lang="en-US" err="1"/>
              <a:t>Scombrotoxin</a:t>
            </a:r>
            <a:r>
              <a:rPr lang="en-US"/>
              <a:t>(histamine poisoning)</a:t>
            </a:r>
            <a:br>
              <a:rPr lang="en-US" sz="4400">
                <a:latin typeface="+mj-lt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C7AD1-7D97-EA3D-E7DA-754870CB5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29E89-0EFF-F687-3EF3-20D606BE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B7A46A-829C-604F-EB5B-31811DF6ADDE}"/>
              </a:ext>
            </a:extLst>
          </p:cNvPr>
          <p:cNvGrpSpPr/>
          <p:nvPr/>
        </p:nvGrpSpPr>
        <p:grpSpPr>
          <a:xfrm>
            <a:off x="838200" y="1785262"/>
            <a:ext cx="8139763" cy="1908432"/>
            <a:chOff x="838198" y="563072"/>
            <a:chExt cx="8139763" cy="190843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3B1961D8-8A1C-0203-8967-6695D5D154B3}"/>
                </a:ext>
              </a:extLst>
            </p:cNvPr>
            <p:cNvSpPr/>
            <p:nvPr/>
          </p:nvSpPr>
          <p:spPr>
            <a:xfrm rot="5400000">
              <a:off x="4207803" y="-2298653"/>
              <a:ext cx="1420443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2018FD4-D5B3-681E-C22D-785465DA1612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055F6A-1489-8968-605B-C82CE803965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F4EBB4-3046-67A9-50DC-C5BD92F62F43}"/>
              </a:ext>
            </a:extLst>
          </p:cNvPr>
          <p:cNvSpPr txBox="1"/>
          <p:nvPr/>
        </p:nvSpPr>
        <p:spPr>
          <a:xfrm>
            <a:off x="858090" y="2309804"/>
            <a:ext cx="7724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potential </a:t>
            </a:r>
            <a:r>
              <a:rPr lang="en-US" sz="18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scombrotoxin</a:t>
            </a: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 controls from the moment of harvest through processing, storage, and product distribution</a:t>
            </a:r>
          </a:p>
        </p:txBody>
      </p:sp>
    </p:spTree>
    <p:extLst>
      <p:ext uri="{BB962C8B-B14F-4D97-AF65-F5344CB8AC3E}">
        <p14:creationId xmlns:p14="http://schemas.microsoft.com/office/powerpoint/2010/main" val="38971075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90BC2-3329-6ED1-2D8A-2B34218D0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A8F55-1CB1-0A56-FC28-52DD29D7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9" y="375520"/>
            <a:ext cx="10266948" cy="1325563"/>
          </a:xfrm>
        </p:spPr>
        <p:txBody>
          <a:bodyPr>
            <a:normAutofit/>
          </a:bodyPr>
          <a:lstStyle/>
          <a:p>
            <a:r>
              <a:rPr lang="en-US"/>
              <a:t>Process-Related Hazards </a:t>
            </a:r>
            <a:br>
              <a:rPr lang="en-US" sz="4400">
                <a:latin typeface="+mj-lt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6FA3D-0EBF-C56D-AC27-9FC8CFA77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69258-F95D-1D7F-2114-881FA2A2E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1A8847-8CD5-C716-3EAD-B7A617FAE873}"/>
              </a:ext>
            </a:extLst>
          </p:cNvPr>
          <p:cNvGrpSpPr/>
          <p:nvPr/>
        </p:nvGrpSpPr>
        <p:grpSpPr>
          <a:xfrm>
            <a:off x="838200" y="1785262"/>
            <a:ext cx="8139763" cy="1908432"/>
            <a:chOff x="838198" y="563072"/>
            <a:chExt cx="8139763" cy="190843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A7266B8-F9A2-62CF-D7D9-99FDCFE98C32}"/>
                </a:ext>
              </a:extLst>
            </p:cNvPr>
            <p:cNvSpPr/>
            <p:nvPr/>
          </p:nvSpPr>
          <p:spPr>
            <a:xfrm rot="5400000">
              <a:off x="4207803" y="-2298653"/>
              <a:ext cx="1420443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339FCF50-2407-3B68-5ABF-B0E17EB457BB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EF6916-33A1-1A46-7FE4-4B2725731950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5AA7595-C579-0DD8-9CED-B53B8E3053F1}"/>
              </a:ext>
            </a:extLst>
          </p:cNvPr>
          <p:cNvSpPr txBox="1"/>
          <p:nvPr/>
        </p:nvSpPr>
        <p:spPr>
          <a:xfrm>
            <a:off x="858090" y="2309804"/>
            <a:ext cx="77242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Process-Related Food Safety Hazards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Intolerance Substances (FIS)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Allergens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 and Glass Inclusion</a:t>
            </a:r>
          </a:p>
        </p:txBody>
      </p:sp>
    </p:spTree>
    <p:extLst>
      <p:ext uri="{BB962C8B-B14F-4D97-AF65-F5344CB8AC3E}">
        <p14:creationId xmlns:p14="http://schemas.microsoft.com/office/powerpoint/2010/main" val="39295498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19C75-AEE2-51F2-AE94-3D2E331F4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B1728-B477-9ED9-7E76-DAAFFE107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Process-Related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48BE4-EAE5-59BD-A844-37EFE6D37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27D31-804C-CC9B-6690-630A9DD4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F96962-9B8E-2D6A-EE3A-BADB6CA47222}"/>
              </a:ext>
            </a:extLst>
          </p:cNvPr>
          <p:cNvGrpSpPr/>
          <p:nvPr/>
        </p:nvGrpSpPr>
        <p:grpSpPr>
          <a:xfrm>
            <a:off x="838200" y="1825625"/>
            <a:ext cx="8394290" cy="1809748"/>
            <a:chOff x="838198" y="563072"/>
            <a:chExt cx="8394290" cy="180974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6AA4CA8D-C773-D03A-0F34-50AE6D962A64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290EA1D-9303-877C-8D7B-EB793E6E8D9B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04C6B9-5A9B-6CF4-445E-065044D19083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716AE3-033E-3762-70E1-67B0BA2B00AB}"/>
              </a:ext>
            </a:extLst>
          </p:cNvPr>
          <p:cNvGrpSpPr/>
          <p:nvPr/>
        </p:nvGrpSpPr>
        <p:grpSpPr>
          <a:xfrm>
            <a:off x="838200" y="3931365"/>
            <a:ext cx="8394290" cy="1809748"/>
            <a:chOff x="838198" y="563072"/>
            <a:chExt cx="8394290" cy="180974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FF82909F-D987-5F87-5ADD-C57908521C7D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7A25ED93-7148-CF15-BA3B-A410B4539C97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6AE3F9-DEAE-0DC2-1C84-6D0C3E1DD4E5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35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35B2245-9474-B294-B442-6ACCB317A194}"/>
              </a:ext>
            </a:extLst>
          </p:cNvPr>
          <p:cNvSpPr txBox="1"/>
          <p:nvPr/>
        </p:nvSpPr>
        <p:spPr>
          <a:xfrm>
            <a:off x="858090" y="4547853"/>
            <a:ext cx="6112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Controls for intentionally added ingredients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proper type and amount of ingredients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 product to inform consumers (e.g., sulfites and yellow #5)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BDD087-B88F-F349-9812-B424568EF1F7}"/>
              </a:ext>
            </a:extLst>
          </p:cNvPr>
          <p:cNvSpPr txBox="1"/>
          <p:nvPr/>
        </p:nvSpPr>
        <p:spPr>
          <a:xfrm>
            <a:off x="858090" y="2402612"/>
            <a:ext cx="6112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Food and Color Additives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Preservatives (e.g. nitrite, sulfites)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Nutritional additives (e.g. vitamins)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 Additives (FD&amp;C Yellow No. 5)</a:t>
            </a:r>
          </a:p>
        </p:txBody>
      </p:sp>
    </p:spTree>
    <p:extLst>
      <p:ext uri="{BB962C8B-B14F-4D97-AF65-F5344CB8AC3E}">
        <p14:creationId xmlns:p14="http://schemas.microsoft.com/office/powerpoint/2010/main" val="6332604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AF595-1E8F-1EA9-BC6D-B90D62270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3346E-E0B7-823F-5797-A6AB06304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Food Allergens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D1EC8-3132-D1BB-DF71-737042BCB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6554E-12CF-58BB-0AB8-AAFB7B95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9B2578-F875-EEAB-0C1F-6BB69AB1064C}"/>
              </a:ext>
            </a:extLst>
          </p:cNvPr>
          <p:cNvGrpSpPr/>
          <p:nvPr/>
        </p:nvGrpSpPr>
        <p:grpSpPr>
          <a:xfrm>
            <a:off x="838200" y="1825625"/>
            <a:ext cx="8394290" cy="1809748"/>
            <a:chOff x="838198" y="563072"/>
            <a:chExt cx="8394290" cy="180974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74805BC-3148-09BB-DE5D-A79EC66E2107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ED99F2C5-2E97-DCFA-1F40-FF7F153369F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811C9C-A8DC-EBCD-A787-62341B3096B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11C791-A091-364F-0914-3AD01C85F307}"/>
              </a:ext>
            </a:extLst>
          </p:cNvPr>
          <p:cNvGrpSpPr/>
          <p:nvPr/>
        </p:nvGrpSpPr>
        <p:grpSpPr>
          <a:xfrm>
            <a:off x="838200" y="3931365"/>
            <a:ext cx="8394290" cy="1539818"/>
            <a:chOff x="838198" y="563072"/>
            <a:chExt cx="8394290" cy="15398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4F4E3ACE-5188-7422-D58F-BFC91F61289C}"/>
                </a:ext>
              </a:extLst>
            </p:cNvPr>
            <p:cNvSpPr/>
            <p:nvPr/>
          </p:nvSpPr>
          <p:spPr>
            <a:xfrm rot="5400000">
              <a:off x="4507526" y="-2622072"/>
              <a:ext cx="105563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5AF98A7E-2720-4CE3-D191-13AFBC8D5BBA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C8F0CE-2935-F2F3-6921-95A1C0753617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37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C6F3E39-F8CE-E677-01DB-30DCE83D9332}"/>
              </a:ext>
            </a:extLst>
          </p:cNvPr>
          <p:cNvSpPr txBox="1"/>
          <p:nvPr/>
        </p:nvSpPr>
        <p:spPr>
          <a:xfrm>
            <a:off x="858090" y="4547853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ciguatera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not process certain fish harvested from waters that have been designated as potentially </a:t>
            </a:r>
            <a:r>
              <a:rPr lang="en-US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ciguatoxic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E4156D-1089-25C1-B480-1D053BF81449}"/>
              </a:ext>
            </a:extLst>
          </p:cNvPr>
          <p:cNvSpPr txBox="1"/>
          <p:nvPr/>
        </p:nvSpPr>
        <p:spPr>
          <a:xfrm>
            <a:off x="858090" y="2402612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for shellfish biotoxins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harvest approved shellfish products from approved waters</a:t>
            </a:r>
          </a:p>
        </p:txBody>
      </p:sp>
    </p:spTree>
    <p:extLst>
      <p:ext uri="{BB962C8B-B14F-4D97-AF65-F5344CB8AC3E}">
        <p14:creationId xmlns:p14="http://schemas.microsoft.com/office/powerpoint/2010/main" val="10349320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70FC2-95E6-FB79-FF6D-6765329A1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DCD1-4178-30BE-C00D-EAEF82551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9" y="375520"/>
            <a:ext cx="10266948" cy="1325563"/>
          </a:xfrm>
        </p:spPr>
        <p:txBody>
          <a:bodyPr>
            <a:normAutofit/>
          </a:bodyPr>
          <a:lstStyle/>
          <a:p>
            <a:r>
              <a:rPr lang="en-US"/>
              <a:t>Process-Related Hazards </a:t>
            </a:r>
            <a:br>
              <a:rPr lang="en-US" sz="4400">
                <a:latin typeface="+mj-lt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4B428-74E8-2EDF-9BAC-18B661848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EA1D9-4392-8D16-0AE2-53E08A9C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0738EA-2230-AA18-0706-5124CEF083E9}"/>
              </a:ext>
            </a:extLst>
          </p:cNvPr>
          <p:cNvGrpSpPr/>
          <p:nvPr/>
        </p:nvGrpSpPr>
        <p:grpSpPr>
          <a:xfrm>
            <a:off x="838200" y="1785262"/>
            <a:ext cx="8139763" cy="1908432"/>
            <a:chOff x="838198" y="563072"/>
            <a:chExt cx="8139763" cy="190843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E2763D0B-6165-6986-DE42-EE05F09A25CD}"/>
                </a:ext>
              </a:extLst>
            </p:cNvPr>
            <p:cNvSpPr/>
            <p:nvPr/>
          </p:nvSpPr>
          <p:spPr>
            <a:xfrm rot="5400000">
              <a:off x="4207803" y="-2298653"/>
              <a:ext cx="1420443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8EF4FDC-79DD-20E4-1F4C-7099CAE529BC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30A842-74D3-E7AC-B153-6420622A5F9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886462F-980A-5F8C-A61B-B36E733E9D12}"/>
              </a:ext>
            </a:extLst>
          </p:cNvPr>
          <p:cNvSpPr txBox="1"/>
          <p:nvPr/>
        </p:nvSpPr>
        <p:spPr>
          <a:xfrm>
            <a:off x="858090" y="2309804"/>
            <a:ext cx="77242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Process-Related Food Safety Hazards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Intolerance Substances (FIS)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Allergens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 and Glass Inclusion</a:t>
            </a:r>
          </a:p>
        </p:txBody>
      </p:sp>
    </p:spTree>
    <p:extLst>
      <p:ext uri="{BB962C8B-B14F-4D97-AF65-F5344CB8AC3E}">
        <p14:creationId xmlns:p14="http://schemas.microsoft.com/office/powerpoint/2010/main" val="619778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8A894-EC8E-1CDB-7A9A-9AE4F0426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EAD5B-A420-3D28-A8E5-4BA614504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9" y="375520"/>
            <a:ext cx="10266948" cy="1325563"/>
          </a:xfrm>
        </p:spPr>
        <p:txBody>
          <a:bodyPr>
            <a:normAutofit/>
          </a:bodyPr>
          <a:lstStyle/>
          <a:p>
            <a:r>
              <a:rPr lang="en-US"/>
              <a:t>Physical Hazards</a:t>
            </a:r>
            <a:br>
              <a:rPr lang="en-US" sz="4400">
                <a:latin typeface="+mj-lt"/>
              </a:rPr>
            </a:br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585648D-F0B4-EEB1-72AE-39BD14BA13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370778"/>
              </p:ext>
            </p:extLst>
          </p:nvPr>
        </p:nvGraphicFramePr>
        <p:xfrm>
          <a:off x="1986494" y="3773085"/>
          <a:ext cx="7059930" cy="22847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40255">
                  <a:extLst>
                    <a:ext uri="{9D8B030D-6E8A-4147-A177-3AD203B41FA5}">
                      <a16:colId xmlns:a16="http://schemas.microsoft.com/office/drawing/2014/main" val="513559100"/>
                    </a:ext>
                  </a:extLst>
                </a:gridCol>
                <a:gridCol w="5019675">
                  <a:extLst>
                    <a:ext uri="{9D8B030D-6E8A-4147-A177-3AD203B41FA5}">
                      <a16:colId xmlns:a16="http://schemas.microsoft.com/office/drawing/2014/main" val="2075805922"/>
                    </a:ext>
                  </a:extLst>
                </a:gridCol>
              </a:tblGrid>
              <a:tr h="361950">
                <a:tc gridSpan="2"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Example:​</a:t>
                      </a:r>
                      <a:endParaRPr lang="en-US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following are examples of materials that may be physical hazards: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74665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Why a hazard?</a:t>
                      </a: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43194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Glass​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Cuts, bleeding; may require surgery to find or remove​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11592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Metal​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US" sz="18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Cuts, broken teeth; may require surgery to remove​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97270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3F7D4-A513-F1C9-E18C-F9E9A488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F70834-C96E-EDA5-C3D5-2ADA24D9C86C}"/>
              </a:ext>
            </a:extLst>
          </p:cNvPr>
          <p:cNvGrpSpPr/>
          <p:nvPr/>
        </p:nvGrpSpPr>
        <p:grpSpPr>
          <a:xfrm>
            <a:off x="796407" y="1737636"/>
            <a:ext cx="8139763" cy="1813553"/>
            <a:chOff x="838198" y="563072"/>
            <a:chExt cx="8139763" cy="1813553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3768D0EA-A28F-18FE-433A-FC0452C990F7}"/>
                </a:ext>
              </a:extLst>
            </p:cNvPr>
            <p:cNvSpPr/>
            <p:nvPr/>
          </p:nvSpPr>
          <p:spPr>
            <a:xfrm rot="5400000">
              <a:off x="4255243" y="-2346092"/>
              <a:ext cx="1325563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F45893B5-B3B9-7928-A461-209E83AF480B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38C57E-3ECD-139B-E0E2-48EC9FD8F8D8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38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716CDE9-9E80-B544-1EDC-65FB40D90580}"/>
              </a:ext>
            </a:extLst>
          </p:cNvPr>
          <p:cNvSpPr txBox="1"/>
          <p:nvPr/>
        </p:nvSpPr>
        <p:spPr>
          <a:xfrm>
            <a:off x="816297" y="2290162"/>
            <a:ext cx="7724275" cy="1138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Physical Hazard: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lnSpc>
                <a:spcPts val="2775"/>
              </a:lnSpc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Any extraneous matter not normally found in food that could cause physical injury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6DA5F71-ABF5-94E4-4F90-62878E4E8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29710" y="7699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593EC9-E7D2-76B0-1C66-C3FC5AE263E2}"/>
              </a:ext>
            </a:extLst>
          </p:cNvPr>
          <p:cNvSpPr/>
          <p:nvPr/>
        </p:nvSpPr>
        <p:spPr>
          <a:xfrm>
            <a:off x="1986494" y="3773085"/>
            <a:ext cx="7107938" cy="242526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043B47-C8B4-03E0-A9AD-7E5D5BE98642}"/>
              </a:ext>
            </a:extLst>
          </p:cNvPr>
          <p:cNvCxnSpPr/>
          <p:nvPr/>
        </p:nvCxnSpPr>
        <p:spPr>
          <a:xfrm>
            <a:off x="1986494" y="5696607"/>
            <a:ext cx="7107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34FC55-4A7D-E228-2FDB-1E421A678108}"/>
              </a:ext>
            </a:extLst>
          </p:cNvPr>
          <p:cNvCxnSpPr/>
          <p:nvPr/>
        </p:nvCxnSpPr>
        <p:spPr>
          <a:xfrm>
            <a:off x="1986494" y="5102770"/>
            <a:ext cx="7107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8038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480E8-936F-664D-2BBB-A88F2527E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FF866-D052-0D28-ADDB-226EE3B16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Hazards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11DFF-5EB6-EA46-519F-963C8CE38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4308B-2FE7-F219-C6E4-FADDE3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F120E4-C2C6-32DF-EF51-6AAD83F41962}"/>
              </a:ext>
            </a:extLst>
          </p:cNvPr>
          <p:cNvGrpSpPr/>
          <p:nvPr/>
        </p:nvGrpSpPr>
        <p:grpSpPr>
          <a:xfrm>
            <a:off x="838200" y="1825625"/>
            <a:ext cx="8394290" cy="1809748"/>
            <a:chOff x="838198" y="563072"/>
            <a:chExt cx="8394290" cy="1809748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3ED17A6-9947-FA21-9D71-BC956C451A0F}"/>
                </a:ext>
              </a:extLst>
            </p:cNvPr>
            <p:cNvSpPr/>
            <p:nvPr/>
          </p:nvSpPr>
          <p:spPr>
            <a:xfrm rot="5400000">
              <a:off x="4372561" y="-2487107"/>
              <a:ext cx="1325564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88B9E8D-C888-B6D8-C99A-221510EE7C9B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11AF0E-23E6-D586-EF75-4D67D914FB7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16415CA-0710-DF6E-66A9-2708F5822A0A}"/>
              </a:ext>
            </a:extLst>
          </p:cNvPr>
          <p:cNvGrpSpPr/>
          <p:nvPr/>
        </p:nvGrpSpPr>
        <p:grpSpPr>
          <a:xfrm>
            <a:off x="838200" y="3931365"/>
            <a:ext cx="8394290" cy="1645187"/>
            <a:chOff x="838198" y="563072"/>
            <a:chExt cx="8394290" cy="1645187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A3797482-D98B-AD95-E5EA-27D974232A9D}"/>
                </a:ext>
              </a:extLst>
            </p:cNvPr>
            <p:cNvSpPr/>
            <p:nvPr/>
          </p:nvSpPr>
          <p:spPr>
            <a:xfrm rot="5400000">
              <a:off x="4454841" y="-2569387"/>
              <a:ext cx="1161003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36458CEB-F377-A571-83D9-D92418AFF98C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B3AF0A-4111-CA01-8F8E-D8A62C22BED6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40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794F996-D1C7-C728-7E03-9F35077CF6F4}"/>
              </a:ext>
            </a:extLst>
          </p:cNvPr>
          <p:cNvSpPr txBox="1"/>
          <p:nvPr/>
        </p:nvSpPr>
        <p:spPr>
          <a:xfrm>
            <a:off x="858090" y="4415549"/>
            <a:ext cx="874954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Controls for potential metal inclusion in seafood: 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Monitoring equipment for wear and breakage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Screening products with metal detectors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4B1919-13C7-47D3-31EB-55997608F2BF}"/>
              </a:ext>
            </a:extLst>
          </p:cNvPr>
          <p:cNvSpPr txBox="1"/>
          <p:nvPr/>
        </p:nvSpPr>
        <p:spPr>
          <a:xfrm>
            <a:off x="858090" y="2402612"/>
            <a:ext cx="6112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Control for potential glass inclusion in seafood: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Examination of glass containers for breakage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6974122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92A12-7789-F64E-7383-8E2445B9F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B0B2E-572E-8AF9-EC67-38376DEF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"/>
              <a:t>Preliminary Steps in Developing HACCP Plan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57448-BC2A-91FD-0759-DFC592CB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CA332A-55E7-C85F-E5AB-CC5F0DFA47EE}"/>
              </a:ext>
            </a:extLst>
          </p:cNvPr>
          <p:cNvGrpSpPr/>
          <p:nvPr/>
        </p:nvGrpSpPr>
        <p:grpSpPr>
          <a:xfrm>
            <a:off x="2484216" y="2463597"/>
            <a:ext cx="8119874" cy="1490217"/>
            <a:chOff x="838198" y="563072"/>
            <a:chExt cx="8119874" cy="149021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A2C7DCDC-BB3F-4B7E-AEB4-C581F58C0421}"/>
                </a:ext>
              </a:extLst>
            </p:cNvPr>
            <p:cNvSpPr/>
            <p:nvPr/>
          </p:nvSpPr>
          <p:spPr>
            <a:xfrm rot="5400000">
              <a:off x="4385331" y="-2519452"/>
              <a:ext cx="1025610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5ADD7999-8A09-2465-FD6C-7089D11D7119}"/>
                </a:ext>
              </a:extLst>
            </p:cNvPr>
            <p:cNvSpPr/>
            <p:nvPr/>
          </p:nvSpPr>
          <p:spPr>
            <a:xfrm>
              <a:off x="838198" y="563072"/>
              <a:ext cx="21479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77EBEA-2424-A240-626F-35AE4AEBD51D}"/>
                </a:ext>
              </a:extLst>
            </p:cNvPr>
            <p:cNvSpPr txBox="1"/>
            <p:nvPr/>
          </p:nvSpPr>
          <p:spPr>
            <a:xfrm rot="10800000" flipH="1" flipV="1">
              <a:off x="947732" y="611578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CA9F0A9-CE20-84D2-A739-9E6FFC5B76EA}"/>
              </a:ext>
            </a:extLst>
          </p:cNvPr>
          <p:cNvSpPr txBox="1"/>
          <p:nvPr/>
        </p:nvSpPr>
        <p:spPr>
          <a:xfrm>
            <a:off x="2484216" y="3062746"/>
            <a:ext cx="6981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learn: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Museo Sans 300"/>
              </a:rPr>
              <a:t>The importance of preliminary steps in developing the HACCP plan 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barcode with text&#10;&#10;Description automatically generated">
            <a:extLst>
              <a:ext uri="{FF2B5EF4-FFF2-40B4-BE49-F238E27FC236}">
                <a16:creationId xmlns:a16="http://schemas.microsoft.com/office/drawing/2014/main" id="{97648318-5352-5AFA-D674-6145D500D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3138" r="13421" b="893"/>
          <a:stretch/>
        </p:blipFill>
        <p:spPr>
          <a:xfrm>
            <a:off x="367302" y="2112858"/>
            <a:ext cx="1957589" cy="2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93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1E6BC-19C6-295A-0843-BD8885194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91E8-90D5-12C8-DF81-13BE9FD6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Ready!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E7BF7-4C76-8C16-9266-63A6EF429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0BB65-3321-5530-B2CA-1D0451B6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B32DCE-1096-7E9A-E02C-3D40B9D84E48}"/>
              </a:ext>
            </a:extLst>
          </p:cNvPr>
          <p:cNvGrpSpPr/>
          <p:nvPr/>
        </p:nvGrpSpPr>
        <p:grpSpPr>
          <a:xfrm>
            <a:off x="838200" y="1825625"/>
            <a:ext cx="8394290" cy="2256981"/>
            <a:chOff x="838198" y="563072"/>
            <a:chExt cx="8394290" cy="225698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F985A0B-ED13-C220-2B37-AA502F8A26DB}"/>
                </a:ext>
              </a:extLst>
            </p:cNvPr>
            <p:cNvSpPr/>
            <p:nvPr/>
          </p:nvSpPr>
          <p:spPr>
            <a:xfrm rot="5400000">
              <a:off x="4148944" y="-2263490"/>
              <a:ext cx="1772797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8411FCC-623C-02D0-EB69-E3090237C901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A6A0D6-926A-2A7B-E90D-D8C7C8F6D9D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4CF90D7-CE26-B1C0-4E54-5F6EDF8E6301}"/>
              </a:ext>
            </a:extLst>
          </p:cNvPr>
          <p:cNvSpPr txBox="1"/>
          <p:nvPr/>
        </p:nvSpPr>
        <p:spPr>
          <a:xfrm>
            <a:off x="858089" y="2402612"/>
            <a:ext cx="6766203" cy="155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Preliminary steps: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Assemble HACCP team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Describe the product, intended use and consumers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Develop a Process Flow Chart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Develop a Process Description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614958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E661B-536E-3280-97AE-BE9FB729D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9F5D3-1C99-D9E4-93B3-0A746CF32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HACCP TEAM…Who is involved?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B4563-7730-36FC-E8A7-8F5172D3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69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875E58F-FCFF-6CE4-92B7-DEA6A5F342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85" y="1906152"/>
            <a:ext cx="7230029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066510-4B50-D860-92B5-D25B2251943C}"/>
              </a:ext>
            </a:extLst>
          </p:cNvPr>
          <p:cNvSpPr txBox="1"/>
          <p:nvPr/>
        </p:nvSpPr>
        <p:spPr>
          <a:xfrm>
            <a:off x="3055512" y="1825625"/>
            <a:ext cx="7230029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3213"/>
              </a:lnSpc>
            </a:pP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Managers	 Sanitation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		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Processing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5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220B0-2550-7874-2C50-1BEF1376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6680B-C7E5-C0BD-B4E1-060F3707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A644B-689F-5342-5047-A13A3EFAC0CD}"/>
              </a:ext>
            </a:extLst>
          </p:cNvPr>
          <p:cNvGrpSpPr/>
          <p:nvPr/>
        </p:nvGrpSpPr>
        <p:grpSpPr>
          <a:xfrm>
            <a:off x="1389342" y="478851"/>
            <a:ext cx="8741250" cy="3107661"/>
            <a:chOff x="838198" y="563072"/>
            <a:chExt cx="8741250" cy="310766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575E4D83-620E-D706-F140-E71CA3BBB812}"/>
                </a:ext>
              </a:extLst>
            </p:cNvPr>
            <p:cNvSpPr/>
            <p:nvPr/>
          </p:nvSpPr>
          <p:spPr>
            <a:xfrm rot="5400000">
              <a:off x="3887296" y="-2021418"/>
              <a:ext cx="2643055" cy="874124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E8D931A1-458A-2500-5930-17022992E892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BAA5EC-89E0-D106-88D9-75AC1853CFE9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pic>
        <p:nvPicPr>
          <p:cNvPr id="11" name="Picture 10" descr="A cover of a book&#10;&#10;Description automatically generated">
            <a:extLst>
              <a:ext uri="{FF2B5EF4-FFF2-40B4-BE49-F238E27FC236}">
                <a16:creationId xmlns:a16="http://schemas.microsoft.com/office/drawing/2014/main" id="{97FE533B-9F38-B6CC-52A3-F55297CE5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72" y="4100344"/>
            <a:ext cx="1827313" cy="2242253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AB848706-FE11-9157-EEC1-E89B15B228C4}"/>
              </a:ext>
            </a:extLst>
          </p:cNvPr>
          <p:cNvSpPr/>
          <p:nvPr/>
        </p:nvSpPr>
        <p:spPr>
          <a:xfrm>
            <a:off x="3622546" y="5528145"/>
            <a:ext cx="814069" cy="772795"/>
          </a:xfrm>
          <a:custGeom>
            <a:avLst/>
            <a:gdLst/>
            <a:ahLst/>
            <a:cxnLst/>
            <a:rect l="l" t="t" r="r" b="b"/>
            <a:pathLst>
              <a:path w="814070" h="772795">
                <a:moveTo>
                  <a:pt x="0" y="128778"/>
                </a:moveTo>
                <a:lnTo>
                  <a:pt x="10120" y="78652"/>
                </a:lnTo>
                <a:lnTo>
                  <a:pt x="37718" y="37718"/>
                </a:lnTo>
                <a:lnTo>
                  <a:pt x="78652" y="10120"/>
                </a:lnTo>
                <a:lnTo>
                  <a:pt x="128777" y="0"/>
                </a:lnTo>
                <a:lnTo>
                  <a:pt x="685038" y="0"/>
                </a:lnTo>
                <a:lnTo>
                  <a:pt x="735163" y="10120"/>
                </a:lnTo>
                <a:lnTo>
                  <a:pt x="776096" y="37718"/>
                </a:lnTo>
                <a:lnTo>
                  <a:pt x="803695" y="78652"/>
                </a:lnTo>
                <a:lnTo>
                  <a:pt x="813815" y="128778"/>
                </a:lnTo>
                <a:lnTo>
                  <a:pt x="813815" y="643889"/>
                </a:lnTo>
                <a:lnTo>
                  <a:pt x="803695" y="694015"/>
                </a:lnTo>
                <a:lnTo>
                  <a:pt x="776096" y="734949"/>
                </a:lnTo>
                <a:lnTo>
                  <a:pt x="735163" y="762547"/>
                </a:lnTo>
                <a:lnTo>
                  <a:pt x="685038" y="772668"/>
                </a:lnTo>
                <a:lnTo>
                  <a:pt x="128777" y="772668"/>
                </a:lnTo>
                <a:lnTo>
                  <a:pt x="78652" y="762547"/>
                </a:lnTo>
                <a:lnTo>
                  <a:pt x="37718" y="734949"/>
                </a:lnTo>
                <a:lnTo>
                  <a:pt x="10120" y="694015"/>
                </a:lnTo>
                <a:lnTo>
                  <a:pt x="0" y="643889"/>
                </a:lnTo>
                <a:lnTo>
                  <a:pt x="0" y="128778"/>
                </a:lnTo>
                <a:close/>
              </a:path>
            </a:pathLst>
          </a:custGeom>
          <a:solidFill>
            <a:srgbClr val="002060"/>
          </a:solidFill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>
              <a:highlight>
                <a:srgbClr val="0000FF"/>
              </a:highlight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84E2D696-0404-4A26-51B7-0B1F255A1E92}"/>
              </a:ext>
            </a:extLst>
          </p:cNvPr>
          <p:cNvSpPr txBox="1"/>
          <p:nvPr/>
        </p:nvSpPr>
        <p:spPr>
          <a:xfrm>
            <a:off x="3779072" y="5593953"/>
            <a:ext cx="501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spc="-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UE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>
                <a:solidFill>
                  <a:srgbClr val="FFFFFF"/>
                </a:solidFill>
                <a:latin typeface="Calibri"/>
                <a:cs typeface="Calibri"/>
              </a:rPr>
              <a:t>Book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4" name="object 5">
            <a:extLst>
              <a:ext uri="{FF2B5EF4-FFF2-40B4-BE49-F238E27FC236}">
                <a16:creationId xmlns:a16="http://schemas.microsoft.com/office/drawing/2014/main" id="{12A0DC8E-3D0D-5F54-0A4C-74BB6A40C50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20785313">
            <a:off x="7846174" y="4157328"/>
            <a:ext cx="2061933" cy="2328823"/>
          </a:xfrm>
          <a:prstGeom prst="rect">
            <a:avLst/>
          </a:prstGeom>
        </p:spPr>
      </p:pic>
      <p:grpSp>
        <p:nvGrpSpPr>
          <p:cNvPr id="15" name="object 10">
            <a:extLst>
              <a:ext uri="{FF2B5EF4-FFF2-40B4-BE49-F238E27FC236}">
                <a16:creationId xmlns:a16="http://schemas.microsoft.com/office/drawing/2014/main" id="{BA387CA4-801C-8BA7-C52D-6DC77A6E8D86}"/>
              </a:ext>
            </a:extLst>
          </p:cNvPr>
          <p:cNvGrpSpPr/>
          <p:nvPr/>
        </p:nvGrpSpPr>
        <p:grpSpPr>
          <a:xfrm>
            <a:off x="7188550" y="5522113"/>
            <a:ext cx="826135" cy="784860"/>
            <a:chOff x="4751832" y="5318759"/>
            <a:chExt cx="826135" cy="78486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46D82BCE-D11E-84CF-E063-B5D2D50BDAB8}"/>
                </a:ext>
              </a:extLst>
            </p:cNvPr>
            <p:cNvSpPr/>
            <p:nvPr/>
          </p:nvSpPr>
          <p:spPr>
            <a:xfrm>
              <a:off x="4757928" y="5324855"/>
              <a:ext cx="814069" cy="772795"/>
            </a:xfrm>
            <a:custGeom>
              <a:avLst/>
              <a:gdLst/>
              <a:ahLst/>
              <a:cxnLst/>
              <a:rect l="l" t="t" r="r" b="b"/>
              <a:pathLst>
                <a:path w="814070" h="772795">
                  <a:moveTo>
                    <a:pt x="685038" y="0"/>
                  </a:moveTo>
                  <a:lnTo>
                    <a:pt x="128777" y="0"/>
                  </a:lnTo>
                  <a:lnTo>
                    <a:pt x="78652" y="10120"/>
                  </a:lnTo>
                  <a:lnTo>
                    <a:pt x="37719" y="37719"/>
                  </a:lnTo>
                  <a:lnTo>
                    <a:pt x="10120" y="78652"/>
                  </a:lnTo>
                  <a:lnTo>
                    <a:pt x="0" y="128778"/>
                  </a:lnTo>
                  <a:lnTo>
                    <a:pt x="0" y="643890"/>
                  </a:lnTo>
                  <a:lnTo>
                    <a:pt x="10120" y="694015"/>
                  </a:lnTo>
                  <a:lnTo>
                    <a:pt x="37719" y="734949"/>
                  </a:lnTo>
                  <a:lnTo>
                    <a:pt x="78652" y="762547"/>
                  </a:lnTo>
                  <a:lnTo>
                    <a:pt x="128777" y="772668"/>
                  </a:lnTo>
                  <a:lnTo>
                    <a:pt x="685038" y="772668"/>
                  </a:lnTo>
                  <a:lnTo>
                    <a:pt x="735163" y="762547"/>
                  </a:lnTo>
                  <a:lnTo>
                    <a:pt x="776097" y="734949"/>
                  </a:lnTo>
                  <a:lnTo>
                    <a:pt x="803695" y="694015"/>
                  </a:lnTo>
                  <a:lnTo>
                    <a:pt x="813816" y="643890"/>
                  </a:lnTo>
                  <a:lnTo>
                    <a:pt x="813816" y="128778"/>
                  </a:lnTo>
                  <a:lnTo>
                    <a:pt x="803695" y="78652"/>
                  </a:lnTo>
                  <a:lnTo>
                    <a:pt x="776097" y="37719"/>
                  </a:lnTo>
                  <a:lnTo>
                    <a:pt x="735163" y="10120"/>
                  </a:lnTo>
                  <a:lnTo>
                    <a:pt x="685038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6A9C092A-36AB-FD11-E9D6-9962C8173B61}"/>
                </a:ext>
              </a:extLst>
            </p:cNvPr>
            <p:cNvSpPr/>
            <p:nvPr/>
          </p:nvSpPr>
          <p:spPr>
            <a:xfrm>
              <a:off x="4757928" y="5324855"/>
              <a:ext cx="814069" cy="772795"/>
            </a:xfrm>
            <a:custGeom>
              <a:avLst/>
              <a:gdLst/>
              <a:ahLst/>
              <a:cxnLst/>
              <a:rect l="l" t="t" r="r" b="b"/>
              <a:pathLst>
                <a:path w="814070" h="772795">
                  <a:moveTo>
                    <a:pt x="0" y="128778"/>
                  </a:moveTo>
                  <a:lnTo>
                    <a:pt x="10120" y="78652"/>
                  </a:lnTo>
                  <a:lnTo>
                    <a:pt x="37719" y="37719"/>
                  </a:lnTo>
                  <a:lnTo>
                    <a:pt x="78652" y="10120"/>
                  </a:lnTo>
                  <a:lnTo>
                    <a:pt x="128777" y="0"/>
                  </a:lnTo>
                  <a:lnTo>
                    <a:pt x="685038" y="0"/>
                  </a:lnTo>
                  <a:lnTo>
                    <a:pt x="735163" y="10120"/>
                  </a:lnTo>
                  <a:lnTo>
                    <a:pt x="776097" y="37719"/>
                  </a:lnTo>
                  <a:lnTo>
                    <a:pt x="803695" y="78652"/>
                  </a:lnTo>
                  <a:lnTo>
                    <a:pt x="813816" y="128778"/>
                  </a:lnTo>
                  <a:lnTo>
                    <a:pt x="813816" y="643890"/>
                  </a:lnTo>
                  <a:lnTo>
                    <a:pt x="803695" y="694015"/>
                  </a:lnTo>
                  <a:lnTo>
                    <a:pt x="776097" y="734949"/>
                  </a:lnTo>
                  <a:lnTo>
                    <a:pt x="735163" y="762547"/>
                  </a:lnTo>
                  <a:lnTo>
                    <a:pt x="685038" y="772668"/>
                  </a:lnTo>
                  <a:lnTo>
                    <a:pt x="128777" y="772668"/>
                  </a:lnTo>
                  <a:lnTo>
                    <a:pt x="78652" y="762547"/>
                  </a:lnTo>
                  <a:lnTo>
                    <a:pt x="37719" y="734949"/>
                  </a:lnTo>
                  <a:lnTo>
                    <a:pt x="10120" y="694015"/>
                  </a:lnTo>
                  <a:lnTo>
                    <a:pt x="0" y="643890"/>
                  </a:lnTo>
                  <a:lnTo>
                    <a:pt x="0" y="12877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3">
            <a:extLst>
              <a:ext uri="{FF2B5EF4-FFF2-40B4-BE49-F238E27FC236}">
                <a16:creationId xmlns:a16="http://schemas.microsoft.com/office/drawing/2014/main" id="{2D115267-588D-7A7F-E554-17B4F2E55F46}"/>
              </a:ext>
            </a:extLst>
          </p:cNvPr>
          <p:cNvSpPr txBox="1"/>
          <p:nvPr/>
        </p:nvSpPr>
        <p:spPr>
          <a:xfrm>
            <a:off x="7318408" y="5627523"/>
            <a:ext cx="5664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>
                <a:solidFill>
                  <a:srgbClr val="1F3863"/>
                </a:solidFill>
                <a:latin typeface="Calibri"/>
                <a:cs typeface="Calibri"/>
              </a:rPr>
              <a:t>GOLD</a:t>
            </a:r>
            <a:endParaRPr sz="1800">
              <a:latin typeface="Calibri"/>
              <a:cs typeface="Calibri"/>
            </a:endParaRPr>
          </a:p>
          <a:p>
            <a:pPr marL="40005">
              <a:lnSpc>
                <a:spcPct val="100000"/>
              </a:lnSpc>
            </a:pPr>
            <a:r>
              <a:rPr sz="1800" b="1">
                <a:solidFill>
                  <a:srgbClr val="1F3863"/>
                </a:solidFill>
                <a:latin typeface="Calibri"/>
                <a:cs typeface="Calibri"/>
              </a:rPr>
              <a:t>Book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7EC796-AB30-0CF7-ABAB-8B338EA52654}"/>
              </a:ext>
            </a:extLst>
          </p:cNvPr>
          <p:cNvSpPr txBox="1"/>
          <p:nvPr/>
        </p:nvSpPr>
        <p:spPr>
          <a:xfrm>
            <a:off x="1630271" y="1164675"/>
            <a:ext cx="7417475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rgbClr val="121212"/>
                </a:solidFill>
                <a:latin typeface="Calibri"/>
                <a:ea typeface="Calibri"/>
                <a:cs typeface="Calibri"/>
              </a:rPr>
              <a:t>The Seafood HACCP Training Manual (blue book) provides: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/>
                <a:ea typeface="Calibri"/>
                <a:cs typeface="Calibri"/>
              </a:rPr>
              <a:t>•Written content that describes each presentation in the course</a:t>
            </a:r>
          </a:p>
          <a:p>
            <a:pPr lvl="1"/>
            <a:r>
              <a:rPr lang="en-US">
                <a:solidFill>
                  <a:srgbClr val="121212"/>
                </a:solidFill>
                <a:latin typeface="Calibri"/>
                <a:ea typeface="Calibri"/>
                <a:cs typeface="Calibri"/>
              </a:rPr>
              <a:t>•Reference information and forms to help you develop a HACCP Plan</a:t>
            </a:r>
          </a:p>
          <a:p>
            <a:pPr marL="0" lvl="1"/>
            <a:r>
              <a:rPr lang="en-US">
                <a:solidFill>
                  <a:srgbClr val="121212"/>
                </a:solidFill>
                <a:latin typeface="Calibri"/>
                <a:ea typeface="Calibri"/>
                <a:cs typeface="Calibri"/>
              </a:rPr>
              <a:t>The FDA Hazards Guide provides:</a:t>
            </a:r>
          </a:p>
          <a:p>
            <a:pPr marL="457200" lvl="2"/>
            <a:r>
              <a:rPr lang="en-US">
                <a:solidFill>
                  <a:srgbClr val="121212"/>
                </a:solidFill>
                <a:latin typeface="Calibri"/>
                <a:ea typeface="Calibri"/>
                <a:cs typeface="Calibri"/>
              </a:rPr>
              <a:t>•Guidance for the seafood industry to help them identify hazards for their products and develop effective control strategies</a:t>
            </a:r>
          </a:p>
          <a:p>
            <a:pPr marL="457200" lvl="2"/>
            <a:r>
              <a:rPr lang="en-US">
                <a:solidFill>
                  <a:srgbClr val="121212"/>
                </a:solidFill>
                <a:latin typeface="Calibri"/>
                <a:ea typeface="Calibri"/>
                <a:cs typeface="Calibri"/>
              </a:rPr>
              <a:t>•A tool for regulatory officials to help them evaluate HACCP Plans for seafood products</a:t>
            </a:r>
          </a:p>
          <a:p>
            <a:pPr marL="0" lvl="1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394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325E2-5F9A-2D3F-E59C-8A35B6678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EAA8-E103-2C6A-261D-3953441E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Ready!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93DF8-00A3-CEEA-D0E5-3C37DB775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88A8E-3AE3-1380-74CC-42C647D4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6202A4-7E84-F148-94FE-1B1B6CCC074E}"/>
              </a:ext>
            </a:extLst>
          </p:cNvPr>
          <p:cNvGrpSpPr/>
          <p:nvPr/>
        </p:nvGrpSpPr>
        <p:grpSpPr>
          <a:xfrm>
            <a:off x="838200" y="1825625"/>
            <a:ext cx="8394290" cy="2256981"/>
            <a:chOff x="838198" y="563072"/>
            <a:chExt cx="8394290" cy="225698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77AEA54-DB17-0E47-85DF-21AB525F92DF}"/>
                </a:ext>
              </a:extLst>
            </p:cNvPr>
            <p:cNvSpPr/>
            <p:nvPr/>
          </p:nvSpPr>
          <p:spPr>
            <a:xfrm rot="5400000">
              <a:off x="4148944" y="-2263490"/>
              <a:ext cx="1772797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8A02663-F735-5EDE-B97C-8E8BA2D4420C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6927A8-735A-4002-169E-C851D4D1E638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A14B54E-2714-883B-8900-8FD5CBA5443A}"/>
              </a:ext>
            </a:extLst>
          </p:cNvPr>
          <p:cNvSpPr txBox="1"/>
          <p:nvPr/>
        </p:nvSpPr>
        <p:spPr>
          <a:xfrm>
            <a:off x="858089" y="2402612"/>
            <a:ext cx="6766203" cy="1559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Preliminary steps: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Assemble HACCP team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Describe the product, intended use and consumers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Develop a Process Flow Chart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algn="just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Develop a Process Description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2127805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671B7-5C9E-2D80-33AD-04C249DCA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7F5D-89BD-B6AA-BB64-5445F39CF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28951-25DA-0800-99CA-2D58F3180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57D99-FB61-2924-F4D0-EE0FBD7D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46F6C5-F173-ECE1-2981-AC99A411C519}"/>
              </a:ext>
            </a:extLst>
          </p:cNvPr>
          <p:cNvGrpSpPr/>
          <p:nvPr/>
        </p:nvGrpSpPr>
        <p:grpSpPr>
          <a:xfrm>
            <a:off x="838200" y="1825625"/>
            <a:ext cx="8394290" cy="2566075"/>
            <a:chOff x="838198" y="563072"/>
            <a:chExt cx="8394290" cy="256607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9F37397-9DD9-9308-3433-959F55065DEE}"/>
                </a:ext>
              </a:extLst>
            </p:cNvPr>
            <p:cNvSpPr/>
            <p:nvPr/>
          </p:nvSpPr>
          <p:spPr>
            <a:xfrm rot="5400000">
              <a:off x="3994399" y="-2108942"/>
              <a:ext cx="2081888" cy="839429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93B0EC4F-4EF5-17FE-4131-8FF5A1EE0758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68162F-5174-A14E-B155-0B6342C0C5B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D497BF9-8097-E479-213F-03BFB42B724B}"/>
              </a:ext>
            </a:extLst>
          </p:cNvPr>
          <p:cNvSpPr txBox="1"/>
          <p:nvPr/>
        </p:nvSpPr>
        <p:spPr>
          <a:xfrm>
            <a:off x="858089" y="2402612"/>
            <a:ext cx="7951060" cy="18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Product Description should include: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Type of seafood product (species and finished product form)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Where product is purchased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How product is received, stored, and shipped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How product is packaged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Intended use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026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81EAE-81DB-0B0B-2309-46A187268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70976-B8AF-E137-AD73-B0EE968E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involved?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A3037-6241-5A40-40D6-AD4A1C62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72</a:t>
            </a:fld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99148C6-9072-3686-44F4-5037A41B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18" y="1236372"/>
            <a:ext cx="9026847" cy="541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54A11D-095B-59CE-4931-6CC93D8234B3}"/>
              </a:ext>
            </a:extLst>
          </p:cNvPr>
          <p:cNvSpPr txBox="1"/>
          <p:nvPr/>
        </p:nvSpPr>
        <p:spPr>
          <a:xfrm>
            <a:off x="2243831" y="4438849"/>
            <a:ext cx="686122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0" i="0" u="none" strike="noStrike">
                <a:solidFill>
                  <a:srgbClr val="44536A"/>
                </a:solidFill>
                <a:effectLst/>
                <a:latin typeface="Calibri" panose="020F0502020204030204" pitchFamily="34" charset="0"/>
              </a:rPr>
              <a:t>Useful Product Description Chart</a:t>
            </a:r>
            <a:r>
              <a:rPr lang="en-US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067CAB-EFB1-9F52-5A42-25247CA18183}"/>
              </a:ext>
            </a:extLst>
          </p:cNvPr>
          <p:cNvSpPr txBox="1"/>
          <p:nvPr/>
        </p:nvSpPr>
        <p:spPr>
          <a:xfrm>
            <a:off x="10882648" y="466215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143394-40BE-A64F-2371-AA39490A2819}"/>
              </a:ext>
            </a:extLst>
          </p:cNvPr>
          <p:cNvSpPr txBox="1"/>
          <p:nvPr/>
        </p:nvSpPr>
        <p:spPr>
          <a:xfrm>
            <a:off x="3042634" y="327975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grpSp>
        <p:nvGrpSpPr>
          <p:cNvPr id="16" name="object 6">
            <a:extLst>
              <a:ext uri="{FF2B5EF4-FFF2-40B4-BE49-F238E27FC236}">
                <a16:creationId xmlns:a16="http://schemas.microsoft.com/office/drawing/2014/main" id="{53F3142F-4839-D8A3-0122-7017B6CA1728}"/>
              </a:ext>
            </a:extLst>
          </p:cNvPr>
          <p:cNvGrpSpPr/>
          <p:nvPr/>
        </p:nvGrpSpPr>
        <p:grpSpPr>
          <a:xfrm>
            <a:off x="4532898" y="5400601"/>
            <a:ext cx="1685925" cy="474345"/>
            <a:chOff x="623316" y="3194304"/>
            <a:chExt cx="1685925" cy="474345"/>
          </a:xfrm>
        </p:grpSpPr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B5AE18C6-A3E7-5F0A-E8A1-C560AB1B0CBD}"/>
                </a:ext>
              </a:extLst>
            </p:cNvPr>
            <p:cNvSpPr/>
            <p:nvPr/>
          </p:nvSpPr>
          <p:spPr>
            <a:xfrm>
              <a:off x="629412" y="3200400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1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1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2352BA9A-EEE4-A9DF-EF81-1FF7BAF10867}"/>
                </a:ext>
              </a:extLst>
            </p:cNvPr>
            <p:cNvSpPr/>
            <p:nvPr/>
          </p:nvSpPr>
          <p:spPr>
            <a:xfrm>
              <a:off x="629412" y="3200400"/>
              <a:ext cx="1673860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1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1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9">
            <a:extLst>
              <a:ext uri="{FF2B5EF4-FFF2-40B4-BE49-F238E27FC236}">
                <a16:creationId xmlns:a16="http://schemas.microsoft.com/office/drawing/2014/main" id="{E4164D39-2123-4A04-B745-3577F2CB0C81}"/>
              </a:ext>
            </a:extLst>
          </p:cNvPr>
          <p:cNvSpPr txBox="1"/>
          <p:nvPr/>
        </p:nvSpPr>
        <p:spPr>
          <a:xfrm>
            <a:off x="4619956" y="5442257"/>
            <a:ext cx="151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73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5778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76151-222B-2363-7C74-B5221F81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59428-6847-F72B-A62F-68F2E782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Processing steps involved?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97591-3063-28F7-3863-57C95C21D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5154B5-E393-12D1-4CF3-40780D2BCB2C}"/>
              </a:ext>
            </a:extLst>
          </p:cNvPr>
          <p:cNvSpPr txBox="1"/>
          <p:nvPr/>
        </p:nvSpPr>
        <p:spPr>
          <a:xfrm>
            <a:off x="10882648" y="466215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AD6C2D-7E77-451F-578D-90C639AD07A8}"/>
              </a:ext>
            </a:extLst>
          </p:cNvPr>
          <p:cNvSpPr txBox="1"/>
          <p:nvPr/>
        </p:nvSpPr>
        <p:spPr>
          <a:xfrm>
            <a:off x="3042634" y="327975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9A50CAF9-F18F-45EC-0683-147627E90F7C}"/>
              </a:ext>
            </a:extLst>
          </p:cNvPr>
          <p:cNvSpPr txBox="1"/>
          <p:nvPr/>
        </p:nvSpPr>
        <p:spPr>
          <a:xfrm>
            <a:off x="4619956" y="5442257"/>
            <a:ext cx="151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73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50BA89-6365-3DEE-4E21-A96CBF3C9900}"/>
              </a:ext>
            </a:extLst>
          </p:cNvPr>
          <p:cNvGrpSpPr/>
          <p:nvPr/>
        </p:nvGrpSpPr>
        <p:grpSpPr>
          <a:xfrm>
            <a:off x="838200" y="1825625"/>
            <a:ext cx="9672484" cy="4422917"/>
            <a:chOff x="838198" y="563072"/>
            <a:chExt cx="9672484" cy="4422917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A15AA97F-C1B1-2E94-4DD6-28ADB37FF20F}"/>
                </a:ext>
              </a:extLst>
            </p:cNvPr>
            <p:cNvSpPr/>
            <p:nvPr/>
          </p:nvSpPr>
          <p:spPr>
            <a:xfrm rot="5400000">
              <a:off x="3705075" y="-1819618"/>
              <a:ext cx="3938730" cy="967248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D39BACC5-0536-A455-B2A1-C263DA6926BC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1BF1AE-04A1-67D2-35EB-F6F5C77F0684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id="{786DF461-44C7-C45D-FE85-E2D85D926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15545" r="4352" b="4291"/>
          <a:stretch/>
        </p:blipFill>
        <p:spPr bwMode="auto">
          <a:xfrm>
            <a:off x="1066978" y="2448551"/>
            <a:ext cx="8553540" cy="361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2630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95057-C8E5-AC44-E382-A0EC962FC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art with text on it&#10;&#10;Description automatically generated">
            <a:extLst>
              <a:ext uri="{FF2B5EF4-FFF2-40B4-BE49-F238E27FC236}">
                <a16:creationId xmlns:a16="http://schemas.microsoft.com/office/drawing/2014/main" id="{0D4512B9-4A9A-82C3-AD94-60199D9D4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"/>
          <a:stretch/>
        </p:blipFill>
        <p:spPr>
          <a:xfrm>
            <a:off x="778409" y="2250884"/>
            <a:ext cx="10091360" cy="418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B17BDC-14E6-2CCE-A824-D3E9F40B9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Introduce XYZ Seafood Company</a:t>
            </a:r>
            <a:br>
              <a:rPr lang="en-US"/>
            </a:br>
            <a:r>
              <a:rPr lang="en-US" sz="3200"/>
              <a:t>(See pages 74-76)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7EC62-2D2E-740A-F6A8-79A614F9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2A69C8-43EF-7F2E-DE64-0378A6C4F96D}"/>
              </a:ext>
            </a:extLst>
          </p:cNvPr>
          <p:cNvSpPr txBox="1"/>
          <p:nvPr/>
        </p:nvSpPr>
        <p:spPr>
          <a:xfrm>
            <a:off x="10882648" y="466215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BDC86-5E64-0D1C-1478-47BF961B8398}"/>
              </a:ext>
            </a:extLst>
          </p:cNvPr>
          <p:cNvSpPr txBox="1"/>
          <p:nvPr/>
        </p:nvSpPr>
        <p:spPr>
          <a:xfrm>
            <a:off x="3042634" y="327975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3B080C09-2ACC-8572-C830-E502BED045E2}"/>
              </a:ext>
            </a:extLst>
          </p:cNvPr>
          <p:cNvSpPr txBox="1"/>
          <p:nvPr/>
        </p:nvSpPr>
        <p:spPr>
          <a:xfrm>
            <a:off x="4619956" y="5442257"/>
            <a:ext cx="151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sz="2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73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710697-C460-090A-2E8D-C4B16F67D906}"/>
              </a:ext>
            </a:extLst>
          </p:cNvPr>
          <p:cNvGrpSpPr/>
          <p:nvPr/>
        </p:nvGrpSpPr>
        <p:grpSpPr>
          <a:xfrm>
            <a:off x="838200" y="1825625"/>
            <a:ext cx="2204434" cy="484187"/>
            <a:chOff x="838198" y="563072"/>
            <a:chExt cx="2204434" cy="484187"/>
          </a:xfrm>
        </p:grpSpPr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0774E2F4-34CE-A013-51F0-4132F83DE6C5}"/>
                </a:ext>
              </a:extLst>
            </p:cNvPr>
            <p:cNvSpPr/>
            <p:nvPr/>
          </p:nvSpPr>
          <p:spPr>
            <a:xfrm>
              <a:off x="838198" y="563072"/>
              <a:ext cx="2204434" cy="484187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DFF54C-0ED0-071B-E967-AF2DB22AACEF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3841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9DBD1-438E-4BA1-1187-8106E70DD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950BC-DEB4-6A11-0643-53D90614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XYZ Processing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06658-323B-9CE0-0C42-326EAC6B3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DBF47-E6DF-450D-3450-ED2D1A0C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EBC499-4B30-F42A-2336-4AD5593DBC2D}"/>
              </a:ext>
            </a:extLst>
          </p:cNvPr>
          <p:cNvGrpSpPr/>
          <p:nvPr/>
        </p:nvGrpSpPr>
        <p:grpSpPr>
          <a:xfrm>
            <a:off x="986877" y="1692551"/>
            <a:ext cx="9844258" cy="4484414"/>
            <a:chOff x="838198" y="563072"/>
            <a:chExt cx="9844258" cy="448441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B08ED33D-05C2-69DA-61F0-7C7A915442F2}"/>
                </a:ext>
              </a:extLst>
            </p:cNvPr>
            <p:cNvSpPr/>
            <p:nvPr/>
          </p:nvSpPr>
          <p:spPr>
            <a:xfrm rot="5400000">
              <a:off x="3760214" y="-1874756"/>
              <a:ext cx="4000226" cy="9844258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13C017D-770B-D464-DF7F-55B991D02E56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133A2-A82B-4802-F335-576C60074F4A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FB57887-F0B8-694A-D6DD-65D2B3EA0172}"/>
              </a:ext>
            </a:extLst>
          </p:cNvPr>
          <p:cNvSpPr txBox="1"/>
          <p:nvPr/>
        </p:nvSpPr>
        <p:spPr>
          <a:xfrm>
            <a:off x="1149436" y="2277061"/>
            <a:ext cx="8999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process flow diagram for production of fresh mahi-mahi fillets for XYZ Seafood Company</a:t>
            </a:r>
          </a:p>
        </p:txBody>
      </p:sp>
      <p:pic>
        <p:nvPicPr>
          <p:cNvPr id="14" name="Picture 13" descr="A diagram of a product storage system&#10;&#10;Description automatically generated">
            <a:extLst>
              <a:ext uri="{FF2B5EF4-FFF2-40B4-BE49-F238E27FC236}">
                <a16:creationId xmlns:a16="http://schemas.microsoft.com/office/drawing/2014/main" id="{EA426F85-A22F-7629-5104-DE17D847C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92" y="3420254"/>
            <a:ext cx="3097100" cy="25729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88B001-28F0-AC7A-110B-ECCBA3061129}"/>
              </a:ext>
            </a:extLst>
          </p:cNvPr>
          <p:cNvSpPr txBox="1"/>
          <p:nvPr/>
        </p:nvSpPr>
        <p:spPr>
          <a:xfrm>
            <a:off x="2593482" y="2886721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Flow Chart</a:t>
            </a:r>
          </a:p>
        </p:txBody>
      </p:sp>
    </p:spTree>
    <p:extLst>
      <p:ext uri="{BB962C8B-B14F-4D97-AF65-F5344CB8AC3E}">
        <p14:creationId xmlns:p14="http://schemas.microsoft.com/office/powerpoint/2010/main" val="7323145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48660-CB11-2D32-BD40-C10185F60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8B02-B6D2-4BC3-BEF7-21BFF3CA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"/>
              <a:t>Principle 1: Hazard Analysis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E5A57-65CD-59C9-2D42-A79EA35B1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DBA641-2D63-0788-761C-FBAD561AAB00}"/>
              </a:ext>
            </a:extLst>
          </p:cNvPr>
          <p:cNvGrpSpPr/>
          <p:nvPr/>
        </p:nvGrpSpPr>
        <p:grpSpPr>
          <a:xfrm>
            <a:off x="2484216" y="2463597"/>
            <a:ext cx="8119874" cy="2013741"/>
            <a:chOff x="838198" y="563072"/>
            <a:chExt cx="8119874" cy="201374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749B240B-17B5-4AB7-BA5D-A135972AD459}"/>
                </a:ext>
              </a:extLst>
            </p:cNvPr>
            <p:cNvSpPr/>
            <p:nvPr/>
          </p:nvSpPr>
          <p:spPr>
            <a:xfrm rot="5400000">
              <a:off x="4123569" y="-2257690"/>
              <a:ext cx="1549134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AA519F51-9634-33E5-2365-C40A0F5593C1}"/>
                </a:ext>
              </a:extLst>
            </p:cNvPr>
            <p:cNvSpPr/>
            <p:nvPr/>
          </p:nvSpPr>
          <p:spPr>
            <a:xfrm>
              <a:off x="838198" y="563072"/>
              <a:ext cx="2147942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6AE8F4-37EF-B5CE-387D-AE06BC8EF21C}"/>
                </a:ext>
              </a:extLst>
            </p:cNvPr>
            <p:cNvSpPr txBox="1"/>
            <p:nvPr/>
          </p:nvSpPr>
          <p:spPr>
            <a:xfrm rot="10800000" flipH="1" flipV="1">
              <a:off x="947732" y="611578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75ADDFF-F2F1-F6FC-4912-2507B85B6D0D}"/>
              </a:ext>
            </a:extLst>
          </p:cNvPr>
          <p:cNvSpPr txBox="1"/>
          <p:nvPr/>
        </p:nvSpPr>
        <p:spPr>
          <a:xfrm>
            <a:off x="2593749" y="2928204"/>
            <a:ext cx="8437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this chapter you will learn how to: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Conduct a hazard analysis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Identify significant hazards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Identify control measures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barcode with text&#10;&#10;Description automatically generated">
            <a:extLst>
              <a:ext uri="{FF2B5EF4-FFF2-40B4-BE49-F238E27FC236}">
                <a16:creationId xmlns:a16="http://schemas.microsoft.com/office/drawing/2014/main" id="{92639D37-9CE7-85C8-A19B-206FDBEEB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"/>
          <a:stretch/>
        </p:blipFill>
        <p:spPr>
          <a:xfrm>
            <a:off x="118050" y="2463597"/>
            <a:ext cx="2251663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90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F9C94-D0C9-BA50-0A5C-49899A74A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27D9-5446-10D7-A183-8D2C33231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26E58-94BF-ED1E-C638-31C3F58DF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10" y="186217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C3F-166C-7DA6-7942-C7C13B5C8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429575-2513-4C39-9A33-A3B8FB0288CB}"/>
              </a:ext>
            </a:extLst>
          </p:cNvPr>
          <p:cNvGrpSpPr/>
          <p:nvPr/>
        </p:nvGrpSpPr>
        <p:grpSpPr>
          <a:xfrm>
            <a:off x="838198" y="1825625"/>
            <a:ext cx="8486105" cy="1419855"/>
            <a:chOff x="838196" y="563072"/>
            <a:chExt cx="8486105" cy="141985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8CEDA53E-E819-8EDD-34C6-436082A9C2EA}"/>
                </a:ext>
              </a:extLst>
            </p:cNvPr>
            <p:cNvSpPr/>
            <p:nvPr/>
          </p:nvSpPr>
          <p:spPr>
            <a:xfrm rot="5400000">
              <a:off x="4613414" y="-2727960"/>
              <a:ext cx="935669" cy="848610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D7ABFFD-B609-EBC6-B71C-4BE1A8F9492E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B4B25E-F453-0ADD-DB63-0E5B43951CB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24BF15A-4FE5-7892-1D1E-88321DCC6CB2}"/>
              </a:ext>
            </a:extLst>
          </p:cNvPr>
          <p:cNvSpPr txBox="1"/>
          <p:nvPr/>
        </p:nvSpPr>
        <p:spPr>
          <a:xfrm>
            <a:off x="858089" y="2402612"/>
            <a:ext cx="8054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Definition: A hazard is any biological, chemical or physical agent that is reasonably likely to cause illness or injury in the absence of control(s).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36173-20A4-4226-56F3-7093D91670E6}"/>
              </a:ext>
            </a:extLst>
          </p:cNvPr>
          <p:cNvSpPr txBox="1"/>
          <p:nvPr/>
        </p:nvSpPr>
        <p:spPr>
          <a:xfrm>
            <a:off x="2473340" y="4459713"/>
            <a:ext cx="2702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Food Safety Hazards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718354-7329-E468-58E2-C5603CD56BA2}"/>
              </a:ext>
            </a:extLst>
          </p:cNvPr>
          <p:cNvSpPr txBox="1"/>
          <p:nvPr/>
        </p:nvSpPr>
        <p:spPr>
          <a:xfrm>
            <a:off x="5600418" y="3864603"/>
            <a:ext cx="6111024" cy="1476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3675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Biological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lnSpc>
                <a:spcPts val="3675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lnSpc>
                <a:spcPts val="3675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84ED47D-DB9C-7186-F205-859719D53FFF}"/>
              </a:ext>
            </a:extLst>
          </p:cNvPr>
          <p:cNvSpPr/>
          <p:nvPr/>
        </p:nvSpPr>
        <p:spPr>
          <a:xfrm>
            <a:off x="5259073" y="3802375"/>
            <a:ext cx="174434" cy="1776343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59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7A888-FE05-977A-C0A3-0A7198CD5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CAE5-698B-88CF-3BC2-BA27AA526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conduct a Hazard Analysis?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A548C-07AB-AEC6-EC46-7FDF56BBE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262BB-A27C-1D78-2CE7-7E3F2EB2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EEA70B-1DE7-BBB0-6C26-377CAAAD091B}"/>
              </a:ext>
            </a:extLst>
          </p:cNvPr>
          <p:cNvGrpSpPr/>
          <p:nvPr/>
        </p:nvGrpSpPr>
        <p:grpSpPr>
          <a:xfrm>
            <a:off x="838200" y="1825625"/>
            <a:ext cx="9562064" cy="1777316"/>
            <a:chOff x="838198" y="563072"/>
            <a:chExt cx="9562064" cy="1777316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3BAB7FE-E32F-41B9-33D7-DF21B30FEA2A}"/>
                </a:ext>
              </a:extLst>
            </p:cNvPr>
            <p:cNvSpPr/>
            <p:nvPr/>
          </p:nvSpPr>
          <p:spPr>
            <a:xfrm rot="5400000">
              <a:off x="4910202" y="-3149672"/>
              <a:ext cx="1437945" cy="95421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9107B30-BE7B-8E89-7031-7AAD1F4BA038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793A97-4F94-B1CB-1471-20879AD99B14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41912A3-47D8-AC5D-BB6B-4D013265C06B}"/>
              </a:ext>
            </a:extLst>
          </p:cNvPr>
          <p:cNvSpPr txBox="1"/>
          <p:nvPr/>
        </p:nvSpPr>
        <p:spPr>
          <a:xfrm>
            <a:off x="858089" y="2402612"/>
            <a:ext cx="67662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hazard analysis is conducted to identify: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All 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 safety hazards,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Which of these hazards are 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 Measures to control the 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hazards.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1F88894-0E0F-351A-BA7E-6954A8AB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55967"/>
            <a:ext cx="7386034" cy="28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0898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E7B77-689B-4600-3B62-AF933A812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6FDFB-AE5B-EE0B-264F-99B22800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conduct a Hazard Analysis?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C47CD-BF09-F0BC-1EA9-07692F6B3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79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920555-6AD3-27C6-33F7-6C67CAD1AF9D}"/>
              </a:ext>
            </a:extLst>
          </p:cNvPr>
          <p:cNvGrpSpPr/>
          <p:nvPr/>
        </p:nvGrpSpPr>
        <p:grpSpPr>
          <a:xfrm>
            <a:off x="838200" y="1825625"/>
            <a:ext cx="9562062" cy="2566072"/>
            <a:chOff x="838198" y="563072"/>
            <a:chExt cx="9562062" cy="256607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70A0707B-2D6D-28C5-3502-693DEFB2CD2F}"/>
                </a:ext>
              </a:extLst>
            </p:cNvPr>
            <p:cNvSpPr/>
            <p:nvPr/>
          </p:nvSpPr>
          <p:spPr>
            <a:xfrm rot="5400000">
              <a:off x="4515823" y="-2755294"/>
              <a:ext cx="2226700" cy="95421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E7C12EA0-5BE4-AC29-8A81-C6D770697F8A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035C7F-4F95-AD0B-FE5F-B2956A85DFC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4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AC7845C-C262-E499-991C-8C2E531C3D9E}"/>
              </a:ext>
            </a:extLst>
          </p:cNvPr>
          <p:cNvSpPr txBox="1"/>
          <p:nvPr/>
        </p:nvSpPr>
        <p:spPr>
          <a:xfrm>
            <a:off x="838200" y="2351732"/>
            <a:ext cx="67662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 are five steps in a hazard analysis: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1) List process steps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2) Identify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potential food safety hazards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3) Determine if the hazard is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4) Justify the decision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5) Identify control measure(s)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E9E64BA-0D92-FA22-8A0D-74882851B6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896" y="2479081"/>
            <a:ext cx="3132254" cy="382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E19DE8-8BD4-1DC0-2D8D-601F116A42EA}"/>
              </a:ext>
            </a:extLst>
          </p:cNvPr>
          <p:cNvSpPr txBox="1"/>
          <p:nvPr/>
        </p:nvSpPr>
        <p:spPr>
          <a:xfrm>
            <a:off x="6176978" y="5507796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 Steps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75144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42FFC-24DE-DA5B-DF05-7DBE23A74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46C5-5BC7-3141-D2EA-03F38955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0"/>
              <a:t>Definitions</a:t>
            </a:r>
            <a:r>
              <a:rPr lang="en-US" sz="4400" spc="-20"/>
              <a:t> </a:t>
            </a:r>
            <a:r>
              <a:rPr lang="en-US" sz="4400"/>
              <a:t>and</a:t>
            </a:r>
            <a:r>
              <a:rPr lang="en-US" sz="4400" spc="-10"/>
              <a:t> </a:t>
            </a:r>
            <a:r>
              <a:rPr lang="en-US" sz="4400" spc="-80"/>
              <a:t>Terms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9A29-B46D-D13F-0FD0-618A84D9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D7D916-8726-7DF7-2CE6-3BCCAACA2293}"/>
              </a:ext>
            </a:extLst>
          </p:cNvPr>
          <p:cNvGrpSpPr/>
          <p:nvPr/>
        </p:nvGrpSpPr>
        <p:grpSpPr>
          <a:xfrm>
            <a:off x="838200" y="1825625"/>
            <a:ext cx="8237627" cy="2003012"/>
            <a:chOff x="838198" y="563072"/>
            <a:chExt cx="8237627" cy="200301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2C969728-89CE-372D-632A-D3D353144DEE}"/>
                </a:ext>
              </a:extLst>
            </p:cNvPr>
            <p:cNvSpPr/>
            <p:nvPr/>
          </p:nvSpPr>
          <p:spPr>
            <a:xfrm rot="5400000">
              <a:off x="4187811" y="-2321930"/>
              <a:ext cx="1538403" cy="823762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C1268D8-99BD-0778-E17D-EC60459651A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E12BD5-CF62-E8CA-F597-197D51AFACE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pic>
        <p:nvPicPr>
          <p:cNvPr id="9" name="object 4">
            <a:extLst>
              <a:ext uri="{FF2B5EF4-FFF2-40B4-BE49-F238E27FC236}">
                <a16:creationId xmlns:a16="http://schemas.microsoft.com/office/drawing/2014/main" id="{3932FE63-CE0F-ADC7-EB3E-425750FB9A3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23999" y="3000701"/>
            <a:ext cx="2743200" cy="3126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F301203C-88BC-911B-802B-AF65B810DE88}"/>
              </a:ext>
            </a:extLst>
          </p:cNvPr>
          <p:cNvSpPr/>
          <p:nvPr/>
        </p:nvSpPr>
        <p:spPr>
          <a:xfrm>
            <a:off x="6096000" y="5543509"/>
            <a:ext cx="1323474" cy="633454"/>
          </a:xfrm>
          <a:custGeom>
            <a:avLst/>
            <a:gdLst/>
            <a:ahLst/>
            <a:cxnLst/>
            <a:rect l="l" t="t" r="r" b="b"/>
            <a:pathLst>
              <a:path w="1470660" h="772795">
                <a:moveTo>
                  <a:pt x="1341881" y="0"/>
                </a:moveTo>
                <a:lnTo>
                  <a:pt x="128777" y="0"/>
                </a:lnTo>
                <a:lnTo>
                  <a:pt x="78652" y="10120"/>
                </a:lnTo>
                <a:lnTo>
                  <a:pt x="37719" y="37718"/>
                </a:lnTo>
                <a:lnTo>
                  <a:pt x="10120" y="78652"/>
                </a:lnTo>
                <a:lnTo>
                  <a:pt x="0" y="128777"/>
                </a:lnTo>
                <a:lnTo>
                  <a:pt x="0" y="643889"/>
                </a:lnTo>
                <a:lnTo>
                  <a:pt x="10120" y="694015"/>
                </a:lnTo>
                <a:lnTo>
                  <a:pt x="37719" y="734948"/>
                </a:lnTo>
                <a:lnTo>
                  <a:pt x="78652" y="762547"/>
                </a:lnTo>
                <a:lnTo>
                  <a:pt x="128777" y="772667"/>
                </a:lnTo>
                <a:lnTo>
                  <a:pt x="1341881" y="772667"/>
                </a:lnTo>
                <a:lnTo>
                  <a:pt x="1392007" y="762547"/>
                </a:lnTo>
                <a:lnTo>
                  <a:pt x="1432940" y="734948"/>
                </a:lnTo>
                <a:lnTo>
                  <a:pt x="1460539" y="694015"/>
                </a:lnTo>
                <a:lnTo>
                  <a:pt x="1470660" y="643889"/>
                </a:lnTo>
                <a:lnTo>
                  <a:pt x="1470660" y="128777"/>
                </a:lnTo>
                <a:lnTo>
                  <a:pt x="1460539" y="78652"/>
                </a:lnTo>
                <a:lnTo>
                  <a:pt x="1432941" y="37718"/>
                </a:lnTo>
                <a:lnTo>
                  <a:pt x="1392007" y="10120"/>
                </a:lnTo>
                <a:lnTo>
                  <a:pt x="1341881" y="0"/>
                </a:lnTo>
                <a:close/>
              </a:path>
            </a:pathLst>
          </a:custGeom>
          <a:solidFill>
            <a:srgbClr val="1D176B"/>
          </a:solidFill>
        </p:spPr>
        <p:txBody>
          <a:bodyPr wrap="square" lIns="0" tIns="0" rIns="0" bIns="0" rtlCol="0"/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800" spc="-5">
                <a:solidFill>
                  <a:srgbClr val="FFFFFF"/>
                </a:solidFill>
                <a:latin typeface="Calibri"/>
                <a:cs typeface="Calibri"/>
              </a:rPr>
              <a:t>Appendix</a:t>
            </a:r>
            <a:r>
              <a:rPr lang="en-US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lang="en-US" sz="1800">
              <a:latin typeface="Calibri"/>
              <a:cs typeface="Calibri"/>
            </a:endParaRPr>
          </a:p>
          <a:p>
            <a:pPr marL="144780" algn="ctr">
              <a:lnSpc>
                <a:spcPct val="100000"/>
              </a:lnSpc>
            </a:pPr>
            <a:r>
              <a:rPr lang="en-US" sz="1800" spc="-1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lang="en-US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800">
                <a:solidFill>
                  <a:srgbClr val="FFFFFF"/>
                </a:solidFill>
                <a:latin typeface="Calibri"/>
                <a:cs typeface="Calibri"/>
              </a:rPr>
              <a:t>246</a:t>
            </a:r>
            <a:endParaRPr lang="en-US" sz="1800">
              <a:latin typeface="Calibri"/>
              <a:cs typeface="Calibri"/>
            </a:endParaRPr>
          </a:p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1E34E9-E679-4242-BCD7-266F04EBF301}"/>
              </a:ext>
            </a:extLst>
          </p:cNvPr>
          <p:cNvSpPr txBox="1"/>
          <p:nvPr/>
        </p:nvSpPr>
        <p:spPr>
          <a:xfrm>
            <a:off x="953450" y="2444777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Definitions and Terms used in the FDA Seafood HACCP regulation and Hazards Guide are provided for reference in  Appendix 4</a:t>
            </a:r>
          </a:p>
        </p:txBody>
      </p:sp>
    </p:spTree>
    <p:extLst>
      <p:ext uri="{BB962C8B-B14F-4D97-AF65-F5344CB8AC3E}">
        <p14:creationId xmlns:p14="http://schemas.microsoft.com/office/powerpoint/2010/main" val="23903704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D1621-1CD7-D1AD-1890-804689EB1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8E00E-C6D2-6422-4A0C-78BFB15F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the Hazard Analysis Worksheet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BC166-50E9-4D83-28EC-981B8B71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80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DEF1AE-5CE6-D32D-E748-8CD7D13B4A0A}"/>
              </a:ext>
            </a:extLst>
          </p:cNvPr>
          <p:cNvGrpSpPr/>
          <p:nvPr/>
        </p:nvGrpSpPr>
        <p:grpSpPr>
          <a:xfrm>
            <a:off x="838200" y="1825625"/>
            <a:ext cx="8949743" cy="4497902"/>
            <a:chOff x="838198" y="563072"/>
            <a:chExt cx="8949743" cy="4647332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09FB2D4D-CF1F-6E06-8F7B-463B09F8E605}"/>
                </a:ext>
              </a:extLst>
            </p:cNvPr>
            <p:cNvSpPr/>
            <p:nvPr/>
          </p:nvSpPr>
          <p:spPr>
            <a:xfrm rot="5400000">
              <a:off x="3202289" y="-1375247"/>
              <a:ext cx="4241447" cy="892985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78CB39D2-0A4E-A17E-6912-D50E426202DE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4240E1-C4EF-7601-690F-36406CBA66E4}"/>
                </a:ext>
              </a:extLst>
            </p:cNvPr>
            <p:cNvSpPr txBox="1"/>
            <p:nvPr/>
          </p:nvSpPr>
          <p:spPr>
            <a:xfrm rot="10800000" flipH="1" flipV="1">
              <a:off x="858089" y="593491"/>
              <a:ext cx="964437" cy="38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5</a:t>
              </a:r>
            </a:p>
          </p:txBody>
        </p:sp>
      </p:grpSp>
      <p:pic>
        <p:nvPicPr>
          <p:cNvPr id="9" name="Picture 8" descr="A close-up of a hazard analysis worksheet&#10;&#10;Description automatically generated">
            <a:extLst>
              <a:ext uri="{FF2B5EF4-FFF2-40B4-BE49-F238E27FC236}">
                <a16:creationId xmlns:a16="http://schemas.microsoft.com/office/drawing/2014/main" id="{424D6F17-7FE3-4229-E591-2EF10FE5F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/>
          <a:stretch/>
        </p:blipFill>
        <p:spPr>
          <a:xfrm>
            <a:off x="858087" y="2310973"/>
            <a:ext cx="8394290" cy="38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761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FA1D6-2716-E5D7-98DF-181A31E1D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352BA-5E77-BA45-CA9A-C82E2699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1</a:t>
            </a:r>
            <a:r>
              <a:rPr lang="en-US" sz="4000" b="0" i="0" u="none" strike="noStrike">
                <a:solidFill>
                  <a:srgbClr val="1F3863"/>
                </a:solidFill>
                <a:effectLst/>
                <a:latin typeface="+mn-lt"/>
              </a:rPr>
              <a:t>– Enter Processing Steps</a:t>
            </a:r>
            <a:r>
              <a:rPr lang="en-US" sz="4000" b="0" i="0">
                <a:solidFill>
                  <a:srgbClr val="000000"/>
                </a:solidFill>
                <a:effectLst/>
                <a:latin typeface="+mn-lt"/>
              </a:rPr>
              <a:t>​</a:t>
            </a:r>
            <a:endParaRPr lang="en-US" sz="400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89B52-8468-8113-DDF4-5ADF151E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81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0BBE89-CAB9-E5D2-6240-143A14E39D85}"/>
              </a:ext>
            </a:extLst>
          </p:cNvPr>
          <p:cNvGrpSpPr/>
          <p:nvPr/>
        </p:nvGrpSpPr>
        <p:grpSpPr>
          <a:xfrm>
            <a:off x="838200" y="1825625"/>
            <a:ext cx="9562062" cy="1857736"/>
            <a:chOff x="838198" y="563072"/>
            <a:chExt cx="9562062" cy="1857736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8EF397E6-BF8F-F552-0125-75F5F811852B}"/>
                </a:ext>
              </a:extLst>
            </p:cNvPr>
            <p:cNvSpPr/>
            <p:nvPr/>
          </p:nvSpPr>
          <p:spPr>
            <a:xfrm rot="5400000">
              <a:off x="4869991" y="-3109462"/>
              <a:ext cx="1518364" cy="95421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15E86233-23A2-DCA6-6620-F7CFD51E41D5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6993A9-454B-BFC2-66C4-CC302D13B4CB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6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16F4DD3-7B70-38D8-8BF7-7EFD4C5BC7AB}"/>
              </a:ext>
            </a:extLst>
          </p:cNvPr>
          <p:cNvSpPr txBox="1"/>
          <p:nvPr/>
        </p:nvSpPr>
        <p:spPr>
          <a:xfrm>
            <a:off x="838200" y="2351732"/>
            <a:ext cx="862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MuseoSans-700"/>
              </a:rPr>
              <a:t>Step 1: Enter each of the processing steps from the process flow chart in Column 1 of the hazard analysis worksheet.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MuseoSans-300"/>
              </a:rPr>
              <a:t>Each step will have its own block on the worksheet and should be listed in the same order as on the process flow chart.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B8FE6-DA03-30A2-DB9C-BFF9E37B21A6}"/>
              </a:ext>
            </a:extLst>
          </p:cNvPr>
          <p:cNvSpPr txBox="1"/>
          <p:nvPr/>
        </p:nvSpPr>
        <p:spPr>
          <a:xfrm>
            <a:off x="6176978" y="5507796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 Steps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/>
          </a:p>
        </p:txBody>
      </p:sp>
      <p:pic>
        <p:nvPicPr>
          <p:cNvPr id="11" name="Picture 10" descr="A diagram of a process&#10;&#10;Description automatically generated">
            <a:extLst>
              <a:ext uri="{FF2B5EF4-FFF2-40B4-BE49-F238E27FC236}">
                <a16:creationId xmlns:a16="http://schemas.microsoft.com/office/drawing/2014/main" id="{4623B33D-99BB-996C-AF2E-21081E707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72" y="3275062"/>
            <a:ext cx="3301955" cy="3088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386EA-7A23-A055-431A-363EEFA96864}"/>
              </a:ext>
            </a:extLst>
          </p:cNvPr>
          <p:cNvSpPr txBox="1"/>
          <p:nvPr/>
        </p:nvSpPr>
        <p:spPr>
          <a:xfrm>
            <a:off x="1078606" y="3971022"/>
            <a:ext cx="6149662" cy="1862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4125"/>
              </a:lnSpc>
            </a:pPr>
            <a:r>
              <a:rPr lang="en-US" sz="2400" b="0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</a:rPr>
              <a:t>“</a:t>
            </a:r>
            <a:r>
              <a:rPr lang="en-US" sz="2800" b="0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</a:rPr>
              <a:t>Fresh Mahi-mahi Fillets”</a:t>
            </a:r>
            <a:r>
              <a:rPr 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8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>
              <a:lnSpc>
                <a:spcPts val="4125"/>
              </a:lnSpc>
            </a:pPr>
            <a:r>
              <a:rPr lang="en-US" sz="2800" b="1" i="0" u="sng">
                <a:solidFill>
                  <a:srgbClr val="1F386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Processing Steps</a:t>
            </a:r>
            <a:r>
              <a:rPr lang="en-US" sz="2800" b="1" i="0" u="sng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ctr" rtl="0" fontAlgn="base">
              <a:lnSpc>
                <a:spcPts val="3225"/>
              </a:lnSpc>
            </a:pPr>
            <a:r>
              <a:rPr lang="en-US" sz="2800" b="0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</a:rPr>
              <a:t>Flow Diagram from</a:t>
            </a:r>
            <a:r>
              <a:rPr lang="en-US" sz="2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8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>
              <a:lnSpc>
                <a:spcPts val="2775"/>
              </a:lnSpc>
            </a:pPr>
            <a:r>
              <a:rPr lang="en-US" sz="12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Chapter 4, Page 75</a:t>
            </a:r>
            <a:r>
              <a:rPr lang="en-US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grpSp>
        <p:nvGrpSpPr>
          <p:cNvPr id="14" name="object 6">
            <a:extLst>
              <a:ext uri="{FF2B5EF4-FFF2-40B4-BE49-F238E27FC236}">
                <a16:creationId xmlns:a16="http://schemas.microsoft.com/office/drawing/2014/main" id="{455CE040-20A9-3F8F-AA2E-551349C6F8DE}"/>
              </a:ext>
            </a:extLst>
          </p:cNvPr>
          <p:cNvGrpSpPr/>
          <p:nvPr/>
        </p:nvGrpSpPr>
        <p:grpSpPr>
          <a:xfrm>
            <a:off x="2666772" y="5618748"/>
            <a:ext cx="3174106" cy="462280"/>
            <a:chOff x="629412" y="3200400"/>
            <a:chExt cx="1406605" cy="462280"/>
          </a:xfrm>
        </p:grpSpPr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50005A50-DC82-894D-C595-5BB5C72DCFE1}"/>
                </a:ext>
              </a:extLst>
            </p:cNvPr>
            <p:cNvSpPr/>
            <p:nvPr/>
          </p:nvSpPr>
          <p:spPr>
            <a:xfrm>
              <a:off x="629412" y="3200400"/>
              <a:ext cx="1406605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1596389" y="0"/>
                  </a:moveTo>
                  <a:lnTo>
                    <a:pt x="76961" y="0"/>
                  </a:lnTo>
                  <a:lnTo>
                    <a:pt x="47004" y="6042"/>
                  </a:lnTo>
                  <a:lnTo>
                    <a:pt x="22540" y="22526"/>
                  </a:lnTo>
                  <a:lnTo>
                    <a:pt x="6047" y="46988"/>
                  </a:lnTo>
                  <a:lnTo>
                    <a:pt x="0" y="76962"/>
                  </a:lnTo>
                  <a:lnTo>
                    <a:pt x="0" y="384810"/>
                  </a:lnTo>
                  <a:lnTo>
                    <a:pt x="6047" y="414783"/>
                  </a:lnTo>
                  <a:lnTo>
                    <a:pt x="22540" y="439245"/>
                  </a:lnTo>
                  <a:lnTo>
                    <a:pt x="47004" y="455729"/>
                  </a:lnTo>
                  <a:lnTo>
                    <a:pt x="76961" y="461772"/>
                  </a:lnTo>
                  <a:lnTo>
                    <a:pt x="1596389" y="461772"/>
                  </a:lnTo>
                  <a:lnTo>
                    <a:pt x="1626363" y="455729"/>
                  </a:lnTo>
                  <a:lnTo>
                    <a:pt x="1650825" y="439245"/>
                  </a:lnTo>
                  <a:lnTo>
                    <a:pt x="1667309" y="414783"/>
                  </a:lnTo>
                  <a:lnTo>
                    <a:pt x="1673352" y="384810"/>
                  </a:lnTo>
                  <a:lnTo>
                    <a:pt x="1673352" y="76962"/>
                  </a:lnTo>
                  <a:lnTo>
                    <a:pt x="1667309" y="46988"/>
                  </a:lnTo>
                  <a:lnTo>
                    <a:pt x="1650825" y="22526"/>
                  </a:lnTo>
                  <a:lnTo>
                    <a:pt x="1626363" y="6042"/>
                  </a:lnTo>
                  <a:lnTo>
                    <a:pt x="1596389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84102CE3-695D-6C8F-D478-821B54BAF8C9}"/>
                </a:ext>
              </a:extLst>
            </p:cNvPr>
            <p:cNvSpPr/>
            <p:nvPr/>
          </p:nvSpPr>
          <p:spPr>
            <a:xfrm>
              <a:off x="629412" y="3200400"/>
              <a:ext cx="1406605" cy="462280"/>
            </a:xfrm>
            <a:custGeom>
              <a:avLst/>
              <a:gdLst/>
              <a:ahLst/>
              <a:cxnLst/>
              <a:rect l="l" t="t" r="r" b="b"/>
              <a:pathLst>
                <a:path w="1673860" h="462279">
                  <a:moveTo>
                    <a:pt x="0" y="76962"/>
                  </a:moveTo>
                  <a:lnTo>
                    <a:pt x="6047" y="46988"/>
                  </a:lnTo>
                  <a:lnTo>
                    <a:pt x="22540" y="22526"/>
                  </a:lnTo>
                  <a:lnTo>
                    <a:pt x="47004" y="6042"/>
                  </a:lnTo>
                  <a:lnTo>
                    <a:pt x="76961" y="0"/>
                  </a:lnTo>
                  <a:lnTo>
                    <a:pt x="1596389" y="0"/>
                  </a:lnTo>
                  <a:lnTo>
                    <a:pt x="1626363" y="6042"/>
                  </a:lnTo>
                  <a:lnTo>
                    <a:pt x="1650825" y="22526"/>
                  </a:lnTo>
                  <a:lnTo>
                    <a:pt x="1667309" y="46988"/>
                  </a:lnTo>
                  <a:lnTo>
                    <a:pt x="1673352" y="76962"/>
                  </a:lnTo>
                  <a:lnTo>
                    <a:pt x="1673352" y="384810"/>
                  </a:lnTo>
                  <a:lnTo>
                    <a:pt x="1667309" y="414783"/>
                  </a:lnTo>
                  <a:lnTo>
                    <a:pt x="1650825" y="439245"/>
                  </a:lnTo>
                  <a:lnTo>
                    <a:pt x="1626363" y="455729"/>
                  </a:lnTo>
                  <a:lnTo>
                    <a:pt x="1596389" y="461772"/>
                  </a:lnTo>
                  <a:lnTo>
                    <a:pt x="76961" y="461772"/>
                  </a:lnTo>
                  <a:lnTo>
                    <a:pt x="47004" y="455729"/>
                  </a:lnTo>
                  <a:lnTo>
                    <a:pt x="22540" y="439245"/>
                  </a:lnTo>
                  <a:lnTo>
                    <a:pt x="6047" y="414783"/>
                  </a:lnTo>
                  <a:lnTo>
                    <a:pt x="0" y="384810"/>
                  </a:lnTo>
                  <a:lnTo>
                    <a:pt x="0" y="7696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9">
            <a:extLst>
              <a:ext uri="{FF2B5EF4-FFF2-40B4-BE49-F238E27FC236}">
                <a16:creationId xmlns:a16="http://schemas.microsoft.com/office/drawing/2014/main" id="{021336C3-DEC2-7786-7524-ECCE367A0C6A}"/>
              </a:ext>
            </a:extLst>
          </p:cNvPr>
          <p:cNvSpPr txBox="1"/>
          <p:nvPr/>
        </p:nvSpPr>
        <p:spPr>
          <a:xfrm>
            <a:off x="2365232" y="5654308"/>
            <a:ext cx="3777186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2400" spc="-20">
                <a:solidFill>
                  <a:srgbClr val="FFFFFF"/>
                </a:solidFill>
                <a:latin typeface="Calibri"/>
                <a:cs typeface="Calibri"/>
              </a:rPr>
              <a:t>Chapter 4, Page 75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7918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F884C-C6B1-274A-3154-8F29B753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54" y="776699"/>
            <a:ext cx="34891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List all Processing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ADBB1-8A1A-930D-390D-C9F3D376C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 descr="A diagram of a process&#10;&#10;Description automatically generated">
            <a:extLst>
              <a:ext uri="{FF2B5EF4-FFF2-40B4-BE49-F238E27FC236}">
                <a16:creationId xmlns:a16="http://schemas.microsoft.com/office/drawing/2014/main" id="{C8E836E8-CBD8-250A-FAA1-C7509E1A5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9" y="2530813"/>
            <a:ext cx="3904850" cy="3652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BCDC751B-F854-D618-ED3A-F458E16A92B6}"/>
              </a:ext>
            </a:extLst>
          </p:cNvPr>
          <p:cNvGrpSpPr/>
          <p:nvPr/>
        </p:nvGrpSpPr>
        <p:grpSpPr>
          <a:xfrm>
            <a:off x="4638034" y="167424"/>
            <a:ext cx="6270371" cy="6305531"/>
            <a:chOff x="3109721" y="32764"/>
            <a:chExt cx="5896610" cy="6766559"/>
          </a:xfrm>
        </p:grpSpPr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64EC4AC8-A31B-870D-280B-FA0485C2E73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4199" y="47242"/>
              <a:ext cx="5867400" cy="6737604"/>
            </a:xfrm>
            <a:prstGeom prst="rect">
              <a:avLst/>
            </a:prstGeom>
          </p:spPr>
        </p:pic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4671A870-BEC7-43EA-E445-DBFA06E6540F}"/>
                </a:ext>
              </a:extLst>
            </p:cNvPr>
            <p:cNvSpPr/>
            <p:nvPr/>
          </p:nvSpPr>
          <p:spPr>
            <a:xfrm>
              <a:off x="3109721" y="32764"/>
              <a:ext cx="5896610" cy="6766559"/>
            </a:xfrm>
            <a:custGeom>
              <a:avLst/>
              <a:gdLst/>
              <a:ahLst/>
              <a:cxnLst/>
              <a:rect l="l" t="t" r="r" b="b"/>
              <a:pathLst>
                <a:path w="5896609" h="6766559">
                  <a:moveTo>
                    <a:pt x="0" y="6766559"/>
                  </a:moveTo>
                  <a:lnTo>
                    <a:pt x="5896356" y="6766559"/>
                  </a:lnTo>
                  <a:lnTo>
                    <a:pt x="5896356" y="0"/>
                  </a:lnTo>
                  <a:lnTo>
                    <a:pt x="0" y="0"/>
                  </a:lnTo>
                  <a:lnTo>
                    <a:pt x="0" y="6766559"/>
                  </a:lnTo>
                  <a:close/>
                </a:path>
              </a:pathLst>
            </a:custGeom>
            <a:ln w="28956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572E7CB1-D122-786F-5ECE-E5380B293313}"/>
              </a:ext>
            </a:extLst>
          </p:cNvPr>
          <p:cNvSpPr txBox="1"/>
          <p:nvPr/>
        </p:nvSpPr>
        <p:spPr>
          <a:xfrm>
            <a:off x="4667244" y="2545913"/>
            <a:ext cx="1058030" cy="5871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1200" b="1" spc="-20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  Fresh</a:t>
            </a:r>
            <a:r>
              <a:rPr lang="en-US"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/Raw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200" b="1" spc="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Fillets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445AEA8-CB03-8FB2-2AA9-9DB757E6756A}"/>
              </a:ext>
            </a:extLst>
          </p:cNvPr>
          <p:cNvSpPr txBox="1"/>
          <p:nvPr/>
        </p:nvSpPr>
        <p:spPr>
          <a:xfrm>
            <a:off x="4642623" y="3541015"/>
            <a:ext cx="97750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165" marR="5080" indent="-165100">
              <a:spcBef>
                <a:spcPts val="100"/>
              </a:spcBef>
            </a:pP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Refrigerated  Storage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711CF1-0CB2-CDCF-23D3-9A1753F1EED8}"/>
              </a:ext>
            </a:extLst>
          </p:cNvPr>
          <p:cNvSpPr txBox="1"/>
          <p:nvPr/>
        </p:nvSpPr>
        <p:spPr>
          <a:xfrm>
            <a:off x="5044156" y="4449825"/>
            <a:ext cx="367908" cy="201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6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rim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D5549C2-B205-15AC-472F-59724C559DC5}"/>
              </a:ext>
            </a:extLst>
          </p:cNvPr>
          <p:cNvSpPr txBox="1"/>
          <p:nvPr/>
        </p:nvSpPr>
        <p:spPr>
          <a:xfrm>
            <a:off x="4704948" y="4938204"/>
            <a:ext cx="1058030" cy="1474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spcBef>
                <a:spcPts val="100"/>
              </a:spcBef>
            </a:pP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Weigh/ 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/Label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000">
              <a:latin typeface="Arial"/>
              <a:cs typeface="Arial"/>
            </a:endParaRPr>
          </a:p>
          <a:p>
            <a:pPr marL="151765" marR="88265" indent="1270" algn="ctr"/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 </a:t>
            </a:r>
            <a:r>
              <a:rPr sz="1200" b="1" spc="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 </a:t>
            </a:r>
            <a:r>
              <a:rPr sz="1200" b="1" err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sz="1200" b="1" spc="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sz="12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</a:t>
            </a:r>
            <a:r>
              <a:rPr sz="12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object 13">
            <a:extLst>
              <a:ext uri="{FF2B5EF4-FFF2-40B4-BE49-F238E27FC236}">
                <a16:creationId xmlns:a16="http://schemas.microsoft.com/office/drawing/2014/main" id="{4DDA5F85-1D04-A6C0-761B-DD27AFB9BAC5}"/>
              </a:ext>
            </a:extLst>
          </p:cNvPr>
          <p:cNvGrpSpPr/>
          <p:nvPr/>
        </p:nvGrpSpPr>
        <p:grpSpPr>
          <a:xfrm>
            <a:off x="3637662" y="2545913"/>
            <a:ext cx="2829066" cy="3867054"/>
            <a:chOff x="2437381" y="2547182"/>
            <a:chExt cx="2134105" cy="3780992"/>
          </a:xfrm>
        </p:grpSpPr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56D88038-40F4-D196-D2A4-B5D6212D630C}"/>
                </a:ext>
              </a:extLst>
            </p:cNvPr>
            <p:cNvSpPr/>
            <p:nvPr/>
          </p:nvSpPr>
          <p:spPr>
            <a:xfrm>
              <a:off x="2437381" y="2743961"/>
              <a:ext cx="931674" cy="3354704"/>
            </a:xfrm>
            <a:custGeom>
              <a:avLst/>
              <a:gdLst/>
              <a:ahLst/>
              <a:cxnLst/>
              <a:rect l="l" t="t" r="r" b="b"/>
              <a:pathLst>
                <a:path w="1256664" h="3354704">
                  <a:moveTo>
                    <a:pt x="104775" y="1746250"/>
                  </a:moveTo>
                  <a:lnTo>
                    <a:pt x="1270" y="1741170"/>
                  </a:lnTo>
                  <a:lnTo>
                    <a:pt x="0" y="1767078"/>
                  </a:lnTo>
                  <a:lnTo>
                    <a:pt x="103505" y="1772031"/>
                  </a:lnTo>
                  <a:lnTo>
                    <a:pt x="104775" y="1746250"/>
                  </a:lnTo>
                  <a:close/>
                </a:path>
                <a:path w="1256664" h="3354704">
                  <a:moveTo>
                    <a:pt x="285877" y="1755013"/>
                  </a:moveTo>
                  <a:lnTo>
                    <a:pt x="182372" y="1749933"/>
                  </a:lnTo>
                  <a:lnTo>
                    <a:pt x="181102" y="1775841"/>
                  </a:lnTo>
                  <a:lnTo>
                    <a:pt x="284607" y="1780921"/>
                  </a:lnTo>
                  <a:lnTo>
                    <a:pt x="285877" y="1755013"/>
                  </a:lnTo>
                  <a:close/>
                </a:path>
                <a:path w="1256664" h="3354704">
                  <a:moveTo>
                    <a:pt x="421005" y="488442"/>
                  </a:moveTo>
                  <a:lnTo>
                    <a:pt x="407035" y="466598"/>
                  </a:lnTo>
                  <a:lnTo>
                    <a:pt x="319786" y="522478"/>
                  </a:lnTo>
                  <a:lnTo>
                    <a:pt x="333756" y="544322"/>
                  </a:lnTo>
                  <a:lnTo>
                    <a:pt x="421005" y="488442"/>
                  </a:lnTo>
                  <a:close/>
                </a:path>
                <a:path w="1256664" h="3354704">
                  <a:moveTo>
                    <a:pt x="467106" y="1763776"/>
                  </a:moveTo>
                  <a:lnTo>
                    <a:pt x="363601" y="1758823"/>
                  </a:lnTo>
                  <a:lnTo>
                    <a:pt x="362331" y="1784604"/>
                  </a:lnTo>
                  <a:lnTo>
                    <a:pt x="465836" y="1789684"/>
                  </a:lnTo>
                  <a:lnTo>
                    <a:pt x="467106" y="1763776"/>
                  </a:lnTo>
                  <a:close/>
                </a:path>
                <a:path w="1256664" h="3354704">
                  <a:moveTo>
                    <a:pt x="520700" y="2307082"/>
                  </a:moveTo>
                  <a:lnTo>
                    <a:pt x="419354" y="2285492"/>
                  </a:lnTo>
                  <a:lnTo>
                    <a:pt x="414020" y="2310892"/>
                  </a:lnTo>
                  <a:lnTo>
                    <a:pt x="515366" y="2332355"/>
                  </a:lnTo>
                  <a:lnTo>
                    <a:pt x="520700" y="2307082"/>
                  </a:lnTo>
                  <a:close/>
                </a:path>
                <a:path w="1256664" h="3354704">
                  <a:moveTo>
                    <a:pt x="573659" y="390525"/>
                  </a:moveTo>
                  <a:lnTo>
                    <a:pt x="559689" y="368681"/>
                  </a:lnTo>
                  <a:lnTo>
                    <a:pt x="472440" y="424561"/>
                  </a:lnTo>
                  <a:lnTo>
                    <a:pt x="486410" y="446405"/>
                  </a:lnTo>
                  <a:lnTo>
                    <a:pt x="573659" y="390525"/>
                  </a:lnTo>
                  <a:close/>
                </a:path>
                <a:path w="1256664" h="3354704">
                  <a:moveTo>
                    <a:pt x="600837" y="1206500"/>
                  </a:moveTo>
                  <a:lnTo>
                    <a:pt x="591947" y="1182116"/>
                  </a:lnTo>
                  <a:lnTo>
                    <a:pt x="494538" y="1217676"/>
                  </a:lnTo>
                  <a:lnTo>
                    <a:pt x="503428" y="1242060"/>
                  </a:lnTo>
                  <a:lnTo>
                    <a:pt x="600837" y="1206500"/>
                  </a:lnTo>
                  <a:close/>
                </a:path>
                <a:path w="1256664" h="3354704">
                  <a:moveTo>
                    <a:pt x="648208" y="1772539"/>
                  </a:moveTo>
                  <a:lnTo>
                    <a:pt x="544703" y="1767586"/>
                  </a:lnTo>
                  <a:lnTo>
                    <a:pt x="543433" y="1793494"/>
                  </a:lnTo>
                  <a:lnTo>
                    <a:pt x="646938" y="1798447"/>
                  </a:lnTo>
                  <a:lnTo>
                    <a:pt x="648208" y="1772539"/>
                  </a:lnTo>
                  <a:close/>
                </a:path>
                <a:path w="1256664" h="3354704">
                  <a:moveTo>
                    <a:pt x="698119" y="2344674"/>
                  </a:moveTo>
                  <a:lnTo>
                    <a:pt x="596773" y="2323211"/>
                  </a:lnTo>
                  <a:lnTo>
                    <a:pt x="591439" y="2348484"/>
                  </a:lnTo>
                  <a:lnTo>
                    <a:pt x="692785" y="2370074"/>
                  </a:lnTo>
                  <a:lnTo>
                    <a:pt x="698119" y="2344674"/>
                  </a:lnTo>
                  <a:close/>
                </a:path>
                <a:path w="1256664" h="3354704">
                  <a:moveTo>
                    <a:pt x="725043" y="2984919"/>
                  </a:moveTo>
                  <a:lnTo>
                    <a:pt x="638810" y="2927489"/>
                  </a:lnTo>
                  <a:lnTo>
                    <a:pt x="624332" y="2949054"/>
                  </a:lnTo>
                  <a:lnTo>
                    <a:pt x="710692" y="3006483"/>
                  </a:lnTo>
                  <a:lnTo>
                    <a:pt x="725043" y="2984919"/>
                  </a:lnTo>
                  <a:close/>
                </a:path>
                <a:path w="1256664" h="3354704">
                  <a:moveTo>
                    <a:pt x="726313" y="292608"/>
                  </a:moveTo>
                  <a:lnTo>
                    <a:pt x="712343" y="270764"/>
                  </a:lnTo>
                  <a:lnTo>
                    <a:pt x="625094" y="326771"/>
                  </a:lnTo>
                  <a:lnTo>
                    <a:pt x="639064" y="348615"/>
                  </a:lnTo>
                  <a:lnTo>
                    <a:pt x="726313" y="292608"/>
                  </a:lnTo>
                  <a:close/>
                </a:path>
                <a:path w="1256664" h="3354704">
                  <a:moveTo>
                    <a:pt x="771144" y="1144397"/>
                  </a:moveTo>
                  <a:lnTo>
                    <a:pt x="762254" y="1120013"/>
                  </a:lnTo>
                  <a:lnTo>
                    <a:pt x="664972" y="1155573"/>
                  </a:lnTo>
                  <a:lnTo>
                    <a:pt x="673735" y="1179830"/>
                  </a:lnTo>
                  <a:lnTo>
                    <a:pt x="771144" y="1144397"/>
                  </a:lnTo>
                  <a:close/>
                </a:path>
                <a:path w="1256664" h="3354704">
                  <a:moveTo>
                    <a:pt x="829310" y="1781429"/>
                  </a:moveTo>
                  <a:lnTo>
                    <a:pt x="725805" y="1776349"/>
                  </a:lnTo>
                  <a:lnTo>
                    <a:pt x="724535" y="1802257"/>
                  </a:lnTo>
                  <a:lnTo>
                    <a:pt x="828040" y="1807210"/>
                  </a:lnTo>
                  <a:lnTo>
                    <a:pt x="829310" y="1781429"/>
                  </a:lnTo>
                  <a:close/>
                </a:path>
                <a:path w="1256664" h="3354704">
                  <a:moveTo>
                    <a:pt x="875538" y="2382393"/>
                  </a:moveTo>
                  <a:lnTo>
                    <a:pt x="774192" y="2360803"/>
                  </a:lnTo>
                  <a:lnTo>
                    <a:pt x="768858" y="2386203"/>
                  </a:lnTo>
                  <a:lnTo>
                    <a:pt x="870204" y="2407666"/>
                  </a:lnTo>
                  <a:lnTo>
                    <a:pt x="875538" y="2382393"/>
                  </a:lnTo>
                  <a:close/>
                </a:path>
                <a:path w="1256664" h="3354704">
                  <a:moveTo>
                    <a:pt x="875919" y="3085439"/>
                  </a:moveTo>
                  <a:lnTo>
                    <a:pt x="789686" y="3027997"/>
                  </a:lnTo>
                  <a:lnTo>
                    <a:pt x="775335" y="3049562"/>
                  </a:lnTo>
                  <a:lnTo>
                    <a:pt x="861568" y="3107004"/>
                  </a:lnTo>
                  <a:lnTo>
                    <a:pt x="875919" y="3085439"/>
                  </a:lnTo>
                  <a:close/>
                </a:path>
                <a:path w="1256664" h="3354704">
                  <a:moveTo>
                    <a:pt x="879094" y="194818"/>
                  </a:moveTo>
                  <a:lnTo>
                    <a:pt x="865124" y="172974"/>
                  </a:lnTo>
                  <a:lnTo>
                    <a:pt x="777875" y="228854"/>
                  </a:lnTo>
                  <a:lnTo>
                    <a:pt x="791845" y="250698"/>
                  </a:lnTo>
                  <a:lnTo>
                    <a:pt x="879094" y="194818"/>
                  </a:lnTo>
                  <a:close/>
                </a:path>
                <a:path w="1256664" h="3354704">
                  <a:moveTo>
                    <a:pt x="941451" y="1082167"/>
                  </a:moveTo>
                  <a:lnTo>
                    <a:pt x="932688" y="1057783"/>
                  </a:lnTo>
                  <a:lnTo>
                    <a:pt x="835279" y="1093343"/>
                  </a:lnTo>
                  <a:lnTo>
                    <a:pt x="844169" y="1117727"/>
                  </a:lnTo>
                  <a:lnTo>
                    <a:pt x="941451" y="1082167"/>
                  </a:lnTo>
                  <a:close/>
                </a:path>
                <a:path w="1256664" h="3354704">
                  <a:moveTo>
                    <a:pt x="1010539" y="1790192"/>
                  </a:moveTo>
                  <a:lnTo>
                    <a:pt x="907034" y="1785112"/>
                  </a:lnTo>
                  <a:lnTo>
                    <a:pt x="905764" y="1811020"/>
                  </a:lnTo>
                  <a:lnTo>
                    <a:pt x="1009269" y="1816100"/>
                  </a:lnTo>
                  <a:lnTo>
                    <a:pt x="1010539" y="1790192"/>
                  </a:lnTo>
                  <a:close/>
                </a:path>
                <a:path w="1256664" h="3354704">
                  <a:moveTo>
                    <a:pt x="1026922" y="3185947"/>
                  </a:moveTo>
                  <a:lnTo>
                    <a:pt x="940689" y="3128518"/>
                  </a:lnTo>
                  <a:lnTo>
                    <a:pt x="926338" y="3150082"/>
                  </a:lnTo>
                  <a:lnTo>
                    <a:pt x="1012571" y="3207512"/>
                  </a:lnTo>
                  <a:lnTo>
                    <a:pt x="1026922" y="3185947"/>
                  </a:lnTo>
                  <a:close/>
                </a:path>
                <a:path w="1256664" h="3354704">
                  <a:moveTo>
                    <a:pt x="1031748" y="96901"/>
                  </a:moveTo>
                  <a:lnTo>
                    <a:pt x="1017778" y="75057"/>
                  </a:lnTo>
                  <a:lnTo>
                    <a:pt x="930529" y="131064"/>
                  </a:lnTo>
                  <a:lnTo>
                    <a:pt x="944499" y="152781"/>
                  </a:lnTo>
                  <a:lnTo>
                    <a:pt x="1031748" y="96901"/>
                  </a:lnTo>
                  <a:close/>
                </a:path>
                <a:path w="1256664" h="3354704">
                  <a:moveTo>
                    <a:pt x="1052957" y="2420112"/>
                  </a:moveTo>
                  <a:lnTo>
                    <a:pt x="951611" y="2398522"/>
                  </a:lnTo>
                  <a:lnTo>
                    <a:pt x="946150" y="2423922"/>
                  </a:lnTo>
                  <a:lnTo>
                    <a:pt x="1047623" y="2445385"/>
                  </a:lnTo>
                  <a:lnTo>
                    <a:pt x="1052957" y="2420112"/>
                  </a:lnTo>
                  <a:close/>
                </a:path>
                <a:path w="1256664" h="3354704">
                  <a:moveTo>
                    <a:pt x="1158862" y="989076"/>
                  </a:moveTo>
                  <a:lnTo>
                    <a:pt x="1072515" y="979170"/>
                  </a:lnTo>
                  <a:lnTo>
                    <a:pt x="1081417" y="1003566"/>
                  </a:lnTo>
                  <a:lnTo>
                    <a:pt x="1005586" y="1031240"/>
                  </a:lnTo>
                  <a:lnTo>
                    <a:pt x="1014476" y="1055497"/>
                  </a:lnTo>
                  <a:lnTo>
                    <a:pt x="1090307" y="1027925"/>
                  </a:lnTo>
                  <a:lnTo>
                    <a:pt x="1099185" y="1052195"/>
                  </a:lnTo>
                  <a:lnTo>
                    <a:pt x="1149375" y="999109"/>
                  </a:lnTo>
                  <a:lnTo>
                    <a:pt x="1158862" y="989076"/>
                  </a:lnTo>
                  <a:close/>
                </a:path>
                <a:path w="1256664" h="3354704">
                  <a:moveTo>
                    <a:pt x="1158862" y="0"/>
                  </a:moveTo>
                  <a:lnTo>
                    <a:pt x="1072515" y="9271"/>
                  </a:lnTo>
                  <a:lnTo>
                    <a:pt x="1086459" y="31038"/>
                  </a:lnTo>
                  <a:lnTo>
                    <a:pt x="1083183" y="33147"/>
                  </a:lnTo>
                  <a:lnTo>
                    <a:pt x="1097153" y="54991"/>
                  </a:lnTo>
                  <a:lnTo>
                    <a:pt x="1100442" y="52870"/>
                  </a:lnTo>
                  <a:lnTo>
                    <a:pt x="1114425" y="74676"/>
                  </a:lnTo>
                  <a:lnTo>
                    <a:pt x="1144574" y="24003"/>
                  </a:lnTo>
                  <a:lnTo>
                    <a:pt x="1158862" y="0"/>
                  </a:lnTo>
                  <a:close/>
                </a:path>
                <a:path w="1256664" h="3354704">
                  <a:moveTo>
                    <a:pt x="1177912" y="3286468"/>
                  </a:moveTo>
                  <a:lnTo>
                    <a:pt x="1091565" y="3229025"/>
                  </a:lnTo>
                  <a:lnTo>
                    <a:pt x="1077214" y="3250590"/>
                  </a:lnTo>
                  <a:lnTo>
                    <a:pt x="1163574" y="3308032"/>
                  </a:lnTo>
                  <a:lnTo>
                    <a:pt x="1177912" y="3286468"/>
                  </a:lnTo>
                  <a:close/>
                </a:path>
                <a:path w="1256664" h="3354704">
                  <a:moveTo>
                    <a:pt x="1234224" y="1824863"/>
                  </a:moveTo>
                  <a:lnTo>
                    <a:pt x="1190371" y="1824863"/>
                  </a:lnTo>
                  <a:lnTo>
                    <a:pt x="1178140" y="1824863"/>
                  </a:lnTo>
                  <a:lnTo>
                    <a:pt x="1176909" y="1850136"/>
                  </a:lnTo>
                  <a:lnTo>
                    <a:pt x="1234224" y="1824863"/>
                  </a:lnTo>
                  <a:close/>
                </a:path>
                <a:path w="1256664" h="3354704">
                  <a:moveTo>
                    <a:pt x="1256411" y="3354324"/>
                  </a:moveTo>
                  <a:lnTo>
                    <a:pt x="1213231" y="3278898"/>
                  </a:lnTo>
                  <a:lnTo>
                    <a:pt x="1170178" y="3343592"/>
                  </a:lnTo>
                  <a:lnTo>
                    <a:pt x="1256411" y="3354324"/>
                  </a:lnTo>
                  <a:close/>
                </a:path>
                <a:path w="1256664" h="3354704">
                  <a:moveTo>
                    <a:pt x="1256411" y="2476500"/>
                  </a:moveTo>
                  <a:lnTo>
                    <a:pt x="1255445" y="2475738"/>
                  </a:lnTo>
                  <a:lnTo>
                    <a:pt x="1188466" y="2422398"/>
                  </a:lnTo>
                  <a:lnTo>
                    <a:pt x="1183093" y="2447683"/>
                  </a:lnTo>
                  <a:lnTo>
                    <a:pt x="1129030" y="2436241"/>
                  </a:lnTo>
                  <a:lnTo>
                    <a:pt x="1123569" y="2461514"/>
                  </a:lnTo>
                  <a:lnTo>
                    <a:pt x="1177709" y="2473045"/>
                  </a:lnTo>
                  <a:lnTo>
                    <a:pt x="1172337" y="2498344"/>
                  </a:lnTo>
                  <a:lnTo>
                    <a:pt x="1256411" y="2476500"/>
                  </a:lnTo>
                  <a:close/>
                </a:path>
                <a:path w="1256664" h="3354704">
                  <a:moveTo>
                    <a:pt x="1256411" y="1815084"/>
                  </a:moveTo>
                  <a:lnTo>
                    <a:pt x="1180719" y="1772539"/>
                  </a:lnTo>
                  <a:lnTo>
                    <a:pt x="1179449" y="1798383"/>
                  </a:lnTo>
                  <a:lnTo>
                    <a:pt x="1088136" y="1794002"/>
                  </a:lnTo>
                  <a:lnTo>
                    <a:pt x="1086866" y="1819783"/>
                  </a:lnTo>
                  <a:lnTo>
                    <a:pt x="1178179" y="1824266"/>
                  </a:lnTo>
                  <a:lnTo>
                    <a:pt x="1190396" y="1824266"/>
                  </a:lnTo>
                  <a:lnTo>
                    <a:pt x="1235583" y="1824266"/>
                  </a:lnTo>
                  <a:lnTo>
                    <a:pt x="1256411" y="1815084"/>
                  </a:lnTo>
                  <a:close/>
                </a:path>
              </a:pathLst>
            </a:custGeom>
            <a:solidFill>
              <a:srgbClr val="212A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88534032-63C0-07BF-7108-DD44327BC5F5}"/>
                </a:ext>
              </a:extLst>
            </p:cNvPr>
            <p:cNvSpPr/>
            <p:nvPr/>
          </p:nvSpPr>
          <p:spPr>
            <a:xfrm>
              <a:off x="3971718" y="2547182"/>
              <a:ext cx="599768" cy="3780992"/>
            </a:xfrm>
            <a:custGeom>
              <a:avLst/>
              <a:gdLst/>
              <a:ahLst/>
              <a:cxnLst/>
              <a:rect l="l" t="t" r="r" b="b"/>
              <a:pathLst>
                <a:path w="1103629" h="4114800">
                  <a:moveTo>
                    <a:pt x="0" y="0"/>
                  </a:moveTo>
                  <a:lnTo>
                    <a:pt x="74857" y="839"/>
                  </a:lnTo>
                  <a:lnTo>
                    <a:pt x="146655" y="3283"/>
                  </a:lnTo>
                  <a:lnTo>
                    <a:pt x="214735" y="7223"/>
                  </a:lnTo>
                  <a:lnTo>
                    <a:pt x="278440" y="12549"/>
                  </a:lnTo>
                  <a:lnTo>
                    <a:pt x="337113" y="19152"/>
                  </a:lnTo>
                  <a:lnTo>
                    <a:pt x="390096" y="26924"/>
                  </a:lnTo>
                  <a:lnTo>
                    <a:pt x="436732" y="35753"/>
                  </a:lnTo>
                  <a:lnTo>
                    <a:pt x="476362" y="45531"/>
                  </a:lnTo>
                  <a:lnTo>
                    <a:pt x="531980" y="67498"/>
                  </a:lnTo>
                  <a:lnTo>
                    <a:pt x="551688" y="91948"/>
                  </a:lnTo>
                  <a:lnTo>
                    <a:pt x="551688" y="822070"/>
                  </a:lnTo>
                  <a:lnTo>
                    <a:pt x="556724" y="834551"/>
                  </a:lnTo>
                  <a:lnTo>
                    <a:pt x="595044" y="857869"/>
                  </a:lnTo>
                  <a:lnTo>
                    <a:pt x="666643" y="878265"/>
                  </a:lnTo>
                  <a:lnTo>
                    <a:pt x="713279" y="887094"/>
                  </a:lnTo>
                  <a:lnTo>
                    <a:pt x="766262" y="894866"/>
                  </a:lnTo>
                  <a:lnTo>
                    <a:pt x="824935" y="901469"/>
                  </a:lnTo>
                  <a:lnTo>
                    <a:pt x="888640" y="906795"/>
                  </a:lnTo>
                  <a:lnTo>
                    <a:pt x="956720" y="910735"/>
                  </a:lnTo>
                  <a:lnTo>
                    <a:pt x="1028518" y="913179"/>
                  </a:lnTo>
                  <a:lnTo>
                    <a:pt x="1103376" y="914018"/>
                  </a:lnTo>
                  <a:lnTo>
                    <a:pt x="1028518" y="914858"/>
                  </a:lnTo>
                  <a:lnTo>
                    <a:pt x="956720" y="917302"/>
                  </a:lnTo>
                  <a:lnTo>
                    <a:pt x="888640" y="921242"/>
                  </a:lnTo>
                  <a:lnTo>
                    <a:pt x="824935" y="926568"/>
                  </a:lnTo>
                  <a:lnTo>
                    <a:pt x="766262" y="933171"/>
                  </a:lnTo>
                  <a:lnTo>
                    <a:pt x="713279" y="940942"/>
                  </a:lnTo>
                  <a:lnTo>
                    <a:pt x="666643" y="949772"/>
                  </a:lnTo>
                  <a:lnTo>
                    <a:pt x="627013" y="959550"/>
                  </a:lnTo>
                  <a:lnTo>
                    <a:pt x="571395" y="981517"/>
                  </a:lnTo>
                  <a:lnTo>
                    <a:pt x="551688" y="1005966"/>
                  </a:lnTo>
                  <a:lnTo>
                    <a:pt x="551688" y="4022852"/>
                  </a:lnTo>
                  <a:lnTo>
                    <a:pt x="546651" y="4035330"/>
                  </a:lnTo>
                  <a:lnTo>
                    <a:pt x="508331" y="4058644"/>
                  </a:lnTo>
                  <a:lnTo>
                    <a:pt x="436732" y="4079041"/>
                  </a:lnTo>
                  <a:lnTo>
                    <a:pt x="390096" y="4087871"/>
                  </a:lnTo>
                  <a:lnTo>
                    <a:pt x="337113" y="4095643"/>
                  </a:lnTo>
                  <a:lnTo>
                    <a:pt x="278440" y="4102247"/>
                  </a:lnTo>
                  <a:lnTo>
                    <a:pt x="214735" y="4107575"/>
                  </a:lnTo>
                  <a:lnTo>
                    <a:pt x="146655" y="4111515"/>
                  </a:lnTo>
                  <a:lnTo>
                    <a:pt x="74857" y="4113960"/>
                  </a:lnTo>
                  <a:lnTo>
                    <a:pt x="0" y="4114800"/>
                  </a:lnTo>
                </a:path>
              </a:pathLst>
            </a:custGeom>
            <a:ln w="25908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>
            <a:extLst>
              <a:ext uri="{FF2B5EF4-FFF2-40B4-BE49-F238E27FC236}">
                <a16:creationId xmlns:a16="http://schemas.microsoft.com/office/drawing/2014/main" id="{5C95F7AF-B6E4-E61C-2E3D-ACC5BCE25772}"/>
              </a:ext>
            </a:extLst>
          </p:cNvPr>
          <p:cNvSpPr txBox="1"/>
          <p:nvPr/>
        </p:nvSpPr>
        <p:spPr>
          <a:xfrm>
            <a:off x="6416468" y="3037316"/>
            <a:ext cx="3793882" cy="13048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2800" b="1" spc="-5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Column 1: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</a:t>
            </a:r>
            <a:r>
              <a:rPr sz="28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sz="2800" b="1" spc="-10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</a:t>
            </a:r>
            <a:r>
              <a:rPr sz="2800" b="1" spc="10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r>
              <a:rPr sz="2800" b="1" spc="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 </a:t>
            </a:r>
            <a:r>
              <a:rPr sz="2800" b="1" spc="-76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sz="2800" b="1" spc="-1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sz="2800" b="1" spc="10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</a:t>
            </a:r>
            <a:r>
              <a:rPr sz="2800" b="1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sz="2800" b="1" spc="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spc="-5">
                <a:solidFill>
                  <a:srgbClr val="172C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Chart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872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5FE9C-7447-DB19-5DE5-4A35A28C2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5CA3-B46C-E7B1-C88E-8AFDA288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0358" cy="1325563"/>
          </a:xfrm>
        </p:spPr>
        <p:txBody>
          <a:bodyPr/>
          <a:lstStyle/>
          <a:p>
            <a:r>
              <a:rPr lang="en-US"/>
              <a:t>STEP 2</a:t>
            </a:r>
            <a:r>
              <a:rPr lang="en-US" sz="4000" b="0" i="0" u="none" strike="noStrike">
                <a:solidFill>
                  <a:srgbClr val="1F3863"/>
                </a:solidFill>
                <a:effectLst/>
                <a:latin typeface="+mn-lt"/>
              </a:rPr>
              <a:t>– List Potential Food Safety Hazards</a:t>
            </a:r>
            <a:endParaRPr lang="en-US" sz="400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ECAF8-5E99-8D83-C90D-603C7392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83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96663A-B7A6-9974-A67C-65B44A12F608}"/>
              </a:ext>
            </a:extLst>
          </p:cNvPr>
          <p:cNvGrpSpPr/>
          <p:nvPr/>
        </p:nvGrpSpPr>
        <p:grpSpPr>
          <a:xfrm>
            <a:off x="838200" y="1825625"/>
            <a:ext cx="9562064" cy="1603377"/>
            <a:chOff x="838198" y="563072"/>
            <a:chExt cx="9562064" cy="160337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27FF2D4-BE36-EC51-A257-5BE6E7A7D200}"/>
                </a:ext>
              </a:extLst>
            </p:cNvPr>
            <p:cNvSpPr/>
            <p:nvPr/>
          </p:nvSpPr>
          <p:spPr>
            <a:xfrm rot="5400000">
              <a:off x="4997171" y="-3236642"/>
              <a:ext cx="1264005" cy="95421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E7976B9D-AC12-5522-982B-914F709E9E89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8D88C4-2AA2-A3FD-304E-7F84F7FBBC18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7534064-C0C6-BB5F-100A-E82FE9234885}"/>
              </a:ext>
            </a:extLst>
          </p:cNvPr>
          <p:cNvSpPr txBox="1"/>
          <p:nvPr/>
        </p:nvSpPr>
        <p:spPr>
          <a:xfrm>
            <a:off x="838200" y="2351732"/>
            <a:ext cx="862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Step 2. List potential food safety hazards.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It is important to list every identified hazard at each listed processing step.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E2D6C8-4C5A-9BCA-8FC5-143A636B7B48}"/>
              </a:ext>
            </a:extLst>
          </p:cNvPr>
          <p:cNvSpPr txBox="1"/>
          <p:nvPr/>
        </p:nvSpPr>
        <p:spPr>
          <a:xfrm>
            <a:off x="6176978" y="5507796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 Steps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ECE13B-FF49-01C8-6F7D-422929ECF24F}"/>
              </a:ext>
            </a:extLst>
          </p:cNvPr>
          <p:cNvGrpSpPr/>
          <p:nvPr/>
        </p:nvGrpSpPr>
        <p:grpSpPr>
          <a:xfrm>
            <a:off x="858087" y="3842085"/>
            <a:ext cx="9542175" cy="2001830"/>
            <a:chOff x="858085" y="418978"/>
            <a:chExt cx="9542175" cy="2001830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2B898D03-9DED-A2E0-9E17-1455F12626AF}"/>
                </a:ext>
              </a:extLst>
            </p:cNvPr>
            <p:cNvSpPr/>
            <p:nvPr/>
          </p:nvSpPr>
          <p:spPr>
            <a:xfrm rot="5400000">
              <a:off x="4869991" y="-3109462"/>
              <a:ext cx="1518364" cy="95421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D84B41E0-21A7-CEBC-6712-BDBD61A05B82}"/>
                </a:ext>
              </a:extLst>
            </p:cNvPr>
            <p:cNvSpPr/>
            <p:nvPr/>
          </p:nvSpPr>
          <p:spPr>
            <a:xfrm>
              <a:off x="858085" y="418978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C6C024-FF5B-371F-89E2-4071D5FC0D9E}"/>
                </a:ext>
              </a:extLst>
            </p:cNvPr>
            <p:cNvSpPr txBox="1"/>
            <p:nvPr/>
          </p:nvSpPr>
          <p:spPr>
            <a:xfrm rot="10800000" flipH="1" flipV="1">
              <a:off x="962694" y="5002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4AC329E-16F8-AFAC-1A6B-0B308AE68736}"/>
              </a:ext>
            </a:extLst>
          </p:cNvPr>
          <p:cNvSpPr txBox="1"/>
          <p:nvPr/>
        </p:nvSpPr>
        <p:spPr>
          <a:xfrm>
            <a:off x="962696" y="4662013"/>
            <a:ext cx="4253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Use the Hazards Guide as a tool to identify 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potential hazards.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F5EFA48A-30C0-395F-38BF-A42874E4C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 rot="894023">
            <a:off x="9051122" y="2928732"/>
            <a:ext cx="2385317" cy="3143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01760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1304" y="1738648"/>
            <a:ext cx="5239813" cy="466834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86366" y="1466166"/>
            <a:ext cx="6272011" cy="4986011"/>
            <a:chOff x="178307" y="1478280"/>
            <a:chExt cx="5291328" cy="4864608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307" y="1478280"/>
              <a:ext cx="3409188" cy="48204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9528" y="2494788"/>
              <a:ext cx="3150107" cy="38481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2667" y="5065776"/>
              <a:ext cx="3274060" cy="772796"/>
            </a:xfrm>
            <a:custGeom>
              <a:avLst/>
              <a:gdLst/>
              <a:ahLst/>
              <a:cxnLst/>
              <a:rect l="l" t="t" r="r" b="b"/>
              <a:pathLst>
                <a:path w="3274060" h="772795">
                  <a:moveTo>
                    <a:pt x="3144773" y="0"/>
                  </a:moveTo>
                  <a:lnTo>
                    <a:pt x="128778" y="0"/>
                  </a:lnTo>
                  <a:lnTo>
                    <a:pt x="78652" y="10120"/>
                  </a:lnTo>
                  <a:lnTo>
                    <a:pt x="37718" y="37718"/>
                  </a:lnTo>
                  <a:lnTo>
                    <a:pt x="10120" y="78652"/>
                  </a:lnTo>
                  <a:lnTo>
                    <a:pt x="0" y="128778"/>
                  </a:lnTo>
                  <a:lnTo>
                    <a:pt x="0" y="643890"/>
                  </a:lnTo>
                  <a:lnTo>
                    <a:pt x="10120" y="694015"/>
                  </a:lnTo>
                  <a:lnTo>
                    <a:pt x="37718" y="734949"/>
                  </a:lnTo>
                  <a:lnTo>
                    <a:pt x="78652" y="762547"/>
                  </a:lnTo>
                  <a:lnTo>
                    <a:pt x="128778" y="772668"/>
                  </a:lnTo>
                  <a:lnTo>
                    <a:pt x="3144773" y="772668"/>
                  </a:lnTo>
                  <a:lnTo>
                    <a:pt x="3194899" y="762547"/>
                  </a:lnTo>
                  <a:lnTo>
                    <a:pt x="3235833" y="734949"/>
                  </a:lnTo>
                  <a:lnTo>
                    <a:pt x="3263431" y="694015"/>
                  </a:lnTo>
                  <a:lnTo>
                    <a:pt x="3273552" y="643890"/>
                  </a:lnTo>
                  <a:lnTo>
                    <a:pt x="3273552" y="128778"/>
                  </a:lnTo>
                  <a:lnTo>
                    <a:pt x="3263431" y="78652"/>
                  </a:lnTo>
                  <a:lnTo>
                    <a:pt x="3235833" y="37718"/>
                  </a:lnTo>
                  <a:lnTo>
                    <a:pt x="3194899" y="10120"/>
                  </a:lnTo>
                  <a:lnTo>
                    <a:pt x="3144773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2667" y="5065776"/>
              <a:ext cx="3274060" cy="772795"/>
            </a:xfrm>
            <a:custGeom>
              <a:avLst/>
              <a:gdLst/>
              <a:ahLst/>
              <a:cxnLst/>
              <a:rect l="l" t="t" r="r" b="b"/>
              <a:pathLst>
                <a:path w="3274060" h="772795">
                  <a:moveTo>
                    <a:pt x="0" y="128778"/>
                  </a:moveTo>
                  <a:lnTo>
                    <a:pt x="10120" y="78652"/>
                  </a:lnTo>
                  <a:lnTo>
                    <a:pt x="37718" y="37718"/>
                  </a:lnTo>
                  <a:lnTo>
                    <a:pt x="78652" y="10120"/>
                  </a:lnTo>
                  <a:lnTo>
                    <a:pt x="128778" y="0"/>
                  </a:lnTo>
                  <a:lnTo>
                    <a:pt x="3144773" y="0"/>
                  </a:lnTo>
                  <a:lnTo>
                    <a:pt x="3194899" y="10120"/>
                  </a:lnTo>
                  <a:lnTo>
                    <a:pt x="3235833" y="37718"/>
                  </a:lnTo>
                  <a:lnTo>
                    <a:pt x="3263431" y="78652"/>
                  </a:lnTo>
                  <a:lnTo>
                    <a:pt x="3273552" y="128778"/>
                  </a:lnTo>
                  <a:lnTo>
                    <a:pt x="3273552" y="643890"/>
                  </a:lnTo>
                  <a:lnTo>
                    <a:pt x="3263431" y="694015"/>
                  </a:lnTo>
                  <a:lnTo>
                    <a:pt x="3235833" y="734949"/>
                  </a:lnTo>
                  <a:lnTo>
                    <a:pt x="3194899" y="762547"/>
                  </a:lnTo>
                  <a:lnTo>
                    <a:pt x="3144773" y="772668"/>
                  </a:lnTo>
                  <a:lnTo>
                    <a:pt x="128778" y="772668"/>
                  </a:lnTo>
                  <a:lnTo>
                    <a:pt x="78652" y="762547"/>
                  </a:lnTo>
                  <a:lnTo>
                    <a:pt x="37718" y="734949"/>
                  </a:lnTo>
                  <a:lnTo>
                    <a:pt x="10120" y="694015"/>
                  </a:lnTo>
                  <a:lnTo>
                    <a:pt x="0" y="643890"/>
                  </a:lnTo>
                  <a:lnTo>
                    <a:pt x="0" y="12877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0153" y="129157"/>
            <a:ext cx="10600963" cy="124393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/>
              <a:t>Search for the potential hazards for</a:t>
            </a:r>
            <a:r>
              <a:rPr lang="en-US" sz="4000"/>
              <a:t> </a:t>
            </a:r>
            <a:r>
              <a:rPr sz="4000"/>
              <a:t>the Fresh ‘Wild’ Mahi-mahi Fillets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60296" y="5158550"/>
            <a:ext cx="3092450" cy="693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85"/>
              </a:lnSpc>
              <a:spcBef>
                <a:spcPts val="100"/>
              </a:spcBef>
            </a:pPr>
            <a:r>
              <a:rPr sz="2000" b="1" spc="-25">
                <a:solidFill>
                  <a:srgbClr val="1F3863"/>
                </a:solidFill>
                <a:latin typeface="Calibri"/>
                <a:cs typeface="Calibri"/>
              </a:rPr>
              <a:t>Tables </a:t>
            </a:r>
            <a:r>
              <a:rPr sz="2000" b="1" spc="-5">
                <a:solidFill>
                  <a:srgbClr val="1F3863"/>
                </a:solidFill>
                <a:latin typeface="Calibri"/>
                <a:cs typeface="Calibri"/>
              </a:rPr>
              <a:t>3-2</a:t>
            </a:r>
            <a:r>
              <a:rPr sz="2000" b="1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1F3863"/>
                </a:solidFill>
                <a:latin typeface="Calibri"/>
                <a:cs typeface="Calibri"/>
              </a:rPr>
              <a:t>and</a:t>
            </a:r>
            <a:r>
              <a:rPr sz="2000" b="1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1F3863"/>
                </a:solidFill>
                <a:latin typeface="Calibri"/>
                <a:cs typeface="Calibri"/>
              </a:rPr>
              <a:t>3-3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865"/>
              </a:lnSpc>
            </a:pP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Species-Related</a:t>
            </a:r>
            <a:r>
              <a:rPr sz="2400" b="1" spc="-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Hazards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51548" y="4937760"/>
            <a:ext cx="3286125" cy="786765"/>
            <a:chOff x="5527547" y="4937759"/>
            <a:chExt cx="3286125" cy="786765"/>
          </a:xfrm>
        </p:grpSpPr>
        <p:sp>
          <p:nvSpPr>
            <p:cNvPr id="12" name="object 12"/>
            <p:cNvSpPr/>
            <p:nvPr/>
          </p:nvSpPr>
          <p:spPr>
            <a:xfrm>
              <a:off x="5533643" y="4943855"/>
              <a:ext cx="3274060" cy="774700"/>
            </a:xfrm>
            <a:custGeom>
              <a:avLst/>
              <a:gdLst/>
              <a:ahLst/>
              <a:cxnLst/>
              <a:rect l="l" t="t" r="r" b="b"/>
              <a:pathLst>
                <a:path w="3274059" h="774700">
                  <a:moveTo>
                    <a:pt x="3144520" y="0"/>
                  </a:moveTo>
                  <a:lnTo>
                    <a:pt x="129031" y="0"/>
                  </a:lnTo>
                  <a:lnTo>
                    <a:pt x="78813" y="10142"/>
                  </a:lnTo>
                  <a:lnTo>
                    <a:pt x="37798" y="37798"/>
                  </a:lnTo>
                  <a:lnTo>
                    <a:pt x="10142" y="78813"/>
                  </a:lnTo>
                  <a:lnTo>
                    <a:pt x="0" y="129032"/>
                  </a:lnTo>
                  <a:lnTo>
                    <a:pt x="0" y="645160"/>
                  </a:lnTo>
                  <a:lnTo>
                    <a:pt x="10142" y="695383"/>
                  </a:lnTo>
                  <a:lnTo>
                    <a:pt x="37798" y="736398"/>
                  </a:lnTo>
                  <a:lnTo>
                    <a:pt x="78813" y="764051"/>
                  </a:lnTo>
                  <a:lnTo>
                    <a:pt x="129031" y="774192"/>
                  </a:lnTo>
                  <a:lnTo>
                    <a:pt x="3144520" y="774192"/>
                  </a:lnTo>
                  <a:lnTo>
                    <a:pt x="3194738" y="764051"/>
                  </a:lnTo>
                  <a:lnTo>
                    <a:pt x="3235753" y="736398"/>
                  </a:lnTo>
                  <a:lnTo>
                    <a:pt x="3263409" y="695383"/>
                  </a:lnTo>
                  <a:lnTo>
                    <a:pt x="3273552" y="645160"/>
                  </a:lnTo>
                  <a:lnTo>
                    <a:pt x="3273552" y="129032"/>
                  </a:lnTo>
                  <a:lnTo>
                    <a:pt x="3263409" y="78813"/>
                  </a:lnTo>
                  <a:lnTo>
                    <a:pt x="3235753" y="37798"/>
                  </a:lnTo>
                  <a:lnTo>
                    <a:pt x="3194738" y="10142"/>
                  </a:lnTo>
                  <a:lnTo>
                    <a:pt x="3144520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33643" y="4943855"/>
              <a:ext cx="3274060" cy="774700"/>
            </a:xfrm>
            <a:custGeom>
              <a:avLst/>
              <a:gdLst/>
              <a:ahLst/>
              <a:cxnLst/>
              <a:rect l="l" t="t" r="r" b="b"/>
              <a:pathLst>
                <a:path w="3274059" h="774700">
                  <a:moveTo>
                    <a:pt x="0" y="129032"/>
                  </a:moveTo>
                  <a:lnTo>
                    <a:pt x="10142" y="78813"/>
                  </a:lnTo>
                  <a:lnTo>
                    <a:pt x="37798" y="37798"/>
                  </a:lnTo>
                  <a:lnTo>
                    <a:pt x="78813" y="10142"/>
                  </a:lnTo>
                  <a:lnTo>
                    <a:pt x="129031" y="0"/>
                  </a:lnTo>
                  <a:lnTo>
                    <a:pt x="3144520" y="0"/>
                  </a:lnTo>
                  <a:lnTo>
                    <a:pt x="3194738" y="10142"/>
                  </a:lnTo>
                  <a:lnTo>
                    <a:pt x="3235753" y="37798"/>
                  </a:lnTo>
                  <a:lnTo>
                    <a:pt x="3263409" y="78813"/>
                  </a:lnTo>
                  <a:lnTo>
                    <a:pt x="3273552" y="129032"/>
                  </a:lnTo>
                  <a:lnTo>
                    <a:pt x="3273552" y="645160"/>
                  </a:lnTo>
                  <a:lnTo>
                    <a:pt x="3263409" y="695383"/>
                  </a:lnTo>
                  <a:lnTo>
                    <a:pt x="3235753" y="736398"/>
                  </a:lnTo>
                  <a:lnTo>
                    <a:pt x="3194738" y="764051"/>
                  </a:lnTo>
                  <a:lnTo>
                    <a:pt x="3144520" y="774192"/>
                  </a:lnTo>
                  <a:lnTo>
                    <a:pt x="129031" y="774192"/>
                  </a:lnTo>
                  <a:lnTo>
                    <a:pt x="78813" y="764051"/>
                  </a:lnTo>
                  <a:lnTo>
                    <a:pt x="37798" y="736398"/>
                  </a:lnTo>
                  <a:lnTo>
                    <a:pt x="10142" y="695383"/>
                  </a:lnTo>
                  <a:lnTo>
                    <a:pt x="0" y="645160"/>
                  </a:lnTo>
                  <a:lnTo>
                    <a:pt x="0" y="12903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145274" y="4972050"/>
            <a:ext cx="3109595" cy="693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85"/>
              </a:lnSpc>
              <a:spcBef>
                <a:spcPts val="100"/>
              </a:spcBef>
            </a:pPr>
            <a:r>
              <a:rPr sz="2000" b="1" spc="-30">
                <a:solidFill>
                  <a:srgbClr val="1F3863"/>
                </a:solidFill>
                <a:latin typeface="Calibri"/>
                <a:cs typeface="Calibri"/>
              </a:rPr>
              <a:t>Table</a:t>
            </a:r>
            <a:r>
              <a:rPr sz="2000" b="1" spc="-4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000" b="1" spc="-5">
                <a:solidFill>
                  <a:srgbClr val="1F3863"/>
                </a:solidFill>
                <a:latin typeface="Calibri"/>
                <a:cs typeface="Calibri"/>
              </a:rPr>
              <a:t>3-4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865"/>
              </a:lnSpc>
            </a:pP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Process-Related</a:t>
            </a:r>
            <a:r>
              <a:rPr sz="2400" b="1" spc="-5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Hazards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84</a:t>
            </a:fld>
            <a:endParaRPr spc="-5"/>
          </a:p>
        </p:txBody>
      </p:sp>
      <p:pic>
        <p:nvPicPr>
          <p:cNvPr id="17" name="Picture 16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839C8936-289F-9648-E0B3-AC3EA8ED3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11236176" y="3106012"/>
            <a:ext cx="819329" cy="1079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1429511"/>
            <a:ext cx="8529828" cy="23622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28800" y="3880103"/>
            <a:ext cx="8534400" cy="2528316"/>
            <a:chOff x="304800" y="3880103"/>
            <a:chExt cx="8534400" cy="2528316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3880103"/>
              <a:ext cx="8534400" cy="25283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42138" y="4327397"/>
              <a:ext cx="8492490" cy="570230"/>
            </a:xfrm>
            <a:custGeom>
              <a:avLst/>
              <a:gdLst/>
              <a:ahLst/>
              <a:cxnLst/>
              <a:rect l="l" t="t" r="r" b="b"/>
              <a:pathLst>
                <a:path w="8368030" h="570229">
                  <a:moveTo>
                    <a:pt x="0" y="94995"/>
                  </a:moveTo>
                  <a:lnTo>
                    <a:pt x="7124" y="58038"/>
                  </a:lnTo>
                  <a:lnTo>
                    <a:pt x="26555" y="27812"/>
                  </a:lnTo>
                  <a:lnTo>
                    <a:pt x="55371" y="7493"/>
                  </a:lnTo>
                  <a:lnTo>
                    <a:pt x="90665" y="0"/>
                  </a:lnTo>
                  <a:lnTo>
                    <a:pt x="8277352" y="0"/>
                  </a:lnTo>
                  <a:lnTo>
                    <a:pt x="8312658" y="7493"/>
                  </a:lnTo>
                  <a:lnTo>
                    <a:pt x="8341486" y="27812"/>
                  </a:lnTo>
                  <a:lnTo>
                    <a:pt x="8360917" y="58038"/>
                  </a:lnTo>
                  <a:lnTo>
                    <a:pt x="8368030" y="94995"/>
                  </a:lnTo>
                  <a:lnTo>
                    <a:pt x="8368030" y="474979"/>
                  </a:lnTo>
                  <a:lnTo>
                    <a:pt x="8360917" y="511937"/>
                  </a:lnTo>
                  <a:lnTo>
                    <a:pt x="8341486" y="542163"/>
                  </a:lnTo>
                  <a:lnTo>
                    <a:pt x="8312658" y="562482"/>
                  </a:lnTo>
                  <a:lnTo>
                    <a:pt x="8277352" y="569976"/>
                  </a:lnTo>
                  <a:lnTo>
                    <a:pt x="90665" y="569976"/>
                  </a:lnTo>
                  <a:lnTo>
                    <a:pt x="55371" y="562482"/>
                  </a:lnTo>
                  <a:lnTo>
                    <a:pt x="26555" y="542163"/>
                  </a:lnTo>
                  <a:lnTo>
                    <a:pt x="7124" y="511937"/>
                  </a:lnTo>
                  <a:lnTo>
                    <a:pt x="0" y="474979"/>
                  </a:lnTo>
                  <a:lnTo>
                    <a:pt x="0" y="94995"/>
                  </a:lnTo>
                  <a:close/>
                </a:path>
              </a:pathLst>
            </a:custGeom>
            <a:ln w="32004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/>
          <p:nvPr/>
        </p:nvSpPr>
        <p:spPr>
          <a:xfrm>
            <a:off x="7222997" y="2967990"/>
            <a:ext cx="1254760" cy="826135"/>
          </a:xfrm>
          <a:custGeom>
            <a:avLst/>
            <a:gdLst/>
            <a:ahLst/>
            <a:cxnLst/>
            <a:rect l="l" t="t" r="r" b="b"/>
            <a:pathLst>
              <a:path w="1254759" h="826135">
                <a:moveTo>
                  <a:pt x="0" y="412750"/>
                </a:moveTo>
                <a:lnTo>
                  <a:pt x="12700" y="329564"/>
                </a:lnTo>
                <a:lnTo>
                  <a:pt x="49275" y="252095"/>
                </a:lnTo>
                <a:lnTo>
                  <a:pt x="75691" y="216026"/>
                </a:lnTo>
                <a:lnTo>
                  <a:pt x="107061" y="181990"/>
                </a:lnTo>
                <a:lnTo>
                  <a:pt x="143255" y="150240"/>
                </a:lnTo>
                <a:lnTo>
                  <a:pt x="183641" y="120904"/>
                </a:lnTo>
                <a:lnTo>
                  <a:pt x="228218" y="94234"/>
                </a:lnTo>
                <a:lnTo>
                  <a:pt x="276478" y="70485"/>
                </a:lnTo>
                <a:lnTo>
                  <a:pt x="328167" y="49784"/>
                </a:lnTo>
                <a:lnTo>
                  <a:pt x="383031" y="32385"/>
                </a:lnTo>
                <a:lnTo>
                  <a:pt x="440689" y="18542"/>
                </a:lnTo>
                <a:lnTo>
                  <a:pt x="500761" y="8382"/>
                </a:lnTo>
                <a:lnTo>
                  <a:pt x="562990" y="2159"/>
                </a:lnTo>
                <a:lnTo>
                  <a:pt x="627126" y="0"/>
                </a:lnTo>
                <a:lnTo>
                  <a:pt x="691261" y="2159"/>
                </a:lnTo>
                <a:lnTo>
                  <a:pt x="753490" y="8382"/>
                </a:lnTo>
                <a:lnTo>
                  <a:pt x="813561" y="18542"/>
                </a:lnTo>
                <a:lnTo>
                  <a:pt x="871220" y="32385"/>
                </a:lnTo>
                <a:lnTo>
                  <a:pt x="926083" y="49784"/>
                </a:lnTo>
                <a:lnTo>
                  <a:pt x="977773" y="70485"/>
                </a:lnTo>
                <a:lnTo>
                  <a:pt x="1026032" y="94234"/>
                </a:lnTo>
                <a:lnTo>
                  <a:pt x="1070609" y="120904"/>
                </a:lnTo>
                <a:lnTo>
                  <a:pt x="1110996" y="150240"/>
                </a:lnTo>
                <a:lnTo>
                  <a:pt x="1147191" y="181990"/>
                </a:lnTo>
                <a:lnTo>
                  <a:pt x="1178559" y="216026"/>
                </a:lnTo>
                <a:lnTo>
                  <a:pt x="1204976" y="252095"/>
                </a:lnTo>
                <a:lnTo>
                  <a:pt x="1226057" y="290068"/>
                </a:lnTo>
                <a:lnTo>
                  <a:pt x="1251077" y="370586"/>
                </a:lnTo>
                <a:lnTo>
                  <a:pt x="1254252" y="412750"/>
                </a:lnTo>
                <a:lnTo>
                  <a:pt x="1251077" y="455040"/>
                </a:lnTo>
                <a:lnTo>
                  <a:pt x="1226057" y="535559"/>
                </a:lnTo>
                <a:lnTo>
                  <a:pt x="1204976" y="573532"/>
                </a:lnTo>
                <a:lnTo>
                  <a:pt x="1178559" y="609600"/>
                </a:lnTo>
                <a:lnTo>
                  <a:pt x="1147191" y="643636"/>
                </a:lnTo>
                <a:lnTo>
                  <a:pt x="1110996" y="675386"/>
                </a:lnTo>
                <a:lnTo>
                  <a:pt x="1070609" y="704723"/>
                </a:lnTo>
                <a:lnTo>
                  <a:pt x="1026032" y="731266"/>
                </a:lnTo>
                <a:lnTo>
                  <a:pt x="977773" y="755142"/>
                </a:lnTo>
                <a:lnTo>
                  <a:pt x="926083" y="775716"/>
                </a:lnTo>
                <a:lnTo>
                  <a:pt x="871220" y="793115"/>
                </a:lnTo>
                <a:lnTo>
                  <a:pt x="813561" y="806958"/>
                </a:lnTo>
                <a:lnTo>
                  <a:pt x="753490" y="817245"/>
                </a:lnTo>
                <a:lnTo>
                  <a:pt x="691261" y="823468"/>
                </a:lnTo>
                <a:lnTo>
                  <a:pt x="627126" y="825627"/>
                </a:lnTo>
                <a:lnTo>
                  <a:pt x="562990" y="823468"/>
                </a:lnTo>
                <a:lnTo>
                  <a:pt x="500761" y="817245"/>
                </a:lnTo>
                <a:lnTo>
                  <a:pt x="440689" y="806958"/>
                </a:lnTo>
                <a:lnTo>
                  <a:pt x="383031" y="793115"/>
                </a:lnTo>
                <a:lnTo>
                  <a:pt x="328167" y="775716"/>
                </a:lnTo>
                <a:lnTo>
                  <a:pt x="276478" y="755142"/>
                </a:lnTo>
                <a:lnTo>
                  <a:pt x="228218" y="731266"/>
                </a:lnTo>
                <a:lnTo>
                  <a:pt x="183641" y="704723"/>
                </a:lnTo>
                <a:lnTo>
                  <a:pt x="143255" y="675386"/>
                </a:lnTo>
                <a:lnTo>
                  <a:pt x="107061" y="643636"/>
                </a:lnTo>
                <a:lnTo>
                  <a:pt x="75691" y="609600"/>
                </a:lnTo>
                <a:lnTo>
                  <a:pt x="49275" y="573532"/>
                </a:lnTo>
                <a:lnTo>
                  <a:pt x="28193" y="535559"/>
                </a:lnTo>
                <a:lnTo>
                  <a:pt x="3175" y="455040"/>
                </a:lnTo>
                <a:lnTo>
                  <a:pt x="0" y="412750"/>
                </a:lnTo>
                <a:close/>
              </a:path>
            </a:pathLst>
          </a:custGeom>
          <a:ln w="28956">
            <a:solidFill>
              <a:srgbClr val="9900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713668" y="1248156"/>
            <a:ext cx="2071687" cy="460375"/>
            <a:chOff x="3877055" y="1248155"/>
            <a:chExt cx="1384300" cy="460375"/>
          </a:xfrm>
        </p:grpSpPr>
        <p:sp>
          <p:nvSpPr>
            <p:cNvPr id="9" name="object 9"/>
            <p:cNvSpPr/>
            <p:nvPr/>
          </p:nvSpPr>
          <p:spPr>
            <a:xfrm>
              <a:off x="3883151" y="1254251"/>
              <a:ext cx="1371600" cy="448309"/>
            </a:xfrm>
            <a:custGeom>
              <a:avLst/>
              <a:gdLst/>
              <a:ahLst/>
              <a:cxnLst/>
              <a:rect l="l" t="t" r="r" b="b"/>
              <a:pathLst>
                <a:path w="1371600" h="448310">
                  <a:moveTo>
                    <a:pt x="1296924" y="0"/>
                  </a:moveTo>
                  <a:lnTo>
                    <a:pt x="74675" y="0"/>
                  </a:lnTo>
                  <a:lnTo>
                    <a:pt x="45594" y="5863"/>
                  </a:lnTo>
                  <a:lnTo>
                    <a:pt x="21859" y="21859"/>
                  </a:lnTo>
                  <a:lnTo>
                    <a:pt x="5863" y="45594"/>
                  </a:lnTo>
                  <a:lnTo>
                    <a:pt x="0" y="74675"/>
                  </a:lnTo>
                  <a:lnTo>
                    <a:pt x="0" y="373380"/>
                  </a:lnTo>
                  <a:lnTo>
                    <a:pt x="5863" y="402461"/>
                  </a:lnTo>
                  <a:lnTo>
                    <a:pt x="21859" y="426196"/>
                  </a:lnTo>
                  <a:lnTo>
                    <a:pt x="45594" y="442192"/>
                  </a:lnTo>
                  <a:lnTo>
                    <a:pt x="74675" y="448056"/>
                  </a:lnTo>
                  <a:lnTo>
                    <a:pt x="1296924" y="448056"/>
                  </a:lnTo>
                  <a:lnTo>
                    <a:pt x="1326005" y="442192"/>
                  </a:lnTo>
                  <a:lnTo>
                    <a:pt x="1349740" y="426196"/>
                  </a:lnTo>
                  <a:lnTo>
                    <a:pt x="1365736" y="402461"/>
                  </a:lnTo>
                  <a:lnTo>
                    <a:pt x="1371600" y="373380"/>
                  </a:lnTo>
                  <a:lnTo>
                    <a:pt x="1371600" y="74675"/>
                  </a:lnTo>
                  <a:lnTo>
                    <a:pt x="1365736" y="45594"/>
                  </a:lnTo>
                  <a:lnTo>
                    <a:pt x="1349740" y="21859"/>
                  </a:lnTo>
                  <a:lnTo>
                    <a:pt x="1326005" y="5863"/>
                  </a:lnTo>
                  <a:lnTo>
                    <a:pt x="1296924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83151" y="1254251"/>
              <a:ext cx="1371600" cy="448309"/>
            </a:xfrm>
            <a:custGeom>
              <a:avLst/>
              <a:gdLst/>
              <a:ahLst/>
              <a:cxnLst/>
              <a:rect l="l" t="t" r="r" b="b"/>
              <a:pathLst>
                <a:path w="1371600" h="448310">
                  <a:moveTo>
                    <a:pt x="0" y="74675"/>
                  </a:moveTo>
                  <a:lnTo>
                    <a:pt x="5863" y="45594"/>
                  </a:lnTo>
                  <a:lnTo>
                    <a:pt x="21859" y="21859"/>
                  </a:lnTo>
                  <a:lnTo>
                    <a:pt x="45594" y="5863"/>
                  </a:lnTo>
                  <a:lnTo>
                    <a:pt x="74675" y="0"/>
                  </a:lnTo>
                  <a:lnTo>
                    <a:pt x="1296924" y="0"/>
                  </a:lnTo>
                  <a:lnTo>
                    <a:pt x="1326005" y="5863"/>
                  </a:lnTo>
                  <a:lnTo>
                    <a:pt x="1349740" y="21859"/>
                  </a:lnTo>
                  <a:lnTo>
                    <a:pt x="1365736" y="45594"/>
                  </a:lnTo>
                  <a:lnTo>
                    <a:pt x="1371600" y="74675"/>
                  </a:lnTo>
                  <a:lnTo>
                    <a:pt x="1371600" y="373380"/>
                  </a:lnTo>
                  <a:lnTo>
                    <a:pt x="1365736" y="402461"/>
                  </a:lnTo>
                  <a:lnTo>
                    <a:pt x="1349740" y="426196"/>
                  </a:lnTo>
                  <a:lnTo>
                    <a:pt x="1326005" y="442192"/>
                  </a:lnTo>
                  <a:lnTo>
                    <a:pt x="1296924" y="448056"/>
                  </a:lnTo>
                  <a:lnTo>
                    <a:pt x="74675" y="448056"/>
                  </a:lnTo>
                  <a:lnTo>
                    <a:pt x="45594" y="442192"/>
                  </a:lnTo>
                  <a:lnTo>
                    <a:pt x="21859" y="426196"/>
                  </a:lnTo>
                  <a:lnTo>
                    <a:pt x="5863" y="402461"/>
                  </a:lnTo>
                  <a:lnTo>
                    <a:pt x="0" y="373380"/>
                  </a:lnTo>
                  <a:lnTo>
                    <a:pt x="0" y="74675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57434" y="88758"/>
            <a:ext cx="9583393" cy="1628010"/>
          </a:xfrm>
          <a:prstGeom prst="rect">
            <a:avLst/>
          </a:prstGeom>
        </p:spPr>
        <p:txBody>
          <a:bodyPr vert="horz" wrap="square" lIns="0" tIns="182245" rIns="0" bIns="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1435"/>
              </a:spcBef>
            </a:pPr>
            <a:r>
              <a:rPr sz="4000"/>
              <a:t>One Species-related hazard</a:t>
            </a:r>
          </a:p>
          <a:p>
            <a:pPr algn="ctr">
              <a:lnSpc>
                <a:spcPct val="100000"/>
              </a:lnSpc>
              <a:spcBef>
                <a:spcPts val="725"/>
              </a:spcBef>
            </a:pPr>
            <a:br>
              <a:rPr lang="en-US" sz="2400" b="1" spc="-40">
                <a:solidFill>
                  <a:srgbClr val="1F3863"/>
                </a:solidFill>
                <a:latin typeface="Calibri"/>
                <a:cs typeface="Calibri"/>
              </a:rPr>
            </a:b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85</a:t>
            </a:fld>
            <a:endParaRPr spc="-5"/>
          </a:p>
        </p:txBody>
      </p:sp>
      <p:pic>
        <p:nvPicPr>
          <p:cNvPr id="13" name="Picture 12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BA1D0542-7210-F7F5-481F-3B0855519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10722705" y="2808474"/>
            <a:ext cx="1152716" cy="1518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1F52F4-FCC8-28A4-9EF1-B2250A5A3392}"/>
              </a:ext>
            </a:extLst>
          </p:cNvPr>
          <p:cNvSpPr txBox="1"/>
          <p:nvPr/>
        </p:nvSpPr>
        <p:spPr>
          <a:xfrm>
            <a:off x="2693619" y="1255103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spc="-40">
                <a:solidFill>
                  <a:srgbClr val="1F3863"/>
                </a:solidFill>
                <a:latin typeface="Calibri"/>
                <a:cs typeface="Calibri"/>
              </a:rPr>
              <a:t>Table </a:t>
            </a:r>
            <a:r>
              <a:rPr lang="en-US" sz="2400" b="1" spc="-5">
                <a:solidFill>
                  <a:srgbClr val="1F3863"/>
                </a:solidFill>
                <a:latin typeface="Calibri"/>
                <a:cs typeface="Calibri"/>
              </a:rPr>
              <a:t>3-2</a:t>
            </a:r>
            <a:endParaRPr lang="en-US" sz="24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62684" y="872616"/>
            <a:ext cx="8866632" cy="5512943"/>
            <a:chOff x="138684" y="872616"/>
            <a:chExt cx="8866632" cy="551294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684" y="1290827"/>
              <a:ext cx="8848344" cy="50947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0113" y="4481849"/>
              <a:ext cx="8855203" cy="680828"/>
            </a:xfrm>
            <a:custGeom>
              <a:avLst/>
              <a:gdLst/>
              <a:ahLst/>
              <a:cxnLst/>
              <a:rect l="l" t="t" r="r" b="b"/>
              <a:pathLst>
                <a:path w="8755380" h="612775">
                  <a:moveTo>
                    <a:pt x="0" y="102108"/>
                  </a:moveTo>
                  <a:lnTo>
                    <a:pt x="7035" y="62356"/>
                  </a:lnTo>
                  <a:lnTo>
                    <a:pt x="26212" y="29845"/>
                  </a:lnTo>
                  <a:lnTo>
                    <a:pt x="54648" y="8000"/>
                  </a:lnTo>
                  <a:lnTo>
                    <a:pt x="89484" y="0"/>
                  </a:lnTo>
                  <a:lnTo>
                    <a:pt x="8665844" y="0"/>
                  </a:lnTo>
                  <a:lnTo>
                    <a:pt x="8700769" y="8000"/>
                  </a:lnTo>
                  <a:lnTo>
                    <a:pt x="8729217" y="29845"/>
                  </a:lnTo>
                  <a:lnTo>
                    <a:pt x="8748394" y="62356"/>
                  </a:lnTo>
                  <a:lnTo>
                    <a:pt x="8755380" y="102108"/>
                  </a:lnTo>
                  <a:lnTo>
                    <a:pt x="8755380" y="510540"/>
                  </a:lnTo>
                  <a:lnTo>
                    <a:pt x="8748394" y="550291"/>
                  </a:lnTo>
                  <a:lnTo>
                    <a:pt x="8729217" y="582803"/>
                  </a:lnTo>
                  <a:lnTo>
                    <a:pt x="8700769" y="604647"/>
                  </a:lnTo>
                  <a:lnTo>
                    <a:pt x="8665844" y="612648"/>
                  </a:lnTo>
                  <a:lnTo>
                    <a:pt x="89484" y="612648"/>
                  </a:lnTo>
                  <a:lnTo>
                    <a:pt x="54648" y="604647"/>
                  </a:lnTo>
                  <a:lnTo>
                    <a:pt x="26212" y="582803"/>
                  </a:lnTo>
                  <a:lnTo>
                    <a:pt x="7035" y="550291"/>
                  </a:lnTo>
                  <a:lnTo>
                    <a:pt x="0" y="510540"/>
                  </a:lnTo>
                  <a:lnTo>
                    <a:pt x="0" y="102108"/>
                  </a:lnTo>
                  <a:close/>
                </a:path>
              </a:pathLst>
            </a:custGeom>
            <a:ln w="32004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36442" y="1756409"/>
              <a:ext cx="4956175" cy="1844039"/>
            </a:xfrm>
            <a:custGeom>
              <a:avLst/>
              <a:gdLst/>
              <a:ahLst/>
              <a:cxnLst/>
              <a:rect l="l" t="t" r="r" b="b"/>
              <a:pathLst>
                <a:path w="4956175" h="1844039">
                  <a:moveTo>
                    <a:pt x="0" y="1022350"/>
                  </a:moveTo>
                  <a:lnTo>
                    <a:pt x="1524" y="938402"/>
                  </a:lnTo>
                  <a:lnTo>
                    <a:pt x="5842" y="856868"/>
                  </a:lnTo>
                  <a:lnTo>
                    <a:pt x="12954" y="778128"/>
                  </a:lnTo>
                  <a:lnTo>
                    <a:pt x="22733" y="702690"/>
                  </a:lnTo>
                  <a:lnTo>
                    <a:pt x="34798" y="630936"/>
                  </a:lnTo>
                  <a:lnTo>
                    <a:pt x="49275" y="563244"/>
                  </a:lnTo>
                  <a:lnTo>
                    <a:pt x="65912" y="499999"/>
                  </a:lnTo>
                  <a:lnTo>
                    <a:pt x="84582" y="441705"/>
                  </a:lnTo>
                  <a:lnTo>
                    <a:pt x="105029" y="388747"/>
                  </a:lnTo>
                  <a:lnTo>
                    <a:pt x="127254" y="341375"/>
                  </a:lnTo>
                  <a:lnTo>
                    <a:pt x="151130" y="300227"/>
                  </a:lnTo>
                  <a:lnTo>
                    <a:pt x="202946" y="238125"/>
                  </a:lnTo>
                  <a:lnTo>
                    <a:pt x="259207" y="205359"/>
                  </a:lnTo>
                  <a:lnTo>
                    <a:pt x="288798" y="201167"/>
                  </a:lnTo>
                  <a:lnTo>
                    <a:pt x="318388" y="205359"/>
                  </a:lnTo>
                  <a:lnTo>
                    <a:pt x="374650" y="238125"/>
                  </a:lnTo>
                  <a:lnTo>
                    <a:pt x="426466" y="300227"/>
                  </a:lnTo>
                  <a:lnTo>
                    <a:pt x="450342" y="341375"/>
                  </a:lnTo>
                  <a:lnTo>
                    <a:pt x="472567" y="388747"/>
                  </a:lnTo>
                  <a:lnTo>
                    <a:pt x="493013" y="441705"/>
                  </a:lnTo>
                  <a:lnTo>
                    <a:pt x="511683" y="499999"/>
                  </a:lnTo>
                  <a:lnTo>
                    <a:pt x="528320" y="563244"/>
                  </a:lnTo>
                  <a:lnTo>
                    <a:pt x="542798" y="630936"/>
                  </a:lnTo>
                  <a:lnTo>
                    <a:pt x="554863" y="702690"/>
                  </a:lnTo>
                  <a:lnTo>
                    <a:pt x="564642" y="778128"/>
                  </a:lnTo>
                  <a:lnTo>
                    <a:pt x="571754" y="856868"/>
                  </a:lnTo>
                  <a:lnTo>
                    <a:pt x="576072" y="938402"/>
                  </a:lnTo>
                  <a:lnTo>
                    <a:pt x="577596" y="1022350"/>
                  </a:lnTo>
                  <a:lnTo>
                    <a:pt x="576072" y="1106297"/>
                  </a:lnTo>
                  <a:lnTo>
                    <a:pt x="571754" y="1187830"/>
                  </a:lnTo>
                  <a:lnTo>
                    <a:pt x="564642" y="1266570"/>
                  </a:lnTo>
                  <a:lnTo>
                    <a:pt x="554863" y="1342009"/>
                  </a:lnTo>
                  <a:lnTo>
                    <a:pt x="542798" y="1413764"/>
                  </a:lnTo>
                  <a:lnTo>
                    <a:pt x="528320" y="1481454"/>
                  </a:lnTo>
                  <a:lnTo>
                    <a:pt x="511683" y="1544701"/>
                  </a:lnTo>
                  <a:lnTo>
                    <a:pt x="493013" y="1602993"/>
                  </a:lnTo>
                  <a:lnTo>
                    <a:pt x="472567" y="1656079"/>
                  </a:lnTo>
                  <a:lnTo>
                    <a:pt x="450342" y="1703324"/>
                  </a:lnTo>
                  <a:lnTo>
                    <a:pt x="426466" y="1744472"/>
                  </a:lnTo>
                  <a:lnTo>
                    <a:pt x="374650" y="1806702"/>
                  </a:lnTo>
                  <a:lnTo>
                    <a:pt x="318388" y="1839340"/>
                  </a:lnTo>
                  <a:lnTo>
                    <a:pt x="288798" y="1843531"/>
                  </a:lnTo>
                  <a:lnTo>
                    <a:pt x="259207" y="1839340"/>
                  </a:lnTo>
                  <a:lnTo>
                    <a:pt x="202946" y="1806702"/>
                  </a:lnTo>
                  <a:lnTo>
                    <a:pt x="151130" y="1744472"/>
                  </a:lnTo>
                  <a:lnTo>
                    <a:pt x="127254" y="1703324"/>
                  </a:lnTo>
                  <a:lnTo>
                    <a:pt x="105029" y="1656079"/>
                  </a:lnTo>
                  <a:lnTo>
                    <a:pt x="84582" y="1602993"/>
                  </a:lnTo>
                  <a:lnTo>
                    <a:pt x="65912" y="1544701"/>
                  </a:lnTo>
                  <a:lnTo>
                    <a:pt x="49275" y="1481454"/>
                  </a:lnTo>
                  <a:lnTo>
                    <a:pt x="34798" y="1413764"/>
                  </a:lnTo>
                  <a:lnTo>
                    <a:pt x="22733" y="1342009"/>
                  </a:lnTo>
                  <a:lnTo>
                    <a:pt x="12954" y="1266570"/>
                  </a:lnTo>
                  <a:lnTo>
                    <a:pt x="5842" y="1187830"/>
                  </a:lnTo>
                  <a:lnTo>
                    <a:pt x="1524" y="1106297"/>
                  </a:lnTo>
                  <a:lnTo>
                    <a:pt x="0" y="1022350"/>
                  </a:lnTo>
                  <a:close/>
                </a:path>
                <a:path w="4956175" h="1844039">
                  <a:moveTo>
                    <a:pt x="4543044" y="902080"/>
                  </a:moveTo>
                  <a:lnTo>
                    <a:pt x="4543933" y="815213"/>
                  </a:lnTo>
                  <a:lnTo>
                    <a:pt x="4546727" y="730757"/>
                  </a:lnTo>
                  <a:lnTo>
                    <a:pt x="4551299" y="648842"/>
                  </a:lnTo>
                  <a:lnTo>
                    <a:pt x="4557522" y="570102"/>
                  </a:lnTo>
                  <a:lnTo>
                    <a:pt x="4565269" y="494918"/>
                  </a:lnTo>
                  <a:lnTo>
                    <a:pt x="4574540" y="423417"/>
                  </a:lnTo>
                  <a:lnTo>
                    <a:pt x="4585081" y="356235"/>
                  </a:lnTo>
                  <a:lnTo>
                    <a:pt x="4597146" y="293750"/>
                  </a:lnTo>
                  <a:lnTo>
                    <a:pt x="4610227" y="236092"/>
                  </a:lnTo>
                  <a:lnTo>
                    <a:pt x="4624578" y="183895"/>
                  </a:lnTo>
                  <a:lnTo>
                    <a:pt x="4639945" y="137287"/>
                  </a:lnTo>
                  <a:lnTo>
                    <a:pt x="4673600" y="62991"/>
                  </a:lnTo>
                  <a:lnTo>
                    <a:pt x="4710303" y="16255"/>
                  </a:lnTo>
                  <a:lnTo>
                    <a:pt x="4749546" y="0"/>
                  </a:lnTo>
                  <a:lnTo>
                    <a:pt x="4769485" y="4190"/>
                  </a:lnTo>
                  <a:lnTo>
                    <a:pt x="4807458" y="36067"/>
                  </a:lnTo>
                  <a:lnTo>
                    <a:pt x="4842764" y="96900"/>
                  </a:lnTo>
                  <a:lnTo>
                    <a:pt x="4874514" y="183895"/>
                  </a:lnTo>
                  <a:lnTo>
                    <a:pt x="4888738" y="236092"/>
                  </a:lnTo>
                  <a:lnTo>
                    <a:pt x="4901946" y="293750"/>
                  </a:lnTo>
                  <a:lnTo>
                    <a:pt x="4914011" y="356235"/>
                  </a:lnTo>
                  <a:lnTo>
                    <a:pt x="4924552" y="423417"/>
                  </a:lnTo>
                  <a:lnTo>
                    <a:pt x="4933823" y="494918"/>
                  </a:lnTo>
                  <a:lnTo>
                    <a:pt x="4941570" y="570102"/>
                  </a:lnTo>
                  <a:lnTo>
                    <a:pt x="4947793" y="648842"/>
                  </a:lnTo>
                  <a:lnTo>
                    <a:pt x="4952365" y="730757"/>
                  </a:lnTo>
                  <a:lnTo>
                    <a:pt x="4955159" y="815213"/>
                  </a:lnTo>
                  <a:lnTo>
                    <a:pt x="4956048" y="902080"/>
                  </a:lnTo>
                  <a:lnTo>
                    <a:pt x="4955159" y="988949"/>
                  </a:lnTo>
                  <a:lnTo>
                    <a:pt x="4952365" y="1073530"/>
                  </a:lnTo>
                  <a:lnTo>
                    <a:pt x="4947793" y="1155318"/>
                  </a:lnTo>
                  <a:lnTo>
                    <a:pt x="4941570" y="1234059"/>
                  </a:lnTo>
                  <a:lnTo>
                    <a:pt x="4933823" y="1309369"/>
                  </a:lnTo>
                  <a:lnTo>
                    <a:pt x="4924552" y="1380743"/>
                  </a:lnTo>
                  <a:lnTo>
                    <a:pt x="4914011" y="1447927"/>
                  </a:lnTo>
                  <a:lnTo>
                    <a:pt x="4901946" y="1510538"/>
                  </a:lnTo>
                  <a:lnTo>
                    <a:pt x="4888738" y="1568195"/>
                  </a:lnTo>
                  <a:lnTo>
                    <a:pt x="4874514" y="1620392"/>
                  </a:lnTo>
                  <a:lnTo>
                    <a:pt x="4859147" y="1666875"/>
                  </a:lnTo>
                  <a:lnTo>
                    <a:pt x="4825492" y="1741169"/>
                  </a:lnTo>
                  <a:lnTo>
                    <a:pt x="4788789" y="1788032"/>
                  </a:lnTo>
                  <a:lnTo>
                    <a:pt x="4749546" y="1804289"/>
                  </a:lnTo>
                  <a:lnTo>
                    <a:pt x="4729607" y="1800098"/>
                  </a:lnTo>
                  <a:lnTo>
                    <a:pt x="4691634" y="1768220"/>
                  </a:lnTo>
                  <a:lnTo>
                    <a:pt x="4656328" y="1707261"/>
                  </a:lnTo>
                  <a:lnTo>
                    <a:pt x="4624578" y="1620392"/>
                  </a:lnTo>
                  <a:lnTo>
                    <a:pt x="4610227" y="1568195"/>
                  </a:lnTo>
                  <a:lnTo>
                    <a:pt x="4597146" y="1510538"/>
                  </a:lnTo>
                  <a:lnTo>
                    <a:pt x="4585081" y="1447927"/>
                  </a:lnTo>
                  <a:lnTo>
                    <a:pt x="4574540" y="1380743"/>
                  </a:lnTo>
                  <a:lnTo>
                    <a:pt x="4565269" y="1309369"/>
                  </a:lnTo>
                  <a:lnTo>
                    <a:pt x="4557522" y="1234059"/>
                  </a:lnTo>
                  <a:lnTo>
                    <a:pt x="4551299" y="1155318"/>
                  </a:lnTo>
                  <a:lnTo>
                    <a:pt x="4546727" y="1073530"/>
                  </a:lnTo>
                  <a:lnTo>
                    <a:pt x="4543933" y="988949"/>
                  </a:lnTo>
                  <a:lnTo>
                    <a:pt x="4543044" y="902080"/>
                  </a:lnTo>
                  <a:close/>
                </a:path>
                <a:path w="4956175" h="1844039">
                  <a:moveTo>
                    <a:pt x="3982212" y="915797"/>
                  </a:moveTo>
                  <a:lnTo>
                    <a:pt x="3983228" y="828928"/>
                  </a:lnTo>
                  <a:lnTo>
                    <a:pt x="3986022" y="744474"/>
                  </a:lnTo>
                  <a:lnTo>
                    <a:pt x="3990721" y="662559"/>
                  </a:lnTo>
                  <a:lnTo>
                    <a:pt x="3997071" y="583818"/>
                  </a:lnTo>
                  <a:lnTo>
                    <a:pt x="4005072" y="508635"/>
                  </a:lnTo>
                  <a:lnTo>
                    <a:pt x="4014597" y="437134"/>
                  </a:lnTo>
                  <a:lnTo>
                    <a:pt x="4025646" y="369950"/>
                  </a:lnTo>
                  <a:lnTo>
                    <a:pt x="4037965" y="307466"/>
                  </a:lnTo>
                  <a:lnTo>
                    <a:pt x="4051554" y="249809"/>
                  </a:lnTo>
                  <a:lnTo>
                    <a:pt x="4066413" y="197612"/>
                  </a:lnTo>
                  <a:lnTo>
                    <a:pt x="4082288" y="151002"/>
                  </a:lnTo>
                  <a:lnTo>
                    <a:pt x="4116832" y="76707"/>
                  </a:lnTo>
                  <a:lnTo>
                    <a:pt x="4154805" y="29972"/>
                  </a:lnTo>
                  <a:lnTo>
                    <a:pt x="4195318" y="13715"/>
                  </a:lnTo>
                  <a:lnTo>
                    <a:pt x="4215765" y="17906"/>
                  </a:lnTo>
                  <a:lnTo>
                    <a:pt x="4255135" y="49784"/>
                  </a:lnTo>
                  <a:lnTo>
                    <a:pt x="4291457" y="110616"/>
                  </a:lnTo>
                  <a:lnTo>
                    <a:pt x="4324223" y="197612"/>
                  </a:lnTo>
                  <a:lnTo>
                    <a:pt x="4338955" y="249809"/>
                  </a:lnTo>
                  <a:lnTo>
                    <a:pt x="4352671" y="307466"/>
                  </a:lnTo>
                  <a:lnTo>
                    <a:pt x="4364990" y="369950"/>
                  </a:lnTo>
                  <a:lnTo>
                    <a:pt x="4375912" y="437134"/>
                  </a:lnTo>
                  <a:lnTo>
                    <a:pt x="4385437" y="508635"/>
                  </a:lnTo>
                  <a:lnTo>
                    <a:pt x="4393438" y="583818"/>
                  </a:lnTo>
                  <a:lnTo>
                    <a:pt x="4399915" y="662559"/>
                  </a:lnTo>
                  <a:lnTo>
                    <a:pt x="4404487" y="744474"/>
                  </a:lnTo>
                  <a:lnTo>
                    <a:pt x="4407408" y="828928"/>
                  </a:lnTo>
                  <a:lnTo>
                    <a:pt x="4408424" y="915797"/>
                  </a:lnTo>
                  <a:lnTo>
                    <a:pt x="4407408" y="1002664"/>
                  </a:lnTo>
                  <a:lnTo>
                    <a:pt x="4404487" y="1087247"/>
                  </a:lnTo>
                  <a:lnTo>
                    <a:pt x="4399915" y="1169035"/>
                  </a:lnTo>
                  <a:lnTo>
                    <a:pt x="4393438" y="1247775"/>
                  </a:lnTo>
                  <a:lnTo>
                    <a:pt x="4385437" y="1323086"/>
                  </a:lnTo>
                  <a:lnTo>
                    <a:pt x="4375912" y="1394460"/>
                  </a:lnTo>
                  <a:lnTo>
                    <a:pt x="4364990" y="1461642"/>
                  </a:lnTo>
                  <a:lnTo>
                    <a:pt x="4352671" y="1524253"/>
                  </a:lnTo>
                  <a:lnTo>
                    <a:pt x="4338955" y="1581912"/>
                  </a:lnTo>
                  <a:lnTo>
                    <a:pt x="4324223" y="1634109"/>
                  </a:lnTo>
                  <a:lnTo>
                    <a:pt x="4308348" y="1680590"/>
                  </a:lnTo>
                  <a:lnTo>
                    <a:pt x="4273677" y="1754886"/>
                  </a:lnTo>
                  <a:lnTo>
                    <a:pt x="4235831" y="1801749"/>
                  </a:lnTo>
                  <a:lnTo>
                    <a:pt x="4195318" y="1818004"/>
                  </a:lnTo>
                  <a:lnTo>
                    <a:pt x="4174743" y="1813814"/>
                  </a:lnTo>
                  <a:lnTo>
                    <a:pt x="4135501" y="1781937"/>
                  </a:lnTo>
                  <a:lnTo>
                    <a:pt x="4099052" y="1720977"/>
                  </a:lnTo>
                  <a:lnTo>
                    <a:pt x="4066413" y="1634109"/>
                  </a:lnTo>
                  <a:lnTo>
                    <a:pt x="4051554" y="1581912"/>
                  </a:lnTo>
                  <a:lnTo>
                    <a:pt x="4037965" y="1524253"/>
                  </a:lnTo>
                  <a:lnTo>
                    <a:pt x="4025646" y="1461642"/>
                  </a:lnTo>
                  <a:lnTo>
                    <a:pt x="4014597" y="1394460"/>
                  </a:lnTo>
                  <a:lnTo>
                    <a:pt x="4005072" y="1323086"/>
                  </a:lnTo>
                  <a:lnTo>
                    <a:pt x="3997071" y="1247775"/>
                  </a:lnTo>
                  <a:lnTo>
                    <a:pt x="3990721" y="1169035"/>
                  </a:lnTo>
                  <a:lnTo>
                    <a:pt x="3986022" y="1087247"/>
                  </a:lnTo>
                  <a:lnTo>
                    <a:pt x="3983228" y="1002664"/>
                  </a:lnTo>
                  <a:lnTo>
                    <a:pt x="3982212" y="915797"/>
                  </a:lnTo>
                  <a:close/>
                </a:path>
              </a:pathLst>
            </a:custGeom>
            <a:ln w="28956">
              <a:solidFill>
                <a:srgbClr val="9900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87310" y="872616"/>
              <a:ext cx="285750" cy="896619"/>
            </a:xfrm>
            <a:custGeom>
              <a:avLst/>
              <a:gdLst/>
              <a:ahLst/>
              <a:cxnLst/>
              <a:rect l="l" t="t" r="r" b="b"/>
              <a:pathLst>
                <a:path w="285750" h="896619">
                  <a:moveTo>
                    <a:pt x="229235" y="0"/>
                  </a:moveTo>
                  <a:lnTo>
                    <a:pt x="175133" y="225171"/>
                  </a:lnTo>
                  <a:lnTo>
                    <a:pt x="231521" y="238760"/>
                  </a:lnTo>
                  <a:lnTo>
                    <a:pt x="285496" y="13462"/>
                  </a:lnTo>
                  <a:lnTo>
                    <a:pt x="229235" y="0"/>
                  </a:lnTo>
                  <a:close/>
                </a:path>
                <a:path w="285750" h="896619">
                  <a:moveTo>
                    <a:pt x="134620" y="394208"/>
                  </a:moveTo>
                  <a:lnTo>
                    <a:pt x="80518" y="619379"/>
                  </a:lnTo>
                  <a:lnTo>
                    <a:pt x="136906" y="632968"/>
                  </a:lnTo>
                  <a:lnTo>
                    <a:pt x="190881" y="407670"/>
                  </a:lnTo>
                  <a:lnTo>
                    <a:pt x="134620" y="394208"/>
                  </a:lnTo>
                  <a:close/>
                </a:path>
                <a:path w="285750" h="896619">
                  <a:moveTo>
                    <a:pt x="0" y="707009"/>
                  </a:moveTo>
                  <a:lnTo>
                    <a:pt x="43942" y="896238"/>
                  </a:lnTo>
                  <a:lnTo>
                    <a:pt x="168910" y="747522"/>
                  </a:lnTo>
                  <a:lnTo>
                    <a:pt x="0" y="707009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387841" y="231648"/>
            <a:ext cx="1123315" cy="6636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 marR="136525" algn="just">
              <a:spcBef>
                <a:spcPts val="315"/>
              </a:spcBef>
            </a:pPr>
            <a:r>
              <a:rPr sz="1350" b="1">
                <a:solidFill>
                  <a:srgbClr val="C00000"/>
                </a:solidFill>
                <a:latin typeface="Arial"/>
                <a:cs typeface="Arial"/>
              </a:rPr>
              <a:t>Notice </a:t>
            </a:r>
            <a:r>
              <a:rPr sz="1350" b="1" spc="10">
                <a:solidFill>
                  <a:srgbClr val="C00000"/>
                </a:solidFill>
                <a:latin typeface="Arial"/>
                <a:cs typeface="Arial"/>
              </a:rPr>
              <a:t>two </a:t>
            </a:r>
            <a:r>
              <a:rPr sz="1350" b="1" spc="-36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350" b="1">
                <a:solidFill>
                  <a:srgbClr val="C00000"/>
                </a:solidFill>
                <a:latin typeface="Arial"/>
                <a:cs typeface="Arial"/>
              </a:rPr>
              <a:t>hazards </a:t>
            </a:r>
            <a:r>
              <a:rPr sz="1350" b="1" spc="-5">
                <a:solidFill>
                  <a:srgbClr val="C00000"/>
                </a:solidFill>
                <a:latin typeface="Arial"/>
                <a:cs typeface="Arial"/>
              </a:rPr>
              <a:t>in </a:t>
            </a:r>
            <a:r>
              <a:rPr sz="1350" b="1" spc="-365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350" b="1">
                <a:solidFill>
                  <a:srgbClr val="C00000"/>
                </a:solidFill>
                <a:latin typeface="Arial"/>
                <a:cs typeface="Arial"/>
              </a:rPr>
              <a:t>Chapter</a:t>
            </a:r>
            <a:r>
              <a:rPr sz="1350" b="1" spc="-4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350" b="1">
                <a:solidFill>
                  <a:srgbClr val="C00000"/>
                </a:solidFill>
                <a:latin typeface="Arial"/>
                <a:cs typeface="Arial"/>
              </a:rPr>
              <a:t>19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60442" y="1075945"/>
            <a:ext cx="2499457" cy="460375"/>
            <a:chOff x="4011167" y="1075944"/>
            <a:chExt cx="1382395" cy="460375"/>
          </a:xfrm>
        </p:grpSpPr>
        <p:sp>
          <p:nvSpPr>
            <p:cNvPr id="10" name="object 10"/>
            <p:cNvSpPr/>
            <p:nvPr/>
          </p:nvSpPr>
          <p:spPr>
            <a:xfrm>
              <a:off x="4017263" y="1082040"/>
              <a:ext cx="1370330" cy="448309"/>
            </a:xfrm>
            <a:custGeom>
              <a:avLst/>
              <a:gdLst/>
              <a:ahLst/>
              <a:cxnLst/>
              <a:rect l="l" t="t" r="r" b="b"/>
              <a:pathLst>
                <a:path w="1370329" h="448309">
                  <a:moveTo>
                    <a:pt x="1295400" y="0"/>
                  </a:moveTo>
                  <a:lnTo>
                    <a:pt x="74675" y="0"/>
                  </a:lnTo>
                  <a:lnTo>
                    <a:pt x="45594" y="5863"/>
                  </a:lnTo>
                  <a:lnTo>
                    <a:pt x="21859" y="21859"/>
                  </a:lnTo>
                  <a:lnTo>
                    <a:pt x="5863" y="45594"/>
                  </a:lnTo>
                  <a:lnTo>
                    <a:pt x="0" y="74675"/>
                  </a:lnTo>
                  <a:lnTo>
                    <a:pt x="0" y="373380"/>
                  </a:lnTo>
                  <a:lnTo>
                    <a:pt x="5863" y="402461"/>
                  </a:lnTo>
                  <a:lnTo>
                    <a:pt x="21859" y="426196"/>
                  </a:lnTo>
                  <a:lnTo>
                    <a:pt x="45594" y="442192"/>
                  </a:lnTo>
                  <a:lnTo>
                    <a:pt x="74675" y="448056"/>
                  </a:lnTo>
                  <a:lnTo>
                    <a:pt x="1295400" y="448056"/>
                  </a:lnTo>
                  <a:lnTo>
                    <a:pt x="1324481" y="442192"/>
                  </a:lnTo>
                  <a:lnTo>
                    <a:pt x="1348216" y="426196"/>
                  </a:lnTo>
                  <a:lnTo>
                    <a:pt x="1364212" y="402461"/>
                  </a:lnTo>
                  <a:lnTo>
                    <a:pt x="1370076" y="373380"/>
                  </a:lnTo>
                  <a:lnTo>
                    <a:pt x="1370076" y="74675"/>
                  </a:lnTo>
                  <a:lnTo>
                    <a:pt x="1364212" y="45594"/>
                  </a:lnTo>
                  <a:lnTo>
                    <a:pt x="1348216" y="21859"/>
                  </a:lnTo>
                  <a:lnTo>
                    <a:pt x="1324481" y="5863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17263" y="1082040"/>
              <a:ext cx="1370330" cy="448309"/>
            </a:xfrm>
            <a:custGeom>
              <a:avLst/>
              <a:gdLst/>
              <a:ahLst/>
              <a:cxnLst/>
              <a:rect l="l" t="t" r="r" b="b"/>
              <a:pathLst>
                <a:path w="1370329" h="448309">
                  <a:moveTo>
                    <a:pt x="0" y="74675"/>
                  </a:moveTo>
                  <a:lnTo>
                    <a:pt x="5863" y="45594"/>
                  </a:lnTo>
                  <a:lnTo>
                    <a:pt x="21859" y="21859"/>
                  </a:lnTo>
                  <a:lnTo>
                    <a:pt x="45594" y="5863"/>
                  </a:lnTo>
                  <a:lnTo>
                    <a:pt x="74675" y="0"/>
                  </a:lnTo>
                  <a:lnTo>
                    <a:pt x="1295400" y="0"/>
                  </a:lnTo>
                  <a:lnTo>
                    <a:pt x="1324481" y="5863"/>
                  </a:lnTo>
                  <a:lnTo>
                    <a:pt x="1348216" y="21859"/>
                  </a:lnTo>
                  <a:lnTo>
                    <a:pt x="1364212" y="45594"/>
                  </a:lnTo>
                  <a:lnTo>
                    <a:pt x="1370076" y="74675"/>
                  </a:lnTo>
                  <a:lnTo>
                    <a:pt x="1370076" y="373380"/>
                  </a:lnTo>
                  <a:lnTo>
                    <a:pt x="1364212" y="402461"/>
                  </a:lnTo>
                  <a:lnTo>
                    <a:pt x="1348216" y="426196"/>
                  </a:lnTo>
                  <a:lnTo>
                    <a:pt x="1324481" y="442192"/>
                  </a:lnTo>
                  <a:lnTo>
                    <a:pt x="1295400" y="448056"/>
                  </a:lnTo>
                  <a:lnTo>
                    <a:pt x="74675" y="448056"/>
                  </a:lnTo>
                  <a:lnTo>
                    <a:pt x="45594" y="442192"/>
                  </a:lnTo>
                  <a:lnTo>
                    <a:pt x="21859" y="426196"/>
                  </a:lnTo>
                  <a:lnTo>
                    <a:pt x="5863" y="402461"/>
                  </a:lnTo>
                  <a:lnTo>
                    <a:pt x="0" y="373380"/>
                  </a:lnTo>
                  <a:lnTo>
                    <a:pt x="0" y="74675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643499" y="1081785"/>
            <a:ext cx="1166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>
                <a:solidFill>
                  <a:srgbClr val="1F3863"/>
                </a:solidFill>
                <a:latin typeface="Calibri"/>
                <a:cs typeface="Calibri"/>
              </a:rPr>
              <a:t>Table</a:t>
            </a:r>
            <a:r>
              <a:rPr sz="2400" b="1" spc="-7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3-4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86</a:t>
            </a:fld>
            <a:endParaRPr spc="-5"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3CD8A806-B78D-FF31-24A9-38E683EFAF7D}"/>
              </a:ext>
            </a:extLst>
          </p:cNvPr>
          <p:cNvSpPr txBox="1">
            <a:spLocks/>
          </p:cNvSpPr>
          <p:nvPr/>
        </p:nvSpPr>
        <p:spPr>
          <a:xfrm>
            <a:off x="945923" y="45543"/>
            <a:ext cx="9583393" cy="1628010"/>
          </a:xfrm>
          <a:prstGeom prst="rect">
            <a:avLst/>
          </a:prstGeom>
        </p:spPr>
        <p:txBody>
          <a:bodyPr vert="horz" wrap="square" lIns="0" tIns="18224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ptos Black" panose="020B00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435"/>
              </a:spcBef>
            </a:pPr>
            <a:r>
              <a:rPr lang="en-US" sz="4000"/>
              <a:t>Four Process-related hazard</a:t>
            </a:r>
          </a:p>
          <a:p>
            <a:pPr algn="ctr">
              <a:lnSpc>
                <a:spcPct val="100000"/>
              </a:lnSpc>
              <a:spcBef>
                <a:spcPts val="725"/>
              </a:spcBef>
            </a:pPr>
            <a:br>
              <a:rPr lang="en-US" sz="2400" b="1" spc="-40">
                <a:solidFill>
                  <a:srgbClr val="1F3863"/>
                </a:solidFill>
                <a:latin typeface="Calibri"/>
                <a:cs typeface="Calibri"/>
              </a:rPr>
            </a:br>
            <a:endParaRPr lang="en-US" sz="2400">
              <a:latin typeface="Calibri"/>
              <a:cs typeface="Calibri"/>
            </a:endParaRPr>
          </a:p>
        </p:txBody>
      </p:sp>
      <p:pic>
        <p:nvPicPr>
          <p:cNvPr id="15" name="Picture 14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4A1B15B5-187A-DCEA-3913-1B492749E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10722705" y="2808474"/>
            <a:ext cx="1152716" cy="1518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8695" y="1823465"/>
            <a:ext cx="34975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25">
                <a:solidFill>
                  <a:srgbClr val="21426F"/>
                </a:solidFill>
                <a:latin typeface="Calibri"/>
                <a:cs typeface="Calibri"/>
              </a:rPr>
              <a:t>Species-related</a:t>
            </a:r>
            <a:r>
              <a:rPr sz="2800" b="1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800" b="1" spc="-25">
                <a:solidFill>
                  <a:srgbClr val="21426F"/>
                </a:solidFill>
                <a:latin typeface="Calibri"/>
                <a:cs typeface="Calibri"/>
              </a:rPr>
              <a:t>Hazards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8695" y="2357246"/>
            <a:ext cx="4427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>
                <a:solidFill>
                  <a:srgbClr val="21426F"/>
                </a:solidFill>
                <a:latin typeface="Calibri"/>
                <a:cs typeface="Calibri"/>
              </a:rPr>
              <a:t>1.</a:t>
            </a:r>
            <a:r>
              <a:rPr sz="2400" b="1" spc="204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Histamine</a:t>
            </a:r>
            <a:r>
              <a:rPr sz="2400" b="1" spc="10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formation</a:t>
            </a:r>
            <a:r>
              <a:rPr sz="2400" b="1" spc="-15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sz="2400" b="1" spc="-20">
                <a:latin typeface="Calibri"/>
                <a:cs typeface="Calibri"/>
              </a:rPr>
              <a:t>Chapter</a:t>
            </a:r>
            <a:r>
              <a:rPr sz="2400" b="1" spc="30">
                <a:latin typeface="Calibri"/>
                <a:cs typeface="Calibri"/>
              </a:rPr>
              <a:t> </a:t>
            </a:r>
            <a:r>
              <a:rPr sz="2400" b="1" spc="-5">
                <a:latin typeface="Calibri"/>
                <a:cs typeface="Calibri"/>
              </a:rPr>
              <a:t>7</a:t>
            </a:r>
            <a:r>
              <a:rPr sz="2400" b="1" spc="-5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8695" y="3139703"/>
            <a:ext cx="3515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25">
                <a:solidFill>
                  <a:srgbClr val="21426F"/>
                </a:solidFill>
                <a:latin typeface="Calibri"/>
                <a:cs typeface="Calibri"/>
              </a:rPr>
              <a:t>Process-related</a:t>
            </a:r>
            <a:r>
              <a:rPr sz="2800" b="1" spc="-40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800" b="1" spc="-25">
                <a:solidFill>
                  <a:srgbClr val="21426F"/>
                </a:solidFill>
                <a:latin typeface="Calibri"/>
                <a:cs typeface="Calibri"/>
              </a:rPr>
              <a:t>Hazards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8695" y="3699972"/>
            <a:ext cx="6374765" cy="2007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3535" marR="5080" indent="-343535">
              <a:spcBef>
                <a:spcPts val="100"/>
              </a:spcBef>
              <a:buAutoNum type="arabicPeriod" startAt="2"/>
              <a:tabLst>
                <a:tab pos="343535" algn="l"/>
              </a:tabLst>
            </a:pPr>
            <a:r>
              <a:rPr sz="2400" b="1" spc="-25">
                <a:solidFill>
                  <a:srgbClr val="21426F"/>
                </a:solidFill>
                <a:latin typeface="Calibri"/>
                <a:cs typeface="Calibri"/>
              </a:rPr>
              <a:t>Pathogenic</a:t>
            </a:r>
            <a:r>
              <a:rPr sz="2400" b="1" spc="-10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15">
                <a:solidFill>
                  <a:srgbClr val="21426F"/>
                </a:solidFill>
                <a:latin typeface="Calibri"/>
                <a:cs typeface="Calibri"/>
              </a:rPr>
              <a:t>bacterial</a:t>
            </a:r>
            <a:r>
              <a:rPr sz="2400" b="1" spc="5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5">
                <a:solidFill>
                  <a:srgbClr val="21426F"/>
                </a:solidFill>
                <a:latin typeface="Calibri"/>
                <a:cs typeface="Calibri"/>
              </a:rPr>
              <a:t>growth-temperature</a:t>
            </a:r>
            <a:r>
              <a:rPr sz="2400" b="1" spc="35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21426F"/>
                </a:solidFill>
                <a:latin typeface="Calibri"/>
                <a:cs typeface="Calibri"/>
              </a:rPr>
              <a:t>abuse </a:t>
            </a:r>
            <a:r>
              <a:rPr sz="2400" b="1" spc="-530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sz="2400" b="1" spc="-20">
                <a:latin typeface="Calibri"/>
                <a:cs typeface="Calibri"/>
              </a:rPr>
              <a:t>Chapter</a:t>
            </a:r>
            <a:r>
              <a:rPr sz="2400" b="1" spc="30">
                <a:latin typeface="Calibri"/>
                <a:cs typeface="Calibri"/>
              </a:rPr>
              <a:t> </a:t>
            </a:r>
            <a:r>
              <a:rPr sz="2400" b="1" spc="-5">
                <a:latin typeface="Calibri"/>
                <a:cs typeface="Calibri"/>
              </a:rPr>
              <a:t>12</a:t>
            </a:r>
            <a:r>
              <a:rPr sz="2400" b="1" spc="-5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342900" indent="-330835">
              <a:spcBef>
                <a:spcPts val="395"/>
              </a:spcBef>
              <a:buAutoNum type="arabicPeriod" startAt="2"/>
              <a:tabLst>
                <a:tab pos="343535" algn="l"/>
              </a:tabLst>
            </a:pP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Allergens</a:t>
            </a:r>
            <a:r>
              <a:rPr sz="2400" b="1" spc="-15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sz="2400" b="1" spc="-20">
                <a:latin typeface="Calibri"/>
                <a:cs typeface="Calibri"/>
              </a:rPr>
              <a:t>Chapter</a:t>
            </a:r>
            <a:r>
              <a:rPr sz="2400" b="1" spc="-35">
                <a:latin typeface="Calibri"/>
                <a:cs typeface="Calibri"/>
              </a:rPr>
              <a:t> </a:t>
            </a:r>
            <a:r>
              <a:rPr sz="2400" b="1" spc="-5">
                <a:latin typeface="Calibri"/>
                <a:cs typeface="Calibri"/>
              </a:rPr>
              <a:t>19</a:t>
            </a:r>
            <a:r>
              <a:rPr sz="2400" b="1" spc="-5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342900" indent="-330835">
              <a:spcBef>
                <a:spcPts val="409"/>
              </a:spcBef>
              <a:buAutoNum type="arabicPeriod" startAt="2"/>
              <a:tabLst>
                <a:tab pos="343535" algn="l"/>
              </a:tabLst>
            </a:pPr>
            <a:r>
              <a:rPr sz="2400" b="1" spc="-15">
                <a:solidFill>
                  <a:srgbClr val="21426F"/>
                </a:solidFill>
                <a:latin typeface="Calibri"/>
                <a:cs typeface="Calibri"/>
              </a:rPr>
              <a:t>Food</a:t>
            </a:r>
            <a:r>
              <a:rPr sz="2400" b="1" spc="-40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5">
                <a:solidFill>
                  <a:srgbClr val="21426F"/>
                </a:solidFill>
                <a:latin typeface="Calibri"/>
                <a:cs typeface="Calibri"/>
              </a:rPr>
              <a:t>Intolerance</a:t>
            </a:r>
            <a:r>
              <a:rPr sz="2400" b="1" spc="5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Substances</a:t>
            </a:r>
            <a:r>
              <a:rPr sz="2400" b="1" spc="35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sz="2400" b="1" spc="-20">
                <a:latin typeface="Calibri"/>
                <a:cs typeface="Calibri"/>
              </a:rPr>
              <a:t>Chapter</a:t>
            </a:r>
            <a:r>
              <a:rPr sz="2400" b="1" spc="10">
                <a:latin typeface="Calibri"/>
                <a:cs typeface="Calibri"/>
              </a:rPr>
              <a:t> </a:t>
            </a:r>
            <a:r>
              <a:rPr sz="2400" b="1" spc="-5">
                <a:latin typeface="Calibri"/>
                <a:cs typeface="Calibri"/>
              </a:rPr>
              <a:t>19</a:t>
            </a:r>
            <a:r>
              <a:rPr sz="2400" b="1" spc="-5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342900" indent="-330835">
              <a:spcBef>
                <a:spcPts val="395"/>
              </a:spcBef>
              <a:buAutoNum type="arabicPeriod" startAt="2"/>
              <a:tabLst>
                <a:tab pos="343535" algn="l"/>
              </a:tabLst>
            </a:pP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Metal </a:t>
            </a:r>
            <a:r>
              <a:rPr sz="2400" b="1" spc="-5">
                <a:solidFill>
                  <a:srgbClr val="21426F"/>
                </a:solidFill>
                <a:latin typeface="Calibri"/>
                <a:cs typeface="Calibri"/>
              </a:rPr>
              <a:t>inclusion</a:t>
            </a:r>
            <a:r>
              <a:rPr sz="2400" b="1" spc="-60">
                <a:solidFill>
                  <a:srgbClr val="21426F"/>
                </a:solidFill>
                <a:latin typeface="Calibri"/>
                <a:cs typeface="Calibri"/>
              </a:rPr>
              <a:t> </a:t>
            </a:r>
            <a:r>
              <a:rPr sz="2400" b="1" spc="-20">
                <a:solidFill>
                  <a:srgbClr val="21426F"/>
                </a:solidFill>
                <a:latin typeface="Calibri"/>
                <a:cs typeface="Calibri"/>
              </a:rPr>
              <a:t>(</a:t>
            </a:r>
            <a:r>
              <a:rPr sz="2400" b="1" spc="-20">
                <a:latin typeface="Calibri"/>
                <a:cs typeface="Calibri"/>
              </a:rPr>
              <a:t>Chapter</a:t>
            </a:r>
            <a:r>
              <a:rPr sz="2400" b="1" spc="35">
                <a:latin typeface="Calibri"/>
                <a:cs typeface="Calibri"/>
              </a:rPr>
              <a:t> </a:t>
            </a:r>
            <a:r>
              <a:rPr sz="2400" b="1" spc="-10">
                <a:latin typeface="Calibri"/>
                <a:cs typeface="Calibri"/>
              </a:rPr>
              <a:t>20</a:t>
            </a:r>
            <a:r>
              <a:rPr sz="2400" b="1" spc="-10">
                <a:solidFill>
                  <a:srgbClr val="21426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64451" y="3969913"/>
            <a:ext cx="2324768" cy="1803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20674" y="1841418"/>
            <a:ext cx="2668545" cy="134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16735" y="187277"/>
            <a:ext cx="9672484" cy="1053540"/>
          </a:xfrm>
          <a:prstGeom prst="rect">
            <a:avLst/>
          </a:prstGeom>
        </p:spPr>
        <p:txBody>
          <a:bodyPr vert="horz" wrap="square" lIns="0" tIns="67991" rIns="0" bIns="0" rtlCol="0" anchor="ctr">
            <a:spAutoFit/>
          </a:bodyPr>
          <a:lstStyle/>
          <a:p>
            <a:pPr marL="385445" marR="5080">
              <a:lnSpc>
                <a:spcPct val="100000"/>
              </a:lnSpc>
              <a:spcBef>
                <a:spcPts val="105"/>
              </a:spcBef>
            </a:pPr>
            <a:r>
              <a:rPr sz="3200" spc="-20">
                <a:solidFill>
                  <a:srgbClr val="001F5F"/>
                </a:solidFill>
              </a:rPr>
              <a:t>Hazard</a:t>
            </a:r>
            <a:r>
              <a:rPr sz="3200" spc="5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Analysis</a:t>
            </a:r>
            <a:r>
              <a:rPr sz="3200" spc="5">
                <a:solidFill>
                  <a:srgbClr val="001F5F"/>
                </a:solidFill>
              </a:rPr>
              <a:t> </a:t>
            </a:r>
            <a:r>
              <a:rPr sz="3200" spc="-30">
                <a:solidFill>
                  <a:srgbClr val="001F5F"/>
                </a:solidFill>
              </a:rPr>
              <a:t>for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the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XYZ</a:t>
            </a:r>
            <a:r>
              <a:rPr sz="3200" spc="-15">
                <a:solidFill>
                  <a:srgbClr val="001F5F"/>
                </a:solidFill>
              </a:rPr>
              <a:t> Seafood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 spc="-15">
                <a:solidFill>
                  <a:srgbClr val="001F5F"/>
                </a:solidFill>
              </a:rPr>
              <a:t>Company </a:t>
            </a:r>
            <a:r>
              <a:rPr sz="3200" spc="-710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should</a:t>
            </a:r>
            <a:r>
              <a:rPr sz="3200" spc="15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include</a:t>
            </a:r>
            <a:r>
              <a:rPr sz="3200" spc="25">
                <a:solidFill>
                  <a:srgbClr val="001F5F"/>
                </a:solidFill>
              </a:rPr>
              <a:t> </a:t>
            </a:r>
            <a:r>
              <a:rPr sz="3200" u="sng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5</a:t>
            </a:r>
            <a:r>
              <a:rPr sz="3200" u="sng" spc="-5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 </a:t>
            </a:r>
            <a:r>
              <a:rPr sz="3200" u="sng" spc="-1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potential</a:t>
            </a:r>
            <a:r>
              <a:rPr sz="3200" u="sng" spc="25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 </a:t>
            </a:r>
            <a:r>
              <a:rPr sz="3200" u="sng" spc="-15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</a:rPr>
              <a:t>hazards</a:t>
            </a:r>
            <a:r>
              <a:rPr sz="3200" spc="-15">
                <a:solidFill>
                  <a:srgbClr val="001F5F"/>
                </a:solidFill>
              </a:rPr>
              <a:t>:</a:t>
            </a:r>
            <a:endParaRPr sz="3200"/>
          </a:p>
        </p:txBody>
      </p:sp>
      <p:grpSp>
        <p:nvGrpSpPr>
          <p:cNvPr id="9" name="object 9"/>
          <p:cNvGrpSpPr/>
          <p:nvPr/>
        </p:nvGrpSpPr>
        <p:grpSpPr>
          <a:xfrm>
            <a:off x="5133052" y="1835322"/>
            <a:ext cx="1384300" cy="459105"/>
            <a:chOff x="4692396" y="1822704"/>
            <a:chExt cx="1384300" cy="459105"/>
          </a:xfrm>
        </p:grpSpPr>
        <p:sp>
          <p:nvSpPr>
            <p:cNvPr id="10" name="object 10"/>
            <p:cNvSpPr/>
            <p:nvPr/>
          </p:nvSpPr>
          <p:spPr>
            <a:xfrm>
              <a:off x="4698492" y="1828800"/>
              <a:ext cx="1371600" cy="447040"/>
            </a:xfrm>
            <a:custGeom>
              <a:avLst/>
              <a:gdLst/>
              <a:ahLst/>
              <a:cxnLst/>
              <a:rect l="l" t="t" r="r" b="b"/>
              <a:pathLst>
                <a:path w="1371600" h="447039">
                  <a:moveTo>
                    <a:pt x="1297178" y="0"/>
                  </a:moveTo>
                  <a:lnTo>
                    <a:pt x="74422" y="0"/>
                  </a:lnTo>
                  <a:lnTo>
                    <a:pt x="45434" y="5841"/>
                  </a:lnTo>
                  <a:lnTo>
                    <a:pt x="21780" y="21780"/>
                  </a:lnTo>
                  <a:lnTo>
                    <a:pt x="5841" y="45434"/>
                  </a:lnTo>
                  <a:lnTo>
                    <a:pt x="0" y="74422"/>
                  </a:lnTo>
                  <a:lnTo>
                    <a:pt x="0" y="372110"/>
                  </a:lnTo>
                  <a:lnTo>
                    <a:pt x="5841" y="401097"/>
                  </a:lnTo>
                  <a:lnTo>
                    <a:pt x="21780" y="424751"/>
                  </a:lnTo>
                  <a:lnTo>
                    <a:pt x="45434" y="440690"/>
                  </a:lnTo>
                  <a:lnTo>
                    <a:pt x="74422" y="446532"/>
                  </a:lnTo>
                  <a:lnTo>
                    <a:pt x="1297178" y="446532"/>
                  </a:lnTo>
                  <a:lnTo>
                    <a:pt x="1326165" y="440690"/>
                  </a:lnTo>
                  <a:lnTo>
                    <a:pt x="1349819" y="424751"/>
                  </a:lnTo>
                  <a:lnTo>
                    <a:pt x="1365758" y="401097"/>
                  </a:lnTo>
                  <a:lnTo>
                    <a:pt x="1371600" y="372110"/>
                  </a:lnTo>
                  <a:lnTo>
                    <a:pt x="1371600" y="74422"/>
                  </a:lnTo>
                  <a:lnTo>
                    <a:pt x="1365758" y="45434"/>
                  </a:lnTo>
                  <a:lnTo>
                    <a:pt x="1349819" y="21780"/>
                  </a:lnTo>
                  <a:lnTo>
                    <a:pt x="1326165" y="5841"/>
                  </a:lnTo>
                  <a:lnTo>
                    <a:pt x="1297178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98492" y="1828800"/>
              <a:ext cx="1371600" cy="447040"/>
            </a:xfrm>
            <a:custGeom>
              <a:avLst/>
              <a:gdLst/>
              <a:ahLst/>
              <a:cxnLst/>
              <a:rect l="l" t="t" r="r" b="b"/>
              <a:pathLst>
                <a:path w="1371600" h="447039">
                  <a:moveTo>
                    <a:pt x="0" y="74422"/>
                  </a:moveTo>
                  <a:lnTo>
                    <a:pt x="5841" y="45434"/>
                  </a:lnTo>
                  <a:lnTo>
                    <a:pt x="21780" y="21780"/>
                  </a:lnTo>
                  <a:lnTo>
                    <a:pt x="45434" y="5841"/>
                  </a:lnTo>
                  <a:lnTo>
                    <a:pt x="74422" y="0"/>
                  </a:lnTo>
                  <a:lnTo>
                    <a:pt x="1297178" y="0"/>
                  </a:lnTo>
                  <a:lnTo>
                    <a:pt x="1326165" y="5841"/>
                  </a:lnTo>
                  <a:lnTo>
                    <a:pt x="1349819" y="21780"/>
                  </a:lnTo>
                  <a:lnTo>
                    <a:pt x="1365758" y="45434"/>
                  </a:lnTo>
                  <a:lnTo>
                    <a:pt x="1371600" y="74422"/>
                  </a:lnTo>
                  <a:lnTo>
                    <a:pt x="1371600" y="372110"/>
                  </a:lnTo>
                  <a:lnTo>
                    <a:pt x="1365758" y="401097"/>
                  </a:lnTo>
                  <a:lnTo>
                    <a:pt x="1349819" y="424751"/>
                  </a:lnTo>
                  <a:lnTo>
                    <a:pt x="1326165" y="440690"/>
                  </a:lnTo>
                  <a:lnTo>
                    <a:pt x="1297178" y="446532"/>
                  </a:lnTo>
                  <a:lnTo>
                    <a:pt x="74422" y="446532"/>
                  </a:lnTo>
                  <a:lnTo>
                    <a:pt x="45434" y="440690"/>
                  </a:lnTo>
                  <a:lnTo>
                    <a:pt x="21780" y="424751"/>
                  </a:lnTo>
                  <a:lnTo>
                    <a:pt x="5841" y="401097"/>
                  </a:lnTo>
                  <a:lnTo>
                    <a:pt x="0" y="372110"/>
                  </a:lnTo>
                  <a:lnTo>
                    <a:pt x="0" y="7442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344253" y="1869358"/>
            <a:ext cx="1166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>
                <a:solidFill>
                  <a:srgbClr val="1F3863"/>
                </a:solidFill>
                <a:latin typeface="Calibri"/>
                <a:cs typeface="Calibri"/>
              </a:rPr>
              <a:t>Table</a:t>
            </a:r>
            <a:r>
              <a:rPr sz="2400" b="1" spc="-7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3-2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244400" y="3199447"/>
            <a:ext cx="1384300" cy="459105"/>
            <a:chOff x="4692396" y="3206495"/>
            <a:chExt cx="1384300" cy="459105"/>
          </a:xfrm>
        </p:grpSpPr>
        <p:sp>
          <p:nvSpPr>
            <p:cNvPr id="14" name="object 14"/>
            <p:cNvSpPr/>
            <p:nvPr/>
          </p:nvSpPr>
          <p:spPr>
            <a:xfrm>
              <a:off x="4698492" y="3212591"/>
              <a:ext cx="1371600" cy="447040"/>
            </a:xfrm>
            <a:custGeom>
              <a:avLst/>
              <a:gdLst/>
              <a:ahLst/>
              <a:cxnLst/>
              <a:rect l="l" t="t" r="r" b="b"/>
              <a:pathLst>
                <a:path w="1371600" h="447039">
                  <a:moveTo>
                    <a:pt x="1297178" y="0"/>
                  </a:moveTo>
                  <a:lnTo>
                    <a:pt x="74422" y="0"/>
                  </a:lnTo>
                  <a:lnTo>
                    <a:pt x="45434" y="5841"/>
                  </a:lnTo>
                  <a:lnTo>
                    <a:pt x="21780" y="21780"/>
                  </a:lnTo>
                  <a:lnTo>
                    <a:pt x="5841" y="45434"/>
                  </a:lnTo>
                  <a:lnTo>
                    <a:pt x="0" y="74422"/>
                  </a:lnTo>
                  <a:lnTo>
                    <a:pt x="0" y="372110"/>
                  </a:lnTo>
                  <a:lnTo>
                    <a:pt x="5841" y="401097"/>
                  </a:lnTo>
                  <a:lnTo>
                    <a:pt x="21780" y="424751"/>
                  </a:lnTo>
                  <a:lnTo>
                    <a:pt x="45434" y="440690"/>
                  </a:lnTo>
                  <a:lnTo>
                    <a:pt x="74422" y="446532"/>
                  </a:lnTo>
                  <a:lnTo>
                    <a:pt x="1297178" y="446532"/>
                  </a:lnTo>
                  <a:lnTo>
                    <a:pt x="1326165" y="440690"/>
                  </a:lnTo>
                  <a:lnTo>
                    <a:pt x="1349819" y="424751"/>
                  </a:lnTo>
                  <a:lnTo>
                    <a:pt x="1365758" y="401097"/>
                  </a:lnTo>
                  <a:lnTo>
                    <a:pt x="1371600" y="372110"/>
                  </a:lnTo>
                  <a:lnTo>
                    <a:pt x="1371600" y="74422"/>
                  </a:lnTo>
                  <a:lnTo>
                    <a:pt x="1365758" y="45434"/>
                  </a:lnTo>
                  <a:lnTo>
                    <a:pt x="1349819" y="21780"/>
                  </a:lnTo>
                  <a:lnTo>
                    <a:pt x="1326165" y="5841"/>
                  </a:lnTo>
                  <a:lnTo>
                    <a:pt x="1297178" y="0"/>
                  </a:lnTo>
                  <a:close/>
                </a:path>
              </a:pathLst>
            </a:custGeom>
            <a:solidFill>
              <a:srgbClr val="D3BB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98492" y="3212591"/>
              <a:ext cx="1371600" cy="447040"/>
            </a:xfrm>
            <a:custGeom>
              <a:avLst/>
              <a:gdLst/>
              <a:ahLst/>
              <a:cxnLst/>
              <a:rect l="l" t="t" r="r" b="b"/>
              <a:pathLst>
                <a:path w="1371600" h="447039">
                  <a:moveTo>
                    <a:pt x="0" y="74422"/>
                  </a:moveTo>
                  <a:lnTo>
                    <a:pt x="5841" y="45434"/>
                  </a:lnTo>
                  <a:lnTo>
                    <a:pt x="21780" y="21780"/>
                  </a:lnTo>
                  <a:lnTo>
                    <a:pt x="45434" y="5841"/>
                  </a:lnTo>
                  <a:lnTo>
                    <a:pt x="74422" y="0"/>
                  </a:lnTo>
                  <a:lnTo>
                    <a:pt x="1297178" y="0"/>
                  </a:lnTo>
                  <a:lnTo>
                    <a:pt x="1326165" y="5841"/>
                  </a:lnTo>
                  <a:lnTo>
                    <a:pt x="1349819" y="21780"/>
                  </a:lnTo>
                  <a:lnTo>
                    <a:pt x="1365758" y="45434"/>
                  </a:lnTo>
                  <a:lnTo>
                    <a:pt x="1371600" y="74422"/>
                  </a:lnTo>
                  <a:lnTo>
                    <a:pt x="1371600" y="372110"/>
                  </a:lnTo>
                  <a:lnTo>
                    <a:pt x="1365758" y="401097"/>
                  </a:lnTo>
                  <a:lnTo>
                    <a:pt x="1349819" y="424751"/>
                  </a:lnTo>
                  <a:lnTo>
                    <a:pt x="1326165" y="440690"/>
                  </a:lnTo>
                  <a:lnTo>
                    <a:pt x="1297178" y="446532"/>
                  </a:lnTo>
                  <a:lnTo>
                    <a:pt x="74422" y="446532"/>
                  </a:lnTo>
                  <a:lnTo>
                    <a:pt x="45434" y="440690"/>
                  </a:lnTo>
                  <a:lnTo>
                    <a:pt x="21780" y="424751"/>
                  </a:lnTo>
                  <a:lnTo>
                    <a:pt x="5841" y="401097"/>
                  </a:lnTo>
                  <a:lnTo>
                    <a:pt x="0" y="372110"/>
                  </a:lnTo>
                  <a:lnTo>
                    <a:pt x="0" y="7442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353048" y="3223666"/>
            <a:ext cx="1166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>
                <a:solidFill>
                  <a:srgbClr val="1F3863"/>
                </a:solidFill>
                <a:latin typeface="Calibri"/>
                <a:cs typeface="Calibri"/>
              </a:rPr>
              <a:t>Table</a:t>
            </a:r>
            <a:r>
              <a:rPr sz="2400" b="1" spc="-7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3-4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87</a:t>
            </a:fld>
            <a:endParaRPr spc="-5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93EF7-6D27-4497-B2E8-95E2971D2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document&#10;&#10;Description automatically generated">
            <a:extLst>
              <a:ext uri="{FF2B5EF4-FFF2-40B4-BE49-F238E27FC236}">
                <a16:creationId xmlns:a16="http://schemas.microsoft.com/office/drawing/2014/main" id="{05C8B792-906F-0B3B-6CC2-D071E8E350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91"/>
          <a:stretch/>
        </p:blipFill>
        <p:spPr>
          <a:xfrm>
            <a:off x="4095482" y="179606"/>
            <a:ext cx="6305702" cy="603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451" name="object 5">
            <a:extLst>
              <a:ext uri="{FF2B5EF4-FFF2-40B4-BE49-F238E27FC236}">
                <a16:creationId xmlns:a16="http://schemas.microsoft.com/office/drawing/2014/main" id="{A2E260A6-4BD4-4A52-1A68-32EA7E039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035" y="2593757"/>
            <a:ext cx="3541712" cy="2286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>
              <a:cs typeface="Calibri" panose="020F0502020204030204" pitchFamily="34" charset="0"/>
            </a:endParaRPr>
          </a:p>
        </p:txBody>
      </p:sp>
      <p:sp>
        <p:nvSpPr>
          <p:cNvPr id="104452" name="object 6">
            <a:extLst>
              <a:ext uri="{FF2B5EF4-FFF2-40B4-BE49-F238E27FC236}">
                <a16:creationId xmlns:a16="http://schemas.microsoft.com/office/drawing/2014/main" id="{2AF6551B-9FC8-9C42-EDF5-166F5E24B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107" y="2756646"/>
            <a:ext cx="626009" cy="172030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7466D-0977-7722-4567-91FD3AC1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FA31A-ABA5-4667-BACC-3489C0083671}" type="slidenum">
              <a:rPr lang="en-US" altLang="en-US" smtClean="0"/>
              <a:pPr/>
              <a:t>88</a:t>
            </a:fld>
            <a:endParaRPr lang="en-US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069223-567A-E2F7-6FF3-1E0C2A25B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23" y="2411194"/>
            <a:ext cx="3489101" cy="132556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Inclusive Method</a:t>
            </a:r>
          </a:p>
        </p:txBody>
      </p:sp>
    </p:spTree>
    <p:extLst>
      <p:ext uri="{BB962C8B-B14F-4D97-AF65-F5344CB8AC3E}">
        <p14:creationId xmlns:p14="http://schemas.microsoft.com/office/powerpoint/2010/main" val="34175372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BFE92-0969-A93C-AAA1-89DA14FF2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E4898-893A-2311-39A5-A24DEB3A5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60358" cy="1325563"/>
          </a:xfrm>
        </p:spPr>
        <p:txBody>
          <a:bodyPr/>
          <a:lstStyle/>
          <a:p>
            <a:r>
              <a:rPr lang="en-US"/>
              <a:t>STEPS 3 &amp; 4 </a:t>
            </a:r>
            <a:r>
              <a:rPr lang="en-US" sz="4000" b="0" i="0" u="none" strike="noStrike">
                <a:solidFill>
                  <a:srgbClr val="1F3863"/>
                </a:solidFill>
                <a:effectLst/>
                <a:latin typeface="+mn-lt"/>
              </a:rPr>
              <a:t>– Hazard Evaluation &amp; Justification</a:t>
            </a:r>
            <a:endParaRPr lang="en-US" sz="400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C157E-AD29-8013-ABF3-23644078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89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F5AC50-1D4C-A029-491A-2EDE4EFD9593}"/>
              </a:ext>
            </a:extLst>
          </p:cNvPr>
          <p:cNvGrpSpPr/>
          <p:nvPr/>
        </p:nvGrpSpPr>
        <p:grpSpPr>
          <a:xfrm>
            <a:off x="838200" y="1825625"/>
            <a:ext cx="9562064" cy="1603377"/>
            <a:chOff x="838198" y="563072"/>
            <a:chExt cx="9562064" cy="1603377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D8EC5ECA-9860-ADE6-5564-42C289ECDF26}"/>
                </a:ext>
              </a:extLst>
            </p:cNvPr>
            <p:cNvSpPr/>
            <p:nvPr/>
          </p:nvSpPr>
          <p:spPr>
            <a:xfrm rot="5400000">
              <a:off x="4997171" y="-3236642"/>
              <a:ext cx="1264005" cy="95421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587565D1-6FBB-64A6-4364-A483A46D6210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899B67-A913-17C4-6CA9-EA291D932EBC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909FBFD-E6EF-D1BE-259D-70F8EBB1165F}"/>
              </a:ext>
            </a:extLst>
          </p:cNvPr>
          <p:cNvSpPr txBox="1"/>
          <p:nvPr/>
        </p:nvSpPr>
        <p:spPr>
          <a:xfrm>
            <a:off x="838199" y="2351732"/>
            <a:ext cx="9542177" cy="779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Steps 3 and 4: Hazard Evaluation and Justification.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Determine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which hazards are significant and explain why.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B107E-E8C0-B4C0-78AB-51595344471F}"/>
              </a:ext>
            </a:extLst>
          </p:cNvPr>
          <p:cNvSpPr txBox="1"/>
          <p:nvPr/>
        </p:nvSpPr>
        <p:spPr>
          <a:xfrm>
            <a:off x="6176978" y="5507796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 Steps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BCA87AE-C1D0-239B-C535-67EB01634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07" y="2536151"/>
            <a:ext cx="2743200" cy="412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EEA322-2A9E-885F-9EF4-22A2E1ED5F27}"/>
              </a:ext>
            </a:extLst>
          </p:cNvPr>
          <p:cNvSpPr txBox="1"/>
          <p:nvPr/>
        </p:nvSpPr>
        <p:spPr>
          <a:xfrm>
            <a:off x="1709671" y="4062168"/>
            <a:ext cx="6149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u="none" strike="noStrike">
                <a:solidFill>
                  <a:srgbClr val="1F3863"/>
                </a:solidFill>
                <a:effectLst/>
                <a:latin typeface="Calibri" panose="020F0502020204030204" pitchFamily="34" charset="0"/>
              </a:rPr>
              <a:t>Simply answer the questions in the Hazard Analysis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09894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DE4B0-E51A-D3DB-F8DB-C4B1F63D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69739-EBA4-B67E-ABF8-CD381AC7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8503D-FA93-B70E-B1C4-BA04EF7E6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76AA3A-8A2A-5A5F-3A2D-6BE6438649FC}"/>
              </a:ext>
            </a:extLst>
          </p:cNvPr>
          <p:cNvGrpSpPr/>
          <p:nvPr/>
        </p:nvGrpSpPr>
        <p:grpSpPr>
          <a:xfrm>
            <a:off x="1377311" y="1902574"/>
            <a:ext cx="8119874" cy="1061195"/>
            <a:chOff x="838198" y="563072"/>
            <a:chExt cx="8119874" cy="1061195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7FF19229-BE16-0AB6-9741-2D0B7F425281}"/>
                </a:ext>
              </a:extLst>
            </p:cNvPr>
            <p:cNvSpPr/>
            <p:nvPr/>
          </p:nvSpPr>
          <p:spPr>
            <a:xfrm rot="5400000">
              <a:off x="4599842" y="-2733963"/>
              <a:ext cx="596588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BAA026D5-A88A-42F6-DE61-4DC4D9E77FC6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8B91FB-DA6D-F355-65AA-47C31E0848C0}"/>
                </a:ext>
              </a:extLst>
            </p:cNvPr>
            <p:cNvSpPr txBox="1"/>
            <p:nvPr/>
          </p:nvSpPr>
          <p:spPr>
            <a:xfrm rot="10800000" flipH="1" flipV="1">
              <a:off x="1074657" y="61071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7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4B9E30-D00A-1CB9-DEA1-8AFB24C6B0C3}"/>
              </a:ext>
            </a:extLst>
          </p:cNvPr>
          <p:cNvGrpSpPr/>
          <p:nvPr/>
        </p:nvGrpSpPr>
        <p:grpSpPr>
          <a:xfrm>
            <a:off x="1377312" y="3640262"/>
            <a:ext cx="8119874" cy="1701285"/>
            <a:chOff x="838198" y="563072"/>
            <a:chExt cx="8119874" cy="1701285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AE4D08E4-E915-BDE6-64CD-C079B7C3E5AA}"/>
                </a:ext>
              </a:extLst>
            </p:cNvPr>
            <p:cNvSpPr/>
            <p:nvPr/>
          </p:nvSpPr>
          <p:spPr>
            <a:xfrm rot="5400000">
              <a:off x="4279797" y="-2413918"/>
              <a:ext cx="1236678" cy="8119872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D2AB08A6-2B68-E804-00BA-B53BCFC926C4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75C1E4-2E4E-9C15-87A3-AF19583426AF}"/>
                </a:ext>
              </a:extLst>
            </p:cNvPr>
            <p:cNvSpPr txBox="1"/>
            <p:nvPr/>
          </p:nvSpPr>
          <p:spPr>
            <a:xfrm rot="10800000" flipH="1" flipV="1">
              <a:off x="1054766" y="610710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396146-F184-52E0-487E-20863C9218C0}"/>
              </a:ext>
            </a:extLst>
          </p:cNvPr>
          <p:cNvSpPr txBox="1"/>
          <p:nvPr/>
        </p:nvSpPr>
        <p:spPr>
          <a:xfrm>
            <a:off x="1613769" y="2473508"/>
            <a:ext cx="7373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HACCP stands for 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azard 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nalysis and 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ritical 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ontrol 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2107BD-ABFC-88C1-7998-4399CD0F613B}"/>
              </a:ext>
            </a:extLst>
          </p:cNvPr>
          <p:cNvSpPr txBox="1"/>
          <p:nvPr/>
        </p:nvSpPr>
        <p:spPr>
          <a:xfrm>
            <a:off x="1377311" y="4069022"/>
            <a:ext cx="8891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HACCP system is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•Preventive, not reactive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•A management tool use to protect the food supply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•Designed to minimize the risk of food safety hazards, but is not zero risk</a:t>
            </a:r>
          </a:p>
        </p:txBody>
      </p:sp>
    </p:spTree>
    <p:extLst>
      <p:ext uri="{BB962C8B-B14F-4D97-AF65-F5344CB8AC3E}">
        <p14:creationId xmlns:p14="http://schemas.microsoft.com/office/powerpoint/2010/main" val="29436237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8593" y="958595"/>
            <a:ext cx="8749283" cy="53263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96256" y="2909317"/>
            <a:ext cx="5114925" cy="26032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400" rIns="0" bIns="0" rtlCol="0">
            <a:spAutoFit/>
          </a:bodyPr>
          <a:lstStyle/>
          <a:p>
            <a:pPr marL="92075" marR="107950">
              <a:spcBef>
                <a:spcPts val="200"/>
              </a:spcBef>
            </a:pP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Simply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answer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the questions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in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order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5">
                <a:solidFill>
                  <a:srgbClr val="1F3863"/>
                </a:solidFill>
                <a:latin typeface="Calibri"/>
                <a:cs typeface="Calibri"/>
              </a:rPr>
              <a:t>for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each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listed potential hazard </a:t>
            </a:r>
            <a:r>
              <a:rPr sz="2400" b="1" spc="-15">
                <a:solidFill>
                  <a:srgbClr val="1F3863"/>
                </a:solidFill>
                <a:latin typeface="Calibri"/>
                <a:cs typeface="Calibri"/>
              </a:rPr>
              <a:t>at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each </a:t>
            </a:r>
            <a:r>
              <a:rPr sz="2400" b="1" spc="-5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processing</a:t>
            </a:r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 step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350">
              <a:latin typeface="Calibri"/>
              <a:cs typeface="Calibri"/>
            </a:endParaRPr>
          </a:p>
          <a:p>
            <a:pPr marL="92075" marR="545465"/>
            <a:r>
              <a:rPr sz="2400" b="1" spc="-20">
                <a:solidFill>
                  <a:srgbClr val="1F3863"/>
                </a:solidFill>
                <a:latin typeface="Calibri"/>
                <a:cs typeface="Calibri"/>
              </a:rPr>
              <a:t>FDA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Hazards Guide provides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some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recommendations </a:t>
            </a:r>
            <a:r>
              <a:rPr sz="2400" b="1">
                <a:solidFill>
                  <a:srgbClr val="1F3863"/>
                </a:solidFill>
                <a:latin typeface="Calibri"/>
                <a:cs typeface="Calibri"/>
              </a:rPr>
              <a:t>in </a:t>
            </a:r>
            <a:r>
              <a:rPr sz="2400" b="1" spc="-5">
                <a:solidFill>
                  <a:srgbClr val="1F3863"/>
                </a:solidFill>
                <a:latin typeface="Calibri"/>
                <a:cs typeface="Calibri"/>
              </a:rPr>
              <a:t>the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respective </a:t>
            </a:r>
            <a:r>
              <a:rPr sz="2400" b="1" spc="-530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1F3863"/>
                </a:solidFill>
                <a:latin typeface="Calibri"/>
                <a:cs typeface="Calibri"/>
              </a:rPr>
              <a:t>hazard</a:t>
            </a:r>
            <a:r>
              <a:rPr sz="2400" b="1" spc="-25">
                <a:solidFill>
                  <a:srgbClr val="1F3863"/>
                </a:solidFill>
                <a:latin typeface="Calibri"/>
                <a:cs typeface="Calibri"/>
              </a:rPr>
              <a:t> </a:t>
            </a:r>
            <a:r>
              <a:rPr sz="2400" b="1" spc="-15">
                <a:solidFill>
                  <a:srgbClr val="1F3863"/>
                </a:solidFill>
                <a:latin typeface="Calibri"/>
                <a:cs typeface="Calibri"/>
              </a:rPr>
              <a:t>chapters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96967" y="2246377"/>
            <a:ext cx="5514340" cy="497205"/>
          </a:xfrm>
          <a:custGeom>
            <a:avLst/>
            <a:gdLst/>
            <a:ahLst/>
            <a:cxnLst/>
            <a:rect l="l" t="t" r="r" b="b"/>
            <a:pathLst>
              <a:path w="5514340" h="497205">
                <a:moveTo>
                  <a:pt x="5513832" y="0"/>
                </a:moveTo>
                <a:lnTo>
                  <a:pt x="5511719" y="78504"/>
                </a:lnTo>
                <a:lnTo>
                  <a:pt x="5505834" y="146694"/>
                </a:lnTo>
                <a:lnTo>
                  <a:pt x="5496851" y="200473"/>
                </a:lnTo>
                <a:lnTo>
                  <a:pt x="5472303" y="248412"/>
                </a:lnTo>
                <a:lnTo>
                  <a:pt x="2600706" y="248412"/>
                </a:lnTo>
                <a:lnTo>
                  <a:pt x="2587621" y="261079"/>
                </a:lnTo>
                <a:lnTo>
                  <a:pt x="2576256" y="296350"/>
                </a:lnTo>
                <a:lnTo>
                  <a:pt x="2567293" y="350129"/>
                </a:lnTo>
                <a:lnTo>
                  <a:pt x="2561415" y="418319"/>
                </a:lnTo>
                <a:lnTo>
                  <a:pt x="2559304" y="496824"/>
                </a:lnTo>
                <a:lnTo>
                  <a:pt x="2557179" y="418319"/>
                </a:lnTo>
                <a:lnTo>
                  <a:pt x="2551269" y="350129"/>
                </a:lnTo>
                <a:lnTo>
                  <a:pt x="2542268" y="296350"/>
                </a:lnTo>
                <a:lnTo>
                  <a:pt x="2530872" y="261079"/>
                </a:lnTo>
                <a:lnTo>
                  <a:pt x="2517774" y="248412"/>
                </a:lnTo>
                <a:lnTo>
                  <a:pt x="41529" y="248412"/>
                </a:lnTo>
                <a:lnTo>
                  <a:pt x="28382" y="235744"/>
                </a:lnTo>
                <a:lnTo>
                  <a:pt x="16980" y="200473"/>
                </a:lnTo>
                <a:lnTo>
                  <a:pt x="7997" y="146694"/>
                </a:lnTo>
                <a:lnTo>
                  <a:pt x="2112" y="78504"/>
                </a:lnTo>
                <a:lnTo>
                  <a:pt x="0" y="0"/>
                </a:lnTo>
              </a:path>
            </a:pathLst>
          </a:custGeom>
          <a:ln w="6096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95621" y="286952"/>
            <a:ext cx="10300920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33220" algn="l"/>
              </a:tabLst>
            </a:pPr>
            <a:r>
              <a:rPr sz="3200" spc="-20">
                <a:solidFill>
                  <a:srgbClr val="001F5F"/>
                </a:solidFill>
              </a:rPr>
              <a:t>Exercise:	</a:t>
            </a:r>
            <a:r>
              <a:rPr sz="3200" spc="-10">
                <a:solidFill>
                  <a:srgbClr val="001F5F"/>
                </a:solidFill>
              </a:rPr>
              <a:t>Complete </a:t>
            </a:r>
            <a:r>
              <a:rPr sz="3200">
                <a:solidFill>
                  <a:srgbClr val="001F5F"/>
                </a:solidFill>
              </a:rPr>
              <a:t>the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 spc="-20">
                <a:solidFill>
                  <a:srgbClr val="001F5F"/>
                </a:solidFill>
              </a:rPr>
              <a:t>Hazard</a:t>
            </a:r>
            <a:r>
              <a:rPr sz="3200" spc="5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Analysis</a:t>
            </a:r>
            <a:r>
              <a:rPr sz="3200">
                <a:solidFill>
                  <a:srgbClr val="001F5F"/>
                </a:solidFill>
              </a:rPr>
              <a:t> </a:t>
            </a:r>
            <a:r>
              <a:rPr sz="3200" spc="-25">
                <a:solidFill>
                  <a:srgbClr val="001F5F"/>
                </a:solidFill>
              </a:rPr>
              <a:t>Worksheet</a:t>
            </a:r>
            <a:endParaRPr sz="3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90</a:t>
            </a:fld>
            <a:endParaRPr spc="-5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9D55-BD86-8CC5-0D90-5BBEDB9C3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1A49-3F8C-5BD0-0C3F-BD66C6CC3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7CE57-E8F0-9BB5-A46F-CE5DA6E45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91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0F5B5C-4068-D413-A513-B2E43C23E15A}"/>
              </a:ext>
            </a:extLst>
          </p:cNvPr>
          <p:cNvGrpSpPr/>
          <p:nvPr/>
        </p:nvGrpSpPr>
        <p:grpSpPr>
          <a:xfrm>
            <a:off x="884529" y="1532815"/>
            <a:ext cx="9082758" cy="1896185"/>
            <a:chOff x="838198" y="435807"/>
            <a:chExt cx="7782717" cy="2315776"/>
          </a:xfrm>
        </p:grpSpPr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7C4CB947-98F5-FBE0-D6A8-C1C403A0B832}"/>
                </a:ext>
              </a:extLst>
            </p:cNvPr>
            <p:cNvSpPr/>
            <p:nvPr/>
          </p:nvSpPr>
          <p:spPr>
            <a:xfrm rot="5400000">
              <a:off x="3867606" y="-2001726"/>
              <a:ext cx="1723903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C89F8880-16AD-575E-63E0-D806382D0874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E183B7-05FC-D8D4-2FD4-6685916D90FB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C31E6A-E409-A68E-862B-69E648FA8B1C}"/>
              </a:ext>
            </a:extLst>
          </p:cNvPr>
          <p:cNvGrpSpPr/>
          <p:nvPr/>
        </p:nvGrpSpPr>
        <p:grpSpPr>
          <a:xfrm>
            <a:off x="838200" y="3620823"/>
            <a:ext cx="9082757" cy="2741340"/>
            <a:chOff x="838198" y="435807"/>
            <a:chExt cx="7782716" cy="3347949"/>
          </a:xfrm>
        </p:grpSpPr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87F795D5-1B87-67D8-210D-20155CCA449C}"/>
                </a:ext>
              </a:extLst>
            </p:cNvPr>
            <p:cNvSpPr/>
            <p:nvPr/>
          </p:nvSpPr>
          <p:spPr>
            <a:xfrm rot="5400000">
              <a:off x="3351519" y="-1485640"/>
              <a:ext cx="2756076" cy="77827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Graphic 3">
              <a:extLst>
                <a:ext uri="{FF2B5EF4-FFF2-40B4-BE49-F238E27FC236}">
                  <a16:creationId xmlns:a16="http://schemas.microsoft.com/office/drawing/2014/main" id="{841240DD-5455-1A53-6049-8ED6962F0E97}"/>
                </a:ext>
              </a:extLst>
            </p:cNvPr>
            <p:cNvSpPr/>
            <p:nvPr/>
          </p:nvSpPr>
          <p:spPr>
            <a:xfrm>
              <a:off x="838198" y="435807"/>
              <a:ext cx="1974469" cy="591872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D478B-FF69-C0E1-F1C4-B30AF87D552C}"/>
                </a:ext>
              </a:extLst>
            </p:cNvPr>
            <p:cNvSpPr txBox="1"/>
            <p:nvPr/>
          </p:nvSpPr>
          <p:spPr>
            <a:xfrm rot="10800000" flipH="1" flipV="1">
              <a:off x="858047" y="506214"/>
              <a:ext cx="964437" cy="45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8FDBAEC-5C71-F414-C58C-87D1E2510CCA}"/>
              </a:ext>
            </a:extLst>
          </p:cNvPr>
          <p:cNvSpPr txBox="1"/>
          <p:nvPr/>
        </p:nvSpPr>
        <p:spPr>
          <a:xfrm>
            <a:off x="961300" y="2058160"/>
            <a:ext cx="85690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determine if a hazard is significant, consider two questions: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1) Is the hazard reasonably likely to occur in the finished product in the absence of control?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2) Is the hazard likely to cause consumer illness?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BF77BFE9-9F94-A6BF-CAC2-49E034720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670" y="1648899"/>
            <a:ext cx="2127320" cy="328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D45DB2-92A2-6C3D-C5CC-5BBFB97289B2}"/>
              </a:ext>
            </a:extLst>
          </p:cNvPr>
          <p:cNvSpPr txBox="1"/>
          <p:nvPr/>
        </p:nvSpPr>
        <p:spPr>
          <a:xfrm>
            <a:off x="958782" y="4070036"/>
            <a:ext cx="61110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 – Fresh/Raw Mahi-Mahi 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Which Hazards are Significant at the first process step, Receiving?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Histamine (Yes or No?)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Pathogen Growth - Temperature Abuse (Yes or No?)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Allergens (Yes or No?)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Food Intolerance Substances (Yes or No?)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Metal Inclusion (Yes or No?) 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768246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2173" y="53207"/>
            <a:ext cx="690378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spc="-20">
                <a:solidFill>
                  <a:srgbClr val="001F5F"/>
                </a:solidFill>
                <a:latin typeface="Aptos Black" panose="020B0004020202020204" pitchFamily="34" charset="0"/>
                <a:ea typeface="+mj-ea"/>
                <a:cs typeface="+mj-cs"/>
              </a:rPr>
              <a:t>Justify your ‘Yes or No’ decisions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2280490" y="6551482"/>
            <a:ext cx="2743200" cy="20807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8100">
              <a:lnSpc>
                <a:spcPts val="1614"/>
              </a:lnSpc>
            </a:pPr>
            <a:fld id="{81D60167-4931-47E6-BA6A-407CBD079E47}" type="slidenum">
              <a:rPr spc="-5" dirty="0"/>
              <a:pPr marL="38100">
                <a:lnSpc>
                  <a:spcPts val="1614"/>
                </a:lnSpc>
              </a:pPr>
              <a:t>92</a:t>
            </a:fld>
            <a:endParaRPr spc="-5"/>
          </a:p>
        </p:txBody>
      </p:sp>
      <p:pic>
        <p:nvPicPr>
          <p:cNvPr id="13" name="Picture 12" descr="A white and black document with black text&#10;&#10;Description automatically generated">
            <a:extLst>
              <a:ext uri="{FF2B5EF4-FFF2-40B4-BE49-F238E27FC236}">
                <a16:creationId xmlns:a16="http://schemas.microsoft.com/office/drawing/2014/main" id="{6ECA5F3E-5813-066F-5BAF-75C7BA4DE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44" y="632029"/>
            <a:ext cx="8017489" cy="62463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55AC8B-5687-1520-2A47-04A241B5D79D}"/>
              </a:ext>
            </a:extLst>
          </p:cNvPr>
          <p:cNvGrpSpPr/>
          <p:nvPr/>
        </p:nvGrpSpPr>
        <p:grpSpPr>
          <a:xfrm>
            <a:off x="8389811" y="632029"/>
            <a:ext cx="1950720" cy="525675"/>
            <a:chOff x="6829711" y="598654"/>
            <a:chExt cx="1950720" cy="525675"/>
          </a:xfrm>
        </p:grpSpPr>
        <p:sp>
          <p:nvSpPr>
            <p:cNvPr id="3" name="object 3"/>
            <p:cNvSpPr/>
            <p:nvPr/>
          </p:nvSpPr>
          <p:spPr>
            <a:xfrm>
              <a:off x="6829711" y="601089"/>
              <a:ext cx="1950720" cy="523240"/>
            </a:xfrm>
            <a:custGeom>
              <a:avLst/>
              <a:gdLst/>
              <a:ahLst/>
              <a:cxnLst/>
              <a:rect l="l" t="t" r="r" b="b"/>
              <a:pathLst>
                <a:path w="1950720" h="523240">
                  <a:moveTo>
                    <a:pt x="1950720" y="0"/>
                  </a:moveTo>
                  <a:lnTo>
                    <a:pt x="0" y="0"/>
                  </a:lnTo>
                  <a:lnTo>
                    <a:pt x="0" y="522732"/>
                  </a:lnTo>
                  <a:lnTo>
                    <a:pt x="1950720" y="522732"/>
                  </a:lnTo>
                  <a:lnTo>
                    <a:pt x="1950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6936708" y="598654"/>
              <a:ext cx="1736725" cy="4430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spcBef>
                  <a:spcPts val="95"/>
                </a:spcBef>
              </a:pPr>
              <a:r>
                <a:rPr sz="2800" spc="-10">
                  <a:solidFill>
                    <a:srgbClr val="44536A"/>
                  </a:solidFill>
                  <a:latin typeface="Calibri"/>
                  <a:cs typeface="Calibri"/>
                </a:rPr>
                <a:t>see</a:t>
              </a:r>
              <a:r>
                <a:rPr sz="2800" spc="-40">
                  <a:solidFill>
                    <a:srgbClr val="44536A"/>
                  </a:solidFill>
                  <a:latin typeface="Calibri"/>
                  <a:cs typeface="Calibri"/>
                </a:rPr>
                <a:t> </a:t>
              </a:r>
              <a:r>
                <a:rPr sz="2800" spc="-10">
                  <a:solidFill>
                    <a:srgbClr val="44536A"/>
                  </a:solidFill>
                  <a:latin typeface="Calibri"/>
                  <a:cs typeface="Calibri"/>
                </a:rPr>
                <a:t>page</a:t>
              </a:r>
              <a:r>
                <a:rPr sz="2800" spc="-40">
                  <a:solidFill>
                    <a:srgbClr val="44536A"/>
                  </a:solidFill>
                  <a:latin typeface="Calibri"/>
                  <a:cs typeface="Calibri"/>
                </a:rPr>
                <a:t> </a:t>
              </a:r>
              <a:r>
                <a:rPr lang="en-US" sz="2800" spc="-5">
                  <a:solidFill>
                    <a:srgbClr val="FF0000"/>
                  </a:solidFill>
                  <a:latin typeface="Calibri"/>
                  <a:cs typeface="Calibri"/>
                </a:rPr>
                <a:t>93</a:t>
              </a:r>
              <a:endParaRPr sz="280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62B99AAA-7BD9-9F08-514F-CF5237712533}"/>
              </a:ext>
            </a:extLst>
          </p:cNvPr>
          <p:cNvSpPr/>
          <p:nvPr/>
        </p:nvSpPr>
        <p:spPr>
          <a:xfrm>
            <a:off x="6096000" y="2653048"/>
            <a:ext cx="1399504" cy="7759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493194"/>
              </p:ext>
            </p:extLst>
          </p:nvPr>
        </p:nvGraphicFramePr>
        <p:xfrm>
          <a:off x="792778" y="1374646"/>
          <a:ext cx="9330016" cy="4884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1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95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</a:t>
                      </a:r>
                      <a:r>
                        <a:rPr sz="2400" b="1" spc="-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Potential</a:t>
                      </a:r>
                      <a:r>
                        <a:rPr sz="1800" b="1" spc="-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Hazards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(Likely</a:t>
                      </a:r>
                      <a:r>
                        <a:rPr sz="1800" b="1" spc="-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Occur)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Columns</a:t>
                      </a:r>
                      <a:r>
                        <a:rPr sz="24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2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sz="24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8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hazard</a:t>
                      </a:r>
                      <a:r>
                        <a:rPr sz="18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significant</a:t>
                      </a:r>
                      <a:r>
                        <a:rPr sz="1800" b="1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processing</a:t>
                      </a:r>
                      <a:r>
                        <a:rPr sz="1800" b="1" spc="-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operation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0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Histamine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YES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Mahi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is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potential</a:t>
                      </a:r>
                      <a:r>
                        <a:rPr sz="1800" spc="3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scombrotoxic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fish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species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subject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to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8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abuse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275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Pathogen</a:t>
                      </a:r>
                      <a:r>
                        <a:rPr sz="18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Growth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800" spc="-30">
                          <a:latin typeface="Calibri"/>
                          <a:cs typeface="Calibri"/>
                        </a:rPr>
                        <a:t>-Temp.</a:t>
                      </a:r>
                      <a:r>
                        <a:rPr sz="18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Abuse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NO</a:t>
                      </a: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Mahi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intended</a:t>
                      </a:r>
                      <a:r>
                        <a:rPr sz="18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be</a:t>
                      </a:r>
                      <a:r>
                        <a:rPr sz="18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>
                          <a:latin typeface="Calibri"/>
                          <a:cs typeface="Calibri"/>
                        </a:rPr>
                        <a:t>cooked</a:t>
                      </a:r>
                      <a:r>
                        <a:rPr sz="18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before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consumption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275">
                <a:tc>
                  <a:txBody>
                    <a:bodyPr/>
                    <a:lstStyle/>
                    <a:p>
                      <a:pPr marL="65405" marR="457834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800" spc="-5">
                          <a:latin typeface="Calibri"/>
                          <a:cs typeface="Calibri"/>
                        </a:rPr>
                        <a:t>Undeclared</a:t>
                      </a:r>
                      <a:r>
                        <a:rPr sz="18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Food </a:t>
                      </a:r>
                      <a:r>
                        <a:rPr sz="1800" spc="-39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Allergens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382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YES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>
                          <a:latin typeface="Calibri"/>
                          <a:cs typeface="Calibri"/>
                        </a:rPr>
                        <a:t>Fish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 are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food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allergens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275">
                <a:tc>
                  <a:txBody>
                    <a:bodyPr/>
                    <a:lstStyle/>
                    <a:p>
                      <a:pPr marL="65405" marR="476884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Food</a:t>
                      </a:r>
                      <a:r>
                        <a:rPr sz="18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Intolerance </a:t>
                      </a:r>
                      <a:r>
                        <a:rPr sz="1800" spc="-39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Substances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(FIS)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</a:pPr>
                      <a:r>
                        <a:rPr sz="1800">
                          <a:latin typeface="Calibri"/>
                          <a:cs typeface="Calibri"/>
                        </a:rPr>
                        <a:t>NO</a:t>
                      </a: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84785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No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 FIS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or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food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additives</a:t>
                      </a:r>
                      <a:r>
                        <a:rPr sz="1800">
                          <a:latin typeface="Calibri"/>
                          <a:cs typeface="Calibri"/>
                        </a:rPr>
                        <a:t> used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or</a:t>
                      </a:r>
                      <a:r>
                        <a:rPr sz="1800">
                          <a:latin typeface="Calibri"/>
                          <a:cs typeface="Calibri"/>
                        </a:rPr>
                        <a:t> added </a:t>
                      </a:r>
                      <a:r>
                        <a:rPr sz="1800" spc="-39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this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processing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operation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0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Metal</a:t>
                      </a:r>
                      <a:r>
                        <a:rPr sz="18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Inclusion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</a:pPr>
                      <a:r>
                        <a:rPr sz="1800">
                          <a:latin typeface="Calibri"/>
                          <a:cs typeface="Calibri"/>
                        </a:rPr>
                        <a:t>NO</a:t>
                      </a: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800">
                          <a:latin typeface="Calibri"/>
                          <a:cs typeface="Calibri"/>
                        </a:rPr>
                        <a:t>Not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likely</a:t>
                      </a:r>
                      <a:r>
                        <a:rPr sz="18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occur</a:t>
                      </a:r>
                      <a:r>
                        <a:rPr sz="18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processing</a:t>
                      </a:r>
                      <a:r>
                        <a:rPr sz="180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">
                          <a:latin typeface="Calibri"/>
                          <a:cs typeface="Calibri"/>
                        </a:rPr>
                        <a:t>steps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2778" y="206917"/>
            <a:ext cx="8106523" cy="99835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5">
                <a:solidFill>
                  <a:srgbClr val="001F5F"/>
                </a:solidFill>
              </a:rPr>
              <a:t>BRIEF </a:t>
            </a:r>
            <a:r>
              <a:rPr sz="3200" spc="-10">
                <a:solidFill>
                  <a:srgbClr val="001F5F"/>
                </a:solidFill>
              </a:rPr>
              <a:t>SUMMARY </a:t>
            </a:r>
            <a:r>
              <a:rPr sz="3200" spc="-5">
                <a:solidFill>
                  <a:srgbClr val="001F5F"/>
                </a:solidFill>
              </a:rPr>
              <a:t>based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>
                <a:solidFill>
                  <a:srgbClr val="001F5F"/>
                </a:solidFill>
              </a:rPr>
              <a:t>on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 spc="-5">
                <a:solidFill>
                  <a:srgbClr val="001F5F"/>
                </a:solidFill>
              </a:rPr>
              <a:t>the</a:t>
            </a:r>
            <a:r>
              <a:rPr sz="3200" spc="-10">
                <a:solidFill>
                  <a:srgbClr val="001F5F"/>
                </a:solidFill>
              </a:rPr>
              <a:t> </a:t>
            </a:r>
            <a:r>
              <a:rPr sz="3200" spc="-15">
                <a:solidFill>
                  <a:srgbClr val="001F5F"/>
                </a:solidFill>
              </a:rPr>
              <a:t>FDA</a:t>
            </a:r>
            <a:r>
              <a:rPr sz="3200" spc="5">
                <a:solidFill>
                  <a:srgbClr val="001F5F"/>
                </a:solidFill>
              </a:rPr>
              <a:t> </a:t>
            </a:r>
            <a:r>
              <a:rPr sz="3200">
                <a:solidFill>
                  <a:srgbClr val="001F5F"/>
                </a:solidFill>
              </a:rPr>
              <a:t>Guide </a:t>
            </a:r>
            <a:r>
              <a:rPr sz="3200" spc="-710">
                <a:solidFill>
                  <a:srgbClr val="001F5F"/>
                </a:solidFill>
              </a:rPr>
              <a:t> </a:t>
            </a:r>
            <a:r>
              <a:rPr sz="3200" spc="-10">
                <a:solidFill>
                  <a:srgbClr val="001F5F"/>
                </a:solidFill>
              </a:rPr>
              <a:t>that</a:t>
            </a:r>
            <a:r>
              <a:rPr sz="3200" spc="10">
                <a:solidFill>
                  <a:srgbClr val="001F5F"/>
                </a:solidFill>
              </a:rPr>
              <a:t> </a:t>
            </a:r>
            <a:r>
              <a:rPr sz="3200" spc="-15">
                <a:solidFill>
                  <a:srgbClr val="001F5F"/>
                </a:solidFill>
              </a:rPr>
              <a:t>provides </a:t>
            </a:r>
            <a:r>
              <a:rPr sz="3200" spc="-10">
                <a:solidFill>
                  <a:srgbClr val="001F5F"/>
                </a:solidFill>
              </a:rPr>
              <a:t>more</a:t>
            </a:r>
            <a:r>
              <a:rPr sz="3200" spc="-15">
                <a:solidFill>
                  <a:srgbClr val="001F5F"/>
                </a:solidFill>
              </a:rPr>
              <a:t> </a:t>
            </a:r>
            <a:r>
              <a:rPr sz="3200" spc="-10">
                <a:solidFill>
                  <a:srgbClr val="001F5F"/>
                </a:solidFill>
              </a:rPr>
              <a:t>recommended details</a:t>
            </a:r>
            <a:endParaRPr sz="32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93</a:t>
            </a:fld>
            <a:endParaRPr spc="-5"/>
          </a:p>
        </p:txBody>
      </p:sp>
      <p:pic>
        <p:nvPicPr>
          <p:cNvPr id="6" name="Picture 5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1F56BA2D-0607-6397-E886-AE2506383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10606795" y="3429000"/>
            <a:ext cx="1152716" cy="1518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B0CB3-B381-AA09-3F5A-976795F35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4EC63-590C-9FFA-BC6A-89F78DB7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928539" cy="1325563"/>
          </a:xfrm>
        </p:spPr>
        <p:txBody>
          <a:bodyPr/>
          <a:lstStyle/>
          <a:p>
            <a:r>
              <a:rPr lang="en-US"/>
              <a:t>STEPS 5 </a:t>
            </a:r>
            <a:r>
              <a:rPr lang="en-US" sz="4000" b="0" i="0" u="none" strike="noStrike">
                <a:solidFill>
                  <a:srgbClr val="1F3863"/>
                </a:solidFill>
                <a:effectLst/>
                <a:latin typeface="+mn-lt"/>
              </a:rPr>
              <a:t>– Identify control Measures (Column 5)</a:t>
            </a:r>
            <a:endParaRPr lang="en-US" sz="400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9296E-B2A3-989E-87AF-D50CB9FC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94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903D9F-752E-F264-8538-50A26BB60A78}"/>
              </a:ext>
            </a:extLst>
          </p:cNvPr>
          <p:cNvGrpSpPr/>
          <p:nvPr/>
        </p:nvGrpSpPr>
        <p:grpSpPr>
          <a:xfrm>
            <a:off x="838200" y="1695875"/>
            <a:ext cx="9562063" cy="1446571"/>
            <a:chOff x="838198" y="433322"/>
            <a:chExt cx="9562063" cy="1446571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694A1FD7-184C-95E8-A7AB-66CA34B73338}"/>
                </a:ext>
              </a:extLst>
            </p:cNvPr>
            <p:cNvSpPr/>
            <p:nvPr/>
          </p:nvSpPr>
          <p:spPr>
            <a:xfrm rot="5400000">
              <a:off x="5140449" y="-3379920"/>
              <a:ext cx="977448" cy="95421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22CAB4E1-C36E-3BB2-CBA3-4759519C1BAE}"/>
                </a:ext>
              </a:extLst>
            </p:cNvPr>
            <p:cNvSpPr/>
            <p:nvPr/>
          </p:nvSpPr>
          <p:spPr>
            <a:xfrm>
              <a:off x="838198" y="43332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889976-7E28-1841-E937-F284A0B1FEC9}"/>
                </a:ext>
              </a:extLst>
            </p:cNvPr>
            <p:cNvSpPr txBox="1"/>
            <p:nvPr/>
          </p:nvSpPr>
          <p:spPr>
            <a:xfrm rot="10800000" flipH="1" flipV="1">
              <a:off x="858089" y="501281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16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C0AA807-2C10-8E18-5F32-8F5263EFC58A}"/>
              </a:ext>
            </a:extLst>
          </p:cNvPr>
          <p:cNvSpPr txBox="1"/>
          <p:nvPr/>
        </p:nvSpPr>
        <p:spPr>
          <a:xfrm>
            <a:off x="838199" y="2351732"/>
            <a:ext cx="9542177" cy="42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2775"/>
              </a:lnSpc>
            </a:pP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Step 5: Identify Control Measures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each significant hazard.</a:t>
            </a:r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C88BDB-F5D4-8797-677D-3DEE2CC41703}"/>
              </a:ext>
            </a:extLst>
          </p:cNvPr>
          <p:cNvSpPr txBox="1"/>
          <p:nvPr/>
        </p:nvSpPr>
        <p:spPr>
          <a:xfrm>
            <a:off x="6176978" y="5507796"/>
            <a:ext cx="6111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 Steps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8563C1-ECD1-A311-1057-8E1ECA409403}"/>
              </a:ext>
            </a:extLst>
          </p:cNvPr>
          <p:cNvGrpSpPr/>
          <p:nvPr/>
        </p:nvGrpSpPr>
        <p:grpSpPr>
          <a:xfrm>
            <a:off x="818312" y="3754599"/>
            <a:ext cx="9562064" cy="1752089"/>
            <a:chOff x="838198" y="414360"/>
            <a:chExt cx="9562064" cy="1752089"/>
          </a:xfrm>
        </p:grpSpPr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A8927B28-0D86-5370-C850-6342FCE04853}"/>
                </a:ext>
              </a:extLst>
            </p:cNvPr>
            <p:cNvSpPr/>
            <p:nvPr/>
          </p:nvSpPr>
          <p:spPr>
            <a:xfrm rot="5400000">
              <a:off x="4997171" y="-3236642"/>
              <a:ext cx="1264005" cy="954217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6D264FCD-2E3F-1A1F-1087-0C9CE3256B4D}"/>
                </a:ext>
              </a:extLst>
            </p:cNvPr>
            <p:cNvSpPr/>
            <p:nvPr/>
          </p:nvSpPr>
          <p:spPr>
            <a:xfrm>
              <a:off x="838198" y="414360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9009AB-C228-F3D5-FC49-954DB1DEF222}"/>
                </a:ext>
              </a:extLst>
            </p:cNvPr>
            <p:cNvSpPr txBox="1"/>
            <p:nvPr/>
          </p:nvSpPr>
          <p:spPr>
            <a:xfrm rot="10800000" flipH="1" flipV="1">
              <a:off x="877977" y="505698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17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05F7B37-1A86-B309-FFE9-1A6ABE3D09F9}"/>
              </a:ext>
            </a:extLst>
          </p:cNvPr>
          <p:cNvSpPr txBox="1"/>
          <p:nvPr/>
        </p:nvSpPr>
        <p:spPr>
          <a:xfrm>
            <a:off x="858086" y="4180666"/>
            <a:ext cx="6149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u="none" strike="noStrike">
                <a:solidFill>
                  <a:srgbClr val="000000"/>
                </a:solidFill>
                <a:effectLst/>
                <a:latin typeface="MuseoSans-700"/>
              </a:rPr>
              <a:t>Control measures can be used to:</a:t>
            </a:r>
            <a:r>
              <a:rPr lang="en-US" sz="1800" b="0" i="0">
                <a:solidFill>
                  <a:srgbClr val="000000"/>
                </a:solidFill>
                <a:effectLst/>
                <a:latin typeface="MuseoSans-70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MuseoSans-700"/>
              </a:rPr>
              <a:t>•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MuseoSans-700"/>
              </a:rPr>
              <a:t>Prevent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useoSans-700"/>
              </a:rPr>
              <a:t>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useoSans-300"/>
              </a:rPr>
              <a:t>a food safety hazard,</a:t>
            </a:r>
            <a:r>
              <a:rPr lang="en-US" b="0" i="0">
                <a:solidFill>
                  <a:srgbClr val="000000"/>
                </a:solidFill>
                <a:effectLst/>
                <a:latin typeface="MuseoSans-30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MuseoSans-700"/>
              </a:rPr>
              <a:t>•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MuseoSans-700"/>
              </a:rPr>
              <a:t>Eliminate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useoSans-700"/>
              </a:rPr>
              <a:t>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useoSans-300"/>
              </a:rPr>
              <a:t>a food safety hazard, or</a:t>
            </a:r>
            <a:r>
              <a:rPr lang="en-US" b="0" i="0">
                <a:solidFill>
                  <a:srgbClr val="000000"/>
                </a:solidFill>
                <a:effectLst/>
                <a:latin typeface="MuseoSans-30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en-US" b="0" i="0" u="none" strike="noStrike">
                <a:solidFill>
                  <a:srgbClr val="000000"/>
                </a:solidFill>
                <a:effectLst/>
                <a:latin typeface="MuseoSans-300"/>
              </a:rPr>
              <a:t>•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MuseoSans-700"/>
              </a:rPr>
              <a:t>Reduce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useoSans-700"/>
              </a:rPr>
              <a:t>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MuseoSans-300"/>
              </a:rPr>
              <a:t>a food safety hazard to an acceptable level.</a:t>
            </a:r>
            <a:r>
              <a:rPr lang="en-US" b="0" i="0">
                <a:solidFill>
                  <a:srgbClr val="000000"/>
                </a:solidFill>
                <a:effectLst/>
                <a:latin typeface="MuseoSans-30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73D83CEA-CA63-1B2A-C8BD-A4E6D702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54" y="2821831"/>
            <a:ext cx="5126934" cy="1981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85476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4DDDE-3314-CC99-EB7C-3B41C8CB1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3FBDD-9C9D-936C-7AF1-FA341CDF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0C4D4-1005-68B3-0994-17222E1ED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F1794-EDF5-5BC0-62CB-75B31D84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95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69CEA1-8D24-CB3C-C6A8-E3F6975E1EBA}"/>
              </a:ext>
            </a:extLst>
          </p:cNvPr>
          <p:cNvGrpSpPr/>
          <p:nvPr/>
        </p:nvGrpSpPr>
        <p:grpSpPr>
          <a:xfrm>
            <a:off x="818308" y="1548777"/>
            <a:ext cx="10515602" cy="4815944"/>
            <a:chOff x="838198" y="563072"/>
            <a:chExt cx="10515602" cy="4815944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F30A2E6F-FFD7-89AC-1F0F-9CD6B47A50C5}"/>
                </a:ext>
              </a:extLst>
            </p:cNvPr>
            <p:cNvSpPr/>
            <p:nvPr/>
          </p:nvSpPr>
          <p:spPr>
            <a:xfrm rot="5400000">
              <a:off x="3920331" y="-2054453"/>
              <a:ext cx="4351338" cy="1051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C4B0FC40-27BC-2E44-929C-3154E81EACDF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305275-9EA1-73F6-A01E-17756EEE2224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18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356B71-CE84-4543-6357-B47CA43C433E}"/>
              </a:ext>
            </a:extLst>
          </p:cNvPr>
          <p:cNvSpPr txBox="1"/>
          <p:nvPr/>
        </p:nvSpPr>
        <p:spPr>
          <a:xfrm>
            <a:off x="838198" y="1986500"/>
            <a:ext cx="102434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Control Measures for Pathogenic Bacteria, Viruses, Parasites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Bacteria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Time/temperature controls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Heating and cooking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Freezing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Fermentation and/or pH controls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Salt or other preservatives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Drying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Source controls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18) Other processes (e.g. high hydrostatic pressure and irradiation)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Viruses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1) Cooking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2) Source controls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Parasites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1) Cooking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/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2) Freezing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9656847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38084-E14D-2AE1-775B-946AAEC6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1E74E-8DD3-AB0F-9B48-6F21081D0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BCBF0-C35D-1F67-986A-3CE0DC52A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69416-F900-2B42-C788-AEFEDF5E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9E78-7DB0-44B8-A701-13E85F167260}" type="slidenum">
              <a:rPr lang="en-US" smtClean="0"/>
              <a:t>96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DA0CF1-79F8-21D7-6141-3807AA1AA818}"/>
              </a:ext>
            </a:extLst>
          </p:cNvPr>
          <p:cNvGrpSpPr/>
          <p:nvPr/>
        </p:nvGrpSpPr>
        <p:grpSpPr>
          <a:xfrm>
            <a:off x="838200" y="1825625"/>
            <a:ext cx="10515602" cy="4351340"/>
            <a:chOff x="838198" y="563072"/>
            <a:chExt cx="10515602" cy="4351340"/>
          </a:xfrm>
        </p:grpSpPr>
        <p:sp>
          <p:nvSpPr>
            <p:cNvPr id="6" name="Round Same Side Corner Rectangle 5">
              <a:extLst>
                <a:ext uri="{FF2B5EF4-FFF2-40B4-BE49-F238E27FC236}">
                  <a16:creationId xmlns:a16="http://schemas.microsoft.com/office/drawing/2014/main" id="{1BCB4B6D-CE44-2BCA-A0FB-0A3B14E43DBC}"/>
                </a:ext>
              </a:extLst>
            </p:cNvPr>
            <p:cNvSpPr/>
            <p:nvPr/>
          </p:nvSpPr>
          <p:spPr>
            <a:xfrm rot="5400000">
              <a:off x="4152633" y="-2286755"/>
              <a:ext cx="3886734" cy="1051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1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4240942D-7DEC-4C7D-0F8D-371E1902755D}"/>
                </a:ext>
              </a:extLst>
            </p:cNvPr>
            <p:cNvSpPr/>
            <p:nvPr/>
          </p:nvSpPr>
          <p:spPr>
            <a:xfrm>
              <a:off x="838198" y="563072"/>
              <a:ext cx="1968656" cy="487989"/>
            </a:xfrm>
            <a:custGeom>
              <a:avLst/>
              <a:gdLst/>
              <a:ahLst/>
              <a:cxnLst/>
              <a:rect l="l" t="t" r="r" b="b"/>
              <a:pathLst>
                <a:path w="1229360" h="261620">
                  <a:moveTo>
                    <a:pt x="1095375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1089025" y="261620"/>
                  </a:lnTo>
                  <a:lnTo>
                    <a:pt x="1193601" y="181987"/>
                  </a:lnTo>
                  <a:lnTo>
                    <a:pt x="1229121" y="128190"/>
                  </a:lnTo>
                  <a:lnTo>
                    <a:pt x="1196181" y="75703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4D4D4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r>
                <a:rPr lang="en-US"/>
                <a:t>	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F7BD18-9B87-807B-0942-E8E03754B930}"/>
                </a:ext>
              </a:extLst>
            </p:cNvPr>
            <p:cNvSpPr txBox="1"/>
            <p:nvPr/>
          </p:nvSpPr>
          <p:spPr>
            <a:xfrm rot="10800000" flipH="1" flipV="1">
              <a:off x="858089" y="599625"/>
              <a:ext cx="964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Slide 19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7750C65-946E-9B60-0634-AA1B8A56DC59}"/>
              </a:ext>
            </a:extLst>
          </p:cNvPr>
          <p:cNvSpPr txBox="1"/>
          <p:nvPr/>
        </p:nvSpPr>
        <p:spPr>
          <a:xfrm>
            <a:off x="1085046" y="2372843"/>
            <a:ext cx="61110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Measures for Chemical and Physical Hazards Chemical Hazards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(Natural toxins, pesticides, drug residues, unapproved food and color additives, histamine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4EDBCC-036A-610D-DDDC-0FF19C895CFC}"/>
              </a:ext>
            </a:extLst>
          </p:cNvPr>
          <p:cNvSpPr txBox="1"/>
          <p:nvPr/>
        </p:nvSpPr>
        <p:spPr>
          <a:xfrm>
            <a:off x="1340309" y="3296173"/>
            <a:ext cx="6111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1)Source controls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2)Time/temperature controls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3)Production controls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4)Labeling controls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0A082B-639B-5B1C-5DBF-752C6CC2C6BA}"/>
              </a:ext>
            </a:extLst>
          </p:cNvPr>
          <p:cNvSpPr txBox="1"/>
          <p:nvPr/>
        </p:nvSpPr>
        <p:spPr>
          <a:xfrm>
            <a:off x="1085046" y="4551902"/>
            <a:ext cx="611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Hazards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(Metal, glass, etc.)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96FCA-CA0B-4B7C-70A7-7BEE1ECCDAC8}"/>
              </a:ext>
            </a:extLst>
          </p:cNvPr>
          <p:cNvSpPr txBox="1"/>
          <p:nvPr/>
        </p:nvSpPr>
        <p:spPr>
          <a:xfrm>
            <a:off x="1340309" y="4921234"/>
            <a:ext cx="6111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1)Source controls</a:t>
            </a:r>
          </a:p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2)Production controls</a:t>
            </a:r>
          </a:p>
        </p:txBody>
      </p:sp>
    </p:spTree>
    <p:extLst>
      <p:ext uri="{BB962C8B-B14F-4D97-AF65-F5344CB8AC3E}">
        <p14:creationId xmlns:p14="http://schemas.microsoft.com/office/powerpoint/2010/main" val="26714136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18093"/>
              </p:ext>
            </p:extLst>
          </p:nvPr>
        </p:nvGraphicFramePr>
        <p:xfrm>
          <a:off x="1013632" y="1181352"/>
          <a:ext cx="8842374" cy="4962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9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0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8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</a:t>
                      </a:r>
                      <a:r>
                        <a:rPr sz="1800" b="1" spc="-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53390" marR="45148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b="1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tial</a:t>
                      </a:r>
                      <a:r>
                        <a:rPr sz="1400" b="1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ards 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(Likely</a:t>
                      </a:r>
                      <a:r>
                        <a:rPr sz="14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Occur)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Columns</a:t>
                      </a:r>
                      <a:r>
                        <a:rPr sz="18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800" b="1" spc="-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sz="18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912494" marR="9023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500" b="1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5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hazard</a:t>
                      </a:r>
                      <a:r>
                        <a:rPr sz="15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significant</a:t>
                      </a:r>
                      <a:r>
                        <a:rPr sz="1500" b="1" spc="-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5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this </a:t>
                      </a:r>
                      <a:r>
                        <a:rPr sz="1500" b="1" spc="-3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processing</a:t>
                      </a:r>
                      <a:r>
                        <a:rPr sz="15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operation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Column</a:t>
                      </a:r>
                      <a:r>
                        <a:rPr sz="1800" b="1" spc="-7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Necessary</a:t>
                      </a:r>
                      <a:r>
                        <a:rPr sz="1400" b="1" spc="-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Controls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Histamine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5113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Mahi </a:t>
                      </a:r>
                      <a:r>
                        <a:rPr sz="1400">
                          <a:latin typeface="Calibri"/>
                          <a:cs typeface="Calibri"/>
                        </a:rPr>
                        <a:t>is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potential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scombrotoxic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fish species </a:t>
                      </a:r>
                      <a:r>
                        <a:rPr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subject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abuse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8953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Time</a:t>
                      </a:r>
                      <a:r>
                        <a:rPr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>
                          <a:latin typeface="Calibri"/>
                          <a:cs typeface="Calibri"/>
                        </a:rPr>
                        <a:t>Temperature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controls </a:t>
                      </a:r>
                      <a:r>
                        <a:rPr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(Chapter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7)</a:t>
                      </a:r>
                    </a:p>
                  </a:txBody>
                  <a:tcPr marL="0" marR="0" marT="1562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330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Pathogen</a:t>
                      </a:r>
                      <a:r>
                        <a:rPr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Growth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400" spc="-25">
                          <a:latin typeface="Calibri"/>
                          <a:cs typeface="Calibri"/>
                        </a:rPr>
                        <a:t>-Temp.</a:t>
                      </a:r>
                      <a:r>
                        <a:rPr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Abuse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87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5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90245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Mahi intended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to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be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cooked before </a:t>
                      </a:r>
                      <a:r>
                        <a:rPr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consumption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28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Chapter</a:t>
                      </a:r>
                      <a:r>
                        <a:rPr sz="14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12</a:t>
                      </a: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6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Undeclared</a:t>
                      </a:r>
                      <a:r>
                        <a:rPr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Food</a:t>
                      </a:r>
                      <a:r>
                        <a:rPr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Allergens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Fish</a:t>
                      </a:r>
                      <a:r>
                        <a:rPr sz="14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are</a:t>
                      </a:r>
                      <a:r>
                        <a:rPr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food</a:t>
                      </a:r>
                      <a:r>
                        <a:rPr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allergens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648335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Proper product </a:t>
                      </a:r>
                      <a:r>
                        <a:rPr sz="1400">
                          <a:latin typeface="Calibri"/>
                          <a:cs typeface="Calibri"/>
                        </a:rPr>
                        <a:t>labeling </a:t>
                      </a:r>
                      <a:r>
                        <a:rPr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(Chapter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19)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35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5405" marR="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Food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Intolerance Substances </a:t>
                      </a:r>
                      <a:r>
                        <a:rPr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(FIS)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400" spc="5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8580" marR="4533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No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FIS or food additives used or added </a:t>
                      </a:r>
                      <a:r>
                        <a:rPr sz="1400" spc="-30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this</a:t>
                      </a:r>
                      <a:r>
                        <a:rPr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processing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operation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21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Metal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Inclusion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5">
                          <a:latin typeface="Calibri"/>
                          <a:cs typeface="Calibri"/>
                        </a:rPr>
                        <a:t>NO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400">
                          <a:latin typeface="Calibri"/>
                          <a:cs typeface="Calibri"/>
                        </a:rPr>
                        <a:t>Not</a:t>
                      </a:r>
                      <a:r>
                        <a:rPr sz="14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likely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to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occur </a:t>
                      </a:r>
                      <a:r>
                        <a:rPr sz="1400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processing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 steps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Chapter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20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(page</a:t>
                      </a:r>
                      <a:r>
                        <a:rPr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386)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3632" y="183643"/>
            <a:ext cx="8058569" cy="99770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5">
                <a:solidFill>
                  <a:srgbClr val="001F5F"/>
                </a:solidFill>
              </a:rPr>
              <a:t>BRIEF </a:t>
            </a:r>
            <a:r>
              <a:rPr sz="3200" spc="-10">
                <a:solidFill>
                  <a:srgbClr val="001F5F"/>
                </a:solidFill>
              </a:rPr>
              <a:t>SUMMARY </a:t>
            </a:r>
            <a:r>
              <a:rPr sz="3200" spc="-5">
                <a:solidFill>
                  <a:srgbClr val="001F5F"/>
                </a:solidFill>
              </a:rPr>
              <a:t>based </a:t>
            </a:r>
            <a:r>
              <a:rPr sz="3200">
                <a:solidFill>
                  <a:srgbClr val="001F5F"/>
                </a:solidFill>
              </a:rPr>
              <a:t>on </a:t>
            </a:r>
            <a:r>
              <a:rPr sz="3200" spc="-5">
                <a:solidFill>
                  <a:srgbClr val="001F5F"/>
                </a:solidFill>
              </a:rPr>
              <a:t>the </a:t>
            </a:r>
            <a:r>
              <a:rPr sz="3200" spc="-15">
                <a:solidFill>
                  <a:srgbClr val="001F5F"/>
                </a:solidFill>
              </a:rPr>
              <a:t>FDA </a:t>
            </a:r>
            <a:r>
              <a:rPr sz="3200" spc="-5">
                <a:solidFill>
                  <a:srgbClr val="001F5F"/>
                </a:solidFill>
              </a:rPr>
              <a:t>Guide </a:t>
            </a:r>
            <a:r>
              <a:rPr sz="3200" spc="-710">
                <a:solidFill>
                  <a:srgbClr val="001F5F"/>
                </a:solidFill>
              </a:rPr>
              <a:t> </a:t>
            </a:r>
            <a:r>
              <a:rPr sz="3200" spc="-10">
                <a:solidFill>
                  <a:srgbClr val="001F5F"/>
                </a:solidFill>
              </a:rPr>
              <a:t>that</a:t>
            </a:r>
            <a:r>
              <a:rPr sz="3200" spc="10">
                <a:solidFill>
                  <a:srgbClr val="001F5F"/>
                </a:solidFill>
              </a:rPr>
              <a:t> </a:t>
            </a:r>
            <a:r>
              <a:rPr sz="3200" spc="-15">
                <a:solidFill>
                  <a:srgbClr val="001F5F"/>
                </a:solidFill>
              </a:rPr>
              <a:t>provides </a:t>
            </a:r>
            <a:r>
              <a:rPr sz="3200" spc="-10">
                <a:solidFill>
                  <a:srgbClr val="001F5F"/>
                </a:solidFill>
              </a:rPr>
              <a:t>more</a:t>
            </a:r>
            <a:r>
              <a:rPr sz="3200" spc="-15">
                <a:solidFill>
                  <a:srgbClr val="001F5F"/>
                </a:solidFill>
              </a:rPr>
              <a:t> </a:t>
            </a:r>
            <a:r>
              <a:rPr sz="3200" spc="-10">
                <a:solidFill>
                  <a:srgbClr val="001F5F"/>
                </a:solidFill>
              </a:rPr>
              <a:t>recommended details</a:t>
            </a:r>
            <a:endParaRPr sz="32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079358" y="6583857"/>
            <a:ext cx="39560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b="0" i="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>
              <a:lnSpc>
                <a:spcPts val="1614"/>
              </a:lnSpc>
            </a:pPr>
            <a:fld id="{81D60167-4931-47E6-BA6A-407CBD079E47}" type="slidenum">
              <a:rPr lang="en-US" spc="-5" smtClean="0"/>
              <a:pPr marL="139700">
                <a:lnSpc>
                  <a:spcPts val="1614"/>
                </a:lnSpc>
              </a:pPr>
              <a:t>97</a:t>
            </a:fld>
            <a:endParaRPr spc="-5"/>
          </a:p>
        </p:txBody>
      </p:sp>
      <p:pic>
        <p:nvPicPr>
          <p:cNvPr id="6" name="Picture 5" descr="A blue and white background with fish and shells&#10;&#10;Description automatically generated">
            <a:extLst>
              <a:ext uri="{FF2B5EF4-FFF2-40B4-BE49-F238E27FC236}">
                <a16:creationId xmlns:a16="http://schemas.microsoft.com/office/drawing/2014/main" id="{5CE4752B-B9F7-058E-784A-C0543C42D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/>
          <a:stretch/>
        </p:blipFill>
        <p:spPr>
          <a:xfrm>
            <a:off x="10606795" y="3429000"/>
            <a:ext cx="1152716" cy="1518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5003" y="765215"/>
            <a:ext cx="3526984" cy="1051506"/>
          </a:xfrm>
          <a:prstGeom prst="rect">
            <a:avLst/>
          </a:prstGeom>
        </p:spPr>
        <p:txBody>
          <a:bodyPr vert="horz" wrap="square" lIns="0" tIns="73660" rIns="0" bIns="0" rtlCol="0" anchor="ctr">
            <a:spAutoFit/>
          </a:bodyPr>
          <a:lstStyle/>
          <a:p>
            <a:pPr marL="434975" marR="5080" indent="-422909">
              <a:lnSpc>
                <a:spcPts val="3779"/>
              </a:lnSpc>
              <a:spcBef>
                <a:spcPts val="580"/>
              </a:spcBef>
            </a:pPr>
            <a:r>
              <a:rPr sz="3500" spc="-20">
                <a:solidFill>
                  <a:srgbClr val="001F5F"/>
                </a:solidFill>
              </a:rPr>
              <a:t>Hazard</a:t>
            </a:r>
            <a:r>
              <a:rPr lang="en-US" sz="3500" spc="-75">
                <a:solidFill>
                  <a:srgbClr val="001F5F"/>
                </a:solidFill>
              </a:rPr>
              <a:t> </a:t>
            </a:r>
            <a:r>
              <a:rPr sz="3500" spc="-10">
                <a:solidFill>
                  <a:srgbClr val="001F5F"/>
                </a:solidFill>
              </a:rPr>
              <a:t>Analysis </a:t>
            </a:r>
            <a:r>
              <a:rPr sz="3500" spc="-775">
                <a:solidFill>
                  <a:srgbClr val="001F5F"/>
                </a:solidFill>
              </a:rPr>
              <a:t> </a:t>
            </a:r>
            <a:r>
              <a:rPr sz="3500" spc="-30">
                <a:solidFill>
                  <a:srgbClr val="001F5F"/>
                </a:solidFill>
              </a:rPr>
              <a:t>Worksheet</a:t>
            </a:r>
            <a:endParaRPr sz="3500"/>
          </a:p>
        </p:txBody>
      </p:sp>
      <p:sp>
        <p:nvSpPr>
          <p:cNvPr id="4" name="object 4"/>
          <p:cNvSpPr txBox="1"/>
          <p:nvPr/>
        </p:nvSpPr>
        <p:spPr>
          <a:xfrm>
            <a:off x="736250" y="3233165"/>
            <a:ext cx="2904490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750695" algn="l"/>
              </a:tabLst>
            </a:pP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Every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0">
                <a:solidFill>
                  <a:srgbClr val="001F5F"/>
                </a:solidFill>
                <a:latin typeface="Calibri"/>
                <a:cs typeface="Calibri"/>
              </a:rPr>
              <a:t>‘Yes’</a:t>
            </a:r>
            <a:r>
              <a:rPr sz="24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in	</a:t>
            </a:r>
            <a:r>
              <a:rPr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sz="2400" spc="-9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9685" marR="378460">
              <a:spcBef>
                <a:spcPts val="105"/>
              </a:spcBef>
              <a:tabLst>
                <a:tab pos="1391285" algn="l"/>
              </a:tabLst>
            </a:pPr>
            <a:r>
              <a:rPr sz="2400" spc="-35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equi</a:t>
            </a:r>
            <a:r>
              <a:rPr sz="2400" spc="-3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es a	</a:t>
            </a:r>
            <a:r>
              <a:rPr sz="2400" spc="-4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esponse  in</a:t>
            </a: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sz="2400" spc="-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5</a:t>
            </a:r>
            <a:r>
              <a:rPr sz="2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and</a:t>
            </a: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34656" y="2136647"/>
            <a:ext cx="1641475" cy="439420"/>
            <a:chOff x="792480" y="2584704"/>
            <a:chExt cx="1641475" cy="439420"/>
          </a:xfrm>
        </p:grpSpPr>
        <p:sp>
          <p:nvSpPr>
            <p:cNvPr id="9" name="object 9"/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1558036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558036" y="426720"/>
                  </a:lnTo>
                  <a:lnTo>
                    <a:pt x="1585704" y="421126"/>
                  </a:lnTo>
                  <a:lnTo>
                    <a:pt x="1608312" y="405876"/>
                  </a:lnTo>
                  <a:lnTo>
                    <a:pt x="1623562" y="383268"/>
                  </a:lnTo>
                  <a:lnTo>
                    <a:pt x="1629156" y="355600"/>
                  </a:lnTo>
                  <a:lnTo>
                    <a:pt x="1629156" y="71120"/>
                  </a:lnTo>
                  <a:lnTo>
                    <a:pt x="1623562" y="43451"/>
                  </a:lnTo>
                  <a:lnTo>
                    <a:pt x="1608312" y="20843"/>
                  </a:lnTo>
                  <a:lnTo>
                    <a:pt x="1585704" y="5593"/>
                  </a:lnTo>
                  <a:lnTo>
                    <a:pt x="155803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558036" y="0"/>
                  </a:lnTo>
                  <a:lnTo>
                    <a:pt x="1585704" y="5593"/>
                  </a:lnTo>
                  <a:lnTo>
                    <a:pt x="1608312" y="20843"/>
                  </a:lnTo>
                  <a:lnTo>
                    <a:pt x="1623562" y="43451"/>
                  </a:lnTo>
                  <a:lnTo>
                    <a:pt x="1629156" y="71120"/>
                  </a:lnTo>
                  <a:lnTo>
                    <a:pt x="1629156" y="355600"/>
                  </a:lnTo>
                  <a:lnTo>
                    <a:pt x="1623562" y="383268"/>
                  </a:lnTo>
                  <a:lnTo>
                    <a:pt x="1608312" y="405876"/>
                  </a:lnTo>
                  <a:lnTo>
                    <a:pt x="1585704" y="421126"/>
                  </a:lnTo>
                  <a:lnTo>
                    <a:pt x="1558036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99489" y="2177668"/>
            <a:ext cx="15119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FFFFFF"/>
                </a:solidFill>
                <a:latin typeface="Calibri"/>
                <a:cs typeface="Calibri"/>
              </a:rPr>
              <a:t>95-97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Picture 13" descr="A white sheet with black text&#10;&#10;Description automatically generated">
            <a:extLst>
              <a:ext uri="{FF2B5EF4-FFF2-40B4-BE49-F238E27FC236}">
                <a16:creationId xmlns:a16="http://schemas.microsoft.com/office/drawing/2014/main" id="{E81D2BDC-B248-4D4A-5477-3529CECCC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r="1320"/>
          <a:stretch/>
        </p:blipFill>
        <p:spPr>
          <a:xfrm>
            <a:off x="4010724" y="127184"/>
            <a:ext cx="5921267" cy="6211962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55155-7718-08D4-4A73-64078FE2E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D174E3B-38EB-6ECF-CD93-EC8E735D90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753" y="759386"/>
            <a:ext cx="3526984" cy="1051506"/>
          </a:xfrm>
          <a:prstGeom prst="rect">
            <a:avLst/>
          </a:prstGeom>
        </p:spPr>
        <p:txBody>
          <a:bodyPr vert="horz" wrap="square" lIns="0" tIns="73660" rIns="0" bIns="0" rtlCol="0" anchor="ctr">
            <a:spAutoFit/>
          </a:bodyPr>
          <a:lstStyle/>
          <a:p>
            <a:pPr marL="434975" marR="5080" indent="-422909">
              <a:lnSpc>
                <a:spcPts val="3779"/>
              </a:lnSpc>
              <a:spcBef>
                <a:spcPts val="580"/>
              </a:spcBef>
            </a:pPr>
            <a:r>
              <a:rPr sz="3500" spc="-20">
                <a:solidFill>
                  <a:srgbClr val="001F5F"/>
                </a:solidFill>
              </a:rPr>
              <a:t>Hazard</a:t>
            </a:r>
            <a:r>
              <a:rPr lang="en-US" sz="3500" spc="-75">
                <a:solidFill>
                  <a:srgbClr val="001F5F"/>
                </a:solidFill>
              </a:rPr>
              <a:t> </a:t>
            </a:r>
            <a:r>
              <a:rPr sz="3500" spc="-10">
                <a:solidFill>
                  <a:srgbClr val="001F5F"/>
                </a:solidFill>
              </a:rPr>
              <a:t>Analysis </a:t>
            </a:r>
            <a:r>
              <a:rPr sz="3500" spc="-775">
                <a:solidFill>
                  <a:srgbClr val="001F5F"/>
                </a:solidFill>
              </a:rPr>
              <a:t> </a:t>
            </a:r>
            <a:r>
              <a:rPr sz="3500" spc="-30">
                <a:solidFill>
                  <a:srgbClr val="001F5F"/>
                </a:solidFill>
              </a:rPr>
              <a:t>Worksheet</a:t>
            </a:r>
            <a:endParaRPr sz="35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70038BE-BBA7-B6C1-1C75-8D4C26ACFB7B}"/>
              </a:ext>
            </a:extLst>
          </p:cNvPr>
          <p:cNvSpPr txBox="1"/>
          <p:nvPr/>
        </p:nvSpPr>
        <p:spPr>
          <a:xfrm>
            <a:off x="736250" y="3233165"/>
            <a:ext cx="2904490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750695" algn="l"/>
              </a:tabLst>
            </a:pP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Every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30">
                <a:solidFill>
                  <a:srgbClr val="001F5F"/>
                </a:solidFill>
                <a:latin typeface="Calibri"/>
                <a:cs typeface="Calibri"/>
              </a:rPr>
              <a:t>‘Yes’</a:t>
            </a:r>
            <a:r>
              <a:rPr sz="2400" spc="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in	</a:t>
            </a:r>
            <a:r>
              <a:rPr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sz="2400" spc="-9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  <a:p>
            <a:pPr marL="19685" marR="378460">
              <a:spcBef>
                <a:spcPts val="105"/>
              </a:spcBef>
              <a:tabLst>
                <a:tab pos="1391285" algn="l"/>
              </a:tabLst>
            </a:pPr>
            <a:r>
              <a:rPr sz="2400" spc="-35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equi</a:t>
            </a:r>
            <a:r>
              <a:rPr sz="2400" spc="-3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es a	</a:t>
            </a:r>
            <a:r>
              <a:rPr sz="2400" spc="-40">
                <a:solidFill>
                  <a:srgbClr val="001F5F"/>
                </a:solidFill>
                <a:latin typeface="Calibri"/>
                <a:cs typeface="Calibri"/>
              </a:rPr>
              <a:t>r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esponse  in</a:t>
            </a: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001F5F"/>
                </a:solidFill>
                <a:latin typeface="Calibri"/>
                <a:cs typeface="Calibri"/>
              </a:rPr>
              <a:t>column</a:t>
            </a:r>
            <a:r>
              <a:rPr sz="2400" spc="-2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5</a:t>
            </a:r>
            <a:r>
              <a:rPr sz="2400" spc="-2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and</a:t>
            </a:r>
            <a:r>
              <a:rPr sz="2400" spc="-15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001F5F"/>
                </a:solidFill>
                <a:latin typeface="Calibri"/>
                <a:cs typeface="Calibri"/>
              </a:rPr>
              <a:t>6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366C8ED5-E135-F314-E0A6-3085B0D7B1C9}"/>
              </a:ext>
            </a:extLst>
          </p:cNvPr>
          <p:cNvGrpSpPr/>
          <p:nvPr/>
        </p:nvGrpSpPr>
        <p:grpSpPr>
          <a:xfrm>
            <a:off x="1234656" y="2136647"/>
            <a:ext cx="1641475" cy="439420"/>
            <a:chOff x="792480" y="2584704"/>
            <a:chExt cx="1641475" cy="43942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900B3412-4AD7-A259-0999-D3ED500C78BE}"/>
                </a:ext>
              </a:extLst>
            </p:cNvPr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1558036" y="0"/>
                  </a:moveTo>
                  <a:lnTo>
                    <a:pt x="71120" y="0"/>
                  </a:lnTo>
                  <a:lnTo>
                    <a:pt x="43435" y="5593"/>
                  </a:lnTo>
                  <a:lnTo>
                    <a:pt x="20829" y="20843"/>
                  </a:lnTo>
                  <a:lnTo>
                    <a:pt x="5588" y="43451"/>
                  </a:lnTo>
                  <a:lnTo>
                    <a:pt x="0" y="71120"/>
                  </a:lnTo>
                  <a:lnTo>
                    <a:pt x="0" y="355600"/>
                  </a:lnTo>
                  <a:lnTo>
                    <a:pt x="5588" y="383268"/>
                  </a:lnTo>
                  <a:lnTo>
                    <a:pt x="20829" y="405876"/>
                  </a:lnTo>
                  <a:lnTo>
                    <a:pt x="43435" y="421126"/>
                  </a:lnTo>
                  <a:lnTo>
                    <a:pt x="71120" y="426720"/>
                  </a:lnTo>
                  <a:lnTo>
                    <a:pt x="1558036" y="426720"/>
                  </a:lnTo>
                  <a:lnTo>
                    <a:pt x="1585704" y="421126"/>
                  </a:lnTo>
                  <a:lnTo>
                    <a:pt x="1608312" y="405876"/>
                  </a:lnTo>
                  <a:lnTo>
                    <a:pt x="1623562" y="383268"/>
                  </a:lnTo>
                  <a:lnTo>
                    <a:pt x="1629156" y="355600"/>
                  </a:lnTo>
                  <a:lnTo>
                    <a:pt x="1629156" y="71120"/>
                  </a:lnTo>
                  <a:lnTo>
                    <a:pt x="1623562" y="43451"/>
                  </a:lnTo>
                  <a:lnTo>
                    <a:pt x="1608312" y="20843"/>
                  </a:lnTo>
                  <a:lnTo>
                    <a:pt x="1585704" y="5593"/>
                  </a:lnTo>
                  <a:lnTo>
                    <a:pt x="1558036" y="0"/>
                  </a:lnTo>
                  <a:close/>
                </a:path>
              </a:pathLst>
            </a:custGeom>
            <a:solidFill>
              <a:srgbClr val="1D17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CE5BF9C-C14A-DE24-C2B1-2F6B9AF28958}"/>
                </a:ext>
              </a:extLst>
            </p:cNvPr>
            <p:cNvSpPr/>
            <p:nvPr/>
          </p:nvSpPr>
          <p:spPr>
            <a:xfrm>
              <a:off x="798576" y="2590800"/>
              <a:ext cx="1629410" cy="426720"/>
            </a:xfrm>
            <a:custGeom>
              <a:avLst/>
              <a:gdLst/>
              <a:ahLst/>
              <a:cxnLst/>
              <a:rect l="l" t="t" r="r" b="b"/>
              <a:pathLst>
                <a:path w="1629410" h="426719">
                  <a:moveTo>
                    <a:pt x="0" y="71120"/>
                  </a:moveTo>
                  <a:lnTo>
                    <a:pt x="5588" y="43451"/>
                  </a:lnTo>
                  <a:lnTo>
                    <a:pt x="20829" y="20843"/>
                  </a:lnTo>
                  <a:lnTo>
                    <a:pt x="43435" y="5593"/>
                  </a:lnTo>
                  <a:lnTo>
                    <a:pt x="71120" y="0"/>
                  </a:lnTo>
                  <a:lnTo>
                    <a:pt x="1558036" y="0"/>
                  </a:lnTo>
                  <a:lnTo>
                    <a:pt x="1585704" y="5593"/>
                  </a:lnTo>
                  <a:lnTo>
                    <a:pt x="1608312" y="20843"/>
                  </a:lnTo>
                  <a:lnTo>
                    <a:pt x="1623562" y="43451"/>
                  </a:lnTo>
                  <a:lnTo>
                    <a:pt x="1629156" y="71120"/>
                  </a:lnTo>
                  <a:lnTo>
                    <a:pt x="1629156" y="355600"/>
                  </a:lnTo>
                  <a:lnTo>
                    <a:pt x="1623562" y="383268"/>
                  </a:lnTo>
                  <a:lnTo>
                    <a:pt x="1608312" y="405876"/>
                  </a:lnTo>
                  <a:lnTo>
                    <a:pt x="1585704" y="421126"/>
                  </a:lnTo>
                  <a:lnTo>
                    <a:pt x="1558036" y="426720"/>
                  </a:lnTo>
                  <a:lnTo>
                    <a:pt x="71120" y="426720"/>
                  </a:lnTo>
                  <a:lnTo>
                    <a:pt x="43435" y="421126"/>
                  </a:lnTo>
                  <a:lnTo>
                    <a:pt x="20829" y="405876"/>
                  </a:lnTo>
                  <a:lnTo>
                    <a:pt x="5588" y="383268"/>
                  </a:lnTo>
                  <a:lnTo>
                    <a:pt x="0" y="355600"/>
                  </a:lnTo>
                  <a:lnTo>
                    <a:pt x="0" y="7112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2187928C-C6F1-68F4-92CE-B5EBEE655325}"/>
              </a:ext>
            </a:extLst>
          </p:cNvPr>
          <p:cNvSpPr txBox="1"/>
          <p:nvPr/>
        </p:nvSpPr>
        <p:spPr>
          <a:xfrm>
            <a:off x="1299489" y="2177668"/>
            <a:ext cx="15119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>
                <a:solidFill>
                  <a:srgbClr val="FFFFFF"/>
                </a:solidFill>
                <a:latin typeface="Calibri"/>
                <a:cs typeface="Calibri"/>
              </a:rPr>
              <a:t>Pages</a:t>
            </a:r>
            <a:r>
              <a:rPr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>
                <a:solidFill>
                  <a:srgbClr val="FFFFFF"/>
                </a:solidFill>
                <a:latin typeface="Calibri"/>
                <a:cs typeface="Calibri"/>
              </a:rPr>
              <a:t>95-97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6" name="Picture 15" descr="A document with text on it&#10;&#10;Description automatically generated">
            <a:extLst>
              <a:ext uri="{FF2B5EF4-FFF2-40B4-BE49-F238E27FC236}">
                <a16:creationId xmlns:a16="http://schemas.microsoft.com/office/drawing/2014/main" id="{4F74DCA5-26B5-81F5-44C9-225EA36F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959" y="119530"/>
            <a:ext cx="5810198" cy="622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19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HA">
      <a:dk1>
        <a:srgbClr val="003760"/>
      </a:dk1>
      <a:lt1>
        <a:srgbClr val="FFFFFF"/>
      </a:lt1>
      <a:dk2>
        <a:srgbClr val="E7D2DC"/>
      </a:dk2>
      <a:lt2>
        <a:srgbClr val="F2F2F2"/>
      </a:lt2>
      <a:accent1>
        <a:srgbClr val="003E6C"/>
      </a:accent1>
      <a:accent2>
        <a:srgbClr val="A5002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0070C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SHA">
      <a:dk1>
        <a:srgbClr val="003760"/>
      </a:dk1>
      <a:lt1>
        <a:srgbClr val="FFFFFF"/>
      </a:lt1>
      <a:dk2>
        <a:srgbClr val="E7D2DC"/>
      </a:dk2>
      <a:lt2>
        <a:srgbClr val="F2F2F2"/>
      </a:lt2>
      <a:accent1>
        <a:srgbClr val="003E6C"/>
      </a:accent1>
      <a:accent2>
        <a:srgbClr val="A5002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0070C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ac8d35-6a2d-48f2-b601-06cd45d5926e">
      <Terms xmlns="http://schemas.microsoft.com/office/infopath/2007/PartnerControls"/>
    </lcf76f155ced4ddcb4097134ff3c332f>
    <TaxCatchAll xmlns="30af0fd0-a37f-49e3-bd84-b6dc25b6d8a4" xsi:nil="true"/>
    <Run_x0020_Time xmlns="d5ac8d35-6a2d-48f2-b601-06cd45d5926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F416AABFE59440A01F949B778980B4" ma:contentTypeVersion="19" ma:contentTypeDescription="Create a new document." ma:contentTypeScope="" ma:versionID="5ae0a03f3584a3231834eb547656d227">
  <xsd:schema xmlns:xsd="http://www.w3.org/2001/XMLSchema" xmlns:xs="http://www.w3.org/2001/XMLSchema" xmlns:p="http://schemas.microsoft.com/office/2006/metadata/properties" xmlns:ns2="d5ac8d35-6a2d-48f2-b601-06cd45d5926e" xmlns:ns3="30af0fd0-a37f-49e3-bd84-b6dc25b6d8a4" targetNamespace="http://schemas.microsoft.com/office/2006/metadata/properties" ma:root="true" ma:fieldsID="162cbcd4a2985f40c834170183bb1f9b" ns2:_="" ns3:_="">
    <xsd:import namespace="d5ac8d35-6a2d-48f2-b601-06cd45d5926e"/>
    <xsd:import namespace="30af0fd0-a37f-49e3-bd84-b6dc25b6d8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Run_x0020_Tim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c8d35-6a2d-48f2-b601-06cd45d592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b41c2e3-9785-49eb-8a3d-46febc3934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Run_x0020_Time" ma:index="24" nillable="true" ma:displayName="Run Time" ma:format="DateTime" ma:internalName="Run_x0020_Time">
      <xsd:simpleType>
        <xsd:restriction base="dms:DateTim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f0fd0-a37f-49e3-bd84-b6dc25b6d8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d3e674c-b3cb-47b8-8b95-1623d059ae95}" ma:internalName="TaxCatchAll" ma:showField="CatchAllData" ma:web="30af0fd0-a37f-49e3-bd84-b6dc25b6d8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6BBC0D-E932-401C-A0EF-DD09AF4D66FE}">
  <ds:schemaRefs>
    <ds:schemaRef ds:uri="30af0fd0-a37f-49e3-bd84-b6dc25b6d8a4"/>
    <ds:schemaRef ds:uri="85918ba4-d3dc-4cde-911d-99c09b869060"/>
    <ds:schemaRef ds:uri="d5ac8d35-6a2d-48f2-b601-06cd45d5926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37C3AC0-5407-42FA-941F-C95C0AA393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07CEC1-80C0-4871-A8F4-FF8BA3199D8F}">
  <ds:schemaRefs>
    <ds:schemaRef ds:uri="30af0fd0-a37f-49e3-bd84-b6dc25b6d8a4"/>
    <ds:schemaRef ds:uri="d5ac8d35-6a2d-48f2-b601-06cd45d592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10435</Words>
  <Application>Microsoft Macintosh PowerPoint</Application>
  <PresentationFormat>Widescreen</PresentationFormat>
  <Paragraphs>2140</Paragraphs>
  <Slides>231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231</vt:i4>
      </vt:variant>
    </vt:vector>
  </HeadingPairs>
  <TitlesOfParts>
    <vt:vector size="248" baseType="lpstr">
      <vt:lpstr>ＭＳ Ｐゴシック</vt:lpstr>
      <vt:lpstr>ＭＳ Ｐゴシック</vt:lpstr>
      <vt:lpstr>Aptos</vt:lpstr>
      <vt:lpstr>Aptos Black</vt:lpstr>
      <vt:lpstr>Arial</vt:lpstr>
      <vt:lpstr>Calibri</vt:lpstr>
      <vt:lpstr>Comic Sans MS</vt:lpstr>
      <vt:lpstr>Courier New</vt:lpstr>
      <vt:lpstr>Museo Sans 300</vt:lpstr>
      <vt:lpstr>MuseoSans-300</vt:lpstr>
      <vt:lpstr>MuseoSans-700</vt:lpstr>
      <vt:lpstr>Segoe UI</vt:lpstr>
      <vt:lpstr>Times</vt:lpstr>
      <vt:lpstr>Times New Roman</vt:lpstr>
      <vt:lpstr>Wingdings</vt:lpstr>
      <vt:lpstr>Office Theme</vt:lpstr>
      <vt:lpstr>Custom Design</vt:lpstr>
      <vt:lpstr>Seafood HACCP Basic Training</vt:lpstr>
      <vt:lpstr>PowerPoint Presentation</vt:lpstr>
      <vt:lpstr>PowerPoint Presentation</vt:lpstr>
      <vt:lpstr>Introduction to the Alliance Course and HACCP​ </vt:lpstr>
      <vt:lpstr>PowerPoint Presentation</vt:lpstr>
      <vt:lpstr>Audience Role</vt:lpstr>
      <vt:lpstr>PowerPoint Presentation</vt:lpstr>
      <vt:lpstr>Definitions and Terms</vt:lpstr>
      <vt:lpstr> </vt:lpstr>
      <vt:lpstr> </vt:lpstr>
      <vt:lpstr>7 Principles of HACCP</vt:lpstr>
      <vt:lpstr>Layers of Controls</vt:lpstr>
      <vt:lpstr>Prerequisite Programs and  Sanitation Control Procedures</vt:lpstr>
      <vt:lpstr>Prerequisites</vt:lpstr>
      <vt:lpstr>PowerPoint Presentation</vt:lpstr>
      <vt:lpstr>PowerPoint Presentation</vt:lpstr>
      <vt:lpstr>FSMA addition</vt:lpstr>
      <vt:lpstr>Required Training Records</vt:lpstr>
      <vt:lpstr>GMP’s 117</vt:lpstr>
      <vt:lpstr>GMP’s 117</vt:lpstr>
      <vt:lpstr>Sanitation Control Procedures(SCPs)</vt:lpstr>
      <vt:lpstr>SSOP’s- Written Procedures</vt:lpstr>
      <vt:lpstr>Example of Sanitation Control Procedures</vt:lpstr>
      <vt:lpstr>8 Key Areas of Sanitation</vt:lpstr>
      <vt:lpstr>PowerPoint Presentation</vt:lpstr>
      <vt:lpstr>PowerPoint Presentation</vt:lpstr>
      <vt:lpstr>PowerPoint Presentation</vt:lpstr>
      <vt:lpstr>PowerPoint Presentation</vt:lpstr>
      <vt:lpstr>SCPs in GMPs 117</vt:lpstr>
      <vt:lpstr>Monitoring SCPs</vt:lpstr>
      <vt:lpstr>Monitoring SCPs</vt:lpstr>
      <vt:lpstr>PowerPoint Presentation</vt:lpstr>
      <vt:lpstr>SCP Requirements </vt:lpstr>
      <vt:lpstr>HACCP vs. SCP’s </vt:lpstr>
      <vt:lpstr>PowerPoint Presentation</vt:lpstr>
      <vt:lpstr>Seafood Safety Hazards</vt:lpstr>
      <vt:lpstr>PowerPoint Presentation</vt:lpstr>
      <vt:lpstr>Categories for Seafood Safety Hazards </vt:lpstr>
      <vt:lpstr>Species- and Process-Related Hazards</vt:lpstr>
      <vt:lpstr>Pathogens in Seafood</vt:lpstr>
      <vt:lpstr>Pathogen Controls</vt:lpstr>
      <vt:lpstr>Pathogens Growth</vt:lpstr>
      <vt:lpstr>Primary Microbial Pathogens</vt:lpstr>
      <vt:lpstr>Specific Pathogen Controls</vt:lpstr>
      <vt:lpstr>Specific Pathogen Controls </vt:lpstr>
      <vt:lpstr>Specific Pathogen Controls </vt:lpstr>
      <vt:lpstr>Specific Pathogen Controls </vt:lpstr>
      <vt:lpstr>Specific Pathogen Controls </vt:lpstr>
      <vt:lpstr>Specific Pathogen Controls </vt:lpstr>
      <vt:lpstr>Viruses</vt:lpstr>
      <vt:lpstr>Viruses</vt:lpstr>
      <vt:lpstr>Parasites</vt:lpstr>
      <vt:lpstr>Parasites</vt:lpstr>
      <vt:lpstr>Species-Related Hazards from  Harvest/Growing Waters</vt:lpstr>
      <vt:lpstr>Natural Toxins</vt:lpstr>
      <vt:lpstr>Natural Toxins Controls</vt:lpstr>
      <vt:lpstr>Natural Toxins Controls</vt:lpstr>
      <vt:lpstr>Environmental Chemical Contaminants</vt:lpstr>
      <vt:lpstr>Aquaculture Drugs: Illegal or Improper Use </vt:lpstr>
      <vt:lpstr>Scombrotoxin(histamine poisoning) </vt:lpstr>
      <vt:lpstr>Process-Related Hazards  </vt:lpstr>
      <vt:lpstr>Process-Related Hazards</vt:lpstr>
      <vt:lpstr>Food Allergens</vt:lpstr>
      <vt:lpstr>Process-Related Hazards  </vt:lpstr>
      <vt:lpstr>Physical Hazards </vt:lpstr>
      <vt:lpstr>Physical Hazards Controls</vt:lpstr>
      <vt:lpstr>Preliminary Steps in Developing HACCP Plan</vt:lpstr>
      <vt:lpstr>Get Ready!</vt:lpstr>
      <vt:lpstr>HACCP TEAM…Who is involved?</vt:lpstr>
      <vt:lpstr>Get Ready!</vt:lpstr>
      <vt:lpstr>What is involved?</vt:lpstr>
      <vt:lpstr>What is involved?</vt:lpstr>
      <vt:lpstr>Processing steps involved?</vt:lpstr>
      <vt:lpstr>Introduce XYZ Seafood Company (See pages 74-76)</vt:lpstr>
      <vt:lpstr>XYZ Processing Steps</vt:lpstr>
      <vt:lpstr>Principle 1: Hazard Analysis</vt:lpstr>
      <vt:lpstr>Key Definitions</vt:lpstr>
      <vt:lpstr>Why conduct a Hazard Analysis?</vt:lpstr>
      <vt:lpstr>How to conduct a Hazard Analysis?</vt:lpstr>
      <vt:lpstr>Use the Hazard Analysis Worksheet</vt:lpstr>
      <vt:lpstr>STEP 1– Enter Processing Steps​</vt:lpstr>
      <vt:lpstr>List all Processing Steps</vt:lpstr>
      <vt:lpstr>STEP 2– List Potential Food Safety Hazards</vt:lpstr>
      <vt:lpstr>Search for the potential hazards for the Fresh ‘Wild’ Mahi-mahi Fillets</vt:lpstr>
      <vt:lpstr>One Species-related hazard  </vt:lpstr>
      <vt:lpstr>PowerPoint Presentation</vt:lpstr>
      <vt:lpstr>Hazard Analysis for the XYZ Seafood Company  should include 5 potential hazards:</vt:lpstr>
      <vt:lpstr>Inclusive Method</vt:lpstr>
      <vt:lpstr>STEPS 3 &amp; 4 – Hazard Evaluation &amp; Justification</vt:lpstr>
      <vt:lpstr>Exercise: Complete the Hazard Analysis Worksheet</vt:lpstr>
      <vt:lpstr>PowerPoint Presentation</vt:lpstr>
      <vt:lpstr>PowerPoint Presentation</vt:lpstr>
      <vt:lpstr>BRIEF SUMMARY based on the FDA Guide  that provides more recommended details</vt:lpstr>
      <vt:lpstr>STEPS 5 – Identify control Measures (Column 5)</vt:lpstr>
      <vt:lpstr>Control Measures</vt:lpstr>
      <vt:lpstr>Control Measures</vt:lpstr>
      <vt:lpstr>BRIEF SUMMARY based on the FDA Guide  that provides more recommended details</vt:lpstr>
      <vt:lpstr>Hazard Analysis  Worksheet</vt:lpstr>
      <vt:lpstr>Hazard Analysis  Worksheet</vt:lpstr>
      <vt:lpstr>Hazard Analysis  Worksheet</vt:lpstr>
      <vt:lpstr>Be sure to identify all  potential FOOD SAFETY Hazards</vt:lpstr>
      <vt:lpstr>PowerPoint Presentation</vt:lpstr>
      <vt:lpstr>Principle 2: Determine Critical Control Points</vt:lpstr>
      <vt:lpstr>What’s a Critical Control Points</vt:lpstr>
      <vt:lpstr>Hazard Prevention</vt:lpstr>
      <vt:lpstr>Hazard Elimination</vt:lpstr>
      <vt:lpstr>Hazard Reduction</vt:lpstr>
      <vt:lpstr>More than one …</vt:lpstr>
      <vt:lpstr>Product &amp; Process Specific …</vt:lpstr>
      <vt:lpstr>PowerPoint Presentation</vt:lpstr>
      <vt:lpstr>Completed  Hazard Analysis  105 - 107</vt:lpstr>
      <vt:lpstr>Completed  Hazard Analysis  105 - 107</vt:lpstr>
      <vt:lpstr>Completed  Hazard Analysis  105 - 107</vt:lpstr>
      <vt:lpstr>Conclusions from the Hazard Analysis</vt:lpstr>
      <vt:lpstr>Remember to use the  recommendations in  the FDA Guide</vt:lpstr>
      <vt:lpstr>“CCP either here or later”</vt:lpstr>
      <vt:lpstr>PowerPoint Presentation</vt:lpstr>
      <vt:lpstr>Principle 3: Establish Critical Limits</vt:lpstr>
      <vt:lpstr>What’s is a Critical Limit?</vt:lpstr>
      <vt:lpstr>Sources &amp; Examples …</vt:lpstr>
      <vt:lpstr>Options and details…</vt:lpstr>
      <vt:lpstr>Options and details…</vt:lpstr>
      <vt:lpstr>Using Operating Limits</vt:lpstr>
      <vt:lpstr>PowerPoint Presentation</vt:lpstr>
      <vt:lpstr>Critical Limits should be specified  in the written HACCP Plan</vt:lpstr>
      <vt:lpstr>Optional HACCP Plan Forms (both must contain same information)</vt:lpstr>
      <vt:lpstr>Expected Information in all HACCP Plans</vt:lpstr>
      <vt:lpstr>Building a HACCP Plan Form for each CCP</vt:lpstr>
      <vt:lpstr>Recommended Critical Limits</vt:lpstr>
      <vt:lpstr>Select a Control Strategy</vt:lpstr>
      <vt:lpstr>Proceed through the  selected Control Strategies</vt:lpstr>
      <vt:lpstr>Select the best control to situation and assure effective control for the potential hazard</vt:lpstr>
      <vt:lpstr>HACCP Plan for XYZ Seafood Company</vt:lpstr>
      <vt:lpstr>PowerPoint Presentation</vt:lpstr>
      <vt:lpstr>Want some more ?</vt:lpstr>
      <vt:lpstr>Principle 4: Critical Control Point Monitoring</vt:lpstr>
      <vt:lpstr>What is a Monitoring?</vt:lpstr>
      <vt:lpstr>PowerPoint Presentation</vt:lpstr>
      <vt:lpstr>What ?</vt:lpstr>
      <vt:lpstr>How ?</vt:lpstr>
      <vt:lpstr>What? (frequency)</vt:lpstr>
      <vt:lpstr>What? (frequency)</vt:lpstr>
      <vt:lpstr>Monitoring requires training</vt:lpstr>
      <vt:lpstr>Monitoring examples</vt:lpstr>
      <vt:lpstr>Monitoring equipment examples</vt:lpstr>
      <vt:lpstr>Monitoring for XYZ Seafood Company</vt:lpstr>
      <vt:lpstr>End Chapter 8:Principle 4</vt:lpstr>
      <vt:lpstr>Principle 5: Corrective Actions</vt:lpstr>
      <vt:lpstr>What are Corrective Actions</vt:lpstr>
      <vt:lpstr>Corrective action components</vt:lpstr>
      <vt:lpstr>Is the involved product safe?</vt:lpstr>
      <vt:lpstr>Is the involved product safe?</vt:lpstr>
      <vt:lpstr>Using the FDA Guide for CA’s</vt:lpstr>
      <vt:lpstr>Information for documenting Corrective Actions</vt:lpstr>
      <vt:lpstr>Example Corrective Actions See pages 134 &amp; 135</vt:lpstr>
      <vt:lpstr>Corrective Actions for XYZ Seafood Company </vt:lpstr>
      <vt:lpstr>Corrective Actions for XYZ Seafood Company </vt:lpstr>
      <vt:lpstr>End Chapter 9:Principle 5</vt:lpstr>
      <vt:lpstr>Principle 6: Establish Verification Procedure</vt:lpstr>
      <vt:lpstr>What is Verifications</vt:lpstr>
      <vt:lpstr>Various Types of s</vt:lpstr>
      <vt:lpstr> Validation ‘before’ operations</vt:lpstr>
      <vt:lpstr>Before operations…‘Validate the HACCP controls and plan will work’</vt:lpstr>
      <vt:lpstr>When to Validate </vt:lpstr>
      <vt:lpstr>Verification ‘during’ operations </vt:lpstr>
      <vt:lpstr>‘Is it working’ … see page 146</vt:lpstr>
      <vt:lpstr>Record Accuracy and Calibration</vt:lpstr>
      <vt:lpstr>Verify through periodic testing</vt:lpstr>
      <vt:lpstr>Must Review Monitoring and Corrective Action Records </vt:lpstr>
      <vt:lpstr>Total HACCP Program Verification</vt:lpstr>
      <vt:lpstr>Total HACCP Program Verification</vt:lpstr>
      <vt:lpstr>Ultimate Verification</vt:lpstr>
      <vt:lpstr>Verification Summary…</vt:lpstr>
      <vt:lpstr>Verifications for XYZ Seafood Company</vt:lpstr>
      <vt:lpstr>Verifications for XYZ Seafood Company</vt:lpstr>
      <vt:lpstr>Verifications for XYZ Seafood Company</vt:lpstr>
      <vt:lpstr>PowerPoint Presentation</vt:lpstr>
      <vt:lpstr>Principle 7: Record Keeping Procedures</vt:lpstr>
      <vt:lpstr>Records Support the HACCP Program</vt:lpstr>
      <vt:lpstr>Recommended and Required Records</vt:lpstr>
      <vt:lpstr>Additional Record Support for HACCP</vt:lpstr>
      <vt:lpstr>Records support the HACCP Program</vt:lpstr>
      <vt:lpstr>Example Monitoring Records</vt:lpstr>
      <vt:lpstr>Example Monitoring Records …</vt:lpstr>
      <vt:lpstr>PowerPoint Presentation</vt:lpstr>
      <vt:lpstr>PowerPoint Presentation</vt:lpstr>
      <vt:lpstr>Additional Record Examples … </vt:lpstr>
      <vt:lpstr>Do Not Forget Records  for required SCP monitoring</vt:lpstr>
      <vt:lpstr>PowerPoint Presentation</vt:lpstr>
      <vt:lpstr>PowerPoint Presentation</vt:lpstr>
      <vt:lpstr>Records for XYZ Seafood Company</vt:lpstr>
      <vt:lpstr>Records for XYZ Seafood Company</vt:lpstr>
      <vt:lpstr>Records for XYZ Seafood Company</vt:lpstr>
      <vt:lpstr>SPECIAL NOTE</vt:lpstr>
      <vt:lpstr>End Chapter11: Principle 7</vt:lpstr>
      <vt:lpstr>The Seafood HACCP Regulation</vt:lpstr>
      <vt:lpstr>Copies of the Official Published Regulation 21 CFR Part 123 Seafood HACCP Regulation</vt:lpstr>
      <vt:lpstr>Regulation Outlined in Parts</vt:lpstr>
      <vt:lpstr>Key Definition in the Regulation</vt:lpstr>
      <vt:lpstr>Key Definitions in the Regulation</vt:lpstr>
      <vt:lpstr>Who must comply?</vt:lpstr>
      <vt:lpstr>Define Processing</vt:lpstr>
      <vt:lpstr>Regulation does not apply to:</vt:lpstr>
      <vt:lpstr>Foundation for the Regulation</vt:lpstr>
      <vt:lpstr>Determine hazards likely to occur…</vt:lpstr>
      <vt:lpstr>Witten HACCP Plans….</vt:lpstr>
      <vt:lpstr>HACCP plans ‘shall’ contain …</vt:lpstr>
      <vt:lpstr>HACCP plans ‘shall’ be  signed and dated …</vt:lpstr>
      <vt:lpstr>Special considerations for seafood canning operations</vt:lpstr>
      <vt:lpstr>Sanitation or HACCP Controls?</vt:lpstr>
      <vt:lpstr> </vt:lpstr>
      <vt:lpstr>Processors ‘shall’ take ‘corrective actions’</vt:lpstr>
      <vt:lpstr>Verifications are required…</vt:lpstr>
      <vt:lpstr>Information required on each record …</vt:lpstr>
      <vt:lpstr>Required record…</vt:lpstr>
      <vt:lpstr>Record Reviews and Retention …</vt:lpstr>
      <vt:lpstr>HACCP training to … </vt:lpstr>
      <vt:lpstr>SCP’s – Sanitation Control Procedures</vt:lpstr>
      <vt:lpstr>8 Key Sanitation Control Areas</vt:lpstr>
      <vt:lpstr>HACCP with Imported Seafood</vt:lpstr>
      <vt:lpstr>HACCP with Imported Seafood</vt:lpstr>
      <vt:lpstr>HACCP with Smoked Seafood</vt:lpstr>
      <vt:lpstr>HACCP with Imported Seafood</vt:lpstr>
      <vt:lpstr>HACCP with Raw Molluscan Shellfish</vt:lpstr>
      <vt:lpstr>HACCP with Raw Molluscan Shellfish</vt:lpstr>
      <vt:lpstr>PowerPoint Presentation</vt:lpstr>
      <vt:lpstr>PowerPoint Presentation</vt:lpstr>
      <vt:lpstr>Resources for Preparing  Seafood HACCP Plans</vt:lpstr>
      <vt:lpstr>Course Closeout </vt:lpstr>
      <vt:lpstr>Training Evaluation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Michael Ciaramella</dc:creator>
  <cp:lastModifiedBy>Farzad,Razieh</cp:lastModifiedBy>
  <cp:revision>12</cp:revision>
  <dcterms:created xsi:type="dcterms:W3CDTF">2024-09-16T20:30:36Z</dcterms:created>
  <dcterms:modified xsi:type="dcterms:W3CDTF">2025-04-30T16:48:13Z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0x0101003FF416AABFE59440A01F949B778980B4</vt:lpwstr>
  </property>
  <property fmtid="{D5CDD505-2E9C-101B-9397-08002B2CF9AE}" pid="3" name="MediaServiceImageTags">
    <vt:lpwstr/>
  </property>
</Properties>
</file>