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82" r:id="rId3"/>
    <p:sldId id="281" r:id="rId4"/>
    <p:sldId id="260" r:id="rId5"/>
    <p:sldId id="261" r:id="rId6"/>
    <p:sldId id="262" r:id="rId7"/>
    <p:sldId id="263" r:id="rId8"/>
    <p:sldId id="259"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76" r:id="rId22"/>
    <p:sldId id="279"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ugler,Elizabeth A" initials="SA" lastIdx="2" clrIdx="0">
    <p:extLst>
      <p:ext uri="{19B8F6BF-5375-455C-9EA6-DF929625EA0E}">
        <p15:presenceInfo xmlns:p15="http://schemas.microsoft.com/office/powerpoint/2012/main" userId="S::staugler@ufl.edu::57cacfb3-9ec8-455d-8fbf-76fd87ef3f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88A4C2-E330-4E1A-9DBF-2B4AC7D9A59F}" v="1" dt="2022-03-29T14:45:42.3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8999" autoAdjust="0"/>
  </p:normalViewPr>
  <p:slideViewPr>
    <p:cSldViewPr snapToGrid="0">
      <p:cViewPr varScale="1">
        <p:scale>
          <a:sx n="42" d="100"/>
          <a:sy n="42" d="100"/>
        </p:scale>
        <p:origin x="2232" y="4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712D6D-B023-4BDB-BFE5-2A91C9047926}" type="doc">
      <dgm:prSet loTypeId="urn:microsoft.com/office/officeart/2005/8/layout/vList2" loCatId="list" qsTypeId="urn:microsoft.com/office/officeart/2005/8/quickstyle/simple2" qsCatId="simple" csTypeId="urn:microsoft.com/office/officeart/2005/8/colors/colorful5" csCatId="colorful" phldr="1"/>
      <dgm:spPr/>
    </dgm:pt>
    <dgm:pt modelId="{DEDDBC6E-69BD-4247-BB2B-2EC8FA65F44F}">
      <dgm:prSet phldrT="[Text]"/>
      <dgm:spPr/>
      <dgm:t>
        <a:bodyPr/>
        <a:lstStyle/>
        <a:p>
          <a:r>
            <a:rPr lang="en-US"/>
            <a:t>Research</a:t>
          </a:r>
        </a:p>
      </dgm:t>
    </dgm:pt>
    <dgm:pt modelId="{6C3C9866-E8F8-4783-A5FA-5E899CF0320E}" type="parTrans" cxnId="{A40EA13A-47F0-4F47-8407-BD51168A7D6F}">
      <dgm:prSet/>
      <dgm:spPr/>
      <dgm:t>
        <a:bodyPr/>
        <a:lstStyle/>
        <a:p>
          <a:endParaRPr lang="en-US"/>
        </a:p>
      </dgm:t>
    </dgm:pt>
    <dgm:pt modelId="{F45182B6-5337-4712-8053-0483F5CE890E}" type="sibTrans" cxnId="{A40EA13A-47F0-4F47-8407-BD51168A7D6F}">
      <dgm:prSet/>
      <dgm:spPr/>
      <dgm:t>
        <a:bodyPr/>
        <a:lstStyle/>
        <a:p>
          <a:endParaRPr lang="en-US"/>
        </a:p>
      </dgm:t>
    </dgm:pt>
    <dgm:pt modelId="{E763D27C-9C84-44ED-9100-35708067BEDA}">
      <dgm:prSet phldrT="[Text]"/>
      <dgm:spPr/>
      <dgm:t>
        <a:bodyPr/>
        <a:lstStyle/>
        <a:p>
          <a:r>
            <a:rPr lang="en-US"/>
            <a:t>Extension</a:t>
          </a:r>
        </a:p>
      </dgm:t>
    </dgm:pt>
    <dgm:pt modelId="{95860F39-1FB3-412B-84F4-3CBE0A7D35CC}" type="parTrans" cxnId="{E5FB7D0F-2532-4721-BE7E-F64D8B8AAE75}">
      <dgm:prSet/>
      <dgm:spPr/>
      <dgm:t>
        <a:bodyPr/>
        <a:lstStyle/>
        <a:p>
          <a:endParaRPr lang="en-US"/>
        </a:p>
      </dgm:t>
    </dgm:pt>
    <dgm:pt modelId="{4CE56EA1-D4E5-4708-B693-D3CCF8184A2C}" type="sibTrans" cxnId="{E5FB7D0F-2532-4721-BE7E-F64D8B8AAE75}">
      <dgm:prSet/>
      <dgm:spPr/>
      <dgm:t>
        <a:bodyPr/>
        <a:lstStyle/>
        <a:p>
          <a:endParaRPr lang="en-US"/>
        </a:p>
      </dgm:t>
    </dgm:pt>
    <dgm:pt modelId="{16E8B04E-2CAF-4075-91E3-A142DE57A9E0}">
      <dgm:prSet phldrT="[Text]"/>
      <dgm:spPr/>
      <dgm:t>
        <a:bodyPr/>
        <a:lstStyle/>
        <a:p>
          <a:r>
            <a:rPr lang="en-US"/>
            <a:t>Education</a:t>
          </a:r>
        </a:p>
      </dgm:t>
    </dgm:pt>
    <dgm:pt modelId="{8361D6D1-36FE-47F8-A422-660BF57A7EB0}" type="parTrans" cxnId="{20CAF07A-510F-4C42-A6C4-62BACFB006F5}">
      <dgm:prSet/>
      <dgm:spPr/>
      <dgm:t>
        <a:bodyPr/>
        <a:lstStyle/>
        <a:p>
          <a:endParaRPr lang="en-US"/>
        </a:p>
      </dgm:t>
    </dgm:pt>
    <dgm:pt modelId="{299840E8-DEAE-4AE6-B3E2-9133572CCEEC}" type="sibTrans" cxnId="{20CAF07A-510F-4C42-A6C4-62BACFB006F5}">
      <dgm:prSet/>
      <dgm:spPr/>
      <dgm:t>
        <a:bodyPr/>
        <a:lstStyle/>
        <a:p>
          <a:endParaRPr lang="en-US"/>
        </a:p>
      </dgm:t>
    </dgm:pt>
    <dgm:pt modelId="{D82FAE37-A6A8-4441-8FC5-BF7BFB904299}" type="pres">
      <dgm:prSet presAssocID="{61712D6D-B023-4BDB-BFE5-2A91C9047926}" presName="linear" presStyleCnt="0">
        <dgm:presLayoutVars>
          <dgm:animLvl val="lvl"/>
          <dgm:resizeHandles val="exact"/>
        </dgm:presLayoutVars>
      </dgm:prSet>
      <dgm:spPr/>
    </dgm:pt>
    <dgm:pt modelId="{AD77B1CB-C39B-44FF-A29B-7B6535D25D16}" type="pres">
      <dgm:prSet presAssocID="{DEDDBC6E-69BD-4247-BB2B-2EC8FA65F44F}" presName="parentText" presStyleLbl="node1" presStyleIdx="0" presStyleCnt="3">
        <dgm:presLayoutVars>
          <dgm:chMax val="0"/>
          <dgm:bulletEnabled val="1"/>
        </dgm:presLayoutVars>
      </dgm:prSet>
      <dgm:spPr/>
    </dgm:pt>
    <dgm:pt modelId="{F2D5D71C-00CA-4CFB-A92C-ED625878800A}" type="pres">
      <dgm:prSet presAssocID="{F45182B6-5337-4712-8053-0483F5CE890E}" presName="spacer" presStyleCnt="0"/>
      <dgm:spPr/>
    </dgm:pt>
    <dgm:pt modelId="{6CDF1DDF-5C68-4EED-964F-9A99395848BE}" type="pres">
      <dgm:prSet presAssocID="{E763D27C-9C84-44ED-9100-35708067BEDA}" presName="parentText" presStyleLbl="node1" presStyleIdx="1" presStyleCnt="3">
        <dgm:presLayoutVars>
          <dgm:chMax val="0"/>
          <dgm:bulletEnabled val="1"/>
        </dgm:presLayoutVars>
      </dgm:prSet>
      <dgm:spPr/>
    </dgm:pt>
    <dgm:pt modelId="{818800DC-0451-4630-B59C-5A83D74D3948}" type="pres">
      <dgm:prSet presAssocID="{4CE56EA1-D4E5-4708-B693-D3CCF8184A2C}" presName="spacer" presStyleCnt="0"/>
      <dgm:spPr/>
    </dgm:pt>
    <dgm:pt modelId="{9EAF6A90-A8D5-42ED-91E8-196DB0B2AB62}" type="pres">
      <dgm:prSet presAssocID="{16E8B04E-2CAF-4075-91E3-A142DE57A9E0}" presName="parentText" presStyleLbl="node1" presStyleIdx="2" presStyleCnt="3">
        <dgm:presLayoutVars>
          <dgm:chMax val="0"/>
          <dgm:bulletEnabled val="1"/>
        </dgm:presLayoutVars>
      </dgm:prSet>
      <dgm:spPr/>
    </dgm:pt>
  </dgm:ptLst>
  <dgm:cxnLst>
    <dgm:cxn modelId="{E5FB7D0F-2532-4721-BE7E-F64D8B8AAE75}" srcId="{61712D6D-B023-4BDB-BFE5-2A91C9047926}" destId="{E763D27C-9C84-44ED-9100-35708067BEDA}" srcOrd="1" destOrd="0" parTransId="{95860F39-1FB3-412B-84F4-3CBE0A7D35CC}" sibTransId="{4CE56EA1-D4E5-4708-B693-D3CCF8184A2C}"/>
    <dgm:cxn modelId="{A40EA13A-47F0-4F47-8407-BD51168A7D6F}" srcId="{61712D6D-B023-4BDB-BFE5-2A91C9047926}" destId="{DEDDBC6E-69BD-4247-BB2B-2EC8FA65F44F}" srcOrd="0" destOrd="0" parTransId="{6C3C9866-E8F8-4783-A5FA-5E899CF0320E}" sibTransId="{F45182B6-5337-4712-8053-0483F5CE890E}"/>
    <dgm:cxn modelId="{05491662-5190-4E2C-B579-43D6A22FCC40}" type="presOf" srcId="{61712D6D-B023-4BDB-BFE5-2A91C9047926}" destId="{D82FAE37-A6A8-4441-8FC5-BF7BFB904299}" srcOrd="0" destOrd="0" presId="urn:microsoft.com/office/officeart/2005/8/layout/vList2"/>
    <dgm:cxn modelId="{20CAF07A-510F-4C42-A6C4-62BACFB006F5}" srcId="{61712D6D-B023-4BDB-BFE5-2A91C9047926}" destId="{16E8B04E-2CAF-4075-91E3-A142DE57A9E0}" srcOrd="2" destOrd="0" parTransId="{8361D6D1-36FE-47F8-A422-660BF57A7EB0}" sibTransId="{299840E8-DEAE-4AE6-B3E2-9133572CCEEC}"/>
    <dgm:cxn modelId="{B10DDA92-CA9A-4338-97FC-6F0A8A40E370}" type="presOf" srcId="{E763D27C-9C84-44ED-9100-35708067BEDA}" destId="{6CDF1DDF-5C68-4EED-964F-9A99395848BE}" srcOrd="0" destOrd="0" presId="urn:microsoft.com/office/officeart/2005/8/layout/vList2"/>
    <dgm:cxn modelId="{C4C5EBEA-DD4C-422E-9E12-E23D9BC169F4}" type="presOf" srcId="{16E8B04E-2CAF-4075-91E3-A142DE57A9E0}" destId="{9EAF6A90-A8D5-42ED-91E8-196DB0B2AB62}" srcOrd="0" destOrd="0" presId="urn:microsoft.com/office/officeart/2005/8/layout/vList2"/>
    <dgm:cxn modelId="{43732BF3-5A45-44E6-B957-F5E432C003BE}" type="presOf" srcId="{DEDDBC6E-69BD-4247-BB2B-2EC8FA65F44F}" destId="{AD77B1CB-C39B-44FF-A29B-7B6535D25D16}" srcOrd="0" destOrd="0" presId="urn:microsoft.com/office/officeart/2005/8/layout/vList2"/>
    <dgm:cxn modelId="{899225AB-5421-4B82-87A4-8E2DE3BCAE1E}" type="presParOf" srcId="{D82FAE37-A6A8-4441-8FC5-BF7BFB904299}" destId="{AD77B1CB-C39B-44FF-A29B-7B6535D25D16}" srcOrd="0" destOrd="0" presId="urn:microsoft.com/office/officeart/2005/8/layout/vList2"/>
    <dgm:cxn modelId="{66F0DCC4-0F37-40AA-892C-5ED2635D6B7E}" type="presParOf" srcId="{D82FAE37-A6A8-4441-8FC5-BF7BFB904299}" destId="{F2D5D71C-00CA-4CFB-A92C-ED625878800A}" srcOrd="1" destOrd="0" presId="urn:microsoft.com/office/officeart/2005/8/layout/vList2"/>
    <dgm:cxn modelId="{75DA4D02-9FF2-47AE-9995-C814934B5F78}" type="presParOf" srcId="{D82FAE37-A6A8-4441-8FC5-BF7BFB904299}" destId="{6CDF1DDF-5C68-4EED-964F-9A99395848BE}" srcOrd="2" destOrd="0" presId="urn:microsoft.com/office/officeart/2005/8/layout/vList2"/>
    <dgm:cxn modelId="{56BA274A-FD90-4687-B663-0BF06CCB0D6D}" type="presParOf" srcId="{D82FAE37-A6A8-4441-8FC5-BF7BFB904299}" destId="{818800DC-0451-4630-B59C-5A83D74D3948}" srcOrd="3" destOrd="0" presId="urn:microsoft.com/office/officeart/2005/8/layout/vList2"/>
    <dgm:cxn modelId="{D9921A92-B5C6-4E02-A1D7-D7EB2A2CCC06}" type="presParOf" srcId="{D82FAE37-A6A8-4441-8FC5-BF7BFB904299}" destId="{9EAF6A90-A8D5-42ED-91E8-196DB0B2AB6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7B1CB-C39B-44FF-A29B-7B6535D25D16}">
      <dsp:nvSpPr>
        <dsp:cNvPr id="0" name=""/>
        <dsp:cNvSpPr/>
      </dsp:nvSpPr>
      <dsp:spPr>
        <a:xfrm>
          <a:off x="0" y="15576"/>
          <a:ext cx="6467866" cy="10553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Research</a:t>
          </a:r>
        </a:p>
      </dsp:txBody>
      <dsp:txXfrm>
        <a:off x="51517" y="67093"/>
        <a:ext cx="6364832" cy="952306"/>
      </dsp:txXfrm>
    </dsp:sp>
    <dsp:sp modelId="{6CDF1DDF-5C68-4EED-964F-9A99395848BE}">
      <dsp:nvSpPr>
        <dsp:cNvPr id="0" name=""/>
        <dsp:cNvSpPr/>
      </dsp:nvSpPr>
      <dsp:spPr>
        <a:xfrm>
          <a:off x="0" y="1197636"/>
          <a:ext cx="6467866" cy="1055340"/>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Extension</a:t>
          </a:r>
        </a:p>
      </dsp:txBody>
      <dsp:txXfrm>
        <a:off x="51517" y="1249153"/>
        <a:ext cx="6364832" cy="952306"/>
      </dsp:txXfrm>
    </dsp:sp>
    <dsp:sp modelId="{9EAF6A90-A8D5-42ED-91E8-196DB0B2AB62}">
      <dsp:nvSpPr>
        <dsp:cNvPr id="0" name=""/>
        <dsp:cNvSpPr/>
      </dsp:nvSpPr>
      <dsp:spPr>
        <a:xfrm>
          <a:off x="0" y="2379696"/>
          <a:ext cx="6467866" cy="105534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Education</a:t>
          </a:r>
        </a:p>
      </dsp:txBody>
      <dsp:txXfrm>
        <a:off x="51517" y="2431213"/>
        <a:ext cx="6364832" cy="9523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2B412-8C61-4FF6-A0F6-6C59B1C230BB}"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0C054-62FE-4A1B-91F6-1D2FAA723AB9}" type="slidenum">
              <a:rPr lang="en-US" smtClean="0"/>
              <a:t>‹#›</a:t>
            </a:fld>
            <a:endParaRPr lang="en-US"/>
          </a:p>
        </p:txBody>
      </p:sp>
    </p:spTree>
    <p:extLst>
      <p:ext uri="{BB962C8B-B14F-4D97-AF65-F5344CB8AC3E}">
        <p14:creationId xmlns:p14="http://schemas.microsoft.com/office/powerpoint/2010/main" val="94304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kcoyne@udel.ed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keyes@mit.edu"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nj.gov/dep/hab/expert-team.html" TargetMode="External"/><Relationship Id="rId5" Type="http://schemas.openxmlformats.org/officeDocument/2006/relationships/hyperlink" Target="mailto:samurphy@whoi.edu" TargetMode="External"/><Relationship Id="rId4" Type="http://schemas.openxmlformats.org/officeDocument/2006/relationships/hyperlink" Target="mailto:tessa.getchis@uconn.edu"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mailto:rhood@umces.edu" TargetMode="External"/><Relationship Id="rId3" Type="http://schemas.openxmlformats.org/officeDocument/2006/relationships/hyperlink" Target="https://urldefense.proofpoint.com/v2/url?u=https-3A__www.mdsg.umd.edu_research-2Dprojects_2019_re-2D24g&amp;d=DwMFaQ&amp;c=sJ6xIWYx-zLMB3EPkvcnVg&amp;r=vrkh_rntUM5M7q8lZBjdiBbBljXwHKSL_tDfhjXtk6Y&amp;m=O4Kf78NugZUYK4a_K-w1NZoCr64RiGUbZ-Jvb3lz5pFmH-sgTutZMkNpu-sATvh0&amp;s=ZFT8KNpOcVHwCSqMna720QfsLUZu3kYjelRXrreedBM&amp;e=" TargetMode="External"/><Relationship Id="rId7" Type="http://schemas.openxmlformats.org/officeDocument/2006/relationships/hyperlink" Target="mailto:kuska@maracoos.org"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mailto:marjy@vims.edu" TargetMode="External"/><Relationship Id="rId5" Type="http://schemas.openxmlformats.org/officeDocument/2006/relationships/hyperlink" Target="mailto:sjlake@vaseagrant.org" TargetMode="External"/><Relationship Id="rId10" Type="http://schemas.openxmlformats.org/officeDocument/2006/relationships/hyperlink" Target="mailto:john.jacobs@noaa.gov" TargetMode="External"/><Relationship Id="rId4" Type="http://schemas.openxmlformats.org/officeDocument/2006/relationships/hyperlink" Target="https://urldefense.proofpoint.com/v2/url?u=https-3A__www.mdsg.umd.edu_topics_stormwater-2Dpond-2Dmanagement_pond-2Dmanagement&amp;d=DwMFaQ&amp;c=sJ6xIWYx-zLMB3EPkvcnVg&amp;r=vrkh_rntUM5M7q8lZBjdiBbBljXwHKSL_tDfhjXtk6Y&amp;m=O4Kf78NugZUYK4a_K-w1NZoCr64RiGUbZ-Jvb3lz5pFmH-sgTutZMkNpu-sATvh0&amp;s=lDh_RZ3N7mwHM74doRrEr0LbNXVnpFgXwp3zEILR6Lk&amp;e=" TargetMode="External"/><Relationship Id="rId9" Type="http://schemas.openxmlformats.org/officeDocument/2006/relationships/hyperlink" Target="mailto:christopher.w.brown@noaa.gov"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brooke.saari@scseagrant.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rldefense.proofpoint.com/v2/url?u=http-3A__gacoast.uga.edu_&amp;d=DwMGaQ&amp;c=sJ6xIWYx-zLMB3EPkvcnVg&amp;r=vrkh_rntUM5M7q8lZBjdiBbBljXwHKSL_tDfhjXtk6Y&amp;m=pwzwXgdHjsSyoznMAPsOMDootnrdfyoSW65DVbv4tKL9qR3maIFe7lWz9oc9Y1C5&amp;s=GzkiwUb3D1NOWP2-clg5fMNuefoy8ngaRL_AqPURjsk&amp;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phlips@ufl.edu"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lseagrant.org/redtideplan/"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stephen.sempier@usm.edu"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masgc.org/assets/uploads/publications/1811/blue-green_algae.faq.pdf" TargetMode="External"/><Relationship Id="rId5" Type="http://schemas.openxmlformats.org/officeDocument/2006/relationships/hyperlink" Target="https://masgc.org/assets/uploads/publications/1812/faq_red_tide_habs.pdf" TargetMode="External"/><Relationship Id="rId4" Type="http://schemas.openxmlformats.org/officeDocument/2006/relationships/hyperlink" Target="mailto:Ladon.Swann@usm.edu"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cculver@ucsd.edu"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urldefense.proofpoint.com/v2/url?u=https-3A__dornsife.usc.edu_uscseagrant_&amp;d=DwMGaQ&amp;c=sJ6xIWYx-zLMB3EPkvcnVg&amp;r=vrkh_rntUM5M7q8lZBjdiBbBljXwHKSL_tDfhjXtk6Y&amp;m=ckdyFgn37u89SBS-_OQq5JbsmYKS481p1om8mmF3bGuAnWAGOtlrK_OomhO7t873&amp;s=AK1hYWGAgNxJtmDJF__13RTEjl8pPPpgZmv2wBqnufs&amp;e=" TargetMode="External"/><Relationship Id="rId4" Type="http://schemas.openxmlformats.org/officeDocument/2006/relationships/hyperlink" Target="mailto:lshore@usc.edu"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lshore@usc.edu"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urldefense.proofpoint.com/v2/url?u=https-3A__dornsife.usc.edu_uscseagrant_&amp;d=DwMGaQ&amp;c=sJ6xIWYx-zLMB3EPkvcnVg&amp;r=vrkh_rntUM5M7q8lZBjdiBbBljXwHKSL_tDfhjXtk6Y&amp;m=ckdyFgn37u89SBS-_OQq5JbsmYKS481p1om8mmF3bGuAnWAGOtlrK_OomhO7t873&amp;s=AK1hYWGAgNxJtmDJF__13RTEjl8pPPpgZmv2wBqnufs&amp;e="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guatemal@uw.edu"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urldefense.proofpoint.com/v2/url?u=http-3A__soundtoxins.org&amp;d=DwMFaQ&amp;c=sJ6xIWYx-zLMB3EPkvcnVg&amp;r=vrkh_rntUM5M7q8lZBjdiBbBljXwHKSL_tDfhjXtk6Y&amp;m=6JqdUGV9RhwThbJ7HpMNDX6cJQw-4-d-N0JY5KzkEWLxh7F4UySL3haiB5g5CdUt&amp;s=90ZE80inTGZcqvZn4V0IuUODw6l2JgH3eFX6Zw5LbCU&amp;e=" TargetMode="External"/><Relationship Id="rId4" Type="http://schemas.openxmlformats.org/officeDocument/2006/relationships/hyperlink" Target="https://urldefense.proofpoint.com/v2/url?u=https-3A__coastalscience.noaa.gov_project_value-2Dof-2Dthe-2Dsoundtoxins-2Dpartnership-2Dan-2Dearly-2Dwarning-2Dsystem-2Dfor-2Dhabs-2Din-2Dpuget-2Dsound_&amp;d=DwMFaQ&amp;c=sJ6xIWYx-zLMB3EPkvcnVg&amp;r=vrkh_rntUM5M7q8lZBjdiBbBljXwHKSL_tDfhjXtk6Y&amp;m=6JqdUGV9RhwThbJ7HpMNDX6cJQw-4-d-N0JY5KzkEWLxh7F4UySL3haiB5g5CdUt&amp;s=sUK2PGICMcvw8ydduFSNZePAyMIsDHzRz95lg7ju8Bs&amp;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mfraker@umich.edu"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mailto:gerigmar@msu.edu" TargetMode="External"/><Relationship Id="rId5" Type="http://schemas.openxmlformats.org/officeDocument/2006/relationships/hyperlink" Target="mailto:vanden64@msu.edu" TargetMode="External"/><Relationship Id="rId4" Type="http://schemas.openxmlformats.org/officeDocument/2006/relationships/hyperlink" Target="mailto:gdick@umich.edu"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jennifer.hauxwell@aqua.wisc.ed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ars26@psu.ed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jennifer.hauxwell@aqua.wisc.edu"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mailto:vbrady@d.umn.edu" TargetMode="External"/><Relationship Id="rId4" Type="http://schemas.openxmlformats.org/officeDocument/2006/relationships/hyperlink" Target="mailto:fussell.10@osu.edu"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julianna.m.white@uvm.edu"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mailto:kstepenu@uvm.ed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1</a:t>
            </a:fld>
            <a:endParaRPr lang="en-US"/>
          </a:p>
        </p:txBody>
      </p:sp>
    </p:spTree>
    <p:extLst>
      <p:ext uri="{BB962C8B-B14F-4D97-AF65-F5344CB8AC3E}">
        <p14:creationId xmlns:p14="http://schemas.microsoft.com/office/powerpoint/2010/main" val="86160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rPr>
              <a:t>Project #1</a:t>
            </a:r>
            <a:endParaRPr lang="en-US" sz="1800" b="1" u="sng"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Development of immobilized algicidal bacteria for prevention and mitigation of harmful dinoflagellate blooms. (Coyne)</a:t>
            </a: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sz="1800" dirty="0">
                <a:effectLst/>
                <a:latin typeface="Calibri" panose="020F0502020204030204" pitchFamily="34" charset="0"/>
                <a:ea typeface="Times New Roman" panose="02020603050405020304" pitchFamily="18" charset="0"/>
              </a:rPr>
              <a:t>Contact(s) info (name &amp; email) – Who in your program should I credit to and refer them to if they want more info.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Kathy Coyne (</a:t>
            </a:r>
            <a:r>
              <a:rPr lang="en-US" sz="1800" u="sng" dirty="0">
                <a:solidFill>
                  <a:srgbClr val="0563C1"/>
                </a:solidFill>
                <a:effectLst/>
                <a:latin typeface="Calibri" panose="020F0502020204030204" pitchFamily="34" charset="0"/>
                <a:ea typeface="Calibri" panose="020F0502020204030204" pitchFamily="34" charset="0"/>
                <a:hlinkClick r:id="rId3"/>
              </a:rPr>
              <a:t>kcoyne@udel.edu</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rPr>
              <a:t>Project #2</a:t>
            </a:r>
            <a:endParaRPr lang="en-US" sz="1800" b="1" u="sng"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Phytoplankton dynamics and the role of </a:t>
            </a:r>
            <a:r>
              <a:rPr lang="en-US" sz="1800" dirty="0" err="1">
                <a:solidFill>
                  <a:srgbClr val="000000"/>
                </a:solidFill>
                <a:effectLst/>
                <a:latin typeface="Arial" panose="020B0604020202020204" pitchFamily="34" charset="0"/>
                <a:ea typeface="Calibri" panose="020F0502020204030204" pitchFamily="34" charset="0"/>
              </a:rPr>
              <a:t>Heterosigma</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akashiwo</a:t>
            </a:r>
            <a:r>
              <a:rPr lang="en-US" sz="1800" dirty="0">
                <a:solidFill>
                  <a:srgbClr val="000000"/>
                </a:solidFill>
                <a:effectLst/>
                <a:latin typeface="Arial" panose="020B0604020202020204" pitchFamily="34" charset="0"/>
                <a:ea typeface="Calibri" panose="020F0502020204030204" pitchFamily="34" charset="0"/>
              </a:rPr>
              <a:t> in promoting blooms of the toxic dinoflagellate, </a:t>
            </a:r>
            <a:r>
              <a:rPr lang="en-US" sz="1800" dirty="0" err="1">
                <a:solidFill>
                  <a:srgbClr val="000000"/>
                </a:solidFill>
                <a:effectLst/>
                <a:latin typeface="Arial" panose="020B0604020202020204" pitchFamily="34" charset="0"/>
                <a:ea typeface="Calibri" panose="020F0502020204030204" pitchFamily="34" charset="0"/>
              </a:rPr>
              <a:t>Dinophysis</a:t>
            </a:r>
            <a:r>
              <a:rPr lang="en-US" sz="1800" dirty="0">
                <a:solidFill>
                  <a:srgbClr val="000000"/>
                </a:solidFill>
                <a:effectLst/>
                <a:latin typeface="Arial" panose="020B0604020202020204" pitchFamily="34" charset="0"/>
                <a:ea typeface="Calibri" panose="020F0502020204030204" pitchFamily="34" charset="0"/>
              </a:rPr>
              <a:t> acuminata (</a:t>
            </a:r>
            <a:r>
              <a:rPr lang="en-US" sz="1800" dirty="0" err="1">
                <a:solidFill>
                  <a:srgbClr val="000000"/>
                </a:solidFill>
                <a:effectLst/>
                <a:latin typeface="Arial" panose="020B0604020202020204" pitchFamily="34" charset="0"/>
                <a:ea typeface="Calibri" panose="020F0502020204030204" pitchFamily="34" charset="0"/>
              </a:rPr>
              <a:t>Pettay</a:t>
            </a:r>
            <a:r>
              <a:rPr lang="en-US" sz="1800" dirty="0">
                <a:solidFill>
                  <a:srgbClr val="000000"/>
                </a:solidFill>
                <a:effectLst/>
                <a:latin typeface="Arial" panose="020B0604020202020204" pitchFamily="34" charset="0"/>
                <a:ea typeface="Calibri" panose="020F0502020204030204" pitchFamily="34" charset="0"/>
              </a:rPr>
              <a:t> and Coyne)</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Contact(s) info (name &amp; email) – Who in your program should I credit to and refer them to if they want more info.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Kathy Coyne (</a:t>
            </a:r>
            <a:r>
              <a:rPr lang="en-US" sz="1800" u="sng" dirty="0">
                <a:solidFill>
                  <a:srgbClr val="0563C1"/>
                </a:solidFill>
                <a:effectLst/>
                <a:latin typeface="Calibri" panose="020F0502020204030204" pitchFamily="34" charset="0"/>
                <a:ea typeface="Calibri" panose="020F0502020204030204" pitchFamily="34" charset="0"/>
                <a:hlinkClick r:id="rId3"/>
              </a:rPr>
              <a:t>kcoyne@udel.edu</a:t>
            </a:r>
            <a:r>
              <a:rPr lang="en-US" sz="1800" dirty="0">
                <a:effectLst/>
                <a:latin typeface="Calibri" panose="020F0502020204030204" pitchFamily="34" charset="0"/>
                <a:ea typeface="Calibri" panose="020F0502020204030204" pitchFamily="34" charset="0"/>
              </a:rPr>
              <a:t>)</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u="sng" dirty="0">
                <a:effectLst/>
                <a:latin typeface="Calibri" panose="020F0502020204030204" pitchFamily="34" charset="0"/>
                <a:ea typeface="Calibri" panose="020F0502020204030204" pitchFamily="34" charset="0"/>
              </a:rPr>
              <a:t>Project #3</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Diversity within the harmful alga </a:t>
            </a:r>
            <a:r>
              <a:rPr lang="en-US" sz="1800" i="1" dirty="0" err="1">
                <a:effectLst/>
                <a:latin typeface="Calibri" panose="020F0502020204030204" pitchFamily="34" charset="0"/>
                <a:ea typeface="Calibri" panose="020F0502020204030204" pitchFamily="34" charset="0"/>
              </a:rPr>
              <a:t>Heterosigma</a:t>
            </a:r>
            <a:r>
              <a:rPr lang="en-US" sz="1800" i="1" dirty="0">
                <a:effectLst/>
                <a:latin typeface="Calibri" panose="020F0502020204030204" pitchFamily="34" charset="0"/>
                <a:ea typeface="Calibri" panose="020F0502020204030204" pitchFamily="34" charset="0"/>
              </a:rPr>
              <a:t> </a:t>
            </a:r>
            <a:r>
              <a:rPr lang="en-US" sz="1800" i="1" dirty="0" err="1">
                <a:effectLst/>
                <a:latin typeface="Calibri" panose="020F0502020204030204" pitchFamily="34" charset="0"/>
                <a:ea typeface="Calibri" panose="020F0502020204030204" pitchFamily="34" charset="0"/>
              </a:rPr>
              <a:t>akashiwo</a:t>
            </a:r>
            <a:r>
              <a:rPr lang="en-US" sz="1800" dirty="0">
                <a:effectLst/>
                <a:latin typeface="Calibri" panose="020F0502020204030204" pitchFamily="34" charset="0"/>
                <a:ea typeface="Calibri" panose="020F0502020204030204" pitchFamily="34" charset="0"/>
              </a:rPr>
              <a:t>: environmental drivers and strain toxicity (</a:t>
            </a:r>
            <a:r>
              <a:rPr lang="en-US" sz="1800" dirty="0" err="1">
                <a:effectLst/>
                <a:latin typeface="Calibri" panose="020F0502020204030204" pitchFamily="34" charset="0"/>
                <a:ea typeface="Calibri" panose="020F0502020204030204" pitchFamily="34" charset="0"/>
              </a:rPr>
              <a:t>Pettay</a:t>
            </a:r>
            <a:r>
              <a:rPr lang="en-US" sz="1800" dirty="0">
                <a:effectLst/>
                <a:latin typeface="Calibri" panose="020F0502020204030204" pitchFamily="34" charset="0"/>
                <a:ea typeface="Calibri" panose="020F0502020204030204" pitchFamily="34" charset="0"/>
              </a:rPr>
              <a:t> and Coyne)</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Contact(s) info (name &amp; email) – Who in your program should I credit to and refer them to if they want more info.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Kathy Coyne (</a:t>
            </a:r>
            <a:r>
              <a:rPr lang="en-US" sz="1800" u="sng" dirty="0">
                <a:solidFill>
                  <a:srgbClr val="0563C1"/>
                </a:solidFill>
                <a:effectLst/>
                <a:latin typeface="Calibri" panose="020F0502020204030204" pitchFamily="34" charset="0"/>
                <a:ea typeface="Calibri" panose="020F0502020204030204" pitchFamily="34" charset="0"/>
                <a:hlinkClick r:id="rId3"/>
              </a:rPr>
              <a:t>kcoyne@udel.edu</a:t>
            </a:r>
            <a:r>
              <a:rPr lang="en-US" sz="1800" dirty="0">
                <a:effectLst/>
                <a:latin typeface="Calibri" panose="020F0502020204030204" pitchFamily="34" charset="0"/>
                <a:ea typeface="Calibri" panose="020F0502020204030204" pitchFamily="34" charset="0"/>
              </a:rPr>
              <a:t>)</a:t>
            </a:r>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10</a:t>
            </a:fld>
            <a:endParaRPr lang="en-US"/>
          </a:p>
        </p:txBody>
      </p:sp>
    </p:spTree>
    <p:extLst>
      <p:ext uri="{BB962C8B-B14F-4D97-AF65-F5344CB8AC3E}">
        <p14:creationId xmlns:p14="http://schemas.microsoft.com/office/powerpoint/2010/main" val="2677837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1) CTSG ALONG with NY Sea Grant ADMINISTERS  the Long Island Sound Study research competition and have also supported HAB research with these funds:</a:t>
            </a:r>
          </a:p>
          <a:p>
            <a:pPr marL="0" marR="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rPr>
              <a:t>Refined Integration of Remote Sensing with Biological parameters for improved management of Long Island Sound Water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solidFill>
                  <a:srgbClr val="000000"/>
                </a:solidFill>
                <a:effectLst/>
                <a:latin typeface="Arial" panose="020B0604020202020204" pitchFamily="34" charset="0"/>
                <a:ea typeface="Times New Roman" panose="02020603050405020304" pitchFamily="18" charset="0"/>
              </a:rPr>
              <a:t>This study proposes to develop new remote sensing products to improve our knowledge of LIS ecosystem parameters that are critical for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rPr>
              <a:t>2) The use of macroalgae to expand aquaculture and prevent, control, and mitigate harmful algal blooms in New York’s coastal zones</a:t>
            </a:r>
            <a:endParaRPr lang="en-US" sz="1800" b="1"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1800" b="1" i="1" dirty="0">
                <a:effectLst/>
                <a:latin typeface="Calibri" panose="020F0502020204030204" pitchFamily="34" charset="0"/>
                <a:ea typeface="Times New Roman" panose="02020603050405020304" pitchFamily="18" charset="0"/>
              </a:rPr>
              <a:t>This project will create an opportunity to both (1) expand the scope of the NY aquaculture industry, and (2) introduce a cost-effective method for mitigating damage to </a:t>
            </a:r>
            <a:r>
              <a:rPr lang="en-US" sz="1800" b="1" i="1" dirty="0" err="1">
                <a:effectLst/>
                <a:latin typeface="Calibri" panose="020F0502020204030204" pitchFamily="34" charset="0"/>
                <a:ea typeface="Times New Roman" panose="02020603050405020304" pitchFamily="18" charset="0"/>
              </a:rPr>
              <a:t>aquacultured</a:t>
            </a:r>
            <a:r>
              <a:rPr lang="en-US" sz="1800" b="1" i="1" dirty="0">
                <a:effectLst/>
                <a:latin typeface="Calibri" panose="020F0502020204030204" pitchFamily="34" charset="0"/>
                <a:ea typeface="Times New Roman" panose="02020603050405020304" pitchFamily="18" charset="0"/>
              </a:rPr>
              <a:t> seafood from HABs.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effectLst/>
                <a:latin typeface="Calibri" panose="020F0502020204030204" pitchFamily="34" charset="0"/>
                <a:ea typeface="Calibri" panose="020F0502020204030204" pitchFamily="34" charset="0"/>
              </a:rPr>
              <a:t>3) </a:t>
            </a:r>
            <a:r>
              <a:rPr lang="en-US" sz="1800" b="1" i="1" dirty="0">
                <a:solidFill>
                  <a:srgbClr val="424242"/>
                </a:solidFill>
                <a:effectLst/>
                <a:latin typeface="Roboto Condensed" panose="02000000000000000000" pitchFamily="2" charset="0"/>
                <a:ea typeface="Times New Roman" panose="02020603050405020304" pitchFamily="18" charset="0"/>
                <a:cs typeface="Arial" panose="020B0604020202020204" pitchFamily="34" charset="0"/>
              </a:rPr>
              <a:t>In 2020, NYSG completed development of an online tool allowing the public to easily share HAB data with the County and archive monitoring results. The Suspicious Marine HAB Reporting Tool was presented at the 2020 HAB Virtual Symposium and piloted in summer 2020. This web-based tool enables users to report marine HAB outbreaks in real-time by pinpointing locations on a map; this capability ultimately helps improve administrative decisions that Suffolk County makes for monitoring team deployment and supports Action Plan goals to coordinate monitoring data and develop a real-time HAB public alerts program.</a:t>
            </a:r>
          </a:p>
          <a:p>
            <a:pPr marL="0" marR="0">
              <a:spcBef>
                <a:spcPts val="0"/>
              </a:spcBef>
              <a:spcAft>
                <a:spcPts val="0"/>
              </a:spcAft>
            </a:pPr>
            <a:endParaRPr lang="en-US" sz="1800" b="1" i="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i="1" dirty="0">
                <a:effectLst/>
                <a:latin typeface="Calibri" panose="020F0502020204030204" pitchFamily="34" charset="0"/>
                <a:ea typeface="Calibri" panose="020F0502020204030204" pitchFamily="34" charset="0"/>
              </a:rPr>
              <a:t>------</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rPr>
              <a:t>(2019-2021) Refined Integration of Remote Sensing with Biological parameters for improved management of Long Island Sound Water Quality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a:solidFill>
                  <a:srgbClr val="000000"/>
                </a:solidFill>
                <a:effectLst/>
                <a:latin typeface="Arial" panose="020B0604020202020204" pitchFamily="34" charset="0"/>
                <a:ea typeface="Times New Roman" panose="02020603050405020304" pitchFamily="18" charset="0"/>
              </a:rPr>
              <a:t>The Research Foundation CUNY—The City College of New York: Maria </a:t>
            </a:r>
            <a:r>
              <a:rPr lang="en-US" sz="1800" i="1" dirty="0" err="1">
                <a:solidFill>
                  <a:srgbClr val="000000"/>
                </a:solidFill>
                <a:effectLst/>
                <a:latin typeface="Arial" panose="020B0604020202020204" pitchFamily="34" charset="0"/>
                <a:ea typeface="Times New Roman" panose="02020603050405020304" pitchFamily="18" charset="0"/>
              </a:rPr>
              <a:t>Tzortziou</a:t>
            </a:r>
            <a:r>
              <a:rPr lang="en-US" sz="1800" i="1" dirty="0">
                <a:solidFill>
                  <a:srgbClr val="000000"/>
                </a:solidFill>
                <a:effectLst/>
                <a:latin typeface="Arial" panose="020B060402020202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a:solidFill>
                  <a:srgbClr val="000000"/>
                </a:solidFill>
                <a:effectLst/>
                <a:latin typeface="Arial" panose="020B0604020202020204" pitchFamily="34" charset="0"/>
                <a:ea typeface="Times New Roman" panose="02020603050405020304" pitchFamily="18" charset="0"/>
              </a:rPr>
              <a:t>The Research Foundation CUNY—Advance Science Research Center and Queens College: Dianne Greenfield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a:solidFill>
                  <a:srgbClr val="000000"/>
                </a:solidFill>
                <a:effectLst/>
                <a:latin typeface="Arial" panose="020B0604020202020204" pitchFamily="34" charset="0"/>
                <a:ea typeface="Times New Roman" panose="02020603050405020304" pitchFamily="18" charset="0"/>
              </a:rPr>
              <a:t>Lamont-Doherty Earth Observatory, Columbia University: Joaquim Goes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b="1"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The use of macroalgae to expand aquaculture and prevent, control, and mitigate harmful algal blooms in New York’s coastal zones,</a:t>
            </a:r>
            <a:r>
              <a:rPr lang="en-US" sz="1800" dirty="0">
                <a:effectLst/>
                <a:latin typeface="Calibri" panose="020F0502020204030204" pitchFamily="34" charset="0"/>
                <a:ea typeface="Times New Roman" panose="02020603050405020304" pitchFamily="18" charset="0"/>
              </a:rPr>
              <a:t> PI: Chris </a:t>
            </a:r>
            <a:r>
              <a:rPr lang="en-US" sz="1800" dirty="0" err="1">
                <a:effectLst/>
                <a:latin typeface="Calibri" panose="020F0502020204030204" pitchFamily="34" charset="0"/>
                <a:ea typeface="Times New Roman" panose="02020603050405020304" pitchFamily="18" charset="0"/>
              </a:rPr>
              <a:t>Gobler</a:t>
            </a:r>
            <a:r>
              <a:rPr lang="en-US" sz="1800" dirty="0">
                <a:effectLst/>
                <a:latin typeface="Calibri" panose="020F0502020204030204" pitchFamily="34" charset="0"/>
                <a:ea typeface="Times New Roman" panose="02020603050405020304" pitchFamily="18" charset="0"/>
              </a:rPr>
              <a:t> and Michael </a:t>
            </a:r>
            <a:r>
              <a:rPr lang="en-US" sz="1800" dirty="0" err="1">
                <a:effectLst/>
                <a:latin typeface="Calibri" panose="020F0502020204030204" pitchFamily="34" charset="0"/>
                <a:ea typeface="Times New Roman" panose="02020603050405020304" pitchFamily="18" charset="0"/>
              </a:rPr>
              <a:t>Doall</a:t>
            </a:r>
            <a:r>
              <a:rPr lang="en-US" sz="1800" dirty="0">
                <a:effectLst/>
                <a:latin typeface="Calibri" panose="020F0502020204030204" pitchFamily="34" charset="0"/>
                <a:ea typeface="Times New Roman" panose="02020603050405020304" pitchFamily="18" charset="0"/>
              </a:rPr>
              <a:t>, Stony Brook University.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Sea Grant contact: </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Mr. Lane Smith</a:t>
            </a:r>
            <a:br>
              <a:rPr lang="en-US" sz="1800" dirty="0">
                <a:effectLst/>
                <a:latin typeface="Calibri" panose="020F0502020204030204" pitchFamily="34" charset="0"/>
                <a:ea typeface="Times New Roman" panose="02020603050405020304" pitchFamily="18" charset="0"/>
              </a:rPr>
            </a:br>
            <a:endParaRPr lang="en-US" sz="1800" b="1"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1" dirty="0">
              <a:solidFill>
                <a:srgbClr val="424242"/>
              </a:solidFill>
              <a:effectLst/>
              <a:latin typeface="Roboto Condensed" panose="02000000000000000000" pitchFamily="2" charset="0"/>
              <a:ea typeface="Calibri" panose="020F0502020204030204" pitchFamily="34" charset="0"/>
              <a:cs typeface="Arial" panose="020B0604020202020204" pitchFamily="34" charset="0"/>
            </a:endParaRPr>
          </a:p>
          <a:p>
            <a:br>
              <a:rPr lang="en-US" sz="1800" dirty="0">
                <a:solidFill>
                  <a:srgbClr val="000000"/>
                </a:solidFill>
                <a:effectLst/>
                <a:latin typeface="Arial" panose="020B0604020202020204" pitchFamily="34"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11</a:t>
            </a:fld>
            <a:endParaRPr lang="en-US"/>
          </a:p>
        </p:txBody>
      </p:sp>
    </p:spTree>
    <p:extLst>
      <p:ext uri="{BB962C8B-B14F-4D97-AF65-F5344CB8AC3E}">
        <p14:creationId xmlns:p14="http://schemas.microsoft.com/office/powerpoint/2010/main" val="174447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rPr>
              <a:t>Which SG Program (state(s)): </a:t>
            </a:r>
            <a:r>
              <a:rPr lang="en-US" sz="1200" dirty="0">
                <a:solidFill>
                  <a:srgbClr val="757B80"/>
                </a:solidFill>
                <a:effectLst/>
                <a:latin typeface="Calibri" panose="020F0502020204030204" pitchFamily="34" charset="0"/>
                <a:ea typeface="Times New Roman" panose="02020603050405020304" pitchFamily="18" charset="0"/>
              </a:rPr>
              <a:t>MIT Sea Grant</a:t>
            </a:r>
            <a:endParaRPr lang="en-US" sz="11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solidFill>
                  <a:srgbClr val="000000"/>
                </a:solidFill>
                <a:effectLst/>
                <a:latin typeface="Calibri" panose="020F0502020204030204" pitchFamily="34" charset="0"/>
                <a:ea typeface="Times New Roman" panose="02020603050405020304" pitchFamily="18" charset="0"/>
              </a:rPr>
              <a:t>Project title (if there is one): </a:t>
            </a:r>
            <a:r>
              <a:rPr lang="en-US" sz="1200" dirty="0">
                <a:solidFill>
                  <a:srgbClr val="757B80"/>
                </a:solidFill>
                <a:effectLst/>
                <a:latin typeface="Calibri" panose="020F0502020204030204" pitchFamily="34" charset="0"/>
                <a:ea typeface="Times New Roman" panose="02020603050405020304" pitchFamily="18" charset="0"/>
              </a:rPr>
              <a:t>Floating Wetland Education</a:t>
            </a:r>
            <a:endParaRPr lang="en-US" sz="11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solidFill>
                  <a:srgbClr val="757B80"/>
                </a:solidFill>
                <a:effectLst/>
                <a:latin typeface="Calibri" panose="020F0502020204030204" pitchFamily="34" charset="0"/>
                <a:ea typeface="Times New Roman" panose="02020603050405020304" pitchFamily="18" charset="0"/>
              </a:rPr>
              <a:t>Lily Keyes (</a:t>
            </a:r>
            <a:r>
              <a:rPr lang="en-US" sz="1200" u="sng" dirty="0">
                <a:solidFill>
                  <a:srgbClr val="000000"/>
                </a:solidFill>
                <a:effectLst/>
                <a:latin typeface="Calibri" panose="020F0502020204030204" pitchFamily="34" charset="0"/>
                <a:ea typeface="Times New Roman" panose="02020603050405020304" pitchFamily="18" charset="0"/>
                <a:hlinkClick r:id="rId3"/>
              </a:rPr>
              <a:t>keyes@mit.edu</a:t>
            </a:r>
            <a:r>
              <a:rPr lang="en-US" sz="1200" dirty="0">
                <a:solidFill>
                  <a:srgbClr val="757B80"/>
                </a:solidFill>
                <a:effectLst/>
                <a:latin typeface="Calibri" panose="020F0502020204030204" pitchFamily="34" charset="0"/>
                <a:ea typeface="Times New Roman" panose="02020603050405020304" pitchFamily="18" charset="0"/>
              </a:rPr>
              <a:t>)</a:t>
            </a:r>
            <a:endParaRPr lang="en-US" sz="11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1200" u="sng"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Which SG Program (state(s)): Woods Hole Sea Grant is working in partnership with Rhode Island Sea Grant and Connecticut Sea Grant (lead)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Project title (if there is one): The project is a Regional Shellfish Aquaculture Hub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the lead PI is Tessa </a:t>
            </a:r>
            <a:r>
              <a:rPr lang="en-US" sz="1800" dirty="0" err="1">
                <a:solidFill>
                  <a:srgbClr val="000000"/>
                </a:solidFill>
                <a:effectLst/>
                <a:latin typeface="Calibri" panose="020F0502020204030204" pitchFamily="34" charset="0"/>
                <a:ea typeface="Times New Roman" panose="02020603050405020304" pitchFamily="18" charset="0"/>
              </a:rPr>
              <a:t>Getchis</a:t>
            </a:r>
            <a:r>
              <a:rPr lang="en-US" sz="1800" dirty="0">
                <a:solidFill>
                  <a:srgbClr val="000000"/>
                </a:solidFill>
                <a:effectLst/>
                <a:latin typeface="Calibri" panose="020F0502020204030204" pitchFamily="34" charset="0"/>
                <a:ea typeface="Times New Roman" panose="02020603050405020304" pitchFamily="18" charset="0"/>
              </a:rPr>
              <a:t> of Conn Sea Grant (</a:t>
            </a:r>
            <a:r>
              <a:rPr lang="en-US" sz="1800" u="sng" dirty="0">
                <a:solidFill>
                  <a:srgbClr val="000000"/>
                </a:solidFill>
                <a:effectLst/>
                <a:latin typeface="Calibri" panose="020F0502020204030204" pitchFamily="34" charset="0"/>
                <a:ea typeface="Times New Roman" panose="02020603050405020304" pitchFamily="18" charset="0"/>
                <a:hlinkClick r:id="rId4"/>
              </a:rPr>
              <a:t>tessa.getchis@uconn.edu</a:t>
            </a:r>
            <a:r>
              <a:rPr lang="en-US" sz="1800" dirty="0">
                <a:solidFill>
                  <a:srgbClr val="000000"/>
                </a:solidFill>
                <a:effectLst/>
                <a:latin typeface="Calibri" panose="020F0502020204030204" pitchFamily="34" charset="0"/>
                <a:ea typeface="Times New Roman" panose="02020603050405020304" pitchFamily="18" charset="0"/>
              </a:rPr>
              <a:t>)</a:t>
            </a: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Stephanie Murphy (she/her)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Woods Hole Sea Grant Sr. Communications Specialist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solidFill>
                  <a:srgbClr val="0000FF"/>
                </a:solidFill>
                <a:effectLst/>
                <a:latin typeface="Calibri" panose="020F0502020204030204" pitchFamily="34" charset="0"/>
                <a:ea typeface="Times New Roman" panose="02020603050405020304" pitchFamily="18" charset="0"/>
                <a:hlinkClick r:id="rId5"/>
              </a:rPr>
              <a:t>samurphy@whoi.edu</a:t>
            </a:r>
            <a:r>
              <a:rPr lang="en-US" sz="1800" dirty="0">
                <a:solidFill>
                  <a:srgbClr val="000000"/>
                </a:solidFill>
                <a:effectLst/>
                <a:latin typeface="Calibri" panose="020F0502020204030204" pitchFamily="34" charset="0"/>
                <a:ea typeface="Times New Roman" panose="02020603050405020304" pitchFamily="18" charset="0"/>
              </a:rPr>
              <a:t> | 508.566.3055</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u="sng" dirty="0">
              <a:solidFill>
                <a:srgbClr val="0000FF"/>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Times New Roman" panose="02020603050405020304" pitchFamily="18" charset="0"/>
              </a:rPr>
              <a:t>HAB and Lakes Management Expert Team - </a:t>
            </a:r>
            <a:r>
              <a:rPr lang="en-US" sz="1800" b="1" u="sng" dirty="0">
                <a:solidFill>
                  <a:srgbClr val="0000FF"/>
                </a:solidFill>
                <a:effectLst/>
                <a:ea typeface="Times New Roman" panose="02020603050405020304" pitchFamily="18" charset="0"/>
                <a:hlinkClick r:id="rId6"/>
              </a:rPr>
              <a:t>HAB Expert Team</a:t>
            </a:r>
            <a:r>
              <a:rPr lang="en-US" sz="1800" b="1" dirty="0">
                <a:ea typeface="Times New Roman" panose="02020603050405020304" pitchFamily="18" charset="0"/>
              </a:rPr>
              <a:t> </a:t>
            </a:r>
            <a:r>
              <a:rPr lang="en-US" sz="1800" dirty="0">
                <a:ea typeface="Times New Roman" panose="02020603050405020304" pitchFamily="18" charset="0"/>
              </a:rPr>
              <a:t>(NJSG – 2021- ongoing)</a:t>
            </a:r>
            <a:endParaRPr lang="en-US" sz="1800" dirty="0"/>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Primary Contact: </a:t>
            </a:r>
            <a:r>
              <a:rPr lang="en-US" sz="1800" dirty="0">
                <a:effectLst/>
                <a:latin typeface="Times New Roman" panose="02020603050405020304" pitchFamily="18" charset="0"/>
                <a:ea typeface="Times New Roman" panose="02020603050405020304" pitchFamily="18" charset="0"/>
              </a:rPr>
              <a:t>Michael Danko, NJSGC, 732.610.0015, mdanko@njseagrant.org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11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12</a:t>
            </a:fld>
            <a:endParaRPr lang="en-US"/>
          </a:p>
        </p:txBody>
      </p:sp>
    </p:spTree>
    <p:extLst>
      <p:ext uri="{BB962C8B-B14F-4D97-AF65-F5344CB8AC3E}">
        <p14:creationId xmlns:p14="http://schemas.microsoft.com/office/powerpoint/2010/main" val="2408583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Temporal and spatial dynamics of rust tide caused by </a:t>
            </a:r>
            <a:r>
              <a:rPr lang="en-US" i="1" dirty="0" err="1"/>
              <a:t>Margalefidinium</a:t>
            </a:r>
            <a:r>
              <a:rPr lang="en-US" i="1" dirty="0"/>
              <a:t> </a:t>
            </a:r>
            <a:r>
              <a:rPr lang="en-US" i="1" dirty="0" err="1"/>
              <a:t>polykrikoides</a:t>
            </a:r>
            <a:r>
              <a:rPr lang="en-US" i="1" dirty="0"/>
              <a:t> </a:t>
            </a:r>
            <a:r>
              <a:rPr lang="en-US" dirty="0"/>
              <a:t>on Rhode Island shellfish farms and resulting impacts on cultured oysters (2022-24 - Roger Williams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Principal Investigator: Skylar Bayer, Roger Williams University, Other Investigators: Roxanna </a:t>
            </a:r>
            <a:r>
              <a:rPr lang="en-US" dirty="0" err="1"/>
              <a:t>Smolowitz</a:t>
            </a:r>
            <a:r>
              <a:rPr lang="en-US" dirty="0"/>
              <a:t>, Roger Williams University, Gary </a:t>
            </a:r>
            <a:r>
              <a:rPr lang="en-US" dirty="0" err="1"/>
              <a:t>Wikfors</a:t>
            </a:r>
            <a:r>
              <a:rPr lang="en-US" dirty="0"/>
              <a:t>, NOAA Northeast Fisheries Science Center, Tim Scott, Roger Williams University</a:t>
            </a:r>
          </a:p>
          <a:p>
            <a:endParaRPr lang="en-US" b="1" i="1" dirty="0"/>
          </a:p>
          <a:p>
            <a:r>
              <a:rPr lang="en-US" b="0" i="0" dirty="0"/>
              <a:t>High-resolution time series for deciphering the Pseudo-</a:t>
            </a:r>
            <a:r>
              <a:rPr lang="en-US" b="0" i="0" dirty="0" err="1"/>
              <a:t>nitzschia</a:t>
            </a:r>
            <a:r>
              <a:rPr lang="en-US" b="0" i="0" dirty="0"/>
              <a:t> species and environmental drivers that produce domoic acid in Narragansett Bay</a:t>
            </a:r>
            <a:r>
              <a:rPr lang="en-US" b="1" i="1" dirty="0"/>
              <a:t> </a:t>
            </a:r>
            <a:r>
              <a:rPr lang="en-US" b="0" i="0" dirty="0"/>
              <a:t>(2022-24-URI)</a:t>
            </a:r>
          </a:p>
          <a:p>
            <a:r>
              <a:rPr lang="en-US" dirty="0"/>
              <a:t>Principal Investigator: Matthew </a:t>
            </a:r>
            <a:r>
              <a:rPr lang="en-US" dirty="0" err="1"/>
              <a:t>Bertin</a:t>
            </a:r>
            <a:r>
              <a:rPr lang="en-US" dirty="0"/>
              <a:t>, University of Rhode Island, Other Investigators: Bethany Jenkins, University of Rhode Island</a:t>
            </a: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Environmental triggers of HAB blooms and toxin expression in Narragansett Bay, RI (2022-24 –URI)</a:t>
            </a:r>
          </a:p>
          <a:p>
            <a:r>
              <a:rPr lang="en-US" dirty="0"/>
              <a:t>Principal Investigator: Colleen </a:t>
            </a:r>
            <a:r>
              <a:rPr lang="en-US" dirty="0" err="1"/>
              <a:t>Mouw</a:t>
            </a:r>
            <a:r>
              <a:rPr lang="en-US" dirty="0"/>
              <a:t>, University of Rhode Island, Other Investigators: Audrey </a:t>
            </a:r>
            <a:r>
              <a:rPr lang="en-US" dirty="0" err="1"/>
              <a:t>Ciochetto</a:t>
            </a:r>
            <a:r>
              <a:rPr lang="en-US" dirty="0"/>
              <a:t>, University of Rhode Island</a:t>
            </a: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historical time series data to predict future HAB events in Narragansett Bay, RI (2022-24 – URI)</a:t>
            </a:r>
          </a:p>
          <a:p>
            <a:r>
              <a:rPr lang="en-US" dirty="0"/>
              <a:t>Principal Investigator: Tatiana Rynearson, University of Rhode Island, Other Investigators: Patricia Thibodeau, University of Rhode Island, </a:t>
            </a:r>
            <a:r>
              <a:rPr lang="en-US" dirty="0" err="1"/>
              <a:t>Gavino</a:t>
            </a:r>
            <a:r>
              <a:rPr lang="en-US" dirty="0"/>
              <a:t> </a:t>
            </a:r>
            <a:r>
              <a:rPr lang="en-US" dirty="0" err="1"/>
              <a:t>Puggioni</a:t>
            </a:r>
            <a:r>
              <a:rPr lang="en-US" dirty="0"/>
              <a:t>, University of Rhode Island</a:t>
            </a: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Harmful Algal Bloom Modeling Using a Lower Trophic Level Ecosystem Model in Narragansett Bay (2022-24 – URI)</a:t>
            </a:r>
            <a:endParaRPr lang="en-US" b="1" i="1" dirty="0"/>
          </a:p>
          <a:p>
            <a:r>
              <a:rPr lang="en-US" dirty="0"/>
              <a:t>Principal Investigator: David Ullman, University of Rhode Island, Other Investigators: Total Months effort: </a:t>
            </a:r>
            <a:r>
              <a:rPr lang="en-US" dirty="0" err="1"/>
              <a:t>Jongsun</a:t>
            </a:r>
            <a:r>
              <a:rPr lang="en-US" dirty="0"/>
              <a:t> Kim, University of Rhode Island, David </a:t>
            </a:r>
            <a:r>
              <a:rPr lang="en-US" dirty="0" err="1"/>
              <a:t>Borkman</a:t>
            </a:r>
            <a:r>
              <a:rPr lang="en-US" dirty="0"/>
              <a:t>, Rhode Island Dept. Environmental Management, Lewis Rothstein, University of Rhode Island</a:t>
            </a:r>
            <a:endParaRPr lang="en-US" b="1" i="1" dirty="0"/>
          </a:p>
        </p:txBody>
      </p:sp>
      <p:sp>
        <p:nvSpPr>
          <p:cNvPr id="4" name="Slide Number Placeholder 3"/>
          <p:cNvSpPr>
            <a:spLocks noGrp="1"/>
          </p:cNvSpPr>
          <p:nvPr>
            <p:ph type="sldNum" sz="quarter" idx="5"/>
          </p:nvPr>
        </p:nvSpPr>
        <p:spPr/>
        <p:txBody>
          <a:bodyPr/>
          <a:lstStyle/>
          <a:p>
            <a:fld id="{4840C054-62FE-4A1B-91F6-1D2FAA723AB9}" type="slidenum">
              <a:rPr lang="en-US" smtClean="0"/>
              <a:t>13</a:t>
            </a:fld>
            <a:endParaRPr lang="en-US"/>
          </a:p>
        </p:txBody>
      </p:sp>
    </p:spTree>
    <p:extLst>
      <p:ext uri="{BB962C8B-B14F-4D97-AF65-F5344CB8AC3E}">
        <p14:creationId xmlns:p14="http://schemas.microsoft.com/office/powerpoint/2010/main" val="2936358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750"/>
              </a:spcBef>
              <a:spcAft>
                <a:spcPts val="750"/>
              </a:spcAft>
            </a:pPr>
            <a:r>
              <a:rPr lang="en-US" sz="1800" b="0" u="sng" dirty="0">
                <a:solidFill>
                  <a:srgbClr val="3EA742"/>
                </a:solidFill>
                <a:effectLst/>
                <a:latin typeface="Arial" panose="020B0604020202020204" pitchFamily="34" charset="0"/>
                <a:ea typeface="Times New Roman" panose="02020603050405020304" pitchFamily="18" charset="0"/>
                <a:hlinkClick r:id="rId3"/>
              </a:rPr>
              <a:t>Natural Algaecides: Compounds Produced by Barley Straw to Reduce Harmful Algal Blooms</a:t>
            </a:r>
            <a:endParaRPr lang="en-US" sz="1800" b="1"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Al Place (PI) and Taylor Armstrong (Graduate student grantee). This project was a small two-year graduate research support grant funded in 2019.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our new omnibus (2022-2024) we are funding a project led by Judy O'Neil at UMCES Horn Point Lab, in collaboration with St. Mary's College of Maryland and Maryland DNR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Causes of benthic cyanobacteria overgrowth in submersed aquatic vegetation (SAV) beds in Chesapeake Bay: Potential consequences for ecosystem resilience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We also have a couple folks from Sea Grant extension that work on pond management issues. Here's a link to their information: </a:t>
            </a:r>
            <a:r>
              <a:rPr lang="en-US" sz="1800" u="sng" dirty="0">
                <a:solidFill>
                  <a:srgbClr val="0000FF"/>
                </a:solidFill>
                <a:effectLst/>
                <a:latin typeface="Calibri" panose="020F0502020204030204" pitchFamily="34" charset="0"/>
                <a:ea typeface="Times New Roman" panose="02020603050405020304" pitchFamily="18" charset="0"/>
                <a:hlinkClick r:id="rId4"/>
              </a:rPr>
              <a:t>https://www.mdsg.umd.edu/topics/stormwater-pond-management/pond-management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800" dirty="0">
                <a:effectLst/>
                <a:latin typeface="PT Sans" panose="020B0503020203020204" pitchFamily="34" charset="0"/>
                <a:ea typeface="Calibri" panose="020F0502020204030204" pitchFamily="34" charset="0"/>
              </a:rPr>
              <a:t>Currently, we are only supporting a few projects which are related to HABs. I’ve included a PD award that is most relevant, as well as one recent NSGO aquaculture project that have links to HABs.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PT Sans" panose="020B0503020203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PT Sans" panose="020B0503020203020204" pitchFamily="34" charset="0"/>
                <a:ea typeface="Calibri" panose="020F0502020204030204" pitchFamily="34" charset="0"/>
              </a:rPr>
              <a:t>R/72152L - </a:t>
            </a:r>
            <a:r>
              <a:rPr lang="en-US" sz="1800" b="1" dirty="0">
                <a:effectLst/>
                <a:latin typeface="PT Sans" panose="020B0503020203020204" pitchFamily="34" charset="0"/>
                <a:ea typeface="Calibri" panose="020F0502020204030204" pitchFamily="34" charset="0"/>
              </a:rPr>
              <a:t>Rethinking the Trophic Status of Phytoplankton in the York River, VA: Experimental and Historical Analyses </a:t>
            </a:r>
            <a:r>
              <a:rPr lang="en-US" sz="1800" dirty="0">
                <a:effectLst/>
                <a:latin typeface="PT Sans" panose="020B0503020203020204" pitchFamily="34" charset="0"/>
                <a:ea typeface="Calibri" panose="020F0502020204030204" pitchFamily="34" charset="0"/>
              </a:rPr>
              <a:t>(current project; 1.5 years of support)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PT Sans" panose="020B0503020203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PT Sans" panose="020B0503020203020204" pitchFamily="34" charset="0"/>
                <a:ea typeface="Calibri" panose="020F0502020204030204" pitchFamily="34" charset="0"/>
              </a:rPr>
              <a:t>R/721001 - </a:t>
            </a:r>
            <a:r>
              <a:rPr lang="en-US" sz="1800" b="1" dirty="0">
                <a:effectLst/>
                <a:latin typeface="PT Sans" panose="020B0503020203020204" pitchFamily="34" charset="0"/>
                <a:ea typeface="Calibri" panose="020F0502020204030204" pitchFamily="34" charset="0"/>
              </a:rPr>
              <a:t>Identifying Strategies to Minimize Impacts of Harmful Algal Blooms on Performance and Survival of Triploid Oysters Cultured in Lower Chesapeake Bay (2 years of support; no cost extension period just ended)</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PT Sans" panose="020B0503020203020204" pitchFamily="34" charset="0"/>
                <a:ea typeface="Calibri" panose="020F0502020204030204" pitchFamily="34" charset="0"/>
              </a:rPr>
              <a:t> </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56B8F"/>
                </a:solidFill>
                <a:effectLst/>
                <a:latin typeface="PT Sans" panose="020B0503020203020204" pitchFamily="34" charset="0"/>
                <a:ea typeface="Calibri" panose="020F0502020204030204" pitchFamily="34" charset="0"/>
              </a:rPr>
              <a:t>Samuel J. Lake, Ph.D.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56B8F"/>
                </a:solidFill>
                <a:effectLst/>
                <a:latin typeface="PT Sans" panose="020B0503020203020204" pitchFamily="34" charset="0"/>
                <a:ea typeface="Calibri" panose="020F0502020204030204" pitchFamily="34" charset="0"/>
              </a:rPr>
              <a:t>Fellowship &amp; Research Program Coordinator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56B8F"/>
                </a:solidFill>
                <a:effectLst/>
                <a:latin typeface="PT Sans" panose="020B0503020203020204" pitchFamily="34" charset="0"/>
                <a:ea typeface="Calibri" panose="020F0502020204030204" pitchFamily="34" charset="0"/>
              </a:rPr>
              <a:t>Virginia Sea Grant College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56B8F"/>
                </a:solidFill>
                <a:effectLst/>
                <a:latin typeface="PT Sans" panose="020B0503020203020204" pitchFamily="34" charset="0"/>
                <a:ea typeface="Calibri" panose="020F0502020204030204" pitchFamily="34" charset="0"/>
              </a:rPr>
              <a:t>Email: </a:t>
            </a:r>
            <a:r>
              <a:rPr lang="en-US" sz="1800" u="sng" dirty="0">
                <a:solidFill>
                  <a:srgbClr val="0563C1"/>
                </a:solidFill>
                <a:effectLst/>
                <a:latin typeface="PT Sans" panose="020B0503020203020204" pitchFamily="34" charset="0"/>
                <a:ea typeface="Calibri" panose="020F0502020204030204" pitchFamily="34" charset="0"/>
                <a:hlinkClick r:id="rId5"/>
              </a:rPr>
              <a:t>sjlake@vaseagrant.org</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PROJECT SUMMARY Chesapeake Bay Environmental Forecasting System: Accelerating the transition of HAB and pathogen models from research to operations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(b) Primary Contact:  </a:t>
            </a:r>
            <a:r>
              <a:rPr lang="en-US" sz="1800" b="1" dirty="0">
                <a:solidFill>
                  <a:srgbClr val="000000"/>
                </a:solidFill>
                <a:effectLst/>
                <a:latin typeface="Calibri" panose="020F0502020204030204" pitchFamily="34" charset="0"/>
                <a:ea typeface="Calibri" panose="020F0502020204030204" pitchFamily="34" charset="0"/>
              </a:rPr>
              <a:t>Marjorie Friedrichs, Lead Scientific PI      Virginia Institute of Marine Science, William &amp; Mary    </a:t>
            </a:r>
            <a:r>
              <a:rPr lang="en-US" sz="1800" dirty="0">
                <a:solidFill>
                  <a:srgbClr val="000000"/>
                </a:solidFill>
                <a:effectLst/>
                <a:latin typeface="Calibri" panose="020F0502020204030204" pitchFamily="34" charset="0"/>
                <a:ea typeface="Calibri" panose="020F0502020204030204" pitchFamily="34" charset="0"/>
              </a:rPr>
              <a:t>1375 </a:t>
            </a:r>
            <a:r>
              <a:rPr lang="en-US" sz="1800" dirty="0" err="1">
                <a:solidFill>
                  <a:srgbClr val="000000"/>
                </a:solidFill>
                <a:effectLst/>
                <a:latin typeface="Calibri" panose="020F0502020204030204" pitchFamily="34" charset="0"/>
                <a:ea typeface="Calibri" panose="020F0502020204030204" pitchFamily="34" charset="0"/>
              </a:rPr>
              <a:t>Greate</a:t>
            </a:r>
            <a:r>
              <a:rPr lang="en-US" sz="1800" dirty="0">
                <a:solidFill>
                  <a:srgbClr val="000000"/>
                </a:solidFill>
                <a:effectLst/>
                <a:latin typeface="Calibri" panose="020F0502020204030204" pitchFamily="34" charset="0"/>
                <a:ea typeface="Calibri" panose="020F0502020204030204" pitchFamily="34" charset="0"/>
              </a:rPr>
              <a:t> Road, Gloucester Point, VA  23062-1346      Phone: (804) 684 7695; Email: </a:t>
            </a:r>
            <a:r>
              <a:rPr lang="en-US" sz="1800" u="sng" dirty="0">
                <a:solidFill>
                  <a:srgbClr val="0000FF"/>
                </a:solidFill>
                <a:effectLst/>
                <a:latin typeface="Calibri" panose="020F0502020204030204" pitchFamily="34" charset="0"/>
                <a:ea typeface="Calibri" panose="020F0502020204030204" pitchFamily="34" charset="0"/>
                <a:hlinkClick r:id="rId6"/>
              </a:rPr>
              <a:t>marjy@vims.edu</a:t>
            </a:r>
            <a:r>
              <a:rPr lang="en-U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 Primary Institution: Virginia Institute of Marine Science, William &amp; Mary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(d) Other Principal Investigators:    Gerhard Kuska, Transition PI (</a:t>
            </a:r>
            <a:r>
              <a:rPr lang="en-US" sz="1800" u="sng" dirty="0">
                <a:solidFill>
                  <a:srgbClr val="0000FF"/>
                </a:solidFill>
                <a:effectLst/>
                <a:latin typeface="Calibri" panose="020F0502020204030204" pitchFamily="34" charset="0"/>
                <a:ea typeface="Calibri" panose="020F0502020204030204" pitchFamily="34" charset="0"/>
                <a:hlinkClick r:id="rId7"/>
              </a:rPr>
              <a:t>kuska@maracoos.org</a:t>
            </a:r>
            <a:r>
              <a:rPr lang="en-US" sz="1800" dirty="0">
                <a:solidFill>
                  <a:srgbClr val="000000"/>
                </a:solidFill>
                <a:effectLst/>
                <a:latin typeface="Calibri" panose="020F0502020204030204" pitchFamily="34" charset="0"/>
                <a:ea typeface="Calibri" panose="020F0502020204030204" pitchFamily="34" charset="0"/>
              </a:rPr>
              <a:t>)            Raleigh Hood, UMCES (</a:t>
            </a:r>
            <a:r>
              <a:rPr lang="en-US" sz="1800" u="sng" dirty="0">
                <a:solidFill>
                  <a:srgbClr val="0000FF"/>
                </a:solidFill>
                <a:effectLst/>
                <a:latin typeface="Calibri" panose="020F0502020204030204" pitchFamily="34" charset="0"/>
                <a:ea typeface="Calibri" panose="020F0502020204030204" pitchFamily="34" charset="0"/>
                <a:hlinkClick r:id="rId8"/>
              </a:rPr>
              <a:t>rhood@umces.edu</a:t>
            </a:r>
            <a:r>
              <a:rPr lang="en-US" sz="1800" dirty="0">
                <a:solidFill>
                  <a:srgbClr val="000000"/>
                </a:solidFill>
                <a:effectLst/>
                <a:latin typeface="Calibri" panose="020F0502020204030204" pitchFamily="34" charset="0"/>
                <a:ea typeface="Calibri" panose="020F0502020204030204" pitchFamily="34" charset="0"/>
              </a:rPr>
              <a:t>)                                      Christopher Brown, NOAA(</a:t>
            </a:r>
            <a:r>
              <a:rPr lang="en-US" sz="1800" u="sng" dirty="0">
                <a:solidFill>
                  <a:srgbClr val="0000FF"/>
                </a:solidFill>
                <a:effectLst/>
                <a:latin typeface="Calibri" panose="020F0502020204030204" pitchFamily="34" charset="0"/>
                <a:ea typeface="Calibri" panose="020F0502020204030204" pitchFamily="34" charset="0"/>
                <a:hlinkClick r:id="rId9"/>
              </a:rPr>
              <a:t>christopher.w.brown@noaa.gov</a:t>
            </a:r>
            <a:r>
              <a:rPr lang="en-US" sz="1800" dirty="0">
                <a:solidFill>
                  <a:srgbClr val="000000"/>
                </a:solidFill>
                <a:effectLst/>
                <a:latin typeface="Calibri" panose="020F0502020204030204" pitchFamily="34" charset="0"/>
                <a:ea typeface="Calibri" panose="020F0502020204030204" pitchFamily="34" charset="0"/>
              </a:rPr>
              <a:t>)             John Jacobs, NOAA (</a:t>
            </a:r>
            <a:r>
              <a:rPr lang="en-US" sz="1800" u="sng" dirty="0">
                <a:solidFill>
                  <a:srgbClr val="0000FF"/>
                </a:solidFill>
                <a:effectLst/>
                <a:latin typeface="Calibri" panose="020F0502020204030204" pitchFamily="34" charset="0"/>
                <a:ea typeface="Calibri" panose="020F0502020204030204" pitchFamily="34" charset="0"/>
                <a:hlinkClick r:id="rId10"/>
              </a:rPr>
              <a:t>john.jacobs@noaa.gov</a:t>
            </a:r>
            <a:r>
              <a:rPr lang="en-US" sz="1800" dirty="0">
                <a:solidFill>
                  <a:srgbClr val="000000"/>
                </a:solidFill>
                <a:effectLst/>
                <a:latin typeface="Calibri" panose="020F0502020204030204" pitchFamily="34" charset="0"/>
                <a:ea typeface="Calibri" panose="020F0502020204030204" pitchFamily="34" charset="0"/>
              </a:rPr>
              <a:t>) (e) Brief Project Summary: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The overarching goals of this proposal are to (1) advance the development of forecasts for harmful algal blooms (HABs) and pathogens in the Chesapeake Bay, and (2) accelerate the transition of these forecasts from a research environment to an integrated operational system with MARACOOS (the Mid-Atlantic Regional Association Coastal Ocean Observing System) and their partners within the National Centers for Coastal Ocean Science (NCCOS)….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ensure end users are inherently involved in the continuing development and design of our operational management tools, we will work in partnership with extension specialists to continue conducting Stakeholder Focus Group meetings to receive feedback on the format and content of the forecasts directly from our end users. </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Additional Partners: Dr. Patrick Burke, NOAA/NOS, Chief, Oceanographic Division Dr. Aaron Bever, Anchor QEA, Managing Scientist Dr. Pierre St-Laurent, VIMS, Research Scientist Kelly Knee, RPS North America, Executive Director, Ocean Science Susanna Musick, VIMS, Marine Recreation &amp; Fisheries Extension Specialist Karen Hudson, VIMS, Shellfish Aquaculture Extension Specialist.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800" b="1"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14</a:t>
            </a:fld>
            <a:endParaRPr lang="en-US"/>
          </a:p>
        </p:txBody>
      </p:sp>
    </p:spTree>
    <p:extLst>
      <p:ext uri="{BB962C8B-B14F-4D97-AF65-F5344CB8AC3E}">
        <p14:creationId xmlns:p14="http://schemas.microsoft.com/office/powerpoint/2010/main" val="407726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2) </a:t>
            </a:r>
            <a:r>
              <a:rPr lang="en-US" sz="1800" b="1" dirty="0">
                <a:solidFill>
                  <a:srgbClr val="1F497D"/>
                </a:solidFill>
                <a:effectLst/>
                <a:latin typeface="Calibri" panose="020F0502020204030204" pitchFamily="34" charset="0"/>
                <a:ea typeface="Calibri" panose="020F0502020204030204" pitchFamily="34" charset="0"/>
              </a:rPr>
              <a:t>South Carolina Sea Grant Consortium- </a:t>
            </a:r>
            <a:r>
              <a:rPr lang="en-US" sz="1800" b="1" dirty="0" err="1">
                <a:solidFill>
                  <a:srgbClr val="1F497D"/>
                </a:solidFill>
                <a:effectLst/>
                <a:latin typeface="Calibri" panose="020F0502020204030204" pitchFamily="34" charset="0"/>
                <a:ea typeface="Calibri" panose="020F0502020204030204" pitchFamily="34" charset="0"/>
              </a:rPr>
              <a:t>HABnet</a:t>
            </a:r>
            <a:r>
              <a:rPr lang="en-US" sz="1800" b="1" dirty="0">
                <a:solidFill>
                  <a:srgbClr val="1F497D"/>
                </a:solidFill>
                <a:effectLst/>
                <a:latin typeface="Calibri" panose="020F0502020204030204" pitchFamily="34" charset="0"/>
                <a:ea typeface="Calibri" panose="020F0502020204030204" pitchFamily="34" charset="0"/>
              </a:rPr>
              <a:t> Task Force</a:t>
            </a: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             Contact(s) info (name &amp; email) –Brooke Saari, </a:t>
            </a:r>
            <a:r>
              <a:rPr lang="en-US" sz="1800" u="sng" dirty="0">
                <a:solidFill>
                  <a:srgbClr val="0563C1"/>
                </a:solidFill>
                <a:effectLst/>
                <a:latin typeface="Calibri" panose="020F0502020204030204" pitchFamily="34" charset="0"/>
                <a:ea typeface="Calibri" panose="020F0502020204030204" pitchFamily="34" charset="0"/>
                <a:hlinkClick r:id="rId3"/>
              </a:rPr>
              <a:t>brooke.saari@scseagrant.org</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W1) </a:t>
            </a:r>
            <a:r>
              <a:rPr lang="en-US" sz="1800" b="1" dirty="0">
                <a:solidFill>
                  <a:srgbClr val="1F497D"/>
                </a:solidFill>
                <a:effectLst/>
                <a:latin typeface="Calibri" panose="020F0502020204030204" pitchFamily="34" charset="0"/>
                <a:ea typeface="Calibri" panose="020F0502020204030204" pitchFamily="34" charset="0"/>
              </a:rPr>
              <a:t>South Carolina Sea Grant Consortium-- Stormwater Ponds in the Coastal Zo</a:t>
            </a:r>
            <a:r>
              <a:rPr lang="en-US" sz="1800" dirty="0">
                <a:solidFill>
                  <a:srgbClr val="1F497D"/>
                </a:solidFill>
                <a:effectLst/>
                <a:latin typeface="Calibri" panose="020F0502020204030204" pitchFamily="34" charset="0"/>
                <a:ea typeface="Calibri" panose="020F0502020204030204" pitchFamily="34" charset="0"/>
              </a:rPr>
              <a:t>ne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             Contact(s) info (name &amp; email) –Brooke Saari, </a:t>
            </a:r>
            <a:r>
              <a:rPr lang="en-US" sz="1800" u="sng" dirty="0">
                <a:solidFill>
                  <a:srgbClr val="0563C1"/>
                </a:solidFill>
                <a:effectLst/>
                <a:latin typeface="Calibri" panose="020F0502020204030204" pitchFamily="34" charset="0"/>
                <a:ea typeface="Calibri" panose="020F0502020204030204" pitchFamily="34" charset="0"/>
                <a:hlinkClick r:id="rId3"/>
              </a:rPr>
              <a:t>brooke.saari@scseagrant.org</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3) South Carolina Sea Grant Consortium-- </a:t>
            </a:r>
            <a:r>
              <a:rPr lang="en-US" sz="1800" b="1" i="0" dirty="0">
                <a:solidFill>
                  <a:srgbClr val="1F497D"/>
                </a:solidFill>
                <a:effectLst/>
                <a:latin typeface="Calibri" panose="020F0502020204030204" pitchFamily="34" charset="0"/>
                <a:ea typeface="Calibri" panose="020F0502020204030204" pitchFamily="34" charset="0"/>
              </a:rPr>
              <a:t>Water Chats</a:t>
            </a:r>
            <a:endParaRPr lang="en-US" sz="1800" b="1" i="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             Contact(s) info (name &amp; email) –. Brooke Saari, </a:t>
            </a:r>
            <a:r>
              <a:rPr lang="en-US" sz="1800" u="sng" dirty="0">
                <a:solidFill>
                  <a:srgbClr val="0563C1"/>
                </a:solidFill>
                <a:effectLst/>
                <a:latin typeface="Calibri" panose="020F0502020204030204" pitchFamily="34" charset="0"/>
                <a:ea typeface="Calibri" panose="020F0502020204030204" pitchFamily="34" charset="0"/>
                <a:hlinkClick r:id="rId3"/>
              </a:rPr>
              <a:t>brooke.saari@scseagrant.org</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15</a:t>
            </a:fld>
            <a:endParaRPr lang="en-US"/>
          </a:p>
        </p:txBody>
      </p:sp>
    </p:spTree>
    <p:extLst>
      <p:ext uri="{BB962C8B-B14F-4D97-AF65-F5344CB8AC3E}">
        <p14:creationId xmlns:p14="http://schemas.microsoft.com/office/powerpoint/2010/main" val="995343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Georgia" panose="02040502050405020303" pitchFamily="18" charset="0"/>
                <a:ea typeface="Calibri" panose="020F0502020204030204" pitchFamily="34" charset="0"/>
              </a:rPr>
              <a:t>Bryan Fluech</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Georgia" panose="02040502050405020303" pitchFamily="18" charset="0"/>
                <a:ea typeface="Calibri" panose="020F0502020204030204" pitchFamily="34" charset="0"/>
              </a:rPr>
              <a:t>Marine Extension and Georgia Sea Grant | </a:t>
            </a:r>
            <a:r>
              <a:rPr lang="en-US" sz="1800" i="1" dirty="0">
                <a:solidFill>
                  <a:srgbClr val="000000"/>
                </a:solidFill>
                <a:effectLst/>
                <a:latin typeface="Georgia" panose="02040502050405020303" pitchFamily="18" charset="0"/>
                <a:ea typeface="Calibri" panose="020F0502020204030204" pitchFamily="34" charset="0"/>
              </a:rPr>
              <a:t>Associate Marine Extension Director</a:t>
            </a:r>
            <a:br>
              <a:rPr lang="en-US" sz="1800" dirty="0">
                <a:solidFill>
                  <a:srgbClr val="000000"/>
                </a:solidFill>
                <a:effectLst/>
                <a:latin typeface="Georgia" panose="02040502050405020303" pitchFamily="18" charset="0"/>
                <a:ea typeface="Calibri" panose="020F0502020204030204" pitchFamily="34" charset="0"/>
              </a:rPr>
            </a:br>
            <a:r>
              <a:rPr lang="en-US" sz="1800" dirty="0">
                <a:solidFill>
                  <a:srgbClr val="000000"/>
                </a:solidFill>
                <a:effectLst/>
                <a:latin typeface="Georgia" panose="02040502050405020303" pitchFamily="18" charset="0"/>
                <a:ea typeface="Calibri" panose="020F0502020204030204" pitchFamily="34" charset="0"/>
              </a:rPr>
              <a:t>715 Bay Street | Brunswick, GA 31520</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Georgia" panose="02040502050405020303"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Georgia" panose="02040502050405020303" pitchFamily="18" charset="0"/>
                <a:ea typeface="Calibri" panose="020F0502020204030204" pitchFamily="34" charset="0"/>
              </a:rPr>
              <a:t>O: 912-264-7269</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Georgia" panose="02040502050405020303" pitchFamily="18" charset="0"/>
                <a:ea typeface="Calibri" panose="020F0502020204030204" pitchFamily="34" charset="0"/>
              </a:rPr>
              <a:t>C: 239-247-3946</a:t>
            </a:r>
            <a:br>
              <a:rPr lang="en-US" sz="1800" dirty="0">
                <a:solidFill>
                  <a:srgbClr val="000000"/>
                </a:solidFill>
                <a:effectLst/>
                <a:latin typeface="Georgia" panose="02040502050405020303" pitchFamily="18" charset="0"/>
                <a:ea typeface="Calibri" panose="020F0502020204030204" pitchFamily="34" charset="0"/>
              </a:rPr>
            </a:br>
            <a:r>
              <a:rPr lang="en-US" sz="1800" dirty="0">
                <a:solidFill>
                  <a:srgbClr val="000000"/>
                </a:solidFill>
                <a:effectLst/>
                <a:latin typeface="Georgia" panose="02040502050405020303" pitchFamily="18" charset="0"/>
                <a:ea typeface="Calibri" panose="020F0502020204030204" pitchFamily="34" charset="0"/>
              </a:rPr>
              <a:t>w: </a:t>
            </a:r>
            <a:r>
              <a:rPr lang="en-US" sz="1800" u="sng" dirty="0">
                <a:solidFill>
                  <a:srgbClr val="0000FF"/>
                </a:solidFill>
                <a:effectLst/>
                <a:latin typeface="Georgia" panose="02040502050405020303" pitchFamily="18" charset="0"/>
                <a:ea typeface="Calibri" panose="020F0502020204030204" pitchFamily="34" charset="0"/>
                <a:hlinkClick r:id="rId3"/>
              </a:rPr>
              <a:t>gacoast.uga.edu</a:t>
            </a:r>
            <a:endParaRPr lang="en-US" sz="1800" u="sng" dirty="0">
              <a:solidFill>
                <a:srgbClr val="0000FF"/>
              </a:solidFill>
              <a:effectLst/>
              <a:latin typeface="Georgia" panose="02040502050405020303" pitchFamily="18" charset="0"/>
              <a:ea typeface="Calibri" panose="020F0502020204030204" pitchFamily="34" charset="0"/>
            </a:endParaRPr>
          </a:p>
          <a:p>
            <a:pPr algn="ctr"/>
            <a:endParaRPr lang="en-US" sz="1800" b="0" i="0" u="sng" dirty="0">
              <a:solidFill>
                <a:srgbClr val="0000FF"/>
              </a:solidFill>
              <a:effectLst/>
              <a:latin typeface="Georgia" panose="02040502050405020303" pitchFamily="18" charset="0"/>
            </a:endParaRPr>
          </a:p>
          <a:p>
            <a:pPr algn="ctr"/>
            <a:endParaRPr lang="en-US" sz="1800" b="0" i="0" u="sng" dirty="0">
              <a:solidFill>
                <a:srgbClr val="0000FF"/>
              </a:solidFill>
              <a:effectLst/>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16</a:t>
            </a:fld>
            <a:endParaRPr lang="en-US"/>
          </a:p>
        </p:txBody>
      </p:sp>
    </p:spTree>
    <p:extLst>
      <p:ext uri="{BB962C8B-B14F-4D97-AF65-F5344CB8AC3E}">
        <p14:creationId xmlns:p14="http://schemas.microsoft.com/office/powerpoint/2010/main" val="1286617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 promising Florida Red Tide control strategy: combining stakeholder input and benthic surveys to evaluate impacts of clay flocculation (2022-24 – UCF)</a:t>
            </a:r>
          </a:p>
          <a:p>
            <a:r>
              <a:rPr lang="en-US" dirty="0"/>
              <a:t>PRINCIPAL INVESTIGATOR(S): Kristy A. Lewis, PhD National Center for Integrated Coastal Research Department of Biology University of Central Florida, CO-PRINCIPAL INVESTIGATOR(S): Salvador Almagro-Moreno, PhD, Burnett School of Biomedical Sciences Chemical and Physical Ecology Program University of Central Florida, Emily R. Hall, PhD, Mote Marine Laboratory, Donald Anderson, PhD Biology Department Woods Hole Oceanographic Institute ASSOCIATE INVESTIGATOR(S): Armando J. Ubeda Florida Sea Grant Agent UF-IFAS Extension</a:t>
            </a:r>
            <a:endParaRPr lang="en-US" sz="1200" dirty="0"/>
          </a:p>
          <a:p>
            <a:endParaRPr lang="en-US" sz="1200" dirty="0"/>
          </a:p>
          <a:p>
            <a:r>
              <a:rPr lang="en-US" sz="1200" b="1" dirty="0"/>
              <a:t>Controlling </a:t>
            </a:r>
            <a:r>
              <a:rPr lang="en-US" sz="1200" b="1" i="1" dirty="0" err="1"/>
              <a:t>Pyrodinium</a:t>
            </a:r>
            <a:r>
              <a:rPr lang="en-US" sz="1200" b="1" dirty="0"/>
              <a:t> Outbreaks in the Indian River Lagoon Estuarine System (IRLES) using Low-cost </a:t>
            </a:r>
            <a:r>
              <a:rPr lang="en-US" sz="1200" b="1" dirty="0" err="1"/>
              <a:t>Biochars</a:t>
            </a:r>
            <a:r>
              <a:rPr lang="en-US" sz="1200" b="1" dirty="0"/>
              <a:t> (2022-24 – UCF)</a:t>
            </a:r>
          </a:p>
          <a:p>
            <a:r>
              <a:rPr lang="en-US" dirty="0"/>
              <a:t>PRINCIPAL INVESTIGATOR(S): Toufiq Reza, Ph.D., Assistant Professor of Chemical Engineering, Florida Institute of Technology, Email: treza@fit.edu. CO-PRINCIPAL INVESTIGATOR(S): (1) Spencer Fire, Associate Professor of Biological Sciences, Florida Institute of Technology, Email: sfire@fit.edu. (2) Anwar Sadmani, Assistant Professor, Department of Civil, Environmental and Construction Engineering, University of Central Florida, Email: sadmani@ucf.edu. ASSOCIATE INVESTIGATOR(S): (1) Holly Abeels, Florida Sea Grant Extension Agent, University of Florida IFAS Extension Brevard County, Email: habeels@ufl.edu. (2) Vincent </a:t>
            </a:r>
            <a:r>
              <a:rPr lang="en-US" dirty="0" err="1"/>
              <a:t>Encomio</a:t>
            </a:r>
            <a:r>
              <a:rPr lang="en-US" dirty="0"/>
              <a:t>, Ph.D., Martin and St. Lucie County Extension Agent, 2614 SE Dixie Hwy Stuart, FL, Email: vencomio@ufl.edu</a:t>
            </a:r>
            <a:endParaRPr lang="en-US" sz="1200" dirty="0"/>
          </a:p>
          <a:p>
            <a:endParaRPr lang="en-US" sz="1200" dirty="0"/>
          </a:p>
          <a:p>
            <a:r>
              <a:rPr lang="en-US" sz="1200" b="1" dirty="0"/>
              <a:t>Use of Chemical Algaecides for the Control of </a:t>
            </a:r>
            <a:r>
              <a:rPr lang="en-US" sz="1200" b="1" i="1" dirty="0"/>
              <a:t>Karenia brevis </a:t>
            </a:r>
            <a:r>
              <a:rPr lang="en-US" sz="1200" b="1" dirty="0"/>
              <a:t>(1yr – present)</a:t>
            </a:r>
          </a:p>
          <a:p>
            <a:r>
              <a:rPr lang="en-US" dirty="0"/>
              <a:t>PI Information: H. Dail Laughinghouse IV, Assistant Professor of Applied Phycology, hlaughinghouse@ufl.edu</a:t>
            </a:r>
            <a:endParaRPr lang="en-US" sz="1200" dirty="0"/>
          </a:p>
          <a:p>
            <a:endParaRPr lang="en-US" sz="1200" dirty="0"/>
          </a:p>
          <a:p>
            <a:r>
              <a:rPr lang="en-US" sz="1200" b="1" dirty="0"/>
              <a:t>Managing Toxic Cyanobacteria Bloom Biomass Impacting Coastal Ecosystems (1yr – present) </a:t>
            </a:r>
          </a:p>
          <a:p>
            <a:r>
              <a:rPr lang="en-US" sz="1800" b="0" dirty="0">
                <a:effectLst/>
                <a:latin typeface="Times New Roman" panose="02020603050405020304" pitchFamily="18" charset="0"/>
                <a:ea typeface="Calibri" panose="020F0502020204030204" pitchFamily="34" charset="0"/>
              </a:rPr>
              <a:t>PI</a:t>
            </a:r>
            <a:r>
              <a:rPr lang="en-US" sz="1800" dirty="0">
                <a:effectLst/>
                <a:latin typeface="Times New Roman" panose="02020603050405020304" pitchFamily="18" charset="0"/>
                <a:ea typeface="Calibri" panose="020F0502020204030204" pitchFamily="34" charset="0"/>
              </a:rPr>
              <a:t> – Edward Phlips, Professor,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phlips@ufl.edu</a:t>
            </a:r>
            <a:endParaRPr lang="en-US" sz="1200" dirty="0"/>
          </a:p>
          <a:p>
            <a:endParaRPr lang="en-US" sz="1200" dirty="0"/>
          </a:p>
          <a:p>
            <a:r>
              <a:rPr lang="en-US" sz="1200" b="1" dirty="0"/>
              <a:t>Red tide Communications Plan for Florida (2020-21) - </a:t>
            </a:r>
            <a:r>
              <a:rPr lang="en-US" sz="1200" b="1" dirty="0">
                <a:hlinkClick r:id="rId4"/>
              </a:rPr>
              <a:t>Reports</a:t>
            </a:r>
            <a:endParaRPr lang="en-US" sz="1200" b="1" dirty="0"/>
          </a:p>
          <a:p>
            <a:endParaRPr lang="en-US" sz="1200" b="1" dirty="0"/>
          </a:p>
          <a:p>
            <a:r>
              <a:rPr lang="en-US" sz="1200" b="1" dirty="0"/>
              <a:t>HABSOS II (Planned 2023)</a:t>
            </a:r>
          </a:p>
          <a:p>
            <a:endParaRPr lang="en-US" sz="1200" b="1" dirty="0"/>
          </a:p>
          <a:p>
            <a:r>
              <a:rPr lang="en-US" sz="1200" b="1" dirty="0"/>
              <a:t>Community Science – PMN, EOS - Macroalgae &amp; Benthic </a:t>
            </a:r>
            <a:r>
              <a:rPr lang="en-US" sz="1200" b="1" dirty="0" err="1"/>
              <a:t>Cyanos</a:t>
            </a:r>
            <a:r>
              <a:rPr lang="en-US" sz="1200" b="1" dirty="0"/>
              <a:t> (since 2019 ongoing)</a:t>
            </a:r>
          </a:p>
          <a:p>
            <a:endParaRPr lang="en-US" sz="1200" dirty="0"/>
          </a:p>
          <a:p>
            <a:r>
              <a:rPr lang="en-US" sz="1200" dirty="0"/>
              <a:t>Betty Staugler: Staugler@ufl.edu </a:t>
            </a:r>
          </a:p>
          <a:p>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17</a:t>
            </a:fld>
            <a:endParaRPr lang="en-US"/>
          </a:p>
        </p:txBody>
      </p:sp>
    </p:spTree>
    <p:extLst>
      <p:ext uri="{BB962C8B-B14F-4D97-AF65-F5344CB8AC3E}">
        <p14:creationId xmlns:p14="http://schemas.microsoft.com/office/powerpoint/2010/main" val="3046526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Contact(s) info (name &amp; email) – Who in your program should I credit to and refer them to if they want more info.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Steve Sempier, Outreach and Deputy Director, MASGC (</a:t>
            </a: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stephen.sempier@usm.edu</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LaDon Swann, Director, MASGC (</a:t>
            </a: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Ladon.Swann@usm.edu</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Link to more info – if there is 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Red tide publication: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faq_red_tide_habs.pdf (masgc.org)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Blue green algae publication: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blue-green_algae.faq.pdf (masgc.org)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b="1" dirty="0"/>
              <a:t>Red tide Rangers</a:t>
            </a:r>
          </a:p>
          <a:p>
            <a:r>
              <a:rPr lang="en-US" b="0" dirty="0"/>
              <a:t>Texas SG </a:t>
            </a:r>
            <a:r>
              <a:rPr lang="en-US" dirty="0"/>
              <a:t>– Tony Reisinger e-reisinger@tamu.edu</a:t>
            </a:r>
          </a:p>
        </p:txBody>
      </p:sp>
      <p:sp>
        <p:nvSpPr>
          <p:cNvPr id="4" name="Slide Number Placeholder 3"/>
          <p:cNvSpPr>
            <a:spLocks noGrp="1"/>
          </p:cNvSpPr>
          <p:nvPr>
            <p:ph type="sldNum" sz="quarter" idx="5"/>
          </p:nvPr>
        </p:nvSpPr>
        <p:spPr/>
        <p:txBody>
          <a:bodyPr/>
          <a:lstStyle/>
          <a:p>
            <a:fld id="{4840C054-62FE-4A1B-91F6-1D2FAA723AB9}" type="slidenum">
              <a:rPr lang="en-US" smtClean="0"/>
              <a:t>18</a:t>
            </a:fld>
            <a:endParaRPr lang="en-US"/>
          </a:p>
        </p:txBody>
      </p:sp>
    </p:spTree>
    <p:extLst>
      <p:ext uri="{BB962C8B-B14F-4D97-AF65-F5344CB8AC3E}">
        <p14:creationId xmlns:p14="http://schemas.microsoft.com/office/powerpoint/2010/main" val="1725641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 Area-Based Monitoring, Modeling and Mitigation of Harmful Algal Blooms in Lake Pontchartrain</a:t>
            </a:r>
          </a:p>
          <a:p>
            <a:pPr algn="l"/>
            <a:r>
              <a:rPr lang="en-US" b="0" i="0" dirty="0">
                <a:solidFill>
                  <a:srgbClr val="1A2834"/>
                </a:solidFill>
                <a:effectLst/>
                <a:latin typeface="museo-sans"/>
              </a:rPr>
              <a:t>PI: </a:t>
            </a:r>
            <a:r>
              <a:rPr lang="en-US" b="0" i="0" dirty="0" err="1">
                <a:solidFill>
                  <a:srgbClr val="1A2834"/>
                </a:solidFill>
                <a:effectLst/>
                <a:latin typeface="museo-sans"/>
              </a:rPr>
              <a:t>Zhiqiang</a:t>
            </a:r>
            <a:r>
              <a:rPr lang="en-US" b="0" i="0" dirty="0">
                <a:solidFill>
                  <a:srgbClr val="1A2834"/>
                </a:solidFill>
                <a:effectLst/>
                <a:latin typeface="museo-sans"/>
              </a:rPr>
              <a:t> Deng, LSU, Bert S. Turner Department of Civil and Environmental Engineering</a:t>
            </a:r>
            <a:br>
              <a:rPr lang="en-US" b="0" i="0" dirty="0">
                <a:solidFill>
                  <a:srgbClr val="1A2834"/>
                </a:solidFill>
                <a:effectLst/>
                <a:latin typeface="museo-sans"/>
              </a:rPr>
            </a:br>
            <a:r>
              <a:rPr lang="en-US" b="0" i="0" dirty="0">
                <a:solidFill>
                  <a:srgbClr val="1A2834"/>
                </a:solidFill>
                <a:effectLst/>
                <a:latin typeface="museo-sans"/>
              </a:rPr>
              <a:t>Co-PIs: Sibel </a:t>
            </a:r>
            <a:r>
              <a:rPr lang="en-US" b="0" i="0" dirty="0" err="1">
                <a:solidFill>
                  <a:srgbClr val="1A2834"/>
                </a:solidFill>
                <a:effectLst/>
                <a:latin typeface="museo-sans"/>
              </a:rPr>
              <a:t>Bargu</a:t>
            </a:r>
            <a:r>
              <a:rPr lang="en-US" b="0" i="0" dirty="0">
                <a:solidFill>
                  <a:srgbClr val="1A2834"/>
                </a:solidFill>
                <a:effectLst/>
                <a:latin typeface="museo-sans"/>
              </a:rPr>
              <a:t> (LSU) and </a:t>
            </a:r>
            <a:r>
              <a:rPr lang="en-US" b="0" i="0" dirty="0" err="1">
                <a:solidFill>
                  <a:srgbClr val="1A2834"/>
                </a:solidFill>
                <a:effectLst/>
                <a:latin typeface="museo-sans"/>
              </a:rPr>
              <a:t>Samendra</a:t>
            </a:r>
            <a:r>
              <a:rPr lang="en-US" b="0" i="0" dirty="0">
                <a:solidFill>
                  <a:srgbClr val="1A2834"/>
                </a:solidFill>
                <a:effectLst/>
                <a:latin typeface="museo-sans"/>
              </a:rPr>
              <a:t> </a:t>
            </a:r>
            <a:r>
              <a:rPr lang="en-US" b="0" i="0" dirty="0" err="1">
                <a:solidFill>
                  <a:srgbClr val="1A2834"/>
                </a:solidFill>
                <a:effectLst/>
                <a:latin typeface="museo-sans"/>
              </a:rPr>
              <a:t>Sherchan</a:t>
            </a:r>
            <a:r>
              <a:rPr lang="en-US" b="0" i="0" dirty="0">
                <a:solidFill>
                  <a:srgbClr val="1A2834"/>
                </a:solidFill>
                <a:effectLst/>
                <a:latin typeface="museo-sans"/>
              </a:rPr>
              <a:t> (Tulane University)</a:t>
            </a:r>
          </a:p>
          <a:p>
            <a:pPr marL="228600" indent="-228600">
              <a:buAutoNum type="arabicParenBoth"/>
            </a:pPr>
            <a:endParaRPr lang="en-US" dirty="0"/>
          </a:p>
          <a:p>
            <a:pPr algn="l"/>
            <a:r>
              <a:rPr lang="en-US" b="1" i="1" dirty="0">
                <a:solidFill>
                  <a:srgbClr val="1A2834"/>
                </a:solidFill>
                <a:effectLst/>
                <a:latin typeface="museo-sans"/>
              </a:rPr>
              <a:t>Controls of Physical Drivers on Phytoplankton Community Adaptations in a River Diversion Influenced Estuary</a:t>
            </a:r>
            <a:br>
              <a:rPr lang="en-US" b="0" i="0" dirty="0">
                <a:solidFill>
                  <a:srgbClr val="1A2834"/>
                </a:solidFill>
                <a:effectLst/>
                <a:latin typeface="museo-sans"/>
              </a:rPr>
            </a:br>
            <a:r>
              <a:rPr lang="en-US" b="0" i="0" dirty="0">
                <a:solidFill>
                  <a:srgbClr val="1A2834"/>
                </a:solidFill>
                <a:effectLst/>
                <a:latin typeface="museo-sans"/>
              </a:rPr>
              <a:t>Principal Investigator (PI): Matthew Hiatt, Louisiana State University (LSU), Department of Oceanography and Coastal Sciences</a:t>
            </a:r>
            <a:br>
              <a:rPr lang="en-US" b="0" i="0" dirty="0">
                <a:solidFill>
                  <a:srgbClr val="1A2834"/>
                </a:solidFill>
                <a:effectLst/>
                <a:latin typeface="museo-sans"/>
              </a:rPr>
            </a:br>
            <a:r>
              <a:rPr lang="en-US" b="0" i="0" dirty="0">
                <a:solidFill>
                  <a:srgbClr val="1A2834"/>
                </a:solidFill>
                <a:effectLst/>
                <a:latin typeface="museo-sans"/>
              </a:rPr>
              <a:t>Co-PI: Sibel </a:t>
            </a:r>
            <a:r>
              <a:rPr lang="en-US" b="0" i="0" dirty="0" err="1">
                <a:solidFill>
                  <a:srgbClr val="1A2834"/>
                </a:solidFill>
                <a:effectLst/>
                <a:latin typeface="museo-sans"/>
              </a:rPr>
              <a:t>Bargu</a:t>
            </a:r>
            <a:r>
              <a:rPr lang="en-US" b="0" i="0" dirty="0">
                <a:solidFill>
                  <a:srgbClr val="1A2834"/>
                </a:solidFill>
                <a:effectLst/>
                <a:latin typeface="museo-sans"/>
              </a:rPr>
              <a:t>, LSU</a:t>
            </a:r>
          </a:p>
          <a:p>
            <a:pPr algn="l"/>
            <a:endParaRPr lang="en-US" b="0" i="0" dirty="0">
              <a:solidFill>
                <a:srgbClr val="1A2834"/>
              </a:solidFill>
              <a:effectLst/>
              <a:latin typeface="museo-sans"/>
            </a:endParaRPr>
          </a:p>
          <a:p>
            <a:pPr algn="l"/>
            <a:r>
              <a:rPr lang="en-US" b="0" i="0" dirty="0">
                <a:solidFill>
                  <a:srgbClr val="1A2834"/>
                </a:solidFill>
                <a:effectLst/>
                <a:latin typeface="museo-sans"/>
              </a:rPr>
              <a:t>Sea Grant Contacts:</a:t>
            </a:r>
          </a:p>
          <a:p>
            <a:pPr algn="l"/>
            <a:r>
              <a:rPr lang="en-US" b="0" i="0" dirty="0">
                <a:solidFill>
                  <a:srgbClr val="1A2834"/>
                </a:solidFill>
                <a:effectLst/>
                <a:latin typeface="museo-sans"/>
              </a:rPr>
              <a:t>Julie A Lively &lt;julieann@lsu.edu&gt;</a:t>
            </a:r>
          </a:p>
          <a:p>
            <a:pPr algn="l"/>
            <a:r>
              <a:rPr lang="en-US" b="0" i="0" dirty="0">
                <a:solidFill>
                  <a:srgbClr val="1A2834"/>
                </a:solidFill>
                <a:effectLst/>
                <a:latin typeface="museo-sans"/>
              </a:rPr>
              <a:t>Matthew B Bethel &lt;mbethe3@lsu.edu&gt;</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19</a:t>
            </a:fld>
            <a:endParaRPr lang="en-US"/>
          </a:p>
        </p:txBody>
      </p:sp>
    </p:spTree>
    <p:extLst>
      <p:ext uri="{BB962C8B-B14F-4D97-AF65-F5344CB8AC3E}">
        <p14:creationId xmlns:p14="http://schemas.microsoft.com/office/powerpoint/2010/main" val="10729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165"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dirty="0"/>
              <a:t>https://www.flseagrant.org/wp-content/uploads/habs_liaison_publication-web_version.pdf </a:t>
            </a:r>
          </a:p>
        </p:txBody>
      </p:sp>
      <p:sp>
        <p:nvSpPr>
          <p:cNvPr id="4" name="Slide Number Placeholder 3"/>
          <p:cNvSpPr>
            <a:spLocks noGrp="1"/>
          </p:cNvSpPr>
          <p:nvPr>
            <p:ph type="sldNum" sz="quarter" idx="5"/>
          </p:nvPr>
        </p:nvSpPr>
        <p:spPr/>
        <p:txBody>
          <a:bodyPr/>
          <a:lstStyle/>
          <a:p>
            <a:fld id="{4840C054-62FE-4A1B-91F6-1D2FAA723AB9}" type="slidenum">
              <a:rPr lang="en-US" smtClean="0"/>
              <a:t>2</a:t>
            </a:fld>
            <a:endParaRPr lang="en-US"/>
          </a:p>
        </p:txBody>
      </p:sp>
    </p:spTree>
    <p:extLst>
      <p:ext uri="{BB962C8B-B14F-4D97-AF65-F5344CB8AC3E}">
        <p14:creationId xmlns:p14="http://schemas.microsoft.com/office/powerpoint/2010/main" val="4015421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California Sea Grant Projects</a:t>
            </a:r>
            <a:endParaRPr lang="en-US" sz="1800"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Arial" panose="020B0604020202020204" pitchFamily="34" charset="0"/>
              <a:ea typeface="Arial" panose="020B0604020202020204" pitchFamily="34" charset="0"/>
            </a:endParaRPr>
          </a:p>
          <a:p>
            <a:pPr marL="0" marR="139700">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California Sea Grant extension specialists are leading and/or contributing to three research projects that will increase knowledge about, predictions of, and responses to, the impacts of domoic acid</a:t>
            </a:r>
            <a:r>
              <a:rPr lang="en-US" sz="1800" dirty="0">
                <a:solidFill>
                  <a:srgbClr val="000000"/>
                </a:solidFill>
                <a:effectLst/>
                <a:latin typeface="Cambria Math" panose="02040503050406030204" pitchFamily="18" charset="0"/>
                <a:ea typeface="Arial" panose="020B0604020202020204" pitchFamily="34" charset="0"/>
                <a:cs typeface="Cambria Math" panose="02040503050406030204" pitchFamily="18" charset="0"/>
              </a:rPr>
              <a:t>‐</a:t>
            </a:r>
            <a:r>
              <a:rPr lang="en-US" sz="1800" dirty="0">
                <a:solidFill>
                  <a:srgbClr val="000000"/>
                </a:solidFill>
                <a:effectLst/>
                <a:latin typeface="Arial" panose="020B0604020202020204" pitchFamily="34" charset="0"/>
                <a:ea typeface="Arial" panose="020B0604020202020204" pitchFamily="34" charset="0"/>
              </a:rPr>
              <a:t>producing HABs on California’s crustacean fisheries.</a:t>
            </a:r>
            <a:endParaRPr lang="en-US" sz="1800"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US" sz="1800"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Title</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Identifying missing links in the transfer and retention of domoic acid in commercially important California crab species</a:t>
            </a:r>
            <a:endParaRPr lang="en-US" sz="1800"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r>
              <a:rPr lang="en-US" sz="1800" b="1" dirty="0">
                <a:effectLst/>
                <a:latin typeface="Calibri" panose="020F0502020204030204" pitchFamily="34" charset="0"/>
                <a:ea typeface="Calibri" panose="020F0502020204030204" pitchFamily="34" charset="0"/>
              </a:rPr>
              <a:t>Contact</a:t>
            </a:r>
            <a:r>
              <a:rPr lang="en-US" sz="1800" dirty="0">
                <a:effectLst/>
                <a:latin typeface="Calibri" panose="020F0502020204030204" pitchFamily="34" charset="0"/>
                <a:ea typeface="Calibri" panose="020F0502020204030204" pitchFamily="34" charset="0"/>
              </a:rPr>
              <a:t>: Carolynn Culver, </a:t>
            </a:r>
            <a:r>
              <a:rPr lang="en-US" sz="1800" u="sng" dirty="0">
                <a:solidFill>
                  <a:srgbClr val="0000FF"/>
                </a:solidFill>
                <a:effectLst/>
                <a:latin typeface="Calibri" panose="020F0502020204030204" pitchFamily="34" charset="0"/>
                <a:ea typeface="Calibri" panose="020F0502020204030204" pitchFamily="34" charset="0"/>
                <a:hlinkClick r:id="rId3"/>
              </a:rPr>
              <a:t>cculver@ucsd.edu</a:t>
            </a:r>
            <a:endParaRPr lang="en-US" sz="1800"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US" sz="1800"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b="1" dirty="0">
                <a:effectLst/>
                <a:latin typeface="Arial" panose="020B0604020202020204" pitchFamily="34" charset="0"/>
                <a:ea typeface="Arial" panose="020B0604020202020204" pitchFamily="34" charset="0"/>
              </a:rPr>
              <a:t>Title</a:t>
            </a:r>
            <a:r>
              <a:rPr lang="en-US" sz="1800" dirty="0">
                <a:effectLst/>
                <a:latin typeface="Arial" panose="020B0604020202020204" pitchFamily="34" charset="0"/>
                <a:ea typeface="Arial" panose="020B0604020202020204" pitchFamily="34" charset="0"/>
              </a:rPr>
              <a:t>: </a:t>
            </a:r>
            <a:r>
              <a:rPr lang="en-US" sz="1800" i="1" dirty="0">
                <a:effectLst/>
                <a:latin typeface="Arial" panose="020B0604020202020204" pitchFamily="34" charset="0"/>
                <a:ea typeface="Arial" panose="020B0604020202020204" pitchFamily="34" charset="0"/>
              </a:rPr>
              <a:t>Using aquaculture to help mitigate impacts of harmful algal blooms on crustacean fisheries: accelerating depuration to produce safe and marketable seafood products</a:t>
            </a:r>
            <a:endParaRPr lang="en-US" sz="1800"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dirty="0">
                <a:effectLst/>
                <a:latin typeface="Arial" panose="020B0604020202020204" pitchFamily="34" charset="0"/>
                <a:ea typeface="Arial" panose="020B0604020202020204" pitchFamily="34" charset="0"/>
              </a:rPr>
              <a:t> </a:t>
            </a:r>
            <a:r>
              <a:rPr lang="en-US" sz="1800" b="1" dirty="0">
                <a:effectLst/>
                <a:latin typeface="Arial" panose="020B0604020202020204" pitchFamily="34" charset="0"/>
                <a:ea typeface="Arial" panose="020B0604020202020204" pitchFamily="34" charset="0"/>
              </a:rPr>
              <a:t>Contacts: </a:t>
            </a:r>
            <a:r>
              <a:rPr lang="en-US" sz="1800" dirty="0">
                <a:effectLst/>
                <a:latin typeface="Arial" panose="020B0604020202020204" pitchFamily="34" charset="0"/>
                <a:ea typeface="Arial" panose="020B0604020202020204" pitchFamily="34" charset="0"/>
              </a:rPr>
              <a:t>Carolynn Culver, </a:t>
            </a:r>
            <a:r>
              <a:rPr lang="en-US" sz="1800" dirty="0" err="1">
                <a:effectLst/>
                <a:latin typeface="Arial" panose="020B0604020202020204" pitchFamily="34" charset="0"/>
                <a:ea typeface="Arial" panose="020B0604020202020204" pitchFamily="34" charset="0"/>
              </a:rPr>
              <a:t>cculver</a:t>
            </a:r>
            <a:r>
              <a:rPr lang="en-US" sz="1800" dirty="0">
                <a:effectLst/>
                <a:latin typeface="Arial" panose="020B0604020202020204" pitchFamily="34" charset="0"/>
                <a:ea typeface="Arial" panose="020B0604020202020204" pitchFamily="34" charset="0"/>
              </a:rPr>
              <a:t> @ucsd.edu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Title</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Strengthening resilience: Mitigating socioeconomic impacts of HAB-related management measures for California commercial crab fisheries and communities</a:t>
            </a:r>
            <a:endParaRPr lang="en-US" sz="1800"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 </a:t>
            </a:r>
            <a:r>
              <a:rPr lang="en-US" sz="1800" b="1" dirty="0">
                <a:effectLst/>
                <a:latin typeface="Calibri" panose="020F0502020204030204" pitchFamily="34" charset="0"/>
                <a:ea typeface="Calibri" panose="020F0502020204030204" pitchFamily="34" charset="0"/>
              </a:rPr>
              <a:t>Contact</a:t>
            </a:r>
            <a:r>
              <a:rPr lang="en-US" sz="1800" dirty="0">
                <a:effectLst/>
                <a:latin typeface="Calibri" panose="020F0502020204030204" pitchFamily="34" charset="0"/>
                <a:ea typeface="Calibri" panose="020F0502020204030204" pitchFamily="34" charset="0"/>
              </a:rPr>
              <a:t>: Carolynn Culver, </a:t>
            </a:r>
            <a:r>
              <a:rPr lang="en-US" sz="1800" u="sng" dirty="0">
                <a:solidFill>
                  <a:srgbClr val="0000FF"/>
                </a:solidFill>
                <a:effectLst/>
                <a:latin typeface="Calibri" panose="020F0502020204030204" pitchFamily="34" charset="0"/>
                <a:ea typeface="Calibri" panose="020F0502020204030204" pitchFamily="34" charset="0"/>
                <a:hlinkClick r:id="rId3"/>
              </a:rPr>
              <a:t>cculver@ucsd.edu</a:t>
            </a:r>
            <a:endParaRPr lang="en-US" sz="1800"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Arial" panose="020B0604020202020204" pitchFamily="34" charset="0"/>
              <a:ea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Leah Shore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Communications Manager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University of Southern California Sea Grant Program</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4"/>
              </a:rPr>
              <a:t>lshore@usc.edu</a:t>
            </a:r>
            <a:r>
              <a:rPr lang="en-US" sz="1800" dirty="0">
                <a:effectLst/>
                <a:latin typeface="Calibri" panose="020F0502020204030204" pitchFamily="34" charset="0"/>
                <a:ea typeface="Calibri" panose="020F0502020204030204" pitchFamily="34" charset="0"/>
              </a:rPr>
              <a:t> | 213-740-1960 | </a:t>
            </a:r>
            <a:r>
              <a:rPr lang="en-US" sz="1800" u="sng" dirty="0">
                <a:solidFill>
                  <a:srgbClr val="0563C1"/>
                </a:solidFill>
                <a:effectLst/>
                <a:latin typeface="Calibri" panose="020F0502020204030204" pitchFamily="34" charset="0"/>
                <a:ea typeface="Calibri" panose="020F0502020204030204" pitchFamily="34" charset="0"/>
                <a:hlinkClick r:id="rId5"/>
              </a:rPr>
              <a:t>seagrant.usc.edu</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br>
              <a:rPr lang="en-US" sz="1800" b="1" dirty="0">
                <a:effectLst/>
                <a:latin typeface="Arial" panose="020B0604020202020204" pitchFamily="34" charset="0"/>
                <a:ea typeface="Arial" panose="020B0604020202020204" pitchFamily="34" charset="0"/>
              </a:rPr>
            </a:br>
            <a:r>
              <a:rPr lang="en-US" sz="1800" b="1" dirty="0">
                <a:effectLst/>
                <a:latin typeface="Arial" panose="020B060402020202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20</a:t>
            </a:fld>
            <a:endParaRPr lang="en-US"/>
          </a:p>
        </p:txBody>
      </p:sp>
    </p:spTree>
    <p:extLst>
      <p:ext uri="{BB962C8B-B14F-4D97-AF65-F5344CB8AC3E}">
        <p14:creationId xmlns:p14="http://schemas.microsoft.com/office/powerpoint/2010/main" val="2349675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rPr>
              <a:t>Hi Betty,</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rPr>
              <a:t>Hope you are doing well! I’m reaching out in response to your request below for HAB research information. USC Sea Grant published a document synthesizing and summarizing results from published USC Sea Grant research on harmful algal blooms funded between 2012-2018. I’ve attached it to this email.</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rPr>
              <a:t>Within this document, it summarizes the key findings from our 7 funded research projects on HABS over the time period. Information about each of these 7 project titles, description, and years of funding are provided at the end of the document. </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rPr>
              <a:t>Please let me know if you’d like any other information or have any questions about this ahead of your presentation!</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rPr>
              <a:t>Best,</a:t>
            </a:r>
          </a:p>
          <a:p>
            <a:pPr marL="0" marR="0">
              <a:spcBef>
                <a:spcPts val="0"/>
              </a:spcBef>
              <a:spcAft>
                <a:spcPts val="0"/>
              </a:spcAft>
            </a:pPr>
            <a:r>
              <a:rPr lang="en-US" sz="1200">
                <a:effectLst/>
                <a:latin typeface="Calibri" panose="020F0502020204030204" pitchFamily="34" charset="0"/>
                <a:ea typeface="Calibri" panose="020F0502020204030204" pitchFamily="34" charset="0"/>
              </a:rPr>
              <a:t>Leah</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b="1">
                <a:effectLst/>
                <a:latin typeface="Calibri" panose="020F0502020204030204" pitchFamily="34" charset="0"/>
                <a:ea typeface="Calibri" panose="020F0502020204030204" pitchFamily="34" charset="0"/>
              </a:rPr>
              <a:t>Leah Shore</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rPr>
              <a:t>Communications Manager</a:t>
            </a:r>
          </a:p>
          <a:p>
            <a:pPr marL="0" marR="0">
              <a:spcBef>
                <a:spcPts val="0"/>
              </a:spcBef>
              <a:spcAft>
                <a:spcPts val="0"/>
              </a:spcAft>
            </a:pPr>
            <a:r>
              <a:rPr lang="en-US" sz="1200">
                <a:effectLst/>
                <a:latin typeface="Calibri" panose="020F0502020204030204" pitchFamily="34" charset="0"/>
                <a:ea typeface="Calibri" panose="020F0502020204030204" pitchFamily="34" charset="0"/>
              </a:rPr>
              <a:t>University of Southern California Sea Grant Program</a:t>
            </a:r>
          </a:p>
          <a:p>
            <a:pPr marL="0" marR="0">
              <a:spcBef>
                <a:spcPts val="0"/>
              </a:spcBef>
              <a:spcAft>
                <a:spcPts val="0"/>
              </a:spcAft>
            </a:pPr>
            <a:r>
              <a:rPr lang="en-US" sz="1200" u="sng">
                <a:solidFill>
                  <a:srgbClr val="0563C1"/>
                </a:solidFill>
                <a:effectLst/>
                <a:latin typeface="Calibri" panose="020F0502020204030204" pitchFamily="34" charset="0"/>
                <a:ea typeface="Calibri" panose="020F0502020204030204" pitchFamily="34" charset="0"/>
                <a:hlinkClick r:id="rId3"/>
              </a:rPr>
              <a:t>lshore@usc.edu</a:t>
            </a:r>
            <a:r>
              <a:rPr lang="en-US" sz="1200">
                <a:effectLst/>
                <a:latin typeface="Calibri" panose="020F0502020204030204" pitchFamily="34" charset="0"/>
                <a:ea typeface="Calibri" panose="020F0502020204030204" pitchFamily="34" charset="0"/>
              </a:rPr>
              <a:t> | 213-740-1960 | </a:t>
            </a:r>
            <a:r>
              <a:rPr lang="en-US" sz="1200" u="sng">
                <a:solidFill>
                  <a:srgbClr val="0563C1"/>
                </a:solidFill>
                <a:effectLst/>
                <a:latin typeface="Calibri" panose="020F0502020204030204" pitchFamily="34" charset="0"/>
                <a:ea typeface="Calibri" panose="020F0502020204030204" pitchFamily="34" charset="0"/>
                <a:hlinkClick r:id="rId4"/>
              </a:rPr>
              <a:t>seagrant.usc.edu</a:t>
            </a:r>
            <a:endParaRPr lang="en-US" sz="1200" u="sng">
              <a:solidFill>
                <a:srgbClr val="0563C1"/>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1200" u="sng">
              <a:solidFill>
                <a:srgbClr val="0563C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b="1"/>
              <a:t>Advancing portable detection capabilities of harmful algal bloom species in California waters </a:t>
            </a:r>
            <a:r>
              <a:rPr lang="en-US"/>
              <a:t>2018-21, OPC Prop 84 Funding, PIs: Holly Bowers and Jason Smith (Moss Landing Marine Laboratories) We now have the ability to vastly improve the efficiency of detecting HAB species through new handheld technology that provides rapid and specific analyses from locations ranging from shore-side to ship deployments. The principal investigators were recently awarded such a device (the Freedom4) through a competitive award from </a:t>
            </a:r>
            <a:r>
              <a:rPr lang="en-US" err="1"/>
              <a:t>Ubiquitome</a:t>
            </a:r>
            <a:r>
              <a:rPr lang="en-US"/>
              <a:t>, New Zealand with the goal of improving HAB detection in the field. The flexibility of established, portable genetic detection technology would greatly enhance sampling efforts on relevant temporal and spatial scales toward overcoming challenges inherent to field monitoring. Moreover, the Freedom4 platform will support future efforts outlined in the OPC recommendations: advancing HAB predictive models, improving the understanding of HAB ecophysiology, and linking HAB events to human health. </a:t>
            </a:r>
          </a:p>
          <a:p>
            <a:pPr marL="0" marR="0">
              <a:spcBef>
                <a:spcPts val="0"/>
              </a:spcBef>
              <a:spcAft>
                <a:spcPts val="0"/>
              </a:spcAft>
            </a:pPr>
            <a:endParaRPr lang="en-US"/>
          </a:p>
          <a:p>
            <a:pPr marL="0" marR="0">
              <a:spcBef>
                <a:spcPts val="0"/>
              </a:spcBef>
              <a:spcAft>
                <a:spcPts val="0"/>
              </a:spcAft>
            </a:pPr>
            <a:r>
              <a:rPr lang="en-US" b="1"/>
              <a:t>Multiple stressors and toxic Pseudo-</a:t>
            </a:r>
            <a:r>
              <a:rPr lang="en-US" b="1" err="1"/>
              <a:t>nitzschia</a:t>
            </a:r>
            <a:r>
              <a:rPr lang="en-US" b="1"/>
              <a:t> blooms in California waters: understanding the complex interactive impacts of nutrients, temperature, and carbonate chemistry</a:t>
            </a:r>
            <a:r>
              <a:rPr lang="en-US"/>
              <a:t> 2018-21, OPC Prop 84 Funding, PIs: David Hutchins and </a:t>
            </a:r>
            <a:r>
              <a:rPr lang="en-US" err="1"/>
              <a:t>Feixue</a:t>
            </a:r>
            <a:r>
              <a:rPr lang="en-US"/>
              <a:t> Fu (USC) Despite our growing knowledge about the impacts of each of these single factors on toxicity, little is known about how projected simultaneous future changes in nutrients, temperature, and carbonate chemistry will together affect domoic acid levels in California coastal food webs. This project will experimentally test the effects of relevant projected levels of these three critical controlling factors using multi-stressor studies with Pseudo-</a:t>
            </a:r>
            <a:r>
              <a:rPr lang="en-US" err="1"/>
              <a:t>nitzschia</a:t>
            </a:r>
            <a:r>
              <a:rPr lang="en-US"/>
              <a:t> cultures isolated from California waters, and with local natural phytoplankton communities containing toxic Pseudo-</a:t>
            </a:r>
            <a:r>
              <a:rPr lang="en-US" err="1"/>
              <a:t>nitzschia</a:t>
            </a:r>
            <a:r>
              <a:rPr lang="en-US"/>
              <a:t> species. The project will be specifically designed to inform a new generation of domoic acid forecasting HAB models incorporating quantitative, mechanistic knowledge of climate change multiple stressor interactions. The aim is to generate a set of informed predictions of how future environmental conditions may influence damaging toxic Pseudo-</a:t>
            </a:r>
            <a:r>
              <a:rPr lang="en-US" err="1"/>
              <a:t>nitzschia</a:t>
            </a:r>
            <a:r>
              <a:rPr lang="en-US"/>
              <a:t> blooms, as our coastal ocean ecosystems continue to respond to ever-increasing human populations and a changing climate. </a:t>
            </a:r>
          </a:p>
          <a:p>
            <a:pPr marL="0" marR="0">
              <a:spcBef>
                <a:spcPts val="0"/>
              </a:spcBef>
              <a:spcAft>
                <a:spcPts val="0"/>
              </a:spcAft>
            </a:pPr>
            <a:endParaRPr lang="en-US"/>
          </a:p>
          <a:p>
            <a:pPr marL="0" marR="0">
              <a:spcBef>
                <a:spcPts val="0"/>
              </a:spcBef>
              <a:spcAft>
                <a:spcPts val="0"/>
              </a:spcAft>
            </a:pPr>
            <a:r>
              <a:rPr lang="en-US" b="1"/>
              <a:t>Design and development of a universal genetic assay to monitor and predict toxic </a:t>
            </a:r>
            <a:r>
              <a:rPr lang="en-US" b="1" err="1"/>
              <a:t>Pseudonitzschia</a:t>
            </a:r>
            <a:r>
              <a:rPr lang="en-US" b="1"/>
              <a:t> planktonic blooms </a:t>
            </a:r>
            <a:r>
              <a:rPr lang="en-US"/>
              <a:t>2020-22, PIs: Bradley Moore (Scripps Institution of Oceanography) and Andrew Allen ( Scripps Institution of Oceanography and J. Craig Venter Institute) Accurate predictive monitoring tools are lacking for blooms of the globally distributed diatom genus Pseudo-</a:t>
            </a:r>
            <a:r>
              <a:rPr lang="en-US" err="1"/>
              <a:t>nitzschia</a:t>
            </a:r>
            <a:r>
              <a:rPr lang="en-US"/>
              <a:t> that produces the neurotoxin domoic acid (DA). This project aims to develop predictive monitoring approaches by detecting domoic acid biosynthesis genes (dab genes) associated with toxin production in three Pseudo-</a:t>
            </a:r>
            <a:r>
              <a:rPr lang="en-US" err="1"/>
              <a:t>nitzschia</a:t>
            </a:r>
            <a:r>
              <a:rPr lang="en-US"/>
              <a:t> species with varying levels of toxin production. The goal is to develop a universal genetic assay to reliably detect dab genes and apply this knowledge to create a commercial detection kit that can be used for monitoring. This technology presents a predictive, rapid, and low-cost method to identify dab genes of high-toxin producing Pseudo-</a:t>
            </a:r>
            <a:r>
              <a:rPr lang="en-US" err="1"/>
              <a:t>nitzschia</a:t>
            </a:r>
            <a:r>
              <a:rPr lang="en-US"/>
              <a:t> in the environment prior to toxin production. Moreover, this new DA monitoring strategy would complement existing direct detection methodology to better inform and protect coastal communities and economies by predicting the extent of HABs in areas of likely production before they actually begin. </a:t>
            </a:r>
          </a:p>
        </p:txBody>
      </p:sp>
      <p:sp>
        <p:nvSpPr>
          <p:cNvPr id="4" name="Slide Number Placeholder 3"/>
          <p:cNvSpPr>
            <a:spLocks noGrp="1"/>
          </p:cNvSpPr>
          <p:nvPr>
            <p:ph type="sldNum" sz="quarter" idx="5"/>
          </p:nvPr>
        </p:nvSpPr>
        <p:spPr/>
        <p:txBody>
          <a:bodyPr/>
          <a:lstStyle/>
          <a:p>
            <a:fld id="{4840C054-62FE-4A1B-91F6-1D2FAA723AB9}" type="slidenum">
              <a:rPr lang="en-US" smtClean="0"/>
              <a:t>21</a:t>
            </a:fld>
            <a:endParaRPr lang="en-US"/>
          </a:p>
        </p:txBody>
      </p:sp>
    </p:spTree>
    <p:extLst>
      <p:ext uri="{BB962C8B-B14F-4D97-AF65-F5344CB8AC3E}">
        <p14:creationId xmlns:p14="http://schemas.microsoft.com/office/powerpoint/2010/main" val="2773870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Washington SG</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Project title:  </a:t>
            </a:r>
            <a:r>
              <a:rPr lang="en-US" sz="1200" b="1" dirty="0">
                <a:effectLst/>
                <a:latin typeface="Calibri" panose="020F0502020204030204" pitchFamily="34" charset="0"/>
                <a:ea typeface="Times New Roman" panose="02020603050405020304" pitchFamily="18" charset="0"/>
              </a:rPr>
              <a:t>Expanding the Southeast Alaska Tribal Ocean Research Program for Monitoring of Amnesic Shellfish Poisoning and Diarrhetic Shellfish Poisoning.</a:t>
            </a:r>
            <a:endParaRPr lang="en-US" sz="1200" b="1"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Contact(s) info (name &amp; email) – Teri King, </a:t>
            </a:r>
            <a:r>
              <a:rPr lang="en-US" sz="1200" u="sng" dirty="0">
                <a:solidFill>
                  <a:srgbClr val="0000FF"/>
                </a:solidFill>
                <a:effectLst/>
                <a:latin typeface="Calibri" panose="020F0502020204030204" pitchFamily="34" charset="0"/>
                <a:ea typeface="Times New Roman" panose="02020603050405020304" pitchFamily="18" charset="0"/>
                <a:hlinkClick r:id="rId3"/>
              </a:rPr>
              <a:t>guatemal@uw.edu</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Project title </a:t>
            </a:r>
            <a:r>
              <a:rPr lang="en-US" sz="1200" b="1" dirty="0">
                <a:effectLst/>
                <a:latin typeface="Lato" panose="020F0502020204030203" pitchFamily="34" charset="0"/>
                <a:ea typeface="Times New Roman" panose="02020603050405020304" pitchFamily="18" charset="0"/>
              </a:rPr>
              <a:t>Shellfish killers – an optimized early warning program for the mitigation of HAB impacts on shellfish in the Pacific Northwest</a:t>
            </a:r>
            <a:r>
              <a:rPr lang="en-US" sz="1200" dirty="0">
                <a:effectLst/>
                <a:latin typeface="Lato" panose="020F0502020204030203" pitchFamily="34" charset="0"/>
                <a:ea typeface="Times New Roman" panose="02020603050405020304" pitchFamily="18" charset="0"/>
              </a:rPr>
              <a: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Contact(s) info (name &amp; email) – Who in your program should I credit to and refer them to if they want more info.  Teri King, </a:t>
            </a:r>
            <a:r>
              <a:rPr lang="en-US" sz="1200" u="sng" dirty="0">
                <a:solidFill>
                  <a:srgbClr val="0000FF"/>
                </a:solidFill>
                <a:effectLst/>
                <a:latin typeface="Calibri" panose="020F0502020204030204" pitchFamily="34" charset="0"/>
                <a:ea typeface="Times New Roman" panose="02020603050405020304" pitchFamily="18" charset="0"/>
                <a:hlinkClick r:id="rId3"/>
              </a:rPr>
              <a:t>guatemal@uw.edu</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Project title (if there is one). </a:t>
            </a:r>
            <a:r>
              <a:rPr lang="en-US" sz="1200" b="1" u="none" strike="noStrike" dirty="0">
                <a:solidFill>
                  <a:srgbClr val="34343C"/>
                </a:solidFill>
                <a:effectLst/>
                <a:latin typeface="Lato" panose="020F0502020204030203" pitchFamily="34" charset="0"/>
                <a:ea typeface="Times New Roman" panose="02020603050405020304" pitchFamily="18" charset="0"/>
                <a:hlinkClick r:id="rId4"/>
              </a:rPr>
              <a:t>Value of the </a:t>
            </a:r>
            <a:r>
              <a:rPr lang="en-US" sz="1200" b="1" u="none" strike="noStrike" dirty="0" err="1">
                <a:solidFill>
                  <a:srgbClr val="34343C"/>
                </a:solidFill>
                <a:effectLst/>
                <a:latin typeface="Lato" panose="020F0502020204030203" pitchFamily="34" charset="0"/>
                <a:ea typeface="Times New Roman" panose="02020603050405020304" pitchFamily="18" charset="0"/>
                <a:hlinkClick r:id="rId4"/>
              </a:rPr>
              <a:t>SoundToxins</a:t>
            </a:r>
            <a:r>
              <a:rPr lang="en-US" sz="1200" b="1" u="none" strike="noStrike" dirty="0">
                <a:solidFill>
                  <a:srgbClr val="34343C"/>
                </a:solidFill>
                <a:effectLst/>
                <a:latin typeface="Lato" panose="020F0502020204030203" pitchFamily="34" charset="0"/>
                <a:ea typeface="Times New Roman" panose="02020603050405020304" pitchFamily="18" charset="0"/>
                <a:hlinkClick r:id="rId4"/>
              </a:rPr>
              <a:t> Partnership: An Early Warning System for HABs in Puget Sound</a:t>
            </a:r>
            <a:endParaRPr lang="en-US" sz="1200" b="1"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Contact(s) info (name &amp; email) – Who in your program should I credit to and refer them to if they want more info. Teri King, </a:t>
            </a:r>
            <a:r>
              <a:rPr lang="en-US" sz="1200" u="sng" dirty="0">
                <a:solidFill>
                  <a:srgbClr val="0000FF"/>
                </a:solidFill>
                <a:effectLst/>
                <a:latin typeface="Calibri" panose="020F0502020204030204" pitchFamily="34" charset="0"/>
                <a:ea typeface="Times New Roman" panose="02020603050405020304" pitchFamily="18" charset="0"/>
                <a:hlinkClick r:id="rId3"/>
              </a:rPr>
              <a:t>guatemal@uw.edu</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Which SG Program (state(s)) Washington Sea Grant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Project title (if there is one) </a:t>
            </a:r>
            <a:r>
              <a:rPr lang="en-US" sz="1200" b="1" dirty="0" err="1">
                <a:effectLst/>
                <a:latin typeface="Calibri" panose="020F0502020204030204" pitchFamily="34" charset="0"/>
                <a:ea typeface="Times New Roman" panose="02020603050405020304" pitchFamily="18" charset="0"/>
              </a:rPr>
              <a:t>SoundToxins</a:t>
            </a:r>
            <a:r>
              <a:rPr lang="en-US" sz="1200" dirty="0" err="1">
                <a:effectLst/>
                <a:latin typeface="Calibri" panose="020F0502020204030204" pitchFamily="34" charset="0"/>
                <a:ea typeface="Times New Roman" panose="02020603050405020304" pitchFamily="18" charset="0"/>
              </a:rPr>
              <a:t>Contact</a:t>
            </a:r>
            <a:r>
              <a:rPr lang="en-US" sz="1200" dirty="0">
                <a:effectLst/>
                <a:latin typeface="Calibri" panose="020F0502020204030204" pitchFamily="34" charset="0"/>
                <a:ea typeface="Times New Roman" panose="02020603050405020304" pitchFamily="18" charset="0"/>
              </a:rPr>
              <a:t>(s) info (name &amp; email) – Who in your program should I credit to and refer them to if they want more info. Teri King, </a:t>
            </a:r>
            <a:r>
              <a:rPr lang="en-US" sz="1200" u="sng" dirty="0">
                <a:solidFill>
                  <a:srgbClr val="0000FF"/>
                </a:solidFill>
                <a:effectLst/>
                <a:latin typeface="Calibri" panose="020F0502020204030204" pitchFamily="34" charset="0"/>
                <a:ea typeface="Times New Roman" panose="02020603050405020304" pitchFamily="18" charset="0"/>
                <a:hlinkClick r:id="rId3"/>
              </a:rPr>
              <a:t>guatemal@uw.edu</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Link to more info –  </a:t>
            </a:r>
            <a:r>
              <a:rPr lang="en-US" sz="1200" u="sng" dirty="0">
                <a:solidFill>
                  <a:srgbClr val="0000FF"/>
                </a:solidFill>
                <a:effectLst/>
                <a:latin typeface="Calibri" panose="020F0502020204030204" pitchFamily="34" charset="0"/>
                <a:ea typeface="Times New Roman" panose="02020603050405020304" pitchFamily="18" charset="0"/>
                <a:hlinkClick r:id="rId5"/>
              </a:rPr>
              <a:t>soundtoxins.org</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22</a:t>
            </a:fld>
            <a:endParaRPr lang="en-US"/>
          </a:p>
        </p:txBody>
      </p:sp>
    </p:spTree>
    <p:extLst>
      <p:ext uri="{BB962C8B-B14F-4D97-AF65-F5344CB8AC3E}">
        <p14:creationId xmlns:p14="http://schemas.microsoft.com/office/powerpoint/2010/main" val="697916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i="0" dirty="0">
                <a:solidFill>
                  <a:srgbClr val="424242"/>
                </a:solidFill>
                <a:effectLst/>
                <a:latin typeface="Roboto Condensed" panose="02000000000000000000" pitchFamily="2" charset="0"/>
              </a:rPr>
            </a:br>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3</a:t>
            </a:fld>
            <a:endParaRPr lang="en-US"/>
          </a:p>
        </p:txBody>
      </p:sp>
    </p:spTree>
    <p:extLst>
      <p:ext uri="{BB962C8B-B14F-4D97-AF65-F5344CB8AC3E}">
        <p14:creationId xmlns:p14="http://schemas.microsoft.com/office/powerpoint/2010/main" val="36281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Chris Winslow – contact for all winslow.33@osu.edu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4</a:t>
            </a:fld>
            <a:endParaRPr lang="en-US"/>
          </a:p>
        </p:txBody>
      </p:sp>
    </p:spTree>
    <p:extLst>
      <p:ext uri="{BB962C8B-B14F-4D97-AF65-F5344CB8AC3E}">
        <p14:creationId xmlns:p14="http://schemas.microsoft.com/office/powerpoint/2010/main" val="200265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Identifying factors that affect toxicity in Lake Erie’s harmful algal bloo</a:t>
            </a:r>
            <a:r>
              <a:rPr lang="en-US" sz="1800" dirty="0">
                <a:effectLst/>
                <a:latin typeface="Calibri" panose="020F0502020204030204" pitchFamily="34" charset="0"/>
                <a:ea typeface="Times New Roman" panose="02020603050405020304" pitchFamily="18" charset="0"/>
              </a:rPr>
              <a:t>ms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Symbol" panose="05050102010706020507" pitchFamily="18" charset="2"/>
                <a:ea typeface="Times New Roman" panose="02020603050405020304" pitchFamily="18" charset="0"/>
              </a:rPr>
              <a:t>·</a:t>
            </a:r>
            <a:r>
              <a:rPr lang="en-US" sz="1800" dirty="0">
                <a:effectLst/>
                <a:latin typeface="Calibri" panose="020F0502020204030204" pitchFamily="34" charset="0"/>
                <a:ea typeface="Times New Roman" panose="02020603050405020304" pitchFamily="18" charset="0"/>
              </a:rPr>
              <a:t>  Contact(s) info: Mike Fraker (MISG Research Coordinator, </a:t>
            </a:r>
            <a:r>
              <a:rPr lang="en-US" sz="1800" u="sng" dirty="0">
                <a:solidFill>
                  <a:srgbClr val="0000FF"/>
                </a:solidFill>
                <a:effectLst/>
                <a:latin typeface="Calibri" panose="020F0502020204030204" pitchFamily="34" charset="0"/>
                <a:ea typeface="Times New Roman" panose="02020603050405020304" pitchFamily="18" charset="0"/>
                <a:hlinkClick r:id="rId3"/>
              </a:rPr>
              <a:t>mfraker@umich.edu</a:t>
            </a:r>
            <a:r>
              <a:rPr lang="en-US" sz="1800" dirty="0">
                <a:effectLst/>
                <a:latin typeface="Calibri" panose="020F0502020204030204" pitchFamily="34" charset="0"/>
                <a:ea typeface="Times New Roman" panose="02020603050405020304" pitchFamily="18" charset="0"/>
              </a:rPr>
              <a:t>) or Greg Dick (Project PI, </a:t>
            </a:r>
            <a:r>
              <a:rPr lang="en-US" sz="1800" u="sng" dirty="0">
                <a:solidFill>
                  <a:srgbClr val="0000FF"/>
                </a:solidFill>
                <a:effectLst/>
                <a:latin typeface="Calibri" panose="020F0502020204030204" pitchFamily="34" charset="0"/>
                <a:ea typeface="Times New Roman" panose="02020603050405020304" pitchFamily="18" charset="0"/>
                <a:hlinkClick r:id="rId4"/>
              </a:rPr>
              <a:t>gdick@umich.edu</a:t>
            </a: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Symbol" panose="05050102010706020507" pitchFamily="18" charset="2"/>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Avenir Next Condensed Medium"/>
                <a:ea typeface="Times New Roman" panose="02020603050405020304" pitchFamily="18" charset="0"/>
              </a:rPr>
              <a:t>Great Lakes Center for Fresh Water and Human Health – Community Engagement Core</a:t>
            </a: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000000"/>
                </a:solidFill>
                <a:effectLst/>
                <a:latin typeface="Avenir Next Condensed Medium"/>
                <a:ea typeface="Times New Roman" panose="02020603050405020304" pitchFamily="18" charset="0"/>
                <a:cs typeface="Times New Roman" panose="02020603050405020304" pitchFamily="18" charset="0"/>
              </a:rPr>
              <a:t>Heather Triezenberg, </a:t>
            </a:r>
            <a:r>
              <a:rPr lang="en-US" sz="1100" u="sng" dirty="0">
                <a:solidFill>
                  <a:srgbClr val="000000"/>
                </a:solidFill>
                <a:effectLst/>
                <a:latin typeface="Avenir Next Condensed Medium"/>
                <a:ea typeface="Times New Roman" panose="02020603050405020304" pitchFamily="18" charset="0"/>
                <a:cs typeface="Times New Roman" panose="02020603050405020304" pitchFamily="18" charset="0"/>
                <a:hlinkClick r:id="rId5" tooltip="mailto:vanden64@msu.edu"/>
              </a:rPr>
              <a:t>vanden64@msu.edu</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000000"/>
                </a:solidFill>
                <a:effectLst/>
                <a:latin typeface="Avenir Next Condensed Medium"/>
                <a:ea typeface="Times New Roman" panose="02020603050405020304" pitchFamily="18" charset="0"/>
                <a:cs typeface="Times New Roman" panose="02020603050405020304" pitchFamily="18" charset="0"/>
              </a:rPr>
              <a:t>Martha Gerig, </a:t>
            </a:r>
            <a:r>
              <a:rPr lang="en-US" sz="1100" u="sng" dirty="0">
                <a:solidFill>
                  <a:srgbClr val="000000"/>
                </a:solidFill>
                <a:effectLst/>
                <a:latin typeface="Avenir Next Condensed Medium"/>
                <a:ea typeface="Times New Roman" panose="02020603050405020304" pitchFamily="18" charset="0"/>
                <a:cs typeface="Times New Roman" panose="02020603050405020304" pitchFamily="18" charset="0"/>
                <a:hlinkClick r:id="rId6" tooltip="mailto:gerigmar@msu.edu"/>
              </a:rPr>
              <a:t>gerigmar@msu.edu</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5</a:t>
            </a:fld>
            <a:endParaRPr lang="en-US"/>
          </a:p>
        </p:txBody>
      </p:sp>
    </p:spTree>
    <p:extLst>
      <p:ext uri="{BB962C8B-B14F-4D97-AF65-F5344CB8AC3E}">
        <p14:creationId xmlns:p14="http://schemas.microsoft.com/office/powerpoint/2010/main" val="2014334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Kevin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Fermanich</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(PI), J. Val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Klump</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(PI), Hector Bravo (AI), Chad Cook (AI), Paul Baumgart (AI), Michael Zorn (AI), Jerry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Kaster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UW-Green Bay, UW-Milwaukee, UW-Extension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Transitioning Science to Management:  Developing models and tools to restore the health of the Green Bay Ecosystem</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Key outcomes are the refinement of a set of Management Analysis Tools to help guide resource management and the engagement of those involved in land and water use across all sectors.</a:t>
            </a: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Harvey Bootsma (PI), Qian Liao (PI)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UW-Milwaukee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New Phosphorus Model for Lake Michigan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Rissman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Adena</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(PI, UW-Madison), Eric Booth (Co-PI, UW-Madison)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UW-Madison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Assessing and improving policy and practice interventions to reduce nutrient runoff into the Great Lakes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Times New Roman" panose="02020603050405020304" pitchFamily="18" charset="0"/>
              </a:rPr>
              <a:t>Contact: Wisconsin Sea Grant:  Jennifer Hauxwell (</a:t>
            </a:r>
            <a:r>
              <a:rPr lang="en-US" sz="1800" u="sng" dirty="0">
                <a:solidFill>
                  <a:srgbClr val="0000FF"/>
                </a:solidFill>
                <a:effectLst/>
                <a:latin typeface="Arial" panose="020B0604020202020204" pitchFamily="34" charset="0"/>
                <a:ea typeface="Times New Roman" panose="02020603050405020304" pitchFamily="18" charset="0"/>
                <a:hlinkClick r:id="rId3"/>
              </a:rPr>
              <a:t>jennifer.hauxwell@aqua.wisc.edu</a:t>
            </a:r>
            <a:r>
              <a:rPr lang="en-US" sz="1800" dirty="0">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6</a:t>
            </a:fld>
            <a:endParaRPr lang="en-US"/>
          </a:p>
        </p:txBody>
      </p:sp>
    </p:spTree>
    <p:extLst>
      <p:ext uri="{BB962C8B-B14F-4D97-AF65-F5344CB8AC3E}">
        <p14:creationId xmlns:p14="http://schemas.microsoft.com/office/powerpoint/2010/main" val="1920406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PA Sea Grant is the new facilitator of this task force (contact Amber Stilwell, </a:t>
            </a:r>
            <a:r>
              <a:rPr lang="en-US" sz="1800" u="sng" dirty="0">
                <a:solidFill>
                  <a:srgbClr val="0563C1"/>
                </a:solidFill>
                <a:effectLst/>
                <a:latin typeface="Calibri" panose="020F0502020204030204" pitchFamily="34" charset="0"/>
                <a:ea typeface="Times New Roman" panose="02020603050405020304" pitchFamily="18" charset="0"/>
                <a:hlinkClick r:id="rId3"/>
              </a:rPr>
              <a:t>ars26@psu.edu</a:t>
            </a:r>
            <a:r>
              <a:rPr lang="en-US" sz="1800" u="sng" dirty="0">
                <a:solidFill>
                  <a:srgbClr val="0563C1"/>
                </a:solidFill>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7</a:t>
            </a:fld>
            <a:endParaRPr lang="en-US"/>
          </a:p>
        </p:txBody>
      </p:sp>
    </p:spTree>
    <p:extLst>
      <p:ext uri="{BB962C8B-B14F-4D97-AF65-F5344CB8AC3E}">
        <p14:creationId xmlns:p14="http://schemas.microsoft.com/office/powerpoint/2010/main" val="1886861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solidFill>
                  <a:srgbClr val="000000"/>
                </a:solidFill>
                <a:effectLst/>
                <a:latin typeface="Arial" panose="020B0604020202020204" pitchFamily="34" charset="0"/>
                <a:ea typeface="Times New Roman" panose="02020603050405020304" pitchFamily="18" charset="0"/>
              </a:rPr>
              <a:t>Ohio, Minnesota and Wisconsin Sea Grant programs are teaming up to launch a joint solicitation for research to advance our understanding of factors leading to the genesis of harmful and nuisance algae blooms, including nutrient source identification using innovative tools</a:t>
            </a:r>
          </a:p>
          <a:p>
            <a:r>
              <a:rPr lang="en-US" sz="1800">
                <a:solidFill>
                  <a:srgbClr val="000000"/>
                </a:solidFill>
                <a:effectLst/>
                <a:latin typeface="Arial" panose="020B0604020202020204" pitchFamily="34" charset="0"/>
                <a:ea typeface="Times New Roman" panose="02020603050405020304" pitchFamily="18" charset="0"/>
              </a:rPr>
              <a:t>Research is to be conducted in the 2022–24 biennium. Up to $100,000 per year for two years will be available for funding each of the Ohio, Minnesota and Wisconsin portions of a joint research project (this is to include the cost of graduate students) for a grant total of up to $300,000 per year. </a:t>
            </a:r>
            <a:endParaRPr lang="en-US" sz="1800" b="1">
              <a:solidFill>
                <a:srgbClr val="000000"/>
              </a:solidFill>
              <a:effectLst/>
              <a:latin typeface="Arial" panose="020B0604020202020204" pitchFamily="34" charset="0"/>
              <a:ea typeface="Times New Roman" panose="02020603050405020304" pitchFamily="18" charset="0"/>
            </a:endParaRPr>
          </a:p>
          <a:p>
            <a:pPr marL="0" marR="11430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rPr>
              <a:t>For more information:</a:t>
            </a:r>
            <a:endParaRPr lang="en-US" sz="1800">
              <a:effectLst/>
              <a:latin typeface="Times New Roman" panose="02020603050405020304" pitchFamily="18" charset="0"/>
              <a:ea typeface="Times New Roman" panose="02020603050405020304" pitchFamily="18" charset="0"/>
            </a:endParaRPr>
          </a:p>
          <a:p>
            <a:pPr marL="342900" marR="114300" lvl="0" indent="-342900">
              <a:spcBef>
                <a:spcPts val="0"/>
              </a:spcBef>
              <a:spcAft>
                <a:spcPts val="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rPr>
              <a:t>Wisconsin Sea Grant:  Jennifer Hauxwell (</a:t>
            </a:r>
            <a:r>
              <a:rPr lang="en-US" sz="1800" u="sng">
                <a:solidFill>
                  <a:srgbClr val="0000FF"/>
                </a:solidFill>
                <a:effectLst/>
                <a:latin typeface="Arial" panose="020B0604020202020204" pitchFamily="34" charset="0"/>
                <a:ea typeface="Times New Roman" panose="02020603050405020304" pitchFamily="18" charset="0"/>
                <a:hlinkClick r:id="rId3"/>
              </a:rPr>
              <a:t>jennifer.hauxwell@aqua.wisc.edu</a:t>
            </a:r>
            <a:r>
              <a:rPr lang="en-US" sz="1800">
                <a:effectLst/>
                <a:latin typeface="Arial" panose="020B0604020202020204" pitchFamily="34" charset="0"/>
                <a:ea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endParaRPr>
          </a:p>
          <a:p>
            <a:pPr marL="342900" marR="114300" lvl="0" indent="-342900">
              <a:spcBef>
                <a:spcPts val="0"/>
              </a:spcBef>
              <a:spcAft>
                <a:spcPts val="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rPr>
              <a:t>Ohio Sea Grant:  Kristen </a:t>
            </a:r>
            <a:r>
              <a:rPr lang="en-US" sz="1800" err="1">
                <a:solidFill>
                  <a:srgbClr val="000000"/>
                </a:solidFill>
                <a:effectLst/>
                <a:latin typeface="Arial" panose="020B0604020202020204" pitchFamily="34" charset="0"/>
                <a:ea typeface="Times New Roman" panose="02020603050405020304" pitchFamily="18" charset="0"/>
              </a:rPr>
              <a:t>DeVanna</a:t>
            </a:r>
            <a:r>
              <a:rPr lang="en-US" sz="1800">
                <a:solidFill>
                  <a:srgbClr val="000000"/>
                </a:solidFill>
                <a:effectLst/>
                <a:latin typeface="Arial" panose="020B0604020202020204" pitchFamily="34" charset="0"/>
                <a:ea typeface="Times New Roman" panose="02020603050405020304" pitchFamily="18" charset="0"/>
              </a:rPr>
              <a:t> </a:t>
            </a:r>
            <a:r>
              <a:rPr lang="en-US" sz="1800" err="1">
                <a:solidFill>
                  <a:srgbClr val="000000"/>
                </a:solidFill>
                <a:effectLst/>
                <a:latin typeface="Arial" panose="020B0604020202020204" pitchFamily="34" charset="0"/>
                <a:ea typeface="Times New Roman" panose="02020603050405020304" pitchFamily="18" charset="0"/>
              </a:rPr>
              <a:t>Fussell</a:t>
            </a:r>
            <a:r>
              <a:rPr lang="en-US" sz="1800">
                <a:solidFill>
                  <a:srgbClr val="000000"/>
                </a:solidFill>
                <a:effectLst/>
                <a:latin typeface="Arial" panose="020B0604020202020204" pitchFamily="34" charset="0"/>
                <a:ea typeface="Times New Roman" panose="02020603050405020304" pitchFamily="18" charset="0"/>
              </a:rPr>
              <a:t> (</a:t>
            </a:r>
            <a:r>
              <a:rPr lang="en-US" sz="1800" u="sng">
                <a:solidFill>
                  <a:srgbClr val="0000FF"/>
                </a:solidFill>
                <a:effectLst/>
                <a:latin typeface="Arial" panose="020B0604020202020204" pitchFamily="34" charset="0"/>
                <a:ea typeface="Times New Roman" panose="02020603050405020304" pitchFamily="18" charset="0"/>
                <a:hlinkClick r:id="rId4"/>
              </a:rPr>
              <a:t>fussell.10@osu.edu</a:t>
            </a:r>
            <a:r>
              <a:rPr lang="en-US" sz="1800">
                <a:effectLst/>
                <a:latin typeface="Arial" panose="020B0604020202020204" pitchFamily="34" charset="0"/>
                <a:ea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endParaRPr>
          </a:p>
          <a:p>
            <a:pPr marL="342900" marR="114300" lvl="0" indent="-342900">
              <a:spcBef>
                <a:spcPts val="0"/>
              </a:spcBef>
              <a:spcAft>
                <a:spcPts val="0"/>
              </a:spcAft>
              <a:buFont typeface="Symbol" panose="05050102010706020507" pitchFamily="18" charset="2"/>
              <a:buChar char=""/>
            </a:pPr>
            <a:r>
              <a:rPr lang="en-US" sz="1800">
                <a:solidFill>
                  <a:srgbClr val="000000"/>
                </a:solidFill>
                <a:effectLst/>
                <a:latin typeface="Arial" panose="020B0604020202020204" pitchFamily="34" charset="0"/>
                <a:ea typeface="Times New Roman" panose="02020603050405020304" pitchFamily="18" charset="0"/>
              </a:rPr>
              <a:t>Minnesota Sea Grant:  Valerie Brady (</a:t>
            </a:r>
            <a:r>
              <a:rPr lang="en-US" sz="1800" u="sng">
                <a:solidFill>
                  <a:srgbClr val="0000FF"/>
                </a:solidFill>
                <a:effectLst/>
                <a:latin typeface="Arial" panose="020B0604020202020204" pitchFamily="34" charset="0"/>
                <a:ea typeface="Times New Roman" panose="02020603050405020304" pitchFamily="18" charset="0"/>
                <a:hlinkClick r:id="rId5"/>
              </a:rPr>
              <a:t>vbrady@d.umn.edu</a:t>
            </a:r>
            <a:r>
              <a:rPr lang="en-US" sz="1800">
                <a:solidFill>
                  <a:srgbClr val="000000"/>
                </a:solidFill>
                <a:effectLst/>
                <a:latin typeface="Arial" panose="020B0604020202020204" pitchFamily="34" charset="0"/>
                <a:ea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endParaRPr>
          </a:p>
          <a:p>
            <a:pPr marL="0" marR="114300">
              <a:spcBef>
                <a:spcPts val="0"/>
              </a:spcBef>
              <a:spcAft>
                <a:spcPts val="0"/>
              </a:spcAft>
            </a:pPr>
            <a:r>
              <a:rPr lang="en-US" sz="1800">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840C054-62FE-4A1B-91F6-1D2FAA723AB9}" type="slidenum">
              <a:rPr lang="en-US" smtClean="0"/>
              <a:t>8</a:t>
            </a:fld>
            <a:endParaRPr lang="en-US"/>
          </a:p>
        </p:txBody>
      </p:sp>
    </p:spTree>
    <p:extLst>
      <p:ext uri="{BB962C8B-B14F-4D97-AF65-F5344CB8AC3E}">
        <p14:creationId xmlns:p14="http://schemas.microsoft.com/office/powerpoint/2010/main" val="144559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solidFill>
                  <a:srgbClr val="000000"/>
                </a:solidFill>
                <a:effectLst/>
                <a:latin typeface="Calibri" panose="020F0502020204030204" pitchFamily="34" charset="0"/>
                <a:ea typeface="Times New Roman" panose="02020603050405020304" pitchFamily="18" charset="0"/>
              </a:rPr>
              <a:t>A Project to Evaluate the Efficacy of a Woodchip Bioreactor for Denitrification of Tertiary Effluent from the Bolton Wastewater Treatment Plant (Lake George, Warren Country, New York)</a:t>
            </a:r>
            <a:endParaRPr lang="en-US" sz="1800" b="1"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Research coordinator: </a:t>
            </a:r>
            <a:r>
              <a:rPr lang="en-US" sz="1800" u="sng" dirty="0">
                <a:solidFill>
                  <a:srgbClr val="000000"/>
                </a:solidFill>
                <a:effectLst/>
                <a:latin typeface="Calibri" panose="020F0502020204030204" pitchFamily="34" charset="0"/>
                <a:ea typeface="Times New Roman" panose="02020603050405020304" pitchFamily="18" charset="0"/>
                <a:hlinkClick r:id="rId3" tooltip="mailto:julianna.m.white@uvm.edu"/>
              </a:rPr>
              <a:t>julianna.m.white@uvm.edu</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1800" u="sng"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Outreach, mitigation, and education related to cyanobacteria blooms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Extension Leader and Associate Director Kris Stepenuck </a:t>
            </a:r>
            <a:r>
              <a:rPr lang="en-US" sz="1800" u="sng" dirty="0">
                <a:solidFill>
                  <a:srgbClr val="000000"/>
                </a:solidFill>
                <a:effectLst/>
                <a:latin typeface="Calibri" panose="020F0502020204030204" pitchFamily="34" charset="0"/>
                <a:ea typeface="Times New Roman" panose="02020603050405020304" pitchFamily="18" charset="0"/>
                <a:hlinkClick r:id="rId4" tooltip="mailto:kstepenu@uvm.edu"/>
              </a:rPr>
              <a:t>kstepenu@uvm.edu</a:t>
            </a: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840C054-62FE-4A1B-91F6-1D2FAA723AB9}" type="slidenum">
              <a:rPr lang="en-US" smtClean="0"/>
              <a:t>9</a:t>
            </a:fld>
            <a:endParaRPr lang="en-US"/>
          </a:p>
        </p:txBody>
      </p:sp>
    </p:spTree>
    <p:extLst>
      <p:ext uri="{BB962C8B-B14F-4D97-AF65-F5344CB8AC3E}">
        <p14:creationId xmlns:p14="http://schemas.microsoft.com/office/powerpoint/2010/main" val="416496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FCCA-D489-472D-8E1C-BAD14A463B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D2464E-76B5-444E-BB14-E0E28AE06C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285287-32D1-44DF-AF2B-6050F53D2B52}"/>
              </a:ext>
            </a:extLst>
          </p:cNvPr>
          <p:cNvSpPr>
            <a:spLocks noGrp="1"/>
          </p:cNvSpPr>
          <p:nvPr>
            <p:ph type="dt" sz="half" idx="10"/>
          </p:nvPr>
        </p:nvSpPr>
        <p:spPr/>
        <p:txBody>
          <a:bodyPr/>
          <a:lstStyle/>
          <a:p>
            <a:fld id="{F68A066F-3E09-487B-A7A5-3B56504A7176}" type="datetimeFigureOut">
              <a:rPr lang="en-US" smtClean="0"/>
              <a:t>12/1/2023</a:t>
            </a:fld>
            <a:endParaRPr lang="en-US"/>
          </a:p>
        </p:txBody>
      </p:sp>
      <p:sp>
        <p:nvSpPr>
          <p:cNvPr id="5" name="Footer Placeholder 4">
            <a:extLst>
              <a:ext uri="{FF2B5EF4-FFF2-40B4-BE49-F238E27FC236}">
                <a16:creationId xmlns:a16="http://schemas.microsoft.com/office/drawing/2014/main" id="{C112B24B-4A1A-47F2-9988-104BA3525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B4AA1-B735-403F-9FC6-391590D0CED7}"/>
              </a:ext>
            </a:extLst>
          </p:cNvPr>
          <p:cNvSpPr>
            <a:spLocks noGrp="1"/>
          </p:cNvSpPr>
          <p:nvPr>
            <p:ph type="sldNum" sz="quarter" idx="12"/>
          </p:nvPr>
        </p:nvSpPr>
        <p:spPr/>
        <p:txBody>
          <a:bodyPr/>
          <a:lstStyle/>
          <a:p>
            <a:fld id="{AAD8D93A-5906-4659-B350-BBB73549A906}" type="slidenum">
              <a:rPr lang="en-US" smtClean="0"/>
              <a:t>‹#›</a:t>
            </a:fld>
            <a:endParaRPr lang="en-US"/>
          </a:p>
        </p:txBody>
      </p:sp>
    </p:spTree>
    <p:extLst>
      <p:ext uri="{BB962C8B-B14F-4D97-AF65-F5344CB8AC3E}">
        <p14:creationId xmlns:p14="http://schemas.microsoft.com/office/powerpoint/2010/main" val="284880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70915-7E1A-4B7C-82B9-09EE9AA43F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53ED3C-6175-472F-A3D7-8F770DFC10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33BC1-F0E4-41DC-B121-3791CB1BA1A1}"/>
              </a:ext>
            </a:extLst>
          </p:cNvPr>
          <p:cNvSpPr>
            <a:spLocks noGrp="1"/>
          </p:cNvSpPr>
          <p:nvPr>
            <p:ph type="dt" sz="half" idx="10"/>
          </p:nvPr>
        </p:nvSpPr>
        <p:spPr/>
        <p:txBody>
          <a:bodyPr/>
          <a:lstStyle/>
          <a:p>
            <a:fld id="{F68A066F-3E09-487B-A7A5-3B56504A7176}" type="datetimeFigureOut">
              <a:rPr lang="en-US" smtClean="0"/>
              <a:t>12/1/2023</a:t>
            </a:fld>
            <a:endParaRPr lang="en-US"/>
          </a:p>
        </p:txBody>
      </p:sp>
      <p:sp>
        <p:nvSpPr>
          <p:cNvPr id="5" name="Footer Placeholder 4">
            <a:extLst>
              <a:ext uri="{FF2B5EF4-FFF2-40B4-BE49-F238E27FC236}">
                <a16:creationId xmlns:a16="http://schemas.microsoft.com/office/drawing/2014/main" id="{A9F8E1AE-29BF-42A2-8D97-6C8AA96FD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A2CB6-63CB-40E7-8EAE-F2B155373142}"/>
              </a:ext>
            </a:extLst>
          </p:cNvPr>
          <p:cNvSpPr>
            <a:spLocks noGrp="1"/>
          </p:cNvSpPr>
          <p:nvPr>
            <p:ph type="sldNum" sz="quarter" idx="12"/>
          </p:nvPr>
        </p:nvSpPr>
        <p:spPr/>
        <p:txBody>
          <a:bodyPr/>
          <a:lstStyle/>
          <a:p>
            <a:fld id="{AAD8D93A-5906-4659-B350-BBB73549A906}" type="slidenum">
              <a:rPr lang="en-US" smtClean="0"/>
              <a:t>‹#›</a:t>
            </a:fld>
            <a:endParaRPr lang="en-US"/>
          </a:p>
        </p:txBody>
      </p:sp>
    </p:spTree>
    <p:extLst>
      <p:ext uri="{BB962C8B-B14F-4D97-AF65-F5344CB8AC3E}">
        <p14:creationId xmlns:p14="http://schemas.microsoft.com/office/powerpoint/2010/main" val="1385174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C07D5C-F740-483E-A819-511909CEFB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BD51BF-F2BC-40D6-8AFE-530AEDD8F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365B8-7480-4206-B9E5-2BB1FDBD2FA7}"/>
              </a:ext>
            </a:extLst>
          </p:cNvPr>
          <p:cNvSpPr>
            <a:spLocks noGrp="1"/>
          </p:cNvSpPr>
          <p:nvPr>
            <p:ph type="dt" sz="half" idx="10"/>
          </p:nvPr>
        </p:nvSpPr>
        <p:spPr/>
        <p:txBody>
          <a:bodyPr/>
          <a:lstStyle/>
          <a:p>
            <a:fld id="{F68A066F-3E09-487B-A7A5-3B56504A7176}" type="datetimeFigureOut">
              <a:rPr lang="en-US" smtClean="0"/>
              <a:t>12/1/2023</a:t>
            </a:fld>
            <a:endParaRPr lang="en-US"/>
          </a:p>
        </p:txBody>
      </p:sp>
      <p:sp>
        <p:nvSpPr>
          <p:cNvPr id="5" name="Footer Placeholder 4">
            <a:extLst>
              <a:ext uri="{FF2B5EF4-FFF2-40B4-BE49-F238E27FC236}">
                <a16:creationId xmlns:a16="http://schemas.microsoft.com/office/drawing/2014/main" id="{14ED5FE6-1B54-4193-84C4-EC8163880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F3444-0D28-45FD-B2FA-57B95C93F3EB}"/>
              </a:ext>
            </a:extLst>
          </p:cNvPr>
          <p:cNvSpPr>
            <a:spLocks noGrp="1"/>
          </p:cNvSpPr>
          <p:nvPr>
            <p:ph type="sldNum" sz="quarter" idx="12"/>
          </p:nvPr>
        </p:nvSpPr>
        <p:spPr/>
        <p:txBody>
          <a:bodyPr/>
          <a:lstStyle/>
          <a:p>
            <a:fld id="{AAD8D93A-5906-4659-B350-BBB73549A906}" type="slidenum">
              <a:rPr lang="en-US" smtClean="0"/>
              <a:t>‹#›</a:t>
            </a:fld>
            <a:endParaRPr lang="en-US"/>
          </a:p>
        </p:txBody>
      </p:sp>
    </p:spTree>
    <p:extLst>
      <p:ext uri="{BB962C8B-B14F-4D97-AF65-F5344CB8AC3E}">
        <p14:creationId xmlns:p14="http://schemas.microsoft.com/office/powerpoint/2010/main" val="1701251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44DD6-0159-4876-8A69-E6E037BDEA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CCED0-BEBB-4002-B92E-EEF53E8E99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7F05C-667F-42CB-95A1-EC946546A0F3}"/>
              </a:ext>
            </a:extLst>
          </p:cNvPr>
          <p:cNvSpPr>
            <a:spLocks noGrp="1"/>
          </p:cNvSpPr>
          <p:nvPr>
            <p:ph type="dt" sz="half" idx="10"/>
          </p:nvPr>
        </p:nvSpPr>
        <p:spPr/>
        <p:txBody>
          <a:bodyPr/>
          <a:lstStyle/>
          <a:p>
            <a:fld id="{F68A066F-3E09-487B-A7A5-3B56504A7176}" type="datetimeFigureOut">
              <a:rPr lang="en-US" smtClean="0"/>
              <a:t>12/1/2023</a:t>
            </a:fld>
            <a:endParaRPr lang="en-US"/>
          </a:p>
        </p:txBody>
      </p:sp>
      <p:sp>
        <p:nvSpPr>
          <p:cNvPr id="5" name="Footer Placeholder 4">
            <a:extLst>
              <a:ext uri="{FF2B5EF4-FFF2-40B4-BE49-F238E27FC236}">
                <a16:creationId xmlns:a16="http://schemas.microsoft.com/office/drawing/2014/main" id="{23676B98-8961-417F-8BB8-F62D5B39F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F26A8-4756-4900-9718-189CB38FE375}"/>
              </a:ext>
            </a:extLst>
          </p:cNvPr>
          <p:cNvSpPr>
            <a:spLocks noGrp="1"/>
          </p:cNvSpPr>
          <p:nvPr>
            <p:ph type="sldNum" sz="quarter" idx="12"/>
          </p:nvPr>
        </p:nvSpPr>
        <p:spPr/>
        <p:txBody>
          <a:bodyPr/>
          <a:lstStyle/>
          <a:p>
            <a:fld id="{AAD8D93A-5906-4659-B350-BBB73549A906}" type="slidenum">
              <a:rPr lang="en-US" smtClean="0"/>
              <a:t>‹#›</a:t>
            </a:fld>
            <a:endParaRPr lang="en-US"/>
          </a:p>
        </p:txBody>
      </p:sp>
    </p:spTree>
    <p:extLst>
      <p:ext uri="{BB962C8B-B14F-4D97-AF65-F5344CB8AC3E}">
        <p14:creationId xmlns:p14="http://schemas.microsoft.com/office/powerpoint/2010/main" val="4032615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B0B38-37B6-45A9-B08F-8F8772DC36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7D96-6166-479B-B5E2-F2A3F892E2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9BDEB1-F81C-4FE0-8335-3A0404D3C1F3}"/>
              </a:ext>
            </a:extLst>
          </p:cNvPr>
          <p:cNvSpPr>
            <a:spLocks noGrp="1"/>
          </p:cNvSpPr>
          <p:nvPr>
            <p:ph type="dt" sz="half" idx="10"/>
          </p:nvPr>
        </p:nvSpPr>
        <p:spPr/>
        <p:txBody>
          <a:bodyPr/>
          <a:lstStyle/>
          <a:p>
            <a:fld id="{F68A066F-3E09-487B-A7A5-3B56504A7176}" type="datetimeFigureOut">
              <a:rPr lang="en-US" smtClean="0"/>
              <a:t>12/1/2023</a:t>
            </a:fld>
            <a:endParaRPr lang="en-US"/>
          </a:p>
        </p:txBody>
      </p:sp>
      <p:sp>
        <p:nvSpPr>
          <p:cNvPr id="5" name="Footer Placeholder 4">
            <a:extLst>
              <a:ext uri="{FF2B5EF4-FFF2-40B4-BE49-F238E27FC236}">
                <a16:creationId xmlns:a16="http://schemas.microsoft.com/office/drawing/2014/main" id="{8D5DBF0C-CBE0-4B86-A756-F80FFA9EE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3B341-5D97-4BB7-9556-FF06AC0D0521}"/>
              </a:ext>
            </a:extLst>
          </p:cNvPr>
          <p:cNvSpPr>
            <a:spLocks noGrp="1"/>
          </p:cNvSpPr>
          <p:nvPr>
            <p:ph type="sldNum" sz="quarter" idx="12"/>
          </p:nvPr>
        </p:nvSpPr>
        <p:spPr/>
        <p:txBody>
          <a:bodyPr/>
          <a:lstStyle/>
          <a:p>
            <a:fld id="{AAD8D93A-5906-4659-B350-BBB73549A906}" type="slidenum">
              <a:rPr lang="en-US" smtClean="0"/>
              <a:t>‹#›</a:t>
            </a:fld>
            <a:endParaRPr lang="en-US"/>
          </a:p>
        </p:txBody>
      </p:sp>
    </p:spTree>
    <p:extLst>
      <p:ext uri="{BB962C8B-B14F-4D97-AF65-F5344CB8AC3E}">
        <p14:creationId xmlns:p14="http://schemas.microsoft.com/office/powerpoint/2010/main" val="334260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D420-CD10-4F9A-AADE-15813CEC6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3574DA-983E-4D06-A9C1-41DE5FBF3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37A3D2-AB41-452B-84F5-5578847F57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86FEAA-15A4-442A-A03B-761604AC7FEC}"/>
              </a:ext>
            </a:extLst>
          </p:cNvPr>
          <p:cNvSpPr>
            <a:spLocks noGrp="1"/>
          </p:cNvSpPr>
          <p:nvPr>
            <p:ph type="dt" sz="half" idx="10"/>
          </p:nvPr>
        </p:nvSpPr>
        <p:spPr/>
        <p:txBody>
          <a:bodyPr/>
          <a:lstStyle/>
          <a:p>
            <a:fld id="{F68A066F-3E09-487B-A7A5-3B56504A7176}" type="datetimeFigureOut">
              <a:rPr lang="en-US" smtClean="0"/>
              <a:t>12/1/2023</a:t>
            </a:fld>
            <a:endParaRPr lang="en-US"/>
          </a:p>
        </p:txBody>
      </p:sp>
      <p:sp>
        <p:nvSpPr>
          <p:cNvPr id="6" name="Footer Placeholder 5">
            <a:extLst>
              <a:ext uri="{FF2B5EF4-FFF2-40B4-BE49-F238E27FC236}">
                <a16:creationId xmlns:a16="http://schemas.microsoft.com/office/drawing/2014/main" id="{9144BA81-6FDB-4881-9746-56C99BAE2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4F8EB3-1759-4A80-931F-53A72CCD5EE4}"/>
              </a:ext>
            </a:extLst>
          </p:cNvPr>
          <p:cNvSpPr>
            <a:spLocks noGrp="1"/>
          </p:cNvSpPr>
          <p:nvPr>
            <p:ph type="sldNum" sz="quarter" idx="12"/>
          </p:nvPr>
        </p:nvSpPr>
        <p:spPr/>
        <p:txBody>
          <a:bodyPr/>
          <a:lstStyle/>
          <a:p>
            <a:fld id="{AAD8D93A-5906-4659-B350-BBB73549A906}" type="slidenum">
              <a:rPr lang="en-US" smtClean="0"/>
              <a:t>‹#›</a:t>
            </a:fld>
            <a:endParaRPr lang="en-US"/>
          </a:p>
        </p:txBody>
      </p:sp>
    </p:spTree>
    <p:extLst>
      <p:ext uri="{BB962C8B-B14F-4D97-AF65-F5344CB8AC3E}">
        <p14:creationId xmlns:p14="http://schemas.microsoft.com/office/powerpoint/2010/main" val="359004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EB43E-0081-4E89-AC9C-B9485A6059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63599C-9307-4830-B291-66090F338B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DB628-D500-4C8A-873F-399BDC5451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1D6830-1A54-46C5-A73A-21375830B6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3CB6AD-349C-4C87-B49E-59E5B194B4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577390-A268-4F81-A686-2E0E3CDC43C4}"/>
              </a:ext>
            </a:extLst>
          </p:cNvPr>
          <p:cNvSpPr>
            <a:spLocks noGrp="1"/>
          </p:cNvSpPr>
          <p:nvPr>
            <p:ph type="dt" sz="half" idx="10"/>
          </p:nvPr>
        </p:nvSpPr>
        <p:spPr/>
        <p:txBody>
          <a:bodyPr/>
          <a:lstStyle/>
          <a:p>
            <a:fld id="{F68A066F-3E09-487B-A7A5-3B56504A7176}" type="datetimeFigureOut">
              <a:rPr lang="en-US" smtClean="0"/>
              <a:t>12/1/2023</a:t>
            </a:fld>
            <a:endParaRPr lang="en-US"/>
          </a:p>
        </p:txBody>
      </p:sp>
      <p:sp>
        <p:nvSpPr>
          <p:cNvPr id="8" name="Footer Placeholder 7">
            <a:extLst>
              <a:ext uri="{FF2B5EF4-FFF2-40B4-BE49-F238E27FC236}">
                <a16:creationId xmlns:a16="http://schemas.microsoft.com/office/drawing/2014/main" id="{4E30A0C5-8FF7-47D9-84C6-B388A3148F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F6BCFC-8EDA-4E96-B1EB-80823B7A22C6}"/>
              </a:ext>
            </a:extLst>
          </p:cNvPr>
          <p:cNvSpPr>
            <a:spLocks noGrp="1"/>
          </p:cNvSpPr>
          <p:nvPr>
            <p:ph type="sldNum" sz="quarter" idx="12"/>
          </p:nvPr>
        </p:nvSpPr>
        <p:spPr/>
        <p:txBody>
          <a:bodyPr/>
          <a:lstStyle/>
          <a:p>
            <a:fld id="{AAD8D93A-5906-4659-B350-BBB73549A906}" type="slidenum">
              <a:rPr lang="en-US" smtClean="0"/>
              <a:t>‹#›</a:t>
            </a:fld>
            <a:endParaRPr lang="en-US"/>
          </a:p>
        </p:txBody>
      </p:sp>
    </p:spTree>
    <p:extLst>
      <p:ext uri="{BB962C8B-B14F-4D97-AF65-F5344CB8AC3E}">
        <p14:creationId xmlns:p14="http://schemas.microsoft.com/office/powerpoint/2010/main" val="179101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FA93-AD40-4CA1-BC1F-7C2E0478CB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1B0D43-3B37-4F75-AEDD-ADA0F966C1F1}"/>
              </a:ext>
            </a:extLst>
          </p:cNvPr>
          <p:cNvSpPr>
            <a:spLocks noGrp="1"/>
          </p:cNvSpPr>
          <p:nvPr>
            <p:ph type="dt" sz="half" idx="10"/>
          </p:nvPr>
        </p:nvSpPr>
        <p:spPr/>
        <p:txBody>
          <a:bodyPr/>
          <a:lstStyle/>
          <a:p>
            <a:fld id="{F68A066F-3E09-487B-A7A5-3B56504A7176}" type="datetimeFigureOut">
              <a:rPr lang="en-US" smtClean="0"/>
              <a:t>12/1/2023</a:t>
            </a:fld>
            <a:endParaRPr lang="en-US"/>
          </a:p>
        </p:txBody>
      </p:sp>
      <p:sp>
        <p:nvSpPr>
          <p:cNvPr id="4" name="Footer Placeholder 3">
            <a:extLst>
              <a:ext uri="{FF2B5EF4-FFF2-40B4-BE49-F238E27FC236}">
                <a16:creationId xmlns:a16="http://schemas.microsoft.com/office/drawing/2014/main" id="{96625813-489C-4063-AB92-5E42CA97AB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0CF621-6F8C-4BC0-BC85-103D07DEC229}"/>
              </a:ext>
            </a:extLst>
          </p:cNvPr>
          <p:cNvSpPr>
            <a:spLocks noGrp="1"/>
          </p:cNvSpPr>
          <p:nvPr>
            <p:ph type="sldNum" sz="quarter" idx="12"/>
          </p:nvPr>
        </p:nvSpPr>
        <p:spPr/>
        <p:txBody>
          <a:bodyPr/>
          <a:lstStyle/>
          <a:p>
            <a:fld id="{AAD8D93A-5906-4659-B350-BBB73549A906}" type="slidenum">
              <a:rPr lang="en-US" smtClean="0"/>
              <a:t>‹#›</a:t>
            </a:fld>
            <a:endParaRPr lang="en-US"/>
          </a:p>
        </p:txBody>
      </p:sp>
    </p:spTree>
    <p:extLst>
      <p:ext uri="{BB962C8B-B14F-4D97-AF65-F5344CB8AC3E}">
        <p14:creationId xmlns:p14="http://schemas.microsoft.com/office/powerpoint/2010/main" val="90237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4B231F-2780-47C5-8440-9CB9646F52DC}"/>
              </a:ext>
            </a:extLst>
          </p:cNvPr>
          <p:cNvSpPr>
            <a:spLocks noGrp="1"/>
          </p:cNvSpPr>
          <p:nvPr>
            <p:ph type="dt" sz="half" idx="10"/>
          </p:nvPr>
        </p:nvSpPr>
        <p:spPr/>
        <p:txBody>
          <a:bodyPr/>
          <a:lstStyle/>
          <a:p>
            <a:fld id="{F68A066F-3E09-487B-A7A5-3B56504A7176}" type="datetimeFigureOut">
              <a:rPr lang="en-US" smtClean="0"/>
              <a:t>12/1/2023</a:t>
            </a:fld>
            <a:endParaRPr lang="en-US"/>
          </a:p>
        </p:txBody>
      </p:sp>
      <p:sp>
        <p:nvSpPr>
          <p:cNvPr id="3" name="Footer Placeholder 2">
            <a:extLst>
              <a:ext uri="{FF2B5EF4-FFF2-40B4-BE49-F238E27FC236}">
                <a16:creationId xmlns:a16="http://schemas.microsoft.com/office/drawing/2014/main" id="{877FEC72-973A-4F86-AF33-4B74A5F29C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66D9E3-AC90-4BBD-86B7-8828966A513C}"/>
              </a:ext>
            </a:extLst>
          </p:cNvPr>
          <p:cNvSpPr>
            <a:spLocks noGrp="1"/>
          </p:cNvSpPr>
          <p:nvPr>
            <p:ph type="sldNum" sz="quarter" idx="12"/>
          </p:nvPr>
        </p:nvSpPr>
        <p:spPr/>
        <p:txBody>
          <a:bodyPr/>
          <a:lstStyle/>
          <a:p>
            <a:fld id="{AAD8D93A-5906-4659-B350-BBB73549A906}" type="slidenum">
              <a:rPr lang="en-US" smtClean="0"/>
              <a:t>‹#›</a:t>
            </a:fld>
            <a:endParaRPr lang="en-US"/>
          </a:p>
        </p:txBody>
      </p:sp>
    </p:spTree>
    <p:extLst>
      <p:ext uri="{BB962C8B-B14F-4D97-AF65-F5344CB8AC3E}">
        <p14:creationId xmlns:p14="http://schemas.microsoft.com/office/powerpoint/2010/main" val="279127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7FB9-C136-42E9-98EF-A379EA092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3152D1-4E09-4872-8CDF-FEC8E7F3B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43F33-6B7C-42E8-AF98-1D2B5A12B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7AEFF6-67A4-4681-8D50-D312E4F4D821}"/>
              </a:ext>
            </a:extLst>
          </p:cNvPr>
          <p:cNvSpPr>
            <a:spLocks noGrp="1"/>
          </p:cNvSpPr>
          <p:nvPr>
            <p:ph type="dt" sz="half" idx="10"/>
          </p:nvPr>
        </p:nvSpPr>
        <p:spPr/>
        <p:txBody>
          <a:bodyPr/>
          <a:lstStyle/>
          <a:p>
            <a:fld id="{F68A066F-3E09-487B-A7A5-3B56504A7176}" type="datetimeFigureOut">
              <a:rPr lang="en-US" smtClean="0"/>
              <a:t>12/1/2023</a:t>
            </a:fld>
            <a:endParaRPr lang="en-US"/>
          </a:p>
        </p:txBody>
      </p:sp>
      <p:sp>
        <p:nvSpPr>
          <p:cNvPr id="6" name="Footer Placeholder 5">
            <a:extLst>
              <a:ext uri="{FF2B5EF4-FFF2-40B4-BE49-F238E27FC236}">
                <a16:creationId xmlns:a16="http://schemas.microsoft.com/office/drawing/2014/main" id="{C4B929AF-DD51-4DAA-8DDE-1375E7C6B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87ADF7-175D-49E0-828E-F91F3943B097}"/>
              </a:ext>
            </a:extLst>
          </p:cNvPr>
          <p:cNvSpPr>
            <a:spLocks noGrp="1"/>
          </p:cNvSpPr>
          <p:nvPr>
            <p:ph type="sldNum" sz="quarter" idx="12"/>
          </p:nvPr>
        </p:nvSpPr>
        <p:spPr/>
        <p:txBody>
          <a:bodyPr/>
          <a:lstStyle/>
          <a:p>
            <a:fld id="{AAD8D93A-5906-4659-B350-BBB73549A906}" type="slidenum">
              <a:rPr lang="en-US" smtClean="0"/>
              <a:t>‹#›</a:t>
            </a:fld>
            <a:endParaRPr lang="en-US"/>
          </a:p>
        </p:txBody>
      </p:sp>
    </p:spTree>
    <p:extLst>
      <p:ext uri="{BB962C8B-B14F-4D97-AF65-F5344CB8AC3E}">
        <p14:creationId xmlns:p14="http://schemas.microsoft.com/office/powerpoint/2010/main" val="3710631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C2223-1EDD-47BF-9559-A797704C5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70D37E-E6C6-48A1-8CE7-D2BF6EF54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1A2E51-8517-4E55-9D03-0A83E84EB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CC85CA-2347-4C18-B815-C94AEBF89B9F}"/>
              </a:ext>
            </a:extLst>
          </p:cNvPr>
          <p:cNvSpPr>
            <a:spLocks noGrp="1"/>
          </p:cNvSpPr>
          <p:nvPr>
            <p:ph type="dt" sz="half" idx="10"/>
          </p:nvPr>
        </p:nvSpPr>
        <p:spPr/>
        <p:txBody>
          <a:bodyPr/>
          <a:lstStyle/>
          <a:p>
            <a:fld id="{F68A066F-3E09-487B-A7A5-3B56504A7176}" type="datetimeFigureOut">
              <a:rPr lang="en-US" smtClean="0"/>
              <a:t>12/1/2023</a:t>
            </a:fld>
            <a:endParaRPr lang="en-US"/>
          </a:p>
        </p:txBody>
      </p:sp>
      <p:sp>
        <p:nvSpPr>
          <p:cNvPr id="6" name="Footer Placeholder 5">
            <a:extLst>
              <a:ext uri="{FF2B5EF4-FFF2-40B4-BE49-F238E27FC236}">
                <a16:creationId xmlns:a16="http://schemas.microsoft.com/office/drawing/2014/main" id="{D5403778-CDCC-4D92-B522-D590C11C06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1915E-00A5-4E84-BB61-A9BA6708D8F2}"/>
              </a:ext>
            </a:extLst>
          </p:cNvPr>
          <p:cNvSpPr>
            <a:spLocks noGrp="1"/>
          </p:cNvSpPr>
          <p:nvPr>
            <p:ph type="sldNum" sz="quarter" idx="12"/>
          </p:nvPr>
        </p:nvSpPr>
        <p:spPr/>
        <p:txBody>
          <a:bodyPr/>
          <a:lstStyle/>
          <a:p>
            <a:fld id="{AAD8D93A-5906-4659-B350-BBB73549A906}" type="slidenum">
              <a:rPr lang="en-US" smtClean="0"/>
              <a:t>‹#›</a:t>
            </a:fld>
            <a:endParaRPr lang="en-US"/>
          </a:p>
        </p:txBody>
      </p:sp>
    </p:spTree>
    <p:extLst>
      <p:ext uri="{BB962C8B-B14F-4D97-AF65-F5344CB8AC3E}">
        <p14:creationId xmlns:p14="http://schemas.microsoft.com/office/powerpoint/2010/main" val="2219583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DB584E-DC9D-494D-9E06-F638ED3CD9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EB40A4-F660-42E3-8952-3B471D1DC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5FB17-48DA-4B46-A5C8-80221B5F3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A066F-3E09-487B-A7A5-3B56504A7176}" type="datetimeFigureOut">
              <a:rPr lang="en-US" smtClean="0"/>
              <a:t>12/1/2023</a:t>
            </a:fld>
            <a:endParaRPr lang="en-US"/>
          </a:p>
        </p:txBody>
      </p:sp>
      <p:sp>
        <p:nvSpPr>
          <p:cNvPr id="5" name="Footer Placeholder 4">
            <a:extLst>
              <a:ext uri="{FF2B5EF4-FFF2-40B4-BE49-F238E27FC236}">
                <a16:creationId xmlns:a16="http://schemas.microsoft.com/office/drawing/2014/main" id="{A5604E86-16BD-4096-A891-9CAF5275AC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F068A4-B07F-45E7-998D-8E08605C01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D8D93A-5906-4659-B350-BBB73549A906}" type="slidenum">
              <a:rPr lang="en-US" smtClean="0"/>
              <a:t>‹#›</a:t>
            </a:fld>
            <a:endParaRPr lang="en-US"/>
          </a:p>
        </p:txBody>
      </p:sp>
    </p:spTree>
    <p:extLst>
      <p:ext uri="{BB962C8B-B14F-4D97-AF65-F5344CB8AC3E}">
        <p14:creationId xmlns:p14="http://schemas.microsoft.com/office/powerpoint/2010/main" val="1829697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1.udel.edu/MERL/Heterosigma_diversity.html" TargetMode="External"/><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hyperlink" Target="https://www.nj.gov/dep/hab/expert-team.html" TargetMode="External"/><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hyperlink" Target="https://seagrant.gso.uri.edu/research/"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hyperlink" Target="https://www.scseagrant.org/water-chats/" TargetMode="External"/><Relationship Id="rId4" Type="http://schemas.openxmlformats.org/officeDocument/2006/relationships/hyperlink" Target="https://urldefense.proofpoint.com/v2/url?u=https-3A__www.scseagrant.org_stormwater-2Dpond-2Dprogramming_&amp;d=DwQFAg&amp;c=sJ6xIWYx-zLMB3EPkvcnVg&amp;r=vrkh_rntUM5M7q8lZBjdiBbBljXwHKSL_tDfhjXtk6Y&amp;m=7ihq1RpDSa-yIdOoVdK-Tb0F1pPBVoxFDCPBBUNMLrptBmGDG2HB-y2T807Pwfys&amp;s=Tb0RpduEs1_VHPhOdF37eosIJHvmp6qWA-Cn2O7hn0c&amp;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sploro.libs.uga.edu/esploro/outputs/graduate/Investigating-the-Presence-and-Impact-of-a-Novel-Akashiwo-sanguinea-Bloom-in-the-Skidaway-River-Estuary/9949366046302959"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hyperlink" Target="https://www.flseagrant.org/redtideplan/"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9.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hyperlink" Target="https://dornsife.usc.edu/assets/sites/291/docs/HABs_Research_Results.pdf#:~:text=Extending%20across%20the%20last%20decade%2C%20USC%20Sea%20Grant,as%20a%20warmer%20climate%20and%20more%20acidic%20ocean."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hyperlink" Target="https://doi.org/10.1016/j.hal.2021.10203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hyperlink" Target="https://www.uvm.edu/seagrant/research/projects/project-evaluate-efficacy-woodchip-bioreactor-denitrification-tertiary-effluent" TargetMode="External"/><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s://www.uvm.edu/seagrant/outreach/cyanobacteri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48AB361-E486-4835-B336-E28C26B8A1B8}"/>
              </a:ext>
            </a:extLst>
          </p:cNvPr>
          <p:cNvPicPr>
            <a:picLocks noChangeAspect="1"/>
          </p:cNvPicPr>
          <p:nvPr/>
        </p:nvPicPr>
        <p:blipFill rotWithShape="1">
          <a:blip r:embed="rId3">
            <a:extLst>
              <a:ext uri="{28A0092B-C50C-407E-A947-70E740481C1C}">
                <a14:useLocalDpi xmlns:a14="http://schemas.microsoft.com/office/drawing/2010/main" val="0"/>
              </a:ext>
            </a:extLst>
          </a:blip>
          <a:srcRect r="37014"/>
          <a:stretch/>
        </p:blipFill>
        <p:spPr>
          <a:xfrm rot="5400000">
            <a:off x="4674078" y="-642103"/>
            <a:ext cx="6875819" cy="8160026"/>
          </a:xfrm>
          <a:prstGeom prst="rect">
            <a:avLst/>
          </a:prstGeom>
        </p:spPr>
      </p:pic>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DFDBDA-0AC5-4740-917D-D7E5489BCB85}"/>
              </a:ext>
            </a:extLst>
          </p:cNvPr>
          <p:cNvSpPr>
            <a:spLocks noGrp="1"/>
          </p:cNvSpPr>
          <p:nvPr>
            <p:ph type="ctrTitle"/>
          </p:nvPr>
        </p:nvSpPr>
        <p:spPr>
          <a:xfrm>
            <a:off x="534473" y="2950387"/>
            <a:ext cx="3052293" cy="3531403"/>
          </a:xfrm>
        </p:spPr>
        <p:txBody>
          <a:bodyPr anchor="t">
            <a:normAutofit/>
          </a:bodyPr>
          <a:lstStyle/>
          <a:p>
            <a:pPr algn="r"/>
            <a:r>
              <a:rPr lang="en-US" sz="4000">
                <a:solidFill>
                  <a:srgbClr val="FFFFFF"/>
                </a:solidFill>
              </a:rPr>
              <a:t>Sea Grant’s Investment in Harmful Algal Blooms</a:t>
            </a:r>
          </a:p>
        </p:txBody>
      </p:sp>
      <p:sp>
        <p:nvSpPr>
          <p:cNvPr id="3" name="Subtitle 2">
            <a:extLst>
              <a:ext uri="{FF2B5EF4-FFF2-40B4-BE49-F238E27FC236}">
                <a16:creationId xmlns:a16="http://schemas.microsoft.com/office/drawing/2014/main" id="{40970834-7E4C-40B0-B197-CC279C7105A2}"/>
              </a:ext>
            </a:extLst>
          </p:cNvPr>
          <p:cNvSpPr>
            <a:spLocks noGrp="1"/>
          </p:cNvSpPr>
          <p:nvPr>
            <p:ph type="subTitle" idx="1"/>
          </p:nvPr>
        </p:nvSpPr>
        <p:spPr>
          <a:xfrm>
            <a:off x="777922" y="743803"/>
            <a:ext cx="2808844" cy="1382392"/>
          </a:xfrm>
        </p:spPr>
        <p:txBody>
          <a:bodyPr anchor="b">
            <a:normAutofit/>
          </a:bodyPr>
          <a:lstStyle/>
          <a:p>
            <a:pPr algn="r"/>
            <a:r>
              <a:rPr lang="en-US" sz="1600" dirty="0">
                <a:solidFill>
                  <a:srgbClr val="FFFFFF"/>
                </a:solidFill>
              </a:rPr>
              <a:t>For: HABHRCA Interagency Working Group, April 7, 2022</a:t>
            </a:r>
          </a:p>
          <a:p>
            <a:pPr algn="r"/>
            <a:r>
              <a:rPr lang="en-US" sz="1600" dirty="0">
                <a:solidFill>
                  <a:srgbClr val="FFFFFF"/>
                </a:solidFill>
              </a:rPr>
              <a:t>Betty Staugler, NOAA HAB Liaison, Florida Sea Grant – University of Florida</a:t>
            </a:r>
          </a:p>
        </p:txBody>
      </p:sp>
      <p:pic>
        <p:nvPicPr>
          <p:cNvPr id="41" name="Picture 4" descr="NOAA Logo PNG Transparent &amp;amp;amp; SVG Vector - Freebie Supply">
            <a:extLst>
              <a:ext uri="{FF2B5EF4-FFF2-40B4-BE49-F238E27FC236}">
                <a16:creationId xmlns:a16="http://schemas.microsoft.com/office/drawing/2014/main" id="{4B7F3F39-3C03-4A06-B018-1A23BD046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590" y="195544"/>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Sriram Krishnaswamy">
            <a:extLst>
              <a:ext uri="{FF2B5EF4-FFF2-40B4-BE49-F238E27FC236}">
                <a16:creationId xmlns:a16="http://schemas.microsoft.com/office/drawing/2014/main" id="{5643AE0D-4560-427C-8986-99DE55F20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2430" y="286603"/>
            <a:ext cx="829436" cy="8229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lorida Sea Grant - Science Serving Florida's Coast">
            <a:extLst>
              <a:ext uri="{FF2B5EF4-FFF2-40B4-BE49-F238E27FC236}">
                <a16:creationId xmlns:a16="http://schemas.microsoft.com/office/drawing/2014/main" id="{3321B63F-A0EA-4B07-8E0D-D7AEA663E7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88" y="241264"/>
            <a:ext cx="1210237"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a Grant Communications Network">
            <a:extLst>
              <a:ext uri="{FF2B5EF4-FFF2-40B4-BE49-F238E27FC236}">
                <a16:creationId xmlns:a16="http://schemas.microsoft.com/office/drawing/2014/main" id="{9864F6B1-9DFB-495B-9523-E1CF4B30ED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7877" y="286603"/>
            <a:ext cx="1292015"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37B5BE-3B41-4888-BED3-882601441E46}"/>
              </a:ext>
            </a:extLst>
          </p:cNvPr>
          <p:cNvSpPr txBox="1"/>
          <p:nvPr/>
        </p:nvSpPr>
        <p:spPr>
          <a:xfrm>
            <a:off x="5353884" y="6489838"/>
            <a:ext cx="2136651" cy="246221"/>
          </a:xfrm>
          <a:prstGeom prst="rect">
            <a:avLst/>
          </a:prstGeom>
          <a:noFill/>
        </p:spPr>
        <p:txBody>
          <a:bodyPr wrap="square" rtlCol="0">
            <a:spAutoFit/>
          </a:bodyPr>
          <a:lstStyle/>
          <a:p>
            <a:r>
              <a:rPr lang="en-US" sz="1000" dirty="0">
                <a:solidFill>
                  <a:schemeClr val="bg1"/>
                </a:solidFill>
              </a:rPr>
              <a:t>B. Staugler image</a:t>
            </a:r>
          </a:p>
        </p:txBody>
      </p:sp>
    </p:spTree>
    <p:extLst>
      <p:ext uri="{BB962C8B-B14F-4D97-AF65-F5344CB8AC3E}">
        <p14:creationId xmlns:p14="http://schemas.microsoft.com/office/powerpoint/2010/main" val="2290203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B27E48-D2A6-48A3-A743-1536F0CC469D}"/>
              </a:ext>
            </a:extLst>
          </p:cNvPr>
          <p:cNvSpPr>
            <a:spLocks noGrp="1"/>
          </p:cNvSpPr>
          <p:nvPr>
            <p:ph type="title"/>
          </p:nvPr>
        </p:nvSpPr>
        <p:spPr>
          <a:xfrm>
            <a:off x="1137034" y="609599"/>
            <a:ext cx="6463301" cy="1322888"/>
          </a:xfrm>
        </p:spPr>
        <p:txBody>
          <a:bodyPr vert="horz" lIns="91440" tIns="45720" rIns="91440" bIns="45720" rtlCol="0" anchor="ctr">
            <a:normAutofit/>
          </a:bodyPr>
          <a:lstStyle/>
          <a:p>
            <a:r>
              <a:rPr lang="en-US" sz="4400"/>
              <a:t>Northeast – Delaware </a:t>
            </a:r>
          </a:p>
        </p:txBody>
      </p:sp>
      <p:sp>
        <p:nvSpPr>
          <p:cNvPr id="57" name="Freeform: Shape 56">
            <a:extLst>
              <a:ext uri="{FF2B5EF4-FFF2-40B4-BE49-F238E27FC236}">
                <a16:creationId xmlns:a16="http://schemas.microsoft.com/office/drawing/2014/main" id="{2B573B51-C170-49C0-A3D9-8D99730C4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Text Placeholder 27">
            <a:extLst>
              <a:ext uri="{FF2B5EF4-FFF2-40B4-BE49-F238E27FC236}">
                <a16:creationId xmlns:a16="http://schemas.microsoft.com/office/drawing/2014/main" id="{1D9509EA-8E66-46CA-A8B4-D17A2C07B3E3}"/>
              </a:ext>
            </a:extLst>
          </p:cNvPr>
          <p:cNvSpPr>
            <a:spLocks noGrp="1"/>
          </p:cNvSpPr>
          <p:nvPr>
            <p:ph type="body" sz="half" idx="2"/>
          </p:nvPr>
        </p:nvSpPr>
        <p:spPr>
          <a:xfrm>
            <a:off x="939220" y="1829007"/>
            <a:ext cx="5214339" cy="4054300"/>
          </a:xfrm>
        </p:spPr>
        <p:txBody>
          <a:bodyPr vert="horz" lIns="91440" tIns="45720" rIns="91440" bIns="45720" rtlCol="0">
            <a:normAutofit/>
          </a:bodyPr>
          <a:lstStyle/>
          <a:p>
            <a:pPr indent="-228600">
              <a:buFont typeface="Arial" panose="020B0604020202020204" pitchFamily="34" charset="0"/>
              <a:buChar char="•"/>
            </a:pPr>
            <a:endParaRPr lang="en-US" sz="200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endParaRPr>
          </a:p>
          <a:p>
            <a:pPr indent="-228600">
              <a:buFont typeface="Arial" panose="020B0604020202020204" pitchFamily="34" charset="0"/>
              <a:buChar char="•"/>
            </a:pPr>
            <a:r>
              <a:rPr lang="en-US" sz="2000">
                <a:latin typeface="Calibri" panose="020F0502020204030204" pitchFamily="34" charset="0"/>
                <a:ea typeface="Calibri" panose="020F0502020204030204" pitchFamily="34" charset="0"/>
              </a:rPr>
              <a:t>Development of immobilized algicidal bacteria for prevention &amp; mitigation of dinoflagellate HABs (2yr – complete - </a:t>
            </a:r>
            <a:r>
              <a:rPr lang="en-US" sz="2000" err="1">
                <a:latin typeface="Calibri" panose="020F0502020204030204" pitchFamily="34" charset="0"/>
                <a:ea typeface="Calibri" panose="020F0502020204030204" pitchFamily="34" charset="0"/>
              </a:rPr>
              <a:t>UDel</a:t>
            </a:r>
            <a:r>
              <a:rPr lang="en-US" sz="2000">
                <a:latin typeface="Calibri" panose="020F0502020204030204" pitchFamily="34" charset="0"/>
                <a:ea typeface="Calibri" panose="020F0502020204030204" pitchFamily="34" charset="0"/>
              </a:rPr>
              <a:t>)</a:t>
            </a:r>
          </a:p>
          <a:p>
            <a:pPr indent="-228600">
              <a:buFont typeface="Arial" panose="020B0604020202020204" pitchFamily="34" charset="0"/>
              <a:buChar char="•"/>
            </a:pPr>
            <a:r>
              <a:rPr lang="en-US" sz="2000">
                <a:latin typeface="Calibri" panose="020F0502020204030204" pitchFamily="34" charset="0"/>
                <a:ea typeface="Calibri" panose="020F0502020204030204" pitchFamily="34" charset="0"/>
              </a:rPr>
              <a:t>Dynamics of </a:t>
            </a:r>
            <a:r>
              <a:rPr lang="en-US" sz="2000" i="1" err="1">
                <a:latin typeface="Calibri" panose="020F0502020204030204" pitchFamily="34" charset="0"/>
                <a:ea typeface="Calibri" panose="020F0502020204030204" pitchFamily="34" charset="0"/>
              </a:rPr>
              <a:t>Heterosigma</a:t>
            </a:r>
            <a:r>
              <a:rPr lang="en-US" sz="2000" i="1">
                <a:latin typeface="Calibri" panose="020F0502020204030204" pitchFamily="34" charset="0"/>
                <a:ea typeface="Calibri" panose="020F0502020204030204" pitchFamily="34" charset="0"/>
              </a:rPr>
              <a:t> </a:t>
            </a:r>
            <a:r>
              <a:rPr lang="en-US" sz="2000" i="1" err="1">
                <a:latin typeface="Calibri" panose="020F0502020204030204" pitchFamily="34" charset="0"/>
                <a:ea typeface="Calibri" panose="020F0502020204030204" pitchFamily="34" charset="0"/>
              </a:rPr>
              <a:t>akashiwo</a:t>
            </a:r>
            <a:r>
              <a:rPr lang="en-US" sz="2000" i="1">
                <a:latin typeface="Calibri" panose="020F0502020204030204" pitchFamily="34" charset="0"/>
                <a:ea typeface="Calibri" panose="020F0502020204030204" pitchFamily="34" charset="0"/>
              </a:rPr>
              <a:t> </a:t>
            </a:r>
            <a:r>
              <a:rPr lang="en-US" sz="2000">
                <a:latin typeface="Calibri" panose="020F0502020204030204" pitchFamily="34" charset="0"/>
                <a:ea typeface="Calibri" panose="020F0502020204030204" pitchFamily="34" charset="0"/>
              </a:rPr>
              <a:t>in promoting </a:t>
            </a:r>
            <a:r>
              <a:rPr lang="en-US" sz="2000" i="1" err="1">
                <a:latin typeface="Calibri" panose="020F0502020204030204" pitchFamily="34" charset="0"/>
                <a:ea typeface="Calibri" panose="020F0502020204030204" pitchFamily="34" charset="0"/>
              </a:rPr>
              <a:t>Dinophysis</a:t>
            </a:r>
            <a:r>
              <a:rPr lang="en-US" sz="2000" i="1">
                <a:latin typeface="Calibri" panose="020F0502020204030204" pitchFamily="34" charset="0"/>
                <a:ea typeface="Calibri" panose="020F0502020204030204" pitchFamily="34" charset="0"/>
              </a:rPr>
              <a:t> acuminata </a:t>
            </a:r>
            <a:r>
              <a:rPr lang="en-US" sz="2000">
                <a:latin typeface="Calibri" panose="020F0502020204030204" pitchFamily="34" charset="0"/>
                <a:ea typeface="Calibri" panose="020F0502020204030204" pitchFamily="34" charset="0"/>
              </a:rPr>
              <a:t>(2yr - Complete – </a:t>
            </a:r>
            <a:r>
              <a:rPr lang="en-US" sz="2000" err="1">
                <a:latin typeface="Calibri" panose="020F0502020204030204" pitchFamily="34" charset="0"/>
                <a:ea typeface="Calibri" panose="020F0502020204030204" pitchFamily="34" charset="0"/>
              </a:rPr>
              <a:t>Udel</a:t>
            </a:r>
            <a:r>
              <a:rPr lang="en-US" sz="2000">
                <a:latin typeface="Calibri" panose="020F0502020204030204" pitchFamily="34" charset="0"/>
                <a:ea typeface="Calibri" panose="020F0502020204030204" pitchFamily="34" charset="0"/>
              </a:rPr>
              <a:t>)</a:t>
            </a:r>
          </a:p>
          <a:p>
            <a:pPr indent="-228600">
              <a:buFont typeface="Arial" panose="020B0604020202020204" pitchFamily="34" charset="0"/>
              <a:buChar char="•"/>
            </a:pPr>
            <a:r>
              <a:rPr lang="en-US" sz="2000" i="1" err="1">
                <a:effectLst/>
                <a:latin typeface="Calibri" panose="020F0502020204030204" pitchFamily="34" charset="0"/>
                <a:ea typeface="Calibri" panose="020F0502020204030204" pitchFamily="34" charset="0"/>
              </a:rPr>
              <a:t>Heterosigma</a:t>
            </a:r>
            <a:r>
              <a:rPr lang="en-US" sz="2000" i="1">
                <a:latin typeface="Calibri" panose="020F0502020204030204" pitchFamily="34" charset="0"/>
                <a:ea typeface="Calibri" panose="020F0502020204030204" pitchFamily="34" charset="0"/>
              </a:rPr>
              <a:t> </a:t>
            </a:r>
            <a:r>
              <a:rPr lang="en-US" sz="2000" i="1" err="1">
                <a:latin typeface="Calibri" panose="020F0502020204030204" pitchFamily="34" charset="0"/>
                <a:ea typeface="Calibri" panose="020F0502020204030204" pitchFamily="34" charset="0"/>
              </a:rPr>
              <a:t>akashiwo</a:t>
            </a:r>
            <a:r>
              <a:rPr lang="en-US" sz="2000" i="1">
                <a:latin typeface="Calibri" panose="020F0502020204030204" pitchFamily="34" charset="0"/>
                <a:ea typeface="Calibri" panose="020F0502020204030204" pitchFamily="34" charset="0"/>
              </a:rPr>
              <a:t> </a:t>
            </a:r>
            <a:r>
              <a:rPr lang="en-US" sz="2000">
                <a:effectLst/>
                <a:latin typeface="Calibri" panose="020F0502020204030204" pitchFamily="34" charset="0"/>
                <a:ea typeface="Calibri" panose="020F0502020204030204" pitchFamily="34" charset="0"/>
              </a:rPr>
              <a:t>diversity – en</a:t>
            </a:r>
            <a:r>
              <a:rPr lang="en-US" sz="2000">
                <a:latin typeface="Calibri" panose="020F0502020204030204" pitchFamily="34" charset="0"/>
                <a:ea typeface="Calibri" panose="020F0502020204030204" pitchFamily="34" charset="0"/>
              </a:rPr>
              <a:t>vironmental drivers &amp; strain toxicity (2yr – complete - </a:t>
            </a:r>
            <a:r>
              <a:rPr lang="en-US" sz="2000" err="1">
                <a:latin typeface="Calibri" panose="020F0502020204030204" pitchFamily="34" charset="0"/>
                <a:ea typeface="Calibri" panose="020F0502020204030204" pitchFamily="34" charset="0"/>
              </a:rPr>
              <a:t>UDel</a:t>
            </a:r>
            <a:r>
              <a:rPr lang="en-US" sz="2000">
                <a:latin typeface="Calibri" panose="020F0502020204030204" pitchFamily="34" charset="0"/>
                <a:ea typeface="Calibri" panose="020F0502020204030204" pitchFamily="34" charset="0"/>
              </a:rPr>
              <a:t>) </a:t>
            </a:r>
            <a:r>
              <a:rPr lang="en-US" sz="2000" u="sng">
                <a:solidFill>
                  <a:srgbClr val="0563C1"/>
                </a:solidFill>
                <a:effectLst/>
                <a:latin typeface="Calibri" panose="020F0502020204030204" pitchFamily="34" charset="0"/>
                <a:ea typeface="Calibri" panose="020F0502020204030204" pitchFamily="34" charset="0"/>
                <a:hlinkClick r:id="rId3"/>
              </a:rPr>
              <a:t>https://www1.udel.edu/MERL/Heterosigma_diversity.html</a:t>
            </a:r>
            <a:endParaRPr lang="en-US" sz="2000">
              <a:effectLst/>
              <a:latin typeface="Calibri" panose="020F0502020204030204" pitchFamily="34" charset="0"/>
              <a:ea typeface="Calibri" panose="020F0502020204030204" pitchFamily="34" charset="0"/>
            </a:endParaRPr>
          </a:p>
          <a:p>
            <a:pPr indent="-228600">
              <a:buFont typeface="Arial" panose="020B0604020202020204" pitchFamily="34" charset="0"/>
              <a:buChar char="•"/>
            </a:pPr>
            <a:endParaRPr lang="en-US" sz="2000">
              <a:effectLst/>
              <a:latin typeface="Calibri" panose="020F0502020204030204" pitchFamily="34" charset="0"/>
              <a:ea typeface="Calibri" panose="020F0502020204030204" pitchFamily="34" charset="0"/>
            </a:endParaRPr>
          </a:p>
          <a:p>
            <a:pPr indent="-228600">
              <a:buFont typeface="Arial" panose="020B0604020202020204" pitchFamily="34" charset="0"/>
              <a:buChar char="•"/>
            </a:pPr>
            <a:endParaRPr lang="en-US" sz="2000"/>
          </a:p>
        </p:txBody>
      </p:sp>
      <p:pic>
        <p:nvPicPr>
          <p:cNvPr id="32" name="Picture 31" descr="Graphical user interface&#10;&#10;Description automatically generated">
            <a:extLst>
              <a:ext uri="{FF2B5EF4-FFF2-40B4-BE49-F238E27FC236}">
                <a16:creationId xmlns:a16="http://schemas.microsoft.com/office/drawing/2014/main" id="{234E5B13-2E59-4CDE-9A82-85AFA9071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67" y="665567"/>
            <a:ext cx="2930871" cy="1633962"/>
          </a:xfrm>
          <a:prstGeom prst="rect">
            <a:avLst/>
          </a:prstGeom>
        </p:spPr>
      </p:pic>
      <p:pic>
        <p:nvPicPr>
          <p:cNvPr id="30" name="Content Placeholder 29" descr="Chart&#10;&#10;Description automatically generated">
            <a:extLst>
              <a:ext uri="{FF2B5EF4-FFF2-40B4-BE49-F238E27FC236}">
                <a16:creationId xmlns:a16="http://schemas.microsoft.com/office/drawing/2014/main" id="{2A3E9A92-EA00-4E48-A169-3326C6F0D95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64354" y="2689316"/>
            <a:ext cx="2974698" cy="1487349"/>
          </a:xfrm>
          <a:prstGeom prst="rect">
            <a:avLst/>
          </a:prstGeom>
        </p:spPr>
      </p:pic>
      <p:sp>
        <p:nvSpPr>
          <p:cNvPr id="67" name="Freeform: Shape 58">
            <a:extLst>
              <a:ext uri="{FF2B5EF4-FFF2-40B4-BE49-F238E27FC236}">
                <a16:creationId xmlns:a16="http://schemas.microsoft.com/office/drawing/2014/main" id="{CC7BCC73-A901-44EB-B0E7-879E19267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orange, arranged&#10;&#10;Description automatically generated">
            <a:extLst>
              <a:ext uri="{FF2B5EF4-FFF2-40B4-BE49-F238E27FC236}">
                <a16:creationId xmlns:a16="http://schemas.microsoft.com/office/drawing/2014/main" id="{1B116C91-0D16-4699-8F1A-680B400FCF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2076" y="4565771"/>
            <a:ext cx="4616975" cy="1500519"/>
          </a:xfrm>
          <a:prstGeom prst="rect">
            <a:avLst/>
          </a:prstGeom>
        </p:spPr>
      </p:pic>
      <p:pic>
        <p:nvPicPr>
          <p:cNvPr id="17410" name="Picture 2" descr="Delaware Sea Grant">
            <a:extLst>
              <a:ext uri="{FF2B5EF4-FFF2-40B4-BE49-F238E27FC236}">
                <a16:creationId xmlns:a16="http://schemas.microsoft.com/office/drawing/2014/main" id="{AFAE447E-DACC-4134-87C6-8A11D0CB11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731" y="5779826"/>
            <a:ext cx="113157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421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31339E53-CA3A-4E82-B51B-2DBE3EB9E0E0}"/>
              </a:ext>
            </a:extLst>
          </p:cNvPr>
          <p:cNvSpPr>
            <a:spLocks noGrp="1"/>
          </p:cNvSpPr>
          <p:nvPr>
            <p:ph type="title"/>
          </p:nvPr>
        </p:nvSpPr>
        <p:spPr>
          <a:xfrm>
            <a:off x="256562" y="304800"/>
            <a:ext cx="4406878" cy="1330839"/>
          </a:xfrm>
        </p:spPr>
        <p:txBody>
          <a:bodyPr vert="horz" lIns="91440" tIns="45720" rIns="91440" bIns="45720" rtlCol="0" anchor="ctr">
            <a:noAutofit/>
          </a:bodyPr>
          <a:lstStyle/>
          <a:p>
            <a:r>
              <a:rPr lang="en-US" sz="3200" kern="1200">
                <a:solidFill>
                  <a:schemeClr val="tx1"/>
                </a:solidFill>
                <a:latin typeface="+mj-lt"/>
                <a:ea typeface="+mj-ea"/>
                <a:cs typeface="+mj-cs"/>
              </a:rPr>
              <a:t>Northeast – Connecticut &amp; New York</a:t>
            </a:r>
          </a:p>
        </p:txBody>
      </p:sp>
      <p:sp>
        <p:nvSpPr>
          <p:cNvPr id="6" name="Content Placeholder 5">
            <a:extLst>
              <a:ext uri="{FF2B5EF4-FFF2-40B4-BE49-F238E27FC236}">
                <a16:creationId xmlns:a16="http://schemas.microsoft.com/office/drawing/2014/main" id="{BDA0AEAD-72B5-40F7-B909-252B619DF2A3}"/>
              </a:ext>
            </a:extLst>
          </p:cNvPr>
          <p:cNvSpPr>
            <a:spLocks noGrp="1"/>
          </p:cNvSpPr>
          <p:nvPr>
            <p:ph sz="half" idx="1"/>
          </p:nvPr>
        </p:nvSpPr>
        <p:spPr>
          <a:xfrm>
            <a:off x="354092" y="1810899"/>
            <a:ext cx="4212046" cy="4742301"/>
          </a:xfrm>
        </p:spPr>
        <p:txBody>
          <a:bodyPr vert="horz" lIns="91440" tIns="45720" rIns="91440" bIns="45720" rtlCol="0">
            <a:noAutofit/>
          </a:bodyPr>
          <a:lstStyle/>
          <a:p>
            <a:r>
              <a:rPr lang="en-US" sz="2200">
                <a:effectLst/>
              </a:rPr>
              <a:t>Refined Integration of Remote Sensing with Biological parameters for improved management of Long Island Sound Water Quality (CT &amp; NY SG - 2019-21 CUNY )</a:t>
            </a:r>
          </a:p>
          <a:p>
            <a:r>
              <a:rPr lang="en-US" sz="2200">
                <a:effectLst/>
              </a:rPr>
              <a:t>Use of Macroalgae to expand aquaculture and prevent, control and mitigate HABs in NY’s coastal zones (2020-22 – Stony Brook)</a:t>
            </a:r>
          </a:p>
          <a:p>
            <a:r>
              <a:rPr lang="en-US" sz="2200"/>
              <a:t>Suspicious Marine HAB Reporting Tool (NYSG – 2020-ongoing)</a:t>
            </a:r>
          </a:p>
        </p:txBody>
      </p:sp>
      <p:pic>
        <p:nvPicPr>
          <p:cNvPr id="9" name="Content Placeholder 8" descr="Graphical user interface, application, map&#10;&#10;Description automatically generated">
            <a:extLst>
              <a:ext uri="{FF2B5EF4-FFF2-40B4-BE49-F238E27FC236}">
                <a16:creationId xmlns:a16="http://schemas.microsoft.com/office/drawing/2014/main" id="{5AD6580C-6D7A-4521-A383-0C656FC6DA97}"/>
              </a:ext>
            </a:extLst>
          </p:cNvPr>
          <p:cNvPicPr>
            <a:picLocks noGrp="1" noChangeAspect="1"/>
          </p:cNvPicPr>
          <p:nvPr>
            <p:ph sz="half" idx="2"/>
          </p:nvPr>
        </p:nvPicPr>
        <p:blipFill>
          <a:blip r:embed="rId3"/>
          <a:stretch>
            <a:fillRect/>
          </a:stretch>
        </p:blipFill>
        <p:spPr>
          <a:xfrm>
            <a:off x="5445457" y="1040365"/>
            <a:ext cx="6155141" cy="4801010"/>
          </a:xfrm>
          <a:prstGeom prst="rect">
            <a:avLst/>
          </a:prstGeom>
        </p:spPr>
      </p:pic>
      <p:pic>
        <p:nvPicPr>
          <p:cNvPr id="18434" name="Picture 2" descr="Development Project Funding | Connecticut Sea Grant">
            <a:extLst>
              <a:ext uri="{FF2B5EF4-FFF2-40B4-BE49-F238E27FC236}">
                <a16:creationId xmlns:a16="http://schemas.microsoft.com/office/drawing/2014/main" id="{9D794424-9881-4759-8CF3-52B4F8EED5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400" b="6688"/>
          <a:stretch/>
        </p:blipFill>
        <p:spPr bwMode="auto">
          <a:xfrm>
            <a:off x="3989975" y="5893719"/>
            <a:ext cx="1346929"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NY Sea Grant | NYSG: Marine and Coastal District Small Grants Program  (Resources)">
            <a:extLst>
              <a:ext uri="{FF2B5EF4-FFF2-40B4-BE49-F238E27FC236}">
                <a16:creationId xmlns:a16="http://schemas.microsoft.com/office/drawing/2014/main" id="{782C27DC-679D-4C27-AA7C-AC497B922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7401" y="5889614"/>
            <a:ext cx="130232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32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B913B-0BF3-4647-9501-FDA941587187}"/>
              </a:ext>
            </a:extLst>
          </p:cNvPr>
          <p:cNvSpPr>
            <a:spLocks noGrp="1"/>
          </p:cNvSpPr>
          <p:nvPr>
            <p:ph type="title"/>
          </p:nvPr>
        </p:nvSpPr>
        <p:spPr>
          <a:xfrm>
            <a:off x="398585" y="609600"/>
            <a:ext cx="4334128" cy="1330839"/>
          </a:xfrm>
        </p:spPr>
        <p:txBody>
          <a:bodyPr vert="horz" lIns="91440" tIns="45720" rIns="91440" bIns="45720" rtlCol="0" anchor="ctr">
            <a:normAutofit fontScale="90000"/>
          </a:bodyPr>
          <a:lstStyle/>
          <a:p>
            <a:r>
              <a:rPr lang="en-US" sz="4100"/>
              <a:t>Northeast – MA-MIT, Woods Hole &amp; New Jersey </a:t>
            </a:r>
          </a:p>
        </p:txBody>
      </p:sp>
      <p:sp>
        <p:nvSpPr>
          <p:cNvPr id="19" name="Content Placeholder 2">
            <a:extLst>
              <a:ext uri="{FF2B5EF4-FFF2-40B4-BE49-F238E27FC236}">
                <a16:creationId xmlns:a16="http://schemas.microsoft.com/office/drawing/2014/main" id="{44C96DC8-5AB1-4383-AA49-3937F8455CC3}"/>
              </a:ext>
            </a:extLst>
          </p:cNvPr>
          <p:cNvSpPr>
            <a:spLocks noGrp="1"/>
          </p:cNvSpPr>
          <p:nvPr>
            <p:ph sz="half" idx="1"/>
          </p:nvPr>
        </p:nvSpPr>
        <p:spPr>
          <a:xfrm>
            <a:off x="1137034" y="2194102"/>
            <a:ext cx="3158741" cy="3908586"/>
          </a:xfrm>
        </p:spPr>
        <p:txBody>
          <a:bodyPr vert="horz" lIns="91440" tIns="45720" rIns="91440" bIns="45720" rtlCol="0">
            <a:normAutofit/>
          </a:bodyPr>
          <a:lstStyle/>
          <a:p>
            <a:r>
              <a:rPr lang="en-US" sz="2000" dirty="0">
                <a:effectLst/>
              </a:rPr>
              <a:t>Floating Wetland Education (MIT – 2020-Present)</a:t>
            </a:r>
          </a:p>
          <a:p>
            <a:r>
              <a:rPr lang="en-US" sz="2000" dirty="0"/>
              <a:t>Regional Shellfish Aquaculture Hub (Woods Hole, RI &amp; CT - 2020-2023)</a:t>
            </a:r>
          </a:p>
          <a:p>
            <a:r>
              <a:rPr lang="en-US" sz="2000" dirty="0">
                <a:effectLst/>
                <a:ea typeface="Times New Roman" panose="02020603050405020304" pitchFamily="18" charset="0"/>
              </a:rPr>
              <a:t>HAB and Lakes Management Expert Team - </a:t>
            </a:r>
            <a:r>
              <a:rPr lang="en-US" sz="2000" b="1" u="sng" dirty="0">
                <a:solidFill>
                  <a:srgbClr val="0000FF"/>
                </a:solidFill>
                <a:effectLst/>
                <a:ea typeface="Times New Roman" panose="02020603050405020304" pitchFamily="18" charset="0"/>
                <a:hlinkClick r:id="rId3"/>
              </a:rPr>
              <a:t>HAB Expert Team</a:t>
            </a:r>
            <a:r>
              <a:rPr lang="en-US" sz="2000" b="1" dirty="0">
                <a:ea typeface="Times New Roman" panose="02020603050405020304" pitchFamily="18" charset="0"/>
              </a:rPr>
              <a:t> </a:t>
            </a:r>
            <a:r>
              <a:rPr lang="en-US" sz="2000" dirty="0">
                <a:ea typeface="Times New Roman" panose="02020603050405020304" pitchFamily="18" charset="0"/>
              </a:rPr>
              <a:t>(NJSG – 2021- ongoing)</a:t>
            </a:r>
            <a:endParaRPr lang="en-US" sz="2000" dirty="0"/>
          </a:p>
          <a:p>
            <a:endParaRPr lang="en-US" sz="2000" dirty="0"/>
          </a:p>
        </p:txBody>
      </p:sp>
      <p:pic>
        <p:nvPicPr>
          <p:cNvPr id="6" name="Content Placeholder 5" descr="A picture containing plant&#10;&#10;Description automatically generated">
            <a:extLst>
              <a:ext uri="{FF2B5EF4-FFF2-40B4-BE49-F238E27FC236}">
                <a16:creationId xmlns:a16="http://schemas.microsoft.com/office/drawing/2014/main" id="{EA03D838-7A04-4E8C-8611-3D7050FC8309}"/>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2" b="23313"/>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3" name="TextBox 2">
            <a:extLst>
              <a:ext uri="{FF2B5EF4-FFF2-40B4-BE49-F238E27FC236}">
                <a16:creationId xmlns:a16="http://schemas.microsoft.com/office/drawing/2014/main" id="{2594265B-FD0C-4DB4-976D-7705F9461873}"/>
              </a:ext>
            </a:extLst>
          </p:cNvPr>
          <p:cNvSpPr txBox="1"/>
          <p:nvPr/>
        </p:nvSpPr>
        <p:spPr>
          <a:xfrm>
            <a:off x="7880838" y="6488667"/>
            <a:ext cx="2209800" cy="246221"/>
          </a:xfrm>
          <a:prstGeom prst="rect">
            <a:avLst/>
          </a:prstGeom>
          <a:noFill/>
        </p:spPr>
        <p:txBody>
          <a:bodyPr wrap="square" rtlCol="0">
            <a:spAutoFit/>
          </a:bodyPr>
          <a:lstStyle/>
          <a:p>
            <a:r>
              <a:rPr lang="en-US" sz="1000">
                <a:solidFill>
                  <a:schemeClr val="bg1"/>
                </a:solidFill>
              </a:rPr>
              <a:t>Floating Wetland image - MIT</a:t>
            </a:r>
          </a:p>
        </p:txBody>
      </p:sp>
      <p:pic>
        <p:nvPicPr>
          <p:cNvPr id="6146" name="Picture 2" descr="Contacts - Maine Sea Grant">
            <a:extLst>
              <a:ext uri="{FF2B5EF4-FFF2-40B4-BE49-F238E27FC236}">
                <a16:creationId xmlns:a16="http://schemas.microsoft.com/office/drawing/2014/main" id="{CDDD15CE-70C6-48E7-9699-B6CBE867B1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891" y="5791200"/>
            <a:ext cx="1273536" cy="914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oods Hole Sea Grant - Posts | Facebook">
            <a:extLst>
              <a:ext uri="{FF2B5EF4-FFF2-40B4-BE49-F238E27FC236}">
                <a16:creationId xmlns:a16="http://schemas.microsoft.com/office/drawing/2014/main" id="{16147C43-F370-4327-9F8A-893ABCCE65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351" b="21829"/>
          <a:stretch/>
        </p:blipFill>
        <p:spPr bwMode="auto">
          <a:xfrm>
            <a:off x="1705237" y="5791200"/>
            <a:ext cx="1410665" cy="9144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J Sea Grant Consortium Gift Shop Sea Grant Logo Items">
            <a:extLst>
              <a:ext uri="{FF2B5EF4-FFF2-40B4-BE49-F238E27FC236}">
                <a16:creationId xmlns:a16="http://schemas.microsoft.com/office/drawing/2014/main" id="{8F61A519-5B31-4752-B9FE-D02DC07948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7712" y="5787854"/>
            <a:ext cx="143545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842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D6A6-9AB4-4937-9977-1F7DCCAD496A}"/>
              </a:ext>
            </a:extLst>
          </p:cNvPr>
          <p:cNvSpPr>
            <a:spLocks noGrp="1"/>
          </p:cNvSpPr>
          <p:nvPr>
            <p:ph type="title"/>
          </p:nvPr>
        </p:nvSpPr>
        <p:spPr/>
        <p:txBody>
          <a:bodyPr/>
          <a:lstStyle/>
          <a:p>
            <a:r>
              <a:rPr lang="en-US"/>
              <a:t>Northeast – Rhode Island</a:t>
            </a:r>
          </a:p>
        </p:txBody>
      </p:sp>
      <p:sp>
        <p:nvSpPr>
          <p:cNvPr id="3" name="Content Placeholder 2">
            <a:extLst>
              <a:ext uri="{FF2B5EF4-FFF2-40B4-BE49-F238E27FC236}">
                <a16:creationId xmlns:a16="http://schemas.microsoft.com/office/drawing/2014/main" id="{14E058EB-DED6-4065-BCFE-6AC8D19CDCA4}"/>
              </a:ext>
            </a:extLst>
          </p:cNvPr>
          <p:cNvSpPr>
            <a:spLocks noGrp="1"/>
          </p:cNvSpPr>
          <p:nvPr>
            <p:ph sz="half" idx="1"/>
          </p:nvPr>
        </p:nvSpPr>
        <p:spPr>
          <a:xfrm>
            <a:off x="838200" y="1588443"/>
            <a:ext cx="5118463" cy="5193806"/>
          </a:xfrm>
        </p:spPr>
        <p:txBody>
          <a:bodyPr>
            <a:normAutofit fontScale="62500" lnSpcReduction="20000"/>
          </a:bodyPr>
          <a:lstStyle/>
          <a:p>
            <a:pPr>
              <a:lnSpc>
                <a:spcPct val="120000"/>
              </a:lnSpc>
            </a:pPr>
            <a:r>
              <a:rPr lang="en-US" dirty="0"/>
              <a:t>Temporal and spatial dynamics of rust tide caused by </a:t>
            </a:r>
            <a:r>
              <a:rPr lang="en-US" i="1" dirty="0" err="1"/>
              <a:t>Margalefidinium</a:t>
            </a:r>
            <a:r>
              <a:rPr lang="en-US" i="1" dirty="0"/>
              <a:t> </a:t>
            </a:r>
            <a:r>
              <a:rPr lang="en-US" i="1" dirty="0" err="1"/>
              <a:t>polykrikoides</a:t>
            </a:r>
            <a:r>
              <a:rPr lang="en-US" i="1" dirty="0"/>
              <a:t> </a:t>
            </a:r>
            <a:r>
              <a:rPr lang="en-US" dirty="0"/>
              <a:t>on Rhode Island shellfish farms and resulting impacts on cultured oysters (2022-24 - Roger Williams University)</a:t>
            </a:r>
          </a:p>
          <a:p>
            <a:pPr>
              <a:lnSpc>
                <a:spcPct val="120000"/>
              </a:lnSpc>
            </a:pPr>
            <a:r>
              <a:rPr lang="en-US" dirty="0"/>
              <a:t>High-resolution time series for deciphering the </a:t>
            </a:r>
            <a:r>
              <a:rPr lang="en-US" i="1" dirty="0"/>
              <a:t>Pseudo-</a:t>
            </a:r>
            <a:r>
              <a:rPr lang="en-US" i="1" dirty="0" err="1"/>
              <a:t>nitzschia</a:t>
            </a:r>
            <a:r>
              <a:rPr lang="en-US" dirty="0"/>
              <a:t> species and environmental drivers that produce domoic acid in Narragansett Bay (2022-24 – URI)</a:t>
            </a:r>
          </a:p>
          <a:p>
            <a:pPr>
              <a:lnSpc>
                <a:spcPct val="120000"/>
              </a:lnSpc>
            </a:pPr>
            <a:r>
              <a:rPr lang="en-US" dirty="0"/>
              <a:t>Environmental triggers of HAB blooms and toxin expression in Narragansett Bay, RI (2022-24 – URI)</a:t>
            </a:r>
          </a:p>
          <a:p>
            <a:pPr>
              <a:lnSpc>
                <a:spcPct val="120000"/>
              </a:lnSpc>
            </a:pPr>
            <a:r>
              <a:rPr lang="en-US" dirty="0"/>
              <a:t>Using historical time series data to predict future HAB events in Narragansett Bay, RI (2022-24 – URI)</a:t>
            </a:r>
          </a:p>
          <a:p>
            <a:pPr>
              <a:lnSpc>
                <a:spcPct val="120000"/>
              </a:lnSpc>
            </a:pPr>
            <a:r>
              <a:rPr lang="en-US" dirty="0"/>
              <a:t>Harmful Algal Bloom Modeling Using a Lower Trophic Level Ecosystem Model in Narragansett Bay (2022-24 – URI)</a:t>
            </a:r>
          </a:p>
          <a:p>
            <a:endParaRPr lang="en-US" dirty="0"/>
          </a:p>
          <a:p>
            <a:endParaRPr lang="en-US" dirty="0"/>
          </a:p>
        </p:txBody>
      </p:sp>
      <p:pic>
        <p:nvPicPr>
          <p:cNvPr id="2050" name="Picture 2" descr="Rhode Island Sea Grant Invests Over $2 million in Research on Harmful Algal  Blooms, Rust Tides, and Multi-use of Marine Resources - Rhode Island Sea  Grant">
            <a:extLst>
              <a:ext uri="{FF2B5EF4-FFF2-40B4-BE49-F238E27FC236}">
                <a16:creationId xmlns:a16="http://schemas.microsoft.com/office/drawing/2014/main" id="{0DF057B8-5FC5-4A4C-8679-6A01E15D522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87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7558A7-8952-48D8-859E-F33110402E8A}"/>
              </a:ext>
            </a:extLst>
          </p:cNvPr>
          <p:cNvSpPr txBox="1"/>
          <p:nvPr/>
        </p:nvSpPr>
        <p:spPr>
          <a:xfrm>
            <a:off x="6484776" y="6382139"/>
            <a:ext cx="4351338" cy="400110"/>
          </a:xfrm>
          <a:prstGeom prst="rect">
            <a:avLst/>
          </a:prstGeom>
          <a:noFill/>
        </p:spPr>
        <p:txBody>
          <a:bodyPr wrap="square" rtlCol="0">
            <a:spAutoFit/>
          </a:bodyPr>
          <a:lstStyle/>
          <a:p>
            <a:r>
              <a:rPr lang="en-US" sz="1000">
                <a:hlinkClick r:id="rId4"/>
              </a:rPr>
              <a:t>https://seagrant.gso.uri.edu/research/</a:t>
            </a:r>
            <a:endParaRPr lang="en-US" sz="1000"/>
          </a:p>
          <a:p>
            <a:endParaRPr lang="en-US" sz="1000"/>
          </a:p>
        </p:txBody>
      </p:sp>
      <p:pic>
        <p:nvPicPr>
          <p:cNvPr id="4" name="Picture 2" descr="Research - Rhode Island Sea Grant">
            <a:extLst>
              <a:ext uri="{FF2B5EF4-FFF2-40B4-BE49-F238E27FC236}">
                <a16:creationId xmlns:a16="http://schemas.microsoft.com/office/drawing/2014/main" id="{7581B595-5C0A-4099-8C25-D61CA4FF0E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6434" y="230188"/>
            <a:ext cx="1077524"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9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tormwater pond">
            <a:extLst>
              <a:ext uri="{FF2B5EF4-FFF2-40B4-BE49-F238E27FC236}">
                <a16:creationId xmlns:a16="http://schemas.microsoft.com/office/drawing/2014/main" id="{0945BBD9-DD73-4220-A170-169EE4A1ACAD}"/>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1" b="19651"/>
          <a:stretch/>
        </p:blipFill>
        <p:spPr bwMode="auto">
          <a:xfrm>
            <a:off x="0" y="10"/>
            <a:ext cx="12191695" cy="4653023"/>
          </a:xfrm>
          <a:prstGeom prst="rect">
            <a:avLst/>
          </a:prstGeom>
          <a:noFill/>
          <a:extLst>
            <a:ext uri="{909E8E84-426E-40DD-AFC4-6F175D3DCCD1}">
              <a14:hiddenFill xmlns:a14="http://schemas.microsoft.com/office/drawing/2010/main">
                <a:solidFill>
                  <a:srgbClr val="FFFFFF"/>
                </a:solidFill>
              </a14:hiddenFill>
            </a:ext>
          </a:extLst>
        </p:spPr>
      </p:pic>
      <p:grpSp>
        <p:nvGrpSpPr>
          <p:cNvPr id="4101" name="Group 7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74" name="Freeform: Shape 7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77" name="Freeform: Shape 7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F6FC1401-0EA3-46D3-8ED8-758D25313B15}"/>
              </a:ext>
            </a:extLst>
          </p:cNvPr>
          <p:cNvSpPr>
            <a:spLocks noGrp="1"/>
          </p:cNvSpPr>
          <p:nvPr>
            <p:ph type="title"/>
          </p:nvPr>
        </p:nvSpPr>
        <p:spPr>
          <a:xfrm>
            <a:off x="8114011" y="4517191"/>
            <a:ext cx="3544590" cy="1509931"/>
          </a:xfrm>
        </p:spPr>
        <p:txBody>
          <a:bodyPr vert="horz" lIns="91440" tIns="45720" rIns="91440" bIns="45720" rtlCol="0" anchor="ctr">
            <a:normAutofit fontScale="90000"/>
          </a:bodyPr>
          <a:lstStyle/>
          <a:p>
            <a:r>
              <a:rPr lang="en-US" sz="3600">
                <a:solidFill>
                  <a:schemeClr val="tx2"/>
                </a:solidFill>
              </a:rPr>
              <a:t>Mid-Atlantic – Maryland &amp; Virginia</a:t>
            </a:r>
          </a:p>
        </p:txBody>
      </p:sp>
      <p:sp>
        <p:nvSpPr>
          <p:cNvPr id="3" name="Content Placeholder 2">
            <a:extLst>
              <a:ext uri="{FF2B5EF4-FFF2-40B4-BE49-F238E27FC236}">
                <a16:creationId xmlns:a16="http://schemas.microsoft.com/office/drawing/2014/main" id="{5C79EFE3-E85A-42C6-9B1D-CA09FF091C3A}"/>
              </a:ext>
            </a:extLst>
          </p:cNvPr>
          <p:cNvSpPr>
            <a:spLocks noGrp="1"/>
          </p:cNvSpPr>
          <p:nvPr>
            <p:ph sz="half" idx="1"/>
          </p:nvPr>
        </p:nvSpPr>
        <p:spPr>
          <a:xfrm>
            <a:off x="152248" y="2714830"/>
            <a:ext cx="7115907" cy="4039651"/>
          </a:xfrm>
          <a:solidFill>
            <a:schemeClr val="bg2"/>
          </a:solidFill>
        </p:spPr>
        <p:txBody>
          <a:bodyPr vert="horz" lIns="91440" tIns="45720" rIns="91440" bIns="45720" rtlCol="0" anchor="ctr">
            <a:noAutofit/>
          </a:bodyPr>
          <a:lstStyle/>
          <a:p>
            <a:endParaRPr lang="en-US" sz="2000" dirty="0">
              <a:solidFill>
                <a:schemeClr val="tx2"/>
              </a:solidFill>
            </a:endParaRPr>
          </a:p>
          <a:p>
            <a:r>
              <a:rPr lang="en-US" sz="2000" dirty="0">
                <a:solidFill>
                  <a:schemeClr val="tx2"/>
                </a:solidFill>
              </a:rPr>
              <a:t>Natural algaecides: Compounds produced by barley straw (MD – 2019-21 – Grad student grantee)</a:t>
            </a:r>
          </a:p>
          <a:p>
            <a:r>
              <a:rPr lang="en-US" sz="2000" dirty="0">
                <a:solidFill>
                  <a:schemeClr val="tx2"/>
                </a:solidFill>
              </a:rPr>
              <a:t>Causes of benthic </a:t>
            </a:r>
            <a:r>
              <a:rPr lang="en-US" sz="2000" dirty="0" err="1">
                <a:solidFill>
                  <a:schemeClr val="tx2"/>
                </a:solidFill>
              </a:rPr>
              <a:t>cyano</a:t>
            </a:r>
            <a:r>
              <a:rPr lang="en-US" sz="2000" dirty="0">
                <a:solidFill>
                  <a:schemeClr val="tx2"/>
                </a:solidFill>
              </a:rPr>
              <a:t> overgrowth in SAV beds in Chesapeake (MD – 2022-24 – UMCES)</a:t>
            </a:r>
          </a:p>
          <a:p>
            <a:r>
              <a:rPr lang="en-US" sz="2000" dirty="0">
                <a:solidFill>
                  <a:schemeClr val="tx2"/>
                </a:solidFill>
              </a:rPr>
              <a:t>Pond management issues (MD – ongoing)</a:t>
            </a:r>
          </a:p>
          <a:p>
            <a:r>
              <a:rPr lang="en-US" sz="2000" dirty="0">
                <a:solidFill>
                  <a:schemeClr val="tx2"/>
                </a:solidFill>
              </a:rPr>
              <a:t>Rethinking Tropic Status of Phytoplankton in York River (VA - 1.5 </a:t>
            </a:r>
            <a:r>
              <a:rPr lang="en-US" sz="2000" dirty="0" err="1">
                <a:solidFill>
                  <a:schemeClr val="tx2"/>
                </a:solidFill>
              </a:rPr>
              <a:t>yr</a:t>
            </a:r>
            <a:r>
              <a:rPr lang="en-US" sz="2000" dirty="0">
                <a:solidFill>
                  <a:schemeClr val="tx2"/>
                </a:solidFill>
              </a:rPr>
              <a:t> current)</a:t>
            </a:r>
          </a:p>
          <a:p>
            <a:r>
              <a:rPr lang="en-US" sz="2000" dirty="0">
                <a:solidFill>
                  <a:schemeClr val="tx2"/>
                </a:solidFill>
              </a:rPr>
              <a:t>Identifying Strategies to Minimize Impacts of HABs on Performance &amp; Survival of Triploid Oysters in Lower Chesapeake (VA - 2-yr project - No cost extension just ended)</a:t>
            </a:r>
          </a:p>
          <a:p>
            <a:r>
              <a:rPr lang="en-US" sz="2000" dirty="0">
                <a:solidFill>
                  <a:schemeClr val="tx2"/>
                </a:solidFill>
              </a:rPr>
              <a:t>Focus Groups (VA) – VASG Partner</a:t>
            </a:r>
          </a:p>
          <a:p>
            <a:endParaRPr lang="en-US" sz="2000" dirty="0">
              <a:solidFill>
                <a:schemeClr val="tx2"/>
              </a:solidFill>
            </a:endParaRPr>
          </a:p>
        </p:txBody>
      </p:sp>
      <p:sp>
        <p:nvSpPr>
          <p:cNvPr id="4" name="TextBox 3">
            <a:extLst>
              <a:ext uri="{FF2B5EF4-FFF2-40B4-BE49-F238E27FC236}">
                <a16:creationId xmlns:a16="http://schemas.microsoft.com/office/drawing/2014/main" id="{AC22E114-FE69-459B-8C5F-84C9CC36FF4D}"/>
              </a:ext>
            </a:extLst>
          </p:cNvPr>
          <p:cNvSpPr txBox="1"/>
          <p:nvPr/>
        </p:nvSpPr>
        <p:spPr>
          <a:xfrm>
            <a:off x="9812215" y="73398"/>
            <a:ext cx="2162908" cy="246221"/>
          </a:xfrm>
          <a:prstGeom prst="rect">
            <a:avLst/>
          </a:prstGeom>
          <a:noFill/>
        </p:spPr>
        <p:txBody>
          <a:bodyPr wrap="square" rtlCol="0">
            <a:spAutoFit/>
          </a:bodyPr>
          <a:lstStyle/>
          <a:p>
            <a:r>
              <a:rPr lang="en-US" sz="1000"/>
              <a:t>Image MD Sea Grant</a:t>
            </a:r>
          </a:p>
        </p:txBody>
      </p:sp>
      <p:pic>
        <p:nvPicPr>
          <p:cNvPr id="6" name="Picture 2" descr="Home - Virginia Sea Grant">
            <a:extLst>
              <a:ext uri="{FF2B5EF4-FFF2-40B4-BE49-F238E27FC236}">
                <a16:creationId xmlns:a16="http://schemas.microsoft.com/office/drawing/2014/main" id="{3202FE57-4165-40C9-A52E-53BDBC151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098" y="5901839"/>
            <a:ext cx="1289050"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aryland Sea Grant">
            <a:extLst>
              <a:ext uri="{FF2B5EF4-FFF2-40B4-BE49-F238E27FC236}">
                <a16:creationId xmlns:a16="http://schemas.microsoft.com/office/drawing/2014/main" id="{C1227C07-782A-4E60-A220-7B0B912FDB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1471" y="5852150"/>
            <a:ext cx="1367163"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812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2B0580C-AF45-4417-99D4-7306215C1F71}"/>
              </a:ext>
            </a:extLst>
          </p:cNvPr>
          <p:cNvSpPr>
            <a:spLocks noGrp="1"/>
          </p:cNvSpPr>
          <p:nvPr>
            <p:ph type="title"/>
          </p:nvPr>
        </p:nvSpPr>
        <p:spPr>
          <a:xfrm>
            <a:off x="838201" y="3998018"/>
            <a:ext cx="3981854" cy="2216513"/>
          </a:xfrm>
        </p:spPr>
        <p:txBody>
          <a:bodyPr vert="horz" lIns="91440" tIns="45720" rIns="91440" bIns="45720" rtlCol="0" anchor="ctr">
            <a:normAutofit/>
          </a:bodyPr>
          <a:lstStyle/>
          <a:p>
            <a:r>
              <a:rPr lang="en-US" kern="1200">
                <a:solidFill>
                  <a:schemeClr val="tx1"/>
                </a:solidFill>
                <a:latin typeface="+mj-lt"/>
                <a:ea typeface="+mj-ea"/>
                <a:cs typeface="+mj-cs"/>
              </a:rPr>
              <a:t>South-Atlantic – South Carolina</a:t>
            </a:r>
          </a:p>
        </p:txBody>
      </p:sp>
      <p:sp>
        <p:nvSpPr>
          <p:cNvPr id="13" name="Arc 1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Content Placeholder 5" descr="A picture containing text&#10;&#10;Description automatically generated">
            <a:extLst>
              <a:ext uri="{FF2B5EF4-FFF2-40B4-BE49-F238E27FC236}">
                <a16:creationId xmlns:a16="http://schemas.microsoft.com/office/drawing/2014/main" id="{FB5E7FA4-4F77-4DED-B42B-D387739A7EA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88400" y="704504"/>
            <a:ext cx="8215200"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Content Placeholder 2">
            <a:extLst>
              <a:ext uri="{FF2B5EF4-FFF2-40B4-BE49-F238E27FC236}">
                <a16:creationId xmlns:a16="http://schemas.microsoft.com/office/drawing/2014/main" id="{8B1BDCDE-30BE-4569-BAAD-D218C45E429B}"/>
              </a:ext>
            </a:extLst>
          </p:cNvPr>
          <p:cNvSpPr>
            <a:spLocks noGrp="1"/>
          </p:cNvSpPr>
          <p:nvPr>
            <p:ph sz="half" idx="1"/>
          </p:nvPr>
        </p:nvSpPr>
        <p:spPr>
          <a:xfrm>
            <a:off x="4970835" y="3998019"/>
            <a:ext cx="6382966" cy="2216512"/>
          </a:xfrm>
        </p:spPr>
        <p:txBody>
          <a:bodyPr vert="horz" lIns="91440" tIns="45720" rIns="91440" bIns="45720" rtlCol="0">
            <a:normAutofit/>
          </a:bodyPr>
          <a:lstStyle/>
          <a:p>
            <a:r>
              <a:rPr lang="en-US" sz="2000" err="1"/>
              <a:t>HABnet</a:t>
            </a:r>
            <a:r>
              <a:rPr lang="en-US" sz="2000"/>
              <a:t> Task Force (2020-ongoing)</a:t>
            </a:r>
          </a:p>
          <a:p>
            <a:r>
              <a:rPr lang="en-US" sz="2000"/>
              <a:t>Stormwater Pond in the Coastal Zone (2021) </a:t>
            </a:r>
            <a:r>
              <a:rPr lang="en-US" sz="2000" u="sng">
                <a:effectLst/>
                <a:hlinkClick r:id="rId4"/>
              </a:rPr>
              <a:t>https://www.scseagrant.org/stormwater-pond-programming/</a:t>
            </a:r>
            <a:r>
              <a:rPr lang="en-US" sz="2000">
                <a:effectLst/>
              </a:rPr>
              <a:t> </a:t>
            </a:r>
            <a:endParaRPr lang="en-US" sz="2000"/>
          </a:p>
          <a:p>
            <a:r>
              <a:rPr lang="en-US" sz="2000"/>
              <a:t>Water Chats </a:t>
            </a:r>
            <a:r>
              <a:rPr lang="en-US" sz="2000" u="sng">
                <a:effectLst/>
                <a:hlinkClick r:id="rId5"/>
              </a:rPr>
              <a:t>https://www.scseagrant.org/water-chats/</a:t>
            </a:r>
            <a:r>
              <a:rPr lang="en-US" sz="2000"/>
              <a:t> (2022)</a:t>
            </a:r>
          </a:p>
          <a:p>
            <a:endParaRPr lang="en-US" sz="2000"/>
          </a:p>
        </p:txBody>
      </p:sp>
      <p:pic>
        <p:nvPicPr>
          <p:cNvPr id="7170" name="Picture 2" descr="S.C. Sea Grant Consortium | South Carolina Coastal Information Network | A  Coastal Partnership: Providing Educational and Training Opportunities for  Coastal Community Officials">
            <a:extLst>
              <a:ext uri="{FF2B5EF4-FFF2-40B4-BE49-F238E27FC236}">
                <a16:creationId xmlns:a16="http://schemas.microsoft.com/office/drawing/2014/main" id="{067EBFA7-F15C-433B-83FD-23FAD5E75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8404" y="204647"/>
            <a:ext cx="133665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300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D9CC49-67FA-4EA9-9276-D8A9F75BDC11}"/>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South-Atlantic - Georgia</a:t>
            </a:r>
          </a:p>
        </p:txBody>
      </p:sp>
      <p:sp>
        <p:nvSpPr>
          <p:cNvPr id="3" name="Content Placeholder 2">
            <a:extLst>
              <a:ext uri="{FF2B5EF4-FFF2-40B4-BE49-F238E27FC236}">
                <a16:creationId xmlns:a16="http://schemas.microsoft.com/office/drawing/2014/main" id="{B45F4EB4-C869-4E3E-A86F-A820AA6EF857}"/>
              </a:ext>
            </a:extLst>
          </p:cNvPr>
          <p:cNvSpPr>
            <a:spLocks noGrp="1"/>
          </p:cNvSpPr>
          <p:nvPr>
            <p:ph sz="half" idx="1"/>
          </p:nvPr>
        </p:nvSpPr>
        <p:spPr>
          <a:xfrm>
            <a:off x="838201" y="2962279"/>
            <a:ext cx="3799425" cy="3143241"/>
          </a:xfrm>
        </p:spPr>
        <p:txBody>
          <a:bodyPr vert="horz" lIns="91440" tIns="45720" rIns="91440" bIns="45720" rtlCol="0">
            <a:normAutofit/>
          </a:bodyPr>
          <a:lstStyle/>
          <a:p>
            <a:r>
              <a:rPr lang="en-US" sz="2000" dirty="0"/>
              <a:t>Monitor HABs thru PMN (ongoing)</a:t>
            </a:r>
          </a:p>
          <a:p>
            <a:r>
              <a:rPr lang="en-US" sz="2000" dirty="0"/>
              <a:t>Factors influencing </a:t>
            </a:r>
            <a:r>
              <a:rPr lang="en-US" sz="2000" i="1" dirty="0" err="1"/>
              <a:t>Akashiwo</a:t>
            </a:r>
            <a:r>
              <a:rPr lang="en-US" sz="2000" i="1" dirty="0"/>
              <a:t> </a:t>
            </a:r>
            <a:r>
              <a:rPr lang="en-US" sz="2000" i="1" dirty="0" err="1"/>
              <a:t>sanguinea</a:t>
            </a:r>
            <a:r>
              <a:rPr lang="en-US" sz="2000" i="1" dirty="0"/>
              <a:t> </a:t>
            </a:r>
            <a:r>
              <a:rPr lang="en-US" sz="2000" dirty="0"/>
              <a:t>blooms - </a:t>
            </a:r>
            <a:r>
              <a:rPr lang="en-US" sz="2000" dirty="0">
                <a:hlinkClick r:id="rId3"/>
              </a:rPr>
              <a:t>thesis</a:t>
            </a:r>
            <a:endParaRPr lang="en-US" sz="2000" dirty="0"/>
          </a:p>
          <a:p>
            <a:r>
              <a:rPr lang="en-US" sz="2000" dirty="0"/>
              <a:t>UGA’s CAES pond tests (ongoing)</a:t>
            </a:r>
          </a:p>
          <a:p>
            <a:endParaRPr lang="en-US" sz="2000" dirty="0"/>
          </a:p>
        </p:txBody>
      </p:sp>
      <p:pic>
        <p:nvPicPr>
          <p:cNvPr id="5122" name="Picture 2" descr="Phytoplankton monitoring volunteer collects water samples from Skidaway River">
            <a:extLst>
              <a:ext uri="{FF2B5EF4-FFF2-40B4-BE49-F238E27FC236}">
                <a16:creationId xmlns:a16="http://schemas.microsoft.com/office/drawing/2014/main" id="{03491EBF-AB36-4104-A654-000BB03FAA92}"/>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5408" r="24692" b="-1"/>
          <a:stretch/>
        </p:blipFill>
        <p:spPr bwMode="auto">
          <a:xfrm>
            <a:off x="5010386" y="10"/>
            <a:ext cx="7181613"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BC8F35-D6AC-4CA0-85CD-08987F74761B}"/>
              </a:ext>
            </a:extLst>
          </p:cNvPr>
          <p:cNvSpPr txBox="1"/>
          <p:nvPr/>
        </p:nvSpPr>
        <p:spPr>
          <a:xfrm flipH="1">
            <a:off x="7818119" y="302243"/>
            <a:ext cx="2345788" cy="246221"/>
          </a:xfrm>
          <a:prstGeom prst="rect">
            <a:avLst/>
          </a:prstGeom>
          <a:noFill/>
        </p:spPr>
        <p:txBody>
          <a:bodyPr wrap="square" rtlCol="0">
            <a:spAutoFit/>
          </a:bodyPr>
          <a:lstStyle/>
          <a:p>
            <a:r>
              <a:rPr lang="en-US" sz="1000"/>
              <a:t>Image GA Sea Grant</a:t>
            </a:r>
          </a:p>
        </p:txBody>
      </p:sp>
      <p:pic>
        <p:nvPicPr>
          <p:cNvPr id="8194" name="Picture 2" descr="Georgia Sea Grant seeks applicants for three fellowship opportunities">
            <a:extLst>
              <a:ext uri="{FF2B5EF4-FFF2-40B4-BE49-F238E27FC236}">
                <a16:creationId xmlns:a16="http://schemas.microsoft.com/office/drawing/2014/main" id="{0652F15D-911E-49F0-93F9-61FC7D1A6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135" y="5785705"/>
            <a:ext cx="132251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625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52144-61F8-4581-9B28-3C7D77F7E486}"/>
              </a:ext>
            </a:extLst>
          </p:cNvPr>
          <p:cNvSpPr>
            <a:spLocks noGrp="1"/>
          </p:cNvSpPr>
          <p:nvPr>
            <p:ph type="title"/>
          </p:nvPr>
        </p:nvSpPr>
        <p:spPr>
          <a:xfrm>
            <a:off x="392723" y="1009895"/>
            <a:ext cx="4009292" cy="1325563"/>
          </a:xfrm>
        </p:spPr>
        <p:txBody>
          <a:bodyPr>
            <a:normAutofit fontScale="90000"/>
          </a:bodyPr>
          <a:lstStyle/>
          <a:p>
            <a:r>
              <a:rPr lang="en-US"/>
              <a:t>South-Atlantic &amp; Gulf of Mexico - Florida</a:t>
            </a:r>
          </a:p>
        </p:txBody>
      </p:sp>
      <p:sp>
        <p:nvSpPr>
          <p:cNvPr id="3" name="Content Placeholder 2">
            <a:extLst>
              <a:ext uri="{FF2B5EF4-FFF2-40B4-BE49-F238E27FC236}">
                <a16:creationId xmlns:a16="http://schemas.microsoft.com/office/drawing/2014/main" id="{FBFAA9E2-8C4C-44F1-B9A3-6DE9F79571C4}"/>
              </a:ext>
            </a:extLst>
          </p:cNvPr>
          <p:cNvSpPr>
            <a:spLocks noGrp="1"/>
          </p:cNvSpPr>
          <p:nvPr>
            <p:ph sz="half" idx="1"/>
          </p:nvPr>
        </p:nvSpPr>
        <p:spPr>
          <a:xfrm>
            <a:off x="586153" y="2975057"/>
            <a:ext cx="11019693" cy="3727938"/>
          </a:xfrm>
        </p:spPr>
        <p:txBody>
          <a:bodyPr>
            <a:normAutofit/>
          </a:bodyPr>
          <a:lstStyle/>
          <a:p>
            <a:r>
              <a:rPr lang="en-US" sz="2000" dirty="0"/>
              <a:t>NOAA HAB Liaison (2021-25)</a:t>
            </a:r>
          </a:p>
          <a:p>
            <a:r>
              <a:rPr lang="en-US" sz="2000" dirty="0"/>
              <a:t>A promising Florida Red Tide control strategy: combining stakeholder input and benthic surveys to evaluate impacts of clay flocculation (2022-24 – UCF)</a:t>
            </a:r>
          </a:p>
          <a:p>
            <a:r>
              <a:rPr lang="en-US" sz="2000" dirty="0"/>
              <a:t>Controlling </a:t>
            </a:r>
            <a:r>
              <a:rPr lang="en-US" sz="2000" i="1" dirty="0" err="1"/>
              <a:t>Pyrodinium</a:t>
            </a:r>
            <a:r>
              <a:rPr lang="en-US" sz="2000" dirty="0"/>
              <a:t> Outbreaks in the Indian River Lagoon Estuarine System (IRLES) using Low-cost </a:t>
            </a:r>
            <a:r>
              <a:rPr lang="en-US" sz="2000" dirty="0" err="1"/>
              <a:t>Biochars</a:t>
            </a:r>
            <a:r>
              <a:rPr lang="en-US" sz="2000" dirty="0"/>
              <a:t> (2022-24 – UCF)</a:t>
            </a:r>
          </a:p>
          <a:p>
            <a:r>
              <a:rPr lang="en-US" sz="2000" dirty="0"/>
              <a:t>Use of Chemical Algaecides for the Control of </a:t>
            </a:r>
            <a:r>
              <a:rPr lang="en-US" sz="2000" i="1" dirty="0"/>
              <a:t>Karenia brevis </a:t>
            </a:r>
            <a:r>
              <a:rPr lang="en-US" sz="2000" dirty="0"/>
              <a:t>(1yr – present)</a:t>
            </a:r>
          </a:p>
          <a:p>
            <a:r>
              <a:rPr lang="en-US" sz="2000" dirty="0"/>
              <a:t>Managing Toxic Cyanobacteria Bloom Biomass Impacting Coastal Ecosystems (1yr – present) </a:t>
            </a:r>
          </a:p>
          <a:p>
            <a:r>
              <a:rPr lang="en-US" sz="2000" dirty="0"/>
              <a:t>Red tide Communications Plan for Florida (2020-21) - </a:t>
            </a:r>
            <a:r>
              <a:rPr lang="en-US" sz="2000" dirty="0">
                <a:hlinkClick r:id="rId3"/>
              </a:rPr>
              <a:t>Reports</a:t>
            </a:r>
            <a:endParaRPr lang="en-US" sz="2000" dirty="0"/>
          </a:p>
          <a:p>
            <a:r>
              <a:rPr lang="en-US" sz="2000" dirty="0"/>
              <a:t>HABSOS II (Planned 2023)</a:t>
            </a:r>
          </a:p>
          <a:p>
            <a:r>
              <a:rPr lang="en-US" sz="2000" dirty="0"/>
              <a:t>Community Science – PMN, EOS - Macroalgae &amp; Benthic </a:t>
            </a:r>
            <a:r>
              <a:rPr lang="en-US" sz="2000" dirty="0" err="1"/>
              <a:t>Cyanos</a:t>
            </a:r>
            <a:r>
              <a:rPr lang="en-US" sz="2000" dirty="0"/>
              <a:t> (since 2019 ongoing)</a:t>
            </a:r>
          </a:p>
          <a:p>
            <a:endParaRPr lang="en-US" sz="2000" dirty="0"/>
          </a:p>
          <a:p>
            <a:endParaRPr lang="en-US" sz="2000" dirty="0"/>
          </a:p>
          <a:p>
            <a:endParaRPr lang="en-US" sz="2000" dirty="0"/>
          </a:p>
          <a:p>
            <a:endParaRPr lang="en-US" sz="2000" dirty="0"/>
          </a:p>
        </p:txBody>
      </p:sp>
      <p:cxnSp>
        <p:nvCxnSpPr>
          <p:cNvPr id="8" name="Straight Connector 7">
            <a:extLst>
              <a:ext uri="{FF2B5EF4-FFF2-40B4-BE49-F238E27FC236}">
                <a16:creationId xmlns:a16="http://schemas.microsoft.com/office/drawing/2014/main" id="{D8B1820F-C04F-4DF3-ABE2-6B91C77C3941}"/>
              </a:ext>
            </a:extLst>
          </p:cNvPr>
          <p:cNvCxnSpPr>
            <a:cxnSpLocks/>
          </p:cNvCxnSpPr>
          <p:nvPr/>
        </p:nvCxnSpPr>
        <p:spPr>
          <a:xfrm>
            <a:off x="552061" y="2675772"/>
            <a:ext cx="4514353" cy="0"/>
          </a:xfrm>
          <a:prstGeom prst="line">
            <a:avLst/>
          </a:prstGeom>
          <a:ln w="28575" cap="flat" cmpd="sng" algn="ctr">
            <a:solidFill>
              <a:schemeClr val="accent1"/>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124" name="Picture 4" descr="Logos and Images Florida Sea Grant -Science Serving Florida's Coast">
            <a:extLst>
              <a:ext uri="{FF2B5EF4-FFF2-40B4-BE49-F238E27FC236}">
                <a16:creationId xmlns:a16="http://schemas.microsoft.com/office/drawing/2014/main" id="{E9D47CEC-CB3D-4B97-8EFD-42A561307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945" y="5764823"/>
            <a:ext cx="134470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ue green algae bloom photo">
            <a:extLst>
              <a:ext uri="{FF2B5EF4-FFF2-40B4-BE49-F238E27FC236}">
                <a16:creationId xmlns:a16="http://schemas.microsoft.com/office/drawing/2014/main" id="{D87D1287-5AC6-4EE6-9B4B-6DCB6F677D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2077" y="195577"/>
            <a:ext cx="4267200" cy="32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626DD9-6882-443B-BB18-98A260609669}"/>
              </a:ext>
            </a:extLst>
          </p:cNvPr>
          <p:cNvSpPr txBox="1"/>
          <p:nvPr/>
        </p:nvSpPr>
        <p:spPr>
          <a:xfrm>
            <a:off x="7652349" y="2744865"/>
            <a:ext cx="1190846" cy="400110"/>
          </a:xfrm>
          <a:prstGeom prst="rect">
            <a:avLst/>
          </a:prstGeom>
          <a:noFill/>
        </p:spPr>
        <p:txBody>
          <a:bodyPr wrap="square" rtlCol="0">
            <a:spAutoFit/>
          </a:bodyPr>
          <a:lstStyle/>
          <a:p>
            <a:r>
              <a:rPr lang="en-US" sz="1000" dirty="0">
                <a:solidFill>
                  <a:schemeClr val="bg1"/>
                </a:solidFill>
              </a:rPr>
              <a:t>FSG Image credit Phlips 2004</a:t>
            </a:r>
          </a:p>
        </p:txBody>
      </p:sp>
    </p:spTree>
    <p:extLst>
      <p:ext uri="{BB962C8B-B14F-4D97-AF65-F5344CB8AC3E}">
        <p14:creationId xmlns:p14="http://schemas.microsoft.com/office/powerpoint/2010/main" val="3431174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9.png">
            <a:extLst>
              <a:ext uri="{FF2B5EF4-FFF2-40B4-BE49-F238E27FC236}">
                <a16:creationId xmlns:a16="http://schemas.microsoft.com/office/drawing/2014/main" id="{F56BE234-5FDA-4CC0-913C-68CE8BFBF0EB}"/>
              </a:ext>
            </a:extLst>
          </p:cNvPr>
          <p:cNvPicPr>
            <a:picLocks noGrp="1"/>
          </p:cNvPicPr>
          <p:nvPr>
            <p:ph sz="half" idx="2"/>
          </p:nvPr>
        </p:nvPicPr>
        <p:blipFill rotWithShape="1">
          <a:blip r:embed="rId3"/>
          <a:srcRect t="30348" r="-1" b="12260"/>
          <a:stretch/>
        </p:blipFill>
        <p:spPr bwMode="auto">
          <a:xfrm>
            <a:off x="-1" y="10"/>
            <a:ext cx="12228129" cy="4666928"/>
          </a:xfrm>
          <a:prstGeom prst="rect">
            <a:avLst/>
          </a:prstGeom>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3" name="Freeform: Shape 12">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9BCCC5C6-7FB4-4405-9EF0-075C1A34D44B}"/>
              </a:ext>
            </a:extLst>
          </p:cNvPr>
          <p:cNvSpPr>
            <a:spLocks noGrp="1"/>
          </p:cNvSpPr>
          <p:nvPr>
            <p:ph type="title"/>
          </p:nvPr>
        </p:nvSpPr>
        <p:spPr>
          <a:xfrm>
            <a:off x="804672" y="4551037"/>
            <a:ext cx="5021782" cy="1509931"/>
          </a:xfrm>
        </p:spPr>
        <p:txBody>
          <a:bodyPr vert="horz" lIns="91440" tIns="45720" rIns="91440" bIns="45720" rtlCol="0" anchor="ctr">
            <a:normAutofit/>
          </a:bodyPr>
          <a:lstStyle/>
          <a:p>
            <a:r>
              <a:rPr lang="en-US" sz="3300" dirty="0">
                <a:solidFill>
                  <a:schemeClr val="tx2"/>
                </a:solidFill>
              </a:rPr>
              <a:t>Gulf of Mexico – </a:t>
            </a:r>
            <a:br>
              <a:rPr lang="en-US" sz="3300" dirty="0">
                <a:solidFill>
                  <a:schemeClr val="tx2"/>
                </a:solidFill>
              </a:rPr>
            </a:br>
            <a:r>
              <a:rPr lang="en-US" sz="3300" dirty="0">
                <a:solidFill>
                  <a:schemeClr val="tx2"/>
                </a:solidFill>
              </a:rPr>
              <a:t>Mississippi-Alabama &amp; Texas</a:t>
            </a:r>
          </a:p>
        </p:txBody>
      </p:sp>
      <p:sp>
        <p:nvSpPr>
          <p:cNvPr id="3" name="Content Placeholder 2">
            <a:extLst>
              <a:ext uri="{FF2B5EF4-FFF2-40B4-BE49-F238E27FC236}">
                <a16:creationId xmlns:a16="http://schemas.microsoft.com/office/drawing/2014/main" id="{0DFA9200-EBCE-473A-8A28-8854BB8A8E61}"/>
              </a:ext>
            </a:extLst>
          </p:cNvPr>
          <p:cNvSpPr>
            <a:spLocks noGrp="1"/>
          </p:cNvSpPr>
          <p:nvPr>
            <p:ph sz="half" idx="1"/>
          </p:nvPr>
        </p:nvSpPr>
        <p:spPr>
          <a:xfrm>
            <a:off x="6180997" y="4313978"/>
            <a:ext cx="5566243" cy="2130871"/>
          </a:xfrm>
        </p:spPr>
        <p:txBody>
          <a:bodyPr vert="horz" lIns="91440" tIns="45720" rIns="91440" bIns="45720" rtlCol="0" anchor="ctr">
            <a:normAutofit/>
          </a:bodyPr>
          <a:lstStyle/>
          <a:p>
            <a:r>
              <a:rPr lang="en-US" sz="2000">
                <a:solidFill>
                  <a:schemeClr val="tx2"/>
                </a:solidFill>
              </a:rPr>
              <a:t>Dueling Blooms (MSAL-SG – 2018)</a:t>
            </a:r>
          </a:p>
          <a:p>
            <a:r>
              <a:rPr lang="en-US" sz="2000">
                <a:solidFill>
                  <a:schemeClr val="tx2"/>
                </a:solidFill>
              </a:rPr>
              <a:t>HABSOS focus groups (2019) – All GOM Programs</a:t>
            </a:r>
          </a:p>
          <a:p>
            <a:r>
              <a:rPr lang="en-US" sz="2000">
                <a:solidFill>
                  <a:schemeClr val="tx2"/>
                </a:solidFill>
              </a:rPr>
              <a:t>Red tide Rangers (TXSG – ongoing)</a:t>
            </a:r>
          </a:p>
        </p:txBody>
      </p:sp>
      <p:sp>
        <p:nvSpPr>
          <p:cNvPr id="4" name="TextBox 3">
            <a:extLst>
              <a:ext uri="{FF2B5EF4-FFF2-40B4-BE49-F238E27FC236}">
                <a16:creationId xmlns:a16="http://schemas.microsoft.com/office/drawing/2014/main" id="{35079E51-A169-4EE2-B8D2-7506C15BECC9}"/>
              </a:ext>
            </a:extLst>
          </p:cNvPr>
          <p:cNvSpPr txBox="1"/>
          <p:nvPr/>
        </p:nvSpPr>
        <p:spPr>
          <a:xfrm>
            <a:off x="5668108" y="146539"/>
            <a:ext cx="3376246" cy="246221"/>
          </a:xfrm>
          <a:prstGeom prst="rect">
            <a:avLst/>
          </a:prstGeom>
          <a:noFill/>
        </p:spPr>
        <p:txBody>
          <a:bodyPr wrap="square" rtlCol="0">
            <a:spAutoFit/>
          </a:bodyPr>
          <a:lstStyle/>
          <a:p>
            <a:r>
              <a:rPr lang="en-US" sz="1000"/>
              <a:t>Image MS-AL SG Consortium</a:t>
            </a:r>
          </a:p>
        </p:txBody>
      </p:sp>
      <p:pic>
        <p:nvPicPr>
          <p:cNvPr id="10242" name="Picture 2" descr="Texas Sea Grant Awards $1.4 Million In Research Funding - Texas A&amp;M Today">
            <a:extLst>
              <a:ext uri="{FF2B5EF4-FFF2-40B4-BE49-F238E27FC236}">
                <a16:creationId xmlns:a16="http://schemas.microsoft.com/office/drawing/2014/main" id="{D3FB9A60-BB21-4841-ACD7-9D43426A8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4781" y="5717334"/>
            <a:ext cx="1420339"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S-AL Sea Grant Logo | Mississippi Master Naturalist">
            <a:extLst>
              <a:ext uri="{FF2B5EF4-FFF2-40B4-BE49-F238E27FC236}">
                <a16:creationId xmlns:a16="http://schemas.microsoft.com/office/drawing/2014/main" id="{6A38B34F-1869-4219-8E0C-870EDAAD4F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23" b="19231"/>
          <a:stretch/>
        </p:blipFill>
        <p:spPr bwMode="auto">
          <a:xfrm>
            <a:off x="272410" y="5832329"/>
            <a:ext cx="1238248"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739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armful Algal Bloom (HAB) in Lake Pontchartrain | U.S. Geological Survey">
            <a:extLst>
              <a:ext uri="{FF2B5EF4-FFF2-40B4-BE49-F238E27FC236}">
                <a16:creationId xmlns:a16="http://schemas.microsoft.com/office/drawing/2014/main" id="{800AF70F-4262-45A6-9742-2A9A8A854F1B}"/>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24825" b="175"/>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45A9D2D-F0FF-4FEC-BCD0-F9FEE532AF1B}"/>
              </a:ext>
            </a:extLst>
          </p:cNvPr>
          <p:cNvSpPr>
            <a:spLocks noGrp="1"/>
          </p:cNvSpPr>
          <p:nvPr>
            <p:ph type="title"/>
          </p:nvPr>
        </p:nvSpPr>
        <p:spPr>
          <a:xfrm>
            <a:off x="652692" y="1550535"/>
            <a:ext cx="4204137" cy="1342754"/>
          </a:xfrm>
        </p:spPr>
        <p:txBody>
          <a:bodyPr vert="horz" lIns="91440" tIns="45720" rIns="91440" bIns="45720" rtlCol="0" anchor="ctr">
            <a:normAutofit/>
          </a:bodyPr>
          <a:lstStyle/>
          <a:p>
            <a:pPr algn="ctr"/>
            <a:r>
              <a:rPr lang="en-US" sz="3600" dirty="0"/>
              <a:t>Gulf of Mexico - Louisiana</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EBA863-4A8B-40D7-A722-C3777ECDC286}"/>
              </a:ext>
            </a:extLst>
          </p:cNvPr>
          <p:cNvSpPr>
            <a:spLocks noGrp="1"/>
          </p:cNvSpPr>
          <p:nvPr>
            <p:ph sz="half" idx="1"/>
          </p:nvPr>
        </p:nvSpPr>
        <p:spPr>
          <a:xfrm>
            <a:off x="693379" y="3049507"/>
            <a:ext cx="4630414" cy="3505200"/>
          </a:xfrm>
        </p:spPr>
        <p:txBody>
          <a:bodyPr vert="horz" lIns="91440" tIns="45720" rIns="91440" bIns="45720" rtlCol="0" anchor="ctr">
            <a:normAutofit lnSpcReduction="10000"/>
          </a:bodyPr>
          <a:lstStyle/>
          <a:p>
            <a:r>
              <a:rPr lang="en-US" sz="2000" dirty="0"/>
              <a:t>Collaborations with Great Lakes (since 2020)</a:t>
            </a:r>
          </a:p>
          <a:p>
            <a:r>
              <a:rPr lang="en-US" sz="2000" dirty="0"/>
              <a:t>Source Area-Based Monitoring, Modeling and Mitigation of Harmful Algal Blooms in Lake Pontchartrain (2020-22 - LSU)</a:t>
            </a:r>
          </a:p>
          <a:p>
            <a:r>
              <a:rPr lang="en-US" sz="2000" dirty="0"/>
              <a:t>Controls of physical drivers on phytoplankton community adaptations in a river diversion influenced estuary (2020-21 - LSU)</a:t>
            </a:r>
          </a:p>
          <a:p>
            <a:r>
              <a:rPr lang="en-US" sz="2000" dirty="0"/>
              <a:t>Outreach – Website &amp; Webinar (Planned)</a:t>
            </a:r>
          </a:p>
          <a:p>
            <a:endParaRPr lang="en-US" sz="1800" dirty="0"/>
          </a:p>
        </p:txBody>
      </p:sp>
      <p:sp>
        <p:nvSpPr>
          <p:cNvPr id="5" name="TextBox 4">
            <a:extLst>
              <a:ext uri="{FF2B5EF4-FFF2-40B4-BE49-F238E27FC236}">
                <a16:creationId xmlns:a16="http://schemas.microsoft.com/office/drawing/2014/main" id="{9BC02749-30F5-44E7-9582-831E3D6B2203}"/>
              </a:ext>
            </a:extLst>
          </p:cNvPr>
          <p:cNvSpPr txBox="1"/>
          <p:nvPr/>
        </p:nvSpPr>
        <p:spPr>
          <a:xfrm>
            <a:off x="7872047" y="351844"/>
            <a:ext cx="1811215" cy="246221"/>
          </a:xfrm>
          <a:prstGeom prst="rect">
            <a:avLst/>
          </a:prstGeom>
          <a:noFill/>
        </p:spPr>
        <p:txBody>
          <a:bodyPr wrap="square" rtlCol="0">
            <a:spAutoFit/>
          </a:bodyPr>
          <a:lstStyle/>
          <a:p>
            <a:r>
              <a:rPr lang="en-US" sz="1000"/>
              <a:t>USGS image 2019 approx.</a:t>
            </a:r>
          </a:p>
        </p:txBody>
      </p:sp>
      <p:pic>
        <p:nvPicPr>
          <p:cNvPr id="1028" name="Picture 4" descr="Logos, Photos &amp; Tips | Louisiana Sea Grant">
            <a:extLst>
              <a:ext uri="{FF2B5EF4-FFF2-40B4-BE49-F238E27FC236}">
                <a16:creationId xmlns:a16="http://schemas.microsoft.com/office/drawing/2014/main" id="{06CD7467-27D8-4F62-8E32-1E4057C24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6793" y="5715000"/>
            <a:ext cx="12700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382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28" name="Freeform: Shape 27">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30" name="Freeform: Shape 29">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E1CDA09-E523-4B77-A32B-5C9D64951D5C}"/>
              </a:ext>
            </a:extLst>
          </p:cNvPr>
          <p:cNvSpPr>
            <a:spLocks noGrp="1"/>
          </p:cNvSpPr>
          <p:nvPr>
            <p:ph type="title"/>
          </p:nvPr>
        </p:nvSpPr>
        <p:spPr>
          <a:xfrm>
            <a:off x="457200" y="723406"/>
            <a:ext cx="3633215" cy="3826728"/>
          </a:xfrm>
        </p:spPr>
        <p:txBody>
          <a:bodyPr vert="horz" lIns="91440" tIns="45720" rIns="91440" bIns="45720" rtlCol="0" anchor="b">
            <a:normAutofit fontScale="90000"/>
          </a:bodyPr>
          <a:lstStyle/>
          <a:p>
            <a:pPr algn="ctr"/>
            <a:r>
              <a:rPr lang="en-US" sz="6400" kern="1200" dirty="0">
                <a:solidFill>
                  <a:schemeClr val="tx1"/>
                </a:solidFill>
                <a:latin typeface="+mj-lt"/>
                <a:ea typeface="+mj-ea"/>
                <a:cs typeface="+mj-cs"/>
              </a:rPr>
              <a:t>NOAA HAB Liaison</a:t>
            </a:r>
            <a:br>
              <a:rPr lang="en-US" sz="6400" kern="1200" dirty="0">
                <a:solidFill>
                  <a:schemeClr val="tx1"/>
                </a:solidFill>
                <a:latin typeface="+mj-lt"/>
                <a:ea typeface="+mj-ea"/>
                <a:cs typeface="+mj-cs"/>
              </a:rPr>
            </a:br>
            <a:r>
              <a:rPr lang="en-US" sz="6400" kern="1200" dirty="0">
                <a:solidFill>
                  <a:schemeClr val="tx1"/>
                </a:solidFill>
                <a:latin typeface="+mj-lt"/>
                <a:ea typeface="+mj-ea"/>
                <a:cs typeface="+mj-cs"/>
              </a:rPr>
              <a:t>Partnership</a:t>
            </a:r>
          </a:p>
        </p:txBody>
      </p:sp>
      <p:pic>
        <p:nvPicPr>
          <p:cNvPr id="5" name="Content Placeholder 4">
            <a:extLst>
              <a:ext uri="{FF2B5EF4-FFF2-40B4-BE49-F238E27FC236}">
                <a16:creationId xmlns:a16="http://schemas.microsoft.com/office/drawing/2014/main" id="{1D35F8B2-9EF2-4726-A7D1-2592B1EB1E60}"/>
              </a:ext>
            </a:extLst>
          </p:cNvPr>
          <p:cNvPicPr>
            <a:picLocks noGrp="1" noChangeAspect="1"/>
          </p:cNvPicPr>
          <p:nvPr>
            <p:ph idx="1"/>
          </p:nvPr>
        </p:nvPicPr>
        <p:blipFill>
          <a:blip r:embed="rId3"/>
          <a:stretch>
            <a:fillRect/>
          </a:stretch>
        </p:blipFill>
        <p:spPr>
          <a:xfrm>
            <a:off x="5195920" y="643469"/>
            <a:ext cx="6072002" cy="5571062"/>
          </a:xfrm>
          <a:prstGeom prst="rect">
            <a:avLst/>
          </a:prstGeom>
        </p:spPr>
      </p:pic>
      <p:sp>
        <p:nvSpPr>
          <p:cNvPr id="3" name="Rectangle 2">
            <a:extLst>
              <a:ext uri="{FF2B5EF4-FFF2-40B4-BE49-F238E27FC236}">
                <a16:creationId xmlns:a16="http://schemas.microsoft.com/office/drawing/2014/main" id="{68BC8215-9F93-4906-9E49-FC7E9BB4083F}"/>
              </a:ext>
            </a:extLst>
          </p:cNvPr>
          <p:cNvSpPr/>
          <p:nvPr/>
        </p:nvSpPr>
        <p:spPr>
          <a:xfrm>
            <a:off x="5371446" y="4326418"/>
            <a:ext cx="1457815" cy="2001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0F5D6BA-6E3D-4831-B51C-F26F555FD654}"/>
              </a:ext>
            </a:extLst>
          </p:cNvPr>
          <p:cNvPicPr>
            <a:picLocks noChangeAspect="1"/>
          </p:cNvPicPr>
          <p:nvPr/>
        </p:nvPicPr>
        <p:blipFill>
          <a:blip r:embed="rId4"/>
          <a:stretch>
            <a:fillRect/>
          </a:stretch>
        </p:blipFill>
        <p:spPr>
          <a:xfrm>
            <a:off x="5721487" y="4550134"/>
            <a:ext cx="1154799" cy="548640"/>
          </a:xfrm>
          <a:prstGeom prst="rect">
            <a:avLst/>
          </a:prstGeom>
        </p:spPr>
      </p:pic>
      <p:sp>
        <p:nvSpPr>
          <p:cNvPr id="11" name="Rectangle 10">
            <a:extLst>
              <a:ext uri="{FF2B5EF4-FFF2-40B4-BE49-F238E27FC236}">
                <a16:creationId xmlns:a16="http://schemas.microsoft.com/office/drawing/2014/main" id="{3F029197-A595-4237-B17D-4A074CCC1070}"/>
              </a:ext>
            </a:extLst>
          </p:cNvPr>
          <p:cNvSpPr/>
          <p:nvPr/>
        </p:nvSpPr>
        <p:spPr>
          <a:xfrm>
            <a:off x="5523846" y="5601353"/>
            <a:ext cx="6522834" cy="87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354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0CCCB-0DBD-445E-9589-7DB258B34C3C}"/>
              </a:ext>
            </a:extLst>
          </p:cNvPr>
          <p:cNvSpPr>
            <a:spLocks noGrp="1"/>
          </p:cNvSpPr>
          <p:nvPr>
            <p:ph type="title"/>
          </p:nvPr>
        </p:nvSpPr>
        <p:spPr/>
        <p:txBody>
          <a:bodyPr/>
          <a:lstStyle/>
          <a:p>
            <a:r>
              <a:rPr lang="en-US"/>
              <a:t>Pacific Coast – California</a:t>
            </a:r>
          </a:p>
        </p:txBody>
      </p:sp>
      <p:sp>
        <p:nvSpPr>
          <p:cNvPr id="3" name="Content Placeholder 2">
            <a:extLst>
              <a:ext uri="{FF2B5EF4-FFF2-40B4-BE49-F238E27FC236}">
                <a16:creationId xmlns:a16="http://schemas.microsoft.com/office/drawing/2014/main" id="{AF82D8C2-9F9D-4C9F-9CA8-C6268D7AC0AC}"/>
              </a:ext>
            </a:extLst>
          </p:cNvPr>
          <p:cNvSpPr>
            <a:spLocks noGrp="1"/>
          </p:cNvSpPr>
          <p:nvPr>
            <p:ph sz="half" idx="1"/>
          </p:nvPr>
        </p:nvSpPr>
        <p:spPr/>
        <p:txBody>
          <a:bodyPr>
            <a:normAutofit/>
          </a:bodyPr>
          <a:lstStyle/>
          <a:p>
            <a:r>
              <a:rPr lang="en-US" sz="2000"/>
              <a:t>Identifying missing links in the transfer and retention of domoic acid in commercially important California crab species (2021-23)</a:t>
            </a:r>
          </a:p>
          <a:p>
            <a:r>
              <a:rPr lang="en-US" sz="2000"/>
              <a:t>Using aquaculture to help mitigate impacts of harmful algal blooms on crustacean fisheries: accelerating depuration to produce safe and marketable seafood products (2020-22)</a:t>
            </a:r>
          </a:p>
          <a:p>
            <a:r>
              <a:rPr lang="en-US" sz="2000"/>
              <a:t>Strengthening resilience: Mitigating socioeconomic impacts of HAB-related management measures for California commercial crab fisheries and communities (2021-22)</a:t>
            </a:r>
          </a:p>
          <a:p>
            <a:endParaRPr lang="en-US" sz="2000"/>
          </a:p>
          <a:p>
            <a:endParaRPr lang="en-US" sz="2000"/>
          </a:p>
          <a:p>
            <a:endParaRPr lang="en-US" sz="2000"/>
          </a:p>
          <a:p>
            <a:endParaRPr lang="en-US" sz="2000"/>
          </a:p>
        </p:txBody>
      </p:sp>
      <p:sp>
        <p:nvSpPr>
          <p:cNvPr id="4" name="Content Placeholder 3">
            <a:extLst>
              <a:ext uri="{FF2B5EF4-FFF2-40B4-BE49-F238E27FC236}">
                <a16:creationId xmlns:a16="http://schemas.microsoft.com/office/drawing/2014/main" id="{D548BA74-05DF-40E9-BBAB-860665FFE87B}"/>
              </a:ext>
            </a:extLst>
          </p:cNvPr>
          <p:cNvSpPr>
            <a:spLocks noGrp="1"/>
          </p:cNvSpPr>
          <p:nvPr>
            <p:ph sz="half" idx="2"/>
          </p:nvPr>
        </p:nvSpPr>
        <p:spPr/>
        <p:txBody>
          <a:bodyPr>
            <a:normAutofit/>
          </a:bodyPr>
          <a:lstStyle/>
          <a:p>
            <a:endParaRPr lang="en-US"/>
          </a:p>
        </p:txBody>
      </p:sp>
      <p:sp>
        <p:nvSpPr>
          <p:cNvPr id="7" name="object 4">
            <a:extLst>
              <a:ext uri="{FF2B5EF4-FFF2-40B4-BE49-F238E27FC236}">
                <a16:creationId xmlns:a16="http://schemas.microsoft.com/office/drawing/2014/main" id="{7819EAEB-0F60-4C09-B8F7-346E537C2A0A}"/>
              </a:ext>
            </a:extLst>
          </p:cNvPr>
          <p:cNvSpPr>
            <a:spLocks noChangeAspect="1"/>
          </p:cNvSpPr>
          <p:nvPr/>
        </p:nvSpPr>
        <p:spPr>
          <a:xfrm>
            <a:off x="7297343" y="228600"/>
            <a:ext cx="3920546" cy="6400800"/>
          </a:xfrm>
          <a:prstGeom prst="rect">
            <a:avLst/>
          </a:prstGeom>
          <a:blipFill>
            <a:blip r:embed="rId3" cstate="print"/>
            <a:stretch>
              <a:fillRect/>
            </a:stretch>
          </a:blipFill>
        </p:spPr>
        <p:txBody>
          <a:bodyPr wrap="square" lIns="0" tIns="0" rIns="0" bIns="0" rtlCol="0"/>
          <a:lstStyle/>
          <a:p>
            <a:endParaRPr/>
          </a:p>
        </p:txBody>
      </p:sp>
      <p:pic>
        <p:nvPicPr>
          <p:cNvPr id="12290" name="Picture 2" descr="Invasive Species Monitoring | MARINe">
            <a:extLst>
              <a:ext uri="{FF2B5EF4-FFF2-40B4-BE49-F238E27FC236}">
                <a16:creationId xmlns:a16="http://schemas.microsoft.com/office/drawing/2014/main" id="{684A2214-94BA-42ED-AF42-E26B36FDC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81" y="5830042"/>
            <a:ext cx="123444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086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03E70-5904-467F-AD0B-8BF6953D66B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Pacific Coast - USC</a:t>
            </a:r>
          </a:p>
        </p:txBody>
      </p:sp>
      <p:sp>
        <p:nvSpPr>
          <p:cNvPr id="4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2">
            <a:extLst>
              <a:ext uri="{FF2B5EF4-FFF2-40B4-BE49-F238E27FC236}">
                <a16:creationId xmlns:a16="http://schemas.microsoft.com/office/drawing/2014/main" id="{00014235-0D13-4B4A-AC75-4B39B1A98EEB}"/>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000" dirty="0"/>
              <a:t>USC Sea Grant published a document synthesizing and summarizing results from published USC Sea Grant research on harmful algal blooms funded between 2012-2018. </a:t>
            </a:r>
            <a:r>
              <a:rPr lang="en-US" sz="2000" dirty="0">
                <a:hlinkClick r:id="rId3"/>
              </a:rPr>
              <a:t>Report</a:t>
            </a:r>
            <a:endParaRPr lang="en-US" sz="2000" dirty="0"/>
          </a:p>
          <a:p>
            <a:r>
              <a:rPr lang="en-US" sz="2000" dirty="0"/>
              <a:t>Advancing portable detection capabilities of harmful algal bloom species in California waters (2018-21 - Moss Landing)</a:t>
            </a:r>
          </a:p>
          <a:p>
            <a:r>
              <a:rPr lang="en-US" sz="2000" dirty="0"/>
              <a:t>Multiple stressors and toxic </a:t>
            </a:r>
            <a:r>
              <a:rPr lang="en-US" sz="2000" i="1" dirty="0"/>
              <a:t>Pseudo </a:t>
            </a:r>
            <a:r>
              <a:rPr lang="en-US" sz="2000" i="1" dirty="0" err="1"/>
              <a:t>nitzschia</a:t>
            </a:r>
            <a:r>
              <a:rPr lang="en-US" sz="2000" dirty="0"/>
              <a:t> blooms in California waters: understanding the complex interactive impacts of nutrients, temperature, and carbonate chemistry (2018-21 - USC)</a:t>
            </a:r>
          </a:p>
          <a:p>
            <a:r>
              <a:rPr lang="en-US" sz="2000" dirty="0"/>
              <a:t>Design and development of a universal genetic assay to monitor and predict toxic </a:t>
            </a:r>
            <a:r>
              <a:rPr lang="en-US" sz="2000" i="1" dirty="0"/>
              <a:t>Pseudo </a:t>
            </a:r>
            <a:r>
              <a:rPr lang="en-US" sz="2000" i="1" dirty="0" err="1"/>
              <a:t>nitzschia</a:t>
            </a:r>
            <a:r>
              <a:rPr lang="en-US" sz="2000" dirty="0"/>
              <a:t> planktonic blooms (2020-22 – Scripps)</a:t>
            </a:r>
          </a:p>
          <a:p>
            <a:endParaRPr lang="en-US" sz="2000" b="1" dirty="0"/>
          </a:p>
          <a:p>
            <a:endParaRPr lang="en-US" sz="2000" dirty="0"/>
          </a:p>
          <a:p>
            <a:endParaRPr lang="en-US" sz="2000" dirty="0"/>
          </a:p>
        </p:txBody>
      </p:sp>
      <p:pic>
        <p:nvPicPr>
          <p:cNvPr id="6" name="Content Placeholder 5">
            <a:extLst>
              <a:ext uri="{FF2B5EF4-FFF2-40B4-BE49-F238E27FC236}">
                <a16:creationId xmlns:a16="http://schemas.microsoft.com/office/drawing/2014/main" id="{15653B2A-947B-41A8-883E-32FDED7432CC}"/>
              </a:ext>
            </a:extLst>
          </p:cNvPr>
          <p:cNvPicPr>
            <a:picLocks noGrp="1" noChangeAspect="1"/>
          </p:cNvPicPr>
          <p:nvPr>
            <p:ph sz="half" idx="2"/>
          </p:nvPr>
        </p:nvPicPr>
        <p:blipFill rotWithShape="1">
          <a:blip r:embed="rId4"/>
          <a:srcRect l="8395" r="8865" b="-4"/>
          <a:stretch/>
        </p:blipFill>
        <p:spPr>
          <a:xfrm>
            <a:off x="7675658" y="2093976"/>
            <a:ext cx="3941064" cy="4096512"/>
          </a:xfrm>
          <a:prstGeom prst="rect">
            <a:avLst/>
          </a:prstGeom>
        </p:spPr>
      </p:pic>
      <p:pic>
        <p:nvPicPr>
          <p:cNvPr id="19460" name="Picture 4" descr="2018 News and Events &gt; USC Sea Grant &gt; USC Dana and David Dornsife College  of Letters, Arts and Sciences">
            <a:extLst>
              <a:ext uri="{FF2B5EF4-FFF2-40B4-BE49-F238E27FC236}">
                <a16:creationId xmlns:a16="http://schemas.microsoft.com/office/drawing/2014/main" id="{268A3477-46F3-4D96-89D4-6A41C0D68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1347" y="238539"/>
            <a:ext cx="155863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797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DE5FE-168A-416D-9327-73AD003EAFFD}"/>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a:t>Pacific Coast - Washington</a:t>
            </a:r>
          </a:p>
        </p:txBody>
      </p:sp>
      <p:pic>
        <p:nvPicPr>
          <p:cNvPr id="6" name="Content Placeholder 5">
            <a:extLst>
              <a:ext uri="{FF2B5EF4-FFF2-40B4-BE49-F238E27FC236}">
                <a16:creationId xmlns:a16="http://schemas.microsoft.com/office/drawing/2014/main" id="{5DC66FB1-F5CD-439C-9707-7E798630552C}"/>
              </a:ext>
            </a:extLst>
          </p:cNvPr>
          <p:cNvPicPr>
            <a:picLocks noGrp="1" noChangeAspect="1"/>
          </p:cNvPicPr>
          <p:nvPr>
            <p:ph sz="half" idx="2"/>
          </p:nvPr>
        </p:nvPicPr>
        <p:blipFill rotWithShape="1">
          <a:blip r:embed="rId3"/>
          <a:srcRect l="21710" r="25000"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B1A3741E-DFE4-4EFD-9E46-7723A1FE820A}"/>
              </a:ext>
            </a:extLst>
          </p:cNvPr>
          <p:cNvSpPr>
            <a:spLocks noGrp="1"/>
          </p:cNvSpPr>
          <p:nvPr>
            <p:ph sz="half" idx="1"/>
          </p:nvPr>
        </p:nvSpPr>
        <p:spPr>
          <a:xfrm>
            <a:off x="6513788" y="2333297"/>
            <a:ext cx="4840010" cy="3843666"/>
          </a:xfrm>
        </p:spPr>
        <p:txBody>
          <a:bodyPr vert="horz" lIns="91440" tIns="45720" rIns="91440" bIns="45720" rtlCol="0">
            <a:normAutofit/>
          </a:bodyPr>
          <a:lstStyle/>
          <a:p>
            <a:r>
              <a:rPr lang="en-US" sz="2000" dirty="0"/>
              <a:t>Expanding the Southeast Alaska Tribal Ocean Research Program for Monitoring of Amnesic Shellfish Poisoning and Diarrhetic Shellfish Poisoning (2019-22)</a:t>
            </a:r>
          </a:p>
          <a:p>
            <a:r>
              <a:rPr lang="en-US" sz="2000" dirty="0"/>
              <a:t>Shellfish killers – an optimized early warning program for the mitigation of HAB impacts on shellfish in the Pacific Northwest </a:t>
            </a:r>
            <a:r>
              <a:rPr lang="en-US" sz="2000"/>
              <a:t>(2021-24?) </a:t>
            </a:r>
            <a:r>
              <a:rPr lang="en-US" sz="2000" dirty="0"/>
              <a:t>- </a:t>
            </a:r>
            <a:r>
              <a:rPr lang="en-US" sz="1000" dirty="0">
                <a:hlinkClick r:id="rId4"/>
              </a:rPr>
              <a:t>https://doi.org/10.1016/j.hal.2021.102032</a:t>
            </a:r>
            <a:endParaRPr lang="en-US" sz="1000" dirty="0"/>
          </a:p>
          <a:p>
            <a:r>
              <a:rPr lang="en-US" sz="2000" dirty="0"/>
              <a:t>Value of the </a:t>
            </a:r>
            <a:r>
              <a:rPr lang="en-US" sz="2000" dirty="0" err="1"/>
              <a:t>SoundToxins</a:t>
            </a:r>
            <a:r>
              <a:rPr lang="en-US" sz="2000" dirty="0"/>
              <a:t> Partnership: An Early Warning System for HABs in Puget Sound (2020-24) </a:t>
            </a:r>
          </a:p>
          <a:p>
            <a:endParaRPr lang="en-US" sz="2000" dirty="0"/>
          </a:p>
        </p:txBody>
      </p:sp>
      <p:pic>
        <p:nvPicPr>
          <p:cNvPr id="11266" name="Picture 2" descr="WSGLogoP125 – Washington Sea Grant">
            <a:extLst>
              <a:ext uri="{FF2B5EF4-FFF2-40B4-BE49-F238E27FC236}">
                <a16:creationId xmlns:a16="http://schemas.microsoft.com/office/drawing/2014/main" id="{17785243-A0DD-423D-8F74-535A76EF9D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5297" y="5717269"/>
            <a:ext cx="12939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808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5B50F5-33E5-40D9-A499-38A0F26D66DB}"/>
              </a:ext>
            </a:extLst>
          </p:cNvPr>
          <p:cNvSpPr>
            <a:spLocks noGrp="1"/>
          </p:cNvSpPr>
          <p:nvPr>
            <p:ph type="title"/>
          </p:nvPr>
        </p:nvSpPr>
        <p:spPr/>
        <p:txBody>
          <a:bodyPr/>
          <a:lstStyle/>
          <a:p>
            <a:r>
              <a:rPr lang="en-US"/>
              <a:t>Thank you!!</a:t>
            </a:r>
          </a:p>
        </p:txBody>
      </p:sp>
      <p:sp>
        <p:nvSpPr>
          <p:cNvPr id="6" name="Text Placeholder 5">
            <a:extLst>
              <a:ext uri="{FF2B5EF4-FFF2-40B4-BE49-F238E27FC236}">
                <a16:creationId xmlns:a16="http://schemas.microsoft.com/office/drawing/2014/main" id="{0FCD127E-DBA4-4F99-AD36-9CEB8D793773}"/>
              </a:ext>
            </a:extLst>
          </p:cNvPr>
          <p:cNvSpPr>
            <a:spLocks noGrp="1"/>
          </p:cNvSpPr>
          <p:nvPr>
            <p:ph type="body" idx="1"/>
          </p:nvPr>
        </p:nvSpPr>
        <p:spPr/>
        <p:txBody>
          <a:bodyPr/>
          <a:lstStyle/>
          <a:p>
            <a:r>
              <a:rPr lang="en-US"/>
              <a:t>Betty Staugler, NOAA HAB Liaison</a:t>
            </a:r>
          </a:p>
          <a:p>
            <a:r>
              <a:rPr lang="en-US"/>
              <a:t>Staugler@ufl.edu</a:t>
            </a:r>
          </a:p>
        </p:txBody>
      </p:sp>
      <p:pic>
        <p:nvPicPr>
          <p:cNvPr id="7" name="Picture 4" descr="NOAA Logo PNG Transparent &amp;amp;amp; SVG Vector - Freebie Supply">
            <a:extLst>
              <a:ext uri="{FF2B5EF4-FFF2-40B4-BE49-F238E27FC236}">
                <a16:creationId xmlns:a16="http://schemas.microsoft.com/office/drawing/2014/main" id="{BE991D1F-B9F3-40EB-BBEA-5BB135443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525" y="5799146"/>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riram Krishnaswamy">
            <a:extLst>
              <a:ext uri="{FF2B5EF4-FFF2-40B4-BE49-F238E27FC236}">
                <a16:creationId xmlns:a16="http://schemas.microsoft.com/office/drawing/2014/main" id="{DD83320D-2BCE-4BC5-8932-7B31787F4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8814" y="5890586"/>
            <a:ext cx="829436"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lorida Sea Grant - Science Serving Florida's Coast">
            <a:extLst>
              <a:ext uri="{FF2B5EF4-FFF2-40B4-BE49-F238E27FC236}">
                <a16:creationId xmlns:a16="http://schemas.microsoft.com/office/drawing/2014/main" id="{4F4AC083-E272-4D31-BFE6-9866FB939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9862" y="5890586"/>
            <a:ext cx="1210237"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319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D783-79C6-4B87-8357-12208E93A931}"/>
              </a:ext>
            </a:extLst>
          </p:cNvPr>
          <p:cNvSpPr>
            <a:spLocks noGrp="1"/>
          </p:cNvSpPr>
          <p:nvPr>
            <p:ph type="title"/>
          </p:nvPr>
        </p:nvSpPr>
        <p:spPr>
          <a:xfrm>
            <a:off x="1136428" y="627564"/>
            <a:ext cx="7474172" cy="1325563"/>
          </a:xfrm>
        </p:spPr>
        <p:txBody>
          <a:bodyPr>
            <a:normAutofit/>
          </a:bodyPr>
          <a:lstStyle/>
          <a:p>
            <a:r>
              <a:rPr lang="en-US"/>
              <a:t>Sea Grant Model</a:t>
            </a:r>
          </a:p>
        </p:txBody>
      </p:sp>
      <p:sp>
        <p:nvSpPr>
          <p:cNvPr id="71" name="Rectangle 7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a Grant Communications Network">
            <a:extLst>
              <a:ext uri="{FF2B5EF4-FFF2-40B4-BE49-F238E27FC236}">
                <a16:creationId xmlns:a16="http://schemas.microsoft.com/office/drawing/2014/main" id="{497E8F95-64D9-4C0F-B2A8-FD643B0F9E3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46149" y="2857501"/>
            <a:ext cx="1078673" cy="11429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4">
            <a:extLst>
              <a:ext uri="{FF2B5EF4-FFF2-40B4-BE49-F238E27FC236}">
                <a16:creationId xmlns:a16="http://schemas.microsoft.com/office/drawing/2014/main" id="{AF54A47B-B0E0-4FD2-9AEA-6718FC270E01}"/>
              </a:ext>
            </a:extLst>
          </p:cNvPr>
          <p:cNvGraphicFramePr>
            <a:graphicFrameLocks noGrp="1"/>
          </p:cNvGraphicFramePr>
          <p:nvPr>
            <p:ph idx="1"/>
            <p:extLst>
              <p:ext uri="{D42A27DB-BD31-4B8C-83A1-F6EECF244321}">
                <p14:modId xmlns:p14="http://schemas.microsoft.com/office/powerpoint/2010/main" val="2848941988"/>
              </p:ext>
            </p:extLst>
          </p:nvPr>
        </p:nvGraphicFramePr>
        <p:xfrm>
          <a:off x="1136429" y="2278173"/>
          <a:ext cx="6467867" cy="3450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31286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ree, outdoor, water, sport&#10;&#10;Description automatically generated">
            <a:extLst>
              <a:ext uri="{FF2B5EF4-FFF2-40B4-BE49-F238E27FC236}">
                <a16:creationId xmlns:a16="http://schemas.microsoft.com/office/drawing/2014/main" id="{AE251450-8311-4B5A-ACF2-61823EDF059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6D3D7B-57C1-45CB-A75D-9EEE2CBD739D}"/>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Great Lakes – Ohio</a:t>
            </a:r>
          </a:p>
        </p:txBody>
      </p:sp>
      <p:sp>
        <p:nvSpPr>
          <p:cNvPr id="3" name="Content Placeholder 2">
            <a:extLst>
              <a:ext uri="{FF2B5EF4-FFF2-40B4-BE49-F238E27FC236}">
                <a16:creationId xmlns:a16="http://schemas.microsoft.com/office/drawing/2014/main" id="{62B0B38A-88C6-4B70-906C-A25255DF5A33}"/>
              </a:ext>
            </a:extLst>
          </p:cNvPr>
          <p:cNvSpPr>
            <a:spLocks noGrp="1"/>
          </p:cNvSpPr>
          <p:nvPr>
            <p:ph sz="half" idx="1"/>
          </p:nvPr>
        </p:nvSpPr>
        <p:spPr>
          <a:xfrm>
            <a:off x="838200" y="2773679"/>
            <a:ext cx="3822189" cy="3403283"/>
          </a:xfrm>
        </p:spPr>
        <p:txBody>
          <a:bodyPr vert="horz" lIns="91440" tIns="45720" rIns="91440" bIns="45720" rtlCol="0">
            <a:normAutofit/>
          </a:bodyPr>
          <a:lstStyle/>
          <a:p>
            <a:pPr marL="0" marR="0">
              <a:spcBef>
                <a:spcPts val="0"/>
              </a:spcBef>
              <a:spcAft>
                <a:spcPts val="800"/>
              </a:spcAft>
            </a:pPr>
            <a:r>
              <a:rPr lang="en-US" sz="2000" dirty="0"/>
              <a:t>ODHE - $2M HAB Research</a:t>
            </a:r>
          </a:p>
          <a:p>
            <a:pPr marL="0" marR="0">
              <a:spcBef>
                <a:spcPts val="0"/>
              </a:spcBef>
              <a:spcAft>
                <a:spcPts val="800"/>
              </a:spcAft>
            </a:pPr>
            <a:r>
              <a:rPr lang="en-US" sz="2000" dirty="0"/>
              <a:t>H2OHIO - $200M HAB Mitigation</a:t>
            </a:r>
          </a:p>
          <a:p>
            <a:pPr marL="0">
              <a:spcBef>
                <a:spcPts val="0"/>
              </a:spcBef>
              <a:spcAft>
                <a:spcPts val="800"/>
              </a:spcAft>
            </a:pPr>
            <a:r>
              <a:rPr lang="en-US" sz="2000" dirty="0"/>
              <a:t>Recreational impairment criteria for </a:t>
            </a:r>
            <a:r>
              <a:rPr lang="en-US" sz="2000" dirty="0" err="1"/>
              <a:t>cyano</a:t>
            </a:r>
            <a:r>
              <a:rPr lang="en-US" sz="2000" dirty="0"/>
              <a:t> exposure in Lake </a:t>
            </a:r>
          </a:p>
          <a:p>
            <a:pPr marL="0">
              <a:spcBef>
                <a:spcPts val="0"/>
              </a:spcBef>
              <a:spcAft>
                <a:spcPts val="800"/>
              </a:spcAft>
            </a:pPr>
            <a:r>
              <a:rPr lang="en-US" sz="2000" dirty="0"/>
              <a:t>Great Lakes WQ Agreement</a:t>
            </a:r>
          </a:p>
          <a:p>
            <a:pPr marL="0">
              <a:spcBef>
                <a:spcPts val="0"/>
              </a:spcBef>
              <a:spcAft>
                <a:spcPts val="800"/>
              </a:spcAft>
            </a:pPr>
            <a:r>
              <a:rPr lang="en-US" sz="2000" dirty="0"/>
              <a:t>Outreach</a:t>
            </a:r>
          </a:p>
          <a:p>
            <a:pPr marL="0" indent="0">
              <a:spcBef>
                <a:spcPts val="0"/>
              </a:spcBef>
              <a:spcAft>
                <a:spcPts val="800"/>
              </a:spcAft>
              <a:buNone/>
            </a:pPr>
            <a:endParaRPr lang="en-US" sz="2000" dirty="0"/>
          </a:p>
          <a:p>
            <a:pPr marL="0">
              <a:spcBef>
                <a:spcPts val="0"/>
              </a:spcBef>
              <a:spcAft>
                <a:spcPts val="800"/>
              </a:spcAft>
            </a:pPr>
            <a:endParaRPr lang="en-US" sz="2000" dirty="0"/>
          </a:p>
          <a:p>
            <a:pPr marL="457200" lvl="1">
              <a:spcBef>
                <a:spcPts val="0"/>
              </a:spcBef>
              <a:spcAft>
                <a:spcPts val="800"/>
              </a:spcAft>
            </a:pPr>
            <a:endParaRPr lang="en-US" sz="1600" dirty="0"/>
          </a:p>
          <a:p>
            <a:pPr marL="228600" lvl="1" indent="0">
              <a:spcBef>
                <a:spcPts val="0"/>
              </a:spcBef>
              <a:spcAft>
                <a:spcPts val="800"/>
              </a:spcAft>
              <a:buNone/>
            </a:pPr>
            <a:endParaRPr lang="en-US" sz="1600" dirty="0"/>
          </a:p>
        </p:txBody>
      </p:sp>
      <p:pic>
        <p:nvPicPr>
          <p:cNvPr id="13314" name="Picture 2" descr="Ohio Sea Grant Announces 2019 Knauss Fellowship Finalists | Ohio Sea Grant">
            <a:extLst>
              <a:ext uri="{FF2B5EF4-FFF2-40B4-BE49-F238E27FC236}">
                <a16:creationId xmlns:a16="http://schemas.microsoft.com/office/drawing/2014/main" id="{A9FFC03E-DF5C-494B-A72E-EE0605E16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831" y="5826919"/>
            <a:ext cx="1343893"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9D8BFC-9690-4656-B1B8-597CB87274CE}"/>
              </a:ext>
            </a:extLst>
          </p:cNvPr>
          <p:cNvSpPr txBox="1"/>
          <p:nvPr/>
        </p:nvSpPr>
        <p:spPr>
          <a:xfrm>
            <a:off x="280416" y="2334692"/>
            <a:ext cx="3724656" cy="369332"/>
          </a:xfrm>
          <a:prstGeom prst="rect">
            <a:avLst/>
          </a:prstGeom>
          <a:noFill/>
        </p:spPr>
        <p:txBody>
          <a:bodyPr wrap="square" rtlCol="0">
            <a:spAutoFit/>
          </a:bodyPr>
          <a:lstStyle/>
          <a:p>
            <a:r>
              <a:rPr lang="en-US" dirty="0">
                <a:solidFill>
                  <a:srgbClr val="FF0000"/>
                </a:solidFill>
              </a:rPr>
              <a:t>OHSG Supports the State and Region</a:t>
            </a:r>
          </a:p>
        </p:txBody>
      </p:sp>
    </p:spTree>
    <p:extLst>
      <p:ext uri="{BB962C8B-B14F-4D97-AF65-F5344CB8AC3E}">
        <p14:creationId xmlns:p14="http://schemas.microsoft.com/office/powerpoint/2010/main" val="1802841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04DCDEA-60EE-4FBF-B515-F83D82F96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dock over a body of water&#10;&#10;Description automatically generated with low confidence">
            <a:extLst>
              <a:ext uri="{FF2B5EF4-FFF2-40B4-BE49-F238E27FC236}">
                <a16:creationId xmlns:a16="http://schemas.microsoft.com/office/drawing/2014/main" id="{C8CEBF68-120C-4B06-B3D9-AE12C5B030F6}"/>
              </a:ext>
            </a:extLst>
          </p:cNvPr>
          <p:cNvPicPr>
            <a:picLocks noChangeAspect="1"/>
          </p:cNvPicPr>
          <p:nvPr/>
        </p:nvPicPr>
        <p:blipFill rotWithShape="1">
          <a:blip r:embed="rId3">
            <a:extLst>
              <a:ext uri="{28A0092B-C50C-407E-A947-70E740481C1C}">
                <a14:useLocalDpi xmlns:a14="http://schemas.microsoft.com/office/drawing/2010/main" val="0"/>
              </a:ext>
            </a:extLst>
          </a:blip>
          <a:srcRect t="14541" r="1" b="17784"/>
          <a:stretch/>
        </p:blipFill>
        <p:spPr>
          <a:xfrm>
            <a:off x="4426858" y="3429004"/>
            <a:ext cx="7765144" cy="3428999"/>
          </a:xfrm>
          <a:prstGeom prst="rect">
            <a:avLst/>
          </a:prstGeom>
        </p:spPr>
      </p:pic>
      <p:pic>
        <p:nvPicPr>
          <p:cNvPr id="7" name="Content Placeholder 6">
            <a:extLst>
              <a:ext uri="{FF2B5EF4-FFF2-40B4-BE49-F238E27FC236}">
                <a16:creationId xmlns:a16="http://schemas.microsoft.com/office/drawing/2014/main" id="{34155ABC-4920-434A-A41F-2478C4FD9CDC}"/>
              </a:ext>
            </a:extLst>
          </p:cNvPr>
          <p:cNvPicPr>
            <a:picLocks noGrp="1" noChangeAspect="1"/>
          </p:cNvPicPr>
          <p:nvPr>
            <p:ph sz="half" idx="2"/>
          </p:nvPr>
        </p:nvPicPr>
        <p:blipFill rotWithShape="1">
          <a:blip r:embed="rId4"/>
          <a:srcRect t="857" r="1" b="858"/>
          <a:stretch/>
        </p:blipFill>
        <p:spPr>
          <a:xfrm>
            <a:off x="4426853" y="-3"/>
            <a:ext cx="7765146" cy="3434400"/>
          </a:xfrm>
          <a:prstGeom prst="rect">
            <a:avLst/>
          </a:prstGeom>
        </p:spPr>
      </p:pic>
      <p:sp>
        <p:nvSpPr>
          <p:cNvPr id="23" name="Freeform: Shape 22">
            <a:extLst>
              <a:ext uri="{FF2B5EF4-FFF2-40B4-BE49-F238E27FC236}">
                <a16:creationId xmlns:a16="http://schemas.microsoft.com/office/drawing/2014/main" id="{34D94F3A-BF39-47F6-9AAA-3C61AF7E0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bg1"/>
          </a:solidFill>
          <a:ln w="0">
            <a:noFill/>
            <a:prstDash val="solid"/>
            <a:round/>
            <a:headEnd/>
            <a:tailEnd/>
          </a:ln>
        </p:spPr>
        <p:txBody>
          <a:bodyPr wrap="square">
            <a:noAutofit/>
          </a:bodyPr>
          <a:lstStyle/>
          <a:p>
            <a:endParaRPr lang="en-US"/>
          </a:p>
        </p:txBody>
      </p:sp>
      <p:sp>
        <p:nvSpPr>
          <p:cNvPr id="2" name="Title 1">
            <a:extLst>
              <a:ext uri="{FF2B5EF4-FFF2-40B4-BE49-F238E27FC236}">
                <a16:creationId xmlns:a16="http://schemas.microsoft.com/office/drawing/2014/main" id="{45BF439C-7C60-436C-AF8C-CE3EF75B0665}"/>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kern="1200">
                <a:solidFill>
                  <a:schemeClr val="tx1"/>
                </a:solidFill>
                <a:latin typeface="+mj-lt"/>
                <a:ea typeface="+mj-ea"/>
                <a:cs typeface="+mj-cs"/>
              </a:rPr>
              <a:t>Great Lakes - Michigan</a:t>
            </a:r>
          </a:p>
        </p:txBody>
      </p:sp>
      <p:sp>
        <p:nvSpPr>
          <p:cNvPr id="3" name="Content Placeholder 2">
            <a:extLst>
              <a:ext uri="{FF2B5EF4-FFF2-40B4-BE49-F238E27FC236}">
                <a16:creationId xmlns:a16="http://schemas.microsoft.com/office/drawing/2014/main" id="{E44040E2-8C24-41DD-8D6D-7DD24EA358E0}"/>
              </a:ext>
            </a:extLst>
          </p:cNvPr>
          <p:cNvSpPr>
            <a:spLocks noGrp="1"/>
          </p:cNvSpPr>
          <p:nvPr>
            <p:ph sz="half" idx="1"/>
          </p:nvPr>
        </p:nvSpPr>
        <p:spPr>
          <a:xfrm>
            <a:off x="765051" y="2286000"/>
            <a:ext cx="3384000" cy="3844800"/>
          </a:xfrm>
        </p:spPr>
        <p:txBody>
          <a:bodyPr vert="horz" lIns="91440" tIns="45720" rIns="91440" bIns="45720" rtlCol="0">
            <a:normAutofit/>
          </a:bodyPr>
          <a:lstStyle/>
          <a:p>
            <a:r>
              <a:rPr lang="en-US" sz="2000">
                <a:solidFill>
                  <a:schemeClr val="tx1">
                    <a:lumMod val="95000"/>
                    <a:lumOff val="5000"/>
                  </a:schemeClr>
                </a:solidFill>
              </a:rPr>
              <a:t>Factors that affect toxicity (2020-P - </a:t>
            </a:r>
            <a:r>
              <a:rPr lang="en-US" sz="2000" err="1">
                <a:solidFill>
                  <a:schemeClr val="tx1">
                    <a:lumMod val="95000"/>
                    <a:lumOff val="5000"/>
                  </a:schemeClr>
                </a:solidFill>
              </a:rPr>
              <a:t>UMich</a:t>
            </a:r>
            <a:r>
              <a:rPr lang="en-US" sz="2000">
                <a:solidFill>
                  <a:schemeClr val="tx1">
                    <a:lumMod val="95000"/>
                    <a:lumOff val="5000"/>
                  </a:schemeClr>
                </a:solidFill>
              </a:rPr>
              <a:t>)</a:t>
            </a:r>
          </a:p>
          <a:p>
            <a:r>
              <a:rPr lang="en-US" sz="2000">
                <a:solidFill>
                  <a:schemeClr val="tx1">
                    <a:lumMod val="95000"/>
                    <a:lumOff val="5000"/>
                  </a:schemeClr>
                </a:solidFill>
              </a:rPr>
              <a:t>Great Lakes Center for Fresh Water and Human Health – Community Engagement Core (2018-2023)</a:t>
            </a:r>
          </a:p>
        </p:txBody>
      </p:sp>
      <p:sp>
        <p:nvSpPr>
          <p:cNvPr id="12" name="TextBox 11">
            <a:extLst>
              <a:ext uri="{FF2B5EF4-FFF2-40B4-BE49-F238E27FC236}">
                <a16:creationId xmlns:a16="http://schemas.microsoft.com/office/drawing/2014/main" id="{DDB8DD84-4405-4102-BEC1-62E372500664}"/>
              </a:ext>
            </a:extLst>
          </p:cNvPr>
          <p:cNvSpPr txBox="1"/>
          <p:nvPr/>
        </p:nvSpPr>
        <p:spPr>
          <a:xfrm>
            <a:off x="9351693" y="3566983"/>
            <a:ext cx="3605354" cy="246221"/>
          </a:xfrm>
          <a:prstGeom prst="rect">
            <a:avLst/>
          </a:prstGeom>
          <a:noFill/>
        </p:spPr>
        <p:txBody>
          <a:bodyPr wrap="square" rtlCol="0">
            <a:spAutoFit/>
          </a:bodyPr>
          <a:lstStyle/>
          <a:p>
            <a:r>
              <a:rPr lang="en-US" sz="1000" b="0" i="0">
                <a:solidFill>
                  <a:srgbClr val="212124"/>
                </a:solidFill>
                <a:effectLst/>
                <a:latin typeface="Proxima Nova"/>
              </a:rPr>
              <a:t>Credit Todd </a:t>
            </a:r>
            <a:r>
              <a:rPr lang="en-US" sz="1000" b="0" i="0" err="1">
                <a:solidFill>
                  <a:srgbClr val="212124"/>
                </a:solidFill>
                <a:effectLst/>
                <a:latin typeface="Proxima Nova"/>
              </a:rPr>
              <a:t>Marsee</a:t>
            </a:r>
            <a:r>
              <a:rPr lang="en-US" sz="1000" b="0" i="0">
                <a:solidFill>
                  <a:srgbClr val="212124"/>
                </a:solidFill>
                <a:effectLst/>
                <a:latin typeface="Proxima Nova"/>
              </a:rPr>
              <a:t>, Michigan Sea Grant</a:t>
            </a:r>
            <a:endParaRPr lang="en-US" sz="1000"/>
          </a:p>
        </p:txBody>
      </p:sp>
      <p:pic>
        <p:nvPicPr>
          <p:cNvPr id="14338" name="Picture 2" descr="Michigan Sea Grant | Helping to foster economic growth and protect  Michigan's coastal, Great Lakes resources through education, research and  outreach.">
            <a:extLst>
              <a:ext uri="{FF2B5EF4-FFF2-40B4-BE49-F238E27FC236}">
                <a16:creationId xmlns:a16="http://schemas.microsoft.com/office/drawing/2014/main" id="{875C3CC7-E26F-4D0F-A421-190964A86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442" y="5805068"/>
            <a:ext cx="127332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14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9D2657-BAFE-41B1-A66A-A9319CC5FBF5}"/>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a:t>Great Lakes - Wisconsin</a:t>
            </a:r>
          </a:p>
        </p:txBody>
      </p:sp>
      <p:pic>
        <p:nvPicPr>
          <p:cNvPr id="6" name="Content Placeholder 5" descr="A picture containing text, outdoor, sunset, nature&#10;&#10;Description automatically generated">
            <a:extLst>
              <a:ext uri="{FF2B5EF4-FFF2-40B4-BE49-F238E27FC236}">
                <a16:creationId xmlns:a16="http://schemas.microsoft.com/office/drawing/2014/main" id="{51254591-1F18-4EFF-ADD1-3A3CAE3CBA5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87" r="42604"/>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03EF6F55-FCB9-4569-B8EC-A0B21614FB0B}"/>
              </a:ext>
            </a:extLst>
          </p:cNvPr>
          <p:cNvSpPr>
            <a:spLocks noGrp="1"/>
          </p:cNvSpPr>
          <p:nvPr>
            <p:ph sz="half" idx="1"/>
          </p:nvPr>
        </p:nvSpPr>
        <p:spPr>
          <a:xfrm>
            <a:off x="7320465" y="2194102"/>
            <a:ext cx="4140013" cy="4236006"/>
          </a:xfrm>
        </p:spPr>
        <p:txBody>
          <a:bodyPr vert="horz" lIns="91440" tIns="45720" rIns="91440" bIns="45720" rtlCol="0">
            <a:normAutofit fontScale="92500"/>
          </a:bodyPr>
          <a:lstStyle/>
          <a:p>
            <a:r>
              <a:rPr lang="en-US" sz="2000">
                <a:effectLst/>
              </a:rPr>
              <a:t>Developing models and tools to restore the health of the Green Bay Ecosystem (2020-22 - UW-Green Bay, UW-Milwaukee, UW-Extension)</a:t>
            </a:r>
          </a:p>
          <a:p>
            <a:r>
              <a:rPr lang="en-US" sz="2000">
                <a:effectLst/>
              </a:rPr>
              <a:t>A New Phosphorus Model for Lake Michigan (2020-22 - UW-Milwaukee)</a:t>
            </a:r>
          </a:p>
          <a:p>
            <a:r>
              <a:rPr lang="en-US" sz="2000">
                <a:effectLst/>
              </a:rPr>
              <a:t>Assessing and improving policy and practice interventions to reduce nutrient runoff into the Great Lakes (2020-22 - UW-Madison)</a:t>
            </a:r>
          </a:p>
          <a:p>
            <a:r>
              <a:rPr lang="en-US" sz="2000"/>
              <a:t>C</a:t>
            </a:r>
            <a:r>
              <a:rPr lang="en-US" sz="2000">
                <a:effectLst/>
              </a:rPr>
              <a:t>urrently employ a HABs postgrad fellow stationed at the Wisconsin Department of Health Services (2021)</a:t>
            </a:r>
            <a:endParaRPr lang="en-US" sz="2000"/>
          </a:p>
          <a:p>
            <a:endParaRPr lang="en-US" sz="2000">
              <a:effectLst/>
            </a:endParaRPr>
          </a:p>
          <a:p>
            <a:endParaRPr lang="en-US" sz="2000"/>
          </a:p>
        </p:txBody>
      </p:sp>
      <p:pic>
        <p:nvPicPr>
          <p:cNvPr id="15362" name="Picture 2" descr="University of Wisconsin Sea Grant/Water Resources Institutes - Home |  Facebook">
            <a:extLst>
              <a:ext uri="{FF2B5EF4-FFF2-40B4-BE49-F238E27FC236}">
                <a16:creationId xmlns:a16="http://schemas.microsoft.com/office/drawing/2014/main" id="{2ADA61E1-8285-4C51-9A77-F991B94744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91" b="18514"/>
          <a:stretch/>
        </p:blipFill>
        <p:spPr bwMode="auto">
          <a:xfrm>
            <a:off x="176947" y="5779476"/>
            <a:ext cx="126484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276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7A7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0FE32-0857-4BC7-A2C9-2513A597514C}"/>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5400" kern="1200">
                <a:solidFill>
                  <a:srgbClr val="FFFFFF"/>
                </a:solidFill>
                <a:latin typeface="+mj-lt"/>
                <a:ea typeface="+mj-ea"/>
                <a:cs typeface="+mj-cs"/>
              </a:rPr>
              <a:t>Great Lakes - Pennsylvania</a:t>
            </a:r>
          </a:p>
        </p:txBody>
      </p:sp>
      <p:sp>
        <p:nvSpPr>
          <p:cNvPr id="3" name="Content Placeholder 2">
            <a:extLst>
              <a:ext uri="{FF2B5EF4-FFF2-40B4-BE49-F238E27FC236}">
                <a16:creationId xmlns:a16="http://schemas.microsoft.com/office/drawing/2014/main" id="{89592C68-14BD-4E17-848A-79BAA2E809CD}"/>
              </a:ext>
            </a:extLst>
          </p:cNvPr>
          <p:cNvSpPr>
            <a:spLocks noGrp="1"/>
          </p:cNvSpPr>
          <p:nvPr>
            <p:ph sz="half" idx="1"/>
          </p:nvPr>
        </p:nvSpPr>
        <p:spPr>
          <a:xfrm>
            <a:off x="638921" y="4013165"/>
            <a:ext cx="4204012" cy="2205732"/>
          </a:xfrm>
        </p:spPr>
        <p:txBody>
          <a:bodyPr vert="horz" lIns="91440" tIns="45720" rIns="91440" bIns="45720" rtlCol="0" anchor="t">
            <a:normAutofit/>
          </a:bodyPr>
          <a:lstStyle/>
          <a:p>
            <a:pPr marL="0" indent="0" algn="r">
              <a:buNone/>
            </a:pPr>
            <a:r>
              <a:rPr lang="en-US" sz="1800" kern="1200">
                <a:solidFill>
                  <a:srgbClr val="FFFFFF"/>
                </a:solidFill>
                <a:latin typeface="+mn-lt"/>
                <a:ea typeface="+mn-ea"/>
                <a:cs typeface="+mn-cs"/>
              </a:rPr>
              <a:t>Lake Erie HAB Task Force (since 2013)</a:t>
            </a:r>
          </a:p>
        </p:txBody>
      </p:sp>
      <p:cxnSp>
        <p:nvCxnSpPr>
          <p:cNvPr id="13" name="Straight Connector 12">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16D79B56-8182-46E5-AD09-DF6C2261D3AE}"/>
              </a:ext>
            </a:extLst>
          </p:cNvPr>
          <p:cNvPicPr>
            <a:picLocks noGrp="1" noChangeAspect="1"/>
          </p:cNvPicPr>
          <p:nvPr>
            <p:ph sz="half" idx="2"/>
          </p:nvPr>
        </p:nvPicPr>
        <p:blipFill>
          <a:blip r:embed="rId3"/>
          <a:stretch>
            <a:fillRect/>
          </a:stretch>
        </p:blipFill>
        <p:spPr>
          <a:xfrm>
            <a:off x="6096000" y="1600566"/>
            <a:ext cx="5459470" cy="3657844"/>
          </a:xfrm>
          <a:prstGeom prst="rect">
            <a:avLst/>
          </a:prstGeom>
        </p:spPr>
      </p:pic>
      <p:pic>
        <p:nvPicPr>
          <p:cNvPr id="9218" name="Picture 2" descr="PA Sea Grant Request for Public Comments | Seagrant">
            <a:extLst>
              <a:ext uri="{FF2B5EF4-FFF2-40B4-BE49-F238E27FC236}">
                <a16:creationId xmlns:a16="http://schemas.microsoft.com/office/drawing/2014/main" id="{6DDC7D0B-E1AE-41E8-B7F9-9FE2DFE36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26" y="5761697"/>
            <a:ext cx="126470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121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2DC1-B2C0-4631-B04F-F39C3C01F959}"/>
              </a:ext>
            </a:extLst>
          </p:cNvPr>
          <p:cNvSpPr>
            <a:spLocks noGrp="1"/>
          </p:cNvSpPr>
          <p:nvPr>
            <p:ph type="title"/>
          </p:nvPr>
        </p:nvSpPr>
        <p:spPr>
          <a:xfrm>
            <a:off x="648928" y="338328"/>
            <a:ext cx="3685032" cy="1608328"/>
          </a:xfrm>
        </p:spPr>
        <p:txBody>
          <a:bodyPr vert="horz" lIns="91440" tIns="45720" rIns="91440" bIns="45720" rtlCol="0" anchor="ctr">
            <a:normAutofit/>
          </a:bodyPr>
          <a:lstStyle/>
          <a:p>
            <a:r>
              <a:rPr lang="en-US" sz="3600"/>
              <a:t>Great Lakes</a:t>
            </a:r>
          </a:p>
        </p:txBody>
      </p:sp>
      <p:sp>
        <p:nvSpPr>
          <p:cNvPr id="3" name="Content Placeholder 2">
            <a:extLst>
              <a:ext uri="{FF2B5EF4-FFF2-40B4-BE49-F238E27FC236}">
                <a16:creationId xmlns:a16="http://schemas.microsoft.com/office/drawing/2014/main" id="{A68546D2-4AAD-4CAF-9F56-1F8B63C1959D}"/>
              </a:ext>
            </a:extLst>
          </p:cNvPr>
          <p:cNvSpPr>
            <a:spLocks noGrp="1"/>
          </p:cNvSpPr>
          <p:nvPr>
            <p:ph sz="half" idx="1"/>
          </p:nvPr>
        </p:nvSpPr>
        <p:spPr>
          <a:xfrm>
            <a:off x="3175240" y="603901"/>
            <a:ext cx="5706770" cy="1273595"/>
          </a:xfrm>
        </p:spPr>
        <p:txBody>
          <a:bodyPr vert="horz" lIns="91440" tIns="45720" rIns="91440" bIns="45720" rtlCol="0" anchor="ctr">
            <a:noAutofit/>
          </a:bodyPr>
          <a:lstStyle/>
          <a:p>
            <a:pPr marL="0" indent="0">
              <a:buNone/>
            </a:pPr>
            <a:r>
              <a:rPr lang="en-US" sz="3600"/>
              <a:t>Ohio, Minnesota &amp; Wisconsin – Joint RFP (2022-24)</a:t>
            </a:r>
          </a:p>
          <a:p>
            <a:endParaRPr lang="en-US" sz="3600"/>
          </a:p>
        </p:txBody>
      </p:sp>
      <p:sp>
        <p:nvSpPr>
          <p:cNvPr id="71" name="Rectangle 70">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335C375-CD43-490A-8F29-3F4D8A249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90108" y="2771658"/>
            <a:ext cx="4876479" cy="3233318"/>
          </a:xfrm>
          <a:prstGeom prst="rect">
            <a:avLst/>
          </a:prstGeom>
          <a:noFill/>
          <a:extLst>
            <a:ext uri="{909E8E84-426E-40DD-AFC4-6F175D3DCCD1}">
              <a14:hiddenFill xmlns:a14="http://schemas.microsoft.com/office/drawing/2010/main">
                <a:solidFill>
                  <a:srgbClr val="FFFFFF"/>
                </a:solidFill>
              </a14:hiddenFill>
            </a:ext>
          </a:extLst>
        </p:spPr>
      </p:pic>
      <p:sp>
        <p:nvSpPr>
          <p:cNvPr id="75"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BFB1FC3D-3837-4B97-96AB-A517505C1F2F}"/>
              </a:ext>
            </a:extLst>
          </p:cNvPr>
          <p:cNvGraphicFramePr>
            <a:graphicFrameLocks noGrp="1"/>
          </p:cNvGraphicFramePr>
          <p:nvPr>
            <p:ph sz="half" idx="2"/>
            <p:extLst>
              <p:ext uri="{D42A27DB-BD31-4B8C-83A1-F6EECF244321}">
                <p14:modId xmlns:p14="http://schemas.microsoft.com/office/powerpoint/2010/main" val="2267302733"/>
              </p:ext>
            </p:extLst>
          </p:nvPr>
        </p:nvGraphicFramePr>
        <p:xfrm>
          <a:off x="6656740" y="2742397"/>
          <a:ext cx="4813824" cy="3291840"/>
        </p:xfrm>
        <a:graphic>
          <a:graphicData uri="http://schemas.openxmlformats.org/drawingml/2006/table">
            <a:tbl>
              <a:tblPr firstRow="1" firstCol="1" bandRow="1">
                <a:noFill/>
                <a:tableStyleId>{5C22544A-7EE6-4342-B048-85BDC9FD1C3A}</a:tableStyleId>
              </a:tblPr>
              <a:tblGrid>
                <a:gridCol w="2734093">
                  <a:extLst>
                    <a:ext uri="{9D8B030D-6E8A-4147-A177-3AD203B41FA5}">
                      <a16:colId xmlns:a16="http://schemas.microsoft.com/office/drawing/2014/main" val="1583876188"/>
                    </a:ext>
                  </a:extLst>
                </a:gridCol>
                <a:gridCol w="2079731">
                  <a:extLst>
                    <a:ext uri="{9D8B030D-6E8A-4147-A177-3AD203B41FA5}">
                      <a16:colId xmlns:a16="http://schemas.microsoft.com/office/drawing/2014/main" val="2934800607"/>
                    </a:ext>
                  </a:extLst>
                </a:gridCol>
              </a:tblGrid>
              <a:tr h="3291840">
                <a:tc>
                  <a:txBody>
                    <a:bodyPr/>
                    <a:lstStyle/>
                    <a:p>
                      <a:pPr marL="0" marR="0">
                        <a:lnSpc>
                          <a:spcPct val="107000"/>
                        </a:lnSpc>
                        <a:spcBef>
                          <a:spcPts val="0"/>
                        </a:spcBef>
                        <a:spcAft>
                          <a:spcPts val="800"/>
                        </a:spcAft>
                      </a:pPr>
                      <a:r>
                        <a:rPr lang="en-US" sz="1900" b="1">
                          <a:solidFill>
                            <a:schemeClr val="tx1">
                              <a:lumMod val="75000"/>
                              <a:lumOff val="25000"/>
                            </a:schemeClr>
                          </a:solidFill>
                          <a:effectLst/>
                        </a:rPr>
                        <a:t>Robert Sterner (University of Minnesota Duluth), Todd Miller (University of Wisconsin - Milwaukee), George </a:t>
                      </a:r>
                      <a:r>
                        <a:rPr lang="en-US" sz="1900" b="1" err="1">
                          <a:solidFill>
                            <a:schemeClr val="tx1">
                              <a:lumMod val="75000"/>
                              <a:lumOff val="25000"/>
                            </a:schemeClr>
                          </a:solidFill>
                          <a:effectLst/>
                        </a:rPr>
                        <a:t>Bullerjahn</a:t>
                      </a:r>
                      <a:r>
                        <a:rPr lang="en-US" sz="1900" b="1">
                          <a:solidFill>
                            <a:schemeClr val="tx1">
                              <a:lumMod val="75000"/>
                              <a:lumOff val="25000"/>
                            </a:schemeClr>
                          </a:solidFill>
                          <a:effectLst/>
                        </a:rPr>
                        <a:t> (Bowling Green State University)</a:t>
                      </a:r>
                      <a:endParaRPr lang="en-US" sz="19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438" marR="143579" marT="95719" marB="95719">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marL="0" marR="0">
                        <a:lnSpc>
                          <a:spcPct val="107000"/>
                        </a:lnSpc>
                        <a:spcBef>
                          <a:spcPts val="0"/>
                        </a:spcBef>
                        <a:spcAft>
                          <a:spcPts val="800"/>
                        </a:spcAft>
                      </a:pPr>
                      <a:r>
                        <a:rPr lang="en-US" sz="1900" b="1">
                          <a:solidFill>
                            <a:schemeClr val="tx1">
                              <a:lumMod val="75000"/>
                              <a:lumOff val="25000"/>
                            </a:schemeClr>
                          </a:solidFill>
                          <a:effectLst/>
                        </a:rPr>
                        <a:t>Stoichiometry meets genomics: assessing limiting factors for diverse CHABs and their associated toxins</a:t>
                      </a:r>
                      <a:endParaRPr lang="en-US" sz="19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1438" marR="143579" marT="95719" marB="95719">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929031999"/>
                  </a:ext>
                </a:extLst>
              </a:tr>
            </a:tbl>
          </a:graphicData>
        </a:graphic>
      </p:graphicFrame>
      <p:sp>
        <p:nvSpPr>
          <p:cNvPr id="4" name="TextBox 3">
            <a:extLst>
              <a:ext uri="{FF2B5EF4-FFF2-40B4-BE49-F238E27FC236}">
                <a16:creationId xmlns:a16="http://schemas.microsoft.com/office/drawing/2014/main" id="{654A15F0-2799-4209-B36F-8FA31AC36165}"/>
              </a:ext>
            </a:extLst>
          </p:cNvPr>
          <p:cNvSpPr txBox="1"/>
          <p:nvPr/>
        </p:nvSpPr>
        <p:spPr>
          <a:xfrm>
            <a:off x="1160584" y="5973727"/>
            <a:ext cx="2831123" cy="246221"/>
          </a:xfrm>
          <a:prstGeom prst="rect">
            <a:avLst/>
          </a:prstGeom>
          <a:noFill/>
        </p:spPr>
        <p:txBody>
          <a:bodyPr wrap="square" rtlCol="0">
            <a:spAutoFit/>
          </a:bodyPr>
          <a:lstStyle/>
          <a:p>
            <a:r>
              <a:rPr lang="en-US" sz="1000"/>
              <a:t>Ohio Sea Grant image 2021</a:t>
            </a:r>
          </a:p>
        </p:txBody>
      </p:sp>
      <p:pic>
        <p:nvPicPr>
          <p:cNvPr id="3074" name="Picture 2" descr="See the source image">
            <a:extLst>
              <a:ext uri="{FF2B5EF4-FFF2-40B4-BE49-F238E27FC236}">
                <a16:creationId xmlns:a16="http://schemas.microsoft.com/office/drawing/2014/main" id="{B512B3EA-20C6-425E-8F47-5A0C9B24D3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93" b="24287"/>
          <a:stretch/>
        </p:blipFill>
        <p:spPr bwMode="auto">
          <a:xfrm>
            <a:off x="8483928" y="1193631"/>
            <a:ext cx="3505200" cy="99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446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9">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7A78F-3B75-4CB3-BDC2-28D36B2047AD}"/>
              </a:ext>
            </a:extLst>
          </p:cNvPr>
          <p:cNvSpPr>
            <a:spLocks noGrp="1"/>
          </p:cNvSpPr>
          <p:nvPr>
            <p:ph type="title"/>
          </p:nvPr>
        </p:nvSpPr>
        <p:spPr>
          <a:xfrm>
            <a:off x="1137037" y="609600"/>
            <a:ext cx="6650303" cy="1330518"/>
          </a:xfrm>
        </p:spPr>
        <p:txBody>
          <a:bodyPr vert="horz" lIns="91440" tIns="45720" rIns="91440" bIns="45720" rtlCol="0" anchor="ctr">
            <a:normAutofit/>
          </a:bodyPr>
          <a:lstStyle/>
          <a:p>
            <a:r>
              <a:rPr lang="en-US" kern="1200">
                <a:solidFill>
                  <a:schemeClr val="tx1"/>
                </a:solidFill>
                <a:latin typeface="+mj-lt"/>
                <a:ea typeface="+mj-ea"/>
                <a:cs typeface="+mj-cs"/>
              </a:rPr>
              <a:t>Northeast – Lake Champlain</a:t>
            </a:r>
          </a:p>
        </p:txBody>
      </p:sp>
      <p:sp>
        <p:nvSpPr>
          <p:cNvPr id="3" name="Content Placeholder 2">
            <a:extLst>
              <a:ext uri="{FF2B5EF4-FFF2-40B4-BE49-F238E27FC236}">
                <a16:creationId xmlns:a16="http://schemas.microsoft.com/office/drawing/2014/main" id="{3C1C46C5-9B68-4CFC-A85F-71FC25E2B320}"/>
              </a:ext>
            </a:extLst>
          </p:cNvPr>
          <p:cNvSpPr>
            <a:spLocks noGrp="1"/>
          </p:cNvSpPr>
          <p:nvPr>
            <p:ph sz="half" idx="1"/>
          </p:nvPr>
        </p:nvSpPr>
        <p:spPr>
          <a:xfrm>
            <a:off x="1137038" y="2193779"/>
            <a:ext cx="6079308" cy="3908909"/>
          </a:xfrm>
        </p:spPr>
        <p:txBody>
          <a:bodyPr vert="horz" lIns="91440" tIns="45720" rIns="91440" bIns="45720" rtlCol="0">
            <a:normAutofit/>
          </a:bodyPr>
          <a:lstStyle/>
          <a:p>
            <a:r>
              <a:rPr lang="en-US" sz="2000" dirty="0"/>
              <a:t>Ongoing – External funding</a:t>
            </a:r>
          </a:p>
          <a:p>
            <a:pPr lvl="1"/>
            <a:r>
              <a:rPr lang="en-US" sz="2000" dirty="0"/>
              <a:t>HAB ecology &amp; gene activity</a:t>
            </a:r>
          </a:p>
          <a:p>
            <a:pPr lvl="1"/>
            <a:r>
              <a:rPr lang="en-US" sz="2000" dirty="0"/>
              <a:t>Sensor systems for Real-Time WQ</a:t>
            </a:r>
          </a:p>
          <a:p>
            <a:pPr lvl="1"/>
            <a:r>
              <a:rPr lang="en-US" sz="2000" dirty="0"/>
              <a:t>Sensor system for HAB mapping &amp; monitoring</a:t>
            </a:r>
          </a:p>
          <a:p>
            <a:r>
              <a:rPr lang="en-US" sz="2000" dirty="0"/>
              <a:t>Eval efficacy of woodchip bioreactor (2019-2021 - Lake George Association, Lake George Waterkeeper, and Town of Bolton) </a:t>
            </a:r>
            <a:r>
              <a:rPr lang="en-US" sz="2000" dirty="0">
                <a:hlinkClick r:id="rId3"/>
              </a:rPr>
              <a:t>Project Website</a:t>
            </a:r>
            <a:endParaRPr lang="en-US" sz="2000" dirty="0"/>
          </a:p>
          <a:p>
            <a:r>
              <a:rPr lang="en-US" sz="2000" dirty="0"/>
              <a:t>Outreach, Mitigation &amp; Education </a:t>
            </a:r>
            <a:r>
              <a:rPr lang="en-US" sz="2000" dirty="0">
                <a:hlinkClick r:id="rId4"/>
              </a:rPr>
              <a:t>Cyanobacteria | Lake Champlain Sea Grant (uvm.edu)</a:t>
            </a:r>
            <a:endParaRPr lang="en-US" sz="2000" dirty="0"/>
          </a:p>
          <a:p>
            <a:endParaRPr lang="en-US" sz="2000" dirty="0"/>
          </a:p>
        </p:txBody>
      </p:sp>
      <p:sp>
        <p:nvSpPr>
          <p:cNvPr id="27" name="Freeform: Shape 21">
            <a:extLst>
              <a:ext uri="{FF2B5EF4-FFF2-40B4-BE49-F238E27FC236}">
                <a16:creationId xmlns:a16="http://schemas.microsoft.com/office/drawing/2014/main" id="{D1008504-D2A4-4E91-8DFB-8E297027A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569892" y="-4"/>
            <a:ext cx="3622108" cy="6859295"/>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 name="connsiteX0" fmla="*/ 0 w 8515751"/>
              <a:gd name="connsiteY0" fmla="*/ 0 h 6857999"/>
              <a:gd name="connsiteX1" fmla="*/ 8515751 w 8515751"/>
              <a:gd name="connsiteY1" fmla="*/ 10633 h 6857999"/>
              <a:gd name="connsiteX2" fmla="*/ 6958160 w 8515751"/>
              <a:gd name="connsiteY2" fmla="*/ 70714 h 6857999"/>
              <a:gd name="connsiteX3" fmla="*/ 692203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692203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6551836 w 8515751"/>
              <a:gd name="connsiteY6" fmla="*/ 669593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0 w 8515751"/>
              <a:gd name="connsiteY69" fmla="*/ 6857999 h 6857999"/>
              <a:gd name="connsiteX70" fmla="*/ 0 w 8515751"/>
              <a:gd name="connsiteY70"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563966 w 8515751"/>
              <a:gd name="connsiteY26" fmla="*/ 3563516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598751 w 8515751"/>
              <a:gd name="connsiteY27" fmla="*/ 3704071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495097 w 8515751"/>
              <a:gd name="connsiteY24" fmla="*/ 3398562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495097 w 8515751"/>
              <a:gd name="connsiteY24" fmla="*/ 3398562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588668 w 8515751"/>
              <a:gd name="connsiteY24" fmla="*/ 3486026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588668 w 8515751"/>
              <a:gd name="connsiteY24" fmla="*/ 3486026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443166 w 8515751"/>
              <a:gd name="connsiteY6" fmla="*/ 46618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443166 w 8515751"/>
              <a:gd name="connsiteY6" fmla="*/ 46618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546095 w 8515751"/>
              <a:gd name="connsiteY6" fmla="*/ 43835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546095 w 8515751"/>
              <a:gd name="connsiteY6" fmla="*/ 43835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597190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597190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08934 w 8515751"/>
              <a:gd name="connsiteY14" fmla="*/ 2181255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08934 w 8515751"/>
              <a:gd name="connsiteY14" fmla="*/ 2181255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25109"/>
              <a:gd name="connsiteY0" fmla="*/ 1294 h 6859293"/>
              <a:gd name="connsiteX1" fmla="*/ 8525109 w 8525109"/>
              <a:gd name="connsiteY1" fmla="*/ 0 h 6859293"/>
              <a:gd name="connsiteX2" fmla="*/ 8309516 w 8525109"/>
              <a:gd name="connsiteY2" fmla="*/ 93273 h 6859293"/>
              <a:gd name="connsiteX3" fmla="*/ 8048164 w 8525109"/>
              <a:gd name="connsiteY3" fmla="*/ 156119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048164 w 8525109"/>
              <a:gd name="connsiteY3" fmla="*/ 156119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6416010 w 8525109"/>
              <a:gd name="connsiteY59" fmla="*/ 6532769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378787 w 8525109"/>
              <a:gd name="connsiteY58" fmla="*/ 6426429 h 6859293"/>
              <a:gd name="connsiteX59" fmla="*/ 6416010 w 8525109"/>
              <a:gd name="connsiteY59" fmla="*/ 6532769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378787 w 8525109"/>
              <a:gd name="connsiteY58" fmla="*/ 6426429 h 6859293"/>
              <a:gd name="connsiteX59" fmla="*/ 6386119 w 8525109"/>
              <a:gd name="connsiteY59" fmla="*/ 65295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524887 w 8525109"/>
              <a:gd name="connsiteY57" fmla="*/ 6249538 h 6859293"/>
              <a:gd name="connsiteX58" fmla="*/ 6378787 w 8525109"/>
              <a:gd name="connsiteY58" fmla="*/ 6426429 h 6859293"/>
              <a:gd name="connsiteX59" fmla="*/ 6386119 w 8525109"/>
              <a:gd name="connsiteY59" fmla="*/ 65295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96072 w 8525109"/>
              <a:gd name="connsiteY55" fmla="*/ 6108482 h 6859293"/>
              <a:gd name="connsiteX56" fmla="*/ 6524887 w 8525109"/>
              <a:gd name="connsiteY56" fmla="*/ 6249538 h 6859293"/>
              <a:gd name="connsiteX57" fmla="*/ 6378787 w 8525109"/>
              <a:gd name="connsiteY57" fmla="*/ 6426429 h 6859293"/>
              <a:gd name="connsiteX58" fmla="*/ 6386119 w 8525109"/>
              <a:gd name="connsiteY58" fmla="*/ 6529594 h 6859293"/>
              <a:gd name="connsiteX59" fmla="*/ 6345764 w 8525109"/>
              <a:gd name="connsiteY59" fmla="*/ 6582653 h 6859293"/>
              <a:gd name="connsiteX60" fmla="*/ 6319732 w 8525109"/>
              <a:gd name="connsiteY60" fmla="*/ 6616734 h 6859293"/>
              <a:gd name="connsiteX61" fmla="*/ 6342151 w 8525109"/>
              <a:gd name="connsiteY61" fmla="*/ 6663823 h 6859293"/>
              <a:gd name="connsiteX62" fmla="*/ 6284371 w 8525109"/>
              <a:gd name="connsiteY62" fmla="*/ 6698219 h 6859293"/>
              <a:gd name="connsiteX63" fmla="*/ 6271742 w 8525109"/>
              <a:gd name="connsiteY63" fmla="*/ 6740121 h 6859293"/>
              <a:gd name="connsiteX64" fmla="*/ 6297326 w 8525109"/>
              <a:gd name="connsiteY64" fmla="*/ 6788280 h 6859293"/>
              <a:gd name="connsiteX65" fmla="*/ 6229226 w 8525109"/>
              <a:gd name="connsiteY65" fmla="*/ 6857684 h 6859293"/>
              <a:gd name="connsiteX66" fmla="*/ 0 w 8525109"/>
              <a:gd name="connsiteY66" fmla="*/ 6859293 h 6859293"/>
              <a:gd name="connsiteX67" fmla="*/ 0 w 8525109"/>
              <a:gd name="connsiteY67"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96072 w 8525109"/>
              <a:gd name="connsiteY54" fmla="*/ 6108482 h 6859293"/>
              <a:gd name="connsiteX55" fmla="*/ 6524887 w 8525109"/>
              <a:gd name="connsiteY55" fmla="*/ 6249538 h 6859293"/>
              <a:gd name="connsiteX56" fmla="*/ 6378787 w 8525109"/>
              <a:gd name="connsiteY56" fmla="*/ 6426429 h 6859293"/>
              <a:gd name="connsiteX57" fmla="*/ 6386119 w 8525109"/>
              <a:gd name="connsiteY57" fmla="*/ 6529594 h 6859293"/>
              <a:gd name="connsiteX58" fmla="*/ 6345764 w 8525109"/>
              <a:gd name="connsiteY58" fmla="*/ 6582653 h 6859293"/>
              <a:gd name="connsiteX59" fmla="*/ 6319732 w 8525109"/>
              <a:gd name="connsiteY59" fmla="*/ 6616734 h 6859293"/>
              <a:gd name="connsiteX60" fmla="*/ 6342151 w 8525109"/>
              <a:gd name="connsiteY60" fmla="*/ 6663823 h 6859293"/>
              <a:gd name="connsiteX61" fmla="*/ 6284371 w 8525109"/>
              <a:gd name="connsiteY61" fmla="*/ 6698219 h 6859293"/>
              <a:gd name="connsiteX62" fmla="*/ 6271742 w 8525109"/>
              <a:gd name="connsiteY62" fmla="*/ 6740121 h 6859293"/>
              <a:gd name="connsiteX63" fmla="*/ 6297326 w 8525109"/>
              <a:gd name="connsiteY63" fmla="*/ 6788280 h 6859293"/>
              <a:gd name="connsiteX64" fmla="*/ 6229226 w 8525109"/>
              <a:gd name="connsiteY64" fmla="*/ 6857684 h 6859293"/>
              <a:gd name="connsiteX65" fmla="*/ 0 w 8525109"/>
              <a:gd name="connsiteY65" fmla="*/ 6859293 h 6859293"/>
              <a:gd name="connsiteX66" fmla="*/ 0 w 8525109"/>
              <a:gd name="connsiteY66"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544853 w 8525109"/>
              <a:gd name="connsiteY54" fmla="*/ 6019582 h 6859293"/>
              <a:gd name="connsiteX55" fmla="*/ 6524887 w 8525109"/>
              <a:gd name="connsiteY55" fmla="*/ 6249538 h 6859293"/>
              <a:gd name="connsiteX56" fmla="*/ 6378787 w 8525109"/>
              <a:gd name="connsiteY56" fmla="*/ 6426429 h 6859293"/>
              <a:gd name="connsiteX57" fmla="*/ 6386119 w 8525109"/>
              <a:gd name="connsiteY57" fmla="*/ 6529594 h 6859293"/>
              <a:gd name="connsiteX58" fmla="*/ 6345764 w 8525109"/>
              <a:gd name="connsiteY58" fmla="*/ 6582653 h 6859293"/>
              <a:gd name="connsiteX59" fmla="*/ 6319732 w 8525109"/>
              <a:gd name="connsiteY59" fmla="*/ 6616734 h 6859293"/>
              <a:gd name="connsiteX60" fmla="*/ 6342151 w 8525109"/>
              <a:gd name="connsiteY60" fmla="*/ 6663823 h 6859293"/>
              <a:gd name="connsiteX61" fmla="*/ 6284371 w 8525109"/>
              <a:gd name="connsiteY61" fmla="*/ 6698219 h 6859293"/>
              <a:gd name="connsiteX62" fmla="*/ 6271742 w 8525109"/>
              <a:gd name="connsiteY62" fmla="*/ 6740121 h 6859293"/>
              <a:gd name="connsiteX63" fmla="*/ 6297326 w 8525109"/>
              <a:gd name="connsiteY63" fmla="*/ 6788280 h 6859293"/>
              <a:gd name="connsiteX64" fmla="*/ 6229226 w 8525109"/>
              <a:gd name="connsiteY64" fmla="*/ 6857684 h 6859293"/>
              <a:gd name="connsiteX65" fmla="*/ 0 w 8525109"/>
              <a:gd name="connsiteY65" fmla="*/ 6859293 h 6859293"/>
              <a:gd name="connsiteX66" fmla="*/ 0 w 8525109"/>
              <a:gd name="connsiteY66"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544853 w 8525109"/>
              <a:gd name="connsiteY53" fmla="*/ 6019582 h 6859293"/>
              <a:gd name="connsiteX54" fmla="*/ 6524887 w 8525109"/>
              <a:gd name="connsiteY54" fmla="*/ 6249538 h 6859293"/>
              <a:gd name="connsiteX55" fmla="*/ 6378787 w 8525109"/>
              <a:gd name="connsiteY55" fmla="*/ 6426429 h 6859293"/>
              <a:gd name="connsiteX56" fmla="*/ 6386119 w 8525109"/>
              <a:gd name="connsiteY56" fmla="*/ 6529594 h 6859293"/>
              <a:gd name="connsiteX57" fmla="*/ 6345764 w 8525109"/>
              <a:gd name="connsiteY57" fmla="*/ 6582653 h 6859293"/>
              <a:gd name="connsiteX58" fmla="*/ 6319732 w 8525109"/>
              <a:gd name="connsiteY58" fmla="*/ 6616734 h 6859293"/>
              <a:gd name="connsiteX59" fmla="*/ 6342151 w 8525109"/>
              <a:gd name="connsiteY59" fmla="*/ 6663823 h 6859293"/>
              <a:gd name="connsiteX60" fmla="*/ 6284371 w 8525109"/>
              <a:gd name="connsiteY60" fmla="*/ 6698219 h 6859293"/>
              <a:gd name="connsiteX61" fmla="*/ 6271742 w 8525109"/>
              <a:gd name="connsiteY61" fmla="*/ 6740121 h 6859293"/>
              <a:gd name="connsiteX62" fmla="*/ 6297326 w 8525109"/>
              <a:gd name="connsiteY62" fmla="*/ 6788280 h 6859293"/>
              <a:gd name="connsiteX63" fmla="*/ 6229226 w 8525109"/>
              <a:gd name="connsiteY63" fmla="*/ 6857684 h 6859293"/>
              <a:gd name="connsiteX64" fmla="*/ 0 w 8525109"/>
              <a:gd name="connsiteY64" fmla="*/ 6859293 h 6859293"/>
              <a:gd name="connsiteX65" fmla="*/ 0 w 8525109"/>
              <a:gd name="connsiteY65"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554700 w 8525109"/>
              <a:gd name="connsiteY52" fmla="*/ 5893814 h 6859293"/>
              <a:gd name="connsiteX53" fmla="*/ 6544853 w 8525109"/>
              <a:gd name="connsiteY53" fmla="*/ 6019582 h 6859293"/>
              <a:gd name="connsiteX54" fmla="*/ 6524887 w 8525109"/>
              <a:gd name="connsiteY54" fmla="*/ 6249538 h 6859293"/>
              <a:gd name="connsiteX55" fmla="*/ 6378787 w 8525109"/>
              <a:gd name="connsiteY55" fmla="*/ 6426429 h 6859293"/>
              <a:gd name="connsiteX56" fmla="*/ 6386119 w 8525109"/>
              <a:gd name="connsiteY56" fmla="*/ 6529594 h 6859293"/>
              <a:gd name="connsiteX57" fmla="*/ 6345764 w 8525109"/>
              <a:gd name="connsiteY57" fmla="*/ 6582653 h 6859293"/>
              <a:gd name="connsiteX58" fmla="*/ 6319732 w 8525109"/>
              <a:gd name="connsiteY58" fmla="*/ 6616734 h 6859293"/>
              <a:gd name="connsiteX59" fmla="*/ 6342151 w 8525109"/>
              <a:gd name="connsiteY59" fmla="*/ 6663823 h 6859293"/>
              <a:gd name="connsiteX60" fmla="*/ 6284371 w 8525109"/>
              <a:gd name="connsiteY60" fmla="*/ 6698219 h 6859293"/>
              <a:gd name="connsiteX61" fmla="*/ 6271742 w 8525109"/>
              <a:gd name="connsiteY61" fmla="*/ 6740121 h 6859293"/>
              <a:gd name="connsiteX62" fmla="*/ 6297326 w 8525109"/>
              <a:gd name="connsiteY62" fmla="*/ 6788280 h 6859293"/>
              <a:gd name="connsiteX63" fmla="*/ 6229226 w 8525109"/>
              <a:gd name="connsiteY63" fmla="*/ 6857684 h 6859293"/>
              <a:gd name="connsiteX64" fmla="*/ 0 w 8525109"/>
              <a:gd name="connsiteY64" fmla="*/ 6859293 h 6859293"/>
              <a:gd name="connsiteX65" fmla="*/ 0 w 8525109"/>
              <a:gd name="connsiteY65" fmla="*/ 1294 h 685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525109" h="6859293">
                <a:moveTo>
                  <a:pt x="0" y="1294"/>
                </a:moveTo>
                <a:lnTo>
                  <a:pt x="8525109" y="0"/>
                </a:lnTo>
                <a:cubicBezTo>
                  <a:pt x="8523098" y="23571"/>
                  <a:pt x="8348955" y="57775"/>
                  <a:pt x="8346944" y="81346"/>
                </a:cubicBezTo>
                <a:cubicBezTo>
                  <a:pt x="8339785" y="115716"/>
                  <a:pt x="8136408" y="130310"/>
                  <a:pt x="8132380" y="160094"/>
                </a:cubicBezTo>
                <a:cubicBezTo>
                  <a:pt x="8099084" y="189352"/>
                  <a:pt x="7801155" y="220285"/>
                  <a:pt x="7789959" y="249711"/>
                </a:cubicBezTo>
                <a:cubicBezTo>
                  <a:pt x="7776471" y="330607"/>
                  <a:pt x="7755406" y="238056"/>
                  <a:pt x="7739796" y="336899"/>
                </a:cubicBezTo>
                <a:cubicBezTo>
                  <a:pt x="7725890" y="409983"/>
                  <a:pt x="7660792" y="339224"/>
                  <a:pt x="7630310" y="391945"/>
                </a:cubicBezTo>
                <a:cubicBezTo>
                  <a:pt x="7656374" y="404037"/>
                  <a:pt x="7551098" y="439421"/>
                  <a:pt x="7548568" y="455733"/>
                </a:cubicBezTo>
                <a:cubicBezTo>
                  <a:pt x="7491249" y="502661"/>
                  <a:pt x="7481432" y="488429"/>
                  <a:pt x="7398684" y="558216"/>
                </a:cubicBezTo>
                <a:lnTo>
                  <a:pt x="7183085" y="655795"/>
                </a:lnTo>
                <a:cubicBezTo>
                  <a:pt x="7174635" y="699934"/>
                  <a:pt x="7119917" y="697845"/>
                  <a:pt x="7100644" y="702928"/>
                </a:cubicBezTo>
                <a:cubicBezTo>
                  <a:pt x="7061979" y="734029"/>
                  <a:pt x="6931985" y="812752"/>
                  <a:pt x="6881664" y="879412"/>
                </a:cubicBezTo>
                <a:cubicBezTo>
                  <a:pt x="6845709" y="1016310"/>
                  <a:pt x="6664543" y="1086816"/>
                  <a:pt x="6648434" y="1205955"/>
                </a:cubicBezTo>
                <a:cubicBezTo>
                  <a:pt x="6615139" y="1235215"/>
                  <a:pt x="6502026" y="1398108"/>
                  <a:pt x="6378545" y="1435483"/>
                </a:cubicBezTo>
                <a:cubicBezTo>
                  <a:pt x="6365056" y="1516378"/>
                  <a:pt x="6193544" y="1821313"/>
                  <a:pt x="6262148" y="1967864"/>
                </a:cubicBezTo>
                <a:cubicBezTo>
                  <a:pt x="6248241" y="2040947"/>
                  <a:pt x="6408938" y="2174610"/>
                  <a:pt x="6378456" y="2263112"/>
                </a:cubicBezTo>
                <a:cubicBezTo>
                  <a:pt x="6404521" y="2275205"/>
                  <a:pt x="6349508" y="2411091"/>
                  <a:pt x="6346980" y="2427403"/>
                </a:cubicBezTo>
                <a:cubicBezTo>
                  <a:pt x="6378138" y="2455016"/>
                  <a:pt x="6329861" y="2500252"/>
                  <a:pt x="6323990" y="2540163"/>
                </a:cubicBezTo>
                <a:cubicBezTo>
                  <a:pt x="6270937" y="2648388"/>
                  <a:pt x="6317811" y="2724717"/>
                  <a:pt x="6299971" y="2854136"/>
                </a:cubicBezTo>
                <a:cubicBezTo>
                  <a:pt x="6296888" y="2891114"/>
                  <a:pt x="6314227" y="2925363"/>
                  <a:pt x="6305256" y="2966440"/>
                </a:cubicBezTo>
                <a:lnTo>
                  <a:pt x="6297430" y="3012274"/>
                </a:lnTo>
                <a:lnTo>
                  <a:pt x="6301903" y="3018825"/>
                </a:lnTo>
                <a:lnTo>
                  <a:pt x="6312288" y="3143056"/>
                </a:lnTo>
                <a:cubicBezTo>
                  <a:pt x="6310891" y="3149752"/>
                  <a:pt x="6583014" y="3475947"/>
                  <a:pt x="6588668" y="3487320"/>
                </a:cubicBezTo>
                <a:cubicBezTo>
                  <a:pt x="6634248" y="3519659"/>
                  <a:pt x="6614325" y="3540071"/>
                  <a:pt x="6585046" y="3572410"/>
                </a:cubicBezTo>
                <a:lnTo>
                  <a:pt x="6629468" y="3624445"/>
                </a:lnTo>
                <a:cubicBezTo>
                  <a:pt x="6652241" y="3718251"/>
                  <a:pt x="6641921" y="3680584"/>
                  <a:pt x="6598751" y="3705365"/>
                </a:cubicBezTo>
                <a:cubicBezTo>
                  <a:pt x="6586841" y="3803279"/>
                  <a:pt x="6545297" y="3677859"/>
                  <a:pt x="6554074" y="3776874"/>
                </a:cubicBezTo>
                <a:cubicBezTo>
                  <a:pt x="6603160" y="3807688"/>
                  <a:pt x="6522549" y="4096085"/>
                  <a:pt x="6542727" y="4144118"/>
                </a:cubicBezTo>
                <a:cubicBezTo>
                  <a:pt x="6562367" y="4176079"/>
                  <a:pt x="6560025" y="4195650"/>
                  <a:pt x="6574700" y="4254383"/>
                </a:cubicBezTo>
                <a:lnTo>
                  <a:pt x="6630782" y="4496524"/>
                </a:lnTo>
                <a:cubicBezTo>
                  <a:pt x="6629041" y="4519390"/>
                  <a:pt x="6642831" y="4584907"/>
                  <a:pt x="6657121" y="4594092"/>
                </a:cubicBezTo>
                <a:cubicBezTo>
                  <a:pt x="6662404" y="4607092"/>
                  <a:pt x="6661388" y="4624229"/>
                  <a:pt x="6675304" y="4627078"/>
                </a:cubicBezTo>
                <a:cubicBezTo>
                  <a:pt x="6692614" y="4633342"/>
                  <a:pt x="6678575" y="4687642"/>
                  <a:pt x="6695194" y="4675881"/>
                </a:cubicBezTo>
                <a:cubicBezTo>
                  <a:pt x="6692850" y="4685480"/>
                  <a:pt x="6692968" y="4696468"/>
                  <a:pt x="6694674" y="4707963"/>
                </a:cubicBezTo>
                <a:lnTo>
                  <a:pt x="6696125" y="4713606"/>
                </a:lnTo>
                <a:lnTo>
                  <a:pt x="6683308" y="4753785"/>
                </a:lnTo>
                <a:cubicBezTo>
                  <a:pt x="6668335" y="4815923"/>
                  <a:pt x="6667993" y="4871470"/>
                  <a:pt x="6662625" y="4925428"/>
                </a:cubicBezTo>
                <a:cubicBezTo>
                  <a:pt x="6658601" y="5005991"/>
                  <a:pt x="6700287" y="4944554"/>
                  <a:pt x="6666282" y="5051023"/>
                </a:cubicBezTo>
                <a:cubicBezTo>
                  <a:pt x="6680923" y="5058719"/>
                  <a:pt x="6681720" y="5071193"/>
                  <a:pt x="6674923" y="5093902"/>
                </a:cubicBezTo>
                <a:cubicBezTo>
                  <a:pt x="6674055" y="5132824"/>
                  <a:pt x="6710642" y="5122188"/>
                  <a:pt x="6688949" y="5165855"/>
                </a:cubicBezTo>
                <a:lnTo>
                  <a:pt x="6713476" y="5228723"/>
                </a:lnTo>
                <a:cubicBezTo>
                  <a:pt x="6707551" y="5226289"/>
                  <a:pt x="6700321" y="5281266"/>
                  <a:pt x="6699741" y="5297032"/>
                </a:cubicBezTo>
                <a:cubicBezTo>
                  <a:pt x="6701613" y="5329833"/>
                  <a:pt x="6674230" y="5339676"/>
                  <a:pt x="6698438" y="5354609"/>
                </a:cubicBezTo>
                <a:lnTo>
                  <a:pt x="6705394" y="5358041"/>
                </a:lnTo>
                <a:cubicBezTo>
                  <a:pt x="6705576" y="5360469"/>
                  <a:pt x="6705758" y="5362897"/>
                  <a:pt x="6705941" y="5365323"/>
                </a:cubicBezTo>
                <a:cubicBezTo>
                  <a:pt x="6705372" y="5369193"/>
                  <a:pt x="6703413" y="5371317"/>
                  <a:pt x="6698760" y="5370482"/>
                </a:cubicBezTo>
                <a:cubicBezTo>
                  <a:pt x="6715543" y="5401859"/>
                  <a:pt x="6682626" y="5435742"/>
                  <a:pt x="6674560" y="5466409"/>
                </a:cubicBezTo>
                <a:cubicBezTo>
                  <a:pt x="6691190" y="5490459"/>
                  <a:pt x="6702277" y="5480278"/>
                  <a:pt x="6698322" y="5544572"/>
                </a:cubicBezTo>
                <a:lnTo>
                  <a:pt x="6673987" y="5608056"/>
                </a:lnTo>
                <a:lnTo>
                  <a:pt x="6665359" y="5658280"/>
                </a:lnTo>
                <a:lnTo>
                  <a:pt x="6718420" y="5748969"/>
                </a:lnTo>
                <a:cubicBezTo>
                  <a:pt x="6736039" y="5789564"/>
                  <a:pt x="6562893" y="5836768"/>
                  <a:pt x="6554700" y="5893814"/>
                </a:cubicBezTo>
                <a:cubicBezTo>
                  <a:pt x="6525772" y="5938916"/>
                  <a:pt x="6588431" y="5944420"/>
                  <a:pt x="6544853" y="6019582"/>
                </a:cubicBezTo>
                <a:cubicBezTo>
                  <a:pt x="6561064" y="6041815"/>
                  <a:pt x="6507729" y="6219301"/>
                  <a:pt x="6524887" y="6249538"/>
                </a:cubicBezTo>
                <a:cubicBezTo>
                  <a:pt x="6491924" y="6350069"/>
                  <a:pt x="6375368" y="6363960"/>
                  <a:pt x="6378787" y="6426429"/>
                </a:cubicBezTo>
                <a:cubicBezTo>
                  <a:pt x="6377191" y="6484448"/>
                  <a:pt x="6423364" y="6440545"/>
                  <a:pt x="6386119" y="6529594"/>
                </a:cubicBezTo>
                <a:cubicBezTo>
                  <a:pt x="6385279" y="6550368"/>
                  <a:pt x="6339298" y="6562912"/>
                  <a:pt x="6345764" y="6582653"/>
                </a:cubicBezTo>
                <a:lnTo>
                  <a:pt x="6319732" y="6616734"/>
                </a:lnTo>
                <a:lnTo>
                  <a:pt x="6342151" y="6663823"/>
                </a:lnTo>
                <a:lnTo>
                  <a:pt x="6284371" y="6698219"/>
                </a:lnTo>
                <a:cubicBezTo>
                  <a:pt x="6275919" y="6719928"/>
                  <a:pt x="6288754" y="6713569"/>
                  <a:pt x="6271742" y="6740121"/>
                </a:cubicBezTo>
                <a:cubicBezTo>
                  <a:pt x="6276761" y="6763000"/>
                  <a:pt x="6287023" y="6777558"/>
                  <a:pt x="6297326" y="6788280"/>
                </a:cubicBezTo>
                <a:cubicBezTo>
                  <a:pt x="6298521" y="6802579"/>
                  <a:pt x="6228030" y="6843385"/>
                  <a:pt x="6229226" y="6857684"/>
                </a:cubicBezTo>
                <a:lnTo>
                  <a:pt x="0" y="6859293"/>
                </a:lnTo>
                <a:lnTo>
                  <a:pt x="0" y="1294"/>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6">
            <a:extLst>
              <a:ext uri="{FF2B5EF4-FFF2-40B4-BE49-F238E27FC236}">
                <a16:creationId xmlns:a16="http://schemas.microsoft.com/office/drawing/2014/main" id="{17F535C9-7CC8-4CF6-ACB6-19C8F963D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7009">
            <a:off x="10382160" y="81341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BDED224-1C09-48A0-B193-062E88A1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7316" y="3422445"/>
            <a:ext cx="3638020" cy="273210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body of water with trees around it&#10;&#10;Description automatically generated with medium confidence">
            <a:extLst>
              <a:ext uri="{FF2B5EF4-FFF2-40B4-BE49-F238E27FC236}">
                <a16:creationId xmlns:a16="http://schemas.microsoft.com/office/drawing/2014/main" id="{79BAE1EF-59C4-4E11-A8C9-13AD9BEF050D}"/>
              </a:ext>
            </a:extLst>
          </p:cNvPr>
          <p:cNvPicPr>
            <a:picLocks noChangeAspect="1"/>
          </p:cNvPicPr>
          <p:nvPr/>
        </p:nvPicPr>
        <p:blipFill rotWithShape="1">
          <a:blip r:embed="rId5">
            <a:extLst>
              <a:ext uri="{28A0092B-C50C-407E-A947-70E740481C1C}">
                <a14:useLocalDpi xmlns:a14="http://schemas.microsoft.com/office/drawing/2010/main" val="0"/>
              </a:ext>
            </a:extLst>
          </a:blip>
          <a:srcRect t="3005" r="-2" b="-2"/>
          <a:stretch/>
        </p:blipFill>
        <p:spPr>
          <a:xfrm>
            <a:off x="8096690" y="3579285"/>
            <a:ext cx="3324472" cy="2418420"/>
          </a:xfrm>
          <a:prstGeom prst="rect">
            <a:avLst/>
          </a:prstGeom>
        </p:spPr>
      </p:pic>
      <p:sp>
        <p:nvSpPr>
          <p:cNvPr id="28" name="Rectangle 6">
            <a:extLst>
              <a:ext uri="{FF2B5EF4-FFF2-40B4-BE49-F238E27FC236}">
                <a16:creationId xmlns:a16="http://schemas.microsoft.com/office/drawing/2014/main" id="{AFB74E1F-5C8C-4335-9A1B-CD83BD04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2293">
            <a:off x="10731872" y="3188358"/>
            <a:ext cx="123140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DB288CF-D271-4269-9FD5-964BE4D4B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5733" y="540333"/>
            <a:ext cx="3636267" cy="275166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a:extLst>
              <a:ext uri="{FF2B5EF4-FFF2-40B4-BE49-F238E27FC236}">
                <a16:creationId xmlns:a16="http://schemas.microsoft.com/office/drawing/2014/main" id="{086E0A3E-95FB-47C7-A29E-ACABD7E0E4F0}"/>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13" r="45001" b="-4"/>
          <a:stretch/>
        </p:blipFill>
        <p:spPr>
          <a:xfrm rot="5400000">
            <a:off x="9158907" y="257606"/>
            <a:ext cx="2429927" cy="3314533"/>
          </a:xfrm>
          <a:prstGeom prst="rect">
            <a:avLst/>
          </a:prstGeom>
        </p:spPr>
      </p:pic>
      <p:sp>
        <p:nvSpPr>
          <p:cNvPr id="9" name="TextBox 8">
            <a:extLst>
              <a:ext uri="{FF2B5EF4-FFF2-40B4-BE49-F238E27FC236}">
                <a16:creationId xmlns:a16="http://schemas.microsoft.com/office/drawing/2014/main" id="{08AA6782-1687-4249-A140-009E1B047966}"/>
              </a:ext>
            </a:extLst>
          </p:cNvPr>
          <p:cNvSpPr txBox="1"/>
          <p:nvPr/>
        </p:nvSpPr>
        <p:spPr>
          <a:xfrm>
            <a:off x="8729266" y="6125959"/>
            <a:ext cx="3131483" cy="246221"/>
          </a:xfrm>
          <a:prstGeom prst="rect">
            <a:avLst/>
          </a:prstGeom>
          <a:noFill/>
        </p:spPr>
        <p:txBody>
          <a:bodyPr wrap="square" rtlCol="0">
            <a:spAutoFit/>
          </a:bodyPr>
          <a:lstStyle/>
          <a:p>
            <a:r>
              <a:rPr lang="en-US" sz="1000"/>
              <a:t>Shelborne Pond image credit J </a:t>
            </a:r>
            <a:r>
              <a:rPr lang="en-US" sz="1000" err="1"/>
              <a:t>Stockwell</a:t>
            </a:r>
            <a:endParaRPr lang="en-US" sz="1000"/>
          </a:p>
        </p:txBody>
      </p:sp>
      <p:sp>
        <p:nvSpPr>
          <p:cNvPr id="4" name="TextBox 3">
            <a:extLst>
              <a:ext uri="{FF2B5EF4-FFF2-40B4-BE49-F238E27FC236}">
                <a16:creationId xmlns:a16="http://schemas.microsoft.com/office/drawing/2014/main" id="{9FF464E6-65BA-4842-A4D5-39136ACB9F59}"/>
              </a:ext>
            </a:extLst>
          </p:cNvPr>
          <p:cNvSpPr txBox="1"/>
          <p:nvPr/>
        </p:nvSpPr>
        <p:spPr>
          <a:xfrm>
            <a:off x="9147092" y="183436"/>
            <a:ext cx="2467707" cy="400110"/>
          </a:xfrm>
          <a:prstGeom prst="rect">
            <a:avLst/>
          </a:prstGeom>
          <a:noFill/>
        </p:spPr>
        <p:txBody>
          <a:bodyPr wrap="square" rtlCol="0">
            <a:spAutoFit/>
          </a:bodyPr>
          <a:lstStyle/>
          <a:p>
            <a:r>
              <a:rPr lang="en-US" sz="1000" b="0" i="0">
                <a:solidFill>
                  <a:srgbClr val="555555"/>
                </a:solidFill>
                <a:effectLst/>
                <a:latin typeface="museo-sans"/>
              </a:rPr>
              <a:t>Lake George Association and the Town of Bolton, NY Image</a:t>
            </a:r>
            <a:endParaRPr lang="en-US" sz="1000"/>
          </a:p>
        </p:txBody>
      </p:sp>
      <p:pic>
        <p:nvPicPr>
          <p:cNvPr id="16386" name="Picture 2" descr="Lake Champlain Sea Grant - Lake Champlain Basin Program">
            <a:extLst>
              <a:ext uri="{FF2B5EF4-FFF2-40B4-BE49-F238E27FC236}">
                <a16:creationId xmlns:a16="http://schemas.microsoft.com/office/drawing/2014/main" id="{0985B6A9-ABFF-4E50-95E0-6B40644E24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998" y="5864056"/>
            <a:ext cx="125950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447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TotalTime>
  <Words>5261</Words>
  <Application>Microsoft Office PowerPoint</Application>
  <PresentationFormat>Widescreen</PresentationFormat>
  <Paragraphs>387</Paragraphs>
  <Slides>23</Slides>
  <Notes>22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Sea Grant’s Investment in Harmful Algal Blooms</vt:lpstr>
      <vt:lpstr>NOAA HAB Liaison Partnership</vt:lpstr>
      <vt:lpstr>Sea Grant Model</vt:lpstr>
      <vt:lpstr>Great Lakes – Ohio</vt:lpstr>
      <vt:lpstr>Great Lakes - Michigan</vt:lpstr>
      <vt:lpstr>Great Lakes - Wisconsin</vt:lpstr>
      <vt:lpstr>Great Lakes - Pennsylvania</vt:lpstr>
      <vt:lpstr>Great Lakes</vt:lpstr>
      <vt:lpstr>Northeast – Lake Champlain</vt:lpstr>
      <vt:lpstr>Northeast – Delaware </vt:lpstr>
      <vt:lpstr>Northeast – Connecticut &amp; New York</vt:lpstr>
      <vt:lpstr>Northeast – MA-MIT, Woods Hole &amp; New Jersey </vt:lpstr>
      <vt:lpstr>Northeast – Rhode Island</vt:lpstr>
      <vt:lpstr>Mid-Atlantic – Maryland &amp; Virginia</vt:lpstr>
      <vt:lpstr>South-Atlantic – South Carolina</vt:lpstr>
      <vt:lpstr>South-Atlantic - Georgia</vt:lpstr>
      <vt:lpstr>South-Atlantic &amp; Gulf of Mexico - Florida</vt:lpstr>
      <vt:lpstr>Gulf of Mexico –  Mississippi-Alabama &amp; Texas</vt:lpstr>
      <vt:lpstr>Gulf of Mexico - Louisiana</vt:lpstr>
      <vt:lpstr>Pacific Coast – California</vt:lpstr>
      <vt:lpstr>Pacific Coast - USC</vt:lpstr>
      <vt:lpstr>Pacific Coast - Washington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Staugler,Elizabeth A</dc:creator>
  <cp:lastModifiedBy>Staugler,Elizabeth A</cp:lastModifiedBy>
  <cp:revision>3</cp:revision>
  <dcterms:created xsi:type="dcterms:W3CDTF">2022-03-18T14:23:20Z</dcterms:created>
  <dcterms:modified xsi:type="dcterms:W3CDTF">2023-12-01T13:55:14Z</dcterms:modified>
</cp:coreProperties>
</file>