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sldIdLst>
    <p:sldId id="256" r:id="rId2"/>
    <p:sldId id="257" r:id="rId3"/>
    <p:sldId id="344" r:id="rId4"/>
    <p:sldId id="258" r:id="rId5"/>
    <p:sldId id="259" r:id="rId6"/>
    <p:sldId id="262" r:id="rId7"/>
    <p:sldId id="263" r:id="rId8"/>
    <p:sldId id="264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391" r:id="rId20"/>
    <p:sldId id="277" r:id="rId21"/>
    <p:sldId id="278" r:id="rId22"/>
    <p:sldId id="279" r:id="rId23"/>
    <p:sldId id="280" r:id="rId24"/>
    <p:sldId id="342" r:id="rId25"/>
    <p:sldId id="343" r:id="rId26"/>
    <p:sldId id="281" r:id="rId27"/>
    <p:sldId id="283" r:id="rId28"/>
    <p:sldId id="284" r:id="rId29"/>
    <p:sldId id="285" r:id="rId30"/>
    <p:sldId id="282" r:id="rId31"/>
    <p:sldId id="286" r:id="rId32"/>
    <p:sldId id="287" r:id="rId33"/>
    <p:sldId id="288" r:id="rId34"/>
    <p:sldId id="289" r:id="rId35"/>
    <p:sldId id="291" r:id="rId36"/>
    <p:sldId id="290" r:id="rId37"/>
    <p:sldId id="292" r:id="rId38"/>
    <p:sldId id="345" r:id="rId39"/>
    <p:sldId id="294" r:id="rId40"/>
    <p:sldId id="293" r:id="rId41"/>
    <p:sldId id="295" r:id="rId42"/>
    <p:sldId id="314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9" r:id="rId55"/>
    <p:sldId id="308" r:id="rId56"/>
    <p:sldId id="310" r:id="rId57"/>
    <p:sldId id="311" r:id="rId58"/>
    <p:sldId id="312" r:id="rId59"/>
    <p:sldId id="313" r:id="rId60"/>
    <p:sldId id="296" r:id="rId61"/>
    <p:sldId id="315" r:id="rId62"/>
    <p:sldId id="316" r:id="rId63"/>
    <p:sldId id="317" r:id="rId64"/>
    <p:sldId id="346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7" r:id="rId74"/>
    <p:sldId id="326" r:id="rId75"/>
    <p:sldId id="328" r:id="rId76"/>
    <p:sldId id="330" r:id="rId77"/>
    <p:sldId id="331" r:id="rId78"/>
    <p:sldId id="329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8" r:id="rId100"/>
    <p:sldId id="357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69" r:id="rId112"/>
    <p:sldId id="370" r:id="rId1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08" autoAdjust="0"/>
    <p:restoredTop sz="94660"/>
  </p:normalViewPr>
  <p:slideViewPr>
    <p:cSldViewPr>
      <p:cViewPr varScale="1">
        <p:scale>
          <a:sx n="65" d="100"/>
          <a:sy n="65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BF6EA-1A1F-4FD2-A7CB-6431324B2614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65A23-0F42-4B9D-A9C1-DFA260590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65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Microsoft clip 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09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lickr.com/photos/usfwsnortheast/4306396499/sizes/z/in/photolist-7yxpDv-cp5d4q-cp5cAS-99CKg1-bwPCo6-axrXY3-bL7qXM-a2T5RN-a2T5qs-a2T65w-a2T5C7-a2QdBr-a2Qk7a-a2QkDk-a2TbPy-a2QkMz-a2QkAk-a2QeHz-a5mFW9-a5iNaX-a5mEzm-a5iMoB-a5mFm7-a5iNTP-dB3TR6-edTtGe-a2Qksp-8PT1Pu-99ZpsH-9a3vSC-9a3zod-ed3zXg-9KJman-cWEnaG-cNWRAu-gxE25r-jqABdp-8shkSR-9K6Aw1-eh9srX-a5HYn6-8skpq9-8skpSN-8skpwL-bX7cva-bGh146-ed3AvF-7U4wpM-abv7d5-7zBina-hkdw2R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http://en.wikipedia.org/wiki/File:Coragyps-atratus-001.jpg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Microsoft clip art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Microsoft clip art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Microsoft clip 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Microsoft </a:t>
            </a:r>
            <a:r>
              <a:rPr lang="en-US" smtClean="0"/>
              <a:t>clip 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Microsoft clip art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80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http://en.wikipedia.org/wiki/File:Coragyps-atratus-001.jpg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lickr.com/photos/usfwsnortheast/4306396499/sizes/z/in/photolist-7yxpDv-cp5d4q-cp5cAS-99CKg1-bwPCo6-axrXY3-bL7qXM-a2T5RN-a2T5qs-a2T65w-a2T5C7-a2QdBr-a2Qk7a-a2QkDk-a2TbPy-a2QkMz-a2QkAk-a2QeHz-a5mFW9-a5iNaX-a5mEzm-a5iMoB-a5mFm7-a5iNTP-dB3TR6-edTtGe-a2Qksp-8PT1Pu-99ZpsH-9a3vSC-9a3zod-ed3zXg-9KJman-cWEnaG-cNWRAu-gxE25r-jqABdp-8shkSR-9K6Aw1-eh9srX-a5HYn6-8skpq9-8skpSN-8skpwL-bX7cva-bGh146-ed3AvF-7U4wpM-abv7d5-7zBina-hkdw2R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Microsoft clip art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437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lickr.com/photos/usfwsnortheast/4306396499/sizes/z/in/photolist-7yxpDv-cp5d4q-cp5cAS-99CKg1-bwPCo6-axrXY3-bL7qXM-a2T5RN-a2T5qs-a2T65w-a2T5C7-a2QdBr-a2Qk7a-a2QkDk-a2TbPy-a2QkMz-a2QkAk-a2QeHz-a5mFW9-a5iNaX-a5mEzm-a5iMoB-a5mFm7-a5iNTP-dB3TR6-edTtGe-a2Qksp-8PT1Pu-99ZpsH-9a3vSC-9a3zod-ed3zXg-9KJman-cWEnaG-cNWRAu-gxE25r-jqABdp-8shkSR-9K6Aw1-eh9srX-a5HYn6-8skpq9-8skpSN-8skpwL-bX7cva-bGh146-ed3AvF-7U4wpM-abv7d5-7zBina-hkdw2R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http://en.wikipedia.org/wiki/File:Carcharhinus_brevipinna_JNC3080_Body.JPG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lickr.com/photos/lindenbaum/3116202999/sizes/z/in/photolist-5KnmzV-5NNx8C-5UUS99-62J7eq-9h8enV-bp8K6R-bp8K9z-9h8ewk-9h8eF4-9hbnpU-9h8eqz-9hbn3J-9h8etM-7zArL4-9AWYcJ-dW47BV-dW487Z-dW47S6-dW9JHo-7zArD6-dMSLtx-dQ7E72-dW48pp-cfuoBj-9grhoD-9gunZA-cfuonN-9rD1eh-dW4aat-aiRv2A-anpd9y-dW9KWy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http://en.wikipedia.org/wiki/File:Carcharhinus_limbatus_-_Caraibische_zwartpunthaai.jpg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http://en.wikipedia.org/wiki/File:Atlantic_sharpnose_shark_nmfs.jpg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http://en.wikipedia.org/wiki/File:Carcharhinus_plumbeus_georgia.jpg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http://en.wikipedia.org/wiki/File:Fire_ants_01.jpg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lickr.com/photos/ableman/2176652475/sizes/z/in/photolist-4jkUWX-4jpXUU-4mBiNs-4u45rQ-4Vkk46-4Vy8qD-4VCxku-4WSAP8-5NHq8Z-5NHrZP-648wxG-64Uccv-69KmLr-69KmMn-69KmWB-69PyGC-6cCWeb-6cKXop-6cKXTt-6cKY3P-6cKYKK-6cQ7g3-6hQSkV-6E7quj-6W19ge-7fRfWF-7fRiKT-7fRoEr-7fVgHS-7fVhVs-dQVTis-96owcW-dQVTFs-adfWBT-adhbDK-adhc7t-adhkjF-adkdSU-fK6z85-96keQP-9wK9qa-jT4UXn-jT7d9G-8hGQk6-jT54HP-jT5Map-jT7hBE-8B68F1-9MKeda-7NUGfs-7NUGq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http://en.wikipedia.org/wiki/File:Spotted_seatrout_fish_cynoscion_nebulosus.jpg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http://catchandrelease.org/resource_photos/fwc_2_high.jpg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lickr.com/photos/pjah73/3976450042/sizes/z/in/photolist-74om4u-7gwiaH-7rqgwh-9tRjT2-cS4R39-7GiQYL-bpZ6T1-a6mkUq-bvUfZq-dMq5KV-88R4a4-dFzVxU-c7XYWS-bJP2KK-8cijEW-bvUg2E-adAkgv-cmNE2q-7GiQYm-ej4tcj-7QyEn5-dg7XKU-ec9cQY-8hqQNH-ec9cQy-c19HxW-c19RHN-c19PWG-c19JXJ-c19PjU-c19Njf-c19J8q-c19Law-c19LKL-c19NK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lickr.com/photos/myfwcmedia/9457723793/sizes/z/in/photolist-fpKiMk-fpKiJR-fpKiJ4-egsugQ-jpk1wX-9WenA7-crikDS-gUo7MA-gUo8y5-gUobKC-eX1Fip-bp9VbJ-isBn3o-isBK9Q-bkKJw8-bMKQsz-baFV1i-byQWwY-byQWQL-dvkA8M-g7W5TQ-9m2iZV-i8bfAi-dKzAUU-g7W4WE-eerUCt-axaJ95-ax81RR-91xWs6-88Unvc-9axomd-9auete-9auf5v-9axoHS-88Unpc-eexCXJ-ak5Wap-ajPe9d-imVdTj/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http://www.flickr.com/photos/jimpic/7785272628/sizes/z/in/photolist-cRXyjq-83tRxg-cdAHNf-bzAQTP-gfmzhy-gfmCkC-gfmDyu-gfms5B-aDPuuL-avkYEA-agxJHL-cr12nb-aguPrB-bkpbVy-9r8tn8-8yqtgc-dXFZwQ-bVVg1W-dXAnK4-gx9hH1-9b6e65-8sggjX/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flickr.com/photos/myfwcmedia/9457723793/sizes/z/in/photolist-fpKiMk-fpKiJR-fpKiJ4-egsugQ-jpk1wX-9WenA7-crikDS-gUo7MA-gUo8y5-gUobKC-eX1Fip-bp9VbJ-isBn3o-isBK9Q-bkKJw8-bMKQsz-baFV1i-byQWwY-byQWQL-dvkA8M-g7W5TQ-9m2iZV-i8bfAi-dKzAUU-g7W4WE-eerUCt-axaJ95-ax81RR-91xWs6-88Unvc-9axomd-9auete-9auf5v-9axoHS-88Unpc-eexCXJ-ak5Wap-ajPe9d-imVdTj/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http://en.wikipedia.org/wiki/File:Spanish_mack_photo3_exp.jpg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http://en.wikipedia.org/wiki/File:Fire_ants_01.jpg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lickr.com/photos/pjah73/3976450042/sizes/z/in/photolist-74om4u-7gwiaH-7rqgwh-9tRjT2-cS4R39-7GiQYL-bpZ6T1-a6mkUq-bvUfZq-dMq5KV-88R4a4-dFzVxU-c7XYWS-bJP2KK-8cijEW-bvUg2E-adAkgv-cmNE2q-7GiQYm-ej4tcj-7QyEn5-dg7XKU-ec9cQY-8hqQNH-ec9cQy-c19HxW-c19RHN-c19PWG-c19JXJ-c19PjU-c19Njf-c19J8q-c19Law-c19LKL-c19NK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http://catchandrelease.org/resource_photos/fwc_2_high.jpg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lickr.com/photos/lindenbaum/3116202999/sizes/z/in/photolist-5KnmzV-5NNx8C-5UUS99-62J7eq-9h8enV-bp8K6R-bp8K9z-9h8ewk-9h8eF4-9hbnpU-9h8eqz-9hbn3J-9h8etM-7zArL4-9AWYcJ-dW47BV-dW487Z-dW47S6-dW9JHo-7zArD6-dMSLtx-dQ7E72-dW48pp-cfuoBj-9grhoD-9gunZA-cfuonN-9rD1eh-dW4aat-aiRv2A-anpd9y-dW9KWy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lickr.com/photos/fisherckick09/3831686070/sizes/z/in/photolist-6QAoLW-75jzPv-7ai3B6-7obScv-7ofLcC-gfNq5n-grdzMm-aM465a-dD3dqM-bygtLs-aM469g-aM463e-f6oeq8-dsCk2e-cD3nNq-c6XYX1-c6XXvy-auhytE-cD3pFj-8qtjWD-9ypSbX-abx2ko-bmWvZr-gEVxxi-abtnjt-9HYh8Z-boJD2j-cV98iu-cV98os-8wQyNc-gEUS7g-bu9LWc-8TF5zc-e1kUom-cx8YxJ-cHyyBQ-cD3kb9-cD3rXm-cD3vXG-cD3tjm-cD3e7Y-f6CA2J-f6CtTo-f6CwuY-f6CuP7-f6oktX-f6ogKV-f6CxFj-f6Cyfm-f6Cx4W-f6oj1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http://en.wikipedia.org/wiki/File:Bluefin-big.jpg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http://www.nefsc.noaa.gov/rcb/photogallery/pelagic.html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http://en.wikipedia.org/wiki/File:Fire_ants_01.jpg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http://www.nefsc.noaa.gov/rcb/photogallery/pelagic.html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http://en.wikipedia.org/wiki/File:Shortfin_mako_swfsc.jpg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lickr.com/photos/robinhughes/274485142/sizes/o/in/photolist-qfNSs-qQJPL-wcnuJ-23P2Du-23P2DS-2z5zJW-2PksqH-2Pksuz-2PpUUE-3gNjxs-4jk6iB-4jNA72-4jNA8g-4k3nib-4N2Wn3-56NYHV-56P1aX-56T8nu-56T8rA-56T8E3-56T9Sd-56TaoQ-56TaT5-5nCTvz-5NuPMF-5UpLZ7-5WZ7Ju-5Yfx1v-62etwh-683NBW-6cc48j-6frHRx-6yWHYJ-71xz2y-73rGeV-75JkpD-75NefY-7bBJdx-9Q1WZZ-9JsGSL-9MtkRD-dZThXh-iqQpx1-bygZjj-94wf2k-9wXs17-iFmVQ8-bo8NZ4-bpGYwr-dkE1wa-7XN4N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http://en.wikipedia.org/wiki/File:Carcharhinus_falciformis_off_Cuba.jpg/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http://en.wikipedia.org/wiki/File:Puffinus_gravisPCCA20070623-3738B.jpg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http://en.wikipedia.org/wiki/File:Puffinus_gravisPCCA20070623-3738B.jpg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http://en.wikipedia.org/wiki/File:White_Marlin_in_North_Carolina_1394318584.jpg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http://www.nefsc.noaa.gov/rcb/photogallery/pelagic.html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http://www.nefsc.noaa.gov/rcb/photogallery/pelagic.html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http://www.flickr.com/photos/17842909@N00/5248036320/in/photolist-8ZKymQ-e4iatC-a4YEu1-9WPEse-fAuP4k-gu62Ek-a28AR3-8xcwuS-9FTRHA-aqk5bY-7HVCeG-7AER5F-8SuXmE-9Jo4JK-9SB9Cy-7XFzfA-9WuVYR-cxp9dN-jcfACy-dvTbbH-dQfr8D-7YuHWh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http://commons.wikimedia.org/wiki/File:Skipjack_Tuna.jpg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lickr.com/photos/ableman/2176652475/sizes/z/in/photolist-4jkUWX-4jpXUU-4mBiNs-4u45rQ-4Vkk46-4Vy8qD-4VCxku-4WSAP8-5NHq8Z-5NHrZP-648wxG-64Uccv-69KmLr-69KmMn-69KmWB-69PyGC-6cCWeb-6cKXop-6cKXTt-6cKY3P-6cKYKK-6cQ7g3-6hQSkV-6E7quj-6W19ge-7fRfWF-7fRiKT-7fRoEr-7fVgHS-7fVhVs-dQVTis-96owcW-dQVTFs-adfWBT-adhbDK-adhc7t-adhkjF-adkdSU-fK6z85-96keQP-9wK9qa-jT4UXn-jT7d9G-8hGQk6-jT54HP-jT5Map-jT7hBE-8B68F1-9MKeda-7NUGfs-7NUGq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lickr.com/photos/fisherckick09/3831686070/sizes/z/in/photolist-6QAoLW-75jzPv-7ai3B6-7obScv-7ofLcC-gfNq5n-grdzMm-aM465a-dD3dqM-bygtLs-aM469g-aM463e-f6oeq8-dsCk2e-cD3nNq-c6XYX1-c6XXvy-auhytE-cD3pFj-8qtjWD-9ypSbX-abx2ko-bmWvZr-gEVxxi-abtnjt-9HYh8Z-boJD2j-cV98iu-cV98os-8wQyNc-gEUS7g-bu9LWc-8TF5zc-e1kUom-cx8YxJ-cHyyBQ-cD3kb9-cD3rXm-cD3vXG-cD3tjm-cD3e7Y-f6CA2J-f6CtTo-f6CwuY-f6CuP7-f6oktX-f6ogKV-f6CxFj-f6Cyfm-f6Cx4W-f6oj1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lickr.com/photos/ableman/2176652475/sizes/z/in/photolist-4jkUWX-4jpXUU-4mBiNs-4u45rQ-4Vkk46-4Vy8qD-4VCxku-4WSAP8-5NHq8Z-5NHrZP-648wxG-64Uccv-69KmLr-69KmMn-69KmWB-69PyGC-6cCWeb-6cKXop-6cKXTt-6cKY3P-6cKYKK-6cQ7g3-6hQSkV-6E7quj-6W19ge-7fRfWF-7fRiKT-7fRoEr-7fVgHS-7fVhVs-dQVTis-96owcW-dQVTFs-adfWBT-adhbDK-adhc7t-adhkjF-adkdSU-fK6z85-96keQP-9wK9qa-jT4UXn-jT7d9G-8hGQk6-jT54HP-jT5Map-jT7hBE-8B68F1-9MKeda-7NUGfs-7NUGq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http://en.wikipedia.org/wiki/File:Shortfin_mako_swfsc.jpg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http://en.wikipedia.org/wiki/File:Oceanic_Whitetip_Shark.png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lickr.com/photos/ableman/2176652475/sizes/z/in/photolist-4jkUWX-4jpXUU-4mBiNs-4u45rQ-4Vkk46-4Vy8qD-4VCxku-4WSAP8-5NHq8Z-5NHrZP-648wxG-64Uccv-69KmLr-69KmMn-69KmWB-69PyGC-6cCWeb-6cKXop-6cKXTt-6cKY3P-6cKYKK-6cQ7g3-6hQSkV-6E7quj-6W19ge-7fRfWF-7fRiKT-7fRoEr-7fVgHS-7fVhVs-dQVTis-96owcW-dQVTFs-adfWBT-adhbDK-adhc7t-adhkjF-adkdSU-fK6z85-96keQP-9wK9qa-jT4UXn-jT7d9G-8hGQk6-jT54HP-jT5Map-jT7hBE-8B68F1-9MKeda-7NUGfs-7NUGq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lickr.com/photos/ableman/2176652475/sizes/z/in/photolist-4jkUWX-4jpXUU-4mBiNs-4u45rQ-4Vkk46-4Vy8qD-4VCxku-4WSAP8-5NHq8Z-5NHrZP-648wxG-64Uccv-69KmLr-69KmMn-69KmWB-69PyGC-6cCWeb-6cKXop-6cKXTt-6cKY3P-6cKYKK-6cQ7g3-6hQSkV-6E7quj-6W19ge-7fRfWF-7fRiKT-7fRoEr-7fVgHS-7fVhVs-dQVTis-96owcW-dQVTFs-adfWBT-adhbDK-adhc7t-adhkjF-adkdSU-fK6z85-96keQP-9wK9qa-jT4UXn-jT7d9G-8hGQk6-jT54HP-jT5Map-jT7hBE-8B68F1-9MKeda-7NUGfs-7NUGq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http://www.flickr.com/photos/17842909@N00/5248036320/in/photolist-8ZKymQ-e4iatC-a4YEu1-9WPEse-fAuP4k-gu62Ek-a28AR3-8xcwuS-9FTRHA-aqk5bY-7HVCeG-7AER5F-8SuXmE-9Jo4JK-9SB9Cy-7XFzfA-9WuVYR-cxp9dN-jcfACy-dvTbbH-dQfr8D-7YuHWh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http://en.wikipedia.org/wiki/File:Bluefin-big.jpg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http://www.nefsc.noaa.gov/rcb/photogallery/pelagic.html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http://en.wikipedia.org/wiki/File:Oceanic_Whitetip_Shark.png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http://en.wikipedia.org/wiki/File:Atlantic_blue_marlin.jpg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http://en.wikipedia.org/wiki/File:Prionace_glauca_1.jpg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http://www.nefsc.noaa.gov/rcb/photogallery/pelagic.html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http://en.wikipedia.org/wiki/File:Prionace_glauca_1.jpg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http://en.wikipedia.org/wiki/File:Prionace_glauca_1.jpg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http://www.nefsc.noaa.gov/rcb/photogallery/pelagic.html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Microsoft Clip art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http://en.wikipedia.org/wiki/File:Oceanic_Whitetip_Shark.png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lickr.com/photos/fisherckick09/3831686070/sizes/z/in/photolist-6QAoLW-75jzPv-7ai3B6-7obScv-7ofLcC-gfNq5n-grdzMm-aM465a-dD3dqM-bygtLs-aM469g-aM463e-f6oeq8-dsCk2e-cD3nNq-c6XYX1-c6XXvy-auhytE-cD3pFj-8qtjWD-9ypSbX-abx2ko-bmWvZr-gEVxxi-abtnjt-9HYh8Z-boJD2j-cV98iu-cV98os-8wQyNc-gEUS7g-bu9LWc-8TF5zc-e1kUom-cx8YxJ-cHyyBQ-cD3kb9-cD3rXm-cD3vXG-cD3tjm-cD3e7Y-f6CA2J-f6CtTo-f6CwuY-f6CuP7-f6oktX-f6ogKV-f6CxFj-f6Cyfm-f6Cx4W-f6oj1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http://commons.wikimedia.org/wiki/File:Fish4446_-_Flickr_-_NOAA_Photo_Library.jpg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lickr.com/photos/skovtop/2596562533/sizes/o/in/photolist-4Xs4zx-4XwkAC-4XwmiQ-4YXHiB-4ZsiDk-572zwk-57u7Kk-57yipo-5cifWz-5cigap-5cigpx-5cnvzh-5f3K6D-5jq6v5-5kRsWP-5mQJrG-5mQJuo-5AiniE-5EdR7L-5Fbv5D-5Fbv6z-5Fbv84-5FfMYd-5FfMZ5-5HYmra-5S6Q8m-5TPW3o-5UtzV7-5WrgG8-5WYUuQ-5Zeekv-5ZeiDZ-5ZekRM-5ZemCx-5ZeoM8-5Zeqfi-5Zitwj-5Ziuj1-5ZiyRE-5ZizwS-61pcDX-63MW9Q-67hHjS-68bZwK-68gbTQ-6iZMku-6pNroG-6rhRSt-6rmZS3-6sgeNM-6xEQD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http://en.wikipedia.org/wiki/File:Tiger_shark.jpg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http://en.wikipedia.org/wiki/File:Tiger_shark.jpg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http://en.wikipedia.org/wiki/File:Tiger_shark.jpg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5A23-0F42-4B9D-A9C1-DFA260590BA2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4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FD86-E47B-4323-B957-BF25407D39E3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73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FD86-E47B-4323-B957-BF25407D39E3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50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FD86-E47B-4323-B957-BF25407D39E3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15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FD86-E47B-4323-B957-BF25407D39E3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6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FD86-E47B-4323-B957-BF25407D39E3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62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FD86-E47B-4323-B957-BF25407D39E3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9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FD86-E47B-4323-B957-BF25407D39E3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87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FD86-E47B-4323-B957-BF25407D39E3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49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FD86-E47B-4323-B957-BF25407D39E3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38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FD86-E47B-4323-B957-BF25407D39E3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81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FD86-E47B-4323-B957-BF25407D39E3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40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3FD86-E47B-4323-B957-BF25407D39E3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B6AD8-B122-4EC6-84A0-227724CC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9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wmf"/><Relationship Id="rId5" Type="http://schemas.openxmlformats.org/officeDocument/2006/relationships/image" Target="../media/image55.jpg"/><Relationship Id="rId4" Type="http://schemas.openxmlformats.org/officeDocument/2006/relationships/image" Target="../media/image54.wmf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9/Atlantic_sharpnose_shark_nmfs.jpg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6/6e/Carcharhinus_plumbeus_georgia.jpg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6/6c/Spotted_seatrout_fish_cynoscion_nebulosus.jpg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“Survival”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3163" y="4428724"/>
            <a:ext cx="6400800" cy="1752600"/>
          </a:xfrm>
        </p:spPr>
        <p:txBody>
          <a:bodyPr/>
          <a:lstStyle/>
          <a:p>
            <a:r>
              <a:rPr lang="en-US" dirty="0" smtClean="0"/>
              <a:t>Modified by Maia McGuire from an activity created by Susanna </a:t>
            </a:r>
            <a:r>
              <a:rPr lang="en-US" dirty="0" err="1" smtClean="0"/>
              <a:t>Musick</a:t>
            </a:r>
            <a:r>
              <a:rPr lang="en-US" dirty="0" smtClean="0"/>
              <a:t> and Lisa Lawrence</a:t>
            </a:r>
            <a:endParaRPr lang="en-US" dirty="0"/>
          </a:p>
        </p:txBody>
      </p:sp>
      <p:pic>
        <p:nvPicPr>
          <p:cNvPr id="1026" name="Picture 2" descr="C:\Users\Maia\AppData\Local\Microsoft\Windows\Temporary Internet Files\Content.IE5\1I6HENDJ\MC90001654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773" y="958296"/>
            <a:ext cx="1828800" cy="148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aia\AppData\Local\Microsoft\Windows\Temporary Internet Files\Content.IE5\1I6HENDJ\MC90001654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718" y="505632"/>
            <a:ext cx="1600200" cy="129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ia\AppData\Local\Microsoft\Windows\Temporary Internet Files\Content.IE5\1I6HENDJ\MC90001654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81769"/>
            <a:ext cx="2057400" cy="166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aia\AppData\Local\Microsoft\Windows\Temporary Internet Files\Content.IE5\1I6HENDJ\MC90001654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9" y="4333573"/>
            <a:ext cx="457200" cy="37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aia\AppData\Local\Microsoft\Windows\Temporary Internet Files\Content.IE5\1I6HENDJ\MC90001654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3" y="3525095"/>
            <a:ext cx="685800" cy="55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aia\AppData\Local\Microsoft\Windows\Temporary Internet Files\Content.IE5\1I6HENDJ\MC90001654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7" y="2580346"/>
            <a:ext cx="914400" cy="74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Maia\AppData\Local\Microsoft\Windows\Temporary Internet Files\Content.IE5\1I6HENDJ\MC90001654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7972"/>
            <a:ext cx="1143000" cy="92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Maia\AppData\Local\Microsoft\Windows\Temporary Internet Files\Content.IE5\1I6HENDJ\MC90001654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15" y="594934"/>
            <a:ext cx="1379830" cy="111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31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35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3429000"/>
            <a:ext cx="3962400" cy="2786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fire ants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USDA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62050"/>
            <a:ext cx="3190875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90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Sea—years 2-9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63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105400"/>
            <a:ext cx="83820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</a:t>
            </a:r>
            <a:r>
              <a:rPr lang="en-US" sz="7200" dirty="0" err="1" smtClean="0"/>
              <a:t>whitetip</a:t>
            </a:r>
            <a:r>
              <a:rPr lang="en-US" sz="7200" dirty="0" smtClean="0"/>
              <a:t> shark</a:t>
            </a:r>
          </a:p>
          <a:p>
            <a:pPr marL="0" indent="0" algn="ctr">
              <a:buNone/>
            </a:pPr>
            <a:r>
              <a:rPr lang="en-US" sz="2000" dirty="0" smtClean="0"/>
              <a:t>Photo credit: </a:t>
            </a:r>
            <a:r>
              <a:rPr lang="en-US" sz="1800" dirty="0"/>
              <a:t>Thomas </a:t>
            </a:r>
            <a:r>
              <a:rPr lang="en-US" sz="1800" dirty="0" err="1" smtClean="0"/>
              <a:t>Ehrensperger</a:t>
            </a:r>
            <a:r>
              <a:rPr lang="en-US" sz="1800" dirty="0" smtClean="0"/>
              <a:t>/Wikipedia</a:t>
            </a:r>
            <a:endParaRPr lang="en-US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t="19333" r="18871" b="37031"/>
          <a:stretch/>
        </p:blipFill>
        <p:spPr bwMode="auto">
          <a:xfrm>
            <a:off x="1295399" y="2133599"/>
            <a:ext cx="6629401" cy="297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62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Sea—years 2-9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69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286000"/>
            <a:ext cx="3733800" cy="4565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</a:t>
            </a:r>
            <a:r>
              <a:rPr lang="en-US" sz="7200" dirty="0" err="1" smtClean="0"/>
              <a:t>yellowfin</a:t>
            </a:r>
            <a:r>
              <a:rPr lang="en-US" sz="7200" dirty="0" smtClean="0"/>
              <a:t> tuna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Sandra McPherson/Flickr</a:t>
            </a:r>
            <a:endParaRPr lang="en-US" sz="200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2" r="10635" b="18869"/>
          <a:stretch/>
        </p:blipFill>
        <p:spPr bwMode="auto">
          <a:xfrm>
            <a:off x="4503372" y="2253343"/>
            <a:ext cx="4459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63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</a:t>
            </a:r>
            <a:r>
              <a:rPr lang="en-US" dirty="0" smtClean="0"/>
              <a:t>Sea—years 2-9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70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4936222"/>
            <a:ext cx="8077200" cy="1915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barracuda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Maia McGuire</a:t>
            </a:r>
            <a:endParaRPr lang="en-US" sz="2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9" t="41546" r="14079" b="26156"/>
          <a:stretch/>
        </p:blipFill>
        <p:spPr bwMode="auto">
          <a:xfrm>
            <a:off x="789709" y="2209800"/>
            <a:ext cx="7620000" cy="272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27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</a:t>
            </a:r>
            <a:r>
              <a:rPr lang="en-US" dirty="0" smtClean="0"/>
              <a:t>Sea—years 2-9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80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4936222"/>
            <a:ext cx="8077200" cy="19152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an amberjack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NOAA</a:t>
            </a:r>
            <a:endParaRPr lang="en-US" sz="20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8" b="17214"/>
          <a:stretch/>
        </p:blipFill>
        <p:spPr bwMode="auto">
          <a:xfrm>
            <a:off x="762000" y="2227657"/>
            <a:ext cx="7620000" cy="275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83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</a:t>
            </a:r>
            <a:r>
              <a:rPr lang="en-US" dirty="0" smtClean="0"/>
              <a:t>Sea—years 2-9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89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4936222"/>
            <a:ext cx="8077200" cy="1915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wahoo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</a:t>
            </a:r>
            <a:r>
              <a:rPr lang="en-US" sz="2000" dirty="0" err="1" smtClean="0"/>
              <a:t>leetas</a:t>
            </a:r>
            <a:r>
              <a:rPr lang="en-US" sz="2000" dirty="0" smtClean="0"/>
              <a:t>/Flickr</a:t>
            </a:r>
            <a:endParaRPr lang="en-US" sz="20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4" t="24579" r="8333" b="47443"/>
          <a:stretch/>
        </p:blipFill>
        <p:spPr bwMode="auto">
          <a:xfrm>
            <a:off x="342070" y="2438400"/>
            <a:ext cx="8329406" cy="249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05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3355975"/>
          </a:xfrm>
        </p:spPr>
        <p:txBody>
          <a:bodyPr>
            <a:noAutofit/>
          </a:bodyPr>
          <a:lstStyle/>
          <a:p>
            <a:r>
              <a:rPr lang="en-US" sz="6600" dirty="0" smtClean="0"/>
              <a:t>There are only 5 turtles left. They can swim back to shore. But they are not adults yet…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01414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 10+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30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4936222"/>
            <a:ext cx="8077200" cy="19152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tiger shark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Albert </a:t>
            </a:r>
            <a:r>
              <a:rPr lang="en-US" sz="2000" dirty="0" err="1" smtClean="0"/>
              <a:t>Kok</a:t>
            </a:r>
            <a:endParaRPr lang="en-US" sz="20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3" b="6362"/>
          <a:stretch/>
        </p:blipFill>
        <p:spPr bwMode="auto">
          <a:xfrm>
            <a:off x="1905000" y="2209800"/>
            <a:ext cx="5334000" cy="289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7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 10+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48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4936222"/>
            <a:ext cx="8077200" cy="1915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Disease</a:t>
            </a:r>
            <a:endParaRPr lang="en-US" sz="2000" dirty="0"/>
          </a:p>
        </p:txBody>
      </p:sp>
      <p:pic>
        <p:nvPicPr>
          <p:cNvPr id="26626" name="Picture 2" descr="C:\Users\Maia\AppData\Local\Microsoft\Windows\Temporary Internet Files\Content.IE5\H1P01TLH\MC90043438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465" y="2555874"/>
            <a:ext cx="2225069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11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 10+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91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4936222"/>
            <a:ext cx="8077200" cy="1915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Hypothermia</a:t>
            </a:r>
            <a:endParaRPr lang="en-US" sz="2000" dirty="0"/>
          </a:p>
        </p:txBody>
      </p:sp>
      <p:pic>
        <p:nvPicPr>
          <p:cNvPr id="27650" name="Picture 2" descr="C:\Users\Maia\AppData\Local\Microsoft\Windows\Temporary Internet Files\Content.IE5\V3EEJTD0\MC9004454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87168"/>
            <a:ext cx="3421276" cy="22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14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38200" y="1828800"/>
            <a:ext cx="7772400" cy="2822575"/>
          </a:xfrm>
        </p:spPr>
        <p:txBody>
          <a:bodyPr>
            <a:noAutofit/>
          </a:bodyPr>
          <a:lstStyle/>
          <a:p>
            <a:r>
              <a:rPr lang="en-US" sz="6600" dirty="0" smtClean="0"/>
              <a:t>How many turtles survived to become adults?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84542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42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2743200"/>
            <a:ext cx="3962400" cy="3472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Trapped by plant roots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</a:t>
            </a:r>
            <a:r>
              <a:rPr lang="en-US" sz="2000" dirty="0" err="1" smtClean="0"/>
              <a:t>readerwalker</a:t>
            </a:r>
            <a:r>
              <a:rPr lang="en-US" sz="2000" dirty="0" smtClean="0"/>
              <a:t>/Flickr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362200"/>
            <a:ext cx="440266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76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The reality…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Our game started with 100 eggs</a:t>
            </a:r>
          </a:p>
          <a:p>
            <a:r>
              <a:rPr lang="en-US" sz="4400" dirty="0" smtClean="0"/>
              <a:t>We would need to start with 1000 eggs to have one or two survive to become adult turtles.</a:t>
            </a:r>
          </a:p>
          <a:p>
            <a:r>
              <a:rPr lang="en-US" sz="4400" dirty="0" smtClean="0"/>
              <a:t>Why do so few survive?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8645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Maia\AppData\Local\Microsoft\Windows\Temporary Internet Files\Content.IE5\V3EEJTD0\MC90028556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343" y="2895600"/>
            <a:ext cx="3213770" cy="11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630382"/>
            <a:ext cx="3429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 descr="C:\Users\Maia\AppData\Local\Microsoft\Windows\Temporary Internet Files\Content.IE5\YT5PRJ2Z\MC90008946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684" y="630382"/>
            <a:ext cx="2782429" cy="207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346760"/>
            <a:ext cx="4114800" cy="3086100"/>
          </a:xfrm>
          <a:prstGeom prst="rect">
            <a:avLst/>
          </a:prstGeom>
        </p:spPr>
      </p:pic>
      <p:pic>
        <p:nvPicPr>
          <p:cNvPr id="28678" name="Picture 6" descr="C:\Users\Maia\AppData\Local\Microsoft\Windows\Temporary Internet Files\Content.IE5\H1P01TLH\MC900045241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345" y="4267200"/>
            <a:ext cx="2334768" cy="22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9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How can YOU help?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Pick up trash and throw it in a </a:t>
            </a:r>
            <a:r>
              <a:rPr lang="en-US" sz="3600" smtClean="0"/>
              <a:t>“safe” </a:t>
            </a:r>
            <a:r>
              <a:rPr lang="en-US" sz="3600" dirty="0" smtClean="0"/>
              <a:t>garbage can (indoors, or an outdoor one with a lid)</a:t>
            </a:r>
          </a:p>
          <a:p>
            <a:r>
              <a:rPr lang="en-US" sz="3600" dirty="0" smtClean="0"/>
              <a:t>Don’t release balloons</a:t>
            </a:r>
          </a:p>
          <a:p>
            <a:r>
              <a:rPr lang="en-US" sz="3600" dirty="0" smtClean="0"/>
              <a:t>Remove beach chairs, umbrellas etc. from the beach at night</a:t>
            </a:r>
          </a:p>
          <a:p>
            <a:r>
              <a:rPr lang="en-US" sz="3600" dirty="0" smtClean="0"/>
              <a:t>Fill in holes and flatten sandcastles when leaving the beach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468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50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2743200"/>
            <a:ext cx="3962400" cy="3472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Trapped by plant roots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</a:t>
            </a:r>
            <a:r>
              <a:rPr lang="en-US" sz="2000" dirty="0" err="1" smtClean="0"/>
              <a:t>readerwalker</a:t>
            </a:r>
            <a:r>
              <a:rPr lang="en-US" sz="2000" dirty="0" smtClean="0"/>
              <a:t>/Flickr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362200"/>
            <a:ext cx="440266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01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51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5512951"/>
            <a:ext cx="7620000" cy="1338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Erosion </a:t>
            </a:r>
            <a:r>
              <a:rPr lang="en-US" sz="2000" dirty="0" smtClean="0"/>
              <a:t>Photo credit: US Fish &amp; Wildlife Service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33600"/>
            <a:ext cx="6350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2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55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5512951"/>
            <a:ext cx="7620000" cy="1338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Erosion </a:t>
            </a:r>
            <a:r>
              <a:rPr lang="en-US" sz="2000" dirty="0" smtClean="0"/>
              <a:t>Photo credit: US Fish &amp; Wildlife Service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33600"/>
            <a:ext cx="6350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7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56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5512951"/>
            <a:ext cx="7620000" cy="1338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Erosion </a:t>
            </a:r>
            <a:r>
              <a:rPr lang="en-US" sz="2000" dirty="0" smtClean="0"/>
              <a:t>Photo credit: US Fish &amp; Wildlife Service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33600"/>
            <a:ext cx="6350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8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57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362199"/>
            <a:ext cx="3200400" cy="4489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fox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US Fish &amp; Wildlife Service</a:t>
            </a:r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r="12727"/>
          <a:stretch/>
        </p:blipFill>
        <p:spPr bwMode="auto">
          <a:xfrm>
            <a:off x="4216678" y="2362199"/>
            <a:ext cx="4574031" cy="426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99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58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666999"/>
            <a:ext cx="45720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vulture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</a:t>
            </a:r>
            <a:r>
              <a:rPr lang="en-US" sz="2000" dirty="0" err="1" smtClean="0"/>
              <a:t>Mdf</a:t>
            </a:r>
            <a:r>
              <a:rPr lang="en-US" sz="2000" dirty="0" smtClean="0"/>
              <a:t>/Wikipedia</a:t>
            </a:r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81200"/>
            <a:ext cx="314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53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61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666999"/>
            <a:ext cx="45720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Nest got too cold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7170" name="Picture 2" descr="C:\Users\Maia\AppData\Local\Microsoft\Windows\Temporary Internet Files\Content.IE5\H1P01TLH\MC90028578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15057"/>
            <a:ext cx="2995879" cy="353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0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64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666999"/>
            <a:ext cx="45720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Bacteria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7" name="Picture 2" descr="C:\Users\Maia\AppData\Local\Microsoft\Windows\Temporary Internet Files\Content.IE5\H1P01TLH\MC90043438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534" y="2824795"/>
            <a:ext cx="2225069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38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You will all receive some “sea turtle eggs”</a:t>
            </a:r>
          </a:p>
          <a:p>
            <a:r>
              <a:rPr lang="en-US" dirty="0" smtClean="0"/>
              <a:t>Place the “eggs” in a piece of egg carton</a:t>
            </a:r>
          </a:p>
          <a:p>
            <a:r>
              <a:rPr lang="en-US" dirty="0" smtClean="0"/>
              <a:t>Rotate the “eggs” so you can see the number on each one</a:t>
            </a:r>
          </a:p>
          <a:p>
            <a:r>
              <a:rPr lang="en-US" dirty="0" smtClean="0"/>
              <a:t>You can re-arrange the “eggs” to put them in numerical order if you want</a:t>
            </a:r>
          </a:p>
          <a:p>
            <a:r>
              <a:rPr lang="en-US" dirty="0" smtClean="0"/>
              <a:t>As we play the game, if I call one of your numbers, that egg/turtle did not survive (you will have to give it back)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69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68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666999"/>
            <a:ext cx="38862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raccoon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/>
              <a:t>Photo credit: Maia McGuire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2666999"/>
            <a:ext cx="49149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75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666999"/>
            <a:ext cx="38862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raccoon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/>
              <a:t>Photo credit: Maia McGuire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2666999"/>
            <a:ext cx="49149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0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86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854035"/>
            <a:ext cx="3886200" cy="3200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Nest dried out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8194" name="Picture 2" descr="C:\Users\Maia\AppData\Local\Microsoft\Windows\Temporary Internet Files\Content.IE5\YT5PRJ2Z\MP900448687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19400"/>
            <a:ext cx="4343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47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96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854035"/>
            <a:ext cx="3886200" cy="3200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Nest dried out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8194" name="Picture 2" descr="C:\Users\Maia\AppData\Local\Microsoft\Windows\Temporary Internet Files\Content.IE5\YT5PRJ2Z\MP900448687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19400"/>
            <a:ext cx="4343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57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22860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The remaining 80 eggs hatched…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94119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34290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And now the hatchlings have to get to the water…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68428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beach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5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854035"/>
            <a:ext cx="3886200" cy="35467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ghost crab</a:t>
            </a:r>
          </a:p>
          <a:p>
            <a:pPr marL="0" indent="0" algn="ctr">
              <a:buNone/>
            </a:pPr>
            <a:r>
              <a:rPr lang="en-US" sz="2000" dirty="0" smtClean="0"/>
              <a:t>Photo credit: Maia McGuire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72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1973" r="11565" b="11197"/>
          <a:stretch/>
        </p:blipFill>
        <p:spPr>
          <a:xfrm>
            <a:off x="4114800" y="2763981"/>
            <a:ext cx="484909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4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beach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6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666999"/>
            <a:ext cx="38862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raccoon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/>
              <a:t>Photo credit: Maia McGuire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2666999"/>
            <a:ext cx="49149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8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beach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28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666999"/>
            <a:ext cx="45720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vulture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</a:t>
            </a:r>
            <a:r>
              <a:rPr lang="en-US" sz="2000" dirty="0" err="1" smtClean="0"/>
              <a:t>Mdf</a:t>
            </a:r>
            <a:r>
              <a:rPr lang="en-US" sz="2000" dirty="0" smtClean="0"/>
              <a:t>/Wikipedia</a:t>
            </a:r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81200"/>
            <a:ext cx="314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25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On the beach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34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666999"/>
            <a:ext cx="41910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seagull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Maia McGuire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24242" r="26667" b="7677"/>
          <a:stretch/>
        </p:blipFill>
        <p:spPr>
          <a:xfrm>
            <a:off x="4724400" y="2362200"/>
            <a:ext cx="4249810" cy="428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0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1470025"/>
          </a:xfrm>
        </p:spPr>
        <p:txBody>
          <a:bodyPr>
            <a:noAutofit/>
          </a:bodyPr>
          <a:lstStyle/>
          <a:p>
            <a:r>
              <a:rPr lang="en-US" sz="6600" dirty="0" smtClean="0"/>
              <a:t>Some of your eggs will not have a chance to hatch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17379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beach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36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854035"/>
            <a:ext cx="3886200" cy="35467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ghost crab</a:t>
            </a:r>
          </a:p>
          <a:p>
            <a:pPr marL="0" indent="0" algn="ctr">
              <a:buNone/>
            </a:pPr>
            <a:r>
              <a:rPr lang="en-US" sz="2000" dirty="0" smtClean="0"/>
              <a:t>Photo credit: Maia McGuire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72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1973" r="11565" b="11197"/>
          <a:stretch/>
        </p:blipFill>
        <p:spPr>
          <a:xfrm>
            <a:off x="4114800" y="2763981"/>
            <a:ext cx="484909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8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beach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46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854035"/>
            <a:ext cx="3886200" cy="3546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tern</a:t>
            </a:r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2000" dirty="0" smtClean="0"/>
              <a:t>Photo credit: Maia McGuire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72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9" t="7475" r="5909" b="24242"/>
          <a:stretch/>
        </p:blipFill>
        <p:spPr>
          <a:xfrm>
            <a:off x="4114800" y="2854035"/>
            <a:ext cx="4837614" cy="29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5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beach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54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666999"/>
            <a:ext cx="38862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raccoon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/>
              <a:t>Photo credit: Maia McGuire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2666999"/>
            <a:ext cx="49149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0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beach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59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854035"/>
            <a:ext cx="3886200" cy="35467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ghost crab</a:t>
            </a:r>
          </a:p>
          <a:p>
            <a:pPr marL="0" indent="0" algn="ctr">
              <a:buNone/>
            </a:pPr>
            <a:r>
              <a:rPr lang="en-US" sz="2000" dirty="0" smtClean="0"/>
              <a:t>Photo credit: Maia McGuire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72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1973" r="11565" b="11197"/>
          <a:stretch/>
        </p:blipFill>
        <p:spPr>
          <a:xfrm>
            <a:off x="4114800" y="2763981"/>
            <a:ext cx="484909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8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beach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88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854035"/>
            <a:ext cx="3886200" cy="35467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night heron</a:t>
            </a:r>
          </a:p>
          <a:p>
            <a:pPr marL="0" indent="0" algn="ctr">
              <a:buNone/>
            </a:pPr>
            <a:r>
              <a:rPr lang="en-US" sz="2000" dirty="0" smtClean="0"/>
              <a:t>Photo credit: Maia McGuire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72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1949" r="26061" b="12410"/>
          <a:stretch/>
        </p:blipFill>
        <p:spPr>
          <a:xfrm>
            <a:off x="4343400" y="2396837"/>
            <a:ext cx="4267200" cy="400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6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beach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92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362199"/>
            <a:ext cx="3200400" cy="4489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fox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US Fish &amp; Wildlife Service</a:t>
            </a:r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r="12727"/>
          <a:stretch/>
        </p:blipFill>
        <p:spPr bwMode="auto">
          <a:xfrm>
            <a:off x="4216678" y="2362199"/>
            <a:ext cx="4574031" cy="426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6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beach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93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854035"/>
            <a:ext cx="3886200" cy="35467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wild hog</a:t>
            </a:r>
          </a:p>
          <a:p>
            <a:pPr marL="0" indent="0" algn="ctr">
              <a:buNone/>
            </a:pPr>
            <a:r>
              <a:rPr lang="en-US" sz="2000" dirty="0" smtClean="0"/>
              <a:t>Photo credit: Maia McGuire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72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16768" r="9697" b="17374"/>
          <a:stretch/>
        </p:blipFill>
        <p:spPr>
          <a:xfrm>
            <a:off x="3913396" y="2528460"/>
            <a:ext cx="503089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8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beach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100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362199"/>
            <a:ext cx="3200400" cy="4489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fox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US Fish &amp; Wildlife Service</a:t>
            </a:r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r="12727"/>
          <a:stretch/>
        </p:blipFill>
        <p:spPr bwMode="auto">
          <a:xfrm>
            <a:off x="4216678" y="2362199"/>
            <a:ext cx="4574031" cy="426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37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1"/>
            <a:ext cx="7772400" cy="3429000"/>
          </a:xfrm>
        </p:spPr>
        <p:txBody>
          <a:bodyPr>
            <a:noAutofit/>
          </a:bodyPr>
          <a:lstStyle/>
          <a:p>
            <a:r>
              <a:rPr lang="en-US" sz="6600" dirty="0" smtClean="0"/>
              <a:t>Once they reach the water’s edge, the hatchlings have to swim, swim, swim through the surf zone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6758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1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666999"/>
            <a:ext cx="41910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seagull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Maia McGuire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24242" r="26667" b="7677"/>
          <a:stretch/>
        </p:blipFill>
        <p:spPr>
          <a:xfrm>
            <a:off x="4724400" y="2362200"/>
            <a:ext cx="4249810" cy="428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1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4</a:t>
            </a:r>
            <a:endParaRPr lang="en-US" sz="7200" dirty="0"/>
          </a:p>
        </p:txBody>
      </p:sp>
      <p:pic>
        <p:nvPicPr>
          <p:cNvPr id="2050" name="Picture 2" descr="C:\Users\Maia\AppData\Local\Microsoft\Windows\Temporary Internet Files\Content.IE5\1I6HENDJ\MP90043102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71800"/>
            <a:ext cx="4532760" cy="354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2971801"/>
            <a:ext cx="3581400" cy="3548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Flooded with water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7804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9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spinner shark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Jean-Lou Justine/Wikipedia</a:t>
            </a:r>
            <a:endParaRPr lang="en-US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28410"/>
            <a:ext cx="76200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69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14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snapper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Florida Sea Grant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40606" r="27727" b="20404"/>
          <a:stretch/>
        </p:blipFill>
        <p:spPr>
          <a:xfrm>
            <a:off x="1915391" y="2133600"/>
            <a:ext cx="5084617" cy="315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1</a:t>
            </a:r>
            <a:r>
              <a:rPr lang="en-US" sz="7200" dirty="0" smtClean="0"/>
              <a:t>5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jack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</a:t>
            </a:r>
            <a:r>
              <a:rPr lang="en-US" sz="2000" dirty="0" err="1" smtClean="0"/>
              <a:t>tlindenbaum</a:t>
            </a:r>
            <a:r>
              <a:rPr lang="en-US" sz="2000" dirty="0" smtClean="0"/>
              <a:t>/Flickr</a:t>
            </a:r>
            <a:endParaRPr lang="en-US" sz="2000" dirty="0"/>
          </a:p>
        </p:txBody>
      </p:sp>
      <p:pic>
        <p:nvPicPr>
          <p:cNvPr id="1026" name="Picture 2" descr="http://farm4.staticflickr.com/3251/3116202999_dc6a248c96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2"/>
          <a:stretch/>
        </p:blipFill>
        <p:spPr bwMode="auto">
          <a:xfrm>
            <a:off x="1272485" y="2133600"/>
            <a:ext cx="6576115" cy="313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93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20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410200"/>
            <a:ext cx="7848600" cy="14412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</a:t>
            </a:r>
            <a:r>
              <a:rPr lang="en-US" sz="7200" dirty="0" err="1" smtClean="0"/>
              <a:t>blacktip</a:t>
            </a:r>
            <a:r>
              <a:rPr lang="en-US" sz="7200" dirty="0" smtClean="0"/>
              <a:t> shark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Albert </a:t>
            </a:r>
            <a:r>
              <a:rPr lang="en-US" sz="2000" dirty="0" err="1" smtClean="0"/>
              <a:t>Kok</a:t>
            </a:r>
            <a:r>
              <a:rPr lang="en-US" sz="2000" dirty="0" smtClean="0"/>
              <a:t>/Wikipedia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6" b="6873"/>
          <a:stretch/>
        </p:blipFill>
        <p:spPr bwMode="auto">
          <a:xfrm>
            <a:off x="1219200" y="2155768"/>
            <a:ext cx="6858000" cy="325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15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22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638800"/>
            <a:ext cx="7848600" cy="1212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</a:t>
            </a:r>
            <a:r>
              <a:rPr lang="en-US" sz="7200" dirty="0" err="1" smtClean="0"/>
              <a:t>sharpnose</a:t>
            </a:r>
            <a:r>
              <a:rPr lang="en-US" sz="7200" dirty="0" smtClean="0"/>
              <a:t> shark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NOAA</a:t>
            </a:r>
            <a:endParaRPr lang="en-US" sz="2000" dirty="0"/>
          </a:p>
        </p:txBody>
      </p:sp>
      <p:pic>
        <p:nvPicPr>
          <p:cNvPr id="3074" name="Picture 2" descr="File:Atlantic sharpnose shark nmf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4" y="2178375"/>
            <a:ext cx="6934201" cy="328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52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24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638800"/>
            <a:ext cx="7848600" cy="1212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sandbar shark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Brian </a:t>
            </a:r>
            <a:r>
              <a:rPr lang="en-US" sz="2000" dirty="0" err="1" smtClean="0"/>
              <a:t>Gratwicke</a:t>
            </a:r>
            <a:r>
              <a:rPr lang="en-US" sz="2000" dirty="0" smtClean="0"/>
              <a:t>/Wikipedia</a:t>
            </a:r>
            <a:endParaRPr lang="en-US" sz="2000" dirty="0"/>
          </a:p>
        </p:txBody>
      </p:sp>
      <p:pic>
        <p:nvPicPr>
          <p:cNvPr id="4098" name="Picture 2" descr="File:Carcharhinus plumbeus georgia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8" b="19718"/>
          <a:stretch/>
        </p:blipFill>
        <p:spPr bwMode="auto">
          <a:xfrm>
            <a:off x="800100" y="2286000"/>
            <a:ext cx="7620000" cy="310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45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26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362200"/>
            <a:ext cx="3924300" cy="4489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pelican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Maia McGuire</a:t>
            </a:r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606" r="9848" b="4167"/>
          <a:stretch/>
        </p:blipFill>
        <p:spPr bwMode="auto">
          <a:xfrm>
            <a:off x="5638800" y="1676400"/>
            <a:ext cx="2722418" cy="474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31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32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895600"/>
            <a:ext cx="4267200" cy="3955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Died from exhaustion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6146" name="Picture 2" descr="C:\Users\Maia\AppData\Local\Microsoft\Windows\Temporary Internet Files\Content.IE5\V3EEJTD0\MC90021296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62200"/>
            <a:ext cx="2633167" cy="354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66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37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362200"/>
            <a:ext cx="3924300" cy="44892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cormorant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Maia McGuire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7" t="28924" r="24751" b="39487"/>
          <a:stretch/>
        </p:blipFill>
        <p:spPr bwMode="auto">
          <a:xfrm>
            <a:off x="4876800" y="2209800"/>
            <a:ext cx="4041040" cy="440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21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40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667000"/>
            <a:ext cx="3924300" cy="4184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</a:t>
            </a:r>
            <a:r>
              <a:rPr lang="en-US" sz="7200" dirty="0" err="1" smtClean="0"/>
              <a:t>frigatebird</a:t>
            </a:r>
            <a:endParaRPr lang="en-US" sz="72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Scott </a:t>
            </a:r>
            <a:r>
              <a:rPr lang="en-US" sz="2000" dirty="0" err="1" smtClean="0"/>
              <a:t>Ableman</a:t>
            </a:r>
            <a:r>
              <a:rPr lang="en-US" sz="2000" dirty="0" smtClean="0"/>
              <a:t>/Flickr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14514" b="3909"/>
          <a:stretch/>
        </p:blipFill>
        <p:spPr bwMode="auto">
          <a:xfrm>
            <a:off x="4876800" y="2514600"/>
            <a:ext cx="4031673" cy="360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01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8</a:t>
            </a:r>
            <a:endParaRPr lang="en-US" sz="7200" dirty="0"/>
          </a:p>
        </p:txBody>
      </p:sp>
      <p:pic>
        <p:nvPicPr>
          <p:cNvPr id="2050" name="Picture 2" descr="C:\Users\Maia\AppData\Local\Microsoft\Windows\Temporary Internet Files\Content.IE5\1I6HENDJ\MP90043102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71800"/>
            <a:ext cx="4532760" cy="354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2971801"/>
            <a:ext cx="3581400" cy="3548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Flooded with water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06895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Spotted seatrout fish cynoscion nebulosus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4" b="25430"/>
          <a:stretch/>
        </p:blipFill>
        <p:spPr bwMode="auto">
          <a:xfrm>
            <a:off x="838200" y="2286000"/>
            <a:ext cx="7620000" cy="296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43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4648200"/>
            <a:ext cx="7924800" cy="22032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speckled trout</a:t>
            </a:r>
          </a:p>
          <a:p>
            <a:pPr marL="0" indent="0" algn="ctr">
              <a:buNone/>
            </a:pPr>
            <a:r>
              <a:rPr lang="en-US" sz="2000" dirty="0" smtClean="0"/>
              <a:t>Image credit: </a:t>
            </a:r>
            <a:r>
              <a:rPr lang="en-US" sz="2000" dirty="0"/>
              <a:t>Raver Duane, U.S. Fish and Wildlife Service</a:t>
            </a:r>
          </a:p>
        </p:txBody>
      </p:sp>
    </p:spTree>
    <p:extLst>
      <p:ext uri="{BB962C8B-B14F-4D97-AF65-F5344CB8AC3E}">
        <p14:creationId xmlns:p14="http://schemas.microsoft.com/office/powerpoint/2010/main" val="345339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52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4648200"/>
            <a:ext cx="7924800" cy="2203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</a:t>
            </a:r>
            <a:r>
              <a:rPr lang="en-US" sz="7200" dirty="0" err="1" smtClean="0"/>
              <a:t>snook</a:t>
            </a:r>
            <a:endParaRPr lang="en-US" sz="7200" dirty="0" smtClean="0"/>
          </a:p>
          <a:p>
            <a:pPr marL="0" indent="0" algn="ctr">
              <a:buNone/>
            </a:pPr>
            <a:r>
              <a:rPr lang="en-US" sz="2000" dirty="0" smtClean="0"/>
              <a:t>Photo credit: FWC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55834" r="15279"/>
          <a:stretch/>
        </p:blipFill>
        <p:spPr bwMode="auto">
          <a:xfrm>
            <a:off x="1524000" y="2286000"/>
            <a:ext cx="6048648" cy="245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46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53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4648200"/>
            <a:ext cx="7924800" cy="2203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tarpon</a:t>
            </a:r>
          </a:p>
          <a:p>
            <a:pPr marL="0" indent="0" algn="ctr">
              <a:buNone/>
            </a:pPr>
            <a:r>
              <a:rPr lang="en-US" sz="2000" dirty="0" smtClean="0"/>
              <a:t>Photo credit: pjah73/Flickr</a:t>
            </a:r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4" t="24696" b="29849"/>
          <a:stretch/>
        </p:blipFill>
        <p:spPr bwMode="auto">
          <a:xfrm>
            <a:off x="2133600" y="2244436"/>
            <a:ext cx="5029199" cy="255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04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66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4648200"/>
            <a:ext cx="7924800" cy="2203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</a:t>
            </a:r>
            <a:r>
              <a:rPr lang="en-US" sz="7200" dirty="0" err="1" smtClean="0"/>
              <a:t>bullshark</a:t>
            </a:r>
            <a:endParaRPr lang="en-US" sz="7200" dirty="0" smtClean="0"/>
          </a:p>
          <a:p>
            <a:pPr marL="0" indent="0" algn="ctr">
              <a:buNone/>
            </a:pPr>
            <a:r>
              <a:rPr lang="en-US" sz="2000" dirty="0" smtClean="0"/>
              <a:t>Photo credit: Doug Adams/FWC</a:t>
            </a:r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0" b="27424"/>
          <a:stretch/>
        </p:blipFill>
        <p:spPr bwMode="auto">
          <a:xfrm>
            <a:off x="1524000" y="2132040"/>
            <a:ext cx="6629400" cy="251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2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71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4849092"/>
            <a:ext cx="7924800" cy="2002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red drum</a:t>
            </a:r>
          </a:p>
          <a:p>
            <a:pPr marL="0" indent="0" algn="ctr">
              <a:buNone/>
            </a:pPr>
            <a:r>
              <a:rPr lang="en-US" sz="2000" dirty="0" smtClean="0"/>
              <a:t>Image credit: Jim </a:t>
            </a:r>
            <a:r>
              <a:rPr lang="en-US" sz="2000" dirty="0" err="1" smtClean="0"/>
              <a:t>Mullhaupt</a:t>
            </a:r>
            <a:r>
              <a:rPr lang="en-US" sz="2000" dirty="0" smtClean="0"/>
              <a:t>/Flickr</a:t>
            </a:r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t="13202" b="3528"/>
          <a:stretch/>
        </p:blipFill>
        <p:spPr bwMode="auto">
          <a:xfrm>
            <a:off x="1905000" y="2149140"/>
            <a:ext cx="5267949" cy="269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72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72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4648200"/>
            <a:ext cx="7924800" cy="2203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</a:t>
            </a:r>
            <a:r>
              <a:rPr lang="en-US" sz="7200" dirty="0" err="1" smtClean="0"/>
              <a:t>bullshark</a:t>
            </a:r>
            <a:endParaRPr lang="en-US" sz="7200" dirty="0" smtClean="0"/>
          </a:p>
          <a:p>
            <a:pPr marL="0" indent="0" algn="ctr">
              <a:buNone/>
            </a:pPr>
            <a:r>
              <a:rPr lang="en-US" sz="2000" dirty="0" smtClean="0"/>
              <a:t>Photo credit: Doug Adams/FWC</a:t>
            </a:r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0" b="27424"/>
          <a:stretch/>
        </p:blipFill>
        <p:spPr bwMode="auto">
          <a:xfrm>
            <a:off x="1524000" y="2132040"/>
            <a:ext cx="6629400" cy="251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2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77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4648200"/>
            <a:ext cx="7924800" cy="22032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Spanish mackerel</a:t>
            </a:r>
          </a:p>
          <a:p>
            <a:pPr marL="0" indent="0" algn="ctr">
              <a:buNone/>
            </a:pPr>
            <a:r>
              <a:rPr lang="en-US" sz="2000" dirty="0" smtClean="0"/>
              <a:t>Photo credit: NOAA</a:t>
            </a:r>
            <a:endParaRPr lang="en-US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1" b="16027"/>
          <a:stretch/>
        </p:blipFill>
        <p:spPr bwMode="auto">
          <a:xfrm>
            <a:off x="1790445" y="2177364"/>
            <a:ext cx="5715510" cy="242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95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81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4648200"/>
            <a:ext cx="7924800" cy="2203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tarpon</a:t>
            </a:r>
          </a:p>
          <a:p>
            <a:pPr marL="0" indent="0" algn="ctr">
              <a:buNone/>
            </a:pPr>
            <a:r>
              <a:rPr lang="en-US" sz="2000" dirty="0" smtClean="0"/>
              <a:t>Photo credit: pjah73/Flickr</a:t>
            </a:r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4" t="24696" b="29849"/>
          <a:stretch/>
        </p:blipFill>
        <p:spPr bwMode="auto">
          <a:xfrm>
            <a:off x="2133600" y="2244436"/>
            <a:ext cx="5029199" cy="255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1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83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4648200"/>
            <a:ext cx="7924800" cy="2203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</a:t>
            </a:r>
            <a:r>
              <a:rPr lang="en-US" sz="7200" dirty="0" err="1" smtClean="0"/>
              <a:t>snook</a:t>
            </a:r>
            <a:endParaRPr lang="en-US" sz="7200" dirty="0" smtClean="0"/>
          </a:p>
          <a:p>
            <a:pPr marL="0" indent="0" algn="ctr">
              <a:buNone/>
            </a:pPr>
            <a:r>
              <a:rPr lang="en-US" sz="2000" dirty="0" smtClean="0"/>
              <a:t>Photo credit: FWC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55834" r="15279"/>
          <a:stretch/>
        </p:blipFill>
        <p:spPr bwMode="auto">
          <a:xfrm>
            <a:off x="1524000" y="2286000"/>
            <a:ext cx="6048648" cy="245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16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84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snapper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Florida Sea Grant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40606" r="27727" b="20404"/>
          <a:stretch/>
        </p:blipFill>
        <p:spPr>
          <a:xfrm>
            <a:off x="1915391" y="2133600"/>
            <a:ext cx="5084617" cy="315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1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13</a:t>
            </a:r>
            <a:endParaRPr lang="en-US" sz="7200" dirty="0"/>
          </a:p>
        </p:txBody>
      </p:sp>
      <p:pic>
        <p:nvPicPr>
          <p:cNvPr id="2050" name="Picture 2" descr="C:\Users\Maia\AppData\Local\Microsoft\Windows\Temporary Internet Files\Content.IE5\1I6HENDJ\MP90043102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71800"/>
            <a:ext cx="4532760" cy="354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2971801"/>
            <a:ext cx="3581400" cy="3548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Flooded with water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47346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85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jack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</a:t>
            </a:r>
            <a:r>
              <a:rPr lang="en-US" sz="2000" dirty="0" err="1" smtClean="0"/>
              <a:t>tlindenbaum</a:t>
            </a:r>
            <a:r>
              <a:rPr lang="en-US" sz="2000" dirty="0" smtClean="0"/>
              <a:t>/Flickr</a:t>
            </a:r>
            <a:endParaRPr lang="en-US" sz="2000" dirty="0"/>
          </a:p>
        </p:txBody>
      </p:sp>
      <p:pic>
        <p:nvPicPr>
          <p:cNvPr id="1026" name="Picture 2" descr="http://farm4.staticflickr.com/3251/3116202999_dc6a248c96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2"/>
          <a:stretch/>
        </p:blipFill>
        <p:spPr bwMode="auto">
          <a:xfrm>
            <a:off x="1272485" y="2133600"/>
            <a:ext cx="6576115" cy="313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5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87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362200"/>
            <a:ext cx="3924300" cy="4489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pelican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Maia McGuire</a:t>
            </a:r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606" r="9848" b="4167"/>
          <a:stretch/>
        </p:blipFill>
        <p:spPr bwMode="auto">
          <a:xfrm>
            <a:off x="5638800" y="1676400"/>
            <a:ext cx="2722418" cy="474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38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90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666999"/>
            <a:ext cx="41910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seagull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Maia McGuire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24242" r="26667" b="7677"/>
          <a:stretch/>
        </p:blipFill>
        <p:spPr>
          <a:xfrm>
            <a:off x="4724400" y="2362200"/>
            <a:ext cx="4249810" cy="428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5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95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362200"/>
            <a:ext cx="3924300" cy="44892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cormorant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Maia McGuire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7" t="28924" r="24751" b="39487"/>
          <a:stretch/>
        </p:blipFill>
        <p:spPr bwMode="auto">
          <a:xfrm>
            <a:off x="4876800" y="2209800"/>
            <a:ext cx="4041040" cy="440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12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568575"/>
            <a:ext cx="7772400" cy="1470025"/>
          </a:xfrm>
        </p:spPr>
        <p:txBody>
          <a:bodyPr>
            <a:noAutofit/>
          </a:bodyPr>
          <a:lstStyle/>
          <a:p>
            <a:r>
              <a:rPr lang="en-US" sz="6600" dirty="0" smtClean="0"/>
              <a:t>43 little turtles made it to the Sargasso Sea. They are only one day old. Will they survive the first year?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8731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7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286000"/>
            <a:ext cx="3733800" cy="4565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</a:t>
            </a:r>
            <a:r>
              <a:rPr lang="en-US" sz="7200" dirty="0" err="1" smtClean="0"/>
              <a:t>yellowfin</a:t>
            </a:r>
            <a:r>
              <a:rPr lang="en-US" sz="7200" dirty="0" smtClean="0"/>
              <a:t> tuna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Sandra McPherson/Flickr</a:t>
            </a:r>
            <a:endParaRPr lang="en-US" sz="200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2" r="10635" b="18869"/>
          <a:stretch/>
        </p:blipFill>
        <p:spPr bwMode="auto">
          <a:xfrm>
            <a:off x="4503372" y="2253343"/>
            <a:ext cx="4459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66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4" b="13223"/>
          <a:stretch/>
        </p:blipFill>
        <p:spPr bwMode="auto">
          <a:xfrm>
            <a:off x="762000" y="1662547"/>
            <a:ext cx="7620000" cy="367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11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</a:t>
            </a:r>
            <a:r>
              <a:rPr lang="en-US" sz="7200" dirty="0" err="1" smtClean="0"/>
              <a:t>bluefin</a:t>
            </a:r>
            <a:r>
              <a:rPr lang="en-US" sz="7200" dirty="0" smtClean="0"/>
              <a:t> tuna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Image credit: NOAA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02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17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dolphin fish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NOAA</a:t>
            </a:r>
            <a:endParaRPr lang="en-US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30448" b="22036"/>
          <a:stretch/>
        </p:blipFill>
        <p:spPr bwMode="auto">
          <a:xfrm>
            <a:off x="827809" y="2240431"/>
            <a:ext cx="7564582" cy="285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18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dolphin fish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NOAA</a:t>
            </a:r>
            <a:endParaRPr lang="en-US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30448" b="22036"/>
          <a:stretch/>
        </p:blipFill>
        <p:spPr bwMode="auto">
          <a:xfrm>
            <a:off x="827809" y="2240431"/>
            <a:ext cx="7564582" cy="285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5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19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105400"/>
            <a:ext cx="83820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</a:t>
            </a:r>
            <a:r>
              <a:rPr lang="en-US" sz="7200" dirty="0" err="1" smtClean="0"/>
              <a:t>mako</a:t>
            </a:r>
            <a:r>
              <a:rPr lang="en-US" sz="7200" dirty="0" smtClean="0"/>
              <a:t> shark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NOAA</a:t>
            </a:r>
            <a:endParaRPr lang="en-US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25807"/>
            <a:ext cx="6248399" cy="31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71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16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3733799"/>
            <a:ext cx="7924800" cy="2786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Not enough gas exchange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39767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21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105400"/>
            <a:ext cx="83820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sailfish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Robin Hughes/Flickr</a:t>
            </a:r>
            <a:endParaRPr lang="en-US" sz="20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43125"/>
            <a:ext cx="5219700" cy="316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08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25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105400"/>
            <a:ext cx="83820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silky shark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Alex </a:t>
            </a:r>
            <a:r>
              <a:rPr lang="en-US" sz="2000" dirty="0" err="1" smtClean="0"/>
              <a:t>Chernikh</a:t>
            </a:r>
            <a:r>
              <a:rPr lang="en-US" sz="2000" dirty="0" smtClean="0"/>
              <a:t>/Wikipedia</a:t>
            </a:r>
            <a:endParaRPr lang="en-US" sz="2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09057"/>
            <a:ext cx="4800600" cy="300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90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29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2438400"/>
            <a:ext cx="4419600" cy="4413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shearwater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Patrick Coin/Wikipedia</a:t>
            </a:r>
            <a:endParaRPr lang="en-US" sz="2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5" y="2209800"/>
            <a:ext cx="408199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83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38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895600"/>
            <a:ext cx="4267200" cy="3955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Died from exhaustion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6146" name="Picture 2" descr="C:\Users\Maia\AppData\Local\Microsoft\Windows\Temporary Internet Files\Content.IE5\V3EEJTD0\MC90021296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62200"/>
            <a:ext cx="2633167" cy="354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99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41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2438400"/>
            <a:ext cx="4419600" cy="4413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shearwater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Patrick Coin/Wikipedia</a:t>
            </a:r>
            <a:endParaRPr lang="en-US" sz="2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5" y="2209800"/>
            <a:ext cx="408199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20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44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2438400"/>
            <a:ext cx="4419600" cy="4413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white marlin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Dominic </a:t>
            </a:r>
            <a:r>
              <a:rPr lang="en-US" sz="2000" dirty="0" err="1" smtClean="0"/>
              <a:t>Sherony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5" t="9747" r="19818" b="8929"/>
          <a:stretch/>
        </p:blipFill>
        <p:spPr bwMode="auto">
          <a:xfrm>
            <a:off x="4862945" y="2403764"/>
            <a:ext cx="4017819" cy="412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60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47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dolphin fish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NOAA</a:t>
            </a:r>
            <a:endParaRPr lang="en-US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30448" b="22036"/>
          <a:stretch/>
        </p:blipFill>
        <p:spPr bwMode="auto">
          <a:xfrm>
            <a:off x="827809" y="2240431"/>
            <a:ext cx="7564582" cy="285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69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65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dolphin fish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NOAA</a:t>
            </a:r>
            <a:endParaRPr lang="en-US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30448" b="22036"/>
          <a:stretch/>
        </p:blipFill>
        <p:spPr bwMode="auto">
          <a:xfrm>
            <a:off x="827809" y="2240431"/>
            <a:ext cx="7564582" cy="285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69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67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4953000"/>
            <a:ext cx="8305800" cy="1898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skipjack tuna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krw130lm/Wikimedia commons</a:t>
            </a:r>
            <a:endParaRPr lang="en-US" sz="2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68" y="2466974"/>
            <a:ext cx="7393663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33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73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667000"/>
            <a:ext cx="3924300" cy="4184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</a:t>
            </a:r>
            <a:r>
              <a:rPr lang="en-US" sz="7200" dirty="0" err="1" smtClean="0"/>
              <a:t>frigatebird</a:t>
            </a:r>
            <a:endParaRPr lang="en-US" sz="72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Scott </a:t>
            </a:r>
            <a:r>
              <a:rPr lang="en-US" sz="2000" dirty="0" err="1" smtClean="0"/>
              <a:t>Ableman</a:t>
            </a:r>
            <a:r>
              <a:rPr lang="en-US" sz="2000" dirty="0" smtClean="0"/>
              <a:t>/Flickr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14514" b="3909"/>
          <a:stretch/>
        </p:blipFill>
        <p:spPr bwMode="auto">
          <a:xfrm>
            <a:off x="4876800" y="2514600"/>
            <a:ext cx="4031673" cy="360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54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23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3429000"/>
            <a:ext cx="3962400" cy="2786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fire ants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USDA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62050"/>
            <a:ext cx="3190875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92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74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286000"/>
            <a:ext cx="3733800" cy="4565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</a:t>
            </a:r>
            <a:r>
              <a:rPr lang="en-US" sz="7200" dirty="0" err="1" smtClean="0"/>
              <a:t>yellowfin</a:t>
            </a:r>
            <a:r>
              <a:rPr lang="en-US" sz="7200" dirty="0" smtClean="0"/>
              <a:t> tuna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Sandra McPherson/Flickr</a:t>
            </a:r>
            <a:endParaRPr lang="en-US" sz="200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2" r="10635" b="18869"/>
          <a:stretch/>
        </p:blipFill>
        <p:spPr bwMode="auto">
          <a:xfrm>
            <a:off x="4503372" y="2253343"/>
            <a:ext cx="4459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26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76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667000"/>
            <a:ext cx="3924300" cy="4184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</a:t>
            </a:r>
            <a:r>
              <a:rPr lang="en-US" sz="7200" dirty="0" err="1" smtClean="0"/>
              <a:t>frigatebird</a:t>
            </a:r>
            <a:endParaRPr lang="en-US" sz="72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Scott </a:t>
            </a:r>
            <a:r>
              <a:rPr lang="en-US" sz="2000" dirty="0" err="1" smtClean="0"/>
              <a:t>Ableman</a:t>
            </a:r>
            <a:r>
              <a:rPr lang="en-US" sz="2000" dirty="0" smtClean="0"/>
              <a:t>/Flickr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14514" b="3909"/>
          <a:stretch/>
        </p:blipFill>
        <p:spPr bwMode="auto">
          <a:xfrm>
            <a:off x="4876800" y="2514600"/>
            <a:ext cx="4031673" cy="360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48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78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105400"/>
            <a:ext cx="83820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</a:t>
            </a:r>
            <a:r>
              <a:rPr lang="en-US" sz="7200" dirty="0" err="1" smtClean="0"/>
              <a:t>mako</a:t>
            </a:r>
            <a:r>
              <a:rPr lang="en-US" sz="7200" dirty="0" smtClean="0"/>
              <a:t> shark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NOAA</a:t>
            </a:r>
            <a:endParaRPr lang="en-US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25807"/>
            <a:ext cx="6248399" cy="31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76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79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105400"/>
            <a:ext cx="83820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</a:t>
            </a:r>
            <a:r>
              <a:rPr lang="en-US" sz="7200" dirty="0" err="1" smtClean="0"/>
              <a:t>whitetip</a:t>
            </a:r>
            <a:r>
              <a:rPr lang="en-US" sz="7200" dirty="0" smtClean="0"/>
              <a:t> shark</a:t>
            </a:r>
          </a:p>
          <a:p>
            <a:pPr marL="0" indent="0" algn="ctr">
              <a:buNone/>
            </a:pPr>
            <a:r>
              <a:rPr lang="en-US" sz="2000" dirty="0" smtClean="0"/>
              <a:t>Photo credit: </a:t>
            </a:r>
            <a:r>
              <a:rPr lang="en-US" sz="1800" dirty="0"/>
              <a:t>Thomas </a:t>
            </a:r>
            <a:r>
              <a:rPr lang="en-US" sz="1800" dirty="0" err="1" smtClean="0"/>
              <a:t>Ehrensperger</a:t>
            </a:r>
            <a:r>
              <a:rPr lang="en-US" sz="1800" dirty="0" smtClean="0"/>
              <a:t>/Wikipedia</a:t>
            </a:r>
            <a:endParaRPr lang="en-US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t="19333" r="18871" b="37031"/>
          <a:stretch/>
        </p:blipFill>
        <p:spPr bwMode="auto">
          <a:xfrm>
            <a:off x="1295399" y="2133599"/>
            <a:ext cx="6629401" cy="297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18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82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667000"/>
            <a:ext cx="3924300" cy="4184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</a:t>
            </a:r>
            <a:r>
              <a:rPr lang="en-US" sz="7200" dirty="0" err="1" smtClean="0"/>
              <a:t>frigatebird</a:t>
            </a:r>
            <a:endParaRPr lang="en-US" sz="72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Scott </a:t>
            </a:r>
            <a:r>
              <a:rPr lang="en-US" sz="2000" dirty="0" err="1" smtClean="0"/>
              <a:t>Ableman</a:t>
            </a:r>
            <a:r>
              <a:rPr lang="en-US" sz="2000" dirty="0" smtClean="0"/>
              <a:t>/Flickr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14514" b="3909"/>
          <a:stretch/>
        </p:blipFill>
        <p:spPr bwMode="auto">
          <a:xfrm>
            <a:off x="4876800" y="2514600"/>
            <a:ext cx="4031673" cy="360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94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94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667000"/>
            <a:ext cx="3924300" cy="4184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</a:t>
            </a:r>
            <a:r>
              <a:rPr lang="en-US" sz="7200" dirty="0" err="1" smtClean="0"/>
              <a:t>frigatebird</a:t>
            </a:r>
            <a:endParaRPr lang="en-US" sz="72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Scott </a:t>
            </a:r>
            <a:r>
              <a:rPr lang="en-US" sz="2000" dirty="0" err="1" smtClean="0"/>
              <a:t>Ableman</a:t>
            </a:r>
            <a:r>
              <a:rPr lang="en-US" sz="2000" dirty="0" smtClean="0"/>
              <a:t>/Flickr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14514" b="3909"/>
          <a:stretch/>
        </p:blipFill>
        <p:spPr bwMode="auto">
          <a:xfrm>
            <a:off x="4876800" y="2514600"/>
            <a:ext cx="4031673" cy="360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94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97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666999"/>
            <a:ext cx="4191000" cy="4184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seagull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Maia McGuire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24242" r="26667" b="7677"/>
          <a:stretch/>
        </p:blipFill>
        <p:spPr>
          <a:xfrm>
            <a:off x="4724400" y="2362200"/>
            <a:ext cx="4249810" cy="428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2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Sargasso Sea—year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98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4936222"/>
            <a:ext cx="8077200" cy="1915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barracuda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Maia McGuire</a:t>
            </a:r>
            <a:endParaRPr lang="en-US" sz="2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9" t="41546" r="14079" b="26156"/>
          <a:stretch/>
        </p:blipFill>
        <p:spPr bwMode="auto">
          <a:xfrm>
            <a:off x="789709" y="2209800"/>
            <a:ext cx="7620000" cy="272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8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2825"/>
            <a:ext cx="7772400" cy="1831975"/>
          </a:xfrm>
        </p:spPr>
        <p:txBody>
          <a:bodyPr>
            <a:noAutofit/>
          </a:bodyPr>
          <a:lstStyle/>
          <a:p>
            <a:r>
              <a:rPr lang="en-US" sz="6600" dirty="0" smtClean="0"/>
              <a:t>There are 20 turtles left…but they are only one year old…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74545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2825"/>
            <a:ext cx="7772400" cy="1831975"/>
          </a:xfrm>
        </p:spPr>
        <p:txBody>
          <a:bodyPr>
            <a:noAutofit/>
          </a:bodyPr>
          <a:lstStyle/>
          <a:p>
            <a:r>
              <a:rPr lang="en-US" sz="6600" dirty="0" smtClean="0"/>
              <a:t>They will stay in the Sargasso Sea for about 9 years…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07834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33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3429000"/>
            <a:ext cx="3962400" cy="2786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fire ants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USDA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62050"/>
            <a:ext cx="3190875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90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4" b="13223"/>
          <a:stretch/>
        </p:blipFill>
        <p:spPr bwMode="auto">
          <a:xfrm>
            <a:off x="762000" y="1662547"/>
            <a:ext cx="7620000" cy="367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Sea—years 2-9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2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</a:t>
            </a:r>
            <a:r>
              <a:rPr lang="en-US" sz="7200" dirty="0" err="1" smtClean="0"/>
              <a:t>bluefin</a:t>
            </a:r>
            <a:r>
              <a:rPr lang="en-US" sz="7200" dirty="0" smtClean="0"/>
              <a:t> tuna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Image credit: NOAA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7189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Sea—years 2-9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3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dolphin fish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NOAA</a:t>
            </a:r>
            <a:endParaRPr lang="en-US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30448" b="22036"/>
          <a:stretch/>
        </p:blipFill>
        <p:spPr bwMode="auto">
          <a:xfrm>
            <a:off x="827809" y="2240431"/>
            <a:ext cx="7564582" cy="285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8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Sea—years 2-9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10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105400"/>
            <a:ext cx="83820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</a:t>
            </a:r>
            <a:r>
              <a:rPr lang="en-US" sz="7200" dirty="0" err="1" smtClean="0"/>
              <a:t>whitetip</a:t>
            </a:r>
            <a:r>
              <a:rPr lang="en-US" sz="7200" dirty="0" smtClean="0"/>
              <a:t> shark</a:t>
            </a:r>
          </a:p>
          <a:p>
            <a:pPr marL="0" indent="0" algn="ctr">
              <a:buNone/>
            </a:pPr>
            <a:r>
              <a:rPr lang="en-US" sz="2000" dirty="0" smtClean="0"/>
              <a:t>Photo credit: </a:t>
            </a:r>
            <a:r>
              <a:rPr lang="en-US" sz="1800" dirty="0"/>
              <a:t>Thomas </a:t>
            </a:r>
            <a:r>
              <a:rPr lang="en-US" sz="1800" dirty="0" err="1" smtClean="0"/>
              <a:t>Ehrensperger</a:t>
            </a:r>
            <a:r>
              <a:rPr lang="en-US" sz="1800" dirty="0" smtClean="0"/>
              <a:t>/Wikipedia</a:t>
            </a:r>
            <a:endParaRPr lang="en-US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t="19333" r="18871" b="37031"/>
          <a:stretch/>
        </p:blipFill>
        <p:spPr bwMode="auto">
          <a:xfrm>
            <a:off x="1295399" y="2133599"/>
            <a:ext cx="6629401" cy="297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16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Sea—years 2-9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12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105400"/>
            <a:ext cx="83820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blue marlin</a:t>
            </a:r>
          </a:p>
          <a:p>
            <a:pPr marL="0" indent="0" algn="ctr">
              <a:buNone/>
            </a:pPr>
            <a:r>
              <a:rPr lang="en-US" sz="2000" dirty="0" smtClean="0"/>
              <a:t>Photo credit: </a:t>
            </a:r>
            <a:r>
              <a:rPr lang="en-US" sz="1800" dirty="0" smtClean="0"/>
              <a:t>NOAA</a:t>
            </a:r>
            <a:endParaRPr lang="en-US" sz="2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504" y="2186854"/>
            <a:ext cx="4176992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80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Sea—years 2-9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31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105400"/>
            <a:ext cx="83820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blue shark</a:t>
            </a:r>
          </a:p>
          <a:p>
            <a:pPr marL="0" indent="0" algn="ctr">
              <a:buNone/>
            </a:pPr>
            <a:r>
              <a:rPr lang="en-US" sz="2000" dirty="0" smtClean="0"/>
              <a:t>Photo credit: Mark </a:t>
            </a:r>
            <a:r>
              <a:rPr lang="en-US" sz="2000" dirty="0" err="1" smtClean="0"/>
              <a:t>Conlin</a:t>
            </a:r>
            <a:r>
              <a:rPr lang="en-US" sz="2000" dirty="0" smtClean="0"/>
              <a:t>/</a:t>
            </a:r>
            <a:r>
              <a:rPr lang="en-US" sz="1800" dirty="0" smtClean="0"/>
              <a:t>NOAA Fisheries</a:t>
            </a:r>
            <a:endParaRPr lang="en-US" sz="2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4" b="16979"/>
          <a:stretch/>
        </p:blipFill>
        <p:spPr bwMode="auto">
          <a:xfrm>
            <a:off x="768927" y="2133600"/>
            <a:ext cx="7620000" cy="316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39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Sea—years 2-9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39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dolphin fish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NOAA</a:t>
            </a:r>
            <a:endParaRPr lang="en-US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30448" b="22036"/>
          <a:stretch/>
        </p:blipFill>
        <p:spPr bwMode="auto">
          <a:xfrm>
            <a:off x="827809" y="2240431"/>
            <a:ext cx="7564582" cy="285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08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Sea—years 2-9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45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105400"/>
            <a:ext cx="83820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blue shark</a:t>
            </a:r>
          </a:p>
          <a:p>
            <a:pPr marL="0" indent="0" algn="ctr">
              <a:buNone/>
            </a:pPr>
            <a:r>
              <a:rPr lang="en-US" sz="2000" dirty="0" smtClean="0"/>
              <a:t>Photo credit: Mark </a:t>
            </a:r>
            <a:r>
              <a:rPr lang="en-US" sz="2000" dirty="0" err="1" smtClean="0"/>
              <a:t>Conlin</a:t>
            </a:r>
            <a:r>
              <a:rPr lang="en-US" sz="2000" dirty="0" smtClean="0"/>
              <a:t>/</a:t>
            </a:r>
            <a:r>
              <a:rPr lang="en-US" sz="1800" dirty="0" smtClean="0"/>
              <a:t>NOAA Fisheries</a:t>
            </a:r>
            <a:endParaRPr lang="en-US" sz="2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4" b="16979"/>
          <a:stretch/>
        </p:blipFill>
        <p:spPr bwMode="auto">
          <a:xfrm>
            <a:off x="768927" y="2133600"/>
            <a:ext cx="7620000" cy="316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97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Sea—years 2-9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49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105400"/>
            <a:ext cx="83820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blue shark</a:t>
            </a:r>
          </a:p>
          <a:p>
            <a:pPr marL="0" indent="0" algn="ctr">
              <a:buNone/>
            </a:pPr>
            <a:r>
              <a:rPr lang="en-US" sz="2000" dirty="0" smtClean="0"/>
              <a:t>Photo credit: Mark </a:t>
            </a:r>
            <a:r>
              <a:rPr lang="en-US" sz="2000" dirty="0" err="1" smtClean="0"/>
              <a:t>Conlin</a:t>
            </a:r>
            <a:r>
              <a:rPr lang="en-US" sz="2000" dirty="0" smtClean="0"/>
              <a:t>/</a:t>
            </a:r>
            <a:r>
              <a:rPr lang="en-US" sz="1800" dirty="0" smtClean="0"/>
              <a:t>NOAA Fisheries</a:t>
            </a:r>
            <a:endParaRPr lang="en-US" sz="2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4" b="16979"/>
          <a:stretch/>
        </p:blipFill>
        <p:spPr bwMode="auto">
          <a:xfrm>
            <a:off x="768927" y="2133600"/>
            <a:ext cx="7620000" cy="316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97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Sea—years 2-9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60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Eaten by a dolphin fish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Photo credit: NOAA</a:t>
            </a:r>
            <a:endParaRPr lang="en-US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30448" b="22036"/>
          <a:stretch/>
        </p:blipFill>
        <p:spPr bwMode="auto">
          <a:xfrm>
            <a:off x="827809" y="2240431"/>
            <a:ext cx="7564582" cy="285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59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aia\AppData\Local\Microsoft\Windows\Temporary Internet Files\Content.IE5\V3EEJTD0\MP900430957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90744"/>
            <a:ext cx="6477000" cy="431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Sargasso Sea—years 2-9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 smtClean="0"/>
              <a:t>62</a:t>
            </a:r>
            <a:endParaRPr lang="en-US" sz="7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105400"/>
            <a:ext cx="7848600" cy="174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/>
              <a:t>Starved</a:t>
            </a:r>
          </a:p>
        </p:txBody>
      </p:sp>
    </p:spTree>
    <p:extLst>
      <p:ext uri="{BB962C8B-B14F-4D97-AF65-F5344CB8AC3E}">
        <p14:creationId xmlns:p14="http://schemas.microsoft.com/office/powerpoint/2010/main" val="314081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1962</Words>
  <Application>Microsoft Office PowerPoint</Application>
  <PresentationFormat>On-screen Show (4:3)</PresentationFormat>
  <Paragraphs>603</Paragraphs>
  <Slides>112</Slides>
  <Notes>97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3" baseType="lpstr">
      <vt:lpstr>Office Theme</vt:lpstr>
      <vt:lpstr>“Survival”</vt:lpstr>
      <vt:lpstr>Getting started…</vt:lpstr>
      <vt:lpstr>Some of your eggs will not have a chance to hatch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In the nest…</vt:lpstr>
      <vt:lpstr>The remaining 80 eggs hatched…</vt:lpstr>
      <vt:lpstr>And now the hatchlings have to get to the water…</vt:lpstr>
      <vt:lpstr>On the beach</vt:lpstr>
      <vt:lpstr>On the beach</vt:lpstr>
      <vt:lpstr>On the beach</vt:lpstr>
      <vt:lpstr>On the beach</vt:lpstr>
      <vt:lpstr>On the beach</vt:lpstr>
      <vt:lpstr>On the beach</vt:lpstr>
      <vt:lpstr>On the beach</vt:lpstr>
      <vt:lpstr>On the beach</vt:lpstr>
      <vt:lpstr>On the beach</vt:lpstr>
      <vt:lpstr>On the beach</vt:lpstr>
      <vt:lpstr>On the beach</vt:lpstr>
      <vt:lpstr>On the beach</vt:lpstr>
      <vt:lpstr>Once they reach the water’s edge, the hatchlings have to swim, swim, swim through the surf zone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In the surf</vt:lpstr>
      <vt:lpstr>43 little turtles made it to the Sargasso Sea. They are only one day old. Will they survive the first year?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In the Sargasso Sea—year 1</vt:lpstr>
      <vt:lpstr>There are 20 turtles left…but they are only one year old…</vt:lpstr>
      <vt:lpstr>They will stay in the Sargasso Sea for about 9 years…</vt:lpstr>
      <vt:lpstr>In the Sargasso Sea—years 2-9</vt:lpstr>
      <vt:lpstr>In the Sargasso Sea—years 2-9</vt:lpstr>
      <vt:lpstr>In the Sargasso Sea—years 2-9</vt:lpstr>
      <vt:lpstr>In the Sargasso Sea—years 2-9</vt:lpstr>
      <vt:lpstr>In the Sargasso Sea—years 2-9</vt:lpstr>
      <vt:lpstr>In the Sargasso Sea—years 2-9</vt:lpstr>
      <vt:lpstr>In the Sargasso Sea—years 2-9</vt:lpstr>
      <vt:lpstr>In the Sargasso Sea—years 2-9</vt:lpstr>
      <vt:lpstr>In the Sargasso Sea—years 2-9</vt:lpstr>
      <vt:lpstr>In the Sargasso Sea—years 2-9</vt:lpstr>
      <vt:lpstr>In the Sargasso Sea—years 2-9</vt:lpstr>
      <vt:lpstr>In the Sargasso Sea—years 2-9</vt:lpstr>
      <vt:lpstr>In the Sargasso Sea—years 2-9</vt:lpstr>
      <vt:lpstr>In the Sargasso Sea—years 2-9</vt:lpstr>
      <vt:lpstr>In the Sargasso Sea—years 2-9</vt:lpstr>
      <vt:lpstr>There are only 5 turtles left. They can swim back to shore. But they are not adults yet…</vt:lpstr>
      <vt:lpstr>Age 10+</vt:lpstr>
      <vt:lpstr>Age 10+</vt:lpstr>
      <vt:lpstr>Age 10+</vt:lpstr>
      <vt:lpstr>How many turtles survived to become adults?</vt:lpstr>
      <vt:lpstr>The reality…</vt:lpstr>
      <vt:lpstr>PowerPoint Presentation</vt:lpstr>
      <vt:lpstr>How can YOU help?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“Survival”</dc:title>
  <dc:creator>Maia</dc:creator>
  <cp:lastModifiedBy>Maia</cp:lastModifiedBy>
  <cp:revision>42</cp:revision>
  <dcterms:created xsi:type="dcterms:W3CDTF">2014-02-12T20:54:57Z</dcterms:created>
  <dcterms:modified xsi:type="dcterms:W3CDTF">2016-06-30T10:27:07Z</dcterms:modified>
</cp:coreProperties>
</file>