
<file path=[Content_Types].xml><?xml version="1.0" encoding="utf-8"?>
<Types xmlns="http://schemas.openxmlformats.org/package/2006/content-types">
  <Default Extension="avi" ContentType="video/x-msvideo"/>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48" r:id="rId2"/>
  </p:sldMasterIdLst>
  <p:notesMasterIdLst>
    <p:notesMasterId r:id="rId26"/>
  </p:notesMasterIdLst>
  <p:sldIdLst>
    <p:sldId id="282" r:id="rId3"/>
    <p:sldId id="307" r:id="rId4"/>
    <p:sldId id="308" r:id="rId5"/>
    <p:sldId id="309" r:id="rId6"/>
    <p:sldId id="310" r:id="rId7"/>
    <p:sldId id="311" r:id="rId8"/>
    <p:sldId id="312" r:id="rId9"/>
    <p:sldId id="313" r:id="rId10"/>
    <p:sldId id="314" r:id="rId11"/>
    <p:sldId id="322" r:id="rId12"/>
    <p:sldId id="315" r:id="rId13"/>
    <p:sldId id="323" r:id="rId14"/>
    <p:sldId id="324" r:id="rId15"/>
    <p:sldId id="317" r:id="rId16"/>
    <p:sldId id="318" r:id="rId17"/>
    <p:sldId id="319" r:id="rId18"/>
    <p:sldId id="330" r:id="rId19"/>
    <p:sldId id="328" r:id="rId20"/>
    <p:sldId id="329" r:id="rId21"/>
    <p:sldId id="325" r:id="rId22"/>
    <p:sldId id="326" r:id="rId23"/>
    <p:sldId id="327" r:id="rId24"/>
    <p:sldId id="32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5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38" autoAdjust="0"/>
    <p:restoredTop sz="71991" autoAdjust="0"/>
  </p:normalViewPr>
  <p:slideViewPr>
    <p:cSldViewPr>
      <p:cViewPr varScale="1">
        <p:scale>
          <a:sx n="67" d="100"/>
          <a:sy n="67" d="100"/>
        </p:scale>
        <p:origin x="5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F4BED-7943-4555-A289-EB519CFD8C61}" type="datetimeFigureOut">
              <a:rPr lang="en-US" smtClean="0"/>
              <a:pPr/>
              <a:t>10/11/2019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473A5-415E-473D-AC0B-7B38B5ED4808}" type="slidenum">
              <a:rPr lang="en-US" smtClean="0"/>
              <a:pPr/>
              <a:t>‹#›</a:t>
            </a:fld>
            <a:endParaRPr lang="en-US"/>
          </a:p>
        </p:txBody>
      </p:sp>
    </p:spTree>
    <p:extLst>
      <p:ext uri="{BB962C8B-B14F-4D97-AF65-F5344CB8AC3E}">
        <p14:creationId xmlns:p14="http://schemas.microsoft.com/office/powerpoint/2010/main" val="281912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User:Cvmontuy"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Commons:Copyright_tags/Country-specific_tags#United_States_of_Americ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file:///\\en.wikipedia.org\wiki\en:Creative_Comm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file:///\\creativecommons.org\licenses\by-sa\2.5\deed.e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theswirlworld.com/2013/04/06/15-things-to-give-up/"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reativecommons.org/licenses/by-nd/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are going to learn how different types of whales and dolphins get their food.</a:t>
            </a:r>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a:t>
            </a:fld>
            <a:endParaRPr lang="en-US"/>
          </a:p>
        </p:txBody>
      </p:sp>
    </p:spTree>
    <p:extLst>
      <p:ext uri="{BB962C8B-B14F-4D97-AF65-F5344CB8AC3E}">
        <p14:creationId xmlns:p14="http://schemas.microsoft.com/office/powerpoint/2010/main" val="146975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the next video, we will see a right whale using skim feeding. It is probably eating tiny copepods. A copepod is about the same size as a grain of rice. You will be looking at the tip of the whale’s upper jaw and part of its head. You will see the baleen plates hanging from the top jaw. Right whales and bowhead whales both obtain food by skim feeding at the surface, but they also feed underwater. </a:t>
            </a:r>
          </a:p>
        </p:txBody>
      </p:sp>
      <p:sp>
        <p:nvSpPr>
          <p:cNvPr id="4" name="Slide Number Placeholder 3"/>
          <p:cNvSpPr>
            <a:spLocks noGrp="1"/>
          </p:cNvSpPr>
          <p:nvPr>
            <p:ph type="sldNum" sz="quarter" idx="10"/>
          </p:nvPr>
        </p:nvSpPr>
        <p:spPr/>
        <p:txBody>
          <a:bodyPr/>
          <a:lstStyle/>
          <a:p>
            <a:fld id="{148473A5-415E-473D-AC0B-7B38B5ED4808}" type="slidenum">
              <a:rPr lang="en-US" smtClean="0"/>
              <a:pPr/>
              <a:t>10</a:t>
            </a:fld>
            <a:endParaRPr lang="en-US"/>
          </a:p>
        </p:txBody>
      </p:sp>
    </p:spTree>
    <p:extLst>
      <p:ext uri="{BB962C8B-B14F-4D97-AF65-F5344CB8AC3E}">
        <p14:creationId xmlns:p14="http://schemas.microsoft.com/office/powerpoint/2010/main" val="3260068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a:solidFill>
                  <a:schemeClr val="tx1"/>
                </a:solidFill>
                <a:effectLst/>
                <a:latin typeface="+mn-lt"/>
                <a:ea typeface="+mn-ea"/>
                <a:cs typeface="+mn-cs"/>
              </a:rPr>
              <a:t>[You will need to click on the link to access the video from the </a:t>
            </a:r>
            <a:r>
              <a:rPr lang="en-US" sz="1200" i="1" kern="1200" dirty="0" err="1">
                <a:solidFill>
                  <a:schemeClr val="tx1"/>
                </a:solidFill>
                <a:effectLst/>
                <a:latin typeface="+mn-lt"/>
                <a:ea typeface="+mn-ea"/>
                <a:cs typeface="+mn-cs"/>
              </a:rPr>
              <a:t>Arkive</a:t>
            </a:r>
            <a:r>
              <a:rPr lang="en-US" sz="1200" i="1" kern="1200" dirty="0">
                <a:solidFill>
                  <a:schemeClr val="tx1"/>
                </a:solidFill>
                <a:effectLst/>
                <a:latin typeface="+mn-lt"/>
                <a:ea typeface="+mn-ea"/>
                <a:cs typeface="+mn-cs"/>
              </a:rPr>
              <a:t> website. Video lasts 35 seconds.]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376B0E-BB69-4396-AC74-09E6FD934A26}" type="slidenum">
              <a:rPr lang="en-US" smtClean="0"/>
              <a:pPr/>
              <a:t>11</a:t>
            </a:fld>
            <a:endParaRPr lang="en-US"/>
          </a:p>
        </p:txBody>
      </p:sp>
    </p:spTree>
    <p:extLst>
      <p:ext uri="{BB962C8B-B14F-4D97-AF65-F5344CB8AC3E}">
        <p14:creationId xmlns:p14="http://schemas.microsoft.com/office/powerpoint/2010/main" val="92549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third type of feeding is called bottom feeding. Gray whales will roll on their sides and grab a mouthful of mud, which contains many types of invertebrates. What is an invertebrate? [</a:t>
            </a:r>
            <a:r>
              <a:rPr lang="en-US" sz="1200" i="1" kern="1200" dirty="0">
                <a:solidFill>
                  <a:schemeClr val="tx1"/>
                </a:solidFill>
                <a:effectLst/>
                <a:latin typeface="+mn-lt"/>
                <a:ea typeface="+mn-ea"/>
                <a:cs typeface="+mn-cs"/>
              </a:rPr>
              <a:t>Answer: An animal that does not have a backbone</a:t>
            </a:r>
            <a:r>
              <a:rPr lang="en-US" sz="120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12</a:t>
            </a:fld>
            <a:endParaRPr lang="en-US"/>
          </a:p>
        </p:txBody>
      </p:sp>
    </p:spTree>
    <p:extLst>
      <p:ext uri="{BB962C8B-B14F-4D97-AF65-F5344CB8AC3E}">
        <p14:creationId xmlns:p14="http://schemas.microsoft.com/office/powerpoint/2010/main" val="307415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[You will need to click on the link to access the video from the </a:t>
            </a:r>
            <a:r>
              <a:rPr lang="en-US" sz="1200" i="1" kern="1200" dirty="0" err="1">
                <a:solidFill>
                  <a:schemeClr val="tx1"/>
                </a:solidFill>
                <a:effectLst/>
                <a:latin typeface="+mn-lt"/>
                <a:ea typeface="+mn-ea"/>
                <a:cs typeface="+mn-cs"/>
              </a:rPr>
              <a:t>Arkive</a:t>
            </a:r>
            <a:r>
              <a:rPr lang="en-US" sz="1200" i="1" kern="1200" dirty="0">
                <a:solidFill>
                  <a:schemeClr val="tx1"/>
                </a:solidFill>
                <a:effectLst/>
                <a:latin typeface="+mn-lt"/>
                <a:ea typeface="+mn-ea"/>
                <a:cs typeface="+mn-cs"/>
              </a:rPr>
              <a:t> website. Video lasts 46 seconds.].</a:t>
            </a:r>
            <a:r>
              <a:rPr lang="en-US" sz="1200" kern="1200" dirty="0">
                <a:solidFill>
                  <a:schemeClr val="tx1"/>
                </a:solidFill>
                <a:effectLst/>
                <a:latin typeface="+mn-lt"/>
                <a:ea typeface="+mn-ea"/>
                <a:cs typeface="+mn-cs"/>
              </a:rPr>
              <a:t> The whale is swimming along on its right side—you can see mud streaming out of the back of its mouth</a:t>
            </a:r>
            <a:r>
              <a:rPr lang="en-US" sz="1200" i="1" kern="1200" dirty="0">
                <a:solidFill>
                  <a:schemeClr val="tx1"/>
                </a:solidFill>
                <a:effectLst/>
                <a:latin typeface="+mn-lt"/>
                <a:ea typeface="+mn-ea"/>
                <a:cs typeface="+mn-cs"/>
              </a:rPr>
              <a:t>.</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[When, the whale rights itself, the students will be able to see the mud quite clearly]</a:t>
            </a:r>
            <a:r>
              <a:rPr lang="en-US" sz="1200" kern="1200" dirty="0">
                <a:solidFill>
                  <a:schemeClr val="tx1"/>
                </a:solidFill>
                <a:effectLst/>
                <a:latin typeface="+mn-lt"/>
                <a:ea typeface="+mn-ea"/>
                <a:cs typeface="+mn-cs"/>
              </a:rPr>
              <a:t>.</a:t>
            </a:r>
          </a:p>
          <a:p>
            <a:endParaRPr lang="en-US" dirty="0"/>
          </a:p>
          <a:p>
            <a:r>
              <a:rPr lang="en-US" sz="1200" b="0" i="0" kern="1200" dirty="0">
                <a:solidFill>
                  <a:schemeClr val="tx1"/>
                </a:solidFill>
                <a:effectLst/>
                <a:latin typeface="+mn-lt"/>
                <a:ea typeface="+mn-ea"/>
                <a:cs typeface="+mn-cs"/>
              </a:rPr>
              <a:t>Image credit: </a:t>
            </a:r>
            <a:br>
              <a:rPr lang="en-US" sz="1200" u="none" strike="noStrike" kern="1200" dirty="0">
                <a:solidFill>
                  <a:schemeClr val="tx1"/>
                </a:solidFill>
                <a:effectLst/>
                <a:latin typeface="+mn-lt"/>
                <a:ea typeface="+mn-ea"/>
                <a:cs typeface="+mn-cs"/>
                <a:hlinkClick r:id="rId3" tooltip="User:Cvmontuy"/>
              </a:rPr>
            </a:br>
            <a:r>
              <a:rPr lang="en-US" sz="1200" u="none" strike="noStrike" kern="1200" dirty="0" err="1">
                <a:solidFill>
                  <a:schemeClr val="tx1"/>
                </a:solidFill>
                <a:effectLst/>
                <a:latin typeface="+mn-lt"/>
                <a:ea typeface="+mn-ea"/>
                <a:cs typeface="+mn-cs"/>
                <a:hlinkClick r:id="rId3" tooltip="User:Cvmontuy"/>
              </a:rPr>
              <a:t>Cvmontuy</a:t>
            </a:r>
            <a:r>
              <a:rPr lang="en-US" sz="1200" u="none" strike="noStrike" kern="1200" dirty="0">
                <a:solidFill>
                  <a:schemeClr val="tx1"/>
                </a:solidFill>
                <a:effectLst/>
                <a:latin typeface="+mn-lt"/>
                <a:ea typeface="+mn-ea"/>
                <a:cs typeface="+mn-cs"/>
              </a:rPr>
              <a:t>. L</a:t>
            </a:r>
            <a:r>
              <a:rPr lang="en-US" sz="1200" b="0" i="0" kern="1200" dirty="0">
                <a:solidFill>
                  <a:schemeClr val="tx1"/>
                </a:solidFill>
                <a:effectLst/>
                <a:latin typeface="+mn-lt"/>
                <a:ea typeface="+mn-ea"/>
                <a:cs typeface="+mn-cs"/>
              </a:rPr>
              <a:t>icensed under the </a:t>
            </a:r>
            <a:r>
              <a:rPr lang="en-US" sz="1200" b="0" i="0" u="none" strike="noStrike" kern="1200" dirty="0">
                <a:solidFill>
                  <a:schemeClr val="tx1"/>
                </a:solidFill>
                <a:effectLst/>
                <a:latin typeface="+mn-lt"/>
                <a:ea typeface="+mn-ea"/>
                <a:cs typeface="+mn-cs"/>
                <a:hlinkClick r:id="rId4"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4.0 International</a:t>
            </a:r>
            <a:r>
              <a:rPr lang="en-US" sz="1200" b="0" i="0" kern="1200" dirty="0">
                <a:solidFill>
                  <a:schemeClr val="tx1"/>
                </a:solidFill>
                <a:effectLst/>
                <a:latin typeface="+mn-lt"/>
                <a:ea typeface="+mn-ea"/>
                <a:cs typeface="+mn-cs"/>
              </a:rPr>
              <a:t> license.</a:t>
            </a:r>
            <a:endParaRPr lang="en-US" dirty="0"/>
          </a:p>
        </p:txBody>
      </p:sp>
      <p:sp>
        <p:nvSpPr>
          <p:cNvPr id="4" name="Slide Number Placeholder 3"/>
          <p:cNvSpPr>
            <a:spLocks noGrp="1"/>
          </p:cNvSpPr>
          <p:nvPr>
            <p:ph type="sldNum" sz="quarter" idx="10"/>
          </p:nvPr>
        </p:nvSpPr>
        <p:spPr/>
        <p:txBody>
          <a:bodyPr/>
          <a:lstStyle/>
          <a:p>
            <a:fld id="{16376B0E-BB69-4396-AC74-09E6FD934A26}" type="slidenum">
              <a:rPr lang="en-US" smtClean="0"/>
              <a:pPr/>
              <a:t>13</a:t>
            </a:fld>
            <a:endParaRPr lang="en-US"/>
          </a:p>
        </p:txBody>
      </p:sp>
    </p:spTree>
    <p:extLst>
      <p:ext uri="{BB962C8B-B14F-4D97-AF65-F5344CB8AC3E}">
        <p14:creationId xmlns:p14="http://schemas.microsoft.com/office/powerpoint/2010/main" val="144401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or toothed whales do not have baleen to help them filter food out of the water; instead, they rely on being able to grab larger prey items, like fish and squid. So how do they find their prey? They cannot always rely on being able to see their prey…</a:t>
            </a:r>
          </a:p>
          <a:p>
            <a:endParaRPr lang="en-US" dirty="0"/>
          </a:p>
          <a:p>
            <a:r>
              <a:rPr lang="en-US" dirty="0"/>
              <a:t>Photo from http://commons.wikimedia.org/wiki/File:Inia.jpg. Free to reuse under GNU Free Documentation License. </a:t>
            </a:r>
          </a:p>
        </p:txBody>
      </p:sp>
      <p:sp>
        <p:nvSpPr>
          <p:cNvPr id="4" name="Slide Number Placeholder 3"/>
          <p:cNvSpPr>
            <a:spLocks noGrp="1"/>
          </p:cNvSpPr>
          <p:nvPr>
            <p:ph type="sldNum" sz="quarter" idx="10"/>
          </p:nvPr>
        </p:nvSpPr>
        <p:spPr/>
        <p:txBody>
          <a:bodyPr/>
          <a:lstStyle/>
          <a:p>
            <a:fld id="{16376B0E-BB69-4396-AC74-09E6FD934A26}" type="slidenum">
              <a:rPr lang="en-US" smtClean="0"/>
              <a:pPr/>
              <a:t>14</a:t>
            </a:fld>
            <a:endParaRPr lang="en-US"/>
          </a:p>
        </p:txBody>
      </p:sp>
    </p:spTree>
    <p:extLst>
      <p:ext uri="{BB962C8B-B14F-4D97-AF65-F5344CB8AC3E}">
        <p14:creationId xmlns:p14="http://schemas.microsoft.com/office/powerpoint/2010/main" val="3708591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they use a process called echolocation to help them figure out where things are in the water. [This is also explained in Lesson 2].</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will produce a sound wave, which hits an object in the water and then bounces back to them. Based on the time taken for the sound to come back, the whale or dolphin can tell how far away the object is. Let’s listen to some of the sounds produced by different toothed whales. </a:t>
            </a:r>
            <a:r>
              <a:rPr lang="en-US" sz="1200" i="1" kern="1200" dirty="0">
                <a:solidFill>
                  <a:schemeClr val="tx1"/>
                </a:solidFill>
                <a:effectLst/>
                <a:latin typeface="+mn-lt"/>
                <a:ea typeface="+mn-ea"/>
                <a:cs typeface="+mn-cs"/>
              </a:rPr>
              <a:t>[Click on the little speaker symbol next to any of the whales’ pictures to hear the sound. Point out that some of the sounds are like drumbeats, others are squeaks and some are a combination of both.]</a:t>
            </a:r>
            <a:r>
              <a:rPr lang="en-US" sz="1200" kern="1200" dirty="0">
                <a:solidFill>
                  <a:schemeClr val="tx1"/>
                </a:solidFill>
                <a:effectLst/>
                <a:latin typeface="+mn-lt"/>
                <a:ea typeface="+mn-ea"/>
                <a:cs typeface="+mn-cs"/>
              </a:rPr>
              <a:t> </a:t>
            </a:r>
          </a:p>
          <a:p>
            <a:endParaRPr lang="en-US" dirty="0"/>
          </a:p>
          <a:p>
            <a:r>
              <a:rPr lang="en-US" i="1" dirty="0"/>
              <a:t>Audio files from http://www.junglewalk.com/popup.asp?type=a&amp;AnimalAudioID=13767</a:t>
            </a:r>
          </a:p>
          <a:p>
            <a:r>
              <a:rPr lang="en-US" i="1" dirty="0"/>
              <a:t>Sperm whale sounds from http://www.dosits.org/audio/marinemammals/toothedwhales/spermwhale/</a:t>
            </a:r>
          </a:p>
          <a:p>
            <a:r>
              <a:rPr lang="en-US" i="1" dirty="0"/>
              <a:t>Common dolphin sounds from http://www.dosits.org/audio/marinemammals/toothedwhales/commondolphin/</a:t>
            </a:r>
          </a:p>
          <a:p>
            <a:r>
              <a:rPr lang="en-US" dirty="0"/>
              <a:t>Beluga sounds from http://www.dosits.org/audio/marinemammals/toothedwhales/belugawhale/</a:t>
            </a:r>
          </a:p>
          <a:p>
            <a:r>
              <a:rPr lang="en-US" dirty="0"/>
              <a:t>Sperm whale and common dolphin s</a:t>
            </a:r>
            <a:r>
              <a:rPr lang="en-US" sz="1200" b="0" kern="1200" dirty="0">
                <a:solidFill>
                  <a:schemeClr val="tx1"/>
                </a:solidFill>
                <a:effectLst/>
                <a:latin typeface="+mn-lt"/>
                <a:ea typeface="+mn-ea"/>
                <a:cs typeface="+mn-cs"/>
              </a:rPr>
              <a:t>ound courtesy of </a:t>
            </a:r>
            <a:r>
              <a:rPr lang="en-US" sz="1200" b="0" kern="1200" dirty="0" err="1">
                <a:solidFill>
                  <a:schemeClr val="tx1"/>
                </a:solidFill>
                <a:effectLst/>
                <a:latin typeface="+mn-lt"/>
                <a:ea typeface="+mn-ea"/>
                <a:cs typeface="+mn-cs"/>
              </a:rPr>
              <a:t>WhaleAcoustics</a:t>
            </a:r>
            <a:r>
              <a:rPr lang="en-US" sz="1200" b="0" kern="1200" dirty="0">
                <a:solidFill>
                  <a:schemeClr val="tx1"/>
                </a:solidFill>
                <a:effectLst/>
                <a:latin typeface="+mn-lt"/>
                <a:ea typeface="+mn-ea"/>
                <a:cs typeface="+mn-cs"/>
              </a:rPr>
              <a:t>, LLC. Released under Creative Commons License.</a:t>
            </a:r>
          </a:p>
          <a:p>
            <a:r>
              <a:rPr lang="en-US" sz="1200" b="0" kern="1200" dirty="0">
                <a:solidFill>
                  <a:schemeClr val="tx1"/>
                </a:solidFill>
                <a:effectLst/>
                <a:latin typeface="+mn-lt"/>
                <a:ea typeface="+mn-ea"/>
                <a:cs typeface="+mn-cs"/>
              </a:rPr>
              <a:t>Beluga sounds courtesy of Peter M. </a:t>
            </a:r>
            <a:r>
              <a:rPr lang="en-US" sz="1200" b="0" kern="1200" dirty="0" err="1">
                <a:solidFill>
                  <a:schemeClr val="tx1"/>
                </a:solidFill>
                <a:effectLst/>
                <a:latin typeface="+mn-lt"/>
                <a:ea typeface="+mn-ea"/>
                <a:cs typeface="+mn-cs"/>
              </a:rPr>
              <a:t>Scheifele</a:t>
            </a:r>
            <a:r>
              <a:rPr lang="en-US" sz="1200" b="0" kern="1200" dirty="0">
                <a:solidFill>
                  <a:schemeClr val="tx1"/>
                </a:solidFill>
                <a:effectLst/>
                <a:latin typeface="+mn-lt"/>
                <a:ea typeface="+mn-ea"/>
                <a:cs typeface="+mn-cs"/>
              </a:rPr>
              <a:t>, Department of Communication Sciences and Disorders and Medical Education, University of Cincinnati Medical Center. Released under Creative Commons License, non-commercial - no </a:t>
            </a:r>
            <a:r>
              <a:rPr lang="en-US" sz="1200" b="0" kern="1200" dirty="0" err="1">
                <a:solidFill>
                  <a:schemeClr val="tx1"/>
                </a:solidFill>
                <a:effectLst/>
                <a:latin typeface="+mn-lt"/>
                <a:ea typeface="+mn-ea"/>
                <a:cs typeface="+mn-cs"/>
              </a:rPr>
              <a:t>derivs</a:t>
            </a:r>
            <a:endParaRPr lang="en-US" dirty="0"/>
          </a:p>
          <a:p>
            <a:r>
              <a:rPr lang="en-US" dirty="0"/>
              <a:t>Sperm whale image:</a:t>
            </a:r>
            <a:r>
              <a:rPr lang="en-US" baseline="0" dirty="0"/>
              <a:t> </a:t>
            </a:r>
            <a:r>
              <a:rPr lang="en-US" sz="1200" b="0" i="0" u="sng" kern="1200" dirty="0">
                <a:solidFill>
                  <a:schemeClr val="tx1"/>
                </a:solidFill>
                <a:effectLst/>
                <a:latin typeface="+mn-lt"/>
                <a:ea typeface="+mn-ea"/>
                <a:cs typeface="+mn-cs"/>
                <a:hlinkClick r:id="rId3" tooltip="Commons:Copyright tags/Country-specific tags"/>
              </a:rPr>
              <a:t>United States public domain tag</a:t>
            </a:r>
            <a:endParaRPr lang="en-US" sz="1200" b="0" i="0" u="sng" kern="1200" dirty="0">
              <a:solidFill>
                <a:schemeClr val="tx1"/>
              </a:solidFill>
              <a:effectLst/>
              <a:latin typeface="+mn-lt"/>
              <a:ea typeface="+mn-ea"/>
              <a:cs typeface="+mn-cs"/>
            </a:endParaRPr>
          </a:p>
          <a:p>
            <a:r>
              <a:rPr lang="en-US" dirty="0"/>
              <a:t>Beluga whale image from http://en.wikipedia.org/wiki/File:Beluga_premier.gov.ru-3.jpeg.</a:t>
            </a:r>
          </a:p>
        </p:txBody>
      </p:sp>
      <p:sp>
        <p:nvSpPr>
          <p:cNvPr id="4" name="Slide Number Placeholder 3"/>
          <p:cNvSpPr>
            <a:spLocks noGrp="1"/>
          </p:cNvSpPr>
          <p:nvPr>
            <p:ph type="sldNum" sz="quarter" idx="10"/>
          </p:nvPr>
        </p:nvSpPr>
        <p:spPr/>
        <p:txBody>
          <a:bodyPr/>
          <a:lstStyle/>
          <a:p>
            <a:fld id="{16376B0E-BB69-4396-AC74-09E6FD934A26}" type="slidenum">
              <a:rPr lang="en-US" smtClean="0"/>
              <a:pPr/>
              <a:t>15</a:t>
            </a:fld>
            <a:endParaRPr lang="en-US"/>
          </a:p>
        </p:txBody>
      </p:sp>
    </p:spTree>
    <p:extLst>
      <p:ext uri="{BB962C8B-B14F-4D97-AF65-F5344CB8AC3E}">
        <p14:creationId xmlns:p14="http://schemas.microsoft.com/office/powerpoint/2010/main" val="36877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heads are specially designed for echolocation. They use the forehead region, known as the melon, to produce the sounds and transmit them into the water. The lower jaw detects</a:t>
            </a:r>
            <a:r>
              <a:rPr lang="en-US" sz="1200" kern="1200" baseline="0" dirty="0">
                <a:solidFill>
                  <a:schemeClr val="tx1"/>
                </a:solidFill>
                <a:effectLst/>
                <a:latin typeface="+mn-lt"/>
                <a:ea typeface="+mn-ea"/>
                <a:cs typeface="+mn-cs"/>
              </a:rPr>
              <a:t> the returning sounds and</a:t>
            </a:r>
            <a:r>
              <a:rPr lang="en-US" sz="1200" kern="1200" dirty="0">
                <a:solidFill>
                  <a:schemeClr val="tx1"/>
                </a:solidFill>
                <a:effectLst/>
                <a:latin typeface="+mn-lt"/>
                <a:ea typeface="+mn-ea"/>
                <a:cs typeface="+mn-cs"/>
              </a:rPr>
              <a:t> carries the vibrations to the ear bones.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have ears, but they do not have earlobes to help them trap sounds. This makes it hard to see the ears on whales and dolphins.</a:t>
            </a:r>
          </a:p>
          <a:p>
            <a:endParaRPr lang="en-US" dirty="0"/>
          </a:p>
          <a:p>
            <a:r>
              <a:rPr lang="en-US" i="1" dirty="0"/>
              <a:t>Image from http://en.wikipedia.org/wiki/File:Toothed_whale_sound_production.png</a:t>
            </a:r>
          </a:p>
          <a:p>
            <a:r>
              <a:rPr lang="en-US" i="1" dirty="0"/>
              <a:t>This file is licensed under the </a:t>
            </a:r>
            <a:r>
              <a:rPr lang="en-US" i="1" dirty="0">
                <a:hlinkClick r:id="rId3" action="ppaction://hlinkfile" tooltip="w:en:Creative Commons"/>
              </a:rPr>
              <a:t>Creative Commons</a:t>
            </a:r>
            <a:r>
              <a:rPr lang="en-US" i="1" dirty="0"/>
              <a:t> </a:t>
            </a:r>
            <a:r>
              <a:rPr lang="en-US" i="1" dirty="0">
                <a:hlinkClick r:id="rId4" action="ppaction://hlinkfile"/>
              </a:rPr>
              <a:t>Attribution-Share Alike 2.5 Generic</a:t>
            </a:r>
            <a:r>
              <a:rPr lang="en-US" i="1" dirty="0"/>
              <a:t> license</a:t>
            </a:r>
          </a:p>
        </p:txBody>
      </p:sp>
      <p:sp>
        <p:nvSpPr>
          <p:cNvPr id="4" name="Slide Number Placeholder 3"/>
          <p:cNvSpPr>
            <a:spLocks noGrp="1"/>
          </p:cNvSpPr>
          <p:nvPr>
            <p:ph type="sldNum" sz="quarter" idx="10"/>
          </p:nvPr>
        </p:nvSpPr>
        <p:spPr/>
        <p:txBody>
          <a:bodyPr/>
          <a:lstStyle/>
          <a:p>
            <a:fld id="{16376B0E-BB69-4396-AC74-09E6FD934A26}" type="slidenum">
              <a:rPr lang="en-US" smtClean="0"/>
              <a:pPr/>
              <a:t>16</a:t>
            </a:fld>
            <a:endParaRPr lang="en-US"/>
          </a:p>
        </p:txBody>
      </p:sp>
    </p:spTree>
    <p:extLst>
      <p:ext uri="{BB962C8B-B14F-4D97-AF65-F5344CB8AC3E}">
        <p14:creationId xmlns:p14="http://schemas.microsoft.com/office/powerpoint/2010/main" val="4223223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Toothed whales use many feeding strategies. </a:t>
            </a:r>
          </a:p>
          <a:p>
            <a:endParaRPr lang="en-US" dirty="0"/>
          </a:p>
          <a:p>
            <a:r>
              <a:rPr lang="en-US" i="1" dirty="0"/>
              <a:t>Dolphin image: pexels.com</a:t>
            </a:r>
          </a:p>
        </p:txBody>
      </p:sp>
      <p:sp>
        <p:nvSpPr>
          <p:cNvPr id="4" name="Slide Number Placeholder 3"/>
          <p:cNvSpPr>
            <a:spLocks noGrp="1"/>
          </p:cNvSpPr>
          <p:nvPr>
            <p:ph type="sldNum" sz="quarter" idx="10"/>
          </p:nvPr>
        </p:nvSpPr>
        <p:spPr/>
        <p:txBody>
          <a:bodyPr/>
          <a:lstStyle/>
          <a:p>
            <a:fld id="{148473A5-415E-473D-AC0B-7B38B5ED4808}" type="slidenum">
              <a:rPr lang="en-US" smtClean="0"/>
              <a:pPr/>
              <a:t>17</a:t>
            </a:fld>
            <a:endParaRPr lang="en-US"/>
          </a:p>
        </p:txBody>
      </p:sp>
    </p:spTree>
    <p:extLst>
      <p:ext uri="{BB962C8B-B14F-4D97-AF65-F5344CB8AC3E}">
        <p14:creationId xmlns:p14="http://schemas.microsoft.com/office/powerpoint/2010/main" val="1485713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include suction feeding, which is commonly observed in beluga whales. Belugas eat many prey items that dwell on the seafloor. They are able to pucker their lips and use suction to capture their food.</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18</a:t>
            </a:fld>
            <a:endParaRPr lang="en-US"/>
          </a:p>
        </p:txBody>
      </p:sp>
    </p:spTree>
    <p:extLst>
      <p:ext uri="{BB962C8B-B14F-4D97-AF65-F5344CB8AC3E}">
        <p14:creationId xmlns:p14="http://schemas.microsoft.com/office/powerpoint/2010/main" val="318960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Herding is when a group of dolphins surrounds a school of fish to pack them as tightly as possible. Dolphins then take turns swimming through the school and feeding one at a time.</a:t>
            </a:r>
            <a:r>
              <a:rPr lang="en-US" sz="1200" i="1" kern="1200" dirty="0">
                <a:solidFill>
                  <a:schemeClr val="tx1"/>
                </a:solidFill>
                <a:effectLst/>
                <a:latin typeface="+mn-lt"/>
                <a:ea typeface="+mn-ea"/>
                <a:cs typeface="+mn-cs"/>
              </a:rPr>
              <a:t> [You will need to click on the link to access the video from the </a:t>
            </a:r>
            <a:r>
              <a:rPr lang="en-US" sz="1200" i="1" kern="1200" dirty="0" err="1">
                <a:solidFill>
                  <a:schemeClr val="tx1"/>
                </a:solidFill>
                <a:effectLst/>
                <a:latin typeface="+mn-lt"/>
                <a:ea typeface="+mn-ea"/>
                <a:cs typeface="+mn-cs"/>
              </a:rPr>
              <a:t>Arkive</a:t>
            </a:r>
            <a:r>
              <a:rPr lang="en-US" sz="1200" i="1" kern="1200" dirty="0">
                <a:solidFill>
                  <a:schemeClr val="tx1"/>
                </a:solidFill>
                <a:effectLst/>
                <a:latin typeface="+mn-lt"/>
                <a:ea typeface="+mn-ea"/>
                <a:cs typeface="+mn-cs"/>
              </a:rPr>
              <a:t> website. Video lasts 1 minute.]</a:t>
            </a:r>
            <a:endParaRPr lang="en-US" sz="1200" kern="1200" dirty="0">
              <a:solidFill>
                <a:schemeClr val="tx1"/>
              </a:solidFill>
              <a:effectLst/>
              <a:latin typeface="+mn-lt"/>
              <a:ea typeface="+mn-ea"/>
              <a:cs typeface="+mn-cs"/>
            </a:endParaRPr>
          </a:p>
          <a:p>
            <a:endParaRPr lang="en-US" dirty="0"/>
          </a:p>
          <a:p>
            <a:r>
              <a:rPr lang="en-US" dirty="0"/>
              <a:t>Dolphin</a:t>
            </a:r>
            <a:r>
              <a:rPr lang="en-US" baseline="0" dirty="0"/>
              <a:t> image: pexels.com</a:t>
            </a:r>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19</a:t>
            </a:fld>
            <a:endParaRPr lang="en-US"/>
          </a:p>
        </p:txBody>
      </p:sp>
    </p:spTree>
    <p:extLst>
      <p:ext uri="{BB962C8B-B14F-4D97-AF65-F5344CB8AC3E}">
        <p14:creationId xmlns:p14="http://schemas.microsoft.com/office/powerpoint/2010/main" val="140295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Baleen whales, or </a:t>
            </a:r>
            <a:r>
              <a:rPr lang="en-US" sz="1200" kern="1200" dirty="0" err="1">
                <a:solidFill>
                  <a:schemeClr val="tx1"/>
                </a:solidFill>
                <a:effectLst/>
                <a:latin typeface="+mn-lt"/>
                <a:ea typeface="+mn-ea"/>
                <a:cs typeface="+mn-cs"/>
              </a:rPr>
              <a:t>mysticetes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(MISS-</a:t>
            </a:r>
            <a:r>
              <a:rPr lang="en-US" sz="1200" i="1" kern="1200" dirty="0" err="1">
                <a:solidFill>
                  <a:schemeClr val="tx1"/>
                </a:solidFill>
                <a:effectLst/>
                <a:latin typeface="+mn-lt"/>
                <a:ea typeface="+mn-ea"/>
                <a:cs typeface="+mn-cs"/>
              </a:rPr>
              <a:t>ti</a:t>
            </a:r>
            <a:r>
              <a:rPr lang="en-US" sz="1200" i="1" kern="1200" dirty="0">
                <a:solidFill>
                  <a:schemeClr val="tx1"/>
                </a:solidFill>
                <a:effectLst/>
                <a:latin typeface="+mn-lt"/>
                <a:ea typeface="+mn-ea"/>
                <a:cs typeface="+mn-cs"/>
              </a:rPr>
              <a:t>-seats)</a:t>
            </a:r>
            <a:r>
              <a:rPr lang="en-US" sz="1200" kern="1200" dirty="0">
                <a:solidFill>
                  <a:schemeClr val="tx1"/>
                </a:solidFill>
                <a:effectLst/>
                <a:latin typeface="+mn-lt"/>
                <a:ea typeface="+mn-ea"/>
                <a:cs typeface="+mn-cs"/>
              </a:rPr>
              <a:t>, are some of the largest animals on the planet, but they eat very small food items. Many baleen whales eat plankton.</a:t>
            </a:r>
            <a:r>
              <a:rPr lang="en-US" sz="1200" kern="1200" baseline="0" dirty="0">
                <a:solidFill>
                  <a:schemeClr val="tx1"/>
                </a:solidFill>
                <a:effectLst/>
                <a:latin typeface="+mn-lt"/>
                <a:ea typeface="+mn-ea"/>
                <a:cs typeface="+mn-cs"/>
              </a:rPr>
              <a:t> Plankton is made up of </a:t>
            </a:r>
            <a:r>
              <a:rPr lang="en-US" sz="1200" kern="1200" dirty="0">
                <a:solidFill>
                  <a:schemeClr val="tx1"/>
                </a:solidFill>
                <a:effectLst/>
                <a:latin typeface="+mn-lt"/>
                <a:ea typeface="+mn-ea"/>
                <a:cs typeface="+mn-cs"/>
              </a:rPr>
              <a:t>very small organisms,</a:t>
            </a:r>
            <a:r>
              <a:rPr lang="en-US" sz="1200" kern="1200" baseline="0" dirty="0">
                <a:solidFill>
                  <a:schemeClr val="tx1"/>
                </a:solidFill>
                <a:effectLst/>
                <a:latin typeface="+mn-lt"/>
                <a:ea typeface="+mn-ea"/>
                <a:cs typeface="+mn-cs"/>
              </a:rPr>
              <a:t> many are microscopic, that float in the ocean. Plankton</a:t>
            </a:r>
            <a:r>
              <a:rPr lang="en-US" sz="1200" kern="1200" dirty="0">
                <a:solidFill>
                  <a:schemeClr val="tx1"/>
                </a:solidFill>
                <a:effectLst/>
                <a:latin typeface="+mn-lt"/>
                <a:ea typeface="+mn-ea"/>
                <a:cs typeface="+mn-cs"/>
              </a:rPr>
              <a:t> contains animals like copepods and krill that are eaten by baleen whales. Some copepods are smaller than a grain of rice! Baleen whales may also eat small fish, which swim in large schools.</a:t>
            </a:r>
          </a:p>
          <a:p>
            <a:endParaRPr lang="en-US" baseline="0" dirty="0"/>
          </a:p>
        </p:txBody>
      </p:sp>
      <p:sp>
        <p:nvSpPr>
          <p:cNvPr id="4" name="Slide Number Placeholder 3"/>
          <p:cNvSpPr>
            <a:spLocks noGrp="1"/>
          </p:cNvSpPr>
          <p:nvPr>
            <p:ph type="sldNum" sz="quarter" idx="10"/>
          </p:nvPr>
        </p:nvSpPr>
        <p:spPr/>
        <p:txBody>
          <a:bodyPr/>
          <a:lstStyle/>
          <a:p>
            <a:fld id="{16376B0E-BB69-4396-AC74-09E6FD934A26}" type="slidenum">
              <a:rPr lang="en-US" smtClean="0"/>
              <a:pPr/>
              <a:t>2</a:t>
            </a:fld>
            <a:endParaRPr lang="en-US"/>
          </a:p>
        </p:txBody>
      </p:sp>
    </p:spTree>
    <p:extLst>
      <p:ext uri="{BB962C8B-B14F-4D97-AF65-F5344CB8AC3E}">
        <p14:creationId xmlns:p14="http://schemas.microsoft.com/office/powerpoint/2010/main" val="1791406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Strand feeding is when a toothed whale chases a school of fish or other prey into shallow water. The whale pushes the prey onto the shore and then lunges onto the shore to catch the prey in its mouth.</a:t>
            </a:r>
            <a:r>
              <a:rPr lang="en-US" sz="1200" i="1" kern="1200" dirty="0">
                <a:solidFill>
                  <a:schemeClr val="tx1"/>
                </a:solidFill>
                <a:effectLst/>
                <a:latin typeface="+mn-lt"/>
                <a:ea typeface="+mn-ea"/>
                <a:cs typeface="+mn-cs"/>
              </a:rPr>
              <a:t> [Click on the video clip to start it—it is narrated, so you will want to have the sound turned on. Clip lasts about 19 seconds].</a:t>
            </a:r>
            <a:endParaRPr lang="en-US" sz="1200" kern="1200" dirty="0">
              <a:solidFill>
                <a:schemeClr val="tx1"/>
              </a:solidFill>
              <a:effectLst/>
              <a:latin typeface="+mn-lt"/>
              <a:ea typeface="+mn-ea"/>
              <a:cs typeface="+mn-cs"/>
            </a:endParaRPr>
          </a:p>
          <a:p>
            <a:endParaRPr lang="en-US" dirty="0"/>
          </a:p>
          <a:p>
            <a:r>
              <a:rPr lang="en-US" i="1" dirty="0"/>
              <a:t>Permission from</a:t>
            </a:r>
            <a:r>
              <a:rPr lang="en-US" i="1" baseline="0" dirty="0"/>
              <a:t> Doug Reynolds (</a:t>
            </a:r>
            <a:r>
              <a:rPr lang="en-US" i="1" dirty="0"/>
              <a:t>doug.reynolds@kica.us) of Kiawah Island Community</a:t>
            </a:r>
            <a:r>
              <a:rPr lang="en-US" i="1" baseline="0" dirty="0"/>
              <a:t> Association on May 2, 2013. </a:t>
            </a:r>
            <a:endParaRPr lang="en-US" i="1"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20</a:t>
            </a:fld>
            <a:endParaRPr lang="en-US"/>
          </a:p>
        </p:txBody>
      </p:sp>
    </p:spTree>
    <p:extLst>
      <p:ext uri="{BB962C8B-B14F-4D97-AF65-F5344CB8AC3E}">
        <p14:creationId xmlns:p14="http://schemas.microsoft.com/office/powerpoint/2010/main" val="515763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Mud-ring feeding is when a group of dolphins uses a circle of mud to catch fish. The action usually begins with one dolphin suddenly swimming off. It then dives below the surface, circling a shoal of fish and stirring up mud along the way. On cue, the other dolphins in the group move into position, forming a barrier to block off any underwater escape routes. As the circle of mud rises to the surface, the fish are trapped. Their only option is to leap clear out of the water and straight into the open mouths of the waiting dolphins.</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21</a:t>
            </a:fld>
            <a:endParaRPr lang="en-US"/>
          </a:p>
        </p:txBody>
      </p:sp>
    </p:spTree>
    <p:extLst>
      <p:ext uri="{BB962C8B-B14F-4D97-AF65-F5344CB8AC3E}">
        <p14:creationId xmlns:p14="http://schemas.microsoft.com/office/powerpoint/2010/main" val="2696824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Unfortunately, people often feed toothed whales. This may teach the animals to beg for food from humans. This puts them in danger of being hit by boats or becoming entangled in fishing gear. Swallowing fishing lures or eating foods that are not part of their natural diet may make the animals sick. For these reasons, it is illegal to feed marine mammals in the U.S. </a:t>
            </a:r>
            <a:r>
              <a:rPr lang="en-US" sz="1200" i="1" kern="1200" dirty="0">
                <a:solidFill>
                  <a:schemeClr val="tx1"/>
                </a:solidFill>
                <a:effectLst/>
                <a:latin typeface="+mn-lt"/>
                <a:ea typeface="+mn-ea"/>
                <a:cs typeface="+mn-cs"/>
              </a:rPr>
              <a:t>[Click on the video clip to start it—it is narrated, so you will want to have the sound turned on. Clip lasts about 30 seconds].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8473A5-415E-473D-AC0B-7B38B5ED4808}" type="slidenum">
              <a:rPr lang="en-US" smtClean="0"/>
              <a:pPr/>
              <a:t>22</a:t>
            </a:fld>
            <a:endParaRPr lang="en-US"/>
          </a:p>
        </p:txBody>
      </p:sp>
    </p:spTree>
    <p:extLst>
      <p:ext uri="{BB962C8B-B14F-4D97-AF65-F5344CB8AC3E}">
        <p14:creationId xmlns:p14="http://schemas.microsoft.com/office/powerpoint/2010/main" val="1650261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summarize what we’ve learned about whale feeding: Baleen whales feed on relatively small prey items by gulping, skim feeding or bottom feeding. Toothed whales use echolocation to find their larger prey items, grab them with their toothy jaws and swallow them whole. The toothed whales use strategies such as suction, herding,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mud-ring and stranding feeding to catch fish.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Photo credit: </a:t>
            </a:r>
            <a:r>
              <a:rPr lang="en-US" sz="1200" dirty="0">
                <a:hlinkClick r:id="rId3" tooltip="http://theswirlworld.com/2013/04/06/15-things-to-give-up/"/>
              </a:rPr>
              <a:t>This Photo</a:t>
            </a:r>
            <a:r>
              <a:rPr lang="en-US" sz="1200" dirty="0"/>
              <a:t> by Unknown Author is licensed under </a:t>
            </a:r>
            <a:r>
              <a:rPr lang="en-US" sz="1200" dirty="0">
                <a:hlinkClick r:id="rId4" tooltip="https://creativecommons.org/licenses/by-nd/3.0/"/>
              </a:rPr>
              <a:t>CC BY-ND</a:t>
            </a:r>
            <a:endParaRPr lang="en-US" sz="1200" dirty="0"/>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23</a:t>
            </a:fld>
            <a:endParaRPr lang="en-US"/>
          </a:p>
        </p:txBody>
      </p:sp>
    </p:spTree>
    <p:extLst>
      <p:ext uri="{BB962C8B-B14F-4D97-AF65-F5344CB8AC3E}">
        <p14:creationId xmlns:p14="http://schemas.microsoft.com/office/powerpoint/2010/main" val="281673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Toothed whales, or </a:t>
            </a:r>
            <a:r>
              <a:rPr lang="en-US" sz="1200" kern="1200" dirty="0" err="1">
                <a:solidFill>
                  <a:schemeClr val="tx1"/>
                </a:solidFill>
                <a:effectLst/>
                <a:latin typeface="+mn-lt"/>
                <a:ea typeface="+mn-ea"/>
                <a:cs typeface="+mn-cs"/>
              </a:rPr>
              <a:t>odontocetes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(oh-DON-</a:t>
            </a:r>
            <a:r>
              <a:rPr lang="en-US" sz="1200" i="1" kern="1200" dirty="0" err="1">
                <a:solidFill>
                  <a:schemeClr val="tx1"/>
                </a:solidFill>
                <a:effectLst/>
                <a:latin typeface="+mn-lt"/>
                <a:ea typeface="+mn-ea"/>
                <a:cs typeface="+mn-cs"/>
              </a:rPr>
              <a:t>tuh</a:t>
            </a:r>
            <a:r>
              <a:rPr lang="en-US" sz="1200" i="1" kern="1200" dirty="0">
                <a:solidFill>
                  <a:schemeClr val="tx1"/>
                </a:solidFill>
                <a:effectLst/>
                <a:latin typeface="+mn-lt"/>
                <a:ea typeface="+mn-ea"/>
                <a:cs typeface="+mn-cs"/>
              </a:rPr>
              <a:t>-seats)</a:t>
            </a:r>
            <a:r>
              <a:rPr lang="en-US" sz="1200" kern="1200" dirty="0">
                <a:solidFill>
                  <a:schemeClr val="tx1"/>
                </a:solidFill>
                <a:effectLst/>
                <a:latin typeface="+mn-lt"/>
                <a:ea typeface="+mn-ea"/>
                <a:cs typeface="+mn-cs"/>
              </a:rPr>
              <a:t>, eat larger prey items—usually fish, but sometimes invertebrates (animals without backbones) like squid. Sometimes they even eat other marine mammals.</a:t>
            </a:r>
          </a:p>
          <a:p>
            <a:endParaRPr lang="en-US" baseline="0" dirty="0"/>
          </a:p>
        </p:txBody>
      </p:sp>
      <p:sp>
        <p:nvSpPr>
          <p:cNvPr id="4" name="Slide Number Placeholder 3"/>
          <p:cNvSpPr>
            <a:spLocks noGrp="1"/>
          </p:cNvSpPr>
          <p:nvPr>
            <p:ph type="sldNum" sz="quarter" idx="10"/>
          </p:nvPr>
        </p:nvSpPr>
        <p:spPr/>
        <p:txBody>
          <a:bodyPr/>
          <a:lstStyle/>
          <a:p>
            <a:fld id="{16376B0E-BB69-4396-AC74-09E6FD934A26}" type="slidenum">
              <a:rPr lang="en-US" smtClean="0"/>
              <a:pPr/>
              <a:t>3</a:t>
            </a:fld>
            <a:endParaRPr lang="en-US"/>
          </a:p>
        </p:txBody>
      </p:sp>
    </p:spTree>
    <p:extLst>
      <p:ext uri="{BB962C8B-B14F-4D97-AF65-F5344CB8AC3E}">
        <p14:creationId xmlns:p14="http://schemas.microsoft.com/office/powerpoint/2010/main" val="2847666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if you have already taught Lesson 2, the students will have seen the information on this slide.</a:t>
            </a:r>
            <a:r>
              <a:rPr lang="en-US" sz="1200" i="1" kern="1200" baseline="0" dirty="0">
                <a:solidFill>
                  <a:schemeClr val="tx1"/>
                </a:solidFill>
                <a:effectLst/>
                <a:latin typeface="+mn-lt"/>
                <a:ea typeface="+mn-ea"/>
                <a:cs typeface="+mn-cs"/>
              </a:rPr>
              <a:t> In this case, use the slide to review</a:t>
            </a:r>
            <a:r>
              <a:rPr lang="en-US" sz="1200" i="1" kern="1200" dirty="0">
                <a:solidFill>
                  <a:schemeClr val="tx1"/>
                </a:solidFill>
                <a:effectLst/>
                <a:latin typeface="+mn-lt"/>
                <a:ea typeface="+mn-ea"/>
                <a:cs typeface="+mn-cs"/>
              </a:rPr>
              <a:t> previously introduced information.]</a:t>
            </a:r>
            <a:r>
              <a:rPr lang="en-US" sz="1200" kern="1200" dirty="0">
                <a:solidFill>
                  <a:schemeClr val="tx1"/>
                </a:solidFill>
                <a:effectLst/>
                <a:latin typeface="+mn-lt"/>
                <a:ea typeface="+mn-ea"/>
                <a:cs typeface="+mn-cs"/>
              </a:rPr>
              <a:t> Since baleen whales feed on fairly small food items, they need a way to filter their prey out of the ocean water. The baleen in their mouths acts as this filter. However, different baleen whales have different feeding behaviors, as we will see in the next few slides.</a:t>
            </a:r>
          </a:p>
          <a:p>
            <a:endParaRPr lang="en-US" dirty="0"/>
          </a:p>
          <a:p>
            <a:r>
              <a:rPr lang="en-US" i="1" dirty="0"/>
              <a:t>Baleen photo</a:t>
            </a:r>
            <a:r>
              <a:rPr lang="en-US" i="1" baseline="0" dirty="0"/>
              <a:t> from http://en.wikipedia.org/wiki/File:Baleen.jpg (NOAA image)</a:t>
            </a:r>
            <a:endParaRPr lang="en-US" i="1" dirty="0"/>
          </a:p>
        </p:txBody>
      </p:sp>
      <p:sp>
        <p:nvSpPr>
          <p:cNvPr id="4" name="Slide Number Placeholder 3"/>
          <p:cNvSpPr>
            <a:spLocks noGrp="1"/>
          </p:cNvSpPr>
          <p:nvPr>
            <p:ph type="sldNum" sz="quarter" idx="10"/>
          </p:nvPr>
        </p:nvSpPr>
        <p:spPr/>
        <p:txBody>
          <a:bodyPr/>
          <a:lstStyle/>
          <a:p>
            <a:fld id="{16376B0E-BB69-4396-AC74-09E6FD934A26}" type="slidenum">
              <a:rPr lang="en-US" smtClean="0"/>
              <a:pPr/>
              <a:t>4</a:t>
            </a:fld>
            <a:endParaRPr lang="en-US"/>
          </a:p>
        </p:txBody>
      </p:sp>
    </p:spTree>
    <p:extLst>
      <p:ext uri="{BB962C8B-B14F-4D97-AF65-F5344CB8AC3E}">
        <p14:creationId xmlns:p14="http://schemas.microsoft.com/office/powerpoint/2010/main" val="17932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three major feeding strategies for baleen whales—these are gulp feeding, skim feeding and bottom feeding. Whales that are related to each other use similar feeding strategies.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5</a:t>
            </a:fld>
            <a:endParaRPr lang="en-US"/>
          </a:p>
        </p:txBody>
      </p:sp>
    </p:spTree>
    <p:extLst>
      <p:ext uri="{BB962C8B-B14F-4D97-AF65-F5344CB8AC3E}">
        <p14:creationId xmlns:p14="http://schemas.microsoft.com/office/powerpoint/2010/main" val="421126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Gulp feeders, like blue whales and humpback whales, have throat pleats that allow them to take a large amount of water into their mouths. Look for these in the two videos that we are about to see. What you will not be able to see is that the whales use their tongues to push the water through the baleen after they close their mouth. This traps the fish and plankton on the inside of the baleen in the whale’s mouth. We will now see two videos of humpback whales feeding on small fish. In the second video, you will see the humpback using a technique called “bubble net feeding” to concentrate the fish into a small area to make it easier to feed on them.</a:t>
            </a:r>
          </a:p>
        </p:txBody>
      </p:sp>
      <p:sp>
        <p:nvSpPr>
          <p:cNvPr id="4" name="Slide Number Placeholder 3"/>
          <p:cNvSpPr>
            <a:spLocks noGrp="1"/>
          </p:cNvSpPr>
          <p:nvPr>
            <p:ph type="sldNum" sz="quarter" idx="10"/>
          </p:nvPr>
        </p:nvSpPr>
        <p:spPr/>
        <p:txBody>
          <a:bodyPr/>
          <a:lstStyle/>
          <a:p>
            <a:fld id="{148473A5-415E-473D-AC0B-7B38B5ED4808}" type="slidenum">
              <a:rPr lang="en-US" smtClean="0"/>
              <a:pPr/>
              <a:t>6</a:t>
            </a:fld>
            <a:endParaRPr lang="en-US"/>
          </a:p>
        </p:txBody>
      </p:sp>
    </p:spTree>
    <p:extLst>
      <p:ext uri="{BB962C8B-B14F-4D97-AF65-F5344CB8AC3E}">
        <p14:creationId xmlns:p14="http://schemas.microsoft.com/office/powerpoint/2010/main" val="263228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[Click on the video clip to start it—it is narrated, so you will want to have the sound turned on. Clip lasts about 1 minute 17 seconds].</a:t>
            </a:r>
            <a:endParaRPr lang="en-US" sz="1200" kern="1200" dirty="0">
              <a:solidFill>
                <a:schemeClr val="tx1"/>
              </a:solidFill>
              <a:effectLst/>
              <a:latin typeface="+mn-lt"/>
              <a:ea typeface="+mn-ea"/>
              <a:cs typeface="+mn-cs"/>
            </a:endParaRPr>
          </a:p>
          <a:p>
            <a:endParaRPr lang="en-US" dirty="0"/>
          </a:p>
          <a:p>
            <a:r>
              <a:rPr lang="en-US" i="1" dirty="0"/>
              <a:t>http://www.youtube.com/watch?v=Bv2iKaPtqaQ  (permission from Dan </a:t>
            </a:r>
            <a:r>
              <a:rPr lang="en-US" i="1" dirty="0" err="1"/>
              <a:t>Knaub</a:t>
            </a:r>
            <a:r>
              <a:rPr lang="en-US" i="1" baseline="0" dirty="0"/>
              <a:t> to use any of his </a:t>
            </a:r>
            <a:r>
              <a:rPr lang="en-US" i="1" baseline="0" dirty="0" err="1"/>
              <a:t>DanTheWhaleMan</a:t>
            </a:r>
            <a:r>
              <a:rPr lang="en-US" i="1" baseline="0" dirty="0"/>
              <a:t> </a:t>
            </a:r>
            <a:r>
              <a:rPr lang="en-US" i="1" baseline="0" dirty="0" err="1"/>
              <a:t>youtube</a:t>
            </a:r>
            <a:r>
              <a:rPr lang="en-US" i="1" baseline="0" dirty="0"/>
              <a:t> videos)</a:t>
            </a:r>
          </a:p>
          <a:p>
            <a:endParaRPr lang="en-US" dirty="0"/>
          </a:p>
        </p:txBody>
      </p:sp>
      <p:sp>
        <p:nvSpPr>
          <p:cNvPr id="4" name="Slide Number Placeholder 3"/>
          <p:cNvSpPr>
            <a:spLocks noGrp="1"/>
          </p:cNvSpPr>
          <p:nvPr>
            <p:ph type="sldNum" sz="quarter" idx="10"/>
          </p:nvPr>
        </p:nvSpPr>
        <p:spPr/>
        <p:txBody>
          <a:bodyPr/>
          <a:lstStyle/>
          <a:p>
            <a:fld id="{16376B0E-BB69-4396-AC74-09E6FD934A26}" type="slidenum">
              <a:rPr lang="en-US" smtClean="0"/>
              <a:pPr/>
              <a:t>7</a:t>
            </a:fld>
            <a:endParaRPr lang="en-US"/>
          </a:p>
        </p:txBody>
      </p:sp>
    </p:spTree>
    <p:extLst>
      <p:ext uri="{BB962C8B-B14F-4D97-AF65-F5344CB8AC3E}">
        <p14:creationId xmlns:p14="http://schemas.microsoft.com/office/powerpoint/2010/main" val="133705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[Click on the video clip to start it—it is narrated, so you will want to have the sound turned on. Clip lasts 2 minutes 19 seconds.]</a:t>
            </a:r>
            <a:endParaRPr lang="en-US" sz="1200" kern="1200" dirty="0">
              <a:solidFill>
                <a:schemeClr val="tx1"/>
              </a:solidFill>
              <a:effectLst/>
              <a:latin typeface="+mn-lt"/>
              <a:ea typeface="+mn-ea"/>
              <a:cs typeface="+mn-cs"/>
            </a:endParaRPr>
          </a:p>
          <a:p>
            <a:endParaRPr lang="en-US" i="1" dirty="0"/>
          </a:p>
          <a:p>
            <a:r>
              <a:rPr lang="en-US" i="1" dirty="0"/>
              <a:t>Creative</a:t>
            </a:r>
            <a:r>
              <a:rPr lang="en-US" i="1" baseline="0" dirty="0"/>
              <a:t> commons YouTube video: http://www.youtube.com/watch?v=xutojQbnxfY  </a:t>
            </a:r>
            <a:endParaRPr lang="en-US" i="1" dirty="0"/>
          </a:p>
        </p:txBody>
      </p:sp>
      <p:sp>
        <p:nvSpPr>
          <p:cNvPr id="4" name="Slide Number Placeholder 3"/>
          <p:cNvSpPr>
            <a:spLocks noGrp="1"/>
          </p:cNvSpPr>
          <p:nvPr>
            <p:ph type="sldNum" sz="quarter" idx="10"/>
          </p:nvPr>
        </p:nvSpPr>
        <p:spPr/>
        <p:txBody>
          <a:bodyPr/>
          <a:lstStyle/>
          <a:p>
            <a:fld id="{16376B0E-BB69-4396-AC74-09E6FD934A26}" type="slidenum">
              <a:rPr lang="en-US" smtClean="0"/>
              <a:pPr/>
              <a:t>8</a:t>
            </a:fld>
            <a:endParaRPr lang="en-US"/>
          </a:p>
        </p:txBody>
      </p:sp>
    </p:spTree>
    <p:extLst>
      <p:ext uri="{BB962C8B-B14F-4D97-AF65-F5344CB8AC3E}">
        <p14:creationId xmlns:p14="http://schemas.microsoft.com/office/powerpoint/2010/main" val="421202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Kick feeding is another method whales use to group fish together. This video shows a humpback whale named Pinpoint. Pinpoint is using his tail to scare fish so that they group together in a school. When you watch Pinpoint kicking the surface, notice when his body position changes for a deep dive. When he finally comes back to the surface, he has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his mouth open exactly where he was “kicking” the surface with his tail! </a:t>
            </a:r>
            <a:r>
              <a:rPr lang="en-US" sz="1200" i="1" kern="1200" dirty="0">
                <a:solidFill>
                  <a:schemeClr val="tx1"/>
                </a:solidFill>
                <a:effectLst/>
                <a:latin typeface="+mn-lt"/>
                <a:ea typeface="+mn-ea"/>
                <a:cs typeface="+mn-cs"/>
              </a:rPr>
              <a:t>[Click on the video clip to watch it—it has sound, but the audio is not necessary. It runs about 1 minute]</a:t>
            </a:r>
            <a:endParaRPr lang="en-US" sz="1200" kern="1200" dirty="0">
              <a:solidFill>
                <a:schemeClr val="tx1"/>
              </a:solidFill>
              <a:effectLst/>
              <a:latin typeface="+mn-lt"/>
              <a:ea typeface="+mn-ea"/>
              <a:cs typeface="+mn-cs"/>
            </a:endParaRPr>
          </a:p>
          <a:p>
            <a:endParaRPr lang="en-US" dirty="0"/>
          </a:p>
          <a:p>
            <a:r>
              <a:rPr lang="en-US" i="1" dirty="0"/>
              <a:t>Permission to use video granted by Mandy Houston (Mandy@whalesonfilm.com) on</a:t>
            </a:r>
            <a:r>
              <a:rPr lang="en-US" i="1" baseline="0" dirty="0"/>
              <a:t> 5-6-12. </a:t>
            </a:r>
          </a:p>
        </p:txBody>
      </p:sp>
      <p:sp>
        <p:nvSpPr>
          <p:cNvPr id="4" name="Slide Number Placeholder 3"/>
          <p:cNvSpPr>
            <a:spLocks noGrp="1"/>
          </p:cNvSpPr>
          <p:nvPr>
            <p:ph type="sldNum" sz="quarter" idx="10"/>
          </p:nvPr>
        </p:nvSpPr>
        <p:spPr/>
        <p:txBody>
          <a:bodyPr/>
          <a:lstStyle/>
          <a:p>
            <a:fld id="{BCDDB72C-1D65-44FC-995C-A5E95F5AF470}" type="slidenum">
              <a:rPr lang="en-US" smtClean="0"/>
              <a:pPr/>
              <a:t>9</a:t>
            </a:fld>
            <a:endParaRPr lang="en-US"/>
          </a:p>
        </p:txBody>
      </p:sp>
    </p:spTree>
    <p:extLst>
      <p:ext uri="{BB962C8B-B14F-4D97-AF65-F5344CB8AC3E}">
        <p14:creationId xmlns:p14="http://schemas.microsoft.com/office/powerpoint/2010/main" val="189387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695D8A-79D4-4FEC-A6B7-2CA027ED7430}" type="datetimeFigureOut">
              <a:rPr lang="en-US" smtClean="0"/>
              <a:pPr/>
              <a:t>10/11/2019</a:t>
            </a:fld>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CB9ED95-0E49-4D2B-B71F-E1B5F754AEA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2" cstate="print"/>
          <a:srcRect r="7552" b="53832"/>
          <a:stretch>
            <a:fillRect/>
          </a:stretch>
        </p:blipFill>
        <p:spPr bwMode="auto">
          <a:xfrm>
            <a:off x="4648200" y="4698600"/>
            <a:ext cx="4495800" cy="2159400"/>
          </a:xfrm>
          <a:prstGeom prst="rect">
            <a:avLst/>
          </a:prstGeom>
          <a:noFill/>
          <a:ln w="9525">
            <a:noFill/>
            <a:miter lim="800000"/>
            <a:headEnd/>
            <a:tailEnd/>
          </a:ln>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00CFBDE-DE7B-40AB-8674-22E3F3D02BFC}" type="datetimeFigureOut">
              <a:rPr lang="en-US" smtClean="0"/>
              <a:pPr/>
              <a:t>10/11/2019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FF9585-2639-4E35-983A-AC04DB803116}" type="slidenum">
              <a:rPr lang="en-US" smtClean="0"/>
              <a:pPr/>
              <a:t>‹#›</a:t>
            </a:fld>
            <a:endParaRPr lang="en-US"/>
          </a:p>
        </p:txBody>
      </p:sp>
    </p:spTree>
    <p:extLst>
      <p:ext uri="{BB962C8B-B14F-4D97-AF65-F5344CB8AC3E}">
        <p14:creationId xmlns:p14="http://schemas.microsoft.com/office/powerpoint/2010/main" val="101869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4" cstate="print"/>
          <a:srcRect l="2941" b="38185"/>
          <a:stretch>
            <a:fillRect/>
          </a:stretch>
        </p:blipFill>
        <p:spPr bwMode="auto">
          <a:xfrm>
            <a:off x="76200" y="76200"/>
            <a:ext cx="7543800" cy="6553200"/>
          </a:xfrm>
          <a:prstGeom prst="rect">
            <a:avLst/>
          </a:prstGeom>
          <a:noFill/>
          <a:ln w="9525">
            <a:noFill/>
            <a:miter lim="800000"/>
            <a:headEnd/>
            <a:tailEnd/>
          </a:ln>
          <a:effectLst/>
        </p:spPr>
      </p:pic>
      <p:sp>
        <p:nvSpPr>
          <p:cNvPr id="9" name="Title 1"/>
          <p:cNvSpPr txBox="1">
            <a:spLocks/>
          </p:cNvSpPr>
          <p:nvPr userDrawn="1"/>
        </p:nvSpPr>
        <p:spPr>
          <a:xfrm>
            <a:off x="4267200" y="2743200"/>
            <a:ext cx="4191000" cy="3581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pic>
        <p:nvPicPr>
          <p:cNvPr id="1026" name="Picture 2"/>
          <p:cNvPicPr>
            <a:picLocks noChangeAspect="1" noChangeArrowheads="1"/>
          </p:cNvPicPr>
          <p:nvPr userDrawn="1"/>
        </p:nvPicPr>
        <p:blipFill>
          <a:blip r:embed="rId5" cstate="print"/>
          <a:srcRect/>
          <a:stretch>
            <a:fillRect/>
          </a:stretch>
        </p:blipFill>
        <p:spPr bwMode="auto">
          <a:xfrm>
            <a:off x="5257800" y="6240084"/>
            <a:ext cx="1524000" cy="463550"/>
          </a:xfrm>
          <a:prstGeom prst="rect">
            <a:avLst/>
          </a:prstGeom>
          <a:noFill/>
        </p:spPr>
      </p:pic>
      <p:pic>
        <p:nvPicPr>
          <p:cNvPr id="1027" name="Picture 3"/>
          <p:cNvPicPr>
            <a:picLocks noChangeAspect="1" noChangeArrowheads="1"/>
          </p:cNvPicPr>
          <p:nvPr userDrawn="1"/>
        </p:nvPicPr>
        <p:blipFill>
          <a:blip r:embed="rId6" cstate="print"/>
          <a:srcRect/>
          <a:stretch>
            <a:fillRect/>
          </a:stretch>
        </p:blipFill>
        <p:spPr bwMode="auto">
          <a:xfrm>
            <a:off x="6905625" y="6019800"/>
            <a:ext cx="942975" cy="639762"/>
          </a:xfrm>
          <a:prstGeom prst="rect">
            <a:avLst/>
          </a:prstGeom>
          <a:noFill/>
        </p:spPr>
      </p:pic>
      <p:pic>
        <p:nvPicPr>
          <p:cNvPr id="1028" name="Picture 4" descr="C:\Documents and Settings\cheryl.bonnes\Desktop\CSB Folders\NOAA\NOAA and DOC logos\NOAA Logo\NOAA logo 2012\noaa-fisheries-rgb-2line-horizontal.png"/>
          <p:cNvPicPr>
            <a:picLocks noChangeAspect="1" noChangeArrowheads="1"/>
          </p:cNvPicPr>
          <p:nvPr userDrawn="1"/>
        </p:nvPicPr>
        <p:blipFill>
          <a:blip r:embed="rId7" cstate="print"/>
          <a:srcRect/>
          <a:stretch>
            <a:fillRect/>
          </a:stretch>
        </p:blipFill>
        <p:spPr bwMode="auto">
          <a:xfrm>
            <a:off x="3657600" y="6172200"/>
            <a:ext cx="1487427" cy="519112"/>
          </a:xfrm>
          <a:prstGeom prst="rect">
            <a:avLst/>
          </a:prstGeom>
          <a:noFill/>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9387" y="5943600"/>
            <a:ext cx="687307" cy="8382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5" cstate="print"/>
          <a:srcRect r="7552" b="53832"/>
          <a:stretch>
            <a:fillRect/>
          </a:stretch>
        </p:blipFill>
        <p:spPr bwMode="auto">
          <a:xfrm>
            <a:off x="5562600" y="5029200"/>
            <a:ext cx="3581400" cy="1720200"/>
          </a:xfrm>
          <a:prstGeom prst="rect">
            <a:avLst/>
          </a:prstGeom>
          <a:noFill/>
          <a:ln w="9525">
            <a:noFill/>
            <a:miter lim="800000"/>
            <a:headEnd/>
            <a:tailEnd/>
          </a:ln>
          <a:effectLst/>
        </p:spPr>
      </p:pic>
      <p:sp>
        <p:nvSpPr>
          <p:cNvPr id="11" name="Title 1"/>
          <p:cNvSpPr txBox="1">
            <a:spLocks/>
          </p:cNvSpPr>
          <p:nvPr userDrawn="1"/>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Footer Placeholder 4"/>
          <p:cNvSpPr txBox="1">
            <a:spLocks/>
          </p:cNvSpPr>
          <p:nvPr userDrawn="1"/>
        </p:nvSpPr>
        <p:spPr>
          <a:xfrm>
            <a:off x="685800" y="6172200"/>
            <a:ext cx="3810000" cy="365125"/>
          </a:xfrm>
          <a:prstGeom prst="rect">
            <a:avLst/>
          </a:prstGeom>
        </p:spPr>
        <p:txBody>
          <a:bodyPr/>
          <a:lstStyle>
            <a:lvl1pPr algn="r">
              <a:defRPr baseline="0">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endParaRPr>
          </a:p>
        </p:txBody>
      </p:sp>
      <p:sp>
        <p:nvSpPr>
          <p:cNvPr id="13" name="Title 1"/>
          <p:cNvSpPr txBox="1">
            <a:spLocks/>
          </p:cNvSpPr>
          <p:nvPr userDrawn="1"/>
        </p:nvSpPr>
        <p:spPr>
          <a:xfrm>
            <a:off x="609600" y="304800"/>
            <a:ext cx="8229600" cy="914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sp>
        <p:nvSpPr>
          <p:cNvPr id="10" name="Footer Placeholder 4"/>
          <p:cNvSpPr txBox="1">
            <a:spLocks/>
          </p:cNvSpPr>
          <p:nvPr userDrawn="1"/>
        </p:nvSpPr>
        <p:spPr>
          <a:xfrm>
            <a:off x="304800" y="6492875"/>
            <a:ext cx="5486400" cy="365125"/>
          </a:xfrm>
          <a:prstGeom prst="rect">
            <a:avLst/>
          </a:prstGeom>
        </p:spPr>
        <p:txBody>
          <a:bodyPr/>
          <a:lstStyle>
            <a:lvl1pPr algn="r">
              <a:defRPr baseline="0">
                <a:solidFill>
                  <a:schemeClr val="tx2">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Lesson 7  	  	Eating like a whale…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 </a:t>
            </a: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www.arkive.org/north-atlantic-right-whale/eubalaena-glacialis/video-08.html"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arkive.org/gray-whale/eschrichtius-robustus/video-08a.html"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hyperlink" Target="//upload.wikimedia.org/wikipedia/commons/7/72/Inia.jp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13" Type="http://schemas.openxmlformats.org/officeDocument/2006/relationships/image" Target="../media/image28.png"/><Relationship Id="rId3" Type="http://schemas.microsoft.com/office/2007/relationships/media" Target="../media/media4.mp3"/><Relationship Id="rId7" Type="http://schemas.openxmlformats.org/officeDocument/2006/relationships/slideLayout" Target="../slideLayouts/slideLayout5.xml"/><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6.jpeg"/><Relationship Id="rId5" Type="http://schemas.microsoft.com/office/2007/relationships/media" Target="../media/media5.mp3"/><Relationship Id="rId10" Type="http://schemas.openxmlformats.org/officeDocument/2006/relationships/hyperlink" Target="//upload.wikimedia.org/wikipedia/commons/a/ac/Beluga_premier.gov.ru-3.jpeg" TargetMode="External"/><Relationship Id="rId4" Type="http://schemas.openxmlformats.org/officeDocument/2006/relationships/audio" Target="../media/media4.mp3"/><Relationship Id="rId9" Type="http://schemas.openxmlformats.org/officeDocument/2006/relationships/image" Target="../media/image25.jpg"/><Relationship Id="rId1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arkive.org/dusky-dolphin/lagenorhynchus-obscurus/video-08b.html"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avi"/><Relationship Id="rId1" Type="http://schemas.microsoft.com/office/2007/relationships/media" Target="../media/media6.avi"/><Relationship Id="rId6" Type="http://schemas.openxmlformats.org/officeDocument/2006/relationships/image" Target="../media/image35.png"/><Relationship Id="rId5" Type="http://schemas.openxmlformats.org/officeDocument/2006/relationships/hyperlink" Target="https://www.youtube.com/watch?v=W45md7H47KQ"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www.dontfeedwilddolphins.org/" TargetMode="External"/><Relationship Id="rId5" Type="http://schemas.openxmlformats.org/officeDocument/2006/relationships/hyperlink" Target="https://www.youtube.com/watch?v=T58QaMBOOXA"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theswirlworld.com/2013/04/06/15-things-to-give-u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7.png"/><Relationship Id="rId5" Type="http://schemas.openxmlformats.org/officeDocument/2006/relationships/hyperlink" Target="http://www.youtube.com/watch?v=Bv2iKaPtqaQ"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hyperlink" Target="http://www.youtube.com/watch?v=xutojQbnxfY" TargetMode="External"/><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file:///C:\Users\Maia\Documents\Downloads\Free%20YouTube%20Downloader\Pinpoint%20Kick%20Feeding%20Next%20to%20the%20Boat%20%20%208%2010%2009.avi" TargetMode="External"/><Relationship Id="rId5" Type="http://schemas.openxmlformats.org/officeDocument/2006/relationships/hyperlink" Target="http://www.youtube.com/watch?v=1e_pswRux4I"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2895600"/>
            <a:ext cx="3657600" cy="3048000"/>
          </a:xfrm>
        </p:spPr>
        <p:txBody>
          <a:bodyPr/>
          <a:lstStyle/>
          <a:p>
            <a:r>
              <a:rPr lang="en-US" b="1" dirty="0">
                <a:solidFill>
                  <a:srgbClr val="002060"/>
                </a:solidFill>
              </a:rPr>
              <a:t>Lesson 7:</a:t>
            </a:r>
            <a:br>
              <a:rPr lang="en-US" b="1" dirty="0">
                <a:solidFill>
                  <a:srgbClr val="002060"/>
                </a:solidFill>
              </a:rPr>
            </a:br>
            <a:r>
              <a:rPr lang="en-US" b="1" dirty="0">
                <a:solidFill>
                  <a:srgbClr val="002060"/>
                </a:solidFill>
              </a:rPr>
              <a:t>Eating Like a Whale…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Skim Feeders</a:t>
            </a:r>
          </a:p>
        </p:txBody>
      </p:sp>
      <p:sp>
        <p:nvSpPr>
          <p:cNvPr id="3" name="Content Placeholder 2"/>
          <p:cNvSpPr>
            <a:spLocks noGrp="1"/>
          </p:cNvSpPr>
          <p:nvPr>
            <p:ph idx="1"/>
          </p:nvPr>
        </p:nvSpPr>
        <p:spPr>
          <a:xfrm>
            <a:off x="533400" y="990601"/>
            <a:ext cx="8077200" cy="1371599"/>
          </a:xfrm>
        </p:spPr>
        <p:txBody>
          <a:bodyPr>
            <a:normAutofit/>
          </a:bodyPr>
          <a:lstStyle/>
          <a:p>
            <a:pPr marL="0" indent="0">
              <a:buNone/>
            </a:pPr>
            <a:r>
              <a:rPr lang="en-US" sz="2400" b="1" dirty="0">
                <a:solidFill>
                  <a:srgbClr val="002060"/>
                </a:solidFill>
              </a:rPr>
              <a:t>Right whales and bowhead whales feed by "skimming.” They swim through a group of prey with their mouths open and their heads partly above water. </a:t>
            </a: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p:txBody>
      </p:sp>
      <p:pic>
        <p:nvPicPr>
          <p:cNvPr id="5122" name="Picture 2" descr="C:\Users\cheryl.bonnes\Desktop\feedingrightwhal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2221415"/>
            <a:ext cx="4343400" cy="2731585"/>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19600" y="4617840"/>
            <a:ext cx="2293399" cy="261610"/>
          </a:xfrm>
          <a:prstGeom prst="rect">
            <a:avLst/>
          </a:prstGeom>
          <a:noFill/>
        </p:spPr>
        <p:txBody>
          <a:bodyPr wrap="square" rtlCol="0">
            <a:spAutoFit/>
          </a:bodyPr>
          <a:lstStyle/>
          <a:p>
            <a:pPr algn="r"/>
            <a:r>
              <a:rPr lang="en-US" sz="1100" b="1" i="1" dirty="0">
                <a:solidFill>
                  <a:schemeClr val="bg1"/>
                </a:solidFill>
              </a:rPr>
              <a:t>Photo credit: Pete </a:t>
            </a:r>
            <a:r>
              <a:rPr lang="en-US" sz="1100" b="1" i="1" dirty="0" err="1">
                <a:solidFill>
                  <a:schemeClr val="bg1"/>
                </a:solidFill>
              </a:rPr>
              <a:t>Duley</a:t>
            </a:r>
            <a:r>
              <a:rPr lang="en-US" sz="1100" b="1" i="1" dirty="0">
                <a:solidFill>
                  <a:schemeClr val="bg1"/>
                </a:solidFill>
              </a:rPr>
              <a:t>, NOAA</a:t>
            </a:r>
          </a:p>
        </p:txBody>
      </p:sp>
      <p:sp>
        <p:nvSpPr>
          <p:cNvPr id="4" name="Rectangle 3"/>
          <p:cNvSpPr/>
          <p:nvPr/>
        </p:nvSpPr>
        <p:spPr>
          <a:xfrm>
            <a:off x="535337" y="4971871"/>
            <a:ext cx="7389463" cy="1200329"/>
          </a:xfrm>
          <a:prstGeom prst="rect">
            <a:avLst/>
          </a:prstGeom>
        </p:spPr>
        <p:txBody>
          <a:bodyPr wrap="square">
            <a:spAutoFit/>
          </a:bodyPr>
          <a:lstStyle/>
          <a:p>
            <a:r>
              <a:rPr lang="en-US" sz="2400" b="1" dirty="0">
                <a:solidFill>
                  <a:srgbClr val="002060"/>
                </a:solidFill>
              </a:rPr>
              <a:t>When the whale has filtered a mouthful of prey using its baleen plates, it forces the water out of its mouth, dives, and swallows the food. </a:t>
            </a:r>
          </a:p>
        </p:txBody>
      </p:sp>
    </p:spTree>
    <p:extLst>
      <p:ext uri="{BB962C8B-B14F-4D97-AF65-F5344CB8AC3E}">
        <p14:creationId xmlns:p14="http://schemas.microsoft.com/office/powerpoint/2010/main" val="418484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Skim Feeding</a:t>
            </a:r>
          </a:p>
        </p:txBody>
      </p:sp>
      <p:sp>
        <p:nvSpPr>
          <p:cNvPr id="3" name="Content Placeholder 2"/>
          <p:cNvSpPr>
            <a:spLocks noGrp="1"/>
          </p:cNvSpPr>
          <p:nvPr>
            <p:ph idx="1"/>
          </p:nvPr>
        </p:nvSpPr>
        <p:spPr>
          <a:xfrm>
            <a:off x="228600" y="1219200"/>
            <a:ext cx="8610600" cy="4906963"/>
          </a:xfrm>
        </p:spPr>
        <p:txBody>
          <a:bodyPr>
            <a:normAutofit/>
          </a:bodyPr>
          <a:lstStyle/>
          <a:p>
            <a:pPr algn="ctr">
              <a:buNone/>
            </a:pPr>
            <a:endParaRPr lang="en-US" sz="2400" dirty="0"/>
          </a:p>
          <a:p>
            <a:pPr algn="ctr">
              <a:buNone/>
            </a:pPr>
            <a:endParaRPr lang="en-US" sz="2400" dirty="0"/>
          </a:p>
        </p:txBody>
      </p:sp>
      <p:sp>
        <p:nvSpPr>
          <p:cNvPr id="4" name="Rectangle 3"/>
          <p:cNvSpPr/>
          <p:nvPr/>
        </p:nvSpPr>
        <p:spPr>
          <a:xfrm>
            <a:off x="228600" y="4800600"/>
            <a:ext cx="8763000" cy="369332"/>
          </a:xfrm>
          <a:prstGeom prst="rect">
            <a:avLst/>
          </a:prstGeom>
        </p:spPr>
        <p:txBody>
          <a:bodyPr wrap="square">
            <a:spAutoFit/>
          </a:bodyPr>
          <a:lstStyle/>
          <a:p>
            <a:pPr>
              <a:buNone/>
            </a:pPr>
            <a:r>
              <a:rPr lang="en-US" b="1" dirty="0">
                <a:solidFill>
                  <a:srgbClr val="002060"/>
                </a:solidFill>
                <a:hlinkClick r:id="rId3"/>
              </a:rPr>
              <a:t>http://www.arkive.org/north-atlantic-right-whale/eubalaena-glacialis/video-08.html</a:t>
            </a:r>
            <a:r>
              <a:rPr lang="en-US" b="1" dirty="0">
                <a:solidFill>
                  <a:srgbClr val="002060"/>
                </a:solidFill>
              </a:rPr>
              <a:t> </a:t>
            </a:r>
          </a:p>
        </p:txBody>
      </p:sp>
      <p:sp>
        <p:nvSpPr>
          <p:cNvPr id="5" name="Rectangle 4"/>
          <p:cNvSpPr/>
          <p:nvPr/>
        </p:nvSpPr>
        <p:spPr>
          <a:xfrm>
            <a:off x="1638299" y="3929520"/>
            <a:ext cx="5943601" cy="830997"/>
          </a:xfrm>
          <a:prstGeom prst="rect">
            <a:avLst/>
          </a:prstGeom>
        </p:spPr>
        <p:txBody>
          <a:bodyPr wrap="square">
            <a:spAutoFit/>
          </a:bodyPr>
          <a:lstStyle/>
          <a:p>
            <a:pPr algn="ctr"/>
            <a:r>
              <a:rPr lang="en-US" sz="2400" b="1" dirty="0">
                <a:solidFill>
                  <a:srgbClr val="002060"/>
                </a:solidFill>
              </a:rPr>
              <a:t>Please use the link below to view the video (video will show in your web browser):</a:t>
            </a:r>
            <a:endParaRPr lang="en-US" sz="2400" dirty="0"/>
          </a:p>
        </p:txBody>
      </p:sp>
      <p:pic>
        <p:nvPicPr>
          <p:cNvPr id="2050" name="Picture 23" descr="Description: G:\Content for App\GMIX.illustrations.Phone.apps\Whales\Balaenidae\RightWh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494" y="1219200"/>
            <a:ext cx="6451209" cy="235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99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Bottom Feeders</a:t>
            </a:r>
          </a:p>
        </p:txBody>
      </p:sp>
      <p:sp>
        <p:nvSpPr>
          <p:cNvPr id="3" name="Content Placeholder 2"/>
          <p:cNvSpPr>
            <a:spLocks noGrp="1"/>
          </p:cNvSpPr>
          <p:nvPr>
            <p:ph idx="1"/>
          </p:nvPr>
        </p:nvSpPr>
        <p:spPr>
          <a:xfrm>
            <a:off x="457200" y="1066800"/>
            <a:ext cx="8229600" cy="5059363"/>
          </a:xfrm>
        </p:spPr>
        <p:txBody>
          <a:bodyPr/>
          <a:lstStyle/>
          <a:p>
            <a:pPr marL="0" indent="0">
              <a:buNone/>
            </a:pPr>
            <a:r>
              <a:rPr lang="en-US" sz="2400" b="1" dirty="0">
                <a:solidFill>
                  <a:srgbClr val="002060"/>
                </a:solidFill>
              </a:rPr>
              <a:t>Gray whales are bottom feeders, and suck sediment and their prey from the sea floor. </a:t>
            </a: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r>
              <a:rPr lang="en-US" sz="2400" b="1" dirty="0">
                <a:solidFill>
                  <a:srgbClr val="002060"/>
                </a:solidFill>
              </a:rPr>
              <a:t>To do this, they roll on their sides and swim slowly along, filtering their food through baleen plates. </a:t>
            </a:r>
          </a:p>
        </p:txBody>
      </p:sp>
      <p:pic>
        <p:nvPicPr>
          <p:cNvPr id="6146" name="Picture 2" descr="1230340.  Gray Whale (Eschrichtius robustus) bottom feeding, Vancouver Island, British Columb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3648" y="1905001"/>
            <a:ext cx="4440009" cy="29718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86728" y="4648200"/>
            <a:ext cx="2293399" cy="261610"/>
          </a:xfrm>
          <a:prstGeom prst="rect">
            <a:avLst/>
          </a:prstGeom>
          <a:noFill/>
        </p:spPr>
        <p:txBody>
          <a:bodyPr wrap="square" rtlCol="0">
            <a:spAutoFit/>
          </a:bodyPr>
          <a:lstStyle/>
          <a:p>
            <a:pPr algn="r"/>
            <a:r>
              <a:rPr lang="en-US" sz="1100" b="1" i="1" dirty="0">
                <a:solidFill>
                  <a:schemeClr val="bg1"/>
                </a:solidFill>
              </a:rPr>
              <a:t>Photo credit: Flip </a:t>
            </a:r>
            <a:r>
              <a:rPr lang="en-US" sz="1100" b="1" i="1" dirty="0" err="1">
                <a:solidFill>
                  <a:schemeClr val="bg1"/>
                </a:solidFill>
              </a:rPr>
              <a:t>Nicklin</a:t>
            </a:r>
            <a:endParaRPr lang="en-US" sz="1100" b="1" i="1" dirty="0">
              <a:solidFill>
                <a:schemeClr val="bg1"/>
              </a:solidFill>
            </a:endParaRPr>
          </a:p>
        </p:txBody>
      </p:sp>
    </p:spTree>
    <p:extLst>
      <p:ext uri="{BB962C8B-B14F-4D97-AF65-F5344CB8AC3E}">
        <p14:creationId xmlns:p14="http://schemas.microsoft.com/office/powerpoint/2010/main" val="368892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Bottom Feeding</a:t>
            </a:r>
          </a:p>
        </p:txBody>
      </p:sp>
      <p:sp>
        <p:nvSpPr>
          <p:cNvPr id="3" name="Content Placeholder 2"/>
          <p:cNvSpPr>
            <a:spLocks noGrp="1"/>
          </p:cNvSpPr>
          <p:nvPr>
            <p:ph idx="1"/>
          </p:nvPr>
        </p:nvSpPr>
        <p:spPr>
          <a:xfrm>
            <a:off x="228600" y="1219200"/>
            <a:ext cx="8610600" cy="4906963"/>
          </a:xfrm>
        </p:spPr>
        <p:txBody>
          <a:bodyPr>
            <a:normAutofit/>
          </a:bodyPr>
          <a:lstStyle/>
          <a:p>
            <a:pPr algn="ctr">
              <a:buNone/>
            </a:pPr>
            <a:endParaRPr lang="en-US" sz="2400" dirty="0"/>
          </a:p>
          <a:p>
            <a:pPr algn="ctr">
              <a:buNone/>
            </a:pPr>
            <a:endParaRPr lang="en-US" sz="2400" dirty="0"/>
          </a:p>
        </p:txBody>
      </p:sp>
      <p:sp>
        <p:nvSpPr>
          <p:cNvPr id="4" name="Rectangle 3"/>
          <p:cNvSpPr/>
          <p:nvPr/>
        </p:nvSpPr>
        <p:spPr>
          <a:xfrm>
            <a:off x="914400" y="4893646"/>
            <a:ext cx="8001000" cy="538609"/>
          </a:xfrm>
          <a:prstGeom prst="rect">
            <a:avLst/>
          </a:prstGeom>
        </p:spPr>
        <p:txBody>
          <a:bodyPr wrap="square">
            <a:spAutoFit/>
          </a:bodyPr>
          <a:lstStyle/>
          <a:p>
            <a:r>
              <a:rPr lang="en-US" b="1" dirty="0">
                <a:solidFill>
                  <a:srgbClr val="002060"/>
                </a:solidFill>
                <a:hlinkClick r:id="rId3"/>
              </a:rPr>
              <a:t>http://www.arkive.org/gray-whale/eschrichtius-robustus/video-08a.html </a:t>
            </a:r>
            <a:endParaRPr lang="en-US" b="1" dirty="0">
              <a:solidFill>
                <a:srgbClr val="002060"/>
              </a:solidFill>
            </a:endParaRPr>
          </a:p>
          <a:p>
            <a:pPr>
              <a:buNone/>
            </a:pPr>
            <a:endParaRPr lang="en-US" sz="1100" b="1" dirty="0">
              <a:solidFill>
                <a:srgbClr val="002060"/>
              </a:solidFill>
            </a:endParaRPr>
          </a:p>
        </p:txBody>
      </p:sp>
      <p:sp>
        <p:nvSpPr>
          <p:cNvPr id="7" name="Rectangle 6"/>
          <p:cNvSpPr/>
          <p:nvPr/>
        </p:nvSpPr>
        <p:spPr>
          <a:xfrm>
            <a:off x="1638299" y="3929520"/>
            <a:ext cx="5943601" cy="830997"/>
          </a:xfrm>
          <a:prstGeom prst="rect">
            <a:avLst/>
          </a:prstGeom>
        </p:spPr>
        <p:txBody>
          <a:bodyPr wrap="square">
            <a:spAutoFit/>
          </a:bodyPr>
          <a:lstStyle/>
          <a:p>
            <a:pPr algn="ctr"/>
            <a:r>
              <a:rPr lang="en-US" sz="2400" b="1" dirty="0">
                <a:solidFill>
                  <a:srgbClr val="002060"/>
                </a:solidFill>
              </a:rPr>
              <a:t>Please use the link below to view the video (video will show in your web browser):</a:t>
            </a:r>
            <a:endParaRPr lang="en-US" sz="2400" dirty="0"/>
          </a:p>
        </p:txBody>
      </p:sp>
      <p:pic>
        <p:nvPicPr>
          <p:cNvPr id="6" name="Picture 5" descr="A statue of a bird&#10;&#10;Description automatically generated">
            <a:extLst>
              <a:ext uri="{FF2B5EF4-FFF2-40B4-BE49-F238E27FC236}">
                <a16:creationId xmlns:a16="http://schemas.microsoft.com/office/drawing/2014/main" id="{4B8FDF21-98FA-4A45-BE4A-F44827F8B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700" y="1129506"/>
            <a:ext cx="3200400" cy="2550319"/>
          </a:xfrm>
          <a:prstGeom prst="rect">
            <a:avLst/>
          </a:prstGeom>
        </p:spPr>
      </p:pic>
    </p:spTree>
    <p:extLst>
      <p:ext uri="{BB962C8B-B14F-4D97-AF65-F5344CB8AC3E}">
        <p14:creationId xmlns:p14="http://schemas.microsoft.com/office/powerpoint/2010/main" val="99944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lstStyle/>
          <a:p>
            <a:r>
              <a:rPr lang="en-US" sz="4200" b="1" dirty="0" err="1">
                <a:solidFill>
                  <a:srgbClr val="002060"/>
                </a:solidFill>
              </a:rPr>
              <a:t>Odontocetes</a:t>
            </a:r>
            <a:r>
              <a:rPr lang="en-US" sz="4200" b="1" dirty="0">
                <a:solidFill>
                  <a:srgbClr val="002060"/>
                </a:solidFill>
              </a:rPr>
              <a:t> -Toothed Whale Feeding</a:t>
            </a:r>
          </a:p>
        </p:txBody>
      </p:sp>
      <p:sp>
        <p:nvSpPr>
          <p:cNvPr id="3" name="Content Placeholder 2"/>
          <p:cNvSpPr>
            <a:spLocks noGrp="1"/>
          </p:cNvSpPr>
          <p:nvPr>
            <p:ph idx="1"/>
          </p:nvPr>
        </p:nvSpPr>
        <p:spPr>
          <a:xfrm>
            <a:off x="350002" y="1143000"/>
            <a:ext cx="8793997" cy="1600200"/>
          </a:xfrm>
        </p:spPr>
        <p:txBody>
          <a:bodyPr/>
          <a:lstStyle/>
          <a:p>
            <a:pPr marL="0" indent="0">
              <a:spcBef>
                <a:spcPts val="0"/>
              </a:spcBef>
              <a:buNone/>
            </a:pPr>
            <a:r>
              <a:rPr lang="en-US" sz="2800" b="1" dirty="0">
                <a:solidFill>
                  <a:srgbClr val="002060"/>
                </a:solidFill>
              </a:rPr>
              <a:t>Toothed whales (</a:t>
            </a:r>
            <a:r>
              <a:rPr lang="en-US" sz="2800" b="1" dirty="0" err="1">
                <a:solidFill>
                  <a:srgbClr val="002060"/>
                </a:solidFill>
              </a:rPr>
              <a:t>odontocetes</a:t>
            </a:r>
            <a:r>
              <a:rPr lang="en-US" sz="2800" b="1" dirty="0">
                <a:solidFill>
                  <a:srgbClr val="002060"/>
                </a:solidFill>
              </a:rPr>
              <a:t>) use their toothy jaws to catch larger prey items like fish and squid</a:t>
            </a:r>
            <a:r>
              <a:rPr lang="en-US" sz="2800" dirty="0"/>
              <a:t>.</a:t>
            </a:r>
          </a:p>
          <a:p>
            <a:pPr marL="0" indent="0">
              <a:buNone/>
            </a:pPr>
            <a:endParaRPr lang="en-US" dirty="0"/>
          </a:p>
        </p:txBody>
      </p:sp>
      <p:pic>
        <p:nvPicPr>
          <p:cNvPr id="2050" name="Picture 2" descr="File:Inia.jpg">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016" r="13636" b="7575"/>
          <a:stretch/>
        </p:blipFill>
        <p:spPr bwMode="auto">
          <a:xfrm>
            <a:off x="685800" y="2362200"/>
            <a:ext cx="5962972" cy="4060314"/>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8600" y="6019800"/>
            <a:ext cx="2514600" cy="261610"/>
          </a:xfrm>
          <a:prstGeom prst="rect">
            <a:avLst/>
          </a:prstGeom>
          <a:noFill/>
        </p:spPr>
        <p:txBody>
          <a:bodyPr wrap="square" rtlCol="0">
            <a:spAutoFit/>
          </a:bodyPr>
          <a:lstStyle/>
          <a:p>
            <a:pPr algn="r"/>
            <a:r>
              <a:rPr lang="en-US" sz="1100" b="1" i="1" dirty="0">
                <a:solidFill>
                  <a:schemeClr val="bg1"/>
                </a:solidFill>
              </a:rPr>
              <a:t>Photo credit: Dennis </a:t>
            </a:r>
            <a:r>
              <a:rPr lang="en-US" sz="1100" b="1" i="1" dirty="0" err="1">
                <a:solidFill>
                  <a:schemeClr val="bg1"/>
                </a:solidFill>
              </a:rPr>
              <a:t>Otten</a:t>
            </a:r>
            <a:endParaRPr lang="en-US" sz="1100" b="1" i="1" dirty="0">
              <a:solidFill>
                <a:schemeClr val="bg1"/>
              </a:solidFill>
            </a:endParaRPr>
          </a:p>
        </p:txBody>
      </p:sp>
    </p:spTree>
    <p:extLst>
      <p:ext uri="{BB962C8B-B14F-4D97-AF65-F5344CB8AC3E}">
        <p14:creationId xmlns:p14="http://schemas.microsoft.com/office/powerpoint/2010/main" val="389615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olphin jumping out of the water&#10;&#10;Description automatically generated">
            <a:extLst>
              <a:ext uri="{FF2B5EF4-FFF2-40B4-BE49-F238E27FC236}">
                <a16:creationId xmlns:a16="http://schemas.microsoft.com/office/drawing/2014/main" id="{685863CC-EC1A-4933-B959-FDD7573504A7}"/>
              </a:ext>
            </a:extLst>
          </p:cNvPr>
          <p:cNvPicPr>
            <a:picLocks noChangeAspect="1"/>
          </p:cNvPicPr>
          <p:nvPr/>
        </p:nvPicPr>
        <p:blipFill rotWithShape="1">
          <a:blip r:embed="rId9">
            <a:extLst>
              <a:ext uri="{28A0092B-C50C-407E-A947-70E740481C1C}">
                <a14:useLocalDpi xmlns:a14="http://schemas.microsoft.com/office/drawing/2010/main" val="0"/>
              </a:ext>
            </a:extLst>
          </a:blip>
          <a:srcRect l="2659" t="17387" r="43750" b="8222"/>
          <a:stretch/>
        </p:blipFill>
        <p:spPr>
          <a:xfrm>
            <a:off x="6245651" y="4327842"/>
            <a:ext cx="1441714" cy="1303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File:Beluga premier.gov.ru-3.jpe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0714"/>
          <a:stretch/>
        </p:blipFill>
        <p:spPr bwMode="auto">
          <a:xfrm>
            <a:off x="3747981" y="4272772"/>
            <a:ext cx="2019102" cy="1442228"/>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rgbClr val="002060"/>
                </a:solidFill>
              </a:rPr>
              <a:t>Echolocation</a:t>
            </a:r>
          </a:p>
        </p:txBody>
      </p:sp>
      <p:sp>
        <p:nvSpPr>
          <p:cNvPr id="3" name="Content Placeholder 2"/>
          <p:cNvSpPr>
            <a:spLocks noGrp="1"/>
          </p:cNvSpPr>
          <p:nvPr>
            <p:ph idx="1"/>
          </p:nvPr>
        </p:nvSpPr>
        <p:spPr>
          <a:xfrm>
            <a:off x="381000" y="1143000"/>
            <a:ext cx="8534400" cy="4983163"/>
          </a:xfrm>
        </p:spPr>
        <p:txBody>
          <a:bodyPr/>
          <a:lstStyle/>
          <a:p>
            <a:pPr marL="0" indent="0">
              <a:buNone/>
            </a:pPr>
            <a:r>
              <a:rPr lang="en-US" b="1" dirty="0">
                <a:solidFill>
                  <a:srgbClr val="002060"/>
                </a:solidFill>
              </a:rPr>
              <a:t>Toothed whales use echolocation to find food (and to navigate).</a:t>
            </a:r>
          </a:p>
          <a:p>
            <a:pPr lvl="1">
              <a:buFont typeface="Arial" pitchFamily="34" charset="0"/>
              <a:buChar char="•"/>
            </a:pPr>
            <a:r>
              <a:rPr lang="en-US" sz="2400" b="1" dirty="0">
                <a:solidFill>
                  <a:srgbClr val="002060"/>
                </a:solidFill>
              </a:rPr>
              <a:t>Echolocation involves creating a sound which reflects off an object, then is received back to the site where it was created. </a:t>
            </a:r>
          </a:p>
          <a:p>
            <a:pPr lvl="1">
              <a:buFont typeface="Arial" pitchFamily="34" charset="0"/>
              <a:buChar char="•"/>
            </a:pPr>
            <a:r>
              <a:rPr lang="en-US" sz="2400" b="1" dirty="0">
                <a:solidFill>
                  <a:srgbClr val="002060"/>
                </a:solidFill>
              </a:rPr>
              <a:t>Different </a:t>
            </a:r>
            <a:r>
              <a:rPr lang="en-US" sz="2400" b="1" dirty="0" err="1">
                <a:solidFill>
                  <a:srgbClr val="002060"/>
                </a:solidFill>
              </a:rPr>
              <a:t>odontocetes</a:t>
            </a:r>
            <a:r>
              <a:rPr lang="en-US" sz="2400" b="1" dirty="0">
                <a:solidFill>
                  <a:srgbClr val="002060"/>
                </a:solidFill>
              </a:rPr>
              <a:t> produce different sounds</a:t>
            </a:r>
          </a:p>
        </p:txBody>
      </p:sp>
      <p:sp>
        <p:nvSpPr>
          <p:cNvPr id="7" name="TextBox 6"/>
          <p:cNvSpPr txBox="1"/>
          <p:nvPr/>
        </p:nvSpPr>
        <p:spPr>
          <a:xfrm>
            <a:off x="1371600" y="3910399"/>
            <a:ext cx="1905000" cy="338554"/>
          </a:xfrm>
          <a:prstGeom prst="rect">
            <a:avLst/>
          </a:prstGeom>
          <a:noFill/>
        </p:spPr>
        <p:txBody>
          <a:bodyPr wrap="square" rtlCol="0">
            <a:spAutoFit/>
          </a:bodyPr>
          <a:lstStyle/>
          <a:p>
            <a:r>
              <a:rPr lang="en-US" sz="1600" b="1" i="1" dirty="0">
                <a:solidFill>
                  <a:srgbClr val="002060"/>
                </a:solidFill>
              </a:rPr>
              <a:t>Sperm whale</a:t>
            </a:r>
          </a:p>
        </p:txBody>
      </p:sp>
      <p:sp>
        <p:nvSpPr>
          <p:cNvPr id="8" name="TextBox 7"/>
          <p:cNvSpPr txBox="1"/>
          <p:nvPr/>
        </p:nvSpPr>
        <p:spPr>
          <a:xfrm>
            <a:off x="3887681" y="3886772"/>
            <a:ext cx="1979719" cy="338554"/>
          </a:xfrm>
          <a:prstGeom prst="rect">
            <a:avLst/>
          </a:prstGeom>
          <a:noFill/>
        </p:spPr>
        <p:txBody>
          <a:bodyPr wrap="square" rtlCol="0">
            <a:spAutoFit/>
          </a:bodyPr>
          <a:lstStyle/>
          <a:p>
            <a:r>
              <a:rPr lang="en-US" sz="1600" b="1" i="1" dirty="0">
                <a:solidFill>
                  <a:srgbClr val="002060"/>
                </a:solidFill>
              </a:rPr>
              <a:t>Beluga whale </a:t>
            </a:r>
          </a:p>
        </p:txBody>
      </p:sp>
      <p:sp>
        <p:nvSpPr>
          <p:cNvPr id="9" name="TextBox 8"/>
          <p:cNvSpPr txBox="1"/>
          <p:nvPr/>
        </p:nvSpPr>
        <p:spPr>
          <a:xfrm>
            <a:off x="6172200" y="3928646"/>
            <a:ext cx="2133600" cy="338554"/>
          </a:xfrm>
          <a:prstGeom prst="rect">
            <a:avLst/>
          </a:prstGeom>
          <a:noFill/>
        </p:spPr>
        <p:txBody>
          <a:bodyPr wrap="square" rtlCol="0">
            <a:spAutoFit/>
          </a:bodyPr>
          <a:lstStyle/>
          <a:p>
            <a:r>
              <a:rPr lang="en-US" sz="1600" b="1" i="1" dirty="0">
                <a:solidFill>
                  <a:srgbClr val="002060"/>
                </a:solidFill>
              </a:rPr>
              <a:t>Common dolphin</a:t>
            </a:r>
          </a:p>
        </p:txBody>
      </p:sp>
      <p:pic>
        <p:nvPicPr>
          <p:cNvPr id="4" name="belug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3502677" y="3868444"/>
            <a:ext cx="360853" cy="360853"/>
          </a:xfrm>
          <a:prstGeom prst="rect">
            <a:avLst/>
          </a:prstGeom>
        </p:spPr>
      </p:pic>
      <p:sp>
        <p:nvSpPr>
          <p:cNvPr id="5" name="Rectangle 4"/>
          <p:cNvSpPr/>
          <p:nvPr/>
        </p:nvSpPr>
        <p:spPr>
          <a:xfrm>
            <a:off x="4191000" y="5499556"/>
            <a:ext cx="1393330" cy="215444"/>
          </a:xfrm>
          <a:prstGeom prst="rect">
            <a:avLst/>
          </a:prstGeom>
        </p:spPr>
        <p:txBody>
          <a:bodyPr wrap="none">
            <a:spAutoFit/>
          </a:bodyPr>
          <a:lstStyle/>
          <a:p>
            <a:pPr algn="r"/>
            <a:r>
              <a:rPr lang="en-US" sz="800" b="1" i="1" dirty="0">
                <a:solidFill>
                  <a:schemeClr val="bg1"/>
                </a:solidFill>
              </a:rPr>
              <a:t>Photo credit: premier.gov.ru</a:t>
            </a:r>
          </a:p>
        </p:txBody>
      </p:sp>
      <p:pic>
        <p:nvPicPr>
          <p:cNvPr id="6" name="sperm whale">
            <a:hlinkClick r:id="" action="ppaction://media"/>
            <a:extLst>
              <a:ext uri="{FF2B5EF4-FFF2-40B4-BE49-F238E27FC236}">
                <a16:creationId xmlns:a16="http://schemas.microsoft.com/office/drawing/2014/main" id="{3F04B394-8494-4CD4-B267-5CF9986545B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01846" y="3926923"/>
            <a:ext cx="365628" cy="365628"/>
          </a:xfrm>
          <a:prstGeom prst="rect">
            <a:avLst/>
          </a:prstGeom>
        </p:spPr>
      </p:pic>
      <p:pic>
        <p:nvPicPr>
          <p:cNvPr id="11" name="common dolphin">
            <a:hlinkClick r:id="" action="ppaction://media"/>
            <a:extLst>
              <a:ext uri="{FF2B5EF4-FFF2-40B4-BE49-F238E27FC236}">
                <a16:creationId xmlns:a16="http://schemas.microsoft.com/office/drawing/2014/main" id="{34D425B0-5EAA-4200-A394-1D3982CE778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853581" y="3897263"/>
            <a:ext cx="395288" cy="395288"/>
          </a:xfrm>
          <a:prstGeom prst="rect">
            <a:avLst/>
          </a:prstGeom>
        </p:spPr>
      </p:pic>
      <p:pic>
        <p:nvPicPr>
          <p:cNvPr id="12" name="Picture 11" descr="A close up of a fish&#10;&#10;Description automatically generated">
            <a:extLst>
              <a:ext uri="{FF2B5EF4-FFF2-40B4-BE49-F238E27FC236}">
                <a16:creationId xmlns:a16="http://schemas.microsoft.com/office/drawing/2014/main" id="{CAF53DDF-6E92-441C-8AC4-83799C48E0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226" y="4411891"/>
            <a:ext cx="2619374" cy="1195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16">
            <a:extLst>
              <a:ext uri="{FF2B5EF4-FFF2-40B4-BE49-F238E27FC236}">
                <a16:creationId xmlns:a16="http://schemas.microsoft.com/office/drawing/2014/main" id="{50CDAC23-A85A-4536-88DA-93F191C37E90}"/>
              </a:ext>
            </a:extLst>
          </p:cNvPr>
          <p:cNvSpPr/>
          <p:nvPr/>
        </p:nvSpPr>
        <p:spPr>
          <a:xfrm>
            <a:off x="6705600" y="5476696"/>
            <a:ext cx="1016625" cy="215444"/>
          </a:xfrm>
          <a:prstGeom prst="rect">
            <a:avLst/>
          </a:prstGeom>
        </p:spPr>
        <p:txBody>
          <a:bodyPr wrap="none">
            <a:spAutoFit/>
          </a:bodyPr>
          <a:lstStyle/>
          <a:p>
            <a:pPr algn="r"/>
            <a:r>
              <a:rPr lang="en-US" sz="800" b="1" i="1" dirty="0">
                <a:solidFill>
                  <a:schemeClr val="bg1"/>
                </a:solidFill>
              </a:rPr>
              <a:t>Photo credit: NOAA</a:t>
            </a:r>
          </a:p>
        </p:txBody>
      </p:sp>
    </p:spTree>
    <p:extLst>
      <p:ext uri="{BB962C8B-B14F-4D97-AF65-F5344CB8AC3E}">
        <p14:creationId xmlns:p14="http://schemas.microsoft.com/office/powerpoint/2010/main" val="17173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240"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6"/>
                </p:tgtEl>
              </p:cMediaNode>
            </p:audio>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How does echolocation work?</a:t>
            </a:r>
          </a:p>
        </p:txBody>
      </p:sp>
      <p:sp>
        <p:nvSpPr>
          <p:cNvPr id="3" name="Content Placeholder 2"/>
          <p:cNvSpPr>
            <a:spLocks noGrp="1"/>
          </p:cNvSpPr>
          <p:nvPr>
            <p:ph idx="1"/>
          </p:nvPr>
        </p:nvSpPr>
        <p:spPr>
          <a:xfrm>
            <a:off x="281553" y="1274176"/>
            <a:ext cx="4572000" cy="4821823"/>
          </a:xfrm>
        </p:spPr>
        <p:txBody>
          <a:bodyPr/>
          <a:lstStyle/>
          <a:p>
            <a:pPr>
              <a:spcBef>
                <a:spcPts val="0"/>
              </a:spcBef>
              <a:spcAft>
                <a:spcPts val="1200"/>
              </a:spcAft>
            </a:pPr>
            <a:r>
              <a:rPr lang="en-US" sz="2800" b="1" dirty="0">
                <a:solidFill>
                  <a:srgbClr val="002060"/>
                </a:solidFill>
              </a:rPr>
              <a:t>Sound is transmitted into the water by the melon (forehead).</a:t>
            </a:r>
          </a:p>
          <a:p>
            <a:pPr marL="342900" lvl="1" indent="-342900">
              <a:spcBef>
                <a:spcPts val="0"/>
              </a:spcBef>
              <a:spcAft>
                <a:spcPts val="1200"/>
              </a:spcAft>
              <a:buFont typeface="Arial" pitchFamily="34" charset="0"/>
              <a:buChar char="•"/>
            </a:pPr>
            <a:r>
              <a:rPr lang="en-US" b="1" dirty="0">
                <a:solidFill>
                  <a:srgbClr val="002060"/>
                </a:solidFill>
              </a:rPr>
              <a:t>Sound is received by the lower jaw and travels from there to the ear bones. </a:t>
            </a:r>
          </a:p>
          <a:p>
            <a:pPr marL="342900" lvl="1" indent="-342900">
              <a:spcBef>
                <a:spcPts val="0"/>
              </a:spcBef>
              <a:spcAft>
                <a:spcPts val="1200"/>
              </a:spcAft>
              <a:buFont typeface="Arial" pitchFamily="34" charset="0"/>
              <a:buChar char="•"/>
            </a:pPr>
            <a:r>
              <a:rPr lang="en-US" b="1" dirty="0">
                <a:solidFill>
                  <a:srgbClr val="002060"/>
                </a:solidFill>
              </a:rPr>
              <a:t>The further away an object is, the longer it takes for this process.</a:t>
            </a:r>
          </a:p>
          <a:p>
            <a:pPr marL="0" indent="0">
              <a:buNone/>
            </a:pPr>
            <a:endParaRPr lang="en-US" dirty="0"/>
          </a:p>
        </p:txBody>
      </p:sp>
      <p:grpSp>
        <p:nvGrpSpPr>
          <p:cNvPr id="5" name="Group 4"/>
          <p:cNvGrpSpPr/>
          <p:nvPr/>
        </p:nvGrpSpPr>
        <p:grpSpPr>
          <a:xfrm>
            <a:off x="5029200" y="1219200"/>
            <a:ext cx="3789254" cy="2306446"/>
            <a:chOff x="4876800" y="3031123"/>
            <a:chExt cx="3789254" cy="2306446"/>
          </a:xfrm>
        </p:grpSpPr>
        <p:pic>
          <p:nvPicPr>
            <p:cNvPr id="7170" name="Picture 2" descr="http://upload.wikimedia.org/wikipedia/commons/a/af/Toothed_whale_sound_production.png"/>
            <p:cNvPicPr>
              <a:picLocks noChangeAspect="1" noChangeArrowheads="1"/>
            </p:cNvPicPr>
            <p:nvPr/>
          </p:nvPicPr>
          <p:blipFill>
            <a:blip r:embed="rId3" cstate="print"/>
            <a:srcRect l="17205"/>
            <a:stretch>
              <a:fillRect/>
            </a:stretch>
          </p:blipFill>
          <p:spPr bwMode="auto">
            <a:xfrm>
              <a:off x="4876800" y="3200400"/>
              <a:ext cx="3789254" cy="2137169"/>
            </a:xfrm>
            <a:prstGeom prst="rect">
              <a:avLst/>
            </a:prstGeom>
            <a:noFill/>
          </p:spPr>
        </p:pic>
        <p:sp>
          <p:nvSpPr>
            <p:cNvPr id="8" name="TextBox 7"/>
            <p:cNvSpPr txBox="1"/>
            <p:nvPr/>
          </p:nvSpPr>
          <p:spPr>
            <a:xfrm>
              <a:off x="6771427" y="3031123"/>
              <a:ext cx="838200" cy="338554"/>
            </a:xfrm>
            <a:prstGeom prst="rect">
              <a:avLst/>
            </a:prstGeom>
            <a:noFill/>
          </p:spPr>
          <p:txBody>
            <a:bodyPr wrap="square" rtlCol="0">
              <a:spAutoFit/>
            </a:bodyPr>
            <a:lstStyle/>
            <a:p>
              <a:pPr algn="r"/>
              <a:r>
                <a:rPr lang="en-US" sz="1600" b="1" dirty="0">
                  <a:solidFill>
                    <a:srgbClr val="002060"/>
                  </a:solidFill>
                </a:rPr>
                <a:t>melon</a:t>
              </a:r>
            </a:p>
          </p:txBody>
        </p:sp>
      </p:grpSp>
      <p:cxnSp>
        <p:nvCxnSpPr>
          <p:cNvPr id="10" name="Straight Arrow Connector 9"/>
          <p:cNvCxnSpPr/>
          <p:nvPr/>
        </p:nvCxnSpPr>
        <p:spPr>
          <a:xfrm flipH="1">
            <a:off x="7099434" y="1534288"/>
            <a:ext cx="152400" cy="44196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V="1">
            <a:off x="5980228" y="3208751"/>
            <a:ext cx="101246" cy="3168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3956" y="3653373"/>
            <a:ext cx="4108342" cy="178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05400" y="3429000"/>
            <a:ext cx="1371600" cy="338554"/>
          </a:xfrm>
          <a:prstGeom prst="rect">
            <a:avLst/>
          </a:prstGeom>
          <a:noFill/>
        </p:spPr>
        <p:txBody>
          <a:bodyPr wrap="square" rtlCol="0">
            <a:spAutoFit/>
          </a:bodyPr>
          <a:lstStyle/>
          <a:p>
            <a:pPr algn="r"/>
            <a:r>
              <a:rPr lang="en-US" sz="1600" b="1" dirty="0">
                <a:solidFill>
                  <a:srgbClr val="002060"/>
                </a:solidFill>
              </a:rPr>
              <a:t>inner ear</a:t>
            </a:r>
          </a:p>
        </p:txBody>
      </p:sp>
    </p:spTree>
    <p:extLst>
      <p:ext uri="{BB962C8B-B14F-4D97-AF65-F5344CB8AC3E}">
        <p14:creationId xmlns:p14="http://schemas.microsoft.com/office/powerpoint/2010/main" val="307571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How do toothed whales get their food?</a:t>
            </a:r>
            <a:endParaRPr lang="en-US" dirty="0"/>
          </a:p>
        </p:txBody>
      </p:sp>
      <p:sp>
        <p:nvSpPr>
          <p:cNvPr id="3" name="Content Placeholder 2"/>
          <p:cNvSpPr>
            <a:spLocks noGrp="1"/>
          </p:cNvSpPr>
          <p:nvPr>
            <p:ph idx="1"/>
          </p:nvPr>
        </p:nvSpPr>
        <p:spPr/>
        <p:txBody>
          <a:bodyPr/>
          <a:lstStyle/>
          <a:p>
            <a:pPr marL="0" indent="0">
              <a:buNone/>
            </a:pPr>
            <a:r>
              <a:rPr lang="en-US" b="1" dirty="0">
                <a:solidFill>
                  <a:srgbClr val="002060"/>
                </a:solidFill>
              </a:rPr>
              <a:t>Suction feeding</a:t>
            </a:r>
          </a:p>
          <a:p>
            <a:pPr marL="0" indent="0">
              <a:buNone/>
            </a:pPr>
            <a:r>
              <a:rPr lang="en-US" b="1" dirty="0">
                <a:solidFill>
                  <a:srgbClr val="002060"/>
                </a:solidFill>
              </a:rPr>
              <a:t>	</a:t>
            </a:r>
            <a:r>
              <a:rPr lang="en-US" sz="2400" b="1" i="1" dirty="0">
                <a:solidFill>
                  <a:srgbClr val="002060"/>
                </a:solidFill>
              </a:rPr>
              <a:t>belugas</a:t>
            </a:r>
          </a:p>
          <a:p>
            <a:pPr marL="0" indent="0">
              <a:buNone/>
            </a:pPr>
            <a:r>
              <a:rPr lang="en-US" b="1" dirty="0">
                <a:solidFill>
                  <a:srgbClr val="002060"/>
                </a:solidFill>
              </a:rPr>
              <a:t>Herding/mud ring feeding</a:t>
            </a:r>
          </a:p>
          <a:p>
            <a:pPr marL="0" indent="0">
              <a:buNone/>
            </a:pPr>
            <a:r>
              <a:rPr lang="en-US" b="1" dirty="0">
                <a:solidFill>
                  <a:srgbClr val="002060"/>
                </a:solidFill>
              </a:rPr>
              <a:t>	</a:t>
            </a:r>
            <a:r>
              <a:rPr lang="en-US" sz="2400" b="1" i="1" dirty="0">
                <a:solidFill>
                  <a:srgbClr val="002060"/>
                </a:solidFill>
              </a:rPr>
              <a:t>dolphins</a:t>
            </a:r>
          </a:p>
          <a:p>
            <a:pPr marL="0" indent="0">
              <a:buNone/>
            </a:pPr>
            <a:r>
              <a:rPr lang="en-US" b="1" dirty="0">
                <a:solidFill>
                  <a:srgbClr val="002060"/>
                </a:solidFill>
              </a:rPr>
              <a:t>Strand feeding</a:t>
            </a:r>
          </a:p>
          <a:p>
            <a:pPr marL="0" indent="0">
              <a:buNone/>
            </a:pPr>
            <a:r>
              <a:rPr lang="en-US" b="1" dirty="0">
                <a:solidFill>
                  <a:srgbClr val="002060"/>
                </a:solidFill>
              </a:rPr>
              <a:t>	</a:t>
            </a:r>
            <a:r>
              <a:rPr lang="en-US" sz="2400" b="1" i="1" dirty="0">
                <a:solidFill>
                  <a:srgbClr val="002060"/>
                </a:solidFill>
              </a:rPr>
              <a:t>dolphins, killer whales (orcas)</a:t>
            </a:r>
          </a:p>
          <a:p>
            <a:pPr marL="0" indent="0">
              <a:buNone/>
            </a:pPr>
            <a:endParaRPr lang="en-US" dirty="0"/>
          </a:p>
        </p:txBody>
      </p:sp>
      <p:pic>
        <p:nvPicPr>
          <p:cNvPr id="6" name="Picture 5" descr="A picture containing water, animal, outdoor, mammal&#10;&#10;Description automatically generated">
            <a:extLst>
              <a:ext uri="{FF2B5EF4-FFF2-40B4-BE49-F238E27FC236}">
                <a16:creationId xmlns:a16="http://schemas.microsoft.com/office/drawing/2014/main" id="{F45EC6F0-E708-4C0B-BB98-0129112BCC1F}"/>
              </a:ext>
            </a:extLst>
          </p:cNvPr>
          <p:cNvPicPr>
            <a:picLocks noChangeAspect="1"/>
          </p:cNvPicPr>
          <p:nvPr/>
        </p:nvPicPr>
        <p:blipFill rotWithShape="1">
          <a:blip r:embed="rId3">
            <a:extLst>
              <a:ext uri="{28A0092B-C50C-407E-A947-70E740481C1C}">
                <a14:useLocalDpi xmlns:a14="http://schemas.microsoft.com/office/drawing/2010/main" val="0"/>
              </a:ext>
            </a:extLst>
          </a:blip>
          <a:srcRect l="29375" t="24527" r="19062" b="13208"/>
          <a:stretch/>
        </p:blipFill>
        <p:spPr>
          <a:xfrm>
            <a:off x="5334000" y="1905000"/>
            <a:ext cx="3524250" cy="2819400"/>
          </a:xfrm>
          <a:prstGeom prst="rect">
            <a:avLst/>
          </a:prstGeom>
        </p:spPr>
      </p:pic>
    </p:spTree>
    <p:extLst>
      <p:ext uri="{BB962C8B-B14F-4D97-AF65-F5344CB8AC3E}">
        <p14:creationId xmlns:p14="http://schemas.microsoft.com/office/powerpoint/2010/main" val="385330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Suction Feeding</a:t>
            </a:r>
          </a:p>
        </p:txBody>
      </p:sp>
      <p:sp>
        <p:nvSpPr>
          <p:cNvPr id="6" name="Rectangle 5"/>
          <p:cNvSpPr/>
          <p:nvPr/>
        </p:nvSpPr>
        <p:spPr>
          <a:xfrm>
            <a:off x="457200" y="1066800"/>
            <a:ext cx="8153400" cy="1938992"/>
          </a:xfrm>
          <a:prstGeom prst="rect">
            <a:avLst/>
          </a:prstGeom>
        </p:spPr>
        <p:txBody>
          <a:bodyPr wrap="square">
            <a:spAutoFit/>
          </a:bodyPr>
          <a:lstStyle/>
          <a:p>
            <a:r>
              <a:rPr lang="en-US" sz="2400" b="1" dirty="0">
                <a:solidFill>
                  <a:srgbClr val="002060"/>
                </a:solidFill>
              </a:rPr>
              <a:t>Belugas eat many prey items that dwell on the sea floor and use suction to capture their prey. </a:t>
            </a: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62" t="27314"/>
          <a:stretch/>
        </p:blipFill>
        <p:spPr bwMode="auto">
          <a:xfrm>
            <a:off x="1524000" y="2025745"/>
            <a:ext cx="6226444" cy="386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07244" y="5503274"/>
            <a:ext cx="2743200" cy="369332"/>
          </a:xfrm>
          <a:prstGeom prst="rect">
            <a:avLst/>
          </a:prstGeom>
          <a:noFill/>
        </p:spPr>
        <p:txBody>
          <a:bodyPr wrap="square" rtlCol="0">
            <a:spAutoFit/>
          </a:bodyPr>
          <a:lstStyle/>
          <a:p>
            <a:r>
              <a:rPr lang="en-US" dirty="0">
                <a:solidFill>
                  <a:schemeClr val="bg1"/>
                </a:solidFill>
              </a:rPr>
              <a:t>Photo credit: Cara </a:t>
            </a:r>
            <a:r>
              <a:rPr lang="en-US" dirty="0" err="1">
                <a:solidFill>
                  <a:schemeClr val="bg1"/>
                </a:solidFill>
              </a:rPr>
              <a:t>Hotchkin</a:t>
            </a:r>
            <a:endParaRPr lang="en-US" dirty="0">
              <a:solidFill>
                <a:schemeClr val="bg1"/>
              </a:solidFill>
            </a:endParaRPr>
          </a:p>
        </p:txBody>
      </p:sp>
    </p:spTree>
    <p:extLst>
      <p:ext uri="{BB962C8B-B14F-4D97-AF65-F5344CB8AC3E}">
        <p14:creationId xmlns:p14="http://schemas.microsoft.com/office/powerpoint/2010/main" val="189725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a:solidFill>
                  <a:srgbClr val="002060"/>
                </a:solidFill>
              </a:rPr>
              <a:t>Herding</a:t>
            </a:r>
          </a:p>
        </p:txBody>
      </p:sp>
      <p:sp>
        <p:nvSpPr>
          <p:cNvPr id="7" name="Rectangle 6"/>
          <p:cNvSpPr/>
          <p:nvPr/>
        </p:nvSpPr>
        <p:spPr>
          <a:xfrm>
            <a:off x="304800" y="914400"/>
            <a:ext cx="8610600" cy="1754326"/>
          </a:xfrm>
          <a:prstGeom prst="rect">
            <a:avLst/>
          </a:prstGeom>
        </p:spPr>
        <p:txBody>
          <a:bodyPr wrap="square">
            <a:spAutoFit/>
          </a:bodyPr>
          <a:lstStyle/>
          <a:p>
            <a:r>
              <a:rPr lang="en-US" sz="2400" b="1" dirty="0">
                <a:solidFill>
                  <a:srgbClr val="002060"/>
                </a:solidFill>
              </a:rPr>
              <a:t>Herding is when a group of dolphins surround a school of fish and take turns swimming through the school and feeding on the fish.</a:t>
            </a:r>
            <a:br>
              <a:rPr lang="en-US" sz="2400" b="1" dirty="0">
                <a:solidFill>
                  <a:srgbClr val="002060"/>
                </a:solidFill>
              </a:rPr>
            </a:br>
            <a:br>
              <a:rPr lang="en-US" sz="2400" b="1" dirty="0">
                <a:solidFill>
                  <a:srgbClr val="002060"/>
                </a:solidFill>
              </a:rPr>
            </a:br>
            <a:br>
              <a:rPr lang="en-US" dirty="0"/>
            </a:br>
            <a:endParaRPr lang="en-US" dirty="0"/>
          </a:p>
        </p:txBody>
      </p:sp>
      <p:sp>
        <p:nvSpPr>
          <p:cNvPr id="9" name="Rectangle 8"/>
          <p:cNvSpPr/>
          <p:nvPr/>
        </p:nvSpPr>
        <p:spPr>
          <a:xfrm>
            <a:off x="495300" y="5402997"/>
            <a:ext cx="8229600" cy="369332"/>
          </a:xfrm>
          <a:prstGeom prst="rect">
            <a:avLst/>
          </a:prstGeom>
        </p:spPr>
        <p:txBody>
          <a:bodyPr wrap="square">
            <a:spAutoFit/>
          </a:bodyPr>
          <a:lstStyle/>
          <a:p>
            <a:pPr>
              <a:buNone/>
            </a:pPr>
            <a:r>
              <a:rPr lang="en-US" b="1" dirty="0">
                <a:solidFill>
                  <a:srgbClr val="002060"/>
                </a:solidFill>
                <a:hlinkClick r:id="rId3"/>
              </a:rPr>
              <a:t>http://www.arkive.org/dusky-dolphin/lagenorhynchus-obscurus/video-08b.html</a:t>
            </a:r>
            <a:endParaRPr lang="en-US" b="1" dirty="0">
              <a:solidFill>
                <a:srgbClr val="002060"/>
              </a:solidFill>
            </a:endParaRPr>
          </a:p>
        </p:txBody>
      </p:sp>
      <p:sp>
        <p:nvSpPr>
          <p:cNvPr id="11" name="Rectangle 10"/>
          <p:cNvSpPr/>
          <p:nvPr/>
        </p:nvSpPr>
        <p:spPr>
          <a:xfrm>
            <a:off x="1576722" y="4572000"/>
            <a:ext cx="5943601" cy="830997"/>
          </a:xfrm>
          <a:prstGeom prst="rect">
            <a:avLst/>
          </a:prstGeom>
        </p:spPr>
        <p:txBody>
          <a:bodyPr wrap="square">
            <a:spAutoFit/>
          </a:bodyPr>
          <a:lstStyle/>
          <a:p>
            <a:pPr algn="ctr"/>
            <a:r>
              <a:rPr lang="en-US" sz="2400" b="1" dirty="0">
                <a:solidFill>
                  <a:srgbClr val="002060"/>
                </a:solidFill>
              </a:rPr>
              <a:t>Please use the link below to view the video (video will show in your web browser):</a:t>
            </a:r>
            <a:endParaRPr lang="en-US" sz="2400" dirty="0"/>
          </a:p>
        </p:txBody>
      </p:sp>
      <p:pic>
        <p:nvPicPr>
          <p:cNvPr id="5" name="Picture 4" descr="A picture containing animal, mammal, water, flying&#10;&#10;Description automatically generated">
            <a:extLst>
              <a:ext uri="{FF2B5EF4-FFF2-40B4-BE49-F238E27FC236}">
                <a16:creationId xmlns:a16="http://schemas.microsoft.com/office/drawing/2014/main" id="{86B24A0F-943F-4959-9B5C-5A685CC14ADA}"/>
              </a:ext>
            </a:extLst>
          </p:cNvPr>
          <p:cNvPicPr>
            <a:picLocks noChangeAspect="1"/>
          </p:cNvPicPr>
          <p:nvPr/>
        </p:nvPicPr>
        <p:blipFill rotWithShape="1">
          <a:blip r:embed="rId4">
            <a:extLst>
              <a:ext uri="{28A0092B-C50C-407E-A947-70E740481C1C}">
                <a14:useLocalDpi xmlns:a14="http://schemas.microsoft.com/office/drawing/2010/main" val="0"/>
              </a:ext>
            </a:extLst>
          </a:blip>
          <a:srcRect t="33099" r="29375"/>
          <a:stretch/>
        </p:blipFill>
        <p:spPr>
          <a:xfrm>
            <a:off x="2434790" y="1791563"/>
            <a:ext cx="4350619"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001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http://alaska.usgs.gov/science/biology/seabirds_foragefish/foragefish/images/sandlance.jpg"/>
          <p:cNvPicPr>
            <a:picLocks noChangeAspect="1" noChangeArrowheads="1"/>
          </p:cNvPicPr>
          <p:nvPr/>
        </p:nvPicPr>
        <p:blipFill>
          <a:blip r:embed="rId3" cstate="print"/>
          <a:srcRect/>
          <a:stretch>
            <a:fillRect/>
          </a:stretch>
        </p:blipFill>
        <p:spPr bwMode="auto">
          <a:xfrm>
            <a:off x="2938901" y="2593812"/>
            <a:ext cx="3079080" cy="2309310"/>
          </a:xfrm>
          <a:prstGeom prst="rect">
            <a:avLst/>
          </a:prstGeom>
          <a:noFill/>
          <a:ln w="38100">
            <a:solidFill>
              <a:srgbClr val="002060"/>
            </a:solidFill>
          </a:ln>
        </p:spPr>
      </p:pic>
      <p:pic>
        <p:nvPicPr>
          <p:cNvPr id="11268" name="Picture 4" descr="http://reefbuilders.com/files/2010/06/calanoid-copepod-NOAA.jpg"/>
          <p:cNvPicPr>
            <a:picLocks noChangeAspect="1" noChangeArrowheads="1"/>
          </p:cNvPicPr>
          <p:nvPr/>
        </p:nvPicPr>
        <p:blipFill>
          <a:blip r:embed="rId4" cstate="print"/>
          <a:srcRect/>
          <a:stretch>
            <a:fillRect/>
          </a:stretch>
        </p:blipFill>
        <p:spPr bwMode="auto">
          <a:xfrm>
            <a:off x="6135955" y="1603331"/>
            <a:ext cx="2895600" cy="2275941"/>
          </a:xfrm>
          <a:prstGeom prst="rect">
            <a:avLst/>
          </a:prstGeom>
          <a:noFill/>
          <a:ln w="38100">
            <a:solidFill>
              <a:srgbClr val="002060"/>
            </a:solidFill>
          </a:ln>
        </p:spPr>
      </p:pic>
      <p:sp>
        <p:nvSpPr>
          <p:cNvPr id="2" name="Title 1"/>
          <p:cNvSpPr>
            <a:spLocks noGrp="1"/>
          </p:cNvSpPr>
          <p:nvPr>
            <p:ph type="title"/>
          </p:nvPr>
        </p:nvSpPr>
        <p:spPr/>
        <p:txBody>
          <a:bodyPr/>
          <a:lstStyle/>
          <a:p>
            <a:r>
              <a:rPr lang="en-US" b="1" dirty="0">
                <a:solidFill>
                  <a:srgbClr val="002060"/>
                </a:solidFill>
              </a:rPr>
              <a:t>  What do baleen whales eat?</a:t>
            </a:r>
          </a:p>
        </p:txBody>
      </p:sp>
      <p:sp>
        <p:nvSpPr>
          <p:cNvPr id="3" name="Content Placeholder 2"/>
          <p:cNvSpPr>
            <a:spLocks noGrp="1"/>
          </p:cNvSpPr>
          <p:nvPr>
            <p:ph idx="1"/>
          </p:nvPr>
        </p:nvSpPr>
        <p:spPr>
          <a:xfrm>
            <a:off x="457200" y="914400"/>
            <a:ext cx="8229600" cy="5211763"/>
          </a:xfrm>
        </p:spPr>
        <p:txBody>
          <a:bodyPr/>
          <a:lstStyle/>
          <a:p>
            <a:pPr marL="0" indent="0">
              <a:buNone/>
            </a:pPr>
            <a:r>
              <a:rPr lang="en-US" sz="2400" b="1" dirty="0">
                <a:solidFill>
                  <a:srgbClr val="002060"/>
                </a:solidFill>
              </a:rPr>
              <a:t>		         Baleen whales eat small prey.</a:t>
            </a:r>
          </a:p>
        </p:txBody>
      </p:sp>
      <p:sp>
        <p:nvSpPr>
          <p:cNvPr id="8" name="TextBox 7"/>
          <p:cNvSpPr txBox="1"/>
          <p:nvPr/>
        </p:nvSpPr>
        <p:spPr>
          <a:xfrm>
            <a:off x="7086600" y="1267296"/>
            <a:ext cx="1143000" cy="338554"/>
          </a:xfrm>
          <a:prstGeom prst="rect">
            <a:avLst/>
          </a:prstGeom>
          <a:noFill/>
        </p:spPr>
        <p:txBody>
          <a:bodyPr wrap="square" rtlCol="0">
            <a:spAutoFit/>
          </a:bodyPr>
          <a:lstStyle/>
          <a:p>
            <a:r>
              <a:rPr lang="en-US" sz="1600" b="1" i="1" dirty="0">
                <a:solidFill>
                  <a:srgbClr val="002060"/>
                </a:solidFill>
              </a:rPr>
              <a:t>Copepods</a:t>
            </a:r>
          </a:p>
        </p:txBody>
      </p:sp>
      <p:sp>
        <p:nvSpPr>
          <p:cNvPr id="9" name="TextBox 8"/>
          <p:cNvSpPr txBox="1"/>
          <p:nvPr/>
        </p:nvSpPr>
        <p:spPr>
          <a:xfrm>
            <a:off x="699906" y="3579190"/>
            <a:ext cx="1676400" cy="338554"/>
          </a:xfrm>
          <a:prstGeom prst="rect">
            <a:avLst/>
          </a:prstGeom>
          <a:noFill/>
        </p:spPr>
        <p:txBody>
          <a:bodyPr wrap="square" rtlCol="0">
            <a:spAutoFit/>
          </a:bodyPr>
          <a:lstStyle/>
          <a:p>
            <a:r>
              <a:rPr lang="en-US" sz="1600" b="1" i="1" dirty="0">
                <a:solidFill>
                  <a:srgbClr val="002060"/>
                </a:solidFill>
              </a:rPr>
              <a:t>Krill (shrimp-like)</a:t>
            </a:r>
          </a:p>
        </p:txBody>
      </p:sp>
      <p:sp>
        <p:nvSpPr>
          <p:cNvPr id="10" name="TextBox 9"/>
          <p:cNvSpPr txBox="1"/>
          <p:nvPr/>
        </p:nvSpPr>
        <p:spPr>
          <a:xfrm>
            <a:off x="3335441" y="2255258"/>
            <a:ext cx="2286000" cy="338554"/>
          </a:xfrm>
          <a:prstGeom prst="rect">
            <a:avLst/>
          </a:prstGeom>
          <a:noFill/>
        </p:spPr>
        <p:txBody>
          <a:bodyPr wrap="square" rtlCol="0">
            <a:spAutoFit/>
          </a:bodyPr>
          <a:lstStyle/>
          <a:p>
            <a:pPr algn="r"/>
            <a:r>
              <a:rPr lang="en-US" sz="1600" b="1" i="1" dirty="0">
                <a:solidFill>
                  <a:srgbClr val="002060"/>
                </a:solidFill>
              </a:rPr>
              <a:t>Sand lance (small fish)</a:t>
            </a:r>
          </a:p>
        </p:txBody>
      </p:sp>
      <p:sp>
        <p:nvSpPr>
          <p:cNvPr id="4" name="TextBox 3"/>
          <p:cNvSpPr txBox="1"/>
          <p:nvPr/>
        </p:nvSpPr>
        <p:spPr>
          <a:xfrm>
            <a:off x="7243059" y="3617662"/>
            <a:ext cx="1828800" cy="261610"/>
          </a:xfrm>
          <a:prstGeom prst="rect">
            <a:avLst/>
          </a:prstGeom>
          <a:noFill/>
        </p:spPr>
        <p:txBody>
          <a:bodyPr wrap="square" rtlCol="0">
            <a:spAutoFit/>
          </a:bodyPr>
          <a:lstStyle/>
          <a:p>
            <a:pPr algn="r"/>
            <a:r>
              <a:rPr lang="en-US" sz="1100" b="1" i="1" dirty="0">
                <a:solidFill>
                  <a:srgbClr val="002060"/>
                </a:solidFill>
              </a:rPr>
              <a:t>Photo credit: NOAA</a:t>
            </a:r>
          </a:p>
        </p:txBody>
      </p:sp>
      <p:sp>
        <p:nvSpPr>
          <p:cNvPr id="13" name="TextBox 12"/>
          <p:cNvSpPr txBox="1"/>
          <p:nvPr/>
        </p:nvSpPr>
        <p:spPr>
          <a:xfrm>
            <a:off x="4207444" y="4641512"/>
            <a:ext cx="1828800" cy="261610"/>
          </a:xfrm>
          <a:prstGeom prst="rect">
            <a:avLst/>
          </a:prstGeom>
          <a:noFill/>
        </p:spPr>
        <p:txBody>
          <a:bodyPr wrap="square" rtlCol="0">
            <a:spAutoFit/>
          </a:bodyPr>
          <a:lstStyle/>
          <a:p>
            <a:pPr algn="r"/>
            <a:r>
              <a:rPr lang="en-US" sz="1100" b="1" i="1" dirty="0">
                <a:solidFill>
                  <a:schemeClr val="bg1"/>
                </a:solidFill>
              </a:rPr>
              <a:t>Photo credit: USGS</a:t>
            </a:r>
          </a:p>
        </p:txBody>
      </p:sp>
      <p:sp>
        <p:nvSpPr>
          <p:cNvPr id="12" name="TextBox 11"/>
          <p:cNvSpPr txBox="1"/>
          <p:nvPr/>
        </p:nvSpPr>
        <p:spPr>
          <a:xfrm>
            <a:off x="965738" y="6248400"/>
            <a:ext cx="1828800" cy="261610"/>
          </a:xfrm>
          <a:prstGeom prst="rect">
            <a:avLst/>
          </a:prstGeom>
          <a:noFill/>
        </p:spPr>
        <p:txBody>
          <a:bodyPr wrap="square" rtlCol="0">
            <a:spAutoFit/>
          </a:bodyPr>
          <a:lstStyle/>
          <a:p>
            <a:pPr algn="r"/>
            <a:r>
              <a:rPr lang="en-US" sz="1100" b="1" i="1" dirty="0">
                <a:solidFill>
                  <a:schemeClr val="bg1"/>
                </a:solidFill>
              </a:rPr>
              <a:t>Photo credit: NOAA</a:t>
            </a:r>
          </a:p>
        </p:txBody>
      </p:sp>
      <p:pic>
        <p:nvPicPr>
          <p:cNvPr id="14" name="Picture 2" descr="http://www.farallones.org/e_newsletter/2006-04/krillnoaa.jpg"/>
          <p:cNvPicPr>
            <a:picLocks noChangeAspect="1" noChangeArrowheads="1"/>
          </p:cNvPicPr>
          <p:nvPr/>
        </p:nvPicPr>
        <p:blipFill>
          <a:blip r:embed="rId5" cstate="print"/>
          <a:srcRect l="24000"/>
          <a:stretch>
            <a:fillRect/>
          </a:stretch>
        </p:blipFill>
        <p:spPr bwMode="auto">
          <a:xfrm>
            <a:off x="118404" y="3936367"/>
            <a:ext cx="2710301" cy="2442838"/>
          </a:xfrm>
          <a:prstGeom prst="rect">
            <a:avLst/>
          </a:prstGeom>
          <a:noFill/>
          <a:ln w="38100">
            <a:solidFill>
              <a:srgbClr val="002060"/>
            </a:solidFill>
          </a:ln>
        </p:spPr>
      </p:pic>
      <p:sp>
        <p:nvSpPr>
          <p:cNvPr id="15" name="TextBox 14"/>
          <p:cNvSpPr txBox="1"/>
          <p:nvPr/>
        </p:nvSpPr>
        <p:spPr>
          <a:xfrm>
            <a:off x="965738" y="6111839"/>
            <a:ext cx="1828800" cy="261610"/>
          </a:xfrm>
          <a:prstGeom prst="rect">
            <a:avLst/>
          </a:prstGeom>
          <a:noFill/>
        </p:spPr>
        <p:txBody>
          <a:bodyPr wrap="square" rtlCol="0">
            <a:spAutoFit/>
          </a:bodyPr>
          <a:lstStyle/>
          <a:p>
            <a:pPr algn="r"/>
            <a:r>
              <a:rPr lang="en-US" sz="1100" b="1" i="1" dirty="0">
                <a:solidFill>
                  <a:schemeClr val="bg1"/>
                </a:solidFill>
              </a:rPr>
              <a:t>Photo credit: NOAA</a:t>
            </a:r>
          </a:p>
        </p:txBody>
      </p:sp>
      <p:pic>
        <p:nvPicPr>
          <p:cNvPr id="7" name="Picture 6" descr="A person wearing a hat&#10;&#10;Description automatically generated">
            <a:extLst>
              <a:ext uri="{FF2B5EF4-FFF2-40B4-BE49-F238E27FC236}">
                <a16:creationId xmlns:a16="http://schemas.microsoft.com/office/drawing/2014/main" id="{B99C6584-0C63-4093-AC6C-685D47785B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616" y="1174172"/>
            <a:ext cx="2567710" cy="2407228"/>
          </a:xfrm>
          <a:prstGeom prst="rect">
            <a:avLst/>
          </a:prstGeom>
        </p:spPr>
      </p:pic>
    </p:spTree>
    <p:extLst>
      <p:ext uri="{BB962C8B-B14F-4D97-AF65-F5344CB8AC3E}">
        <p14:creationId xmlns:p14="http://schemas.microsoft.com/office/powerpoint/2010/main" val="477498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Strand Feeding</a:t>
            </a:r>
          </a:p>
        </p:txBody>
      </p:sp>
      <p:sp>
        <p:nvSpPr>
          <p:cNvPr id="6" name="Rectangle 5"/>
          <p:cNvSpPr/>
          <p:nvPr/>
        </p:nvSpPr>
        <p:spPr>
          <a:xfrm>
            <a:off x="954258" y="1127470"/>
            <a:ext cx="7162800" cy="830997"/>
          </a:xfrm>
          <a:prstGeom prst="rect">
            <a:avLst/>
          </a:prstGeom>
        </p:spPr>
        <p:txBody>
          <a:bodyPr wrap="square">
            <a:spAutoFit/>
          </a:bodyPr>
          <a:lstStyle/>
          <a:p>
            <a:r>
              <a:rPr lang="en-US" sz="2400" b="1" dirty="0">
                <a:solidFill>
                  <a:srgbClr val="002060"/>
                </a:solidFill>
              </a:rPr>
              <a:t>Dolphins strand feeding along a South Carolina beach.</a:t>
            </a:r>
            <a:br>
              <a:rPr lang="en-US" sz="2400" b="1" dirty="0">
                <a:solidFill>
                  <a:srgbClr val="002060"/>
                </a:solidFill>
              </a:rPr>
            </a:br>
            <a:endParaRPr lang="en-US" sz="2400" b="1" dirty="0">
              <a:solidFill>
                <a:srgbClr val="002060"/>
              </a:solidFill>
            </a:endParaRPr>
          </a:p>
        </p:txBody>
      </p:sp>
      <p:sp>
        <p:nvSpPr>
          <p:cNvPr id="8" name="Rectangle 7"/>
          <p:cNvSpPr/>
          <p:nvPr/>
        </p:nvSpPr>
        <p:spPr>
          <a:xfrm>
            <a:off x="420858" y="6291590"/>
            <a:ext cx="8229600" cy="261610"/>
          </a:xfrm>
          <a:prstGeom prst="rect">
            <a:avLst/>
          </a:prstGeom>
        </p:spPr>
        <p:txBody>
          <a:bodyPr wrap="square">
            <a:spAutoFit/>
          </a:bodyPr>
          <a:lstStyle/>
          <a:p>
            <a:r>
              <a:rPr lang="en-US" sz="1100" b="1" i="1" dirty="0">
                <a:solidFill>
                  <a:srgbClr val="002060"/>
                </a:solidFill>
              </a:rPr>
              <a:t>Video credit: Kiawah Island Community Association </a:t>
            </a:r>
            <a:r>
              <a:rPr lang="en-US" sz="1100" b="1" dirty="0">
                <a:solidFill>
                  <a:srgbClr val="002060"/>
                </a:solidFill>
                <a:hlinkClick r:id="rId5"/>
              </a:rPr>
              <a:t>https://www.youtube.com/watch?v=W45md7H47KQ</a:t>
            </a:r>
            <a:endParaRPr lang="en-US" sz="1100" b="1" dirty="0">
              <a:solidFill>
                <a:srgbClr val="002060"/>
              </a:solidFill>
            </a:endParaRPr>
          </a:p>
        </p:txBody>
      </p:sp>
      <p:pic>
        <p:nvPicPr>
          <p:cNvPr id="3" name="Dolphins Strand Feeding - Kiawah Island, S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143000" y="1828800"/>
            <a:ext cx="6934200" cy="3896906"/>
          </a:xfrm>
          <a:prstGeom prst="rect">
            <a:avLst/>
          </a:prstGeom>
          <a:ln w="38100">
            <a:solidFill>
              <a:schemeClr val="tx2"/>
            </a:solidFill>
          </a:ln>
        </p:spPr>
      </p:pic>
    </p:spTree>
    <p:extLst>
      <p:ext uri="{BB962C8B-B14F-4D97-AF65-F5344CB8AC3E}">
        <p14:creationId xmlns:p14="http://schemas.microsoft.com/office/powerpoint/2010/main" val="3279414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Mud-Ring Feeding</a:t>
            </a:r>
          </a:p>
        </p:txBody>
      </p:sp>
      <p:sp>
        <p:nvSpPr>
          <p:cNvPr id="7" name="Rectangle 6"/>
          <p:cNvSpPr/>
          <p:nvPr/>
        </p:nvSpPr>
        <p:spPr>
          <a:xfrm>
            <a:off x="304800" y="990600"/>
            <a:ext cx="8458200" cy="1938992"/>
          </a:xfrm>
          <a:prstGeom prst="rect">
            <a:avLst/>
          </a:prstGeom>
        </p:spPr>
        <p:txBody>
          <a:bodyPr wrap="square">
            <a:spAutoFit/>
          </a:bodyPr>
          <a:lstStyle/>
          <a:p>
            <a:r>
              <a:rPr lang="en-US" sz="2400" b="1" dirty="0">
                <a:solidFill>
                  <a:srgbClr val="002060"/>
                </a:solidFill>
              </a:rPr>
              <a:t>When a group of dolphins use a circle of mud to catch fish it is referred to as mud-ring feeding. </a:t>
            </a:r>
          </a:p>
          <a:p>
            <a:endParaRPr lang="en-US" sz="2400" b="1" dirty="0">
              <a:solidFill>
                <a:srgbClr val="002060"/>
              </a:solidFill>
            </a:endParaRPr>
          </a:p>
          <a:p>
            <a:endParaRPr lang="en-US" sz="2400" b="1" dirty="0">
              <a:solidFill>
                <a:srgbClr val="002060"/>
              </a:solidFill>
            </a:endParaRPr>
          </a:p>
          <a:p>
            <a:endParaRPr lang="en-US" sz="2400" b="1" dirty="0">
              <a:solidFill>
                <a:srgbClr val="002060"/>
              </a:solidFill>
            </a:endParaRPr>
          </a:p>
        </p:txBody>
      </p:sp>
      <p:pic>
        <p:nvPicPr>
          <p:cNvPr id="1026" name="Picture 2"/>
          <p:cNvPicPr>
            <a:picLocks noChangeAspect="1" noChangeArrowheads="1"/>
          </p:cNvPicPr>
          <p:nvPr/>
        </p:nvPicPr>
        <p:blipFill>
          <a:blip r:embed="rId3" cstate="print"/>
          <a:srcRect/>
          <a:stretch>
            <a:fillRect/>
          </a:stretch>
        </p:blipFill>
        <p:spPr bwMode="auto">
          <a:xfrm>
            <a:off x="2057400" y="1981201"/>
            <a:ext cx="5105400" cy="3821090"/>
          </a:xfrm>
          <a:prstGeom prst="rect">
            <a:avLst/>
          </a:prstGeom>
          <a:noFill/>
          <a:ln w="38100">
            <a:solidFill>
              <a:schemeClr val="tx2"/>
            </a:solidFill>
            <a:miter lim="800000"/>
            <a:headEnd/>
            <a:tailEnd/>
          </a:ln>
          <a:effectLst/>
        </p:spPr>
      </p:pic>
      <p:sp>
        <p:nvSpPr>
          <p:cNvPr id="5" name="TextBox 4"/>
          <p:cNvSpPr txBox="1"/>
          <p:nvPr/>
        </p:nvSpPr>
        <p:spPr>
          <a:xfrm>
            <a:off x="2286000" y="5410200"/>
            <a:ext cx="4191000" cy="369332"/>
          </a:xfrm>
          <a:prstGeom prst="rect">
            <a:avLst/>
          </a:prstGeom>
          <a:noFill/>
        </p:spPr>
        <p:txBody>
          <a:bodyPr wrap="square" rtlCol="0">
            <a:spAutoFit/>
          </a:bodyPr>
          <a:lstStyle/>
          <a:p>
            <a:r>
              <a:rPr lang="en-US" dirty="0"/>
              <a:t>Photo credit: Dolphin Ecology Project</a:t>
            </a:r>
          </a:p>
        </p:txBody>
      </p:sp>
    </p:spTree>
    <p:extLst>
      <p:ext uri="{BB962C8B-B14F-4D97-AF65-F5344CB8AC3E}">
        <p14:creationId xmlns:p14="http://schemas.microsoft.com/office/powerpoint/2010/main" val="3345616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Illegal Feeding</a:t>
            </a:r>
          </a:p>
        </p:txBody>
      </p:sp>
      <p:sp>
        <p:nvSpPr>
          <p:cNvPr id="6" name="Rectangle 5"/>
          <p:cNvSpPr/>
          <p:nvPr/>
        </p:nvSpPr>
        <p:spPr>
          <a:xfrm>
            <a:off x="1066800" y="5783905"/>
            <a:ext cx="4760563" cy="600164"/>
          </a:xfrm>
          <a:prstGeom prst="rect">
            <a:avLst/>
          </a:prstGeom>
        </p:spPr>
        <p:txBody>
          <a:bodyPr wrap="square">
            <a:spAutoFit/>
          </a:bodyPr>
          <a:lstStyle/>
          <a:p>
            <a:r>
              <a:rPr lang="en-US" sz="1100" b="1" i="1" dirty="0">
                <a:solidFill>
                  <a:srgbClr val="002060"/>
                </a:solidFill>
              </a:rPr>
              <a:t>Video: Don’t Feed Wild Dolphins </a:t>
            </a:r>
            <a:r>
              <a:rPr lang="en-US" sz="1100" b="1" i="1" dirty="0">
                <a:solidFill>
                  <a:srgbClr val="002060"/>
                </a:solidFill>
                <a:hlinkClick r:id="rId5"/>
              </a:rPr>
              <a:t>https://www.youtube.com/watch?v=T58QaMBOOXA</a:t>
            </a:r>
            <a:r>
              <a:rPr lang="en-US" sz="1100" b="1" i="1" dirty="0">
                <a:solidFill>
                  <a:srgbClr val="002060"/>
                </a:solidFill>
              </a:rPr>
              <a:t> </a:t>
            </a:r>
            <a:br>
              <a:rPr lang="en-US" sz="1100" b="1" dirty="0">
                <a:solidFill>
                  <a:srgbClr val="002060"/>
                </a:solidFill>
                <a:hlinkClick r:id="rId6"/>
              </a:rPr>
            </a:br>
            <a:endParaRPr lang="en-US" sz="1100" b="1" dirty="0">
              <a:solidFill>
                <a:srgbClr val="002060"/>
              </a:solidFill>
            </a:endParaRPr>
          </a:p>
        </p:txBody>
      </p:sp>
      <p:sp>
        <p:nvSpPr>
          <p:cNvPr id="7" name="Rectangle 6"/>
          <p:cNvSpPr/>
          <p:nvPr/>
        </p:nvSpPr>
        <p:spPr>
          <a:xfrm>
            <a:off x="346129" y="1066800"/>
            <a:ext cx="8610600" cy="830997"/>
          </a:xfrm>
          <a:prstGeom prst="rect">
            <a:avLst/>
          </a:prstGeom>
        </p:spPr>
        <p:txBody>
          <a:bodyPr wrap="square">
            <a:spAutoFit/>
          </a:bodyPr>
          <a:lstStyle/>
          <a:p>
            <a:r>
              <a:rPr lang="en-US" sz="2400" b="1" dirty="0">
                <a:solidFill>
                  <a:srgbClr val="002060"/>
                </a:solidFill>
              </a:rPr>
              <a:t>Toothed whales are commonly fed by humans.  It is illegal to feed or attempt to feed marine mammals in the U.S.</a:t>
            </a:r>
          </a:p>
        </p:txBody>
      </p:sp>
      <p:pic>
        <p:nvPicPr>
          <p:cNvPr id="3" name="Don't Feed Wild Dolphins - YouTube(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2438400" y="2133600"/>
            <a:ext cx="4572000" cy="3429000"/>
          </a:xfrm>
          <a:prstGeom prst="rect">
            <a:avLst/>
          </a:prstGeom>
        </p:spPr>
      </p:pic>
    </p:spTree>
    <p:extLst>
      <p:ext uri="{BB962C8B-B14F-4D97-AF65-F5344CB8AC3E}">
        <p14:creationId xmlns:p14="http://schemas.microsoft.com/office/powerpoint/2010/main" val="1296325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To review….</a:t>
            </a:r>
          </a:p>
        </p:txBody>
      </p:sp>
      <p:sp>
        <p:nvSpPr>
          <p:cNvPr id="3" name="Content Placeholder 2"/>
          <p:cNvSpPr>
            <a:spLocks noGrp="1"/>
          </p:cNvSpPr>
          <p:nvPr>
            <p:ph idx="1"/>
          </p:nvPr>
        </p:nvSpPr>
        <p:spPr>
          <a:xfrm>
            <a:off x="0" y="1905000"/>
            <a:ext cx="8534400" cy="4525963"/>
          </a:xfrm>
        </p:spPr>
        <p:txBody>
          <a:bodyPr/>
          <a:lstStyle/>
          <a:p>
            <a:r>
              <a:rPr lang="en-US" sz="2800" b="1" dirty="0">
                <a:solidFill>
                  <a:srgbClr val="002060"/>
                </a:solidFill>
              </a:rPr>
              <a:t>Baleen whales (</a:t>
            </a:r>
            <a:r>
              <a:rPr lang="en-US" sz="2800" b="1" dirty="0" err="1">
                <a:solidFill>
                  <a:srgbClr val="002060"/>
                </a:solidFill>
              </a:rPr>
              <a:t>mysticetes</a:t>
            </a:r>
            <a:r>
              <a:rPr lang="en-US" sz="2800" b="1" dirty="0">
                <a:solidFill>
                  <a:srgbClr val="002060"/>
                </a:solidFill>
              </a:rPr>
              <a:t>) use:</a:t>
            </a:r>
          </a:p>
          <a:p>
            <a:pPr lvl="1"/>
            <a:r>
              <a:rPr lang="en-US" b="1" dirty="0">
                <a:solidFill>
                  <a:srgbClr val="002060"/>
                </a:solidFill>
              </a:rPr>
              <a:t>Gulp feeding (</a:t>
            </a:r>
            <a:r>
              <a:rPr lang="en-US" b="1" dirty="0" err="1">
                <a:solidFill>
                  <a:srgbClr val="002060"/>
                </a:solidFill>
              </a:rPr>
              <a:t>Iunge</a:t>
            </a:r>
            <a:r>
              <a:rPr lang="en-US" b="1" dirty="0">
                <a:solidFill>
                  <a:srgbClr val="002060"/>
                </a:solidFill>
              </a:rPr>
              <a:t>, bubble net, </a:t>
            </a:r>
            <a:r>
              <a:rPr lang="en-US" b="1" dirty="0" err="1">
                <a:solidFill>
                  <a:srgbClr val="002060"/>
                </a:solidFill>
              </a:rPr>
              <a:t>kickfeeding</a:t>
            </a:r>
            <a:r>
              <a:rPr lang="en-US" b="1" dirty="0">
                <a:solidFill>
                  <a:srgbClr val="002060"/>
                </a:solidFill>
              </a:rPr>
              <a:t>)</a:t>
            </a:r>
          </a:p>
          <a:p>
            <a:pPr lvl="1"/>
            <a:r>
              <a:rPr lang="en-US" b="1" dirty="0">
                <a:solidFill>
                  <a:srgbClr val="002060"/>
                </a:solidFill>
              </a:rPr>
              <a:t>Skim feeding</a:t>
            </a:r>
          </a:p>
          <a:p>
            <a:pPr lvl="1"/>
            <a:r>
              <a:rPr lang="en-US" b="1" dirty="0">
                <a:solidFill>
                  <a:srgbClr val="002060"/>
                </a:solidFill>
              </a:rPr>
              <a:t>Bottom feeding</a:t>
            </a:r>
          </a:p>
          <a:p>
            <a:r>
              <a:rPr lang="en-US" sz="2800" b="1" dirty="0">
                <a:solidFill>
                  <a:srgbClr val="002060"/>
                </a:solidFill>
              </a:rPr>
              <a:t>Toothed whales (</a:t>
            </a:r>
            <a:r>
              <a:rPr lang="en-US" sz="2800" b="1" dirty="0" err="1">
                <a:solidFill>
                  <a:srgbClr val="002060"/>
                </a:solidFill>
              </a:rPr>
              <a:t>odontocetes</a:t>
            </a:r>
            <a:r>
              <a:rPr lang="en-US" sz="2800" b="1" dirty="0">
                <a:solidFill>
                  <a:srgbClr val="002060"/>
                </a:solidFill>
              </a:rPr>
              <a:t>) use:</a:t>
            </a:r>
          </a:p>
          <a:p>
            <a:pPr lvl="1"/>
            <a:r>
              <a:rPr lang="en-US" b="1" dirty="0">
                <a:solidFill>
                  <a:srgbClr val="002060"/>
                </a:solidFill>
              </a:rPr>
              <a:t>Echolocation </a:t>
            </a:r>
          </a:p>
          <a:p>
            <a:pPr lvl="1"/>
            <a:r>
              <a:rPr lang="en-US" b="1" dirty="0">
                <a:solidFill>
                  <a:srgbClr val="002060"/>
                </a:solidFill>
              </a:rPr>
              <a:t>Teeth to grab and swallow prey (suction, herding, mud-ring and stranding)</a:t>
            </a:r>
          </a:p>
          <a:p>
            <a:pPr marL="457200" lvl="1" indent="0">
              <a:buNone/>
            </a:pPr>
            <a:endParaRPr lang="en-US" b="1" dirty="0">
              <a:solidFill>
                <a:srgbClr val="002060"/>
              </a:solidFill>
            </a:endParaRPr>
          </a:p>
        </p:txBody>
      </p:sp>
      <p:pic>
        <p:nvPicPr>
          <p:cNvPr id="5" name="Picture 4" descr="A picture containing food, flower&#10;&#10;Description automatically generated">
            <a:extLst>
              <a:ext uri="{FF2B5EF4-FFF2-40B4-BE49-F238E27FC236}">
                <a16:creationId xmlns:a16="http://schemas.microsoft.com/office/drawing/2014/main" id="{536D512A-B1C8-44F3-B689-34BC3F3C8C6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53200" y="274638"/>
            <a:ext cx="2272640" cy="1923312"/>
          </a:xfrm>
          <a:prstGeom prst="rect">
            <a:avLst/>
          </a:prstGeom>
        </p:spPr>
      </p:pic>
    </p:spTree>
    <p:extLst>
      <p:ext uri="{BB962C8B-B14F-4D97-AF65-F5344CB8AC3E}">
        <p14:creationId xmlns:p14="http://schemas.microsoft.com/office/powerpoint/2010/main" val="1756464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0204.JPG"/>
          <p:cNvPicPr>
            <a:picLocks noChangeAspect="1"/>
          </p:cNvPicPr>
          <p:nvPr/>
        </p:nvPicPr>
        <p:blipFill>
          <a:blip r:embed="rId3" cstate="print"/>
          <a:srcRect l="52500" t="44444" b="22222"/>
          <a:stretch>
            <a:fillRect/>
          </a:stretch>
        </p:blipFill>
        <p:spPr>
          <a:xfrm>
            <a:off x="5686031" y="1781236"/>
            <a:ext cx="3236926" cy="1703646"/>
          </a:xfrm>
          <a:prstGeom prst="rect">
            <a:avLst/>
          </a:prstGeom>
          <a:ln w="38100">
            <a:solidFill>
              <a:srgbClr val="002060"/>
            </a:solidFill>
          </a:ln>
        </p:spPr>
      </p:pic>
      <p:sp>
        <p:nvSpPr>
          <p:cNvPr id="2" name="Title 1"/>
          <p:cNvSpPr>
            <a:spLocks noGrp="1"/>
          </p:cNvSpPr>
          <p:nvPr>
            <p:ph type="title"/>
          </p:nvPr>
        </p:nvSpPr>
        <p:spPr/>
        <p:txBody>
          <a:bodyPr/>
          <a:lstStyle/>
          <a:p>
            <a:r>
              <a:rPr lang="en-US" b="1" dirty="0">
                <a:solidFill>
                  <a:srgbClr val="002060"/>
                </a:solidFill>
              </a:rPr>
              <a:t>What do toothed whales eat?</a:t>
            </a:r>
          </a:p>
        </p:txBody>
      </p:sp>
      <p:sp>
        <p:nvSpPr>
          <p:cNvPr id="3" name="Content Placeholder 2"/>
          <p:cNvSpPr>
            <a:spLocks noGrp="1"/>
          </p:cNvSpPr>
          <p:nvPr>
            <p:ph idx="1"/>
          </p:nvPr>
        </p:nvSpPr>
        <p:spPr>
          <a:xfrm>
            <a:off x="457200" y="990600"/>
            <a:ext cx="8229600" cy="5135563"/>
          </a:xfrm>
        </p:spPr>
        <p:txBody>
          <a:bodyPr/>
          <a:lstStyle/>
          <a:p>
            <a:pPr marL="0" indent="0">
              <a:buNone/>
            </a:pPr>
            <a:r>
              <a:rPr lang="en-US" sz="2800" b="1" dirty="0">
                <a:solidFill>
                  <a:srgbClr val="002060"/>
                </a:solidFill>
              </a:rPr>
              <a:t>    Toothed whales eat a variety of fish and larger prey.</a:t>
            </a:r>
          </a:p>
          <a:p>
            <a:endParaRPr lang="en-US" dirty="0"/>
          </a:p>
        </p:txBody>
      </p:sp>
      <p:pic>
        <p:nvPicPr>
          <p:cNvPr id="8" name="Picture 7" descr="DSC03309.JPG"/>
          <p:cNvPicPr>
            <a:picLocks noChangeAspect="1"/>
          </p:cNvPicPr>
          <p:nvPr/>
        </p:nvPicPr>
        <p:blipFill>
          <a:blip r:embed="rId4" cstate="print"/>
          <a:srcRect l="23333" t="16667" r="5833" b="18889"/>
          <a:stretch>
            <a:fillRect/>
          </a:stretch>
        </p:blipFill>
        <p:spPr>
          <a:xfrm>
            <a:off x="2286000" y="2286000"/>
            <a:ext cx="3200400" cy="2183803"/>
          </a:xfrm>
          <a:prstGeom prst="rect">
            <a:avLst/>
          </a:prstGeom>
          <a:ln w="38100">
            <a:solidFill>
              <a:srgbClr val="002060"/>
            </a:solidFill>
          </a:ln>
        </p:spPr>
      </p:pic>
      <p:sp>
        <p:nvSpPr>
          <p:cNvPr id="9" name="TextBox 8"/>
          <p:cNvSpPr txBox="1"/>
          <p:nvPr/>
        </p:nvSpPr>
        <p:spPr>
          <a:xfrm>
            <a:off x="7048500" y="1442682"/>
            <a:ext cx="914400" cy="338554"/>
          </a:xfrm>
          <a:prstGeom prst="rect">
            <a:avLst/>
          </a:prstGeom>
          <a:noFill/>
        </p:spPr>
        <p:txBody>
          <a:bodyPr wrap="square" rtlCol="0">
            <a:spAutoFit/>
          </a:bodyPr>
          <a:lstStyle/>
          <a:p>
            <a:r>
              <a:rPr lang="en-US" sz="1600" b="1" i="1" dirty="0">
                <a:solidFill>
                  <a:srgbClr val="002060"/>
                </a:solidFill>
              </a:rPr>
              <a:t>Squid</a:t>
            </a:r>
          </a:p>
        </p:txBody>
      </p:sp>
      <p:sp>
        <p:nvSpPr>
          <p:cNvPr id="10" name="TextBox 9"/>
          <p:cNvSpPr txBox="1"/>
          <p:nvPr/>
        </p:nvSpPr>
        <p:spPr>
          <a:xfrm>
            <a:off x="1143000" y="4309646"/>
            <a:ext cx="1143000" cy="338554"/>
          </a:xfrm>
          <a:prstGeom prst="rect">
            <a:avLst/>
          </a:prstGeom>
          <a:noFill/>
        </p:spPr>
        <p:txBody>
          <a:bodyPr wrap="square" rtlCol="0">
            <a:spAutoFit/>
          </a:bodyPr>
          <a:lstStyle/>
          <a:p>
            <a:r>
              <a:rPr lang="en-US" sz="1600" b="1" i="1" dirty="0">
                <a:solidFill>
                  <a:srgbClr val="002060"/>
                </a:solidFill>
              </a:rPr>
              <a:t>Large fish</a:t>
            </a:r>
          </a:p>
        </p:txBody>
      </p:sp>
      <p:sp>
        <p:nvSpPr>
          <p:cNvPr id="11" name="TextBox 10"/>
          <p:cNvSpPr txBox="1"/>
          <p:nvPr/>
        </p:nvSpPr>
        <p:spPr>
          <a:xfrm>
            <a:off x="3238500" y="1947446"/>
            <a:ext cx="1866900" cy="338554"/>
          </a:xfrm>
          <a:prstGeom prst="rect">
            <a:avLst/>
          </a:prstGeom>
          <a:noFill/>
        </p:spPr>
        <p:txBody>
          <a:bodyPr wrap="square" rtlCol="0">
            <a:spAutoFit/>
          </a:bodyPr>
          <a:lstStyle/>
          <a:p>
            <a:r>
              <a:rPr lang="en-US" sz="1600" b="1" i="1" dirty="0">
                <a:solidFill>
                  <a:srgbClr val="002060"/>
                </a:solidFill>
              </a:rPr>
              <a:t>Marine mammals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788" t="29899" b="15151"/>
          <a:stretch/>
        </p:blipFill>
        <p:spPr>
          <a:xfrm>
            <a:off x="152400" y="4627321"/>
            <a:ext cx="3962400" cy="1697280"/>
          </a:xfrm>
          <a:prstGeom prst="rect">
            <a:avLst/>
          </a:prstGeom>
          <a:ln w="38100">
            <a:solidFill>
              <a:srgbClr val="002060"/>
            </a:solidFill>
          </a:ln>
        </p:spPr>
      </p:pic>
      <p:sp>
        <p:nvSpPr>
          <p:cNvPr id="5" name="TextBox 4"/>
          <p:cNvSpPr txBox="1"/>
          <p:nvPr/>
        </p:nvSpPr>
        <p:spPr>
          <a:xfrm>
            <a:off x="6057900" y="3581400"/>
            <a:ext cx="2895600" cy="307777"/>
          </a:xfrm>
          <a:prstGeom prst="rect">
            <a:avLst/>
          </a:prstGeom>
          <a:noFill/>
        </p:spPr>
        <p:txBody>
          <a:bodyPr wrap="square" rtlCol="0">
            <a:spAutoFit/>
          </a:bodyPr>
          <a:lstStyle/>
          <a:p>
            <a:r>
              <a:rPr lang="en-US" sz="1400" i="1" dirty="0"/>
              <a:t>Photo credits: Maia McGuire</a:t>
            </a:r>
          </a:p>
        </p:txBody>
      </p:sp>
    </p:spTree>
    <p:extLst>
      <p:ext uri="{BB962C8B-B14F-4D97-AF65-F5344CB8AC3E}">
        <p14:creationId xmlns:p14="http://schemas.microsoft.com/office/powerpoint/2010/main" val="116065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lstStyle/>
          <a:p>
            <a:r>
              <a:rPr lang="en-US" b="1" dirty="0" err="1">
                <a:solidFill>
                  <a:srgbClr val="002060"/>
                </a:solidFill>
              </a:rPr>
              <a:t>Mysticetes</a:t>
            </a:r>
            <a:r>
              <a:rPr lang="en-US" b="1" dirty="0">
                <a:solidFill>
                  <a:srgbClr val="002060"/>
                </a:solidFill>
              </a:rPr>
              <a:t> - Baleen Whale Feeding</a:t>
            </a:r>
          </a:p>
        </p:txBody>
      </p:sp>
      <p:sp>
        <p:nvSpPr>
          <p:cNvPr id="3" name="Content Placeholder 2"/>
          <p:cNvSpPr>
            <a:spLocks noGrp="1"/>
          </p:cNvSpPr>
          <p:nvPr>
            <p:ph idx="1"/>
          </p:nvPr>
        </p:nvSpPr>
        <p:spPr>
          <a:xfrm>
            <a:off x="457200" y="1219200"/>
            <a:ext cx="8229600" cy="4906963"/>
          </a:xfrm>
        </p:spPr>
        <p:txBody>
          <a:bodyPr/>
          <a:lstStyle/>
          <a:p>
            <a:pPr marL="0" indent="0">
              <a:buNone/>
            </a:pPr>
            <a:r>
              <a:rPr lang="en-US" b="1" dirty="0">
                <a:solidFill>
                  <a:srgbClr val="002060"/>
                </a:solidFill>
              </a:rPr>
              <a:t>Baleen whales use their baleen to filter small food items out of the water. </a:t>
            </a:r>
          </a:p>
          <a:p>
            <a:pPr marL="457200" lvl="1" indent="0">
              <a:buNone/>
            </a:pPr>
            <a:endParaRPr lang="en-US" sz="1050" b="1" dirty="0">
              <a:solidFill>
                <a:srgbClr val="002060"/>
              </a:solidFill>
            </a:endParaRPr>
          </a:p>
          <a:p>
            <a:pPr marL="457200" lvl="1" indent="0">
              <a:buNone/>
            </a:pPr>
            <a:r>
              <a:rPr lang="en-US" sz="2400" b="1" dirty="0">
                <a:solidFill>
                  <a:srgbClr val="002060"/>
                </a:solidFill>
              </a:rPr>
              <a:t>Water containing food flows into the whale’s mouth and out through the baleen plates, which trap food items that can be as small as a grain of rice.</a:t>
            </a:r>
          </a:p>
        </p:txBody>
      </p:sp>
      <p:pic>
        <p:nvPicPr>
          <p:cNvPr id="19458" name="Picture 2" descr="http://upload.wikimedia.org/wikipedia/commons/1/19/Baleen.jpg"/>
          <p:cNvPicPr>
            <a:picLocks noChangeAspect="1" noChangeArrowheads="1"/>
          </p:cNvPicPr>
          <p:nvPr/>
        </p:nvPicPr>
        <p:blipFill>
          <a:blip r:embed="rId3" cstate="print"/>
          <a:srcRect/>
          <a:stretch>
            <a:fillRect/>
          </a:stretch>
        </p:blipFill>
        <p:spPr bwMode="auto">
          <a:xfrm>
            <a:off x="990600" y="3785428"/>
            <a:ext cx="3429000" cy="2251710"/>
          </a:xfrm>
          <a:prstGeom prst="rect">
            <a:avLst/>
          </a:prstGeom>
          <a:noFill/>
          <a:ln w="38100">
            <a:solidFill>
              <a:srgbClr val="002060"/>
            </a:solidFill>
          </a:ln>
        </p:spPr>
      </p:pic>
      <p:sp>
        <p:nvSpPr>
          <p:cNvPr id="4" name="TextBox 3"/>
          <p:cNvSpPr txBox="1"/>
          <p:nvPr/>
        </p:nvSpPr>
        <p:spPr>
          <a:xfrm>
            <a:off x="2209800" y="5775528"/>
            <a:ext cx="2209800" cy="261610"/>
          </a:xfrm>
          <a:prstGeom prst="rect">
            <a:avLst/>
          </a:prstGeom>
          <a:noFill/>
        </p:spPr>
        <p:txBody>
          <a:bodyPr wrap="square" rtlCol="0">
            <a:spAutoFit/>
          </a:bodyPr>
          <a:lstStyle/>
          <a:p>
            <a:pPr algn="r"/>
            <a:r>
              <a:rPr lang="en-US" sz="1100" b="1" i="1" dirty="0">
                <a:solidFill>
                  <a:schemeClr val="bg1"/>
                </a:solidFill>
              </a:rPr>
              <a:t>Photo credit: NOAA</a:t>
            </a:r>
          </a:p>
        </p:txBody>
      </p:sp>
    </p:spTree>
    <p:extLst>
      <p:ext uri="{BB962C8B-B14F-4D97-AF65-F5344CB8AC3E}">
        <p14:creationId xmlns:p14="http://schemas.microsoft.com/office/powerpoint/2010/main" val="23634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4200" b="1" dirty="0">
                <a:solidFill>
                  <a:srgbClr val="002060"/>
                </a:solidFill>
              </a:rPr>
              <a:t>How do baleen whales get their food?</a:t>
            </a:r>
          </a:p>
        </p:txBody>
      </p:sp>
      <p:sp>
        <p:nvSpPr>
          <p:cNvPr id="3" name="Content Placeholder 2"/>
          <p:cNvSpPr>
            <a:spLocks noGrp="1"/>
          </p:cNvSpPr>
          <p:nvPr>
            <p:ph idx="1"/>
          </p:nvPr>
        </p:nvSpPr>
        <p:spPr>
          <a:xfrm>
            <a:off x="457200" y="1112837"/>
            <a:ext cx="8229600" cy="4525963"/>
          </a:xfrm>
        </p:spPr>
        <p:txBody>
          <a:bodyPr/>
          <a:lstStyle/>
          <a:p>
            <a:pPr marL="0" indent="0">
              <a:buNone/>
            </a:pPr>
            <a:r>
              <a:rPr lang="en-US" b="1" dirty="0">
                <a:solidFill>
                  <a:srgbClr val="002060"/>
                </a:solidFill>
              </a:rPr>
              <a:t>Gulp feeding</a:t>
            </a:r>
          </a:p>
          <a:p>
            <a:pPr marL="0" indent="0">
              <a:buNone/>
            </a:pPr>
            <a:r>
              <a:rPr lang="en-US" b="1" dirty="0">
                <a:solidFill>
                  <a:srgbClr val="002060"/>
                </a:solidFill>
              </a:rPr>
              <a:t>	</a:t>
            </a:r>
            <a:r>
              <a:rPr lang="en-US" sz="2400" b="1" i="1" dirty="0">
                <a:solidFill>
                  <a:srgbClr val="002060"/>
                </a:solidFill>
              </a:rPr>
              <a:t>blue, humpback, </a:t>
            </a:r>
            <a:r>
              <a:rPr lang="en-US" sz="2400" b="1" i="1" dirty="0" err="1">
                <a:solidFill>
                  <a:srgbClr val="002060"/>
                </a:solidFill>
              </a:rPr>
              <a:t>minke</a:t>
            </a:r>
            <a:r>
              <a:rPr lang="en-US" sz="2400" b="1" i="1" dirty="0">
                <a:solidFill>
                  <a:srgbClr val="002060"/>
                </a:solidFill>
              </a:rPr>
              <a:t>, fin, </a:t>
            </a:r>
            <a:r>
              <a:rPr lang="en-US" sz="2400" b="1" i="1" dirty="0" err="1">
                <a:solidFill>
                  <a:srgbClr val="002060"/>
                </a:solidFill>
              </a:rPr>
              <a:t>sei</a:t>
            </a:r>
            <a:r>
              <a:rPr lang="en-US" sz="2400" b="1" i="1" dirty="0">
                <a:solidFill>
                  <a:srgbClr val="002060"/>
                </a:solidFill>
              </a:rPr>
              <a:t>, and </a:t>
            </a:r>
            <a:r>
              <a:rPr lang="en-US" sz="2400" b="1" i="1" dirty="0" err="1">
                <a:solidFill>
                  <a:srgbClr val="002060"/>
                </a:solidFill>
              </a:rPr>
              <a:t>Bryde’s</a:t>
            </a:r>
            <a:r>
              <a:rPr lang="en-US" sz="2400" b="1" i="1" dirty="0">
                <a:solidFill>
                  <a:srgbClr val="002060"/>
                </a:solidFill>
              </a:rPr>
              <a:t> whales</a:t>
            </a:r>
          </a:p>
          <a:p>
            <a:pPr marL="0" indent="0">
              <a:buNone/>
            </a:pPr>
            <a:r>
              <a:rPr lang="en-US" b="1" dirty="0">
                <a:solidFill>
                  <a:srgbClr val="002060"/>
                </a:solidFill>
              </a:rPr>
              <a:t>Skim feeding</a:t>
            </a:r>
          </a:p>
          <a:p>
            <a:pPr marL="403225" lvl="1" indent="-403225">
              <a:buNone/>
            </a:pPr>
            <a:r>
              <a:rPr lang="en-US" b="1" dirty="0">
                <a:solidFill>
                  <a:srgbClr val="002060"/>
                </a:solidFill>
              </a:rPr>
              <a:t>		</a:t>
            </a:r>
            <a:r>
              <a:rPr lang="en-US" sz="2400" b="1" i="1" dirty="0">
                <a:solidFill>
                  <a:srgbClr val="002060"/>
                </a:solidFill>
              </a:rPr>
              <a:t>bowhead, right whales</a:t>
            </a:r>
          </a:p>
          <a:p>
            <a:pPr marL="0" indent="0">
              <a:buNone/>
            </a:pPr>
            <a:r>
              <a:rPr lang="en-US" b="1" dirty="0">
                <a:solidFill>
                  <a:srgbClr val="002060"/>
                </a:solidFill>
              </a:rPr>
              <a:t>Bottom feeding</a:t>
            </a:r>
          </a:p>
          <a:p>
            <a:pPr marL="403225" lvl="1" indent="-403225">
              <a:buNone/>
            </a:pPr>
            <a:r>
              <a:rPr lang="en-US" b="1" dirty="0">
                <a:solidFill>
                  <a:srgbClr val="002060"/>
                </a:solidFill>
              </a:rPr>
              <a:t>		</a:t>
            </a:r>
            <a:r>
              <a:rPr lang="en-US" sz="2400" b="1" i="1" dirty="0">
                <a:solidFill>
                  <a:srgbClr val="002060"/>
                </a:solidFill>
              </a:rPr>
              <a:t>gray whale</a:t>
            </a:r>
          </a:p>
        </p:txBody>
      </p:sp>
      <p:pic>
        <p:nvPicPr>
          <p:cNvPr id="5" name="Picture 4" descr="A close up of a swimming pool&#10;&#10;Description automatically generated">
            <a:extLst>
              <a:ext uri="{FF2B5EF4-FFF2-40B4-BE49-F238E27FC236}">
                <a16:creationId xmlns:a16="http://schemas.microsoft.com/office/drawing/2014/main" id="{254B00EC-93C5-4E7A-A99E-0BB9954A3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819400"/>
            <a:ext cx="3238500" cy="2159000"/>
          </a:xfrm>
          <a:prstGeom prst="rect">
            <a:avLst/>
          </a:prstGeom>
        </p:spPr>
      </p:pic>
    </p:spTree>
    <p:extLst>
      <p:ext uri="{BB962C8B-B14F-4D97-AF65-F5344CB8AC3E}">
        <p14:creationId xmlns:p14="http://schemas.microsoft.com/office/powerpoint/2010/main" val="403437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Gulp Feeders</a:t>
            </a:r>
          </a:p>
        </p:txBody>
      </p:sp>
      <p:sp>
        <p:nvSpPr>
          <p:cNvPr id="3" name="Content Placeholder 2"/>
          <p:cNvSpPr>
            <a:spLocks noGrp="1"/>
          </p:cNvSpPr>
          <p:nvPr>
            <p:ph idx="1"/>
          </p:nvPr>
        </p:nvSpPr>
        <p:spPr>
          <a:xfrm>
            <a:off x="4953000" y="1206623"/>
            <a:ext cx="4114800" cy="5059363"/>
          </a:xfrm>
        </p:spPr>
        <p:txBody>
          <a:bodyPr/>
          <a:lstStyle/>
          <a:p>
            <a:pPr marL="0" indent="0">
              <a:spcBef>
                <a:spcPts val="0"/>
              </a:spcBef>
              <a:spcAft>
                <a:spcPts val="1200"/>
              </a:spcAft>
              <a:buNone/>
            </a:pPr>
            <a:r>
              <a:rPr lang="en-US" sz="2800" b="1" dirty="0">
                <a:solidFill>
                  <a:srgbClr val="002060"/>
                </a:solidFill>
              </a:rPr>
              <a:t>Have throat pleats that expand to allow a large amount of water to be taken into the whale’s mouth. </a:t>
            </a:r>
          </a:p>
          <a:p>
            <a:pPr marL="0" indent="0">
              <a:buNone/>
            </a:pPr>
            <a:r>
              <a:rPr lang="en-US" sz="2800" b="1" dirty="0">
                <a:solidFill>
                  <a:srgbClr val="002060"/>
                </a:solidFill>
              </a:rPr>
              <a:t>When the whale closes its mouth, it uses its tongue to force the water out through the baleen.</a:t>
            </a:r>
          </a:p>
          <a:p>
            <a:pPr marL="0" indent="0">
              <a:buNone/>
            </a:pPr>
            <a:endParaRPr lang="en-US" sz="2400" b="1" dirty="0">
              <a:solidFill>
                <a:srgbClr val="002060"/>
              </a:solidFill>
            </a:endParaRPr>
          </a:p>
          <a:p>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a:p>
            <a:pPr marL="0" indent="0">
              <a:buNone/>
            </a:pPr>
            <a:endParaRPr lang="en-US" sz="2400" b="1" dirty="0">
              <a:solidFill>
                <a:srgbClr val="002060"/>
              </a:solidFill>
            </a:endParaRPr>
          </a:p>
        </p:txBody>
      </p:sp>
      <p:pic>
        <p:nvPicPr>
          <p:cNvPr id="3076" name="Picture 4" descr="http://www.nmfs.noaa.gov/pr/images/cetaceans/humpbackwhale_robertpitman_no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439" y="1676400"/>
            <a:ext cx="4426999" cy="33528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02626" y="1747016"/>
            <a:ext cx="2293399" cy="261610"/>
          </a:xfrm>
          <a:prstGeom prst="rect">
            <a:avLst/>
          </a:prstGeom>
          <a:noFill/>
        </p:spPr>
        <p:txBody>
          <a:bodyPr wrap="square" rtlCol="0">
            <a:spAutoFit/>
          </a:bodyPr>
          <a:lstStyle/>
          <a:p>
            <a:pPr algn="r"/>
            <a:r>
              <a:rPr lang="en-US" sz="1100" b="1" i="1" dirty="0">
                <a:solidFill>
                  <a:schemeClr val="bg1"/>
                </a:solidFill>
              </a:rPr>
              <a:t>Photo credit: Robert Pitman, NOAA</a:t>
            </a:r>
          </a:p>
        </p:txBody>
      </p:sp>
    </p:spTree>
    <p:extLst>
      <p:ext uri="{BB962C8B-B14F-4D97-AF65-F5344CB8AC3E}">
        <p14:creationId xmlns:p14="http://schemas.microsoft.com/office/powerpoint/2010/main" val="3263697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Lunge Feeding</a:t>
            </a:r>
          </a:p>
        </p:txBody>
      </p:sp>
      <p:sp>
        <p:nvSpPr>
          <p:cNvPr id="3" name="Content Placeholder 2"/>
          <p:cNvSpPr>
            <a:spLocks noGrp="1"/>
          </p:cNvSpPr>
          <p:nvPr>
            <p:ph idx="1"/>
          </p:nvPr>
        </p:nvSpPr>
        <p:spPr>
          <a:xfrm>
            <a:off x="442318" y="990600"/>
            <a:ext cx="8229600" cy="457200"/>
          </a:xfrm>
        </p:spPr>
        <p:txBody>
          <a:bodyPr/>
          <a:lstStyle/>
          <a:p>
            <a:pPr algn="ctr">
              <a:buNone/>
            </a:pPr>
            <a:r>
              <a:rPr lang="en-US" sz="2400" b="1" dirty="0">
                <a:solidFill>
                  <a:srgbClr val="002060"/>
                </a:solidFill>
              </a:rPr>
              <a:t>Humpback whale feeding on fish.</a:t>
            </a:r>
          </a:p>
          <a:p>
            <a:pPr>
              <a:buNone/>
            </a:pPr>
            <a:endParaRPr lang="en-US" dirty="0"/>
          </a:p>
        </p:txBody>
      </p:sp>
      <p:sp>
        <p:nvSpPr>
          <p:cNvPr id="5" name="TextBox 4"/>
          <p:cNvSpPr txBox="1"/>
          <p:nvPr/>
        </p:nvSpPr>
        <p:spPr>
          <a:xfrm>
            <a:off x="152400" y="6073937"/>
            <a:ext cx="7938655" cy="261610"/>
          </a:xfrm>
          <a:prstGeom prst="rect">
            <a:avLst/>
          </a:prstGeom>
          <a:noFill/>
        </p:spPr>
        <p:txBody>
          <a:bodyPr wrap="square" rtlCol="0">
            <a:spAutoFit/>
          </a:bodyPr>
          <a:lstStyle/>
          <a:p>
            <a:pPr algn="ctr"/>
            <a:r>
              <a:rPr lang="en-US" sz="1100" b="1" i="1" dirty="0">
                <a:solidFill>
                  <a:srgbClr val="002060"/>
                </a:solidFill>
              </a:rPr>
              <a:t>Video Credit: Dan </a:t>
            </a:r>
            <a:r>
              <a:rPr lang="en-US" sz="1100" b="1" i="1" dirty="0" err="1">
                <a:solidFill>
                  <a:srgbClr val="002060"/>
                </a:solidFill>
              </a:rPr>
              <a:t>Knaub</a:t>
            </a:r>
            <a:r>
              <a:rPr lang="en-US" sz="1100" b="1" i="1" dirty="0">
                <a:solidFill>
                  <a:srgbClr val="002060"/>
                </a:solidFill>
              </a:rPr>
              <a:t>, www.whalevideo.com  </a:t>
            </a:r>
            <a:r>
              <a:rPr lang="en-US" sz="1100" b="1" dirty="0">
                <a:solidFill>
                  <a:srgbClr val="002060"/>
                </a:solidFill>
                <a:hlinkClick r:id="rId5"/>
              </a:rPr>
              <a:t>http://www.youtube.com/watch?v=Bv2iKaPtqaQ</a:t>
            </a:r>
            <a:endParaRPr lang="en-US" sz="1100" b="1" dirty="0">
              <a:solidFill>
                <a:srgbClr val="002060"/>
              </a:solidFill>
            </a:endParaRPr>
          </a:p>
        </p:txBody>
      </p:sp>
      <p:pic>
        <p:nvPicPr>
          <p:cNvPr id="6" name="SALT &amp; FRIENDS DVD CATSPAW INTR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189437" y="1447800"/>
            <a:ext cx="6735363" cy="4490242"/>
          </a:xfrm>
          <a:prstGeom prst="rect">
            <a:avLst/>
          </a:prstGeom>
        </p:spPr>
      </p:pic>
    </p:spTree>
    <p:extLst>
      <p:ext uri="{BB962C8B-B14F-4D97-AF65-F5344CB8AC3E}">
        <p14:creationId xmlns:p14="http://schemas.microsoft.com/office/powerpoint/2010/main" val="124232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002060"/>
                </a:solidFill>
              </a:rPr>
              <a:t>Bubble Net Feeding</a:t>
            </a:r>
          </a:p>
        </p:txBody>
      </p:sp>
      <p:sp>
        <p:nvSpPr>
          <p:cNvPr id="3" name="Content Placeholder 2"/>
          <p:cNvSpPr>
            <a:spLocks noGrp="1"/>
          </p:cNvSpPr>
          <p:nvPr>
            <p:ph idx="1"/>
          </p:nvPr>
        </p:nvSpPr>
        <p:spPr>
          <a:xfrm>
            <a:off x="491067" y="838200"/>
            <a:ext cx="8229600" cy="533400"/>
          </a:xfrm>
        </p:spPr>
        <p:txBody>
          <a:bodyPr/>
          <a:lstStyle/>
          <a:p>
            <a:pPr algn="ctr">
              <a:buNone/>
            </a:pPr>
            <a:r>
              <a:rPr lang="en-US" sz="2400" b="1" dirty="0">
                <a:solidFill>
                  <a:srgbClr val="002060"/>
                </a:solidFill>
              </a:rPr>
              <a:t>Humpback whales make a bubble net around fish.</a:t>
            </a:r>
          </a:p>
          <a:p>
            <a:endParaRPr lang="en-US" dirty="0"/>
          </a:p>
        </p:txBody>
      </p:sp>
      <p:pic>
        <p:nvPicPr>
          <p:cNvPr id="6" name="Gloucester HarborWalk #36 Humpback Whale Watching-Cape Ann Whale Watch Gloucester M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867832" y="1295399"/>
            <a:ext cx="7056969" cy="3969545"/>
          </a:xfrm>
          <a:prstGeom prst="rect">
            <a:avLst/>
          </a:prstGeom>
        </p:spPr>
      </p:pic>
      <p:sp>
        <p:nvSpPr>
          <p:cNvPr id="7" name="TextBox 6"/>
          <p:cNvSpPr txBox="1"/>
          <p:nvPr/>
        </p:nvSpPr>
        <p:spPr>
          <a:xfrm>
            <a:off x="867832" y="5486400"/>
            <a:ext cx="7391401" cy="261610"/>
          </a:xfrm>
          <a:prstGeom prst="rect">
            <a:avLst/>
          </a:prstGeom>
          <a:noFill/>
        </p:spPr>
        <p:txBody>
          <a:bodyPr wrap="square" rtlCol="0">
            <a:spAutoFit/>
          </a:bodyPr>
          <a:lstStyle/>
          <a:p>
            <a:r>
              <a:rPr lang="en-US" sz="1100" b="1" i="1" dirty="0">
                <a:solidFill>
                  <a:srgbClr val="002060"/>
                </a:solidFill>
              </a:rPr>
              <a:t>Video credit: Gloucester Harbor Walk, MA </a:t>
            </a:r>
            <a:r>
              <a:rPr lang="en-US" sz="1100" b="1" dirty="0">
                <a:solidFill>
                  <a:srgbClr val="002060"/>
                </a:solidFill>
                <a:hlinkClick r:id="rId6"/>
              </a:rPr>
              <a:t>http://www.youtube.com/watch?v=xutojQbnxfY</a:t>
            </a:r>
            <a:r>
              <a:rPr lang="en-US" sz="1100" b="1" dirty="0">
                <a:solidFill>
                  <a:srgbClr val="002060"/>
                </a:solidFill>
              </a:rPr>
              <a:t>  </a:t>
            </a:r>
          </a:p>
        </p:txBody>
      </p:sp>
    </p:spTree>
    <p:extLst>
      <p:ext uri="{BB962C8B-B14F-4D97-AF65-F5344CB8AC3E}">
        <p14:creationId xmlns:p14="http://schemas.microsoft.com/office/powerpoint/2010/main" val="3231366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93" y="194492"/>
            <a:ext cx="8229600" cy="1143000"/>
          </a:xfrm>
        </p:spPr>
        <p:txBody>
          <a:bodyPr/>
          <a:lstStyle/>
          <a:p>
            <a:r>
              <a:rPr lang="en-US" b="1" dirty="0">
                <a:solidFill>
                  <a:srgbClr val="002060"/>
                </a:solidFill>
              </a:rPr>
              <a:t>Kick Feeding</a:t>
            </a:r>
          </a:p>
        </p:txBody>
      </p:sp>
      <p:pic>
        <p:nvPicPr>
          <p:cNvPr id="6" name="Pinpoint Kick Feeding Next to the Boat   8 10 09.avi">
            <a:hlinkClick r:id="" action="ppaction://media"/>
          </p:cNvPr>
          <p:cNvPicPr>
            <a:picLocks noRot="1" noChangeAspect="1"/>
          </p:cNvPicPr>
          <p:nvPr>
            <a:videoFile r:link="rId1"/>
          </p:nvPr>
        </p:nvPicPr>
        <p:blipFill>
          <a:blip r:embed="rId4" cstate="print"/>
          <a:stretch>
            <a:fillRect/>
          </a:stretch>
        </p:blipFill>
        <p:spPr>
          <a:xfrm>
            <a:off x="975718" y="1356865"/>
            <a:ext cx="7162800" cy="3969385"/>
          </a:xfrm>
          <a:prstGeom prst="rect">
            <a:avLst/>
          </a:prstGeom>
        </p:spPr>
      </p:pic>
      <p:sp>
        <p:nvSpPr>
          <p:cNvPr id="5" name="TextBox 4"/>
          <p:cNvSpPr txBox="1"/>
          <p:nvPr/>
        </p:nvSpPr>
        <p:spPr>
          <a:xfrm>
            <a:off x="914400" y="5334000"/>
            <a:ext cx="6858000" cy="538609"/>
          </a:xfrm>
          <a:prstGeom prst="rect">
            <a:avLst/>
          </a:prstGeom>
          <a:noFill/>
        </p:spPr>
        <p:txBody>
          <a:bodyPr wrap="square" rtlCol="0">
            <a:spAutoFit/>
          </a:bodyPr>
          <a:lstStyle/>
          <a:p>
            <a:r>
              <a:rPr lang="en-US" sz="1100" b="1" i="1" dirty="0">
                <a:solidFill>
                  <a:srgbClr val="002060"/>
                </a:solidFill>
              </a:rPr>
              <a:t>Video credit: Mandy Houston, whalesonfilm.com  </a:t>
            </a:r>
            <a:r>
              <a:rPr lang="en-US" sz="1100" b="1" u="sng" dirty="0">
                <a:solidFill>
                  <a:srgbClr val="002060"/>
                </a:solidFill>
                <a:hlinkClick r:id="rId5"/>
              </a:rPr>
              <a:t>http://www.youtube.com/watch?v=1e_pswRux4I</a:t>
            </a:r>
            <a:endParaRPr lang="en-US" sz="1100" b="1" dirty="0">
              <a:solidFill>
                <a:srgbClr val="002060"/>
              </a:solidFill>
            </a:endParaRPr>
          </a:p>
          <a:p>
            <a:endParaRPr lang="en-US" i="1" dirty="0"/>
          </a:p>
        </p:txBody>
      </p:sp>
      <p:sp>
        <p:nvSpPr>
          <p:cNvPr id="7" name="Content Placeholder 2"/>
          <p:cNvSpPr txBox="1">
            <a:spLocks/>
          </p:cNvSpPr>
          <p:nvPr/>
        </p:nvSpPr>
        <p:spPr>
          <a:xfrm>
            <a:off x="442318" y="935827"/>
            <a:ext cx="8229600" cy="45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400" b="1" dirty="0">
                <a:solidFill>
                  <a:srgbClr val="002060"/>
                </a:solidFill>
              </a:rPr>
              <a:t>Humpback whale stuns fish with its tail when kick feeding.</a:t>
            </a:r>
          </a:p>
          <a:p>
            <a:pPr>
              <a:buFont typeface="Arial" pitchFamily="34" charset="0"/>
              <a:buNone/>
            </a:pPr>
            <a:endParaRPr lang="en-US" dirty="0"/>
          </a:p>
        </p:txBody>
      </p:sp>
    </p:spTree>
    <p:extLst>
      <p:ext uri="{BB962C8B-B14F-4D97-AF65-F5344CB8AC3E}">
        <p14:creationId xmlns:p14="http://schemas.microsoft.com/office/powerpoint/2010/main" val="695644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12401</TotalTime>
  <Words>2678</Words>
  <Application>Microsoft Office PowerPoint</Application>
  <PresentationFormat>On-screen Show (4:3)</PresentationFormat>
  <Paragraphs>201</Paragraphs>
  <Slides>23</Slides>
  <Notes>23</Notes>
  <HiddenSlides>0</HiddenSlides>
  <MMClips>8</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23</vt:i4>
      </vt:variant>
    </vt:vector>
  </HeadingPairs>
  <TitlesOfParts>
    <vt:vector size="27" baseType="lpstr">
      <vt:lpstr>Arial</vt:lpstr>
      <vt:lpstr>Calibri</vt:lpstr>
      <vt:lpstr>Custom Design</vt:lpstr>
      <vt:lpstr>Office Theme</vt:lpstr>
      <vt:lpstr>Lesson 7: Eating Like a Whale…</vt:lpstr>
      <vt:lpstr>  What do baleen whales eat?</vt:lpstr>
      <vt:lpstr>What do toothed whales eat?</vt:lpstr>
      <vt:lpstr>Mysticetes - Baleen Whale Feeding</vt:lpstr>
      <vt:lpstr>How do baleen whales get their food?</vt:lpstr>
      <vt:lpstr>Gulp Feeders</vt:lpstr>
      <vt:lpstr>Lunge Feeding</vt:lpstr>
      <vt:lpstr>Bubble Net Feeding</vt:lpstr>
      <vt:lpstr>Kick Feeding</vt:lpstr>
      <vt:lpstr>Skim Feeders</vt:lpstr>
      <vt:lpstr>Skim Feeding</vt:lpstr>
      <vt:lpstr>Bottom Feeders</vt:lpstr>
      <vt:lpstr>Bottom Feeding</vt:lpstr>
      <vt:lpstr>Odontocetes -Toothed Whale Feeding</vt:lpstr>
      <vt:lpstr>Echolocation</vt:lpstr>
      <vt:lpstr>How does echolocation work?</vt:lpstr>
      <vt:lpstr>How do toothed whales get their food?</vt:lpstr>
      <vt:lpstr>Suction Feeding</vt:lpstr>
      <vt:lpstr>Herding</vt:lpstr>
      <vt:lpstr>Strand Feeding</vt:lpstr>
      <vt:lpstr>Mud-Ring Feeding</vt:lpstr>
      <vt:lpstr>Illegal Feeding</vt:lpstr>
      <vt:lpstr>To review….</vt:lpstr>
    </vt:vector>
  </TitlesOfParts>
  <Company>SERO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 Bonnes</dc:creator>
  <cp:lastModifiedBy>Maia McGuire</cp:lastModifiedBy>
  <cp:revision>707</cp:revision>
  <dcterms:created xsi:type="dcterms:W3CDTF">2013-01-28T18:56:33Z</dcterms:created>
  <dcterms:modified xsi:type="dcterms:W3CDTF">2019-10-11T18:00:44Z</dcterms:modified>
</cp:coreProperties>
</file>