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x-msvide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48" r:id="rId2"/>
  </p:sldMasterIdLst>
  <p:notesMasterIdLst>
    <p:notesMasterId r:id="rId24"/>
  </p:notesMasterIdLst>
  <p:sldIdLst>
    <p:sldId id="282" r:id="rId3"/>
    <p:sldId id="290" r:id="rId4"/>
    <p:sldId id="291" r:id="rId5"/>
    <p:sldId id="317" r:id="rId6"/>
    <p:sldId id="312" r:id="rId7"/>
    <p:sldId id="314" r:id="rId8"/>
    <p:sldId id="308" r:id="rId9"/>
    <p:sldId id="292" r:id="rId10"/>
    <p:sldId id="316" r:id="rId11"/>
    <p:sldId id="318" r:id="rId12"/>
    <p:sldId id="307" r:id="rId13"/>
    <p:sldId id="294" r:id="rId14"/>
    <p:sldId id="295" r:id="rId15"/>
    <p:sldId id="296" r:id="rId16"/>
    <p:sldId id="297" r:id="rId17"/>
    <p:sldId id="298" r:id="rId18"/>
    <p:sldId id="300" r:id="rId19"/>
    <p:sldId id="301" r:id="rId20"/>
    <p:sldId id="302" r:id="rId21"/>
    <p:sldId id="304" r:id="rId22"/>
    <p:sldId id="305"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054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12" autoAdjust="0"/>
    <p:restoredTop sz="70247" autoAdjust="0"/>
  </p:normalViewPr>
  <p:slideViewPr>
    <p:cSldViewPr>
      <p:cViewPr varScale="1">
        <p:scale>
          <a:sx n="65" d="100"/>
          <a:sy n="65" d="100"/>
        </p:scale>
        <p:origin x="230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EF4BED-7943-4555-A289-EB519CFD8C61}" type="datetimeFigureOut">
              <a:rPr lang="en-US" smtClean="0"/>
              <a:pPr/>
              <a:t>10/1/2019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8473A5-415E-473D-AC0B-7B38B5ED4808}" type="slidenum">
              <a:rPr lang="en-US" smtClean="0"/>
              <a:pPr/>
              <a:t>‹#›</a:t>
            </a:fld>
            <a:endParaRPr lang="en-US"/>
          </a:p>
        </p:txBody>
      </p:sp>
    </p:spTree>
    <p:extLst>
      <p:ext uri="{BB962C8B-B14F-4D97-AF65-F5344CB8AC3E}">
        <p14:creationId xmlns:p14="http://schemas.microsoft.com/office/powerpoint/2010/main" val="2819125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Many of you have probably seen dolphins or other toothed whales performing at places like </a:t>
            </a:r>
            <a:r>
              <a:rPr lang="en-US" sz="1200" kern="1200" dirty="0" err="1">
                <a:solidFill>
                  <a:schemeClr val="tx1"/>
                </a:solidFill>
                <a:effectLst/>
                <a:latin typeface="+mn-lt"/>
                <a:ea typeface="+mn-ea"/>
                <a:cs typeface="+mn-cs"/>
              </a:rPr>
              <a:t>Marineland</a:t>
            </a:r>
            <a:r>
              <a:rPr lang="en-US" sz="1200" kern="1200" dirty="0">
                <a:solidFill>
                  <a:schemeClr val="tx1"/>
                </a:solidFill>
                <a:effectLst/>
                <a:latin typeface="+mn-lt"/>
                <a:ea typeface="+mn-ea"/>
                <a:cs typeface="+mn-cs"/>
              </a:rPr>
              <a:t> or Sea World </a:t>
            </a:r>
            <a:r>
              <a:rPr lang="en-US" sz="1200" i="1" kern="1200" dirty="0">
                <a:solidFill>
                  <a:schemeClr val="tx1"/>
                </a:solidFill>
                <a:effectLst/>
                <a:latin typeface="+mn-lt"/>
                <a:ea typeface="+mn-ea"/>
                <a:cs typeface="+mn-cs"/>
              </a:rPr>
              <a:t>[or insert your local marine mammal park’s name]</a:t>
            </a:r>
            <a:r>
              <a:rPr lang="en-US" sz="1200" kern="1200" dirty="0">
                <a:solidFill>
                  <a:schemeClr val="tx1"/>
                </a:solidFill>
                <a:effectLst/>
                <a:latin typeface="+mn-lt"/>
                <a:ea typeface="+mn-ea"/>
                <a:cs typeface="+mn-cs"/>
              </a:rPr>
              <a:t>. The things that these animals do on command in captivity are usually based on behaviors that the animals </a:t>
            </a:r>
            <a:r>
              <a:rPr lang="en-US" sz="1200" kern="1200" dirty="0" smtClean="0">
                <a:solidFill>
                  <a:schemeClr val="tx1"/>
                </a:solidFill>
                <a:effectLst/>
                <a:latin typeface="+mn-lt"/>
                <a:ea typeface="+mn-ea"/>
                <a:cs typeface="+mn-cs"/>
              </a:rPr>
              <a:t>perform </a:t>
            </a:r>
            <a:r>
              <a:rPr lang="en-US" sz="1200" kern="1200" dirty="0">
                <a:solidFill>
                  <a:schemeClr val="tx1"/>
                </a:solidFill>
                <a:effectLst/>
                <a:latin typeface="+mn-lt"/>
                <a:ea typeface="+mn-ea"/>
                <a:cs typeface="+mn-cs"/>
              </a:rPr>
              <a:t>naturally in the wild. Today we are going to learn about some whale and dolphin behaviors.</a:t>
            </a:r>
          </a:p>
          <a:p>
            <a:endParaRPr lang="en-US" dirty="0"/>
          </a:p>
        </p:txBody>
      </p:sp>
      <p:sp>
        <p:nvSpPr>
          <p:cNvPr id="4" name="Slide Number Placeholder 3"/>
          <p:cNvSpPr>
            <a:spLocks noGrp="1"/>
          </p:cNvSpPr>
          <p:nvPr>
            <p:ph type="sldNum" sz="quarter" idx="10"/>
          </p:nvPr>
        </p:nvSpPr>
        <p:spPr/>
        <p:txBody>
          <a:bodyPr/>
          <a:lstStyle/>
          <a:p>
            <a:fld id="{148473A5-415E-473D-AC0B-7B38B5ED4808}" type="slidenum">
              <a:rPr lang="en-US" smtClean="0"/>
              <a:pPr/>
              <a:t>1</a:t>
            </a:fld>
            <a:endParaRPr lang="en-US"/>
          </a:p>
        </p:txBody>
      </p:sp>
    </p:spTree>
    <p:extLst>
      <p:ext uri="{BB962C8B-B14F-4D97-AF65-F5344CB8AC3E}">
        <p14:creationId xmlns:p14="http://schemas.microsoft.com/office/powerpoint/2010/main" val="3450230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Dolphins are </a:t>
            </a:r>
            <a:r>
              <a:rPr lang="en-US" sz="1200" kern="1200" dirty="0" smtClean="0">
                <a:solidFill>
                  <a:schemeClr val="tx1"/>
                </a:solidFill>
                <a:effectLst/>
                <a:latin typeface="+mn-lt"/>
                <a:ea typeface="+mn-ea"/>
                <a:cs typeface="+mn-cs"/>
              </a:rPr>
              <a:t>social animals, but they need </a:t>
            </a:r>
            <a:r>
              <a:rPr lang="en-US" sz="1200" kern="1200" dirty="0">
                <a:solidFill>
                  <a:schemeClr val="tx1"/>
                </a:solidFill>
                <a:effectLst/>
                <a:latin typeface="+mn-lt"/>
                <a:ea typeface="+mn-ea"/>
                <a:cs typeface="+mn-cs"/>
              </a:rPr>
              <a:t>lots of </a:t>
            </a:r>
            <a:r>
              <a:rPr lang="en-US" sz="1200" kern="1200" dirty="0" smtClean="0">
                <a:solidFill>
                  <a:schemeClr val="tx1"/>
                </a:solidFill>
                <a:effectLst/>
                <a:latin typeface="+mn-lt"/>
                <a:ea typeface="+mn-ea"/>
                <a:cs typeface="+mn-cs"/>
              </a:rPr>
              <a:t>space. View </a:t>
            </a:r>
            <a:r>
              <a:rPr lang="en-US" sz="1200" kern="1200" dirty="0">
                <a:solidFill>
                  <a:schemeClr val="tx1"/>
                </a:solidFill>
                <a:effectLst/>
                <a:latin typeface="+mn-lt"/>
                <a:ea typeface="+mn-ea"/>
                <a:cs typeface="+mn-cs"/>
              </a:rPr>
              <a:t>them from a distance. It is </a:t>
            </a:r>
            <a:r>
              <a:rPr lang="en-US" sz="1200" kern="1200" dirty="0" smtClean="0">
                <a:solidFill>
                  <a:schemeClr val="tx1"/>
                </a:solidFill>
                <a:effectLst/>
                <a:latin typeface="+mn-lt"/>
                <a:ea typeface="+mn-ea"/>
                <a:cs typeface="+mn-cs"/>
              </a:rPr>
              <a:t>difficult </a:t>
            </a:r>
            <a:r>
              <a:rPr lang="en-US" sz="1200" kern="1200" dirty="0">
                <a:solidFill>
                  <a:schemeClr val="tx1"/>
                </a:solidFill>
                <a:effectLst/>
                <a:latin typeface="+mn-lt"/>
                <a:ea typeface="+mn-ea"/>
                <a:cs typeface="+mn-cs"/>
              </a:rPr>
              <a:t>to tell the difference between social behaviors and disturbance behaviors. </a:t>
            </a:r>
          </a:p>
          <a:p>
            <a:endParaRPr lang="en-US" dirty="0"/>
          </a:p>
        </p:txBody>
      </p:sp>
      <p:sp>
        <p:nvSpPr>
          <p:cNvPr id="4" name="Slide Number Placeholder 3"/>
          <p:cNvSpPr>
            <a:spLocks noGrp="1"/>
          </p:cNvSpPr>
          <p:nvPr>
            <p:ph type="sldNum" sz="quarter" idx="10"/>
          </p:nvPr>
        </p:nvSpPr>
        <p:spPr/>
        <p:txBody>
          <a:bodyPr/>
          <a:lstStyle/>
          <a:p>
            <a:fld id="{148473A5-415E-473D-AC0B-7B38B5ED4808}" type="slidenum">
              <a:rPr lang="en-US" smtClean="0"/>
              <a:pPr/>
              <a:t>10</a:t>
            </a:fld>
            <a:endParaRPr lang="en-US"/>
          </a:p>
        </p:txBody>
      </p:sp>
    </p:spTree>
    <p:extLst>
      <p:ext uri="{BB962C8B-B14F-4D97-AF65-F5344CB8AC3E}">
        <p14:creationId xmlns:p14="http://schemas.microsoft.com/office/powerpoint/2010/main" val="226529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Some whale behaviors have funny names. Let’s read these behaviors together</a:t>
            </a:r>
            <a:r>
              <a:rPr lang="en-US" sz="1200" i="1" kern="1200" dirty="0">
                <a:solidFill>
                  <a:schemeClr val="tx1"/>
                </a:solidFill>
                <a:effectLst/>
                <a:latin typeface="+mn-lt"/>
                <a:ea typeface="+mn-ea"/>
                <a:cs typeface="+mn-cs"/>
              </a:rPr>
              <a:t> [point to each one in turn and have the class read them out loud with you.]</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48473A5-415E-473D-AC0B-7B38B5ED4808}" type="slidenum">
              <a:rPr lang="en-US" smtClean="0"/>
              <a:pPr/>
              <a:t>11</a:t>
            </a:fld>
            <a:endParaRPr lang="en-US"/>
          </a:p>
        </p:txBody>
      </p:sp>
    </p:spTree>
    <p:extLst>
      <p:ext uri="{BB962C8B-B14F-4D97-AF65-F5344CB8AC3E}">
        <p14:creationId xmlns:p14="http://schemas.microsoft.com/office/powerpoint/2010/main" val="361418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Let’s watch </a:t>
            </a:r>
            <a:r>
              <a:rPr lang="en-US" sz="1200" kern="1200" dirty="0" smtClean="0">
                <a:solidFill>
                  <a:schemeClr val="tx1"/>
                </a:solidFill>
                <a:effectLst/>
                <a:latin typeface="+mn-lt"/>
                <a:ea typeface="+mn-ea"/>
                <a:cs typeface="+mn-cs"/>
              </a:rPr>
              <a:t>a </a:t>
            </a:r>
            <a:r>
              <a:rPr lang="en-US" sz="1200" kern="1200" dirty="0">
                <a:solidFill>
                  <a:schemeClr val="tx1"/>
                </a:solidFill>
                <a:effectLst/>
                <a:latin typeface="+mn-lt"/>
                <a:ea typeface="+mn-ea"/>
                <a:cs typeface="+mn-cs"/>
              </a:rPr>
              <a:t>video of whales breaching</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Breaching may be a way for whales to scratch their backs.</a:t>
            </a:r>
            <a:r>
              <a:rPr lang="en-US" sz="1200" b="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[Click on video to start it; video is 1 minute in length]</a:t>
            </a:r>
            <a:r>
              <a:rPr lang="en-US" sz="1200" kern="1200" dirty="0">
                <a:solidFill>
                  <a:schemeClr val="tx1"/>
                </a:solidFill>
                <a:effectLst/>
                <a:latin typeface="+mn-lt"/>
                <a:ea typeface="+mn-ea"/>
                <a:cs typeface="+mn-cs"/>
              </a:rPr>
              <a:t>. Can you tell me anything about this whale? </a:t>
            </a:r>
            <a:r>
              <a:rPr lang="en-US" sz="1200" i="1" kern="1200" dirty="0">
                <a:solidFill>
                  <a:schemeClr val="tx1"/>
                </a:solidFill>
                <a:effectLst/>
                <a:latin typeface="+mn-lt"/>
                <a:ea typeface="+mn-ea"/>
                <a:cs typeface="+mn-cs"/>
              </a:rPr>
              <a:t>[You might prompt students to see if they can tell if it is a toothed whale or baleen whale…it is a humpback whale, which is a type of baleen whale. Students might be able to identify it because of its long, white </a:t>
            </a:r>
            <a:r>
              <a:rPr lang="en-US" sz="1200" i="1" kern="1200" dirty="0" smtClean="0">
                <a:solidFill>
                  <a:schemeClr val="tx1"/>
                </a:solidFill>
                <a:effectLst/>
                <a:latin typeface="+mn-lt"/>
                <a:ea typeface="+mn-ea"/>
                <a:cs typeface="+mn-cs"/>
              </a:rPr>
              <a:t>flippers.]</a:t>
            </a:r>
            <a:endParaRPr lang="en-US" sz="1200" i="1" kern="1200" dirty="0">
              <a:solidFill>
                <a:schemeClr val="tx1"/>
              </a:solidFill>
              <a:effectLst/>
              <a:latin typeface="+mn-lt"/>
              <a:ea typeface="+mn-ea"/>
              <a:cs typeface="+mn-cs"/>
            </a:endParaRPr>
          </a:p>
          <a:p>
            <a:endParaRPr lang="en-US" i="1" dirty="0"/>
          </a:p>
          <a:p>
            <a:r>
              <a:rPr lang="en-US" i="1" dirty="0"/>
              <a:t>Permission from Dan </a:t>
            </a:r>
            <a:r>
              <a:rPr lang="en-US" i="1" dirty="0" err="1"/>
              <a:t>Knaub</a:t>
            </a:r>
            <a:r>
              <a:rPr lang="en-US" i="1" dirty="0"/>
              <a:t> (danknaub@comcast.net) 5-1-12--</a:t>
            </a:r>
            <a:r>
              <a:rPr lang="en-US" i="1" baseline="0" dirty="0"/>
              <a:t>credit to state: www.whalevideo.com 2012</a:t>
            </a:r>
          </a:p>
          <a:p>
            <a:endParaRPr lang="en-US" dirty="0"/>
          </a:p>
        </p:txBody>
      </p:sp>
      <p:sp>
        <p:nvSpPr>
          <p:cNvPr id="4" name="Slide Number Placeholder 3"/>
          <p:cNvSpPr>
            <a:spLocks noGrp="1"/>
          </p:cNvSpPr>
          <p:nvPr>
            <p:ph type="sldNum" sz="quarter" idx="10"/>
          </p:nvPr>
        </p:nvSpPr>
        <p:spPr/>
        <p:txBody>
          <a:bodyPr/>
          <a:lstStyle/>
          <a:p>
            <a:fld id="{BCDDB72C-1D65-44FC-995C-A5E95F5AF470}" type="slidenum">
              <a:rPr lang="en-US" smtClean="0"/>
              <a:pPr/>
              <a:t>12</a:t>
            </a:fld>
            <a:endParaRPr lang="en-US"/>
          </a:p>
        </p:txBody>
      </p:sp>
    </p:spTree>
    <p:extLst>
      <p:ext uri="{BB962C8B-B14F-4D97-AF65-F5344CB8AC3E}">
        <p14:creationId xmlns:p14="http://schemas.microsoft.com/office/powerpoint/2010/main" val="4095992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next video shows one of the reasons </a:t>
            </a:r>
            <a:r>
              <a:rPr lang="en-US" sz="1200" kern="1200" dirty="0" smtClean="0">
                <a:solidFill>
                  <a:schemeClr val="tx1"/>
                </a:solidFill>
                <a:effectLst/>
                <a:latin typeface="+mn-lt"/>
                <a:ea typeface="+mn-ea"/>
                <a:cs typeface="+mn-cs"/>
              </a:rPr>
              <a:t>why </a:t>
            </a:r>
            <a:r>
              <a:rPr lang="en-US" sz="1200" kern="1200" dirty="0">
                <a:solidFill>
                  <a:schemeClr val="tx1"/>
                </a:solidFill>
                <a:effectLst/>
                <a:latin typeface="+mn-lt"/>
                <a:ea typeface="+mn-ea"/>
                <a:cs typeface="+mn-cs"/>
              </a:rPr>
              <a:t>people should stay far away from whales. Getting too close could be dangerous </a:t>
            </a:r>
            <a:r>
              <a:rPr lang="en-US" sz="1200" kern="1200" dirty="0" smtClean="0">
                <a:solidFill>
                  <a:schemeClr val="tx1"/>
                </a:solidFill>
                <a:effectLst/>
                <a:latin typeface="+mn-lt"/>
                <a:ea typeface="+mn-ea"/>
                <a:cs typeface="+mn-cs"/>
              </a:rPr>
              <a:t>for both the </a:t>
            </a:r>
            <a:r>
              <a:rPr lang="en-US" sz="1200" kern="1200" dirty="0">
                <a:solidFill>
                  <a:schemeClr val="tx1"/>
                </a:solidFill>
                <a:effectLst/>
                <a:latin typeface="+mn-lt"/>
                <a:ea typeface="+mn-ea"/>
                <a:cs typeface="+mn-cs"/>
              </a:rPr>
              <a:t>people and </a:t>
            </a:r>
            <a:r>
              <a:rPr lang="en-US" sz="1200" kern="1200" dirty="0" smtClean="0">
                <a:solidFill>
                  <a:schemeClr val="tx1"/>
                </a:solidFill>
                <a:effectLst/>
                <a:latin typeface="+mn-lt"/>
                <a:ea typeface="+mn-ea"/>
                <a:cs typeface="+mn-cs"/>
              </a:rPr>
              <a:t>the </a:t>
            </a:r>
            <a:r>
              <a:rPr lang="en-US" sz="1200" kern="1200" dirty="0">
                <a:solidFill>
                  <a:schemeClr val="tx1"/>
                </a:solidFill>
                <a:effectLst/>
                <a:latin typeface="+mn-lt"/>
                <a:ea typeface="+mn-ea"/>
                <a:cs typeface="+mn-cs"/>
              </a:rPr>
              <a:t>whale. This </a:t>
            </a:r>
            <a:r>
              <a:rPr lang="en-US" sz="1200" kern="1200" dirty="0" smtClean="0">
                <a:solidFill>
                  <a:schemeClr val="tx1"/>
                </a:solidFill>
                <a:effectLst/>
                <a:latin typeface="+mn-lt"/>
                <a:ea typeface="+mn-ea"/>
                <a:cs typeface="+mn-cs"/>
              </a:rPr>
              <a:t>is </a:t>
            </a:r>
            <a:r>
              <a:rPr lang="en-US" sz="1200" kern="1200" dirty="0">
                <a:solidFill>
                  <a:schemeClr val="tx1"/>
                </a:solidFill>
                <a:effectLst/>
                <a:latin typeface="+mn-lt"/>
                <a:ea typeface="+mn-ea"/>
                <a:cs typeface="+mn-cs"/>
              </a:rPr>
              <a:t>a news report </a:t>
            </a:r>
            <a:r>
              <a:rPr lang="en-US" sz="1200" kern="1200" dirty="0" smtClean="0">
                <a:solidFill>
                  <a:schemeClr val="tx1"/>
                </a:solidFill>
                <a:effectLst/>
                <a:latin typeface="+mn-lt"/>
                <a:ea typeface="+mn-ea"/>
                <a:cs typeface="+mn-cs"/>
              </a:rPr>
              <a:t>about </a:t>
            </a:r>
            <a:r>
              <a:rPr lang="en-US" sz="1200" kern="1200" dirty="0">
                <a:solidFill>
                  <a:schemeClr val="tx1"/>
                </a:solidFill>
                <a:effectLst/>
                <a:latin typeface="+mn-lt"/>
                <a:ea typeface="+mn-ea"/>
                <a:cs typeface="+mn-cs"/>
              </a:rPr>
              <a:t>a young right whale that breached and landed on a sailboat. </a:t>
            </a:r>
            <a:r>
              <a:rPr lang="en-US" sz="1200" i="1" kern="1200" dirty="0">
                <a:solidFill>
                  <a:schemeClr val="tx1"/>
                </a:solidFill>
                <a:effectLst/>
                <a:latin typeface="+mn-lt"/>
                <a:ea typeface="+mn-ea"/>
                <a:cs typeface="+mn-cs"/>
              </a:rPr>
              <a:t>[Click on video to start it. Video is about 50 seconds in length. </a:t>
            </a:r>
            <a:r>
              <a:rPr lang="en-US" sz="1200" i="1" kern="1200" dirty="0" smtClean="0">
                <a:solidFill>
                  <a:schemeClr val="tx1"/>
                </a:solidFill>
                <a:effectLst/>
                <a:latin typeface="+mn-lt"/>
                <a:ea typeface="+mn-ea"/>
                <a:cs typeface="+mn-cs"/>
              </a:rPr>
              <a:t>Mention </a:t>
            </a:r>
            <a:r>
              <a:rPr lang="en-US" sz="1200" i="1" kern="1200" dirty="0">
                <a:solidFill>
                  <a:schemeClr val="tx1"/>
                </a:solidFill>
                <a:effectLst/>
                <a:latin typeface="+mn-lt"/>
                <a:ea typeface="+mn-ea"/>
                <a:cs typeface="+mn-cs"/>
              </a:rPr>
              <a:t>that people need to stay </a:t>
            </a:r>
            <a:r>
              <a:rPr lang="en-US" sz="1200" i="1" kern="1200" dirty="0" smtClean="0">
                <a:solidFill>
                  <a:schemeClr val="tx1"/>
                </a:solidFill>
                <a:effectLst/>
                <a:latin typeface="+mn-lt"/>
                <a:ea typeface="+mn-ea"/>
                <a:cs typeface="+mn-cs"/>
              </a:rPr>
              <a:t>500 </a:t>
            </a:r>
            <a:r>
              <a:rPr lang="en-US" sz="1200" i="1" kern="1200" dirty="0">
                <a:solidFill>
                  <a:schemeClr val="tx1"/>
                </a:solidFill>
                <a:effectLst/>
                <a:latin typeface="+mn-lt"/>
                <a:ea typeface="+mn-ea"/>
                <a:cs typeface="+mn-cs"/>
              </a:rPr>
              <a:t>yards away from </a:t>
            </a:r>
            <a:r>
              <a:rPr lang="en-US" sz="1200" i="1" kern="1200" dirty="0" smtClean="0">
                <a:solidFill>
                  <a:schemeClr val="tx1"/>
                </a:solidFill>
                <a:effectLst/>
                <a:latin typeface="+mn-lt"/>
                <a:ea typeface="+mn-ea"/>
                <a:cs typeface="+mn-cs"/>
              </a:rPr>
              <a:t>right whales.]</a:t>
            </a:r>
            <a:endParaRPr lang="en-US" sz="1200" kern="1200" dirty="0">
              <a:solidFill>
                <a:schemeClr val="tx1"/>
              </a:solidFill>
              <a:effectLst/>
              <a:latin typeface="+mn-lt"/>
              <a:ea typeface="+mn-ea"/>
              <a:cs typeface="+mn-cs"/>
            </a:endParaRPr>
          </a:p>
          <a:p>
            <a:endParaRPr lang="en-US" i="0" dirty="0"/>
          </a:p>
          <a:p>
            <a:r>
              <a:rPr lang="en-US" i="1" dirty="0"/>
              <a:t>Permission to use video granted 5-10-12 by Maria </a:t>
            </a:r>
            <a:r>
              <a:rPr lang="en-US" i="1" dirty="0" err="1"/>
              <a:t>Montas</a:t>
            </a:r>
            <a:r>
              <a:rPr lang="en-US" i="1" dirty="0"/>
              <a:t> (MontasM@cbsnews.com)</a:t>
            </a:r>
            <a:endParaRPr lang="en-US" b="0" i="1" dirty="0"/>
          </a:p>
        </p:txBody>
      </p:sp>
      <p:sp>
        <p:nvSpPr>
          <p:cNvPr id="4" name="Slide Number Placeholder 3"/>
          <p:cNvSpPr>
            <a:spLocks noGrp="1"/>
          </p:cNvSpPr>
          <p:nvPr>
            <p:ph type="sldNum" sz="quarter" idx="10"/>
          </p:nvPr>
        </p:nvSpPr>
        <p:spPr/>
        <p:txBody>
          <a:bodyPr/>
          <a:lstStyle/>
          <a:p>
            <a:fld id="{BCDDB72C-1D65-44FC-995C-A5E95F5AF470}" type="slidenum">
              <a:rPr lang="en-US" smtClean="0"/>
              <a:pPr/>
              <a:t>13</a:t>
            </a:fld>
            <a:endParaRPr lang="en-US"/>
          </a:p>
        </p:txBody>
      </p:sp>
    </p:spTree>
    <p:extLst>
      <p:ext uri="{BB962C8B-B14F-4D97-AF65-F5344CB8AC3E}">
        <p14:creationId xmlns:p14="http://schemas.microsoft.com/office/powerpoint/2010/main" val="3435552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next behavior is called </a:t>
            </a:r>
            <a:r>
              <a:rPr lang="en-US" sz="1200" kern="1200" dirty="0" err="1">
                <a:solidFill>
                  <a:schemeClr val="tx1"/>
                </a:solidFill>
                <a:effectLst/>
                <a:latin typeface="+mn-lt"/>
                <a:ea typeface="+mn-ea"/>
                <a:cs typeface="+mn-cs"/>
              </a:rPr>
              <a:t>flippering</a:t>
            </a:r>
            <a:r>
              <a:rPr lang="en-US" sz="1200" kern="1200" dirty="0">
                <a:solidFill>
                  <a:schemeClr val="tx1"/>
                </a:solidFill>
                <a:effectLst/>
                <a:latin typeface="+mn-lt"/>
                <a:ea typeface="+mn-ea"/>
                <a:cs typeface="+mn-cs"/>
              </a:rPr>
              <a:t> or flipper slapping. Baleen whales do this by rolling on their side and hitting one flipper on the surface of the water. Scientists do not know why whales do </a:t>
            </a:r>
            <a:r>
              <a:rPr lang="en-US" sz="1200" kern="1200" dirty="0" smtClean="0">
                <a:solidFill>
                  <a:schemeClr val="tx1"/>
                </a:solidFill>
                <a:effectLst/>
                <a:latin typeface="+mn-lt"/>
                <a:ea typeface="+mn-ea"/>
                <a:cs typeface="+mn-cs"/>
              </a:rPr>
              <a:t>this. </a:t>
            </a:r>
            <a:r>
              <a:rPr lang="en-US" sz="1200" i="1" kern="1200" dirty="0">
                <a:solidFill>
                  <a:schemeClr val="tx1"/>
                </a:solidFill>
                <a:effectLst/>
                <a:latin typeface="+mn-lt"/>
                <a:ea typeface="+mn-ea"/>
                <a:cs typeface="+mn-cs"/>
              </a:rPr>
              <a:t>[Click on video to start it. Video is about 25 seconds in </a:t>
            </a:r>
            <a:r>
              <a:rPr lang="en-US" sz="1200" i="1" kern="1200" dirty="0" smtClean="0">
                <a:solidFill>
                  <a:schemeClr val="tx1"/>
                </a:solidFill>
                <a:effectLst/>
                <a:latin typeface="+mn-lt"/>
                <a:ea typeface="+mn-ea"/>
                <a:cs typeface="+mn-cs"/>
              </a:rPr>
              <a:t>length.]</a:t>
            </a:r>
            <a:endParaRPr lang="en-US" sz="1200" kern="1200" dirty="0">
              <a:solidFill>
                <a:schemeClr val="tx1"/>
              </a:solidFill>
              <a:effectLst/>
              <a:latin typeface="+mn-lt"/>
              <a:ea typeface="+mn-ea"/>
              <a:cs typeface="+mn-cs"/>
            </a:endParaRPr>
          </a:p>
          <a:p>
            <a:endParaRPr lang="en-US" dirty="0"/>
          </a:p>
          <a:p>
            <a:r>
              <a:rPr lang="en-US" i="1" dirty="0"/>
              <a:t>Permission granted 5-1-12 by whales@novascotiawhalewatching.ca.</a:t>
            </a:r>
            <a:r>
              <a:rPr lang="en-US" i="1" baseline="0" dirty="0"/>
              <a:t> Credit to read: Penny Graham, Mariner Cruises Whale &amp; Seabird tours; filmed on the Bay of Fundy in Nova Scotia.</a:t>
            </a:r>
            <a:endParaRPr lang="en-US" i="1" dirty="0"/>
          </a:p>
        </p:txBody>
      </p:sp>
      <p:sp>
        <p:nvSpPr>
          <p:cNvPr id="4" name="Slide Number Placeholder 3"/>
          <p:cNvSpPr>
            <a:spLocks noGrp="1"/>
          </p:cNvSpPr>
          <p:nvPr>
            <p:ph type="sldNum" sz="quarter" idx="10"/>
          </p:nvPr>
        </p:nvSpPr>
        <p:spPr/>
        <p:txBody>
          <a:bodyPr/>
          <a:lstStyle/>
          <a:p>
            <a:fld id="{BCDDB72C-1D65-44FC-995C-A5E95F5AF470}" type="slidenum">
              <a:rPr lang="en-US" smtClean="0"/>
              <a:pPr/>
              <a:t>14</a:t>
            </a:fld>
            <a:endParaRPr lang="en-US"/>
          </a:p>
        </p:txBody>
      </p:sp>
    </p:spTree>
    <p:extLst>
      <p:ext uri="{BB962C8B-B14F-4D97-AF65-F5344CB8AC3E}">
        <p14:creationId xmlns:p14="http://schemas.microsoft.com/office/powerpoint/2010/main" val="2624504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a:t>
            </a:r>
            <a:r>
              <a:rPr lang="en-US" sz="1200" kern="1200" dirty="0" err="1">
                <a:solidFill>
                  <a:schemeClr val="tx1"/>
                </a:solidFill>
                <a:effectLst/>
                <a:latin typeface="+mn-lt"/>
                <a:ea typeface="+mn-ea"/>
                <a:cs typeface="+mn-cs"/>
              </a:rPr>
              <a:t>lobtailing</a:t>
            </a:r>
            <a:r>
              <a:rPr lang="en-US" sz="1200" kern="1200" dirty="0">
                <a:solidFill>
                  <a:schemeClr val="tx1"/>
                </a:solidFill>
                <a:effectLst/>
                <a:latin typeface="+mn-lt"/>
                <a:ea typeface="+mn-ea"/>
                <a:cs typeface="+mn-cs"/>
              </a:rPr>
              <a:t>, a</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whale positions its body so that its head is down and the tail flukes are above the surface of the water. The whale repeatedly hits the surface of the water with the big flukes. The sound can be very loud and may </a:t>
            </a:r>
            <a:r>
              <a:rPr lang="en-US" sz="1200" kern="1200" dirty="0" smtClean="0">
                <a:solidFill>
                  <a:schemeClr val="tx1"/>
                </a:solidFill>
                <a:effectLst/>
                <a:latin typeface="+mn-lt"/>
                <a:ea typeface="+mn-ea"/>
                <a:cs typeface="+mn-cs"/>
              </a:rPr>
              <a:t>travel </a:t>
            </a:r>
            <a:r>
              <a:rPr lang="en-US" sz="1200" kern="1200" dirty="0">
                <a:solidFill>
                  <a:schemeClr val="tx1"/>
                </a:solidFill>
                <a:effectLst/>
                <a:latin typeface="+mn-lt"/>
                <a:ea typeface="+mn-ea"/>
                <a:cs typeface="+mn-cs"/>
              </a:rPr>
              <a:t>for some distance. Scientists do not know why whales display this behavior. Captive groups of dolphins that are upset or annoyed display a similar behavior called tail slapping. </a:t>
            </a:r>
            <a:r>
              <a:rPr lang="en-US" sz="1200" i="1" kern="1200" dirty="0">
                <a:solidFill>
                  <a:schemeClr val="tx1"/>
                </a:solidFill>
                <a:effectLst/>
                <a:latin typeface="+mn-lt"/>
                <a:ea typeface="+mn-ea"/>
                <a:cs typeface="+mn-cs"/>
              </a:rPr>
              <a:t>[Click on video to start it. Video is about 4 minutes in length, but the first 20 seconds or so is probably enough to give the students the idea! To stop the video, click on it </a:t>
            </a:r>
            <a:r>
              <a:rPr lang="en-US" sz="1200" i="1" kern="1200" dirty="0" smtClean="0">
                <a:solidFill>
                  <a:schemeClr val="tx1"/>
                </a:solidFill>
                <a:effectLst/>
                <a:latin typeface="+mn-lt"/>
                <a:ea typeface="+mn-ea"/>
                <a:cs typeface="+mn-cs"/>
              </a:rPr>
              <a:t>again.]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have visited </a:t>
            </a:r>
            <a:r>
              <a:rPr lang="en-US" sz="1200" kern="1200" dirty="0" err="1">
                <a:solidFill>
                  <a:schemeClr val="tx1"/>
                </a:solidFill>
                <a:effectLst/>
                <a:latin typeface="+mn-lt"/>
                <a:ea typeface="+mn-ea"/>
                <a:cs typeface="+mn-cs"/>
              </a:rPr>
              <a:t>Marineland</a:t>
            </a:r>
            <a:r>
              <a:rPr lang="en-US" sz="1200" kern="1200" dirty="0">
                <a:solidFill>
                  <a:schemeClr val="tx1"/>
                </a:solidFill>
                <a:effectLst/>
                <a:latin typeface="+mn-lt"/>
                <a:ea typeface="+mn-ea"/>
                <a:cs typeface="+mn-cs"/>
              </a:rPr>
              <a:t>, Sea World or other marine parks, you may have seen whales or dolphins trained to “wave goodbye” by standing on their head and waving their tail flukes at the crowd. This is an example of how trainers are able to modify a </a:t>
            </a:r>
            <a:r>
              <a:rPr lang="en-US" sz="1200" kern="1200" dirty="0" smtClean="0">
                <a:solidFill>
                  <a:schemeClr val="tx1"/>
                </a:solidFill>
                <a:effectLst/>
                <a:latin typeface="+mn-lt"/>
                <a:ea typeface="+mn-ea"/>
                <a:cs typeface="+mn-cs"/>
              </a:rPr>
              <a:t>natural behavior and train </a:t>
            </a:r>
            <a:r>
              <a:rPr lang="en-US" sz="1200" kern="1200" dirty="0">
                <a:solidFill>
                  <a:schemeClr val="tx1"/>
                </a:solidFill>
                <a:effectLst/>
                <a:latin typeface="+mn-lt"/>
                <a:ea typeface="+mn-ea"/>
                <a:cs typeface="+mn-cs"/>
              </a:rPr>
              <a:t>whales and dolphins </a:t>
            </a:r>
            <a:r>
              <a:rPr lang="en-US" sz="1200" kern="1200" dirty="0" smtClean="0">
                <a:solidFill>
                  <a:schemeClr val="tx1"/>
                </a:solidFill>
                <a:effectLst/>
                <a:latin typeface="+mn-lt"/>
                <a:ea typeface="+mn-ea"/>
                <a:cs typeface="+mn-cs"/>
              </a:rPr>
              <a:t>to </a:t>
            </a:r>
            <a:r>
              <a:rPr lang="en-US" sz="1200" kern="1200" dirty="0">
                <a:solidFill>
                  <a:schemeClr val="tx1"/>
                </a:solidFill>
                <a:effectLst/>
                <a:latin typeface="+mn-lt"/>
                <a:ea typeface="+mn-ea"/>
                <a:cs typeface="+mn-cs"/>
              </a:rPr>
              <a:t>perform the </a:t>
            </a:r>
            <a:r>
              <a:rPr lang="en-US" sz="1200" kern="1200" dirty="0" smtClean="0">
                <a:solidFill>
                  <a:schemeClr val="tx1"/>
                </a:solidFill>
                <a:effectLst/>
                <a:latin typeface="+mn-lt"/>
                <a:ea typeface="+mn-ea"/>
                <a:cs typeface="+mn-cs"/>
              </a:rPr>
              <a:t>movement on command. </a:t>
            </a:r>
            <a:endParaRPr lang="en-US" sz="1200" kern="1200" dirty="0">
              <a:solidFill>
                <a:schemeClr val="tx1"/>
              </a:solidFill>
              <a:effectLst/>
              <a:latin typeface="+mn-lt"/>
              <a:ea typeface="+mn-ea"/>
              <a:cs typeface="+mn-cs"/>
            </a:endParaRPr>
          </a:p>
          <a:p>
            <a:endParaRPr lang="en-US" dirty="0"/>
          </a:p>
          <a:p>
            <a:r>
              <a:rPr lang="en-US" i="1" dirty="0"/>
              <a:t>Permission granted from Mandy Houston (mandy@whalesonfilm.com)</a:t>
            </a:r>
            <a:r>
              <a:rPr lang="en-US" i="1" baseline="0" dirty="0"/>
              <a:t> 5-6-12. Also Jackie Latham at Capt. Bill’s Whale Watch (same video)—info@captbillandsons.com—5-10-12.</a:t>
            </a:r>
            <a:endParaRPr lang="en-US" i="1" dirty="0"/>
          </a:p>
        </p:txBody>
      </p:sp>
      <p:sp>
        <p:nvSpPr>
          <p:cNvPr id="4" name="Slide Number Placeholder 3"/>
          <p:cNvSpPr>
            <a:spLocks noGrp="1"/>
          </p:cNvSpPr>
          <p:nvPr>
            <p:ph type="sldNum" sz="quarter" idx="10"/>
          </p:nvPr>
        </p:nvSpPr>
        <p:spPr/>
        <p:txBody>
          <a:bodyPr/>
          <a:lstStyle/>
          <a:p>
            <a:fld id="{BCDDB72C-1D65-44FC-995C-A5E95F5AF470}" type="slidenum">
              <a:rPr lang="en-US" smtClean="0"/>
              <a:pPr/>
              <a:t>15</a:t>
            </a:fld>
            <a:endParaRPr lang="en-US"/>
          </a:p>
        </p:txBody>
      </p:sp>
    </p:spTree>
    <p:extLst>
      <p:ext uri="{BB962C8B-B14F-4D97-AF65-F5344CB8AC3E}">
        <p14:creationId xmlns:p14="http://schemas.microsoft.com/office/powerpoint/2010/main" val="1183180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Logging is different from the behaviors seen so far. The term describes a behavior in which whales stay very still at the water’s surface., moving mainly to take a breath. This behavior may be part of resting after a deep dive. It is possible that whales sleep in this position. [</a:t>
            </a:r>
            <a:r>
              <a:rPr lang="en-US" i="1" baseline="0" dirty="0" smtClean="0"/>
              <a:t>Click on video to start it. Video is about 30 sec in length.</a:t>
            </a:r>
            <a:r>
              <a:rPr lang="en-US" baseline="0" dirty="0" smtClean="0"/>
              <a:t>] Whales can be very hard to see in this position.  Logging whales are at risk of being hit by boats or ships. </a:t>
            </a:r>
            <a:endParaRPr lang="en-US" baseline="0" dirty="0"/>
          </a:p>
          <a:p>
            <a:r>
              <a:rPr lang="en-US" i="1" baseline="0" dirty="0"/>
              <a:t>Permission granted by Karen Molina from Pacific Whale Foundation (karenmolina@pacificwhalefoundation.org) to use this clip on 5-7-12</a:t>
            </a:r>
            <a:endParaRPr lang="en-US" i="1" dirty="0"/>
          </a:p>
        </p:txBody>
      </p:sp>
      <p:sp>
        <p:nvSpPr>
          <p:cNvPr id="4" name="Slide Number Placeholder 3"/>
          <p:cNvSpPr>
            <a:spLocks noGrp="1"/>
          </p:cNvSpPr>
          <p:nvPr>
            <p:ph type="sldNum" sz="quarter" idx="10"/>
          </p:nvPr>
        </p:nvSpPr>
        <p:spPr/>
        <p:txBody>
          <a:bodyPr/>
          <a:lstStyle/>
          <a:p>
            <a:fld id="{BCDDB72C-1D65-44FC-995C-A5E95F5AF470}" type="slidenum">
              <a:rPr lang="en-US" smtClean="0"/>
              <a:pPr/>
              <a:t>16</a:t>
            </a:fld>
            <a:endParaRPr lang="en-US"/>
          </a:p>
        </p:txBody>
      </p:sp>
    </p:spTree>
    <p:extLst>
      <p:ext uri="{BB962C8B-B14F-4D97-AF65-F5344CB8AC3E}">
        <p14:creationId xmlns:p14="http://schemas.microsoft.com/office/powerpoint/2010/main" val="466457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Spouting </a:t>
            </a:r>
            <a:r>
              <a:rPr lang="en-US" sz="1200" kern="1200" dirty="0" smtClean="0">
                <a:solidFill>
                  <a:schemeClr val="tx1"/>
                </a:solidFill>
                <a:effectLst/>
                <a:latin typeface="+mn-lt"/>
                <a:ea typeface="+mn-ea"/>
                <a:cs typeface="+mn-cs"/>
              </a:rPr>
              <a:t>refers to the </a:t>
            </a:r>
            <a:r>
              <a:rPr lang="en-US" sz="1200" kern="1200" dirty="0">
                <a:solidFill>
                  <a:schemeClr val="tx1"/>
                </a:solidFill>
                <a:effectLst/>
                <a:latin typeface="+mn-lt"/>
                <a:ea typeface="+mn-ea"/>
                <a:cs typeface="+mn-cs"/>
              </a:rPr>
              <a:t>spray of fine water droplets that forms when a whale exhales, or breathes out. In colder weather, the breath is more </a:t>
            </a:r>
            <a:r>
              <a:rPr lang="en-US" sz="1200" kern="1200" dirty="0" smtClean="0">
                <a:solidFill>
                  <a:schemeClr val="tx1"/>
                </a:solidFill>
                <a:effectLst/>
                <a:latin typeface="+mn-lt"/>
                <a:ea typeface="+mn-ea"/>
                <a:cs typeface="+mn-cs"/>
              </a:rPr>
              <a:t>visible. </a:t>
            </a:r>
            <a:r>
              <a:rPr lang="en-US" sz="1200" kern="1200" dirty="0">
                <a:solidFill>
                  <a:schemeClr val="tx1"/>
                </a:solidFill>
                <a:effectLst/>
                <a:latin typeface="+mn-lt"/>
                <a:ea typeface="+mn-ea"/>
                <a:cs typeface="+mn-cs"/>
              </a:rPr>
              <a:t>The breath is made of warm air and water droplets. The spout of different types of whales looks quite different. Experienced observers can identify a species of whale from the appearance of the spout on the horizon. </a:t>
            </a:r>
            <a:r>
              <a:rPr lang="en-US" sz="1200" i="1" kern="1200" dirty="0">
                <a:solidFill>
                  <a:schemeClr val="tx1"/>
                </a:solidFill>
                <a:effectLst/>
                <a:latin typeface="+mn-lt"/>
                <a:ea typeface="+mn-ea"/>
                <a:cs typeface="+mn-cs"/>
              </a:rPr>
              <a:t>[Click on video to start it. Video is about 18 seconds in length. Note that the right whale should have a V-shaped spout. </a:t>
            </a:r>
            <a:r>
              <a:rPr lang="en-US" sz="1200" i="1" kern="1200" dirty="0" smtClean="0">
                <a:solidFill>
                  <a:schemeClr val="tx1"/>
                </a:solidFill>
                <a:effectLst/>
                <a:latin typeface="+mn-lt"/>
                <a:ea typeface="+mn-ea"/>
                <a:cs typeface="+mn-cs"/>
              </a:rPr>
              <a:t>In </a:t>
            </a:r>
            <a:r>
              <a:rPr lang="en-US" sz="1200" i="1" kern="1200" dirty="0">
                <a:solidFill>
                  <a:schemeClr val="tx1"/>
                </a:solidFill>
                <a:effectLst/>
                <a:latin typeface="+mn-lt"/>
                <a:ea typeface="+mn-ea"/>
                <a:cs typeface="+mn-cs"/>
              </a:rPr>
              <a:t>this video </a:t>
            </a:r>
            <a:r>
              <a:rPr lang="en-US" sz="1200" i="1" kern="1200" dirty="0" smtClean="0">
                <a:solidFill>
                  <a:schemeClr val="tx1"/>
                </a:solidFill>
                <a:effectLst/>
                <a:latin typeface="+mn-lt"/>
                <a:ea typeface="+mn-ea"/>
                <a:cs typeface="+mn-cs"/>
              </a:rPr>
              <a:t>clip, </a:t>
            </a:r>
            <a:r>
              <a:rPr lang="en-US" sz="1200" i="1" kern="1200" dirty="0">
                <a:solidFill>
                  <a:schemeClr val="tx1"/>
                </a:solidFill>
                <a:effectLst/>
                <a:latin typeface="+mn-lt"/>
                <a:ea typeface="+mn-ea"/>
                <a:cs typeface="+mn-cs"/>
              </a:rPr>
              <a:t>it is hard to make that out</a:t>
            </a:r>
            <a:r>
              <a:rPr lang="en-US" sz="1200" i="1" kern="1200" dirty="0" smtClean="0">
                <a:solidFill>
                  <a:schemeClr val="tx1"/>
                </a:solidFill>
                <a:effectLst/>
                <a:latin typeface="+mn-lt"/>
                <a:ea typeface="+mn-ea"/>
                <a:cs typeface="+mn-cs"/>
              </a:rPr>
              <a:t>.] </a:t>
            </a:r>
            <a:endParaRPr lang="en-US" dirty="0"/>
          </a:p>
          <a:p>
            <a:r>
              <a:rPr lang="en-US" i="1" dirty="0"/>
              <a:t>Video by NOAA/NEFSC (creative commons</a:t>
            </a:r>
            <a:r>
              <a:rPr lang="en-US" i="1" dirty="0" smtClean="0"/>
              <a:t>)]</a:t>
            </a:r>
            <a:endParaRPr lang="en-US" i="1" dirty="0"/>
          </a:p>
        </p:txBody>
      </p:sp>
      <p:sp>
        <p:nvSpPr>
          <p:cNvPr id="4" name="Slide Number Placeholder 3"/>
          <p:cNvSpPr>
            <a:spLocks noGrp="1"/>
          </p:cNvSpPr>
          <p:nvPr>
            <p:ph type="sldNum" sz="quarter" idx="10"/>
          </p:nvPr>
        </p:nvSpPr>
        <p:spPr/>
        <p:txBody>
          <a:bodyPr/>
          <a:lstStyle/>
          <a:p>
            <a:fld id="{BCDDB72C-1D65-44FC-995C-A5E95F5AF470}" type="slidenum">
              <a:rPr lang="en-US" smtClean="0"/>
              <a:pPr/>
              <a:t>17</a:t>
            </a:fld>
            <a:endParaRPr lang="en-US"/>
          </a:p>
        </p:txBody>
      </p:sp>
    </p:spTree>
    <p:extLst>
      <p:ext uri="{BB962C8B-B14F-4D97-AF65-F5344CB8AC3E}">
        <p14:creationId xmlns:p14="http://schemas.microsoft.com/office/powerpoint/2010/main" val="3533050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we have a blue whale spouting. </a:t>
            </a:r>
            <a:r>
              <a:rPr lang="en-US" sz="1200" i="1" kern="1200" dirty="0">
                <a:solidFill>
                  <a:schemeClr val="tx1"/>
                </a:solidFill>
                <a:effectLst/>
                <a:latin typeface="+mn-lt"/>
                <a:ea typeface="+mn-ea"/>
                <a:cs typeface="+mn-cs"/>
              </a:rPr>
              <a:t>[Click on video to start it. Video is about </a:t>
            </a:r>
            <a:r>
              <a:rPr lang="en-US" sz="1200" i="1" kern="1200" dirty="0" smtClean="0">
                <a:solidFill>
                  <a:schemeClr val="tx1"/>
                </a:solidFill>
                <a:effectLst/>
                <a:latin typeface="+mn-lt"/>
                <a:ea typeface="+mn-ea"/>
                <a:cs typeface="+mn-cs"/>
              </a:rPr>
              <a:t>1.5 minutes </a:t>
            </a:r>
            <a:r>
              <a:rPr lang="en-US" sz="1200" i="1" kern="1200" dirty="0">
                <a:solidFill>
                  <a:schemeClr val="tx1"/>
                </a:solidFill>
                <a:effectLst/>
                <a:latin typeface="+mn-lt"/>
                <a:ea typeface="+mn-ea"/>
                <a:cs typeface="+mn-cs"/>
              </a:rPr>
              <a:t>in length. Note that the blue whale spout does not </a:t>
            </a:r>
            <a:r>
              <a:rPr lang="en-US" sz="1200" i="1" kern="1200" dirty="0" smtClean="0">
                <a:solidFill>
                  <a:schemeClr val="tx1"/>
                </a:solidFill>
                <a:effectLst/>
                <a:latin typeface="+mn-lt"/>
                <a:ea typeface="+mn-ea"/>
                <a:cs typeface="+mn-cs"/>
              </a:rPr>
              <a:t>rise </a:t>
            </a:r>
            <a:r>
              <a:rPr lang="en-US" sz="1200" i="1" kern="1200" dirty="0">
                <a:solidFill>
                  <a:schemeClr val="tx1"/>
                </a:solidFill>
                <a:effectLst/>
                <a:latin typeface="+mn-lt"/>
                <a:ea typeface="+mn-ea"/>
                <a:cs typeface="+mn-cs"/>
              </a:rPr>
              <a:t>as high in the air as the humpback whale spout. The character of the spout is thicker at the bottom.  The whale filmed here is traveling, making the character of the spout more difficult to describe.]</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Imagine if you were a whale biologist and </a:t>
            </a:r>
            <a:r>
              <a:rPr lang="en-US" sz="1200" kern="1200" dirty="0">
                <a:solidFill>
                  <a:schemeClr val="tx1"/>
                </a:solidFill>
                <a:effectLst/>
                <a:latin typeface="+mn-lt"/>
                <a:ea typeface="+mn-ea"/>
                <a:cs typeface="+mn-cs"/>
              </a:rPr>
              <a:t>you were trying to identify the type of whale you were seeing based only on </a:t>
            </a:r>
            <a:r>
              <a:rPr lang="en-US" sz="1200" kern="1200" dirty="0" smtClean="0">
                <a:solidFill>
                  <a:schemeClr val="tx1"/>
                </a:solidFill>
                <a:effectLst/>
                <a:latin typeface="+mn-lt"/>
                <a:ea typeface="+mn-ea"/>
                <a:cs typeface="+mn-cs"/>
              </a:rPr>
              <a:t>its </a:t>
            </a:r>
            <a:r>
              <a:rPr lang="en-US" sz="1200" kern="1200" dirty="0">
                <a:solidFill>
                  <a:schemeClr val="tx1"/>
                </a:solidFill>
                <a:effectLst/>
                <a:latin typeface="+mn-lt"/>
                <a:ea typeface="+mn-ea"/>
                <a:cs typeface="+mn-cs"/>
              </a:rPr>
              <a:t>spouting. That might be a bit of a challenge! Remember that some whales can hold their breath for a </a:t>
            </a:r>
            <a:r>
              <a:rPr lang="en-US" sz="1200" kern="1200" dirty="0" smtClean="0">
                <a:solidFill>
                  <a:schemeClr val="tx1"/>
                </a:solidFill>
                <a:effectLst/>
                <a:latin typeface="+mn-lt"/>
                <a:ea typeface="+mn-ea"/>
                <a:cs typeface="+mn-cs"/>
              </a:rPr>
              <a:t>long </a:t>
            </a:r>
            <a:r>
              <a:rPr lang="en-US" sz="1200" kern="1200" dirty="0">
                <a:solidFill>
                  <a:schemeClr val="tx1"/>
                </a:solidFill>
                <a:effectLst/>
                <a:latin typeface="+mn-lt"/>
                <a:ea typeface="+mn-ea"/>
                <a:cs typeface="+mn-cs"/>
              </a:rPr>
              <a:t>time, so you might easily have to wait ten minutes to see a single whale breathe twice, assuming it doesn’t swim too far away for you to see it during that time!</a:t>
            </a:r>
          </a:p>
          <a:p>
            <a:endParaRPr lang="en-US" baseline="0" dirty="0"/>
          </a:p>
          <a:p>
            <a:r>
              <a:rPr lang="en-US" i="1" baseline="0" dirty="0"/>
              <a:t>Permission to use this clip granted from blueoceanwhalewatch@gmail.com. 5-3-12. Credit to read: Blue Ocean Whale Watch, Moss Landing.</a:t>
            </a:r>
          </a:p>
          <a:p>
            <a:r>
              <a:rPr lang="en-US" i="1" dirty="0"/>
              <a:t>1.5 minutes. </a:t>
            </a:r>
          </a:p>
        </p:txBody>
      </p:sp>
      <p:sp>
        <p:nvSpPr>
          <p:cNvPr id="4" name="Slide Number Placeholder 3"/>
          <p:cNvSpPr>
            <a:spLocks noGrp="1"/>
          </p:cNvSpPr>
          <p:nvPr>
            <p:ph type="sldNum" sz="quarter" idx="10"/>
          </p:nvPr>
        </p:nvSpPr>
        <p:spPr/>
        <p:txBody>
          <a:bodyPr/>
          <a:lstStyle/>
          <a:p>
            <a:fld id="{BCDDB72C-1D65-44FC-995C-A5E95F5AF470}" type="slidenum">
              <a:rPr lang="en-US" smtClean="0"/>
              <a:pPr/>
              <a:t>18</a:t>
            </a:fld>
            <a:endParaRPr lang="en-US"/>
          </a:p>
        </p:txBody>
      </p:sp>
    </p:spTree>
    <p:extLst>
      <p:ext uri="{BB962C8B-B14F-4D97-AF65-F5344CB8AC3E}">
        <p14:creationId xmlns:p14="http://schemas.microsoft.com/office/powerpoint/2010/main" val="7251148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“spy hopping” a whale pops its </a:t>
            </a:r>
            <a:r>
              <a:rPr lang="en-US" sz="1200" kern="1200" dirty="0" smtClean="0">
                <a:solidFill>
                  <a:schemeClr val="tx1"/>
                </a:solidFill>
                <a:effectLst/>
                <a:latin typeface="+mn-lt"/>
                <a:ea typeface="+mn-ea"/>
                <a:cs typeface="+mn-cs"/>
              </a:rPr>
              <a:t>head out </a:t>
            </a:r>
            <a:r>
              <a:rPr lang="en-US" sz="1200" kern="1200" dirty="0">
                <a:solidFill>
                  <a:schemeClr val="tx1"/>
                </a:solidFill>
                <a:effectLst/>
                <a:latin typeface="+mn-lt"/>
                <a:ea typeface="+mn-ea"/>
                <a:cs typeface="+mn-cs"/>
              </a:rPr>
              <a:t>of the water and looks around. To do this, the whale positions itself in the water column </a:t>
            </a:r>
            <a:r>
              <a:rPr lang="en-US" sz="1200" kern="1200" dirty="0" smtClean="0">
                <a:solidFill>
                  <a:schemeClr val="tx1"/>
                </a:solidFill>
                <a:effectLst/>
                <a:latin typeface="+mn-lt"/>
                <a:ea typeface="+mn-ea"/>
                <a:cs typeface="+mn-cs"/>
              </a:rPr>
              <a:t>with its head </a:t>
            </a:r>
            <a:r>
              <a:rPr lang="en-US" sz="1200" kern="1200" dirty="0">
                <a:solidFill>
                  <a:schemeClr val="tx1"/>
                </a:solidFill>
                <a:effectLst/>
                <a:latin typeface="+mn-lt"/>
                <a:ea typeface="+mn-ea"/>
                <a:cs typeface="+mn-cs"/>
              </a:rPr>
              <a:t>up and tail down. It lifts its body </a:t>
            </a:r>
            <a:r>
              <a:rPr lang="en-US" sz="1200" kern="1200" dirty="0" smtClean="0">
                <a:solidFill>
                  <a:schemeClr val="tx1"/>
                </a:solidFill>
                <a:effectLst/>
                <a:latin typeface="+mn-lt"/>
                <a:ea typeface="+mn-ea"/>
                <a:cs typeface="+mn-cs"/>
              </a:rPr>
              <a:t>above </a:t>
            </a:r>
            <a:r>
              <a:rPr lang="en-US" sz="1200" kern="1200" dirty="0">
                <a:solidFill>
                  <a:schemeClr val="tx1"/>
                </a:solidFill>
                <a:effectLst/>
                <a:latin typeface="+mn-lt"/>
                <a:ea typeface="+mn-ea"/>
                <a:cs typeface="+mn-cs"/>
              </a:rPr>
              <a:t>the surface so </a:t>
            </a:r>
            <a:r>
              <a:rPr lang="en-US" sz="1200" kern="1200" dirty="0" smtClean="0">
                <a:solidFill>
                  <a:schemeClr val="tx1"/>
                </a:solidFill>
                <a:effectLst/>
                <a:latin typeface="+mn-lt"/>
                <a:ea typeface="+mn-ea"/>
                <a:cs typeface="+mn-cs"/>
              </a:rPr>
              <a:t>it </a:t>
            </a:r>
            <a:r>
              <a:rPr lang="en-US" sz="1200" kern="1200" dirty="0">
                <a:solidFill>
                  <a:schemeClr val="tx1"/>
                </a:solidFill>
                <a:effectLst/>
                <a:latin typeface="+mn-lt"/>
                <a:ea typeface="+mn-ea"/>
                <a:cs typeface="+mn-cs"/>
              </a:rPr>
              <a:t>can see what may be happening nearby. In this video, we will see a young gray whale </a:t>
            </a:r>
            <a:r>
              <a:rPr lang="en-US" sz="1200" kern="1200" dirty="0" err="1">
                <a:solidFill>
                  <a:schemeClr val="tx1"/>
                </a:solidFill>
                <a:effectLst/>
                <a:latin typeface="+mn-lt"/>
                <a:ea typeface="+mn-ea"/>
                <a:cs typeface="+mn-cs"/>
              </a:rPr>
              <a:t>spyhopping</a:t>
            </a:r>
            <a:r>
              <a:rPr lang="en-US" sz="1200" kern="1200" dirty="0">
                <a:solidFill>
                  <a:schemeClr val="tx1"/>
                </a:solidFill>
                <a:effectLst/>
                <a:latin typeface="+mn-lt"/>
                <a:ea typeface="+mn-ea"/>
                <a:cs typeface="+mn-cs"/>
              </a:rPr>
              <a:t> off the coast of California. </a:t>
            </a:r>
            <a:r>
              <a:rPr lang="en-US" sz="1200" i="1" kern="1200" dirty="0">
                <a:solidFill>
                  <a:schemeClr val="tx1"/>
                </a:solidFill>
                <a:effectLst/>
                <a:latin typeface="+mn-lt"/>
                <a:ea typeface="+mn-ea"/>
                <a:cs typeface="+mn-cs"/>
              </a:rPr>
              <a:t>[Click on video to start it. Video is about 30 seconds in length.]</a:t>
            </a:r>
            <a:endParaRPr lang="en-US" sz="1200" kern="1200" dirty="0">
              <a:solidFill>
                <a:schemeClr val="tx1"/>
              </a:solidFill>
              <a:effectLst/>
              <a:latin typeface="+mn-lt"/>
              <a:ea typeface="+mn-ea"/>
              <a:cs typeface="+mn-cs"/>
            </a:endParaRPr>
          </a:p>
          <a:p>
            <a:endParaRPr lang="en-US" dirty="0"/>
          </a:p>
          <a:p>
            <a:r>
              <a:rPr lang="en-US" i="1" dirty="0"/>
              <a:t>Permission granted by Michelle McCann (michelledws@gmail.com) to use video and credit Dana Wharf. 5-8-12. </a:t>
            </a:r>
          </a:p>
        </p:txBody>
      </p:sp>
      <p:sp>
        <p:nvSpPr>
          <p:cNvPr id="4" name="Slide Number Placeholder 3"/>
          <p:cNvSpPr>
            <a:spLocks noGrp="1"/>
          </p:cNvSpPr>
          <p:nvPr>
            <p:ph type="sldNum" sz="quarter" idx="10"/>
          </p:nvPr>
        </p:nvSpPr>
        <p:spPr/>
        <p:txBody>
          <a:bodyPr/>
          <a:lstStyle/>
          <a:p>
            <a:fld id="{BCDDB72C-1D65-44FC-995C-A5E95F5AF470}" type="slidenum">
              <a:rPr lang="en-US" smtClean="0"/>
              <a:pPr/>
              <a:t>19</a:t>
            </a:fld>
            <a:endParaRPr lang="en-US"/>
          </a:p>
        </p:txBody>
      </p:sp>
    </p:spTree>
    <p:extLst>
      <p:ext uri="{BB962C8B-B14F-4D97-AF65-F5344CB8AC3E}">
        <p14:creationId xmlns:p14="http://schemas.microsoft.com/office/powerpoint/2010/main" val="1331332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Why do we care about whale behavior? Because whales and dolphins spend so much time underwater, often in very deep water, it is a challenge for biologists to study them. Although whales make sounds, we cannot tell what those sounds mean. </a:t>
            </a:r>
            <a:r>
              <a:rPr lang="en-US"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If desired, you can play one</a:t>
            </a:r>
            <a:r>
              <a:rPr lang="en-US" sz="1200" i="1" kern="1200" baseline="0" dirty="0" smtClean="0">
                <a:solidFill>
                  <a:schemeClr val="tx1"/>
                </a:solidFill>
                <a:effectLst/>
                <a:latin typeface="+mn-lt"/>
                <a:ea typeface="+mn-ea"/>
                <a:cs typeface="+mn-cs"/>
              </a:rPr>
              <a:t> or more whale sounds from this website: </a:t>
            </a:r>
            <a:r>
              <a:rPr lang="en-US" sz="1200" i="0" kern="1200" baseline="0" dirty="0" smtClean="0">
                <a:solidFill>
                  <a:schemeClr val="tx1"/>
                </a:solidFill>
                <a:effectLst/>
                <a:latin typeface="+mn-lt"/>
                <a:ea typeface="+mn-ea"/>
                <a:cs typeface="+mn-cs"/>
              </a:rPr>
              <a:t>http://dosits.org/galleries/audio-gallery/marine-mammals/. </a:t>
            </a:r>
            <a:r>
              <a:rPr lang="en-US" sz="1200" kern="1200" dirty="0" smtClean="0">
                <a:solidFill>
                  <a:schemeClr val="tx1"/>
                </a:solidFill>
                <a:effectLst/>
                <a:latin typeface="+mn-lt"/>
                <a:ea typeface="+mn-ea"/>
                <a:cs typeface="+mn-cs"/>
              </a:rPr>
              <a:t>However</a:t>
            </a:r>
            <a:r>
              <a:rPr lang="en-US" sz="1200" kern="1200" dirty="0">
                <a:solidFill>
                  <a:schemeClr val="tx1"/>
                </a:solidFill>
                <a:effectLst/>
                <a:latin typeface="+mn-lt"/>
                <a:ea typeface="+mn-ea"/>
                <a:cs typeface="+mn-cs"/>
              </a:rPr>
              <a:t>, when these animals are at the surface, we can make observations about what they are doing, and can try to learn more about them based on their behaviors.</a:t>
            </a:r>
          </a:p>
          <a:p>
            <a:endParaRPr lang="en-US" dirty="0"/>
          </a:p>
          <a:p>
            <a:r>
              <a:rPr lang="en-US" i="1" dirty="0"/>
              <a:t>Photo credits: NOAA</a:t>
            </a:r>
            <a:r>
              <a:rPr lang="en-US" i="1" baseline="0" dirty="0"/>
              <a:t> (both images)</a:t>
            </a:r>
            <a:endParaRPr lang="en-US" i="1" dirty="0"/>
          </a:p>
        </p:txBody>
      </p:sp>
      <p:sp>
        <p:nvSpPr>
          <p:cNvPr id="4" name="Slide Number Placeholder 3"/>
          <p:cNvSpPr>
            <a:spLocks noGrp="1"/>
          </p:cNvSpPr>
          <p:nvPr>
            <p:ph type="sldNum" sz="quarter" idx="10"/>
          </p:nvPr>
        </p:nvSpPr>
        <p:spPr/>
        <p:txBody>
          <a:bodyPr/>
          <a:lstStyle/>
          <a:p>
            <a:fld id="{BCDDB72C-1D65-44FC-995C-A5E95F5AF470}" type="slidenum">
              <a:rPr lang="en-US" smtClean="0"/>
              <a:pPr/>
              <a:t>2</a:t>
            </a:fld>
            <a:endParaRPr lang="en-US"/>
          </a:p>
        </p:txBody>
      </p:sp>
    </p:spTree>
    <p:extLst>
      <p:ext uri="{BB962C8B-B14F-4D97-AF65-F5344CB8AC3E}">
        <p14:creationId xmlns:p14="http://schemas.microsoft.com/office/powerpoint/2010/main" val="42713904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Learning about animals that live their entire </a:t>
            </a:r>
            <a:r>
              <a:rPr lang="en-US" sz="1200" kern="1200" dirty="0" smtClean="0">
                <a:solidFill>
                  <a:schemeClr val="tx1"/>
                </a:solidFill>
                <a:effectLst/>
                <a:latin typeface="+mn-lt"/>
                <a:ea typeface="+mn-ea"/>
                <a:cs typeface="+mn-cs"/>
              </a:rPr>
              <a:t>lives </a:t>
            </a:r>
            <a:r>
              <a:rPr lang="en-US" sz="1200" kern="1200" dirty="0">
                <a:solidFill>
                  <a:schemeClr val="tx1"/>
                </a:solidFill>
                <a:effectLst/>
                <a:latin typeface="+mn-lt"/>
                <a:ea typeface="+mn-ea"/>
                <a:cs typeface="+mn-cs"/>
              </a:rPr>
              <a:t>in the ocean can be </a:t>
            </a:r>
            <a:r>
              <a:rPr lang="en-US" sz="1200" kern="1200" dirty="0" smtClean="0">
                <a:solidFill>
                  <a:schemeClr val="tx1"/>
                </a:solidFill>
                <a:effectLst/>
                <a:latin typeface="+mn-lt"/>
                <a:ea typeface="+mn-ea"/>
                <a:cs typeface="+mn-cs"/>
              </a:rPr>
              <a:t>difficult</a:t>
            </a:r>
            <a:r>
              <a:rPr lang="en-US" sz="1200" kern="1200" dirty="0">
                <a:solidFill>
                  <a:schemeClr val="tx1"/>
                </a:solidFill>
                <a:effectLst/>
                <a:latin typeface="+mn-lt"/>
                <a:ea typeface="+mn-ea"/>
                <a:cs typeface="+mn-cs"/>
              </a:rPr>
              <a:t>. Generally, most behaviors that we can see are only those that are visible from the surface. There is </a:t>
            </a:r>
            <a:r>
              <a:rPr lang="en-US" sz="1200" kern="1200" dirty="0" smtClean="0">
                <a:solidFill>
                  <a:schemeClr val="tx1"/>
                </a:solidFill>
                <a:effectLst/>
                <a:latin typeface="+mn-lt"/>
                <a:ea typeface="+mn-ea"/>
                <a:cs typeface="+mn-cs"/>
              </a:rPr>
              <a:t>much </a:t>
            </a:r>
            <a:r>
              <a:rPr lang="en-US" sz="1200" kern="1200" dirty="0">
                <a:solidFill>
                  <a:schemeClr val="tx1"/>
                </a:solidFill>
                <a:effectLst/>
                <a:latin typeface="+mn-lt"/>
                <a:ea typeface="+mn-ea"/>
                <a:cs typeface="+mn-cs"/>
              </a:rPr>
              <a:t>more going on under the water! This lesson has shown you commonly observed whale and dolphin behaviors. Scientists try to interpret these behaviors to </a:t>
            </a:r>
            <a:r>
              <a:rPr lang="en-US" sz="1200" kern="1200" dirty="0" smtClean="0">
                <a:solidFill>
                  <a:schemeClr val="tx1"/>
                </a:solidFill>
                <a:effectLst/>
                <a:latin typeface="+mn-lt"/>
                <a:ea typeface="+mn-ea"/>
                <a:cs typeface="+mn-cs"/>
              </a:rPr>
              <a:t>learn more </a:t>
            </a:r>
            <a:r>
              <a:rPr lang="en-US" sz="1200" kern="1200" dirty="0">
                <a:solidFill>
                  <a:schemeClr val="tx1"/>
                </a:solidFill>
                <a:effectLst/>
                <a:latin typeface="+mn-lt"/>
                <a:ea typeface="+mn-ea"/>
                <a:cs typeface="+mn-cs"/>
              </a:rPr>
              <a:t>about </a:t>
            </a:r>
            <a:r>
              <a:rPr lang="en-US" sz="1200" kern="1200" dirty="0" smtClean="0">
                <a:solidFill>
                  <a:schemeClr val="tx1"/>
                </a:solidFill>
                <a:effectLst/>
                <a:latin typeface="+mn-lt"/>
                <a:ea typeface="+mn-ea"/>
                <a:cs typeface="+mn-cs"/>
              </a:rPr>
              <a:t>whales</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148473A5-415E-473D-AC0B-7B38B5ED4808}" type="slidenum">
              <a:rPr lang="en-US" smtClean="0"/>
              <a:pPr/>
              <a:t>20</a:t>
            </a:fld>
            <a:endParaRPr lang="en-US"/>
          </a:p>
        </p:txBody>
      </p:sp>
    </p:spTree>
    <p:extLst>
      <p:ext uri="{BB962C8B-B14F-4D97-AF65-F5344CB8AC3E}">
        <p14:creationId xmlns:p14="http://schemas.microsoft.com/office/powerpoint/2010/main" val="26848286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we watch this final video </a:t>
            </a:r>
            <a:r>
              <a:rPr lang="en-US" sz="1200" kern="1200" dirty="0" smtClean="0">
                <a:solidFill>
                  <a:schemeClr val="tx1"/>
                </a:solidFill>
                <a:effectLst/>
                <a:latin typeface="+mn-lt"/>
                <a:ea typeface="+mn-ea"/>
                <a:cs typeface="+mn-cs"/>
              </a:rPr>
              <a:t>clip of humpback whales, see </a:t>
            </a:r>
            <a:r>
              <a:rPr lang="en-US" sz="1200" kern="1200" dirty="0">
                <a:solidFill>
                  <a:schemeClr val="tx1"/>
                </a:solidFill>
                <a:effectLst/>
                <a:latin typeface="+mn-lt"/>
                <a:ea typeface="+mn-ea"/>
                <a:cs typeface="+mn-cs"/>
              </a:rPr>
              <a:t>how many different behaviors </a:t>
            </a:r>
            <a:r>
              <a:rPr lang="en-US" sz="1200" kern="1200">
                <a:solidFill>
                  <a:schemeClr val="tx1"/>
                </a:solidFill>
                <a:effectLst/>
                <a:latin typeface="+mn-lt"/>
                <a:ea typeface="+mn-ea"/>
                <a:cs typeface="+mn-cs"/>
              </a:rPr>
              <a:t>you </a:t>
            </a:r>
            <a:r>
              <a:rPr lang="en-US" sz="1200" kern="1200" smtClean="0">
                <a:solidFill>
                  <a:schemeClr val="tx1"/>
                </a:solidFill>
                <a:effectLst/>
                <a:latin typeface="+mn-lt"/>
                <a:ea typeface="+mn-ea"/>
                <a:cs typeface="+mn-cs"/>
              </a:rPr>
              <a:t>notice. </a:t>
            </a:r>
            <a:r>
              <a:rPr lang="en-US" sz="1200" i="1" kern="1200" dirty="0">
                <a:solidFill>
                  <a:schemeClr val="tx1"/>
                </a:solidFill>
                <a:effectLst/>
                <a:latin typeface="+mn-lt"/>
                <a:ea typeface="+mn-ea"/>
                <a:cs typeface="+mn-cs"/>
              </a:rPr>
              <a:t>[Click on video to start it. You may want to play it a second time and have the students call out the behaviors that they see. These include breaching, </a:t>
            </a:r>
            <a:r>
              <a:rPr lang="en-US" sz="1200" i="1" kern="1200" dirty="0" err="1">
                <a:solidFill>
                  <a:schemeClr val="tx1"/>
                </a:solidFill>
                <a:effectLst/>
                <a:latin typeface="+mn-lt"/>
                <a:ea typeface="+mn-ea"/>
                <a:cs typeface="+mn-cs"/>
              </a:rPr>
              <a:t>lobtailing</a:t>
            </a:r>
            <a:r>
              <a:rPr lang="en-US" sz="1200" i="1" kern="1200" dirty="0">
                <a:solidFill>
                  <a:schemeClr val="tx1"/>
                </a:solidFill>
                <a:effectLst/>
                <a:latin typeface="+mn-lt"/>
                <a:ea typeface="+mn-ea"/>
                <a:cs typeface="+mn-cs"/>
              </a:rPr>
              <a:t>, flipper slap, spouting and possibly </a:t>
            </a:r>
            <a:r>
              <a:rPr lang="en-US" sz="1200" i="1" kern="1200" dirty="0" err="1">
                <a:solidFill>
                  <a:schemeClr val="tx1"/>
                </a:solidFill>
                <a:effectLst/>
                <a:latin typeface="+mn-lt"/>
                <a:ea typeface="+mn-ea"/>
                <a:cs typeface="+mn-cs"/>
              </a:rPr>
              <a:t>spyhopping</a:t>
            </a:r>
            <a:r>
              <a:rPr lang="en-US" sz="1200" i="1" kern="1200" dirty="0">
                <a:solidFill>
                  <a:schemeClr val="tx1"/>
                </a:solidFill>
                <a:effectLst/>
                <a:latin typeface="+mn-lt"/>
                <a:ea typeface="+mn-ea"/>
                <a:cs typeface="+mn-cs"/>
              </a:rPr>
              <a:t> (or a weak breach). Clip is 1 minute 15 seconds.]</a:t>
            </a:r>
            <a:endParaRPr lang="en-US" sz="1200" kern="1200" dirty="0">
              <a:solidFill>
                <a:schemeClr val="tx1"/>
              </a:solidFill>
              <a:effectLst/>
              <a:latin typeface="+mn-lt"/>
              <a:ea typeface="+mn-ea"/>
              <a:cs typeface="+mn-cs"/>
            </a:endParaRPr>
          </a:p>
          <a:p>
            <a:endParaRPr lang="en-US" dirty="0"/>
          </a:p>
          <a:p>
            <a:r>
              <a:rPr lang="en-US" i="1" dirty="0"/>
              <a:t>Blue Ocean Whale</a:t>
            </a:r>
            <a:r>
              <a:rPr lang="en-US" i="1" baseline="0" dirty="0"/>
              <a:t> Watching video—1:15. Breaching, </a:t>
            </a:r>
            <a:r>
              <a:rPr lang="en-US" i="1" baseline="0" dirty="0" err="1"/>
              <a:t>lobtail</a:t>
            </a:r>
            <a:r>
              <a:rPr lang="en-US" i="1" baseline="0" dirty="0"/>
              <a:t>, flipper slap, spouting (humpback). Maybe </a:t>
            </a:r>
            <a:r>
              <a:rPr lang="en-US" i="1" baseline="0" dirty="0" err="1"/>
              <a:t>spyhopping</a:t>
            </a:r>
            <a:r>
              <a:rPr lang="en-US" i="1" baseline="0" dirty="0"/>
              <a:t> (or weak breach). See slide 14 for permissions info.</a:t>
            </a:r>
            <a:endParaRPr lang="en-US" i="1" dirty="0"/>
          </a:p>
        </p:txBody>
      </p:sp>
      <p:sp>
        <p:nvSpPr>
          <p:cNvPr id="4" name="Slide Number Placeholder 3"/>
          <p:cNvSpPr>
            <a:spLocks noGrp="1"/>
          </p:cNvSpPr>
          <p:nvPr>
            <p:ph type="sldNum" sz="quarter" idx="10"/>
          </p:nvPr>
        </p:nvSpPr>
        <p:spPr/>
        <p:txBody>
          <a:bodyPr/>
          <a:lstStyle/>
          <a:p>
            <a:fld id="{BCDDB72C-1D65-44FC-995C-A5E95F5AF470}" type="slidenum">
              <a:rPr lang="en-US" smtClean="0"/>
              <a:pPr/>
              <a:t>21</a:t>
            </a:fld>
            <a:endParaRPr lang="en-US"/>
          </a:p>
        </p:txBody>
      </p:sp>
    </p:spTree>
    <p:extLst>
      <p:ext uri="{BB962C8B-B14F-4D97-AF65-F5344CB8AC3E}">
        <p14:creationId xmlns:p14="http://schemas.microsoft.com/office/powerpoint/2010/main" val="498708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read these behaviors together</a:t>
            </a:r>
            <a:r>
              <a:rPr lang="en-US" sz="1200" i="1" kern="1200" dirty="0">
                <a:solidFill>
                  <a:schemeClr val="tx1"/>
                </a:solidFill>
                <a:effectLst/>
                <a:latin typeface="+mn-lt"/>
                <a:ea typeface="+mn-ea"/>
                <a:cs typeface="+mn-cs"/>
              </a:rPr>
              <a:t> [point to each one in turn and have the class read them out loud with you. It may be helpful to explain to the class that “bow” in “bow riding” is pronounced the same way as the verb, “to bow,” with a long “</a:t>
            </a:r>
            <a:r>
              <a:rPr lang="en-US" sz="1200" i="1" kern="1200" dirty="0" err="1">
                <a:solidFill>
                  <a:schemeClr val="tx1"/>
                </a:solidFill>
                <a:effectLst/>
                <a:latin typeface="+mn-lt"/>
                <a:ea typeface="+mn-ea"/>
                <a:cs typeface="+mn-cs"/>
              </a:rPr>
              <a:t>ow</a:t>
            </a:r>
            <a:r>
              <a:rPr lang="en-US" sz="1200" i="1" kern="1200" dirty="0">
                <a:solidFill>
                  <a:schemeClr val="tx1"/>
                </a:solidFill>
                <a:effectLst/>
                <a:latin typeface="+mn-lt"/>
                <a:ea typeface="+mn-ea"/>
                <a:cs typeface="+mn-cs"/>
              </a:rPr>
              <a:t>” rather than a shorter “oh” sound]</a:t>
            </a:r>
            <a:r>
              <a:rPr lang="en-US" sz="1200" kern="1200" dirty="0">
                <a:solidFill>
                  <a:schemeClr val="tx1"/>
                </a:solidFill>
                <a:effectLst/>
                <a:latin typeface="+mn-lt"/>
                <a:ea typeface="+mn-ea"/>
                <a:cs typeface="+mn-cs"/>
              </a:rPr>
              <a:t>. In this lesson, we will learn more about these common dolphin behaviors. </a:t>
            </a:r>
          </a:p>
          <a:p>
            <a:endParaRPr lang="en-US" dirty="0"/>
          </a:p>
        </p:txBody>
      </p:sp>
      <p:sp>
        <p:nvSpPr>
          <p:cNvPr id="4" name="Slide Number Placeholder 3"/>
          <p:cNvSpPr>
            <a:spLocks noGrp="1"/>
          </p:cNvSpPr>
          <p:nvPr>
            <p:ph type="sldNum" sz="quarter" idx="10"/>
          </p:nvPr>
        </p:nvSpPr>
        <p:spPr/>
        <p:txBody>
          <a:bodyPr/>
          <a:lstStyle/>
          <a:p>
            <a:fld id="{148473A5-415E-473D-AC0B-7B38B5ED4808}" type="slidenum">
              <a:rPr lang="en-US" smtClean="0"/>
              <a:pPr/>
              <a:t>3</a:t>
            </a:fld>
            <a:endParaRPr lang="en-US"/>
          </a:p>
        </p:txBody>
      </p:sp>
    </p:spTree>
    <p:extLst>
      <p:ext uri="{BB962C8B-B14F-4D97-AF65-F5344CB8AC3E}">
        <p14:creationId xmlns:p14="http://schemas.microsoft.com/office/powerpoint/2010/main" val="728075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Whales </a:t>
            </a:r>
            <a:r>
              <a:rPr lang="en-US" sz="1200" kern="1200" dirty="0">
                <a:solidFill>
                  <a:schemeClr val="tx1"/>
                </a:solidFill>
                <a:effectLst/>
                <a:latin typeface="+mn-lt"/>
                <a:ea typeface="+mn-ea"/>
                <a:cs typeface="+mn-cs"/>
              </a:rPr>
              <a:t>and dolphins also have many different types of feeding behaviors, </a:t>
            </a:r>
            <a:r>
              <a:rPr lang="en-US" sz="1200" kern="1200" dirty="0" smtClean="0">
                <a:solidFill>
                  <a:schemeClr val="tx1"/>
                </a:solidFill>
                <a:effectLst/>
                <a:latin typeface="+mn-lt"/>
                <a:ea typeface="+mn-ea"/>
                <a:cs typeface="+mn-cs"/>
              </a:rPr>
              <a:t>which </a:t>
            </a:r>
            <a:r>
              <a:rPr lang="en-US" sz="1200" kern="1200" dirty="0">
                <a:solidFill>
                  <a:schemeClr val="tx1"/>
                </a:solidFill>
                <a:effectLst/>
                <a:latin typeface="+mn-lt"/>
                <a:ea typeface="+mn-ea"/>
                <a:cs typeface="+mn-cs"/>
              </a:rPr>
              <a:t>will be covered in a different </a:t>
            </a:r>
            <a:r>
              <a:rPr lang="en-US" sz="1200" kern="1200" dirty="0" smtClean="0">
                <a:solidFill>
                  <a:schemeClr val="tx1"/>
                </a:solidFill>
                <a:effectLst/>
                <a:latin typeface="+mn-lt"/>
                <a:ea typeface="+mn-ea"/>
                <a:cs typeface="+mn-cs"/>
              </a:rPr>
              <a:t>lesson. However</a:t>
            </a:r>
            <a:r>
              <a:rPr lang="en-US" sz="1200" kern="1200" dirty="0">
                <a:solidFill>
                  <a:schemeClr val="tx1"/>
                </a:solidFill>
                <a:effectLst/>
                <a:latin typeface="+mn-lt"/>
                <a:ea typeface="+mn-ea"/>
                <a:cs typeface="+mn-cs"/>
              </a:rPr>
              <a:t>, I want to point out this commonly seen behavior called begging.  Begging is a </a:t>
            </a:r>
            <a:r>
              <a:rPr lang="en-US" sz="1200" kern="1200" dirty="0" smtClean="0">
                <a:solidFill>
                  <a:schemeClr val="tx1"/>
                </a:solidFill>
                <a:effectLst/>
                <a:latin typeface="+mn-lt"/>
                <a:ea typeface="+mn-ea"/>
                <a:cs typeface="+mn-cs"/>
              </a:rPr>
              <a:t>learned behavior of </a:t>
            </a:r>
            <a:r>
              <a:rPr lang="en-US" sz="1200" kern="1200" dirty="0">
                <a:solidFill>
                  <a:schemeClr val="tx1"/>
                </a:solidFill>
                <a:effectLst/>
                <a:latin typeface="+mn-lt"/>
                <a:ea typeface="+mn-ea"/>
                <a:cs typeface="+mn-cs"/>
              </a:rPr>
              <a:t>dolphins and other marine mammals that have </a:t>
            </a:r>
            <a:r>
              <a:rPr lang="en-US" sz="1200" kern="1200" dirty="0" smtClean="0">
                <a:solidFill>
                  <a:schemeClr val="tx1"/>
                </a:solidFill>
                <a:effectLst/>
                <a:latin typeface="+mn-lt"/>
                <a:ea typeface="+mn-ea"/>
                <a:cs typeface="+mn-cs"/>
              </a:rPr>
              <a:t>received food from </a:t>
            </a:r>
            <a:r>
              <a:rPr lang="en-US" sz="1200" kern="1200" dirty="0">
                <a:solidFill>
                  <a:schemeClr val="tx1"/>
                </a:solidFill>
                <a:effectLst/>
                <a:latin typeface="+mn-lt"/>
                <a:ea typeface="+mn-ea"/>
                <a:cs typeface="+mn-cs"/>
              </a:rPr>
              <a:t>humans.  Feeding or attempting to feed a dolphin or other marine mammals is illegal. [</a:t>
            </a:r>
            <a:r>
              <a:rPr lang="en-US" sz="1200" i="1" kern="1200" dirty="0">
                <a:solidFill>
                  <a:schemeClr val="tx1"/>
                </a:solidFill>
                <a:effectLst/>
                <a:latin typeface="+mn-lt"/>
                <a:ea typeface="+mn-ea"/>
                <a:cs typeface="+mn-cs"/>
              </a:rPr>
              <a:t>see lesson 7</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148473A5-415E-473D-AC0B-7B38B5ED4808}" type="slidenum">
              <a:rPr lang="en-US" smtClean="0"/>
              <a:pPr/>
              <a:t>4</a:t>
            </a:fld>
            <a:endParaRPr lang="en-US"/>
          </a:p>
        </p:txBody>
      </p:sp>
    </p:spTree>
    <p:extLst>
      <p:ext uri="{BB962C8B-B14F-4D97-AF65-F5344CB8AC3E}">
        <p14:creationId xmlns:p14="http://schemas.microsoft.com/office/powerpoint/2010/main" val="1266338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Dolphin </a:t>
            </a:r>
            <a:r>
              <a:rPr lang="en-US" sz="1200" kern="1200" dirty="0">
                <a:solidFill>
                  <a:schemeClr val="tx1"/>
                </a:solidFill>
                <a:effectLst/>
                <a:latin typeface="+mn-lt"/>
                <a:ea typeface="+mn-ea"/>
                <a:cs typeface="+mn-cs"/>
              </a:rPr>
              <a:t>species are </a:t>
            </a:r>
            <a:r>
              <a:rPr lang="en-US" sz="1200" kern="1200" dirty="0" smtClean="0">
                <a:solidFill>
                  <a:schemeClr val="tx1"/>
                </a:solidFill>
                <a:effectLst/>
                <a:latin typeface="+mn-lt"/>
                <a:ea typeface="+mn-ea"/>
                <a:cs typeface="+mn-cs"/>
              </a:rPr>
              <a:t>often seen </a:t>
            </a:r>
            <a:r>
              <a:rPr lang="en-US" sz="1200" kern="1200" dirty="0">
                <a:solidFill>
                  <a:schemeClr val="tx1"/>
                </a:solidFill>
                <a:effectLst/>
                <a:latin typeface="+mn-lt"/>
                <a:ea typeface="+mn-ea"/>
                <a:cs typeface="+mn-cs"/>
              </a:rPr>
              <a:t>moving very slowing at the surface of the water in small groups.  This behavior is called resting. It is very important to give these dolphins lots of space, because they need to rest in order to have enough energy to feed, mate and nurse their young.  Some dolphin species such as spinner dolphins rest during the day. </a:t>
            </a:r>
          </a:p>
          <a:p>
            <a:endParaRPr lang="en-US" dirty="0"/>
          </a:p>
        </p:txBody>
      </p:sp>
      <p:sp>
        <p:nvSpPr>
          <p:cNvPr id="4" name="Slide Number Placeholder 3"/>
          <p:cNvSpPr>
            <a:spLocks noGrp="1"/>
          </p:cNvSpPr>
          <p:nvPr>
            <p:ph type="sldNum" sz="quarter" idx="10"/>
          </p:nvPr>
        </p:nvSpPr>
        <p:spPr/>
        <p:txBody>
          <a:bodyPr/>
          <a:lstStyle/>
          <a:p>
            <a:fld id="{148473A5-415E-473D-AC0B-7B38B5ED4808}" type="slidenum">
              <a:rPr lang="en-US" smtClean="0"/>
              <a:pPr/>
              <a:t>5</a:t>
            </a:fld>
            <a:endParaRPr lang="en-US"/>
          </a:p>
        </p:txBody>
      </p:sp>
    </p:spTree>
    <p:extLst>
      <p:ext uri="{BB962C8B-B14F-4D97-AF65-F5344CB8AC3E}">
        <p14:creationId xmlns:p14="http://schemas.microsoft.com/office/powerpoint/2010/main" val="1171984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Groups of dolphins are often seen moving quickly in the same direction.  This behavior is called traveling. </a:t>
            </a:r>
          </a:p>
          <a:p>
            <a:endParaRPr lang="en-US" dirty="0"/>
          </a:p>
        </p:txBody>
      </p:sp>
      <p:sp>
        <p:nvSpPr>
          <p:cNvPr id="4" name="Slide Number Placeholder 3"/>
          <p:cNvSpPr>
            <a:spLocks noGrp="1"/>
          </p:cNvSpPr>
          <p:nvPr>
            <p:ph type="sldNum" sz="quarter" idx="10"/>
          </p:nvPr>
        </p:nvSpPr>
        <p:spPr/>
        <p:txBody>
          <a:bodyPr/>
          <a:lstStyle/>
          <a:p>
            <a:fld id="{148473A5-415E-473D-AC0B-7B38B5ED4808}" type="slidenum">
              <a:rPr lang="en-US" smtClean="0"/>
              <a:pPr/>
              <a:t>6</a:t>
            </a:fld>
            <a:endParaRPr lang="en-US"/>
          </a:p>
        </p:txBody>
      </p:sp>
    </p:spTree>
    <p:extLst>
      <p:ext uri="{BB962C8B-B14F-4D97-AF65-F5344CB8AC3E}">
        <p14:creationId xmlns:p14="http://schemas.microsoft.com/office/powerpoint/2010/main" val="3031138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next behavior is called breaching. Breaching is a very dramatic behavior. During breaching, a dolphin or whale jumps head first out of the water. While in the air they may rotate their body so they land on their side, creating a HUGE splash!! Both baleen and toothed whales </a:t>
            </a:r>
            <a:r>
              <a:rPr lang="en-US" sz="1200" kern="1200" dirty="0" smtClean="0">
                <a:solidFill>
                  <a:schemeClr val="tx1"/>
                </a:solidFill>
                <a:effectLst/>
                <a:latin typeface="+mn-lt"/>
                <a:ea typeface="+mn-ea"/>
                <a:cs typeface="+mn-cs"/>
              </a:rPr>
              <a:t>do this. </a:t>
            </a:r>
            <a:r>
              <a:rPr lang="en-US" sz="1200" kern="1200" dirty="0">
                <a:solidFill>
                  <a:schemeClr val="tx1"/>
                </a:solidFill>
                <a:effectLst/>
                <a:latin typeface="+mn-lt"/>
                <a:ea typeface="+mn-ea"/>
                <a:cs typeface="+mn-cs"/>
              </a:rPr>
              <a:t>Scientists are not sure why whales and dolphins breach. </a:t>
            </a:r>
            <a:r>
              <a:rPr lang="en-US" sz="1200" kern="1200" dirty="0" smtClean="0">
                <a:solidFill>
                  <a:schemeClr val="tx1"/>
                </a:solidFill>
                <a:effectLst/>
                <a:latin typeface="+mn-lt"/>
                <a:ea typeface="+mn-ea"/>
                <a:cs typeface="+mn-cs"/>
              </a:rPr>
              <a:t>Possibilities </a:t>
            </a:r>
            <a:r>
              <a:rPr lang="en-US" sz="1200" kern="1200" dirty="0">
                <a:solidFill>
                  <a:schemeClr val="tx1"/>
                </a:solidFill>
                <a:effectLst/>
                <a:latin typeface="+mn-lt"/>
                <a:ea typeface="+mn-ea"/>
                <a:cs typeface="+mn-cs"/>
              </a:rPr>
              <a:t>include </a:t>
            </a:r>
            <a:r>
              <a:rPr lang="en-US" sz="1200" kern="1200" dirty="0" smtClean="0">
                <a:solidFill>
                  <a:schemeClr val="tx1"/>
                </a:solidFill>
                <a:effectLst/>
                <a:latin typeface="+mn-lt"/>
                <a:ea typeface="+mn-ea"/>
                <a:cs typeface="+mn-cs"/>
              </a:rPr>
              <a:t>communicating </a:t>
            </a:r>
            <a:r>
              <a:rPr lang="en-US" sz="1200" kern="1200" dirty="0">
                <a:solidFill>
                  <a:schemeClr val="tx1"/>
                </a:solidFill>
                <a:effectLst/>
                <a:latin typeface="+mn-lt"/>
                <a:ea typeface="+mn-ea"/>
                <a:cs typeface="+mn-cs"/>
              </a:rPr>
              <a:t>with other animals, stunning prey so they are easier to </a:t>
            </a:r>
            <a:r>
              <a:rPr lang="en-US" sz="1200" kern="1200" dirty="0" smtClean="0">
                <a:solidFill>
                  <a:schemeClr val="tx1"/>
                </a:solidFill>
                <a:effectLst/>
                <a:latin typeface="+mn-lt"/>
                <a:ea typeface="+mn-ea"/>
                <a:cs typeface="+mn-cs"/>
              </a:rPr>
              <a:t>catch, </a:t>
            </a:r>
            <a:r>
              <a:rPr lang="en-US" sz="1200" kern="1200" dirty="0">
                <a:solidFill>
                  <a:schemeClr val="tx1"/>
                </a:solidFill>
                <a:effectLst/>
                <a:latin typeface="+mn-lt"/>
                <a:ea typeface="+mn-ea"/>
                <a:cs typeface="+mn-cs"/>
              </a:rPr>
              <a:t>or showing that they feel threatened by something. </a:t>
            </a:r>
            <a:r>
              <a:rPr lang="en-US" sz="1200" i="1" kern="1200" dirty="0">
                <a:solidFill>
                  <a:schemeClr val="tx1"/>
                </a:solidFill>
                <a:effectLst/>
                <a:latin typeface="+mn-lt"/>
                <a:ea typeface="+mn-ea"/>
                <a:cs typeface="+mn-cs"/>
              </a:rPr>
              <a:t>[Click on video to start it. Video is about 60 seconds in length. You might want to be ready to mute the audio for this clip—there are people shrieking quite loudly in it!].</a:t>
            </a:r>
            <a:r>
              <a:rPr lang="en-US" sz="1200" kern="1200" dirty="0">
                <a:solidFill>
                  <a:schemeClr val="tx1"/>
                </a:solidFill>
                <a:effectLst/>
                <a:latin typeface="+mn-lt"/>
                <a:ea typeface="+mn-ea"/>
                <a:cs typeface="+mn-cs"/>
              </a:rPr>
              <a:t> Did you recognize the type of whale in this video? </a:t>
            </a:r>
            <a:r>
              <a:rPr lang="en-US" sz="1200" i="1" kern="1200" dirty="0">
                <a:solidFill>
                  <a:schemeClr val="tx1"/>
                </a:solidFill>
                <a:effectLst/>
                <a:latin typeface="+mn-lt"/>
                <a:ea typeface="+mn-ea"/>
                <a:cs typeface="+mn-cs"/>
              </a:rPr>
              <a:t>[Correct answer is orca or killer whale.]</a:t>
            </a:r>
            <a:r>
              <a:rPr lang="en-US" sz="1200" kern="1200" dirty="0">
                <a:solidFill>
                  <a:schemeClr val="tx1"/>
                </a:solidFill>
                <a:effectLst/>
                <a:latin typeface="+mn-lt"/>
                <a:ea typeface="+mn-ea"/>
                <a:cs typeface="+mn-cs"/>
              </a:rPr>
              <a:t> </a:t>
            </a:r>
          </a:p>
          <a:p>
            <a:endParaRPr lang="en-US" baseline="0" dirty="0"/>
          </a:p>
          <a:p>
            <a:r>
              <a:rPr lang="en-US" i="1" baseline="0" dirty="0"/>
              <a:t>Video use permission granted 7-6-12 (credit American Safari Cruises) http://www.youtube.com/watch?v=zUrDgfEBH-A </a:t>
            </a:r>
          </a:p>
          <a:p>
            <a:endParaRPr lang="en-US" baseline="0" dirty="0"/>
          </a:p>
        </p:txBody>
      </p:sp>
      <p:sp>
        <p:nvSpPr>
          <p:cNvPr id="4" name="Slide Number Placeholder 3"/>
          <p:cNvSpPr>
            <a:spLocks noGrp="1"/>
          </p:cNvSpPr>
          <p:nvPr>
            <p:ph type="sldNum" sz="quarter" idx="10"/>
          </p:nvPr>
        </p:nvSpPr>
        <p:spPr/>
        <p:txBody>
          <a:bodyPr/>
          <a:lstStyle/>
          <a:p>
            <a:fld id="{BCDDB72C-1D65-44FC-995C-A5E95F5AF470}" type="slidenum">
              <a:rPr lang="en-US" smtClean="0"/>
              <a:pPr/>
              <a:t>7</a:t>
            </a:fld>
            <a:endParaRPr lang="en-US"/>
          </a:p>
        </p:txBody>
      </p:sp>
    </p:spTree>
    <p:extLst>
      <p:ext uri="{BB962C8B-B14F-4D97-AF65-F5344CB8AC3E}">
        <p14:creationId xmlns:p14="http://schemas.microsoft.com/office/powerpoint/2010/main" val="2707776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start by talking about bow riding. Many different types of dolphins can be seen bow or wake riding. Note that baleen whales do NOT bow </a:t>
            </a:r>
            <a:r>
              <a:rPr lang="en-US" sz="1200" kern="1200" dirty="0" smtClean="0">
                <a:solidFill>
                  <a:schemeClr val="tx1"/>
                </a:solidFill>
                <a:effectLst/>
                <a:latin typeface="+mn-lt"/>
                <a:ea typeface="+mn-ea"/>
                <a:cs typeface="+mn-cs"/>
              </a:rPr>
              <a:t>ride. </a:t>
            </a:r>
            <a:r>
              <a:rPr lang="en-US" sz="1200" kern="1200" dirty="0">
                <a:solidFill>
                  <a:schemeClr val="tx1"/>
                </a:solidFill>
                <a:effectLst/>
                <a:latin typeface="+mn-lt"/>
                <a:ea typeface="+mn-ea"/>
                <a:cs typeface="+mn-cs"/>
              </a:rPr>
              <a:t>Dolphins ride the waves created in front of or behind boats and may do this for minutes to hours. It </a:t>
            </a:r>
            <a:r>
              <a:rPr lang="en-US" sz="1200" kern="1200" dirty="0" smtClean="0">
                <a:solidFill>
                  <a:schemeClr val="tx1"/>
                </a:solidFill>
                <a:effectLst/>
                <a:latin typeface="+mn-lt"/>
                <a:ea typeface="+mn-ea"/>
                <a:cs typeface="+mn-cs"/>
              </a:rPr>
              <a:t>may </a:t>
            </a:r>
            <a:r>
              <a:rPr lang="en-US" sz="1200" kern="1200" dirty="0">
                <a:solidFill>
                  <a:schemeClr val="tx1"/>
                </a:solidFill>
                <a:effectLst/>
                <a:latin typeface="+mn-lt"/>
                <a:ea typeface="+mn-ea"/>
                <a:cs typeface="+mn-cs"/>
              </a:rPr>
              <a:t>look like the boat will run over the dolphins, but scientists think dolphins </a:t>
            </a:r>
            <a:r>
              <a:rPr lang="en-US" sz="1200" kern="1200" dirty="0" smtClean="0">
                <a:solidFill>
                  <a:schemeClr val="tx1"/>
                </a:solidFill>
                <a:effectLst/>
                <a:latin typeface="+mn-lt"/>
                <a:ea typeface="+mn-ea"/>
                <a:cs typeface="+mn-cs"/>
              </a:rPr>
              <a:t>do </a:t>
            </a:r>
            <a:r>
              <a:rPr lang="en-US" sz="1200" kern="1200" dirty="0">
                <a:solidFill>
                  <a:schemeClr val="tx1"/>
                </a:solidFill>
                <a:effectLst/>
                <a:latin typeface="+mn-lt"/>
                <a:ea typeface="+mn-ea"/>
                <a:cs typeface="+mn-cs"/>
              </a:rPr>
              <a:t>this to save energy. </a:t>
            </a:r>
            <a:r>
              <a:rPr lang="en-US" sz="1200" kern="1200" dirty="0" smtClean="0">
                <a:solidFill>
                  <a:schemeClr val="tx1"/>
                </a:solidFill>
                <a:effectLst/>
                <a:latin typeface="+mn-lt"/>
                <a:ea typeface="+mn-ea"/>
                <a:cs typeface="+mn-cs"/>
              </a:rPr>
              <a:t>Bow </a:t>
            </a:r>
            <a:r>
              <a:rPr lang="en-US" sz="1200" kern="1200" dirty="0">
                <a:solidFill>
                  <a:schemeClr val="tx1"/>
                </a:solidFill>
                <a:effectLst/>
                <a:latin typeface="+mn-lt"/>
                <a:ea typeface="+mn-ea"/>
                <a:cs typeface="+mn-cs"/>
              </a:rPr>
              <a:t>riding </a:t>
            </a:r>
            <a:r>
              <a:rPr lang="en-US" sz="1200" kern="1200" dirty="0" smtClean="0">
                <a:solidFill>
                  <a:schemeClr val="tx1"/>
                </a:solidFill>
                <a:effectLst/>
                <a:latin typeface="+mn-lt"/>
                <a:ea typeface="+mn-ea"/>
                <a:cs typeface="+mn-cs"/>
              </a:rPr>
              <a:t>may be </a:t>
            </a:r>
            <a:r>
              <a:rPr lang="en-US" sz="1200" kern="1200" dirty="0">
                <a:solidFill>
                  <a:schemeClr val="tx1"/>
                </a:solidFill>
                <a:effectLst/>
                <a:latin typeface="+mn-lt"/>
                <a:ea typeface="+mn-ea"/>
                <a:cs typeface="+mn-cs"/>
              </a:rPr>
              <a:t>similar to </a:t>
            </a:r>
            <a:r>
              <a:rPr lang="en-US" sz="1200" kern="1200" dirty="0" smtClean="0">
                <a:solidFill>
                  <a:schemeClr val="tx1"/>
                </a:solidFill>
                <a:effectLst/>
                <a:latin typeface="+mn-lt"/>
                <a:ea typeface="+mn-ea"/>
                <a:cs typeface="+mn-cs"/>
              </a:rPr>
              <a:t>“body </a:t>
            </a:r>
            <a:r>
              <a:rPr lang="en-US" sz="1200" kern="1200" dirty="0">
                <a:solidFill>
                  <a:schemeClr val="tx1"/>
                </a:solidFill>
                <a:effectLst/>
                <a:latin typeface="+mn-lt"/>
                <a:ea typeface="+mn-ea"/>
                <a:cs typeface="+mn-cs"/>
              </a:rPr>
              <a:t>surfing</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which is </a:t>
            </a:r>
            <a:r>
              <a:rPr lang="en-US" sz="1200" kern="1200" dirty="0" smtClean="0">
                <a:solidFill>
                  <a:schemeClr val="tx1"/>
                </a:solidFill>
                <a:effectLst/>
                <a:latin typeface="+mn-lt"/>
                <a:ea typeface="+mn-ea"/>
                <a:cs typeface="+mn-cs"/>
              </a:rPr>
              <a:t>surfing </a:t>
            </a:r>
            <a:r>
              <a:rPr lang="en-US" sz="1200" kern="1200" dirty="0">
                <a:solidFill>
                  <a:schemeClr val="tx1"/>
                </a:solidFill>
                <a:effectLst/>
                <a:latin typeface="+mn-lt"/>
                <a:ea typeface="+mn-ea"/>
                <a:cs typeface="+mn-cs"/>
              </a:rPr>
              <a:t>without a surf board. This is often a fun game for humans to play at the beach. </a:t>
            </a:r>
            <a:r>
              <a:rPr lang="en-US" sz="1200" kern="1200" dirty="0" smtClean="0">
                <a:solidFill>
                  <a:schemeClr val="tx1"/>
                </a:solidFill>
                <a:effectLst/>
                <a:latin typeface="+mn-lt"/>
                <a:ea typeface="+mn-ea"/>
                <a:cs typeface="+mn-cs"/>
              </a:rPr>
              <a:t>Keep in mind that people </a:t>
            </a:r>
            <a:r>
              <a:rPr lang="en-US" sz="1200" kern="1200" dirty="0">
                <a:solidFill>
                  <a:schemeClr val="tx1"/>
                </a:solidFill>
                <a:effectLst/>
                <a:latin typeface="+mn-lt"/>
                <a:ea typeface="+mn-ea"/>
                <a:cs typeface="+mn-cs"/>
              </a:rPr>
              <a:t>should never drive a boat towards dolphins in order to try </a:t>
            </a:r>
            <a:r>
              <a:rPr lang="en-US" sz="1200" kern="1200" dirty="0" smtClean="0">
                <a:solidFill>
                  <a:schemeClr val="tx1"/>
                </a:solidFill>
                <a:effectLst/>
                <a:latin typeface="+mn-lt"/>
                <a:ea typeface="+mn-ea"/>
                <a:cs typeface="+mn-cs"/>
              </a:rPr>
              <a:t>to </a:t>
            </a:r>
            <a:r>
              <a:rPr lang="en-US" sz="1200" kern="1200" dirty="0">
                <a:solidFill>
                  <a:schemeClr val="tx1"/>
                </a:solidFill>
                <a:effectLst/>
                <a:latin typeface="+mn-lt"/>
                <a:ea typeface="+mn-ea"/>
                <a:cs typeface="+mn-cs"/>
              </a:rPr>
              <a:t>get them to bow ride. This can be dangerous to the dolphins. Let’s watch some dolphins bow riding in this </a:t>
            </a:r>
            <a:r>
              <a:rPr lang="en-US" sz="1200" kern="1200" dirty="0" smtClean="0">
                <a:solidFill>
                  <a:schemeClr val="tx1"/>
                </a:solidFill>
                <a:effectLst/>
                <a:latin typeface="+mn-lt"/>
                <a:ea typeface="+mn-ea"/>
                <a:cs typeface="+mn-cs"/>
              </a:rPr>
              <a:t>clip</a:t>
            </a:r>
            <a:r>
              <a:rPr lang="en-US" sz="1200" kern="1200" dirty="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(Click </a:t>
            </a:r>
            <a:r>
              <a:rPr lang="en-US" sz="1200" i="1" kern="1200" dirty="0">
                <a:solidFill>
                  <a:schemeClr val="tx1"/>
                </a:solidFill>
                <a:effectLst/>
                <a:latin typeface="+mn-lt"/>
                <a:ea typeface="+mn-ea"/>
                <a:cs typeface="+mn-cs"/>
              </a:rPr>
              <a:t>on the video to play it. If needed, the direct link is also </a:t>
            </a:r>
            <a:r>
              <a:rPr lang="en-US" sz="1200" i="1" kern="1200" dirty="0" smtClean="0">
                <a:solidFill>
                  <a:schemeClr val="tx1"/>
                </a:solidFill>
                <a:effectLst/>
                <a:latin typeface="+mn-lt"/>
                <a:ea typeface="+mn-ea"/>
                <a:cs typeface="+mn-cs"/>
              </a:rPr>
              <a:t>on </a:t>
            </a:r>
            <a:r>
              <a:rPr lang="en-US" sz="1200" i="1" kern="1200" dirty="0">
                <a:solidFill>
                  <a:schemeClr val="tx1"/>
                </a:solidFill>
                <a:effectLst/>
                <a:latin typeface="+mn-lt"/>
                <a:ea typeface="+mn-ea"/>
                <a:cs typeface="+mn-cs"/>
              </a:rPr>
              <a:t>the slide, but this will require </a:t>
            </a:r>
            <a:r>
              <a:rPr lang="en-US" sz="1200" i="1" kern="1200" dirty="0" smtClean="0">
                <a:solidFill>
                  <a:schemeClr val="tx1"/>
                </a:solidFill>
                <a:effectLst/>
                <a:latin typeface="+mn-lt"/>
                <a:ea typeface="+mn-ea"/>
                <a:cs typeface="+mn-cs"/>
              </a:rPr>
              <a:t>an Internet connection, </a:t>
            </a:r>
            <a:r>
              <a:rPr lang="en-US" sz="1200" i="1" kern="1200" dirty="0">
                <a:solidFill>
                  <a:schemeClr val="tx1"/>
                </a:solidFill>
                <a:effectLst/>
                <a:latin typeface="+mn-lt"/>
                <a:ea typeface="+mn-ea"/>
                <a:cs typeface="+mn-cs"/>
              </a:rPr>
              <a:t>and </a:t>
            </a:r>
            <a:r>
              <a:rPr lang="en-US" sz="1200" i="1" kern="1200" dirty="0" smtClean="0">
                <a:solidFill>
                  <a:schemeClr val="tx1"/>
                </a:solidFill>
                <a:effectLst/>
                <a:latin typeface="+mn-lt"/>
                <a:ea typeface="+mn-ea"/>
                <a:cs typeface="+mn-cs"/>
              </a:rPr>
              <a:t>it will </a:t>
            </a:r>
            <a:r>
              <a:rPr lang="en-US" sz="1200" i="1" kern="1200" dirty="0">
                <a:solidFill>
                  <a:schemeClr val="tx1"/>
                </a:solidFill>
                <a:effectLst/>
                <a:latin typeface="+mn-lt"/>
                <a:ea typeface="+mn-ea"/>
                <a:cs typeface="+mn-cs"/>
              </a:rPr>
              <a:t>open the video in a new window. Video clip is about 1.5 minutes.]</a:t>
            </a:r>
            <a:endParaRPr lang="en-US" sz="1200" kern="1200" dirty="0">
              <a:solidFill>
                <a:schemeClr val="tx1"/>
              </a:solidFill>
              <a:effectLst/>
              <a:latin typeface="+mn-lt"/>
              <a:ea typeface="+mn-ea"/>
              <a:cs typeface="+mn-cs"/>
            </a:endParaRPr>
          </a:p>
          <a:p>
            <a:endParaRPr lang="en-US" i="0" dirty="0"/>
          </a:p>
          <a:p>
            <a:r>
              <a:rPr lang="en-US" i="1" dirty="0"/>
              <a:t>YouTube video posted by Sea Star Sport Fishing. Message sent via </a:t>
            </a:r>
            <a:r>
              <a:rPr lang="en-US" i="1" dirty="0" err="1"/>
              <a:t>Facebook</a:t>
            </a:r>
            <a:r>
              <a:rPr lang="en-US" i="1" dirty="0"/>
              <a:t> on 5-1-12 to request permission</a:t>
            </a:r>
            <a:r>
              <a:rPr lang="en-US" i="1" baseline="0" dirty="0"/>
              <a:t> to use this. Permission granted 5-3-12 by Captain Joe.</a:t>
            </a:r>
          </a:p>
        </p:txBody>
      </p:sp>
      <p:sp>
        <p:nvSpPr>
          <p:cNvPr id="4" name="Slide Number Placeholder 3"/>
          <p:cNvSpPr>
            <a:spLocks noGrp="1"/>
          </p:cNvSpPr>
          <p:nvPr>
            <p:ph type="sldNum" sz="quarter" idx="10"/>
          </p:nvPr>
        </p:nvSpPr>
        <p:spPr/>
        <p:txBody>
          <a:bodyPr/>
          <a:lstStyle/>
          <a:p>
            <a:fld id="{BCDDB72C-1D65-44FC-995C-A5E95F5AF470}" type="slidenum">
              <a:rPr lang="en-US" smtClean="0"/>
              <a:pPr/>
              <a:t>8</a:t>
            </a:fld>
            <a:endParaRPr lang="en-US"/>
          </a:p>
        </p:txBody>
      </p:sp>
    </p:spTree>
    <p:extLst>
      <p:ext uri="{BB962C8B-B14F-4D97-AF65-F5344CB8AC3E}">
        <p14:creationId xmlns:p14="http://schemas.microsoft.com/office/powerpoint/2010/main" val="2713206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Dolphins may display certain behaviors when they feel threatened or when </a:t>
            </a:r>
            <a:r>
              <a:rPr lang="en-US" sz="1200" kern="1200" dirty="0">
                <a:solidFill>
                  <a:schemeClr val="tx1"/>
                </a:solidFill>
                <a:effectLst/>
                <a:latin typeface="+mn-lt"/>
                <a:ea typeface="+mn-ea"/>
                <a:cs typeface="+mn-cs"/>
              </a:rPr>
              <a:t>people get too </a:t>
            </a:r>
            <a:r>
              <a:rPr lang="en-US" sz="1200" kern="1200" dirty="0" smtClean="0">
                <a:solidFill>
                  <a:schemeClr val="tx1"/>
                </a:solidFill>
                <a:effectLst/>
                <a:latin typeface="+mn-lt"/>
                <a:ea typeface="+mn-ea"/>
                <a:cs typeface="+mn-cs"/>
              </a:rPr>
              <a:t>close. </a:t>
            </a:r>
            <a:r>
              <a:rPr lang="en-US" sz="1200" kern="1200" dirty="0">
                <a:solidFill>
                  <a:schemeClr val="tx1"/>
                </a:solidFill>
                <a:effectLst/>
                <a:latin typeface="+mn-lt"/>
                <a:ea typeface="+mn-ea"/>
                <a:cs typeface="+mn-cs"/>
              </a:rPr>
              <a:t>These can include tail slapping or breaching, </a:t>
            </a:r>
            <a:r>
              <a:rPr lang="en-US" sz="1200" kern="1200" dirty="0" smtClean="0">
                <a:solidFill>
                  <a:schemeClr val="tx1"/>
                </a:solidFill>
                <a:effectLst/>
                <a:latin typeface="+mn-lt"/>
                <a:ea typeface="+mn-ea"/>
                <a:cs typeface="+mn-cs"/>
              </a:rPr>
              <a:t>shielding </a:t>
            </a:r>
            <a:r>
              <a:rPr lang="en-US" sz="1200" kern="1200" dirty="0">
                <a:solidFill>
                  <a:schemeClr val="tx1"/>
                </a:solidFill>
                <a:effectLst/>
                <a:latin typeface="+mn-lt"/>
                <a:ea typeface="+mn-ea"/>
                <a:cs typeface="+mn-cs"/>
              </a:rPr>
              <a:t>calves from people or vessels, and </a:t>
            </a:r>
            <a:r>
              <a:rPr lang="en-US" sz="1200" kern="1200" dirty="0" smtClean="0">
                <a:solidFill>
                  <a:schemeClr val="tx1"/>
                </a:solidFill>
                <a:effectLst/>
                <a:latin typeface="+mn-lt"/>
                <a:ea typeface="+mn-ea"/>
                <a:cs typeface="+mn-cs"/>
              </a:rPr>
              <a:t>quick retreats. </a:t>
            </a:r>
            <a:r>
              <a:rPr lang="en-US" sz="1200" kern="1200" dirty="0">
                <a:solidFill>
                  <a:schemeClr val="tx1"/>
                </a:solidFill>
                <a:effectLst/>
                <a:latin typeface="+mn-lt"/>
                <a:ea typeface="+mn-ea"/>
                <a:cs typeface="+mn-cs"/>
              </a:rPr>
              <a:t>Scientists call these “disturbance behaviors.”</a:t>
            </a:r>
          </a:p>
        </p:txBody>
      </p:sp>
      <p:sp>
        <p:nvSpPr>
          <p:cNvPr id="4" name="Slide Number Placeholder 3"/>
          <p:cNvSpPr>
            <a:spLocks noGrp="1"/>
          </p:cNvSpPr>
          <p:nvPr>
            <p:ph type="sldNum" sz="quarter" idx="10"/>
          </p:nvPr>
        </p:nvSpPr>
        <p:spPr/>
        <p:txBody>
          <a:bodyPr/>
          <a:lstStyle/>
          <a:p>
            <a:fld id="{148473A5-415E-473D-AC0B-7B38B5ED4808}" type="slidenum">
              <a:rPr lang="en-US" smtClean="0"/>
              <a:pPr/>
              <a:t>9</a:t>
            </a:fld>
            <a:endParaRPr lang="en-US"/>
          </a:p>
        </p:txBody>
      </p:sp>
    </p:spTree>
    <p:extLst>
      <p:ext uri="{BB962C8B-B14F-4D97-AF65-F5344CB8AC3E}">
        <p14:creationId xmlns:p14="http://schemas.microsoft.com/office/powerpoint/2010/main" val="1489018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7695D8A-79D4-4FEC-A6B7-2CA027ED7430}" type="datetimeFigureOut">
              <a:rPr lang="en-US" smtClean="0"/>
              <a:pPr/>
              <a:t>10/1/2019</a:t>
            </a:fld>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CB9ED95-0E49-4D2B-B71F-E1B5F754AEA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29" name="Picture 5"/>
          <p:cNvPicPr>
            <a:picLocks noChangeAspect="1" noChangeArrowheads="1"/>
          </p:cNvPicPr>
          <p:nvPr userDrawn="1"/>
        </p:nvPicPr>
        <p:blipFill>
          <a:blip r:embed="rId2"/>
          <a:srcRect r="7552" b="53832"/>
          <a:stretch>
            <a:fillRect/>
          </a:stretch>
        </p:blipFill>
        <p:spPr bwMode="auto">
          <a:xfrm>
            <a:off x="4648200" y="4698600"/>
            <a:ext cx="4495800" cy="2159400"/>
          </a:xfrm>
          <a:prstGeom prst="rect">
            <a:avLst/>
          </a:prstGeom>
          <a:noFill/>
          <a:ln w="9525">
            <a:noFill/>
            <a:miter lim="800000"/>
            <a:headEnd/>
            <a:tailEnd/>
          </a:ln>
          <a:effec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4"/>
          <a:srcRect l="2941" b="38185"/>
          <a:stretch>
            <a:fillRect/>
          </a:stretch>
        </p:blipFill>
        <p:spPr bwMode="auto">
          <a:xfrm>
            <a:off x="76200" y="76200"/>
            <a:ext cx="7543800" cy="6553200"/>
          </a:xfrm>
          <a:prstGeom prst="rect">
            <a:avLst/>
          </a:prstGeom>
          <a:noFill/>
          <a:ln w="9525">
            <a:noFill/>
            <a:miter lim="800000"/>
            <a:headEnd/>
            <a:tailEnd/>
          </a:ln>
          <a:effectLst/>
        </p:spPr>
      </p:pic>
      <p:sp>
        <p:nvSpPr>
          <p:cNvPr id="9" name="Title 1"/>
          <p:cNvSpPr txBox="1">
            <a:spLocks/>
          </p:cNvSpPr>
          <p:nvPr userDrawn="1"/>
        </p:nvSpPr>
        <p:spPr>
          <a:xfrm>
            <a:off x="4267200" y="2743200"/>
            <a:ext cx="4191000" cy="3581400"/>
          </a:xfrm>
          <a:prstGeom prst="rect">
            <a:avLst/>
          </a:prstGeom>
        </p:spPr>
        <p:txBody>
          <a:bodyPr/>
          <a:lstStyle>
            <a:lvl1pPr>
              <a:defRPr>
                <a:solidFill>
                  <a:srgbClr val="0054A4"/>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rgbClr val="0054A4"/>
              </a:solidFill>
              <a:effectLst/>
              <a:uLnTx/>
              <a:uFillTx/>
              <a:latin typeface="+mj-lt"/>
              <a:ea typeface="+mj-ea"/>
              <a:cs typeface="+mj-cs"/>
            </a:endParaRPr>
          </a:p>
        </p:txBody>
      </p:sp>
      <p:pic>
        <p:nvPicPr>
          <p:cNvPr id="1026" name="Picture 2"/>
          <p:cNvPicPr>
            <a:picLocks noChangeAspect="1" noChangeArrowheads="1"/>
          </p:cNvPicPr>
          <p:nvPr userDrawn="1"/>
        </p:nvPicPr>
        <p:blipFill>
          <a:blip r:embed="rId5" cstate="print"/>
          <a:srcRect/>
          <a:stretch>
            <a:fillRect/>
          </a:stretch>
        </p:blipFill>
        <p:spPr bwMode="auto">
          <a:xfrm>
            <a:off x="5257800" y="6240084"/>
            <a:ext cx="1524000" cy="463550"/>
          </a:xfrm>
          <a:prstGeom prst="rect">
            <a:avLst/>
          </a:prstGeom>
          <a:noFill/>
        </p:spPr>
      </p:pic>
      <p:pic>
        <p:nvPicPr>
          <p:cNvPr id="1027" name="Picture 3"/>
          <p:cNvPicPr>
            <a:picLocks noChangeAspect="1" noChangeArrowheads="1"/>
          </p:cNvPicPr>
          <p:nvPr userDrawn="1"/>
        </p:nvPicPr>
        <p:blipFill>
          <a:blip r:embed="rId6"/>
          <a:srcRect/>
          <a:stretch>
            <a:fillRect/>
          </a:stretch>
        </p:blipFill>
        <p:spPr bwMode="auto">
          <a:xfrm>
            <a:off x="6905625" y="6019800"/>
            <a:ext cx="942975" cy="639762"/>
          </a:xfrm>
          <a:prstGeom prst="rect">
            <a:avLst/>
          </a:prstGeom>
          <a:noFill/>
        </p:spPr>
      </p:pic>
      <p:pic>
        <p:nvPicPr>
          <p:cNvPr id="1028" name="Picture 4" descr="C:\Documents and Settings\cheryl.bonnes\Desktop\CSB Folders\NOAA\NOAA and DOC logos\NOAA Logo\NOAA logo 2012\noaa-fisheries-rgb-2line-horizontal.png"/>
          <p:cNvPicPr>
            <a:picLocks noChangeAspect="1" noChangeArrowheads="1"/>
          </p:cNvPicPr>
          <p:nvPr userDrawn="1"/>
        </p:nvPicPr>
        <p:blipFill>
          <a:blip r:embed="rId7" cstate="print"/>
          <a:srcRect/>
          <a:stretch>
            <a:fillRect/>
          </a:stretch>
        </p:blipFill>
        <p:spPr bwMode="auto">
          <a:xfrm>
            <a:off x="3657600" y="6172200"/>
            <a:ext cx="1487427" cy="519112"/>
          </a:xfrm>
          <a:prstGeom prst="rect">
            <a:avLst/>
          </a:prstGeom>
          <a:noFill/>
        </p:spPr>
      </p:pic>
      <p:pic>
        <p:nvPicPr>
          <p:cNvPr id="7" name="Picture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019387" y="5943600"/>
            <a:ext cx="687307" cy="838200"/>
          </a:xfrm>
          <a:prstGeom prst="rect">
            <a:avLst/>
          </a:prstGeom>
        </p:spPr>
      </p:pic>
    </p:spTree>
  </p:cSld>
  <p:clrMap bg1="lt1" tx1="dk1" bg2="lt2" tx2="dk2" accent1="accent1" accent2="accent2" accent3="accent3" accent4="accent4" accent5="accent5" accent6="accent6" hlink="hlink" folHlink="folHlink"/>
  <p:sldLayoutIdLst>
    <p:sldLayoutId id="2147483652" r:id="rId1"/>
    <p:sldLayoutId id="2147483656"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5"/>
          <p:cNvPicPr>
            <a:picLocks noChangeAspect="1" noChangeArrowheads="1"/>
          </p:cNvPicPr>
          <p:nvPr userDrawn="1"/>
        </p:nvPicPr>
        <p:blipFill>
          <a:blip r:embed="rId4"/>
          <a:srcRect r="7552" b="53832"/>
          <a:stretch>
            <a:fillRect/>
          </a:stretch>
        </p:blipFill>
        <p:spPr bwMode="auto">
          <a:xfrm>
            <a:off x="5562600" y="5029200"/>
            <a:ext cx="3581400" cy="1720200"/>
          </a:xfrm>
          <a:prstGeom prst="rect">
            <a:avLst/>
          </a:prstGeom>
          <a:noFill/>
          <a:ln w="9525">
            <a:noFill/>
            <a:miter lim="800000"/>
            <a:headEnd/>
            <a:tailEnd/>
          </a:ln>
          <a:effectLst/>
        </p:spPr>
      </p:pic>
      <p:sp>
        <p:nvSpPr>
          <p:cNvPr id="11" name="Title 1"/>
          <p:cNvSpPr txBox="1">
            <a:spLocks/>
          </p:cNvSpPr>
          <p:nvPr userDrawn="1"/>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12" name="Footer Placeholder 4"/>
          <p:cNvSpPr txBox="1">
            <a:spLocks/>
          </p:cNvSpPr>
          <p:nvPr userDrawn="1"/>
        </p:nvSpPr>
        <p:spPr>
          <a:xfrm>
            <a:off x="685800" y="6172200"/>
            <a:ext cx="3810000" cy="365125"/>
          </a:xfrm>
          <a:prstGeom prst="rect">
            <a:avLst/>
          </a:prstGeom>
        </p:spPr>
        <p:txBody>
          <a:bodyPr/>
          <a:lstStyle>
            <a:lvl1pPr algn="r">
              <a:defRPr baseline="0">
                <a:solidFill>
                  <a:schemeClr val="tx2">
                    <a:lumMod val="60000"/>
                    <a:lumOff val="4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chemeClr val="tx2">
                  <a:lumMod val="60000"/>
                  <a:lumOff val="40000"/>
                </a:schemeClr>
              </a:solidFill>
              <a:effectLst/>
              <a:uLnTx/>
              <a:uFillTx/>
              <a:latin typeface="+mn-lt"/>
              <a:ea typeface="+mn-ea"/>
              <a:cs typeface="+mn-cs"/>
            </a:endParaRPr>
          </a:p>
        </p:txBody>
      </p:sp>
      <p:sp>
        <p:nvSpPr>
          <p:cNvPr id="13" name="Title 1"/>
          <p:cNvSpPr txBox="1">
            <a:spLocks/>
          </p:cNvSpPr>
          <p:nvPr userDrawn="1"/>
        </p:nvSpPr>
        <p:spPr>
          <a:xfrm>
            <a:off x="609600" y="304800"/>
            <a:ext cx="8229600" cy="914400"/>
          </a:xfrm>
          <a:prstGeom prst="rect">
            <a:avLst/>
          </a:prstGeom>
        </p:spPr>
        <p:txBody>
          <a:bodyPr/>
          <a:lstStyle>
            <a:lvl1pPr>
              <a:defRPr>
                <a:solidFill>
                  <a:srgbClr val="0054A4"/>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rgbClr val="0054A4"/>
              </a:solidFill>
              <a:effectLst/>
              <a:uLnTx/>
              <a:uFillTx/>
              <a:latin typeface="+mj-lt"/>
              <a:ea typeface="+mj-ea"/>
              <a:cs typeface="+mj-cs"/>
            </a:endParaRPr>
          </a:p>
        </p:txBody>
      </p:sp>
      <p:sp>
        <p:nvSpPr>
          <p:cNvPr id="10" name="Footer Placeholder 4"/>
          <p:cNvSpPr txBox="1">
            <a:spLocks/>
          </p:cNvSpPr>
          <p:nvPr userDrawn="1"/>
        </p:nvSpPr>
        <p:spPr>
          <a:xfrm>
            <a:off x="304800" y="6492875"/>
            <a:ext cx="5486400" cy="365125"/>
          </a:xfrm>
          <a:prstGeom prst="rect">
            <a:avLst/>
          </a:prstGeom>
        </p:spPr>
        <p:txBody>
          <a:bodyPr/>
          <a:lstStyle>
            <a:lvl1pPr algn="r">
              <a:defRPr baseline="0">
                <a:solidFill>
                  <a:schemeClr val="tx2">
                    <a:lumMod val="60000"/>
                    <a:lumOff val="4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2">
                    <a:lumMod val="60000"/>
                    <a:lumOff val="40000"/>
                  </a:schemeClr>
                </a:solidFill>
                <a:effectLst/>
                <a:uLnTx/>
                <a:uFillTx/>
                <a:latin typeface="+mn-lt"/>
                <a:ea typeface="+mn-ea"/>
                <a:cs typeface="+mn-cs"/>
              </a:rPr>
              <a:t>Lesson 6  	  	Cetacean Behaviors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2">
                    <a:lumMod val="60000"/>
                    <a:lumOff val="40000"/>
                  </a:schemeClr>
                </a:solidFill>
                <a:effectLst/>
                <a:uLnTx/>
                <a:uFillTx/>
                <a:latin typeface="+mn-lt"/>
                <a:ea typeface="+mn-ea"/>
                <a:cs typeface="+mn-cs"/>
              </a:rPr>
              <a:t> </a:t>
            </a:r>
          </a:p>
        </p:txBody>
      </p:sp>
    </p:spTree>
  </p:cSld>
  <p:clrMap bg1="lt1" tx1="dk1" bg2="lt2" tx2="dk2" accent1="accent1" accent2="accent2" accent3="accent3" accent4="accent4" accent5="accent5" accent6="accent6" hlink="hlink" folHlink="folHlink"/>
  <p:sldLayoutIdLst>
    <p:sldLayoutId id="2147483649" r:id="rId1"/>
    <p:sldLayoutId id="2147483654"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video" Target="file:///C:\Users\Maia\Documents\Downloads\Free%20YouTube%20Downloader\Humpback%20Whales%20Breaching.avi" TargetMode="External"/><Relationship Id="rId5" Type="http://schemas.openxmlformats.org/officeDocument/2006/relationships/hyperlink" Target="http://www.youtube.com/watch?v=8HoZ4q1mkRY" TargetMode="Externa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video" Target="file:///C:\Users\Maia\Documents\Downloads\Free%20YouTube%20Downloader\Caught%20On%20Tape%20%20Whale%20Crashes%20on%20Boat.avi" TargetMode="External"/><Relationship Id="rId5" Type="http://schemas.openxmlformats.org/officeDocument/2006/relationships/hyperlink" Target="http://www.youtube.com/watch?v=ptvpwF9r4mM" TargetMode="Externa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video" Target="file:///C:\Users\Maia\Documents\Downloads\Free%20YouTube%20Downloader\Mariner%20Cruises%20%20Humpback%20Whale%20%20Flipper%20Slapping%20.avi" TargetMode="External"/><Relationship Id="rId5" Type="http://schemas.openxmlformats.org/officeDocument/2006/relationships/hyperlink" Target="http://www.youtube.com/watch?v=6z7uDZ83Els" TargetMode="Externa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video" Target="file:///C:\Users\Maia\Documents\Downloads\Free%20YouTube%20Downloader\8%2021%2011%20-%20Snare%20Lobtailing%20(PM%20Trip).avi" TargetMode="External"/><Relationship Id="rId5" Type="http://schemas.openxmlformats.org/officeDocument/2006/relationships/hyperlink" Target="http://www.youtube.com/watch?v=0XVh7W1UYQ0" TargetMode="Externa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video" Target="file:///C:\Users\Maia\Documents\Downloads\Free%20YouTube%20Downloader\Mom%20and%20calf%20humpback%20whale%20resting.avi" TargetMode="External"/><Relationship Id="rId5" Type="http://schemas.openxmlformats.org/officeDocument/2006/relationships/image" Target="../media/image27.png"/><Relationship Id="rId4" Type="http://schemas.openxmlformats.org/officeDocument/2006/relationships/hyperlink" Target="http://www.youtube.com/watch?v=NrAzHRdBQ4Q"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video" Target="file:///C:\Users\Maia\Documents\Downloads\Free%20YouTube%20Downloader\Right%20Whale.avi" TargetMode="External"/><Relationship Id="rId5" Type="http://schemas.openxmlformats.org/officeDocument/2006/relationships/hyperlink" Target="http://www.youtube.com/watch?v=iQshvSPVFsc" TargetMode="Externa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video" Target="file:///C:\Users\Maia\Documents\Downloads\Free%20YouTube%20Downloader\Diving%20Blue%20Whales%20in%20Monterey%20Bay%20with%20Blue%20Ocean%20Whale%20Watching.avi" TargetMode="External"/><Relationship Id="rId5" Type="http://schemas.openxmlformats.org/officeDocument/2006/relationships/image" Target="../media/image29.png"/><Relationship Id="rId4" Type="http://schemas.openxmlformats.org/officeDocument/2006/relationships/hyperlink" Target="http://www.youtube.com/watch?v=YWAU21nBweU&amp;list=UUJ3knR3qIte9llUYURfw3qA&amp;index=29&amp;feature=plcp"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video" Target="file:///C:\Users\Maia\Documents\Downloads\Free%20YouTube%20Downloader\Gray%20Whale%20Calf%20Spyhopping%20-%20Dana%20Wharf%20Whale%20Watching%20-%20Dana%20Point,%20CA.avi" TargetMode="External"/><Relationship Id="rId5" Type="http://schemas.openxmlformats.org/officeDocument/2006/relationships/image" Target="../media/image30.png"/><Relationship Id="rId4" Type="http://schemas.openxmlformats.org/officeDocument/2006/relationships/hyperlink" Target="http://www.youtube.com/watch?v=dC440Yf3moo"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video" Target="file:///C:\Users\Maia\Documents\Downloads\Free%20YouTube%20Downloader\Breaching%20Humpback%20Whales%209%205%2011%20BLUE%20OCEAN%20WHALE%20WATCHING%20MONTEREY%20BAY.avi" TargetMode="External"/><Relationship Id="rId5" Type="http://schemas.openxmlformats.org/officeDocument/2006/relationships/image" Target="../media/image32.png"/><Relationship Id="rId4" Type="http://schemas.openxmlformats.org/officeDocument/2006/relationships/hyperlink" Target="http://www.youtube.com/watch?v=LlVVTtlLOX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4.png"/><Relationship Id="rId5" Type="http://schemas.openxmlformats.org/officeDocument/2006/relationships/hyperlink" Target="http://www.youtube.com/watch?v=zUrDgfEBH-A"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video" Target="file:///C:\Users\Maia\Documents\Downloads\Free%20YouTube%20Downloader\Excerpt%20of%20dolphins%20bowriding%20from%20Sea%20Star%20Sportfishing.wmv" TargetMode="External"/><Relationship Id="rId5" Type="http://schemas.openxmlformats.org/officeDocument/2006/relationships/image" Target="../media/image15.png"/><Relationship Id="rId4" Type="http://schemas.openxmlformats.org/officeDocument/2006/relationships/hyperlink" Target="http://www.youtube.com/watch?v=NKwjcclI-aI"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24400" y="2667000"/>
            <a:ext cx="3657600" cy="3581400"/>
          </a:xfrm>
        </p:spPr>
        <p:txBody>
          <a:bodyPr/>
          <a:lstStyle/>
          <a:p>
            <a:r>
              <a:rPr lang="en-US" b="1" dirty="0">
                <a:solidFill>
                  <a:srgbClr val="002060"/>
                </a:solidFill>
              </a:rPr>
              <a:t>Lesson 6:</a:t>
            </a:r>
            <a:br>
              <a:rPr lang="en-US" b="1" dirty="0">
                <a:solidFill>
                  <a:srgbClr val="002060"/>
                </a:solidFill>
              </a:rPr>
            </a:br>
            <a:r>
              <a:rPr lang="en-US" b="1" dirty="0">
                <a:solidFill>
                  <a:srgbClr val="002060"/>
                </a:solidFill>
              </a:rPr>
              <a:t>Cetacean  </a:t>
            </a:r>
            <a:br>
              <a:rPr lang="en-US" b="1" dirty="0">
                <a:solidFill>
                  <a:srgbClr val="002060"/>
                </a:solidFill>
              </a:rPr>
            </a:br>
            <a:r>
              <a:rPr lang="en-US" b="1" dirty="0">
                <a:solidFill>
                  <a:srgbClr val="002060"/>
                </a:solidFill>
              </a:rPr>
              <a:t>Behaviors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solidFill>
                  <a:srgbClr val="002060"/>
                </a:solidFill>
              </a:rPr>
              <a:t>Socializing</a:t>
            </a:r>
          </a:p>
        </p:txBody>
      </p:sp>
      <p:pic>
        <p:nvPicPr>
          <p:cNvPr id="4098" name="Picture 2" descr="C:\Users\cheryl.bonnes\Desktop\CSB Folders\WILD DOLPHINS\Kids Activities\Wild Dolphin Behavior Game\Socializin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384" r="9437" b="6105"/>
          <a:stretch/>
        </p:blipFill>
        <p:spPr bwMode="auto">
          <a:xfrm>
            <a:off x="181304" y="1539766"/>
            <a:ext cx="4432780" cy="2682766"/>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pic>
        <p:nvPicPr>
          <p:cNvPr id="4101" name="Picture 5" descr="C:\Users\cheryl.bonnes\Desktop\CSB Folders\DOLPHIN SMART\Notebook &amp; Other Program Materials\Dolphin Behavior Fact Sheet\Dolphin Behavior Fact Sheet Folder\Links\557_26July04_S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5368" y="1447800"/>
            <a:ext cx="4189176" cy="2885164"/>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981200" y="4332964"/>
            <a:ext cx="2401619" cy="261610"/>
          </a:xfrm>
          <a:prstGeom prst="rect">
            <a:avLst/>
          </a:prstGeom>
          <a:noFill/>
        </p:spPr>
        <p:txBody>
          <a:bodyPr wrap="none" rtlCol="0">
            <a:spAutoFit/>
          </a:bodyPr>
          <a:lstStyle/>
          <a:p>
            <a:r>
              <a:rPr lang="en-US" sz="1100" b="1" i="1" dirty="0">
                <a:solidFill>
                  <a:srgbClr val="002060"/>
                </a:solidFill>
              </a:rPr>
              <a:t>Photo credits: Dolphin Ecology Project</a:t>
            </a:r>
          </a:p>
        </p:txBody>
      </p:sp>
    </p:spTree>
    <p:extLst>
      <p:ext uri="{BB962C8B-B14F-4D97-AF65-F5344CB8AC3E}">
        <p14:creationId xmlns:p14="http://schemas.microsoft.com/office/powerpoint/2010/main" val="38739417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solidFill>
                  <a:srgbClr val="002060"/>
                </a:solidFill>
              </a:rPr>
              <a:t>Common Whale Behaviors</a:t>
            </a:r>
          </a:p>
        </p:txBody>
      </p:sp>
      <p:sp>
        <p:nvSpPr>
          <p:cNvPr id="9" name="TextBox 8"/>
          <p:cNvSpPr txBox="1"/>
          <p:nvPr/>
        </p:nvSpPr>
        <p:spPr>
          <a:xfrm>
            <a:off x="5638800" y="1676400"/>
            <a:ext cx="3276599" cy="2677656"/>
          </a:xfrm>
          <a:prstGeom prst="rect">
            <a:avLst/>
          </a:prstGeom>
          <a:noFill/>
        </p:spPr>
        <p:txBody>
          <a:bodyPr wrap="square" rtlCol="0">
            <a:spAutoFit/>
          </a:bodyPr>
          <a:lstStyle/>
          <a:p>
            <a:pPr marL="457200" indent="-457200">
              <a:buFont typeface="Arial" pitchFamily="34" charset="0"/>
              <a:buChar char="•"/>
            </a:pPr>
            <a:r>
              <a:rPr lang="en-US" sz="2800" b="1" dirty="0">
                <a:solidFill>
                  <a:srgbClr val="002060"/>
                </a:solidFill>
              </a:rPr>
              <a:t>Breaching</a:t>
            </a:r>
          </a:p>
          <a:p>
            <a:pPr marL="457200" indent="-457200">
              <a:buFont typeface="Arial" pitchFamily="34" charset="0"/>
              <a:buChar char="•"/>
            </a:pPr>
            <a:r>
              <a:rPr lang="en-US" sz="2800" b="1" dirty="0" err="1">
                <a:solidFill>
                  <a:srgbClr val="002060"/>
                </a:solidFill>
              </a:rPr>
              <a:t>Flippering</a:t>
            </a:r>
            <a:endParaRPr lang="en-US" sz="2800" b="1" dirty="0">
              <a:solidFill>
                <a:srgbClr val="002060"/>
              </a:solidFill>
            </a:endParaRPr>
          </a:p>
          <a:p>
            <a:pPr marL="457200" indent="-457200">
              <a:buFont typeface="Arial" pitchFamily="34" charset="0"/>
              <a:buChar char="•"/>
            </a:pPr>
            <a:r>
              <a:rPr lang="en-US" sz="2800" b="1" dirty="0" err="1">
                <a:solidFill>
                  <a:srgbClr val="002060"/>
                </a:solidFill>
              </a:rPr>
              <a:t>Lobtailing</a:t>
            </a:r>
            <a:endParaRPr lang="en-US" sz="2800" b="1" dirty="0">
              <a:solidFill>
                <a:srgbClr val="002060"/>
              </a:solidFill>
            </a:endParaRPr>
          </a:p>
          <a:p>
            <a:pPr marL="457200" indent="-457200">
              <a:buFont typeface="Arial" pitchFamily="34" charset="0"/>
              <a:buChar char="•"/>
            </a:pPr>
            <a:r>
              <a:rPr lang="en-US" sz="2800" b="1" dirty="0">
                <a:solidFill>
                  <a:srgbClr val="002060"/>
                </a:solidFill>
              </a:rPr>
              <a:t>Logging</a:t>
            </a:r>
          </a:p>
          <a:p>
            <a:pPr marL="457200" indent="-457200">
              <a:buFont typeface="Arial" pitchFamily="34" charset="0"/>
              <a:buChar char="•"/>
            </a:pPr>
            <a:r>
              <a:rPr lang="en-US" sz="2800" b="1" dirty="0">
                <a:solidFill>
                  <a:srgbClr val="002060"/>
                </a:solidFill>
              </a:rPr>
              <a:t>Spouting</a:t>
            </a:r>
          </a:p>
          <a:p>
            <a:pPr marL="457200" indent="-457200">
              <a:buFont typeface="Arial" pitchFamily="34" charset="0"/>
              <a:buChar char="•"/>
            </a:pPr>
            <a:r>
              <a:rPr lang="en-US" sz="2800" b="1" dirty="0" err="1">
                <a:solidFill>
                  <a:srgbClr val="002060"/>
                </a:solidFill>
              </a:rPr>
              <a:t>Spyhopping</a:t>
            </a:r>
            <a:endParaRPr lang="en-US" sz="2800" b="1" dirty="0">
              <a:solidFill>
                <a:srgbClr val="002060"/>
              </a:solidFill>
            </a:endParaRPr>
          </a:p>
        </p:txBody>
      </p:sp>
      <p:sp>
        <p:nvSpPr>
          <p:cNvPr id="23" name="TextBox 22"/>
          <p:cNvSpPr txBox="1"/>
          <p:nvPr/>
        </p:nvSpPr>
        <p:spPr>
          <a:xfrm>
            <a:off x="1021080" y="4605010"/>
            <a:ext cx="3666966" cy="369332"/>
          </a:xfrm>
          <a:prstGeom prst="rect">
            <a:avLst/>
          </a:prstGeom>
          <a:noFill/>
        </p:spPr>
        <p:txBody>
          <a:bodyPr wrap="none" rtlCol="0">
            <a:spAutoFit/>
          </a:bodyPr>
          <a:lstStyle/>
          <a:p>
            <a:r>
              <a:rPr lang="en-US" b="1" dirty="0">
                <a:solidFill>
                  <a:srgbClr val="002060"/>
                </a:solidFill>
              </a:rPr>
              <a:t>North Atlantic right whale breaching</a:t>
            </a:r>
          </a:p>
        </p:txBody>
      </p:sp>
      <p:sp>
        <p:nvSpPr>
          <p:cNvPr id="25" name="TextBox 24"/>
          <p:cNvSpPr txBox="1"/>
          <p:nvPr/>
        </p:nvSpPr>
        <p:spPr>
          <a:xfrm>
            <a:off x="0" y="5035322"/>
            <a:ext cx="9144000" cy="954107"/>
          </a:xfrm>
          <a:prstGeom prst="rect">
            <a:avLst/>
          </a:prstGeom>
          <a:noFill/>
        </p:spPr>
        <p:txBody>
          <a:bodyPr wrap="square" rtlCol="0">
            <a:spAutoFit/>
          </a:bodyPr>
          <a:lstStyle/>
          <a:p>
            <a:pPr algn="ctr"/>
            <a:r>
              <a:rPr lang="en-US" sz="2800" b="1" dirty="0">
                <a:solidFill>
                  <a:srgbClr val="002060"/>
                </a:solidFill>
              </a:rPr>
              <a:t>Let’s look at some of these behaviors in a little more detail!!!</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634" y="1332964"/>
            <a:ext cx="4851566" cy="3234377"/>
          </a:xfrm>
          <a:prstGeom prst="rect">
            <a:avLst/>
          </a:prstGeom>
          <a:ln w="38100">
            <a:solidFill>
              <a:srgbClr val="002060"/>
            </a:solidFill>
          </a:ln>
        </p:spPr>
      </p:pic>
      <p:sp>
        <p:nvSpPr>
          <p:cNvPr id="22" name="TextBox 21"/>
          <p:cNvSpPr txBox="1"/>
          <p:nvPr/>
        </p:nvSpPr>
        <p:spPr>
          <a:xfrm>
            <a:off x="609600" y="4343400"/>
            <a:ext cx="1742785" cy="261610"/>
          </a:xfrm>
          <a:prstGeom prst="rect">
            <a:avLst/>
          </a:prstGeom>
          <a:noFill/>
        </p:spPr>
        <p:txBody>
          <a:bodyPr wrap="none" rtlCol="0">
            <a:spAutoFit/>
          </a:bodyPr>
          <a:lstStyle/>
          <a:p>
            <a:r>
              <a:rPr lang="en-US" sz="1100" b="1" i="1" dirty="0">
                <a:solidFill>
                  <a:schemeClr val="bg1"/>
                </a:solidFill>
              </a:rPr>
              <a:t>Taken Under NOAA Permit</a:t>
            </a:r>
          </a:p>
        </p:txBody>
      </p:sp>
    </p:spTree>
    <p:extLst>
      <p:ext uri="{BB962C8B-B14F-4D97-AF65-F5344CB8AC3E}">
        <p14:creationId xmlns:p14="http://schemas.microsoft.com/office/powerpoint/2010/main" val="17943841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633"/>
            <a:ext cx="8229600" cy="1143000"/>
          </a:xfrm>
        </p:spPr>
        <p:txBody>
          <a:bodyPr/>
          <a:lstStyle/>
          <a:p>
            <a:r>
              <a:rPr lang="en-US" b="1" dirty="0">
                <a:solidFill>
                  <a:srgbClr val="002060"/>
                </a:solidFill>
              </a:rPr>
              <a:t>Breaching</a:t>
            </a:r>
          </a:p>
        </p:txBody>
      </p:sp>
      <p:pic>
        <p:nvPicPr>
          <p:cNvPr id="7" name="Humpback Whales Breaching.avi">
            <a:hlinkClick r:id="" action="ppaction://media"/>
          </p:cNvPr>
          <p:cNvPicPr>
            <a:picLocks noRot="1" noChangeAspect="1"/>
          </p:cNvPicPr>
          <p:nvPr>
            <a:videoFile r:link="rId1"/>
          </p:nvPr>
        </p:nvPicPr>
        <p:blipFill>
          <a:blip r:embed="rId4" cstate="print"/>
          <a:stretch>
            <a:fillRect/>
          </a:stretch>
        </p:blipFill>
        <p:spPr>
          <a:xfrm>
            <a:off x="1524000" y="884802"/>
            <a:ext cx="5994400" cy="4495800"/>
          </a:xfrm>
          <a:prstGeom prst="rect">
            <a:avLst/>
          </a:prstGeom>
        </p:spPr>
      </p:pic>
      <p:sp>
        <p:nvSpPr>
          <p:cNvPr id="6" name="TextBox 5"/>
          <p:cNvSpPr txBox="1"/>
          <p:nvPr/>
        </p:nvSpPr>
        <p:spPr>
          <a:xfrm>
            <a:off x="1447800" y="5486400"/>
            <a:ext cx="7086600" cy="538609"/>
          </a:xfrm>
          <a:prstGeom prst="rect">
            <a:avLst/>
          </a:prstGeom>
          <a:noFill/>
        </p:spPr>
        <p:txBody>
          <a:bodyPr wrap="square" rtlCol="0">
            <a:spAutoFit/>
          </a:bodyPr>
          <a:lstStyle/>
          <a:p>
            <a:r>
              <a:rPr lang="en-US" sz="1100" b="1" i="1" dirty="0">
                <a:solidFill>
                  <a:srgbClr val="002060"/>
                </a:solidFill>
              </a:rPr>
              <a:t>Video credit: www.whalevideo.com 2012 </a:t>
            </a:r>
            <a:r>
              <a:rPr lang="en-US" sz="1100" b="1" u="sng" dirty="0">
                <a:solidFill>
                  <a:srgbClr val="002060"/>
                </a:solidFill>
                <a:hlinkClick r:id="rId5"/>
              </a:rPr>
              <a:t>http://www.youtube.com/watch?v=8HoZ4q1mkRY</a:t>
            </a:r>
            <a:endParaRPr lang="en-US" sz="1100" b="1" dirty="0">
              <a:solidFill>
                <a:srgbClr val="002060"/>
              </a:solidFill>
            </a:endParaRPr>
          </a:p>
          <a:p>
            <a:pPr algn="ctr"/>
            <a:r>
              <a:rPr lang="en-US" i="1" dirty="0"/>
              <a:t> </a:t>
            </a:r>
          </a:p>
        </p:txBody>
      </p:sp>
    </p:spTree>
    <p:extLst>
      <p:ext uri="{BB962C8B-B14F-4D97-AF65-F5344CB8AC3E}">
        <p14:creationId xmlns:p14="http://schemas.microsoft.com/office/powerpoint/2010/main" val="23444572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446"/>
            <a:ext cx="8839200" cy="1189038"/>
          </a:xfrm>
        </p:spPr>
        <p:txBody>
          <a:bodyPr>
            <a:normAutofit fontScale="90000"/>
          </a:bodyPr>
          <a:lstStyle/>
          <a:p>
            <a:r>
              <a:rPr lang="en-US" sz="4000" b="1" dirty="0">
                <a:solidFill>
                  <a:srgbClr val="002060"/>
                </a:solidFill>
              </a:rPr>
              <a:t>It’s very important to view </a:t>
            </a:r>
            <a:br>
              <a:rPr lang="en-US" sz="4000" b="1" dirty="0">
                <a:solidFill>
                  <a:srgbClr val="002060"/>
                </a:solidFill>
              </a:rPr>
            </a:br>
            <a:r>
              <a:rPr lang="en-US" sz="4000" b="1" dirty="0">
                <a:solidFill>
                  <a:srgbClr val="002060"/>
                </a:solidFill>
              </a:rPr>
              <a:t>whales from a distance! </a:t>
            </a:r>
          </a:p>
        </p:txBody>
      </p:sp>
      <p:pic>
        <p:nvPicPr>
          <p:cNvPr id="4" name="Caught On Tape  Whale Crashes on Boat.avi">
            <a:hlinkClick r:id="" action="ppaction://media"/>
          </p:cNvPr>
          <p:cNvPicPr>
            <a:picLocks noRot="1" noChangeAspect="1"/>
          </p:cNvPicPr>
          <p:nvPr>
            <a:videoFile r:link="rId1"/>
          </p:nvPr>
        </p:nvPicPr>
        <p:blipFill>
          <a:blip r:embed="rId4" cstate="print"/>
          <a:stretch>
            <a:fillRect/>
          </a:stretch>
        </p:blipFill>
        <p:spPr>
          <a:xfrm>
            <a:off x="1551710" y="1200150"/>
            <a:ext cx="5715000" cy="4286250"/>
          </a:xfrm>
          <a:prstGeom prst="rect">
            <a:avLst/>
          </a:prstGeom>
        </p:spPr>
      </p:pic>
      <p:sp>
        <p:nvSpPr>
          <p:cNvPr id="5" name="TextBox 4"/>
          <p:cNvSpPr txBox="1"/>
          <p:nvPr/>
        </p:nvSpPr>
        <p:spPr>
          <a:xfrm>
            <a:off x="1551710" y="5505635"/>
            <a:ext cx="5566378" cy="538609"/>
          </a:xfrm>
          <a:prstGeom prst="rect">
            <a:avLst/>
          </a:prstGeom>
          <a:noFill/>
        </p:spPr>
        <p:txBody>
          <a:bodyPr wrap="square" rtlCol="0">
            <a:spAutoFit/>
          </a:bodyPr>
          <a:lstStyle/>
          <a:p>
            <a:r>
              <a:rPr lang="en-US" sz="1100" b="1" i="1" dirty="0">
                <a:solidFill>
                  <a:srgbClr val="002060"/>
                </a:solidFill>
              </a:rPr>
              <a:t>Video credit: CBS News </a:t>
            </a:r>
            <a:r>
              <a:rPr lang="en-US" sz="1100" b="1" u="sng" dirty="0">
                <a:solidFill>
                  <a:srgbClr val="002060"/>
                </a:solidFill>
              </a:rPr>
              <a:t>http://</a:t>
            </a:r>
            <a:r>
              <a:rPr lang="en-US" sz="1100" b="1" u="sng" dirty="0">
                <a:solidFill>
                  <a:srgbClr val="002060"/>
                </a:solidFill>
                <a:hlinkClick r:id="rId5"/>
              </a:rPr>
              <a:t>www.youtube.com/watch?v=ptvpwF9r4mM</a:t>
            </a:r>
            <a:endParaRPr lang="en-US" sz="1100" b="1" dirty="0">
              <a:solidFill>
                <a:srgbClr val="002060"/>
              </a:solidFill>
            </a:endParaRPr>
          </a:p>
          <a:p>
            <a:endParaRPr lang="en-US" dirty="0"/>
          </a:p>
        </p:txBody>
      </p:sp>
    </p:spTree>
    <p:extLst>
      <p:ext uri="{BB962C8B-B14F-4D97-AF65-F5344CB8AC3E}">
        <p14:creationId xmlns:p14="http://schemas.microsoft.com/office/powerpoint/2010/main" val="32973774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err="1">
                <a:solidFill>
                  <a:srgbClr val="002060"/>
                </a:solidFill>
              </a:rPr>
              <a:t>Flippering</a:t>
            </a:r>
            <a:endParaRPr lang="en-US" b="1" dirty="0">
              <a:solidFill>
                <a:srgbClr val="002060"/>
              </a:solidFill>
            </a:endParaRPr>
          </a:p>
        </p:txBody>
      </p:sp>
      <p:pic>
        <p:nvPicPr>
          <p:cNvPr id="5" name="Mariner Cruises  Humpback Whale  Flipper Slapping .avi">
            <a:hlinkClick r:id="" action="ppaction://media"/>
          </p:cNvPr>
          <p:cNvPicPr>
            <a:picLocks noRot="1" noChangeAspect="1"/>
          </p:cNvPicPr>
          <p:nvPr>
            <a:videoFile r:link="rId1"/>
          </p:nvPr>
        </p:nvPicPr>
        <p:blipFill>
          <a:blip r:embed="rId4" cstate="print"/>
          <a:stretch>
            <a:fillRect/>
          </a:stretch>
        </p:blipFill>
        <p:spPr>
          <a:xfrm>
            <a:off x="1374014" y="762000"/>
            <a:ext cx="6197600" cy="4648200"/>
          </a:xfrm>
          <a:prstGeom prst="rect">
            <a:avLst/>
          </a:prstGeom>
        </p:spPr>
      </p:pic>
      <p:sp>
        <p:nvSpPr>
          <p:cNvPr id="6" name="TextBox 5"/>
          <p:cNvSpPr txBox="1"/>
          <p:nvPr/>
        </p:nvSpPr>
        <p:spPr>
          <a:xfrm>
            <a:off x="1310514" y="5410200"/>
            <a:ext cx="6324600" cy="707886"/>
          </a:xfrm>
          <a:prstGeom prst="rect">
            <a:avLst/>
          </a:prstGeom>
          <a:noFill/>
        </p:spPr>
        <p:txBody>
          <a:bodyPr wrap="square" rtlCol="0">
            <a:spAutoFit/>
          </a:bodyPr>
          <a:lstStyle/>
          <a:p>
            <a:r>
              <a:rPr lang="en-US" sz="1100" b="1" i="1" dirty="0">
                <a:solidFill>
                  <a:srgbClr val="002060"/>
                </a:solidFill>
              </a:rPr>
              <a:t>Video credit: Penny Graham, owner/operator Mariner Cruises Whale &amp; Seabird tours; filmed on the Bay of Fundy in Nova Scotia </a:t>
            </a:r>
            <a:r>
              <a:rPr lang="en-US" sz="1100" b="1" u="sng" dirty="0">
                <a:solidFill>
                  <a:srgbClr val="002060"/>
                </a:solidFill>
                <a:hlinkClick r:id="rId5"/>
              </a:rPr>
              <a:t>http://www.youtube.com/watch?v=6z7uDZ83Els</a:t>
            </a:r>
            <a:endParaRPr lang="en-US" sz="1100" b="1" dirty="0">
              <a:solidFill>
                <a:srgbClr val="002060"/>
              </a:solidFill>
            </a:endParaRPr>
          </a:p>
          <a:p>
            <a:pPr algn="ctr"/>
            <a:r>
              <a:rPr lang="en-US" i="1" dirty="0"/>
              <a:t> </a:t>
            </a:r>
          </a:p>
        </p:txBody>
      </p:sp>
    </p:spTree>
    <p:extLst>
      <p:ext uri="{BB962C8B-B14F-4D97-AF65-F5344CB8AC3E}">
        <p14:creationId xmlns:p14="http://schemas.microsoft.com/office/powerpoint/2010/main" val="39564511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b="1" dirty="0" err="1">
                <a:solidFill>
                  <a:srgbClr val="002060"/>
                </a:solidFill>
              </a:rPr>
              <a:t>Lobtailing</a:t>
            </a:r>
            <a:endParaRPr lang="en-US" b="1" dirty="0">
              <a:solidFill>
                <a:srgbClr val="002060"/>
              </a:solidFill>
            </a:endParaRPr>
          </a:p>
        </p:txBody>
      </p:sp>
      <p:pic>
        <p:nvPicPr>
          <p:cNvPr id="5" name="8 21 11 - Snare Lobtailing (PM Trip).avi">
            <a:hlinkClick r:id="" action="ppaction://media"/>
          </p:cNvPr>
          <p:cNvPicPr>
            <a:picLocks noRot="1" noChangeAspect="1"/>
          </p:cNvPicPr>
          <p:nvPr>
            <a:videoFile r:link="rId1"/>
          </p:nvPr>
        </p:nvPicPr>
        <p:blipFill>
          <a:blip r:embed="rId4" cstate="print"/>
          <a:stretch>
            <a:fillRect/>
          </a:stretch>
        </p:blipFill>
        <p:spPr>
          <a:xfrm>
            <a:off x="914400" y="990600"/>
            <a:ext cx="7496176" cy="4213307"/>
          </a:xfrm>
          <a:prstGeom prst="rect">
            <a:avLst/>
          </a:prstGeom>
        </p:spPr>
      </p:pic>
      <p:sp>
        <p:nvSpPr>
          <p:cNvPr id="6" name="TextBox 5"/>
          <p:cNvSpPr txBox="1"/>
          <p:nvPr/>
        </p:nvSpPr>
        <p:spPr>
          <a:xfrm>
            <a:off x="897397" y="5263445"/>
            <a:ext cx="6781458" cy="538609"/>
          </a:xfrm>
          <a:prstGeom prst="rect">
            <a:avLst/>
          </a:prstGeom>
          <a:noFill/>
        </p:spPr>
        <p:txBody>
          <a:bodyPr wrap="square" rtlCol="0">
            <a:spAutoFit/>
          </a:bodyPr>
          <a:lstStyle/>
          <a:p>
            <a:r>
              <a:rPr lang="en-US" sz="1100" b="1" i="1" dirty="0">
                <a:solidFill>
                  <a:srgbClr val="002060"/>
                </a:solidFill>
              </a:rPr>
              <a:t>Video credit: Mandy Houston, whalesonfilm.com </a:t>
            </a:r>
            <a:r>
              <a:rPr lang="en-US" sz="1100" b="1" dirty="0">
                <a:solidFill>
                  <a:srgbClr val="002060"/>
                </a:solidFill>
              </a:rPr>
              <a:t>http://</a:t>
            </a:r>
            <a:r>
              <a:rPr lang="en-US" sz="1100" b="1" dirty="0">
                <a:solidFill>
                  <a:srgbClr val="002060"/>
                </a:solidFill>
                <a:hlinkClick r:id="rId5"/>
              </a:rPr>
              <a:t>www.youtube.com/watch?v=0XVh7W1UYQ0</a:t>
            </a:r>
            <a:endParaRPr lang="en-US" sz="1100" b="1" dirty="0">
              <a:solidFill>
                <a:srgbClr val="002060"/>
              </a:solidFill>
            </a:endParaRPr>
          </a:p>
          <a:p>
            <a:r>
              <a:rPr lang="en-US" i="1" dirty="0"/>
              <a:t> </a:t>
            </a:r>
          </a:p>
        </p:txBody>
      </p:sp>
    </p:spTree>
    <p:extLst>
      <p:ext uri="{BB962C8B-B14F-4D97-AF65-F5344CB8AC3E}">
        <p14:creationId xmlns:p14="http://schemas.microsoft.com/office/powerpoint/2010/main" val="20941971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solidFill>
                  <a:srgbClr val="002060"/>
                </a:solidFill>
              </a:rPr>
              <a:t>Logging</a:t>
            </a:r>
          </a:p>
        </p:txBody>
      </p:sp>
      <p:sp>
        <p:nvSpPr>
          <p:cNvPr id="4" name="Rectangle 3"/>
          <p:cNvSpPr/>
          <p:nvPr/>
        </p:nvSpPr>
        <p:spPr>
          <a:xfrm>
            <a:off x="436417" y="5337779"/>
            <a:ext cx="7721601" cy="261610"/>
          </a:xfrm>
          <a:prstGeom prst="rect">
            <a:avLst/>
          </a:prstGeom>
        </p:spPr>
        <p:txBody>
          <a:bodyPr wrap="square">
            <a:spAutoFit/>
          </a:bodyPr>
          <a:lstStyle/>
          <a:p>
            <a:r>
              <a:rPr lang="en-US" sz="1100" b="1" i="1" dirty="0">
                <a:solidFill>
                  <a:srgbClr val="002060"/>
                </a:solidFill>
              </a:rPr>
              <a:t>Video credit: Karen Molina, Pacific Whale Foundation </a:t>
            </a:r>
            <a:r>
              <a:rPr lang="en-US" sz="1100" b="1" u="sng" dirty="0">
                <a:solidFill>
                  <a:srgbClr val="002060"/>
                </a:solidFill>
              </a:rPr>
              <a:t>http://</a:t>
            </a:r>
            <a:r>
              <a:rPr lang="en-US" sz="1100" b="1" u="sng" dirty="0">
                <a:solidFill>
                  <a:srgbClr val="002060"/>
                </a:solidFill>
                <a:hlinkClick r:id="rId4"/>
              </a:rPr>
              <a:t>www.youtube.com/watch?v=NrAzHRdBQ4Q</a:t>
            </a:r>
            <a:endParaRPr lang="en-US" sz="1100" b="1" dirty="0">
              <a:solidFill>
                <a:srgbClr val="002060"/>
              </a:solidFill>
            </a:endParaRPr>
          </a:p>
        </p:txBody>
      </p:sp>
      <p:pic>
        <p:nvPicPr>
          <p:cNvPr id="5" name="Mom and calf humpback whale resting.avi">
            <a:hlinkClick r:id="" action="ppaction://media"/>
          </p:cNvPr>
          <p:cNvPicPr>
            <a:picLocks noRot="1" noChangeAspect="1"/>
          </p:cNvPicPr>
          <p:nvPr>
            <a:videoFile r:link="rId1"/>
          </p:nvPr>
        </p:nvPicPr>
        <p:blipFill>
          <a:blip r:embed="rId5" cstate="print"/>
          <a:stretch>
            <a:fillRect/>
          </a:stretch>
        </p:blipFill>
        <p:spPr>
          <a:xfrm>
            <a:off x="457199" y="765779"/>
            <a:ext cx="8128001" cy="4572000"/>
          </a:xfrm>
          <a:prstGeom prst="rect">
            <a:avLst/>
          </a:prstGeom>
        </p:spPr>
      </p:pic>
    </p:spTree>
    <p:extLst>
      <p:ext uri="{BB962C8B-B14F-4D97-AF65-F5344CB8AC3E}">
        <p14:creationId xmlns:p14="http://schemas.microsoft.com/office/powerpoint/2010/main" val="37971696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Right whale spouting</a:t>
            </a:r>
          </a:p>
        </p:txBody>
      </p:sp>
      <p:pic>
        <p:nvPicPr>
          <p:cNvPr id="4" name="Right Whale.avi">
            <a:hlinkClick r:id="" action="ppaction://media"/>
          </p:cNvPr>
          <p:cNvPicPr>
            <a:picLocks noRot="1" noChangeAspect="1"/>
          </p:cNvPicPr>
          <p:nvPr>
            <a:videoFile r:link="rId1"/>
          </p:nvPr>
        </p:nvPicPr>
        <p:blipFill>
          <a:blip r:embed="rId4" cstate="print"/>
          <a:stretch>
            <a:fillRect/>
          </a:stretch>
        </p:blipFill>
        <p:spPr>
          <a:xfrm>
            <a:off x="574964" y="1066800"/>
            <a:ext cx="7619999" cy="4191000"/>
          </a:xfrm>
          <a:prstGeom prst="rect">
            <a:avLst/>
          </a:prstGeom>
        </p:spPr>
      </p:pic>
      <p:sp>
        <p:nvSpPr>
          <p:cNvPr id="5" name="TextBox 4"/>
          <p:cNvSpPr txBox="1"/>
          <p:nvPr/>
        </p:nvSpPr>
        <p:spPr>
          <a:xfrm>
            <a:off x="533400" y="5271025"/>
            <a:ext cx="5867400" cy="538609"/>
          </a:xfrm>
          <a:prstGeom prst="rect">
            <a:avLst/>
          </a:prstGeom>
          <a:noFill/>
        </p:spPr>
        <p:txBody>
          <a:bodyPr wrap="square" rtlCol="0">
            <a:spAutoFit/>
          </a:bodyPr>
          <a:lstStyle/>
          <a:p>
            <a:r>
              <a:rPr lang="en-US" sz="1100" b="1" i="1" dirty="0">
                <a:solidFill>
                  <a:srgbClr val="002060"/>
                </a:solidFill>
              </a:rPr>
              <a:t>Video credit: NOAA/NEFSC </a:t>
            </a:r>
            <a:r>
              <a:rPr lang="en-US" sz="1100" b="1" u="sng" dirty="0">
                <a:solidFill>
                  <a:srgbClr val="002060"/>
                </a:solidFill>
                <a:hlinkClick r:id="rId5"/>
              </a:rPr>
              <a:t>http://www.youtube.com/watch?v=iQshvSPVFsc</a:t>
            </a:r>
            <a:endParaRPr lang="en-US" sz="1100" b="1" dirty="0">
              <a:solidFill>
                <a:srgbClr val="002060"/>
              </a:solidFill>
            </a:endParaRPr>
          </a:p>
          <a:p>
            <a:r>
              <a:rPr lang="en-US" i="1" dirty="0"/>
              <a:t>    </a:t>
            </a:r>
          </a:p>
        </p:txBody>
      </p:sp>
    </p:spTree>
    <p:extLst>
      <p:ext uri="{BB962C8B-B14F-4D97-AF65-F5344CB8AC3E}">
        <p14:creationId xmlns:p14="http://schemas.microsoft.com/office/powerpoint/2010/main" val="12241288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362"/>
          </a:xfrm>
        </p:spPr>
        <p:txBody>
          <a:bodyPr/>
          <a:lstStyle/>
          <a:p>
            <a:r>
              <a:rPr lang="en-US" b="1" dirty="0">
                <a:solidFill>
                  <a:srgbClr val="002060"/>
                </a:solidFill>
              </a:rPr>
              <a:t>Blue whale spouting</a:t>
            </a:r>
          </a:p>
        </p:txBody>
      </p:sp>
      <p:sp>
        <p:nvSpPr>
          <p:cNvPr id="3" name="Rectangle 2"/>
          <p:cNvSpPr/>
          <p:nvPr/>
        </p:nvSpPr>
        <p:spPr>
          <a:xfrm>
            <a:off x="457200" y="5257800"/>
            <a:ext cx="9144000" cy="430887"/>
          </a:xfrm>
          <a:prstGeom prst="rect">
            <a:avLst/>
          </a:prstGeom>
        </p:spPr>
        <p:txBody>
          <a:bodyPr wrap="square">
            <a:spAutoFit/>
          </a:bodyPr>
          <a:lstStyle/>
          <a:p>
            <a:r>
              <a:rPr lang="en-US" sz="1100" b="1" i="1" dirty="0">
                <a:solidFill>
                  <a:srgbClr val="002060"/>
                </a:solidFill>
              </a:rPr>
              <a:t>Video credit: Blue Ocean Whale Watch, Moss Landing</a:t>
            </a:r>
          </a:p>
          <a:p>
            <a:r>
              <a:rPr lang="en-US" sz="1100" b="1" u="sng" dirty="0">
                <a:solidFill>
                  <a:srgbClr val="002060"/>
                </a:solidFill>
              </a:rPr>
              <a:t>http://</a:t>
            </a:r>
            <a:r>
              <a:rPr lang="en-US" sz="1100" b="1" u="sng" dirty="0">
                <a:solidFill>
                  <a:srgbClr val="002060"/>
                </a:solidFill>
                <a:hlinkClick r:id="rId4"/>
              </a:rPr>
              <a:t>www.youtube.com/watch?v=YWAU21nBweU&amp;list=UUJ3knR3qIte9llUYURfw3qA&amp;index=29&amp;feature=plcp</a:t>
            </a:r>
            <a:endParaRPr lang="en-US" sz="1100" b="1" dirty="0">
              <a:solidFill>
                <a:srgbClr val="002060"/>
              </a:solidFill>
            </a:endParaRPr>
          </a:p>
        </p:txBody>
      </p:sp>
      <p:pic>
        <p:nvPicPr>
          <p:cNvPr id="4" name="Diving Blue Whales in Monterey Bay with Blue Ocean Whale Watching.avi">
            <a:hlinkClick r:id="" action="ppaction://media"/>
          </p:cNvPr>
          <p:cNvPicPr>
            <a:picLocks noRot="1" noChangeAspect="1"/>
          </p:cNvPicPr>
          <p:nvPr>
            <a:videoFile r:link="rId1"/>
          </p:nvPr>
        </p:nvPicPr>
        <p:blipFill>
          <a:blip r:embed="rId5" cstate="print"/>
          <a:stretch>
            <a:fillRect/>
          </a:stretch>
        </p:blipFill>
        <p:spPr>
          <a:xfrm>
            <a:off x="533400" y="757236"/>
            <a:ext cx="8001000" cy="4500564"/>
          </a:xfrm>
          <a:prstGeom prst="rect">
            <a:avLst/>
          </a:prstGeom>
        </p:spPr>
      </p:pic>
    </p:spTree>
    <p:extLst>
      <p:ext uri="{BB962C8B-B14F-4D97-AF65-F5344CB8AC3E}">
        <p14:creationId xmlns:p14="http://schemas.microsoft.com/office/powerpoint/2010/main" val="15909044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0"/>
            <a:ext cx="8229600" cy="1143000"/>
          </a:xfrm>
        </p:spPr>
        <p:txBody>
          <a:bodyPr/>
          <a:lstStyle/>
          <a:p>
            <a:r>
              <a:rPr lang="en-US" b="1" dirty="0" err="1">
                <a:solidFill>
                  <a:srgbClr val="002060"/>
                </a:solidFill>
              </a:rPr>
              <a:t>Spyhopping</a:t>
            </a:r>
            <a:endParaRPr lang="en-US" b="1" dirty="0">
              <a:solidFill>
                <a:srgbClr val="002060"/>
              </a:solidFill>
            </a:endParaRPr>
          </a:p>
        </p:txBody>
      </p:sp>
      <p:sp>
        <p:nvSpPr>
          <p:cNvPr id="5" name="TextBox 4"/>
          <p:cNvSpPr txBox="1"/>
          <p:nvPr/>
        </p:nvSpPr>
        <p:spPr>
          <a:xfrm>
            <a:off x="1371600" y="5410200"/>
            <a:ext cx="6692858" cy="430887"/>
          </a:xfrm>
          <a:prstGeom prst="rect">
            <a:avLst/>
          </a:prstGeom>
          <a:noFill/>
        </p:spPr>
        <p:txBody>
          <a:bodyPr wrap="none" rtlCol="0">
            <a:spAutoFit/>
          </a:bodyPr>
          <a:lstStyle/>
          <a:p>
            <a:r>
              <a:rPr lang="en-US" sz="1100" b="1" i="1" dirty="0">
                <a:solidFill>
                  <a:srgbClr val="002060"/>
                </a:solidFill>
              </a:rPr>
              <a:t>Video credit: Dana Wharf </a:t>
            </a:r>
            <a:r>
              <a:rPr lang="en-US" sz="1100" b="1" i="1" dirty="0" err="1">
                <a:solidFill>
                  <a:srgbClr val="002060"/>
                </a:solidFill>
              </a:rPr>
              <a:t>Sportfishing</a:t>
            </a:r>
            <a:r>
              <a:rPr lang="en-US" sz="1100" b="1" i="1" dirty="0">
                <a:solidFill>
                  <a:srgbClr val="002060"/>
                </a:solidFill>
              </a:rPr>
              <a:t> and Whale Watching </a:t>
            </a:r>
            <a:r>
              <a:rPr lang="en-US" sz="1100" b="1" u="sng" dirty="0">
                <a:solidFill>
                  <a:srgbClr val="002060"/>
                </a:solidFill>
                <a:hlinkClick r:id="rId4"/>
              </a:rPr>
              <a:t>http://www.youtube.com/watch?v=dC440Yf3moo</a:t>
            </a:r>
            <a:endParaRPr lang="en-US" sz="1100" b="1" dirty="0">
              <a:solidFill>
                <a:srgbClr val="002060"/>
              </a:solidFill>
            </a:endParaRPr>
          </a:p>
          <a:p>
            <a:r>
              <a:rPr lang="en-US" sz="1100" b="1" i="1" dirty="0">
                <a:solidFill>
                  <a:srgbClr val="002060"/>
                </a:solidFill>
              </a:rPr>
              <a:t>  </a:t>
            </a:r>
          </a:p>
        </p:txBody>
      </p:sp>
      <p:pic>
        <p:nvPicPr>
          <p:cNvPr id="8" name="Gray Whale Calf Spyhopping - Dana Wharf Whale Watching - Dana Point, CA.avi">
            <a:hlinkClick r:id="" action="ppaction://media"/>
          </p:cNvPr>
          <p:cNvPicPr>
            <a:picLocks noRot="1" noChangeAspect="1"/>
          </p:cNvPicPr>
          <p:nvPr>
            <a:videoFile r:link="rId1"/>
          </p:nvPr>
        </p:nvPicPr>
        <p:blipFill>
          <a:blip r:embed="rId5" cstate="print"/>
          <a:stretch>
            <a:fillRect/>
          </a:stretch>
        </p:blipFill>
        <p:spPr>
          <a:xfrm>
            <a:off x="1447800" y="762000"/>
            <a:ext cx="6197600" cy="4648200"/>
          </a:xfrm>
          <a:prstGeom prst="rect">
            <a:avLst/>
          </a:prstGeom>
        </p:spPr>
      </p:pic>
    </p:spTree>
    <p:extLst>
      <p:ext uri="{BB962C8B-B14F-4D97-AF65-F5344CB8AC3E}">
        <p14:creationId xmlns:p14="http://schemas.microsoft.com/office/powerpoint/2010/main" val="28376491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91600" cy="1143000"/>
          </a:xfrm>
        </p:spPr>
        <p:txBody>
          <a:bodyPr>
            <a:noAutofit/>
          </a:bodyPr>
          <a:lstStyle/>
          <a:p>
            <a:r>
              <a:rPr lang="en-US" b="1" dirty="0">
                <a:solidFill>
                  <a:srgbClr val="002060"/>
                </a:solidFill>
              </a:rPr>
              <a:t>What are they really doing? </a:t>
            </a:r>
          </a:p>
        </p:txBody>
      </p:sp>
      <p:pic>
        <p:nvPicPr>
          <p:cNvPr id="2052" name="Picture 4" descr="C:\Documents and Settings\rffloyd\My Documents\Public Schools\Right Whale Curriculum\Photos Used in Lessons\tail of sperm whale, NOAA photo library.jpg"/>
          <p:cNvPicPr>
            <a:picLocks noChangeAspect="1" noChangeArrowheads="1"/>
          </p:cNvPicPr>
          <p:nvPr/>
        </p:nvPicPr>
        <p:blipFill>
          <a:blip r:embed="rId3" cstate="print"/>
          <a:srcRect/>
          <a:stretch>
            <a:fillRect/>
          </a:stretch>
        </p:blipFill>
        <p:spPr bwMode="auto">
          <a:xfrm>
            <a:off x="251174" y="1266952"/>
            <a:ext cx="4250519" cy="2847848"/>
          </a:xfrm>
          <a:prstGeom prst="rect">
            <a:avLst/>
          </a:prstGeom>
          <a:noFill/>
          <a:ln w="38100">
            <a:solidFill>
              <a:srgbClr val="002060"/>
            </a:solidFill>
          </a:ln>
        </p:spPr>
      </p:pic>
      <p:sp>
        <p:nvSpPr>
          <p:cNvPr id="9" name="TextBox 8"/>
          <p:cNvSpPr txBox="1"/>
          <p:nvPr/>
        </p:nvSpPr>
        <p:spPr>
          <a:xfrm>
            <a:off x="255355" y="4419600"/>
            <a:ext cx="8229600" cy="1384995"/>
          </a:xfrm>
          <a:prstGeom prst="rect">
            <a:avLst/>
          </a:prstGeom>
          <a:noFill/>
        </p:spPr>
        <p:txBody>
          <a:bodyPr wrap="square" rtlCol="0">
            <a:spAutoFit/>
          </a:bodyPr>
          <a:lstStyle/>
          <a:p>
            <a:r>
              <a:rPr lang="en-US" sz="2800" b="1" dirty="0">
                <a:solidFill>
                  <a:srgbClr val="002060"/>
                </a:solidFill>
              </a:rPr>
              <a:t>Carefully observing whales and dolphins can teach us about feeding, reproduction, calf rearing, social interactions, and disturbance.</a:t>
            </a:r>
          </a:p>
        </p:txBody>
      </p:sp>
      <p:grpSp>
        <p:nvGrpSpPr>
          <p:cNvPr id="6" name="Group 5"/>
          <p:cNvGrpSpPr/>
          <p:nvPr/>
        </p:nvGrpSpPr>
        <p:grpSpPr>
          <a:xfrm>
            <a:off x="4670774" y="1266953"/>
            <a:ext cx="4244626" cy="2847848"/>
            <a:chOff x="133507" y="1199048"/>
            <a:chExt cx="4973775" cy="3337056"/>
          </a:xfrm>
        </p:grpSpPr>
        <p:pic>
          <p:nvPicPr>
            <p:cNvPr id="7" name="Picture 3" descr="C:\Documents and Settings\rffloyd\My Documents\Public Schools\Right Whale Curriculum\Photos Used in Lessons\Dusky dolphins, swan jumps, Dr. Mridula Srinivasan, NOAA Photo Library.jpg"/>
            <p:cNvPicPr>
              <a:picLocks noChangeAspect="1" noChangeArrowheads="1"/>
            </p:cNvPicPr>
            <p:nvPr/>
          </p:nvPicPr>
          <p:blipFill>
            <a:blip r:embed="rId4" cstate="print"/>
            <a:srcRect/>
            <a:stretch>
              <a:fillRect/>
            </a:stretch>
          </p:blipFill>
          <p:spPr bwMode="auto">
            <a:xfrm>
              <a:off x="152400" y="1219200"/>
              <a:ext cx="4954882" cy="3316904"/>
            </a:xfrm>
            <a:prstGeom prst="rect">
              <a:avLst/>
            </a:prstGeom>
            <a:noFill/>
            <a:ln w="38100">
              <a:solidFill>
                <a:srgbClr val="002060"/>
              </a:solidFill>
            </a:ln>
          </p:spPr>
        </p:pic>
        <p:sp>
          <p:nvSpPr>
            <p:cNvPr id="8" name="TextBox 7"/>
            <p:cNvSpPr txBox="1"/>
            <p:nvPr/>
          </p:nvSpPr>
          <p:spPr>
            <a:xfrm>
              <a:off x="133507" y="1199048"/>
              <a:ext cx="1326004" cy="261610"/>
            </a:xfrm>
            <a:prstGeom prst="rect">
              <a:avLst/>
            </a:prstGeom>
            <a:noFill/>
          </p:spPr>
          <p:txBody>
            <a:bodyPr wrap="none" rtlCol="0">
              <a:spAutoFit/>
            </a:bodyPr>
            <a:lstStyle/>
            <a:p>
              <a:r>
                <a:rPr lang="en-US" sz="1100" b="1" i="1" dirty="0">
                  <a:solidFill>
                    <a:schemeClr val="bg1"/>
                  </a:solidFill>
                </a:rPr>
                <a:t>Photo credit: NOAA</a:t>
              </a:r>
            </a:p>
          </p:txBody>
        </p:sp>
      </p:grpSp>
    </p:spTree>
    <p:extLst>
      <p:ext uri="{BB962C8B-B14F-4D97-AF65-F5344CB8AC3E}">
        <p14:creationId xmlns:p14="http://schemas.microsoft.com/office/powerpoint/2010/main" val="33920941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Summary</a:t>
            </a:r>
          </a:p>
        </p:txBody>
      </p:sp>
      <p:pic>
        <p:nvPicPr>
          <p:cNvPr id="1026" name="Picture 2" descr="C:\Documents and Settings\rffloyd\Desktop\NOAA ship Ranier, sailing for science, NOAA photo library.jpg"/>
          <p:cNvPicPr>
            <a:picLocks noChangeAspect="1" noChangeArrowheads="1"/>
          </p:cNvPicPr>
          <p:nvPr/>
        </p:nvPicPr>
        <p:blipFill>
          <a:blip r:embed="rId3" cstate="print"/>
          <a:srcRect/>
          <a:stretch>
            <a:fillRect/>
          </a:stretch>
        </p:blipFill>
        <p:spPr bwMode="auto">
          <a:xfrm>
            <a:off x="914400" y="1066800"/>
            <a:ext cx="6839215" cy="4419600"/>
          </a:xfrm>
          <a:prstGeom prst="rect">
            <a:avLst/>
          </a:prstGeom>
          <a:noFill/>
          <a:ln w="38100">
            <a:solidFill>
              <a:srgbClr val="002060"/>
            </a:solidFill>
          </a:ln>
        </p:spPr>
      </p:pic>
      <p:sp>
        <p:nvSpPr>
          <p:cNvPr id="7" name="TextBox 6"/>
          <p:cNvSpPr txBox="1"/>
          <p:nvPr/>
        </p:nvSpPr>
        <p:spPr>
          <a:xfrm>
            <a:off x="5041872" y="1081914"/>
            <a:ext cx="2717411" cy="538609"/>
          </a:xfrm>
          <a:prstGeom prst="rect">
            <a:avLst/>
          </a:prstGeom>
          <a:noFill/>
        </p:spPr>
        <p:txBody>
          <a:bodyPr wrap="none" rtlCol="0">
            <a:spAutoFit/>
          </a:bodyPr>
          <a:lstStyle/>
          <a:p>
            <a:pPr algn="ctr"/>
            <a:r>
              <a:rPr lang="en-US" b="1" i="1" dirty="0">
                <a:solidFill>
                  <a:schemeClr val="bg1"/>
                </a:solidFill>
              </a:rPr>
              <a:t>NOAA Science Ship, </a:t>
            </a:r>
            <a:r>
              <a:rPr lang="en-US" b="1" i="1" dirty="0" err="1">
                <a:solidFill>
                  <a:schemeClr val="bg1"/>
                </a:solidFill>
              </a:rPr>
              <a:t>Ranier</a:t>
            </a:r>
            <a:endParaRPr lang="en-US" b="1" i="1" dirty="0">
              <a:solidFill>
                <a:schemeClr val="bg1"/>
              </a:solidFill>
            </a:endParaRPr>
          </a:p>
          <a:p>
            <a:pPr algn="ctr"/>
            <a:r>
              <a:rPr lang="en-US" sz="1100" b="1" dirty="0">
                <a:solidFill>
                  <a:schemeClr val="bg1"/>
                </a:solidFill>
              </a:rPr>
              <a:t>Photo credit: NOAA</a:t>
            </a:r>
          </a:p>
        </p:txBody>
      </p:sp>
    </p:spTree>
    <p:extLst>
      <p:ext uri="{BB962C8B-B14F-4D97-AF65-F5344CB8AC3E}">
        <p14:creationId xmlns:p14="http://schemas.microsoft.com/office/powerpoint/2010/main" val="18184487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362"/>
          </a:xfrm>
        </p:spPr>
        <p:txBody>
          <a:bodyPr/>
          <a:lstStyle/>
          <a:p>
            <a:r>
              <a:rPr lang="en-US" b="1" dirty="0">
                <a:solidFill>
                  <a:srgbClr val="002060"/>
                </a:solidFill>
              </a:rPr>
              <a:t>What behaviors can you see?</a:t>
            </a:r>
          </a:p>
        </p:txBody>
      </p:sp>
      <p:sp>
        <p:nvSpPr>
          <p:cNvPr id="3" name="TextBox 2"/>
          <p:cNvSpPr txBox="1"/>
          <p:nvPr/>
        </p:nvSpPr>
        <p:spPr>
          <a:xfrm>
            <a:off x="940220" y="5483855"/>
            <a:ext cx="7315200" cy="261610"/>
          </a:xfrm>
          <a:prstGeom prst="rect">
            <a:avLst/>
          </a:prstGeom>
          <a:noFill/>
        </p:spPr>
        <p:txBody>
          <a:bodyPr wrap="square" rtlCol="0">
            <a:spAutoFit/>
          </a:bodyPr>
          <a:lstStyle/>
          <a:p>
            <a:r>
              <a:rPr lang="en-US" sz="1100" b="1" i="1" dirty="0">
                <a:solidFill>
                  <a:srgbClr val="002060"/>
                </a:solidFill>
              </a:rPr>
              <a:t>Video credit: Blue Ocean Whale Watch, Moss Landing </a:t>
            </a:r>
            <a:r>
              <a:rPr lang="en-US" sz="1100" b="1" dirty="0">
                <a:solidFill>
                  <a:srgbClr val="002060"/>
                </a:solidFill>
              </a:rPr>
              <a:t>http://</a:t>
            </a:r>
            <a:r>
              <a:rPr lang="en-US" sz="1100" b="1" dirty="0">
                <a:solidFill>
                  <a:srgbClr val="002060"/>
                </a:solidFill>
                <a:hlinkClick r:id="rId4"/>
              </a:rPr>
              <a:t>www.youtube.com/watch?v=LlVVTtlLOXU</a:t>
            </a:r>
            <a:endParaRPr lang="en-US" sz="1100" b="1" dirty="0">
              <a:solidFill>
                <a:srgbClr val="002060"/>
              </a:solidFill>
            </a:endParaRPr>
          </a:p>
        </p:txBody>
      </p:sp>
      <p:pic>
        <p:nvPicPr>
          <p:cNvPr id="4" name="Breaching Humpback Whales 9 5 11 BLUE OCEAN WHALE WATCHING MONTEREY BAY.avi">
            <a:hlinkClick r:id="" action="ppaction://media"/>
          </p:cNvPr>
          <p:cNvPicPr>
            <a:picLocks noRot="1" noChangeAspect="1"/>
          </p:cNvPicPr>
          <p:nvPr>
            <a:videoFile r:link="rId1"/>
          </p:nvPr>
        </p:nvPicPr>
        <p:blipFill>
          <a:blip r:embed="rId5" cstate="print"/>
          <a:stretch>
            <a:fillRect/>
          </a:stretch>
        </p:blipFill>
        <p:spPr>
          <a:xfrm>
            <a:off x="1143000" y="740405"/>
            <a:ext cx="6324600" cy="4743450"/>
          </a:xfrm>
          <a:prstGeom prst="rect">
            <a:avLst/>
          </a:prstGeom>
        </p:spPr>
      </p:pic>
    </p:spTree>
    <p:extLst>
      <p:ext uri="{BB962C8B-B14F-4D97-AF65-F5344CB8AC3E}">
        <p14:creationId xmlns:p14="http://schemas.microsoft.com/office/powerpoint/2010/main" val="9227992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solidFill>
                  <a:srgbClr val="002060"/>
                </a:solidFill>
              </a:rPr>
              <a:t>Common Dolphin Behaviors</a:t>
            </a:r>
          </a:p>
        </p:txBody>
      </p:sp>
      <p:sp>
        <p:nvSpPr>
          <p:cNvPr id="9" name="TextBox 8"/>
          <p:cNvSpPr txBox="1"/>
          <p:nvPr/>
        </p:nvSpPr>
        <p:spPr>
          <a:xfrm>
            <a:off x="5715000" y="1447800"/>
            <a:ext cx="3276599" cy="4216539"/>
          </a:xfrm>
          <a:prstGeom prst="rect">
            <a:avLst/>
          </a:prstGeom>
          <a:noFill/>
        </p:spPr>
        <p:txBody>
          <a:bodyPr wrap="square" rtlCol="0">
            <a:spAutoFit/>
          </a:bodyPr>
          <a:lstStyle/>
          <a:p>
            <a:pPr marL="284163" indent="-284163">
              <a:buFont typeface="Arial" pitchFamily="34" charset="0"/>
              <a:buChar char="•"/>
            </a:pPr>
            <a:r>
              <a:rPr lang="en-US" sz="2800" b="1" dirty="0">
                <a:solidFill>
                  <a:srgbClr val="002060"/>
                </a:solidFill>
              </a:rPr>
              <a:t>Feeding/ Begging</a:t>
            </a:r>
          </a:p>
          <a:p>
            <a:pPr marL="284163" indent="-284163">
              <a:buFont typeface="Arial" pitchFamily="34" charset="0"/>
              <a:buChar char="•"/>
            </a:pPr>
            <a:r>
              <a:rPr lang="en-US" sz="2800" b="1" dirty="0">
                <a:solidFill>
                  <a:srgbClr val="002060"/>
                </a:solidFill>
              </a:rPr>
              <a:t>Resting</a:t>
            </a:r>
          </a:p>
          <a:p>
            <a:pPr marL="284163" indent="-284163">
              <a:buFont typeface="Arial" pitchFamily="34" charset="0"/>
              <a:buChar char="•"/>
            </a:pPr>
            <a:r>
              <a:rPr lang="en-US" sz="2800" b="1" dirty="0">
                <a:solidFill>
                  <a:srgbClr val="002060"/>
                </a:solidFill>
              </a:rPr>
              <a:t>Traveling</a:t>
            </a:r>
          </a:p>
          <a:p>
            <a:pPr marL="284163" indent="-284163">
              <a:buFont typeface="Arial" pitchFamily="34" charset="0"/>
              <a:buChar char="•"/>
            </a:pPr>
            <a:r>
              <a:rPr lang="en-US" sz="2800" b="1" dirty="0">
                <a:solidFill>
                  <a:srgbClr val="002060"/>
                </a:solidFill>
              </a:rPr>
              <a:t>Breaching</a:t>
            </a:r>
          </a:p>
          <a:p>
            <a:pPr marL="284163" indent="-284163">
              <a:buFont typeface="Arial" pitchFamily="34" charset="0"/>
              <a:buChar char="•"/>
            </a:pPr>
            <a:r>
              <a:rPr lang="en-US" sz="2800" b="1" dirty="0">
                <a:solidFill>
                  <a:srgbClr val="002060"/>
                </a:solidFill>
              </a:rPr>
              <a:t>Bow riding</a:t>
            </a:r>
          </a:p>
          <a:p>
            <a:pPr marL="284163" indent="-284163">
              <a:buFont typeface="Arial" pitchFamily="34" charset="0"/>
              <a:buChar char="•"/>
            </a:pPr>
            <a:r>
              <a:rPr lang="en-US" sz="2800" b="1" dirty="0">
                <a:solidFill>
                  <a:srgbClr val="002060"/>
                </a:solidFill>
              </a:rPr>
              <a:t>Socializing</a:t>
            </a:r>
          </a:p>
          <a:p>
            <a:pPr marL="284163" indent="-284163">
              <a:buFont typeface="Arial" pitchFamily="34" charset="0"/>
              <a:buChar char="•"/>
            </a:pPr>
            <a:r>
              <a:rPr lang="en-US" sz="2800" b="1" dirty="0">
                <a:solidFill>
                  <a:srgbClr val="002060"/>
                </a:solidFill>
              </a:rPr>
              <a:t>Disturbance</a:t>
            </a:r>
          </a:p>
          <a:p>
            <a:pPr marL="284163" indent="-284163">
              <a:buFont typeface="Arial" pitchFamily="34" charset="0"/>
              <a:buChar char="•"/>
            </a:pPr>
            <a:endParaRPr lang="en-US" sz="2400" b="1" dirty="0">
              <a:solidFill>
                <a:srgbClr val="002060"/>
              </a:solidFill>
            </a:endParaRPr>
          </a:p>
          <a:p>
            <a:endParaRPr lang="en-US" sz="2400" b="1" dirty="0">
              <a:solidFill>
                <a:srgbClr val="002060"/>
              </a:solidFill>
            </a:endParaRPr>
          </a:p>
          <a:p>
            <a:pPr marL="284163" indent="-284163">
              <a:buFont typeface="Arial" pitchFamily="34" charset="0"/>
              <a:buChar char="•"/>
            </a:pPr>
            <a:endParaRPr lang="en-US" sz="2400" b="1" dirty="0">
              <a:solidFill>
                <a:srgbClr val="002060"/>
              </a:solidFill>
            </a:endParaRPr>
          </a:p>
        </p:txBody>
      </p:sp>
      <p:grpSp>
        <p:nvGrpSpPr>
          <p:cNvPr id="3" name="Group 2"/>
          <p:cNvGrpSpPr/>
          <p:nvPr/>
        </p:nvGrpSpPr>
        <p:grpSpPr>
          <a:xfrm>
            <a:off x="609600" y="1295400"/>
            <a:ext cx="4906963" cy="3081010"/>
            <a:chOff x="762000" y="1752600"/>
            <a:chExt cx="4906963" cy="3081010"/>
          </a:xfrm>
        </p:grpSpPr>
        <p:pic>
          <p:nvPicPr>
            <p:cNvPr id="1029" name="Picture 5" descr="C:\Documents and Settings\rffloyd\My Documents\Public Schools\Right Whale Curriculum\Photos Used in Lessons\bottlenose dolphins, John Rafferty Photography, Marine Photobank.jpg"/>
            <p:cNvPicPr>
              <a:picLocks noChangeAspect="1" noChangeArrowheads="1"/>
            </p:cNvPicPr>
            <p:nvPr/>
          </p:nvPicPr>
          <p:blipFill>
            <a:blip r:embed="rId3" cstate="print"/>
            <a:srcRect/>
            <a:stretch>
              <a:fillRect/>
            </a:stretch>
          </p:blipFill>
          <p:spPr bwMode="auto">
            <a:xfrm>
              <a:off x="762000" y="1752600"/>
              <a:ext cx="4906963" cy="3080690"/>
            </a:xfrm>
            <a:prstGeom prst="rect">
              <a:avLst/>
            </a:prstGeom>
            <a:noFill/>
            <a:ln w="38100">
              <a:solidFill>
                <a:srgbClr val="002060"/>
              </a:solidFill>
            </a:ln>
          </p:spPr>
        </p:pic>
        <p:sp>
          <p:nvSpPr>
            <p:cNvPr id="22" name="TextBox 21"/>
            <p:cNvSpPr txBox="1"/>
            <p:nvPr/>
          </p:nvSpPr>
          <p:spPr>
            <a:xfrm>
              <a:off x="762000" y="4572000"/>
              <a:ext cx="3695242" cy="261610"/>
            </a:xfrm>
            <a:prstGeom prst="rect">
              <a:avLst/>
            </a:prstGeom>
            <a:noFill/>
          </p:spPr>
          <p:txBody>
            <a:bodyPr wrap="none" rtlCol="0">
              <a:spAutoFit/>
            </a:bodyPr>
            <a:lstStyle/>
            <a:p>
              <a:r>
                <a:rPr lang="en-US" sz="1100" b="1" i="1" dirty="0">
                  <a:solidFill>
                    <a:schemeClr val="bg1"/>
                  </a:solidFill>
                </a:rPr>
                <a:t>Photo credit: John Rafferty Photography, Marine </a:t>
              </a:r>
              <a:r>
                <a:rPr lang="en-US" sz="1100" b="1" i="1" dirty="0" err="1">
                  <a:solidFill>
                    <a:schemeClr val="bg1"/>
                  </a:solidFill>
                </a:rPr>
                <a:t>Photobank</a:t>
              </a:r>
              <a:endParaRPr lang="en-US" sz="1100" b="1" i="1" dirty="0">
                <a:solidFill>
                  <a:schemeClr val="bg1"/>
                </a:solidFill>
              </a:endParaRPr>
            </a:p>
          </p:txBody>
        </p:sp>
      </p:grpSp>
      <p:sp>
        <p:nvSpPr>
          <p:cNvPr id="23" name="TextBox 22"/>
          <p:cNvSpPr txBox="1"/>
          <p:nvPr/>
        </p:nvSpPr>
        <p:spPr>
          <a:xfrm>
            <a:off x="914400" y="4376410"/>
            <a:ext cx="4014304" cy="369332"/>
          </a:xfrm>
          <a:prstGeom prst="rect">
            <a:avLst/>
          </a:prstGeom>
          <a:noFill/>
        </p:spPr>
        <p:txBody>
          <a:bodyPr wrap="none" rtlCol="0">
            <a:spAutoFit/>
          </a:bodyPr>
          <a:lstStyle/>
          <a:p>
            <a:r>
              <a:rPr lang="en-US" b="1" dirty="0">
                <a:solidFill>
                  <a:srgbClr val="002060"/>
                </a:solidFill>
              </a:rPr>
              <a:t>Bottlenose Dolphins traveling in a group</a:t>
            </a:r>
          </a:p>
        </p:txBody>
      </p:sp>
      <p:sp>
        <p:nvSpPr>
          <p:cNvPr id="25" name="TextBox 24"/>
          <p:cNvSpPr txBox="1"/>
          <p:nvPr/>
        </p:nvSpPr>
        <p:spPr>
          <a:xfrm>
            <a:off x="0" y="4859918"/>
            <a:ext cx="9144000" cy="954107"/>
          </a:xfrm>
          <a:prstGeom prst="rect">
            <a:avLst/>
          </a:prstGeom>
          <a:noFill/>
        </p:spPr>
        <p:txBody>
          <a:bodyPr wrap="square" rtlCol="0">
            <a:spAutoFit/>
          </a:bodyPr>
          <a:lstStyle/>
          <a:p>
            <a:pPr algn="ctr"/>
            <a:r>
              <a:rPr lang="en-US" sz="2800" b="1" dirty="0">
                <a:solidFill>
                  <a:srgbClr val="002060"/>
                </a:solidFill>
              </a:rPr>
              <a:t>Let’s look at some of  these behaviors in a little more detail!!!</a:t>
            </a:r>
          </a:p>
        </p:txBody>
      </p:sp>
    </p:spTree>
    <p:extLst>
      <p:ext uri="{BB962C8B-B14F-4D97-AF65-F5344CB8AC3E}">
        <p14:creationId xmlns:p14="http://schemas.microsoft.com/office/powerpoint/2010/main" val="41924531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solidFill>
                  <a:srgbClr val="002060"/>
                </a:solidFill>
              </a:rPr>
              <a:t>Feeding/ Begging</a:t>
            </a:r>
          </a:p>
        </p:txBody>
      </p:sp>
      <p:sp>
        <p:nvSpPr>
          <p:cNvPr id="23" name="TextBox 22"/>
          <p:cNvSpPr txBox="1"/>
          <p:nvPr/>
        </p:nvSpPr>
        <p:spPr>
          <a:xfrm>
            <a:off x="228600" y="4524702"/>
            <a:ext cx="4311474" cy="830997"/>
          </a:xfrm>
          <a:prstGeom prst="rect">
            <a:avLst/>
          </a:prstGeom>
          <a:noFill/>
        </p:spPr>
        <p:txBody>
          <a:bodyPr wrap="square" rtlCol="0">
            <a:spAutoFit/>
          </a:bodyPr>
          <a:lstStyle/>
          <a:p>
            <a:r>
              <a:rPr lang="en-US" sz="2400" b="1" dirty="0">
                <a:solidFill>
                  <a:srgbClr val="002060"/>
                </a:solidFill>
              </a:rPr>
              <a:t>Bottlenose dolphin tossing a fish--a natural feeding behavior.  </a:t>
            </a:r>
          </a:p>
        </p:txBody>
      </p:sp>
      <p:grpSp>
        <p:nvGrpSpPr>
          <p:cNvPr id="10" name="Group 9"/>
          <p:cNvGrpSpPr/>
          <p:nvPr/>
        </p:nvGrpSpPr>
        <p:grpSpPr>
          <a:xfrm>
            <a:off x="4876800" y="1520191"/>
            <a:ext cx="4073767" cy="2902872"/>
            <a:chOff x="4613032" y="1249681"/>
            <a:chExt cx="4073767" cy="2902872"/>
          </a:xfrm>
        </p:grpSpPr>
        <p:pic>
          <p:nvPicPr>
            <p:cNvPr id="11" name="Picture 2" descr="C:\Documents and Settings\rffloyd\My Documents\My Pictures\Right Whale Curriculum\dolphin showing teeth, marineland, maia photo.jpg"/>
            <p:cNvPicPr>
              <a:picLocks noChangeAspect="1" noChangeArrowheads="1"/>
            </p:cNvPicPr>
            <p:nvPr/>
          </p:nvPicPr>
          <p:blipFill>
            <a:blip r:embed="rId3" cstate="print"/>
            <a:srcRect/>
            <a:stretch>
              <a:fillRect/>
            </a:stretch>
          </p:blipFill>
          <p:spPr bwMode="auto">
            <a:xfrm>
              <a:off x="4613032" y="1249681"/>
              <a:ext cx="4073767" cy="2856729"/>
            </a:xfrm>
            <a:prstGeom prst="rect">
              <a:avLst/>
            </a:prstGeom>
            <a:noFill/>
            <a:ln w="38100">
              <a:solidFill>
                <a:srgbClr val="002060"/>
              </a:solidFill>
            </a:ln>
          </p:spPr>
        </p:pic>
        <p:sp>
          <p:nvSpPr>
            <p:cNvPr id="12" name="TextBox 11"/>
            <p:cNvSpPr txBox="1"/>
            <p:nvPr/>
          </p:nvSpPr>
          <p:spPr>
            <a:xfrm>
              <a:off x="6957188" y="3890943"/>
              <a:ext cx="1661032" cy="261610"/>
            </a:xfrm>
            <a:prstGeom prst="rect">
              <a:avLst/>
            </a:prstGeom>
            <a:noFill/>
          </p:spPr>
          <p:txBody>
            <a:bodyPr wrap="none" rtlCol="0">
              <a:spAutoFit/>
            </a:bodyPr>
            <a:lstStyle/>
            <a:p>
              <a:r>
                <a:rPr lang="en-US" sz="1100" b="1" i="1" dirty="0">
                  <a:solidFill>
                    <a:schemeClr val="bg1"/>
                  </a:solidFill>
                </a:rPr>
                <a:t>Photo credit: M. McGuire</a:t>
              </a:r>
            </a:p>
          </p:txBody>
        </p:sp>
      </p:grpSp>
      <p:sp>
        <p:nvSpPr>
          <p:cNvPr id="13" name="TextBox 12"/>
          <p:cNvSpPr txBox="1"/>
          <p:nvPr/>
        </p:nvSpPr>
        <p:spPr>
          <a:xfrm>
            <a:off x="4876799" y="4495800"/>
            <a:ext cx="4073767" cy="1200329"/>
          </a:xfrm>
          <a:prstGeom prst="rect">
            <a:avLst/>
          </a:prstGeom>
          <a:noFill/>
        </p:spPr>
        <p:txBody>
          <a:bodyPr wrap="square" rtlCol="0">
            <a:spAutoFit/>
          </a:bodyPr>
          <a:lstStyle/>
          <a:p>
            <a:r>
              <a:rPr lang="en-US" sz="2400" b="1" dirty="0">
                <a:solidFill>
                  <a:srgbClr val="002060"/>
                </a:solidFill>
              </a:rPr>
              <a:t>Bottlenose dolphin begging --a behavior learned as a result of illegal feeding by humans.</a:t>
            </a:r>
          </a:p>
        </p:txBody>
      </p:sp>
      <p:pic>
        <p:nvPicPr>
          <p:cNvPr id="1027" name="Picture 3" descr="C:\Users\cheryl.bonnes\Desktop\CSB Folders\DOLPHIN SMART\Notebook &amp; Other Program Materials\Dolphin Behavior Fact Sheet\Dolphin Behavior Fact Sheet Folder\Links\Chasing Fish_edi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 y="1520191"/>
            <a:ext cx="4516316" cy="2903774"/>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270760" y="4140867"/>
            <a:ext cx="2345514" cy="261610"/>
          </a:xfrm>
          <a:prstGeom prst="rect">
            <a:avLst/>
          </a:prstGeom>
          <a:noFill/>
        </p:spPr>
        <p:txBody>
          <a:bodyPr wrap="none" rtlCol="0">
            <a:spAutoFit/>
          </a:bodyPr>
          <a:lstStyle/>
          <a:p>
            <a:r>
              <a:rPr lang="en-US" sz="1100" b="1" i="1" dirty="0">
                <a:solidFill>
                  <a:schemeClr val="bg1"/>
                </a:solidFill>
              </a:rPr>
              <a:t>Photo credit: Dolphin Ecology Project</a:t>
            </a:r>
          </a:p>
        </p:txBody>
      </p:sp>
    </p:spTree>
    <p:extLst>
      <p:ext uri="{BB962C8B-B14F-4D97-AF65-F5344CB8AC3E}">
        <p14:creationId xmlns:p14="http://schemas.microsoft.com/office/powerpoint/2010/main" val="40377819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045779"/>
            <a:ext cx="6858000" cy="4572000"/>
          </a:xfrm>
          <a:prstGeom prst="rect">
            <a:avLst/>
          </a:prstGeom>
          <a:noFill/>
          <a:ln w="38100">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US" b="1" dirty="0">
                <a:solidFill>
                  <a:srgbClr val="002060"/>
                </a:solidFill>
              </a:rPr>
              <a:t>Resting</a:t>
            </a:r>
          </a:p>
        </p:txBody>
      </p:sp>
      <p:sp>
        <p:nvSpPr>
          <p:cNvPr id="23" name="TextBox 22"/>
          <p:cNvSpPr txBox="1"/>
          <p:nvPr/>
        </p:nvSpPr>
        <p:spPr>
          <a:xfrm>
            <a:off x="1568985" y="1143000"/>
            <a:ext cx="6051015" cy="523220"/>
          </a:xfrm>
          <a:prstGeom prst="rect">
            <a:avLst/>
          </a:prstGeom>
          <a:noFill/>
        </p:spPr>
        <p:txBody>
          <a:bodyPr wrap="none" rtlCol="0">
            <a:spAutoFit/>
          </a:bodyPr>
          <a:lstStyle/>
          <a:p>
            <a:r>
              <a:rPr lang="en-US" sz="2800" dirty="0">
                <a:solidFill>
                  <a:schemeClr val="bg1"/>
                </a:solidFill>
              </a:rPr>
              <a:t>Spinner dolphins resting during the day. </a:t>
            </a:r>
          </a:p>
        </p:txBody>
      </p:sp>
      <p:sp>
        <p:nvSpPr>
          <p:cNvPr id="5" name="TextBox 4"/>
          <p:cNvSpPr txBox="1"/>
          <p:nvPr/>
        </p:nvSpPr>
        <p:spPr>
          <a:xfrm>
            <a:off x="1179786" y="5344180"/>
            <a:ext cx="1673856" cy="261610"/>
          </a:xfrm>
          <a:prstGeom prst="rect">
            <a:avLst/>
          </a:prstGeom>
          <a:noFill/>
        </p:spPr>
        <p:txBody>
          <a:bodyPr wrap="none" rtlCol="0">
            <a:spAutoFit/>
          </a:bodyPr>
          <a:lstStyle/>
          <a:p>
            <a:r>
              <a:rPr lang="en-US" sz="1100" b="1" i="1" dirty="0">
                <a:solidFill>
                  <a:schemeClr val="bg1"/>
                </a:solidFill>
              </a:rPr>
              <a:t>Photo credit: NOAA PIFSC</a:t>
            </a:r>
          </a:p>
        </p:txBody>
      </p:sp>
    </p:spTree>
    <p:extLst>
      <p:ext uri="{BB962C8B-B14F-4D97-AF65-F5344CB8AC3E}">
        <p14:creationId xmlns:p14="http://schemas.microsoft.com/office/powerpoint/2010/main" val="35402110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solidFill>
                  <a:srgbClr val="002060"/>
                </a:solidFill>
              </a:rPr>
              <a:t>Traveling</a:t>
            </a:r>
          </a:p>
        </p:txBody>
      </p:sp>
      <p:pic>
        <p:nvPicPr>
          <p:cNvPr id="3074" name="Picture 2" descr="C:\Users\cheryl.bonnes\Desktop\CSB Folders\WILD DOLPHINS\Kids Activities\Wild Dolphin Behavior Game\Travel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1066800"/>
            <a:ext cx="6324600" cy="4200667"/>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341436" y="5257800"/>
            <a:ext cx="6126164" cy="523220"/>
          </a:xfrm>
          <a:prstGeom prst="rect">
            <a:avLst/>
          </a:prstGeom>
          <a:noFill/>
        </p:spPr>
        <p:txBody>
          <a:bodyPr wrap="none" rtlCol="0">
            <a:spAutoFit/>
          </a:bodyPr>
          <a:lstStyle/>
          <a:p>
            <a:r>
              <a:rPr lang="en-US" sz="2800" b="1" dirty="0">
                <a:solidFill>
                  <a:srgbClr val="002060"/>
                </a:solidFill>
              </a:rPr>
              <a:t>Bottlenose dolphins traveling in a group</a:t>
            </a:r>
          </a:p>
        </p:txBody>
      </p:sp>
    </p:spTree>
    <p:extLst>
      <p:ext uri="{BB962C8B-B14F-4D97-AF65-F5344CB8AC3E}">
        <p14:creationId xmlns:p14="http://schemas.microsoft.com/office/powerpoint/2010/main" val="26834598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933" y="17003"/>
            <a:ext cx="8229600" cy="1143000"/>
          </a:xfrm>
        </p:spPr>
        <p:txBody>
          <a:bodyPr/>
          <a:lstStyle/>
          <a:p>
            <a:r>
              <a:rPr lang="en-US" b="1" dirty="0">
                <a:solidFill>
                  <a:srgbClr val="002060"/>
                </a:solidFill>
              </a:rPr>
              <a:t>Breaching</a:t>
            </a:r>
          </a:p>
        </p:txBody>
      </p:sp>
      <p:sp>
        <p:nvSpPr>
          <p:cNvPr id="5" name="Rectangle 4"/>
          <p:cNvSpPr/>
          <p:nvPr/>
        </p:nvSpPr>
        <p:spPr>
          <a:xfrm>
            <a:off x="685800" y="5435494"/>
            <a:ext cx="6781800" cy="261610"/>
          </a:xfrm>
          <a:prstGeom prst="rect">
            <a:avLst/>
          </a:prstGeom>
        </p:spPr>
        <p:txBody>
          <a:bodyPr wrap="square">
            <a:spAutoFit/>
          </a:bodyPr>
          <a:lstStyle/>
          <a:p>
            <a:r>
              <a:rPr lang="en-US" sz="1100" b="1" i="1" dirty="0">
                <a:solidFill>
                  <a:srgbClr val="002060"/>
                </a:solidFill>
              </a:rPr>
              <a:t>Video credit: American Safari Cruises </a:t>
            </a:r>
            <a:r>
              <a:rPr lang="en-US" sz="1100" b="1" dirty="0">
                <a:solidFill>
                  <a:srgbClr val="002060"/>
                </a:solidFill>
                <a:hlinkClick r:id="rId5"/>
              </a:rPr>
              <a:t>http://www.youtube.com/watch?v=zUrDgfEBH-A</a:t>
            </a:r>
            <a:r>
              <a:rPr lang="en-US" sz="1100" b="1" dirty="0">
                <a:solidFill>
                  <a:srgbClr val="002060"/>
                </a:solidFill>
              </a:rPr>
              <a:t>  </a:t>
            </a:r>
          </a:p>
        </p:txBody>
      </p:sp>
      <p:pic>
        <p:nvPicPr>
          <p:cNvPr id="4" name="Orcas breaching in Alaska - americansafaricruises.com.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85800" y="833437"/>
            <a:ext cx="7730066" cy="4348163"/>
          </a:xfrm>
          <a:prstGeom prst="rect">
            <a:avLst/>
          </a:prstGeom>
        </p:spPr>
      </p:pic>
    </p:spTree>
    <p:extLst>
      <p:ext uri="{BB962C8B-B14F-4D97-AF65-F5344CB8AC3E}">
        <p14:creationId xmlns:p14="http://schemas.microsoft.com/office/powerpoint/2010/main" val="12052983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747"/>
            <a:ext cx="8229600" cy="868362"/>
          </a:xfrm>
        </p:spPr>
        <p:txBody>
          <a:bodyPr/>
          <a:lstStyle/>
          <a:p>
            <a:r>
              <a:rPr lang="en-US" b="1" dirty="0">
                <a:solidFill>
                  <a:srgbClr val="002060"/>
                </a:solidFill>
              </a:rPr>
              <a:t>Bow Riding</a:t>
            </a:r>
          </a:p>
        </p:txBody>
      </p:sp>
      <p:sp>
        <p:nvSpPr>
          <p:cNvPr id="5" name="Rectangle 4"/>
          <p:cNvSpPr/>
          <p:nvPr/>
        </p:nvSpPr>
        <p:spPr>
          <a:xfrm>
            <a:off x="499330" y="5292590"/>
            <a:ext cx="9144000" cy="261610"/>
          </a:xfrm>
          <a:prstGeom prst="rect">
            <a:avLst/>
          </a:prstGeom>
        </p:spPr>
        <p:txBody>
          <a:bodyPr wrap="square">
            <a:spAutoFit/>
          </a:bodyPr>
          <a:lstStyle/>
          <a:p>
            <a:r>
              <a:rPr lang="en-US" sz="1100" b="1" i="1" dirty="0">
                <a:solidFill>
                  <a:srgbClr val="002060"/>
                </a:solidFill>
              </a:rPr>
              <a:t>Video credit: Sea Star Sport Fishing</a:t>
            </a:r>
            <a:r>
              <a:rPr lang="en-US" sz="1100" b="1" dirty="0">
                <a:solidFill>
                  <a:srgbClr val="002060"/>
                </a:solidFill>
              </a:rPr>
              <a:t> </a:t>
            </a:r>
            <a:r>
              <a:rPr lang="en-US" sz="1100" b="1" dirty="0">
                <a:solidFill>
                  <a:srgbClr val="002060"/>
                </a:solidFill>
                <a:hlinkClick r:id="rId4"/>
              </a:rPr>
              <a:t>http://www.youtube.com/watch?v=NKwjcclI-aI</a:t>
            </a:r>
            <a:endParaRPr lang="en-US" sz="1100" b="1" dirty="0">
              <a:solidFill>
                <a:srgbClr val="002060"/>
              </a:solidFill>
            </a:endParaRPr>
          </a:p>
        </p:txBody>
      </p:sp>
      <p:pic>
        <p:nvPicPr>
          <p:cNvPr id="7" name="Excerpt of dolphins bowriding from Sea Star Sportfishing.wmv">
            <a:hlinkClick r:id="" action="ppaction://media"/>
          </p:cNvPr>
          <p:cNvPicPr>
            <a:picLocks noRot="1" noChangeAspect="1"/>
          </p:cNvPicPr>
          <p:nvPr>
            <a:videoFile r:link="rId1"/>
          </p:nvPr>
        </p:nvPicPr>
        <p:blipFill>
          <a:blip r:embed="rId5" cstate="print"/>
          <a:stretch>
            <a:fillRect/>
          </a:stretch>
        </p:blipFill>
        <p:spPr>
          <a:xfrm>
            <a:off x="506950" y="762000"/>
            <a:ext cx="8027450" cy="4515442"/>
          </a:xfrm>
          <a:prstGeom prst="rect">
            <a:avLst/>
          </a:prstGeom>
        </p:spPr>
      </p:pic>
    </p:spTree>
    <p:extLst>
      <p:ext uri="{BB962C8B-B14F-4D97-AF65-F5344CB8AC3E}">
        <p14:creationId xmlns:p14="http://schemas.microsoft.com/office/powerpoint/2010/main" val="33930001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solidFill>
                  <a:srgbClr val="002060"/>
                </a:solidFill>
              </a:rPr>
              <a:t>Disturbance Behaviors</a:t>
            </a:r>
          </a:p>
        </p:txBody>
      </p:sp>
      <p:sp>
        <p:nvSpPr>
          <p:cNvPr id="23" name="TextBox 22"/>
          <p:cNvSpPr txBox="1"/>
          <p:nvPr/>
        </p:nvSpPr>
        <p:spPr>
          <a:xfrm>
            <a:off x="185771" y="6113872"/>
            <a:ext cx="2829912" cy="261610"/>
          </a:xfrm>
          <a:prstGeom prst="rect">
            <a:avLst/>
          </a:prstGeom>
          <a:noFill/>
        </p:spPr>
        <p:txBody>
          <a:bodyPr wrap="square" rtlCol="0">
            <a:spAutoFit/>
          </a:bodyPr>
          <a:lstStyle/>
          <a:p>
            <a:r>
              <a:rPr lang="en-US" sz="1100" b="1" i="1" dirty="0">
                <a:solidFill>
                  <a:srgbClr val="002060"/>
                </a:solidFill>
              </a:rPr>
              <a:t>Photo credits: Dolphin Ecology Project</a:t>
            </a:r>
          </a:p>
        </p:txBody>
      </p:sp>
      <p:pic>
        <p:nvPicPr>
          <p:cNvPr id="5122" name="Picture 2" descr="C:\Users\cheryl.bonnes\Desktop\CSB Folders\DOLPHIN SMART\Notebook &amp; Other Program Materials\Dolphin Behavior Fact Sheet\Dolphin Behavior Fact Sheet Folder\Links\ShieldCalf_070_21AUG05_F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771" y="3802234"/>
            <a:ext cx="3479998" cy="2311638"/>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pic>
        <p:nvPicPr>
          <p:cNvPr id="5123" name="Picture 3" descr="C:\Users\cheryl.bonnes\Desktop\CSB Folders\DOLPHIN SMART\Notebook &amp; Other Program Materials\Dolphin Behavior Fact Sheet\Dolphin Behavior Fact Sheet Folder\Links\TailSlap_edi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399" y="1050062"/>
            <a:ext cx="3981331" cy="2644655"/>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pic>
        <p:nvPicPr>
          <p:cNvPr id="5124" name="Picture 4" descr="C:\Users\cheryl.bonnes\Desktop\CSB Folders\DOLPHIN SMART\Notebook &amp; Other Program Materials\Dolphin Behavior Fact Sheet\Dolphin Behavior Fact Sheet Folder\Links\Breach_edi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0389" y="1025336"/>
            <a:ext cx="3991211" cy="2776898"/>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pic>
        <p:nvPicPr>
          <p:cNvPr id="5125" name="Picture 5" descr="C:\Users\cheryl.bonnes\Desktop\CSB Folders\DOLPHIN SMART\Notebook &amp; Other Program Materials\Dolphin Behavior Fact Sheet\Dolphin Behavior Fact Sheet Folder\Links\MoveAwayQuickly_edi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21510" y="3536139"/>
            <a:ext cx="3713082" cy="2466467"/>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306493" y="3063232"/>
            <a:ext cx="2837507" cy="461665"/>
          </a:xfrm>
          <a:prstGeom prst="rect">
            <a:avLst/>
          </a:prstGeom>
          <a:noFill/>
        </p:spPr>
        <p:txBody>
          <a:bodyPr wrap="square" rtlCol="0">
            <a:spAutoFit/>
          </a:bodyPr>
          <a:lstStyle/>
          <a:p>
            <a:pPr>
              <a:spcAft>
                <a:spcPts val="600"/>
              </a:spcAft>
            </a:pPr>
            <a:r>
              <a:rPr lang="en-US" sz="2400" b="1" dirty="0">
                <a:solidFill>
                  <a:schemeClr val="bg1"/>
                </a:solidFill>
                <a:effectLst>
                  <a:outerShdw blurRad="38100" dist="38100" dir="2700000" algn="tl">
                    <a:srgbClr val="000000">
                      <a:alpha val="43137"/>
                    </a:srgbClr>
                  </a:outerShdw>
                </a:effectLst>
              </a:rPr>
              <a:t>Repeated breaching</a:t>
            </a:r>
          </a:p>
        </p:txBody>
      </p:sp>
      <p:sp>
        <p:nvSpPr>
          <p:cNvPr id="3" name="TextBox 2"/>
          <p:cNvSpPr txBox="1"/>
          <p:nvPr/>
        </p:nvSpPr>
        <p:spPr>
          <a:xfrm>
            <a:off x="630493" y="3166807"/>
            <a:ext cx="3025141" cy="461665"/>
          </a:xfrm>
          <a:prstGeom prst="rect">
            <a:avLst/>
          </a:prstGeom>
          <a:noFill/>
        </p:spPr>
        <p:txBody>
          <a:bodyPr wrap="square" rtlCol="0">
            <a:spAutoFit/>
          </a:bodyPr>
          <a:lstStyle/>
          <a:p>
            <a:pPr>
              <a:spcAft>
                <a:spcPts val="600"/>
              </a:spcAft>
            </a:pPr>
            <a:r>
              <a:rPr lang="en-US" sz="2400" b="1" dirty="0">
                <a:solidFill>
                  <a:schemeClr val="bg1"/>
                </a:solidFill>
              </a:rPr>
              <a:t>Repeated tail slapping</a:t>
            </a:r>
          </a:p>
        </p:txBody>
      </p:sp>
      <p:sp>
        <p:nvSpPr>
          <p:cNvPr id="5" name="TextBox 4"/>
          <p:cNvSpPr txBox="1"/>
          <p:nvPr/>
        </p:nvSpPr>
        <p:spPr>
          <a:xfrm>
            <a:off x="185771" y="5652207"/>
            <a:ext cx="3025141" cy="461665"/>
          </a:xfrm>
          <a:prstGeom prst="rect">
            <a:avLst/>
          </a:prstGeom>
          <a:noFill/>
        </p:spPr>
        <p:txBody>
          <a:bodyPr wrap="square" rtlCol="0">
            <a:spAutoFit/>
          </a:bodyPr>
          <a:lstStyle/>
          <a:p>
            <a:r>
              <a:rPr lang="en-US" sz="2400" b="1" dirty="0">
                <a:solidFill>
                  <a:srgbClr val="002060"/>
                </a:solidFill>
              </a:rPr>
              <a:t>Mother shielding calf</a:t>
            </a:r>
          </a:p>
        </p:txBody>
      </p:sp>
      <p:sp>
        <p:nvSpPr>
          <p:cNvPr id="6" name="TextBox 5"/>
          <p:cNvSpPr txBox="1"/>
          <p:nvPr/>
        </p:nvSpPr>
        <p:spPr>
          <a:xfrm>
            <a:off x="3887737" y="3581400"/>
            <a:ext cx="3646855" cy="830997"/>
          </a:xfrm>
          <a:prstGeom prst="rect">
            <a:avLst/>
          </a:prstGeom>
          <a:noFill/>
        </p:spPr>
        <p:txBody>
          <a:bodyPr wrap="square" rtlCol="0">
            <a:spAutoFit/>
          </a:bodyPr>
          <a:lstStyle/>
          <a:p>
            <a:r>
              <a:rPr lang="en-US" sz="2400" b="1" dirty="0">
                <a:solidFill>
                  <a:srgbClr val="002060"/>
                </a:solidFill>
              </a:rPr>
              <a:t>Moving away/ swimming quickly</a:t>
            </a:r>
          </a:p>
        </p:txBody>
      </p:sp>
    </p:spTree>
    <p:extLst>
      <p:ext uri="{BB962C8B-B14F-4D97-AF65-F5344CB8AC3E}">
        <p14:creationId xmlns:p14="http://schemas.microsoft.com/office/powerpoint/2010/main" val="2029002701"/>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11788</TotalTime>
  <Words>2476</Words>
  <Application>Microsoft Office PowerPoint</Application>
  <PresentationFormat>On-screen Show (4:3)</PresentationFormat>
  <Paragraphs>142</Paragraphs>
  <Slides>21</Slides>
  <Notes>21</Notes>
  <HiddenSlides>0</HiddenSlides>
  <MMClips>11</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21</vt:i4>
      </vt:variant>
    </vt:vector>
  </HeadingPairs>
  <TitlesOfParts>
    <vt:vector size="25" baseType="lpstr">
      <vt:lpstr>Arial</vt:lpstr>
      <vt:lpstr>Calibri</vt:lpstr>
      <vt:lpstr>Custom Design</vt:lpstr>
      <vt:lpstr>Office Theme</vt:lpstr>
      <vt:lpstr>Lesson 6: Cetacean   Behaviors</vt:lpstr>
      <vt:lpstr>What are they really doing? </vt:lpstr>
      <vt:lpstr>Common Dolphin Behaviors</vt:lpstr>
      <vt:lpstr>Feeding/ Begging</vt:lpstr>
      <vt:lpstr>Resting</vt:lpstr>
      <vt:lpstr>Traveling</vt:lpstr>
      <vt:lpstr>Breaching</vt:lpstr>
      <vt:lpstr>Bow Riding</vt:lpstr>
      <vt:lpstr>Disturbance Behaviors</vt:lpstr>
      <vt:lpstr>Socializing</vt:lpstr>
      <vt:lpstr>Common Whale Behaviors</vt:lpstr>
      <vt:lpstr>Breaching</vt:lpstr>
      <vt:lpstr>It’s very important to view  whales from a distance! </vt:lpstr>
      <vt:lpstr>Flippering</vt:lpstr>
      <vt:lpstr>Lobtailing</vt:lpstr>
      <vt:lpstr>Logging</vt:lpstr>
      <vt:lpstr>Right whale spouting</vt:lpstr>
      <vt:lpstr>Blue whale spouting</vt:lpstr>
      <vt:lpstr>Spyhopping</vt:lpstr>
      <vt:lpstr>Summary</vt:lpstr>
      <vt:lpstr>What behaviors can you see?</vt:lpstr>
    </vt:vector>
  </TitlesOfParts>
  <Company>SERO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Cheryl Bonnes</dc:creator>
  <cp:lastModifiedBy>Francis-Floyd,Ruth</cp:lastModifiedBy>
  <cp:revision>648</cp:revision>
  <dcterms:created xsi:type="dcterms:W3CDTF">2013-01-28T18:56:33Z</dcterms:created>
  <dcterms:modified xsi:type="dcterms:W3CDTF">2019-10-01T18:35:34Z</dcterms:modified>
</cp:coreProperties>
</file>