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48" r:id="rId2"/>
  </p:sldMasterIdLst>
  <p:notesMasterIdLst>
    <p:notesMasterId r:id="rId28"/>
  </p:notesMasterIdLst>
  <p:sldIdLst>
    <p:sldId id="282" r:id="rId3"/>
    <p:sldId id="260" r:id="rId4"/>
    <p:sldId id="286" r:id="rId5"/>
    <p:sldId id="261" r:id="rId6"/>
    <p:sldId id="284" r:id="rId7"/>
    <p:sldId id="262" r:id="rId8"/>
    <p:sldId id="263" r:id="rId9"/>
    <p:sldId id="287" r:id="rId10"/>
    <p:sldId id="264" r:id="rId11"/>
    <p:sldId id="265" r:id="rId12"/>
    <p:sldId id="266" r:id="rId13"/>
    <p:sldId id="267" r:id="rId14"/>
    <p:sldId id="271" r:id="rId15"/>
    <p:sldId id="272" r:id="rId16"/>
    <p:sldId id="268" r:id="rId17"/>
    <p:sldId id="283" r:id="rId18"/>
    <p:sldId id="273" r:id="rId19"/>
    <p:sldId id="274" r:id="rId20"/>
    <p:sldId id="275" r:id="rId21"/>
    <p:sldId id="288" r:id="rId22"/>
    <p:sldId id="276" r:id="rId23"/>
    <p:sldId id="277" r:id="rId24"/>
    <p:sldId id="278" r:id="rId25"/>
    <p:sldId id="279"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BFBFBF"/>
    <a:srgbClr val="005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62" autoAdjust="0"/>
    <p:restoredTop sz="64586" autoAdjust="0"/>
  </p:normalViewPr>
  <p:slideViewPr>
    <p:cSldViewPr>
      <p:cViewPr varScale="1">
        <p:scale>
          <a:sx n="60" d="100"/>
          <a:sy n="60" d="100"/>
        </p:scale>
        <p:origin x="1517"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1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EF4BED-7943-4555-A289-EB519CFD8C61}" type="datetimeFigureOut">
              <a:rPr lang="en-US" smtClean="0"/>
              <a:pPr/>
              <a:t>10/10/2019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8473A5-415E-473D-AC0B-7B38B5ED4808}" type="slidenum">
              <a:rPr lang="en-US" smtClean="0"/>
              <a:pPr/>
              <a:t>‹#›</a:t>
            </a:fld>
            <a:endParaRPr lang="en-US"/>
          </a:p>
        </p:txBody>
      </p:sp>
    </p:spTree>
    <p:extLst>
      <p:ext uri="{BB962C8B-B14F-4D97-AF65-F5344CB8AC3E}">
        <p14:creationId xmlns:p14="http://schemas.microsoft.com/office/powerpoint/2010/main" val="281912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What Makes a Whale a Whale?</a:t>
            </a:r>
            <a:r>
              <a:rPr lang="en-US" sz="1200" kern="1200" dirty="0">
                <a:solidFill>
                  <a:schemeClr val="tx1"/>
                </a:solidFill>
                <a:effectLst/>
                <a:latin typeface="+mn-lt"/>
                <a:ea typeface="+mn-ea"/>
                <a:cs typeface="+mn-cs"/>
              </a:rPr>
              <a:t>  Today we will learn about  a group of animals called “cetaceans” [</a:t>
            </a:r>
            <a:r>
              <a:rPr lang="en-US" sz="1200" i="1" kern="1200" dirty="0" err="1">
                <a:solidFill>
                  <a:schemeClr val="tx1"/>
                </a:solidFill>
                <a:effectLst/>
                <a:latin typeface="+mn-lt"/>
                <a:ea typeface="+mn-ea"/>
                <a:cs typeface="+mn-cs"/>
              </a:rPr>
              <a:t>suh</a:t>
            </a:r>
            <a:r>
              <a:rPr lang="en-US" sz="1200" i="1" kern="1200" dirty="0">
                <a:solidFill>
                  <a:schemeClr val="tx1"/>
                </a:solidFill>
                <a:effectLst/>
                <a:latin typeface="+mn-lt"/>
                <a:ea typeface="+mn-ea"/>
                <a:cs typeface="+mn-cs"/>
              </a:rPr>
              <a:t>-TAY-shuns</a:t>
            </a:r>
            <a:r>
              <a:rPr lang="en-US" sz="1200" kern="1200" dirty="0">
                <a:solidFill>
                  <a:schemeClr val="tx1"/>
                </a:solidFill>
                <a:effectLst/>
                <a:latin typeface="+mn-lt"/>
                <a:ea typeface="+mn-ea"/>
                <a:cs typeface="+mn-cs"/>
              </a:rPr>
              <a:t>]—these are the whales and dolphins.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1</a:t>
            </a:fld>
            <a:endParaRPr lang="en-US"/>
          </a:p>
        </p:txBody>
      </p:sp>
    </p:spTree>
    <p:extLst>
      <p:ext uri="{BB962C8B-B14F-4D97-AF65-F5344CB8AC3E}">
        <p14:creationId xmlns:p14="http://schemas.microsoft.com/office/powerpoint/2010/main" val="362168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several groups of marine mammals. We will be learning more about are the cetaceans. This group includes the whales, dolphins and porpoises. Seals, sea lions and walruses are in a different group, called the pinnipeds. Manatees and their relatives are in the group called </a:t>
            </a:r>
            <a:r>
              <a:rPr lang="en-US" sz="1200" kern="1200" dirty="0" err="1">
                <a:solidFill>
                  <a:schemeClr val="tx1"/>
                </a:solidFill>
                <a:effectLst/>
                <a:latin typeface="+mn-lt"/>
                <a:ea typeface="+mn-ea"/>
                <a:cs typeface="+mn-cs"/>
              </a:rPr>
              <a:t>sirenians</a:t>
            </a:r>
            <a:r>
              <a:rPr lang="en-US" sz="1200" kern="1200" dirty="0">
                <a:solidFill>
                  <a:schemeClr val="tx1"/>
                </a:solidFill>
                <a:effectLst/>
                <a:latin typeface="+mn-lt"/>
                <a:ea typeface="+mn-ea"/>
                <a:cs typeface="+mn-cs"/>
              </a:rPr>
              <a:t>. Sea otters and polar bears are also considered marine mammals. [</a:t>
            </a:r>
            <a:r>
              <a:rPr lang="en-US" sz="1200" i="1" kern="1200" dirty="0">
                <a:solidFill>
                  <a:schemeClr val="tx1"/>
                </a:solidFill>
                <a:effectLst/>
                <a:latin typeface="+mn-lt"/>
                <a:ea typeface="+mn-ea"/>
                <a:cs typeface="+mn-cs"/>
              </a:rPr>
              <a:t>Top row: sea lions (pinnipeds), manatees (</a:t>
            </a:r>
            <a:r>
              <a:rPr lang="en-US" sz="1200" i="1" kern="1200" dirty="0" err="1">
                <a:solidFill>
                  <a:schemeClr val="tx1"/>
                </a:solidFill>
                <a:effectLst/>
                <a:latin typeface="+mn-lt"/>
                <a:ea typeface="+mn-ea"/>
                <a:cs typeface="+mn-cs"/>
              </a:rPr>
              <a:t>sirenians</a:t>
            </a:r>
            <a:r>
              <a:rPr lang="en-US" sz="1200" i="1" kern="1200" dirty="0">
                <a:solidFill>
                  <a:schemeClr val="tx1"/>
                </a:solidFill>
                <a:effectLst/>
                <a:latin typeface="+mn-lt"/>
                <a:ea typeface="+mn-ea"/>
                <a:cs typeface="+mn-cs"/>
              </a:rPr>
              <a:t>), and sea otter; Bottom row:  humpback whale (cetacean), beluga whale (cetacean) and walrus (pinniped)</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B2B8D3B-4435-43D1-8B75-F4DB8C5E2A99}" type="slidenum">
              <a:rPr lang="en-US" smtClean="0"/>
              <a:pPr/>
              <a:t>10</a:t>
            </a:fld>
            <a:endParaRPr lang="en-US"/>
          </a:p>
        </p:txBody>
      </p:sp>
    </p:spTree>
    <p:extLst>
      <p:ext uri="{BB962C8B-B14F-4D97-AF65-F5344CB8AC3E}">
        <p14:creationId xmlns:p14="http://schemas.microsoft.com/office/powerpoint/2010/main" val="389370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Cetaceans are divided into two groups: toothed whales and baleen whales. Toothed whales, or </a:t>
            </a: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have teeth. All dolphins and porpoises are included in this group.</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Point out the photo of the dolphin</a:t>
            </a:r>
            <a:r>
              <a:rPr lang="en-US" sz="1200" kern="1200" dirty="0">
                <a:solidFill>
                  <a:schemeClr val="tx1"/>
                </a:solidFill>
                <a:effectLst/>
                <a:latin typeface="+mn-lt"/>
                <a:ea typeface="+mn-ea"/>
                <a:cs typeface="+mn-cs"/>
              </a:rPr>
              <a:t>: ] If you look carefully, you can see the dolphin’s teeth in this picture. Dolphins have up to 100 cone-shaped white teeth along their upper and lower jaws. Baleen whales, also called </a:t>
            </a:r>
            <a:r>
              <a:rPr lang="en-US" sz="1200" kern="1200" dirty="0" err="1">
                <a:solidFill>
                  <a:schemeClr val="tx1"/>
                </a:solidFill>
                <a:effectLst/>
                <a:latin typeface="+mn-lt"/>
                <a:ea typeface="+mn-ea"/>
                <a:cs typeface="+mn-cs"/>
              </a:rPr>
              <a:t>mysticetes</a:t>
            </a:r>
            <a:r>
              <a:rPr lang="en-US" sz="1200" kern="1200" dirty="0">
                <a:solidFill>
                  <a:schemeClr val="tx1"/>
                </a:solidFill>
                <a:effectLst/>
                <a:latin typeface="+mn-lt"/>
                <a:ea typeface="+mn-ea"/>
                <a:cs typeface="+mn-cs"/>
              </a:rPr>
              <a:t>, do not have teeth in their mouths. Instead, they have special fibrous plates called baleen, that hang down from the upper jaw. We will talk more about baleen in a few minutes. [</a:t>
            </a:r>
            <a:r>
              <a:rPr lang="en-US" sz="1200" i="1" kern="1200" dirty="0">
                <a:solidFill>
                  <a:schemeClr val="tx1"/>
                </a:solidFill>
                <a:effectLst/>
                <a:latin typeface="+mn-lt"/>
                <a:ea typeface="+mn-ea"/>
                <a:cs typeface="+mn-cs"/>
              </a:rPr>
              <a:t>Point out the photo on the right side of the slide.</a:t>
            </a:r>
            <a:r>
              <a:rPr lang="en-US" sz="1200" kern="1200" dirty="0">
                <a:solidFill>
                  <a:schemeClr val="tx1"/>
                </a:solidFill>
                <a:effectLst/>
                <a:latin typeface="+mn-lt"/>
                <a:ea typeface="+mn-ea"/>
                <a:cs typeface="+mn-cs"/>
              </a:rPr>
              <a:t>] This is a photo of a right whale, which is a type of baleen whale. </a:t>
            </a:r>
          </a:p>
        </p:txBody>
      </p:sp>
      <p:sp>
        <p:nvSpPr>
          <p:cNvPr id="4" name="Slide Number Placeholder 3"/>
          <p:cNvSpPr>
            <a:spLocks noGrp="1"/>
          </p:cNvSpPr>
          <p:nvPr>
            <p:ph type="sldNum" sz="quarter" idx="10"/>
          </p:nvPr>
        </p:nvSpPr>
        <p:spPr/>
        <p:txBody>
          <a:bodyPr/>
          <a:lstStyle/>
          <a:p>
            <a:fld id="{2B2B8D3B-4435-43D1-8B75-F4DB8C5E2A99}" type="slidenum">
              <a:rPr lang="en-US" smtClean="0"/>
              <a:pPr/>
              <a:t>11</a:t>
            </a:fld>
            <a:endParaRPr lang="en-US"/>
          </a:p>
        </p:txBody>
      </p:sp>
    </p:spTree>
    <p:extLst>
      <p:ext uri="{BB962C8B-B14F-4D97-AF65-F5344CB8AC3E}">
        <p14:creationId xmlns:p14="http://schemas.microsoft.com/office/powerpoint/2010/main" val="2702398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let’s talk about the toothed whales. Many of the whales that you may be familiar with, and all of the dolphins, are </a:t>
            </a: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These cetaceans use their teeth to grab prey like fish, squid and even other marine mammals. [</a:t>
            </a:r>
            <a:r>
              <a:rPr lang="en-US" sz="1200" i="1" kern="1200" dirty="0">
                <a:solidFill>
                  <a:schemeClr val="tx1"/>
                </a:solidFill>
                <a:effectLst/>
                <a:latin typeface="+mn-lt"/>
                <a:ea typeface="+mn-ea"/>
                <a:cs typeface="+mn-cs"/>
              </a:rPr>
              <a:t>Point at top left photo.</a:t>
            </a:r>
            <a:r>
              <a:rPr lang="en-US" sz="1200" kern="1200" dirty="0">
                <a:solidFill>
                  <a:schemeClr val="tx1"/>
                </a:solidFill>
                <a:effectLst/>
                <a:latin typeface="+mn-lt"/>
                <a:ea typeface="+mn-ea"/>
                <a:cs typeface="+mn-cs"/>
              </a:rPr>
              <a:t>]  Bottlenose dolphins are toothed whales. [</a:t>
            </a:r>
            <a:r>
              <a:rPr lang="en-US" sz="1200" i="1" kern="1200" dirty="0">
                <a:solidFill>
                  <a:schemeClr val="tx1"/>
                </a:solidFill>
                <a:effectLst/>
                <a:latin typeface="+mn-lt"/>
                <a:ea typeface="+mn-ea"/>
                <a:cs typeface="+mn-cs"/>
              </a:rPr>
              <a:t>Point at top right photo</a:t>
            </a:r>
            <a:r>
              <a:rPr lang="en-US" sz="1200" kern="1200" dirty="0">
                <a:solidFill>
                  <a:schemeClr val="tx1"/>
                </a:solidFill>
                <a:effectLst/>
                <a:latin typeface="+mn-lt"/>
                <a:ea typeface="+mn-ea"/>
                <a:cs typeface="+mn-cs"/>
              </a:rPr>
              <a:t>.] Orcas, also known as killer whales. Although we call them whales, they are actually the largest type of dolphin.  [</a:t>
            </a:r>
            <a:r>
              <a:rPr lang="en-US" sz="1200" i="1" kern="1200" dirty="0">
                <a:solidFill>
                  <a:schemeClr val="tx1"/>
                </a:solidFill>
                <a:effectLst/>
                <a:latin typeface="+mn-lt"/>
                <a:ea typeface="+mn-ea"/>
                <a:cs typeface="+mn-cs"/>
              </a:rPr>
              <a:t>Point at bottom photo.</a:t>
            </a:r>
            <a:r>
              <a:rPr lang="en-US" sz="1200" kern="1200" dirty="0">
                <a:solidFill>
                  <a:schemeClr val="tx1"/>
                </a:solidFill>
                <a:effectLst/>
                <a:latin typeface="+mn-lt"/>
                <a:ea typeface="+mn-ea"/>
                <a:cs typeface="+mn-cs"/>
              </a:rPr>
              <a:t>] Other toothed whales are not dolphins. Sperm whales are very deep diving animals, hunting in 3,000 or more feet of water for their favorite food, the giant squid. There are about 70 different types of </a:t>
            </a: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in the world.</a:t>
            </a:r>
          </a:p>
          <a:p>
            <a:endParaRPr lang="en-US" dirty="0"/>
          </a:p>
        </p:txBody>
      </p:sp>
      <p:sp>
        <p:nvSpPr>
          <p:cNvPr id="4" name="Slide Number Placeholder 3"/>
          <p:cNvSpPr>
            <a:spLocks noGrp="1"/>
          </p:cNvSpPr>
          <p:nvPr>
            <p:ph type="sldNum" sz="quarter" idx="10"/>
          </p:nvPr>
        </p:nvSpPr>
        <p:spPr/>
        <p:txBody>
          <a:bodyPr/>
          <a:lstStyle/>
          <a:p>
            <a:fld id="{2B2B8D3B-4435-43D1-8B75-F4DB8C5E2A99}" type="slidenum">
              <a:rPr lang="en-US" smtClean="0"/>
              <a:pPr/>
              <a:t>12</a:t>
            </a:fld>
            <a:endParaRPr lang="en-US"/>
          </a:p>
        </p:txBody>
      </p:sp>
    </p:spTree>
    <p:extLst>
      <p:ext uri="{BB962C8B-B14F-4D97-AF65-F5344CB8AC3E}">
        <p14:creationId xmlns:p14="http://schemas.microsoft.com/office/powerpoint/2010/main" val="3275765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The sperm whale is the largest member of the </a:t>
            </a:r>
            <a:r>
              <a:rPr lang="en-US" sz="1200" kern="1200" dirty="0" err="1">
                <a:solidFill>
                  <a:schemeClr val="tx1"/>
                </a:solidFill>
                <a:effectLst/>
                <a:latin typeface="+mn-lt"/>
                <a:ea typeface="+mn-ea"/>
                <a:cs typeface="+mn-cs"/>
              </a:rPr>
              <a:t>odontocete</a:t>
            </a:r>
            <a:r>
              <a:rPr lang="en-US" sz="1200" kern="1200" dirty="0">
                <a:solidFill>
                  <a:schemeClr val="tx1"/>
                </a:solidFill>
                <a:effectLst/>
                <a:latin typeface="+mn-lt"/>
                <a:ea typeface="+mn-ea"/>
                <a:cs typeface="+mn-cs"/>
              </a:rPr>
              <a:t> family. Male sperm whales can reach lengths near 60 ft. That’s almost as long as two school buses! Mature male sperm whales are called “bulls”.  Sperm whales are able to hold their breath for more than an hour, which allows them to pursue the giant squid deep in the open ocean. </a:t>
            </a:r>
          </a:p>
        </p:txBody>
      </p:sp>
      <p:sp>
        <p:nvSpPr>
          <p:cNvPr id="4" name="Slide Number Placeholder 3"/>
          <p:cNvSpPr>
            <a:spLocks noGrp="1"/>
          </p:cNvSpPr>
          <p:nvPr>
            <p:ph type="sldNum" sz="quarter" idx="10"/>
          </p:nvPr>
        </p:nvSpPr>
        <p:spPr/>
        <p:txBody>
          <a:bodyPr/>
          <a:lstStyle/>
          <a:p>
            <a:fld id="{2B2B8D3B-4435-43D1-8B75-F4DB8C5E2A99}" type="slidenum">
              <a:rPr lang="en-US" smtClean="0"/>
              <a:pPr/>
              <a:t>13</a:t>
            </a:fld>
            <a:endParaRPr lang="en-US"/>
          </a:p>
        </p:txBody>
      </p:sp>
    </p:spTree>
    <p:extLst>
      <p:ext uri="{BB962C8B-B14F-4D97-AF65-F5344CB8AC3E}">
        <p14:creationId xmlns:p14="http://schemas.microsoft.com/office/powerpoint/2010/main" val="2917170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contrast to the sperm whale, some </a:t>
            </a: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are very small. The Hector’s dolphin, shown in this photo, only gets to be about five feet long. [</a:t>
            </a:r>
            <a:r>
              <a:rPr lang="en-US" sz="1200" i="1" kern="1200" dirty="0">
                <a:solidFill>
                  <a:schemeClr val="tx1"/>
                </a:solidFill>
                <a:effectLst/>
                <a:latin typeface="+mn-lt"/>
                <a:ea typeface="+mn-ea"/>
                <a:cs typeface="+mn-cs"/>
              </a:rPr>
              <a:t>Suggestion--compare that to your height, or possibly the height of students in the class.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14</a:t>
            </a:fld>
            <a:endParaRPr lang="en-US"/>
          </a:p>
        </p:txBody>
      </p:sp>
    </p:spTree>
    <p:extLst>
      <p:ext uri="{BB962C8B-B14F-4D97-AF65-F5344CB8AC3E}">
        <p14:creationId xmlns:p14="http://schemas.microsoft.com/office/powerpoint/2010/main" val="3132526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shows some of the body parts of a dolphin. The “beak” of the dolphin (and other whales) is called the “rostrum.” The forehead is called the “melon.” The blowhole, located on the top of the head, is the dolphin’s nose. The fin on the dolphin’s back is called the “dorsal fin,” the side fins are called “flippers” and the tail fin is called the “fluke.” </a:t>
            </a:r>
          </a:p>
          <a:p>
            <a:endParaRPr lang="en-US" dirty="0"/>
          </a:p>
        </p:txBody>
      </p:sp>
      <p:sp>
        <p:nvSpPr>
          <p:cNvPr id="4" name="Slide Number Placeholder 3"/>
          <p:cNvSpPr>
            <a:spLocks noGrp="1"/>
          </p:cNvSpPr>
          <p:nvPr>
            <p:ph type="sldNum" sz="quarter" idx="10"/>
          </p:nvPr>
        </p:nvSpPr>
        <p:spPr/>
        <p:txBody>
          <a:bodyPr/>
          <a:lstStyle/>
          <a:p>
            <a:fld id="{2B2B8D3B-4435-43D1-8B75-F4DB8C5E2A99}" type="slidenum">
              <a:rPr lang="en-US" smtClean="0"/>
              <a:pPr/>
              <a:t>15</a:t>
            </a:fld>
            <a:endParaRPr lang="en-US"/>
          </a:p>
        </p:txBody>
      </p:sp>
    </p:spTree>
    <p:extLst>
      <p:ext uri="{BB962C8B-B14F-4D97-AF65-F5344CB8AC3E}">
        <p14:creationId xmlns:p14="http://schemas.microsoft.com/office/powerpoint/2010/main" val="3876652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Echolocation is the ability of producing sound waves, and feel the vibration as the waves bounce off prey and other items. </a:t>
            </a: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use echolocation to find food and to navigate. </a:t>
            </a: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rely on echolocation when they cannot see. For example, sometimes the water they swim in is not clear, or they may be swimming in very deep water where there is little light. To echolocate, </a:t>
            </a: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produce sound waves from the melon and receive echoes, which they can feel through the lower jaw. Another characteristic of toothed whales is that they have a single blowhole, whereas baleen whales have paired blowholes. </a:t>
            </a:r>
          </a:p>
          <a:p>
            <a:endParaRPr lang="en-US" dirty="0"/>
          </a:p>
          <a:p>
            <a:r>
              <a:rPr lang="en-US" i="1" dirty="0"/>
              <a:t>Original graphic by Cheryl </a:t>
            </a:r>
            <a:r>
              <a:rPr lang="en-US" i="1" dirty="0" err="1"/>
              <a:t>Bonnes</a:t>
            </a:r>
            <a:r>
              <a:rPr lang="en-US" i="1" dirty="0"/>
              <a:t> (NOAA Fisheries)—used with permission</a:t>
            </a:r>
          </a:p>
        </p:txBody>
      </p:sp>
      <p:sp>
        <p:nvSpPr>
          <p:cNvPr id="4" name="Slide Number Placeholder 3"/>
          <p:cNvSpPr>
            <a:spLocks noGrp="1"/>
          </p:cNvSpPr>
          <p:nvPr>
            <p:ph type="sldNum" sz="quarter" idx="10"/>
          </p:nvPr>
        </p:nvSpPr>
        <p:spPr/>
        <p:txBody>
          <a:bodyPr/>
          <a:lstStyle/>
          <a:p>
            <a:fld id="{2B2B8D3B-4435-43D1-8B75-F4DB8C5E2A99}" type="slidenum">
              <a:rPr lang="en-US" smtClean="0"/>
              <a:pPr/>
              <a:t>16</a:t>
            </a:fld>
            <a:endParaRPr lang="en-US"/>
          </a:p>
        </p:txBody>
      </p:sp>
    </p:spTree>
    <p:extLst>
      <p:ext uri="{BB962C8B-B14F-4D97-AF65-F5344CB8AC3E}">
        <p14:creationId xmlns:p14="http://schemas.microsoft.com/office/powerpoint/2010/main" val="3594628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Dolphins and porpoises are both groups of toothed whales, but they are different from each other. Dolphins tend to have a longer rostrum and cone-shaped teeth, while porpoises have smaller rostrums, a rounded head, and flat teeth. If you look carefully at the two photographs, you may notice that the dolphin has a taller, hooked or curved dorsal fin, while the porpoise has a triangular dorsal fin.  Dolphins tend to live in warmer waters, and porpoises often live in colder areas. Dolphins are more talkative than porpoises. Dolphins make whistling sounds through their blowholes to communicate with one another underwater. Scientists are pretty sure that porpoises do not do this.</a:t>
            </a:r>
          </a:p>
        </p:txBody>
      </p:sp>
      <p:sp>
        <p:nvSpPr>
          <p:cNvPr id="4" name="Slide Number Placeholder 3"/>
          <p:cNvSpPr>
            <a:spLocks noGrp="1"/>
          </p:cNvSpPr>
          <p:nvPr>
            <p:ph type="sldNum" sz="quarter" idx="10"/>
          </p:nvPr>
        </p:nvSpPr>
        <p:spPr/>
        <p:txBody>
          <a:bodyPr/>
          <a:lstStyle/>
          <a:p>
            <a:fld id="{148473A5-415E-473D-AC0B-7B38B5ED4808}" type="slidenum">
              <a:rPr lang="en-US" smtClean="0"/>
              <a:pPr/>
              <a:t>17</a:t>
            </a:fld>
            <a:endParaRPr lang="en-US"/>
          </a:p>
        </p:txBody>
      </p:sp>
    </p:spTree>
    <p:extLst>
      <p:ext uri="{BB962C8B-B14F-4D97-AF65-F5344CB8AC3E}">
        <p14:creationId xmlns:p14="http://schemas.microsoft.com/office/powerpoint/2010/main" val="348968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only about 14 species of baleen whales or </a:t>
            </a:r>
            <a:r>
              <a:rPr lang="en-US" sz="1200" kern="1200" dirty="0" err="1">
                <a:solidFill>
                  <a:schemeClr val="tx1"/>
                </a:solidFill>
                <a:effectLst/>
                <a:latin typeface="+mn-lt"/>
                <a:ea typeface="+mn-ea"/>
                <a:cs typeface="+mn-cs"/>
              </a:rPr>
              <a:t>mysticetes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Top left photo</a:t>
            </a:r>
            <a:r>
              <a:rPr lang="en-US" sz="1200" kern="1200" dirty="0">
                <a:solidFill>
                  <a:schemeClr val="tx1"/>
                </a:solidFill>
                <a:effectLst/>
                <a:latin typeface="+mn-lt"/>
                <a:ea typeface="+mn-ea"/>
                <a:cs typeface="+mn-cs"/>
              </a:rPr>
              <a:t>] Gray whales are only found in the Pacific Ocean, so we will not see them in Florida waters. Mother gray whales go into warm lagoons on Mexico’s Pacific coast to have their calves. Then they migrate north to Alaskan waters to feed in the summer. These whales can be seen migrating along the California coast in late winter and early spring. [</a:t>
            </a:r>
            <a:r>
              <a:rPr lang="en-US" sz="1200" i="1" kern="1200" dirty="0">
                <a:solidFill>
                  <a:schemeClr val="tx1"/>
                </a:solidFill>
                <a:effectLst/>
                <a:latin typeface="+mn-lt"/>
                <a:ea typeface="+mn-ea"/>
                <a:cs typeface="+mn-cs"/>
              </a:rPr>
              <a:t>Top right photo</a:t>
            </a:r>
            <a:r>
              <a:rPr lang="en-US" sz="1200" kern="1200" dirty="0">
                <a:solidFill>
                  <a:schemeClr val="tx1"/>
                </a:solidFill>
                <a:effectLst/>
                <a:latin typeface="+mn-lt"/>
                <a:ea typeface="+mn-ea"/>
                <a:cs typeface="+mn-cs"/>
              </a:rPr>
              <a:t>] Humpback whales are sometimes seen off Florida’s coast, but these whales can also be found almost worldwide. [</a:t>
            </a:r>
            <a:r>
              <a:rPr lang="en-US" sz="1200" i="1" kern="1200" dirty="0">
                <a:solidFill>
                  <a:schemeClr val="tx1"/>
                </a:solidFill>
                <a:effectLst/>
                <a:latin typeface="+mn-lt"/>
                <a:ea typeface="+mn-ea"/>
                <a:cs typeface="+mn-cs"/>
              </a:rPr>
              <a:t>Bottom photo</a:t>
            </a:r>
            <a:r>
              <a:rPr lang="en-US" sz="1200" kern="1200" dirty="0">
                <a:solidFill>
                  <a:schemeClr val="tx1"/>
                </a:solidFill>
                <a:effectLst/>
                <a:latin typeface="+mn-lt"/>
                <a:ea typeface="+mn-ea"/>
                <a:cs typeface="+mn-cs"/>
              </a:rPr>
              <a:t>] North Atlantic right whales can sometimes be seen of the northeast coast of Florida in the winter months.</a:t>
            </a:r>
          </a:p>
          <a:p>
            <a:endParaRPr lang="en-US" dirty="0"/>
          </a:p>
        </p:txBody>
      </p:sp>
      <p:sp>
        <p:nvSpPr>
          <p:cNvPr id="4" name="Slide Number Placeholder 3"/>
          <p:cNvSpPr>
            <a:spLocks noGrp="1"/>
          </p:cNvSpPr>
          <p:nvPr>
            <p:ph type="sldNum" sz="quarter" idx="10"/>
          </p:nvPr>
        </p:nvSpPr>
        <p:spPr/>
        <p:txBody>
          <a:bodyPr/>
          <a:lstStyle/>
          <a:p>
            <a:fld id="{2B2B8D3B-4435-43D1-8B75-F4DB8C5E2A99}" type="slidenum">
              <a:rPr lang="en-US" smtClean="0"/>
              <a:pPr/>
              <a:t>18</a:t>
            </a:fld>
            <a:endParaRPr lang="en-US"/>
          </a:p>
        </p:txBody>
      </p:sp>
    </p:spTree>
    <p:extLst>
      <p:ext uri="{BB962C8B-B14F-4D97-AF65-F5344CB8AC3E}">
        <p14:creationId xmlns:p14="http://schemas.microsoft.com/office/powerpoint/2010/main" val="3414077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err="1">
                <a:solidFill>
                  <a:schemeClr val="tx1"/>
                </a:solidFill>
                <a:effectLst/>
                <a:latin typeface="+mn-lt"/>
                <a:ea typeface="+mn-ea"/>
                <a:cs typeface="+mn-cs"/>
              </a:rPr>
              <a:t>Mysticetes</a:t>
            </a:r>
            <a:r>
              <a:rPr lang="en-US" sz="1200" kern="1200" dirty="0">
                <a:solidFill>
                  <a:schemeClr val="tx1"/>
                </a:solidFill>
                <a:effectLst/>
                <a:latin typeface="+mn-lt"/>
                <a:ea typeface="+mn-ea"/>
                <a:cs typeface="+mn-cs"/>
              </a:rPr>
              <a:t> are very large whales. This group includes the blue whale:  the largest creature ever to live on our planet. Blue whales can grow up to 100 feet, making them larger than the largest dinosaur.  The heart of a blue whale is the size of a small car. Blue whales were almost hunted to extinction in the early 1900s because whale blubber was a valuable source of oil. Today we get oil from other sources. The blue whale population is slowly recovering and increasing.</a:t>
            </a:r>
          </a:p>
          <a:p>
            <a:endParaRPr lang="en-US" dirty="0"/>
          </a:p>
          <a:p>
            <a:r>
              <a:rPr lang="en-US" i="1" dirty="0"/>
              <a:t>T rex image: http://commons.wikimedia.org/wiki/File:Tyrannosaurus_Rex_colored.png</a:t>
            </a:r>
          </a:p>
          <a:p>
            <a:r>
              <a:rPr lang="en-US" i="1" dirty="0" err="1"/>
              <a:t>Thinkstock</a:t>
            </a:r>
            <a:r>
              <a:rPr lang="en-US" i="1" dirty="0"/>
              <a:t> </a:t>
            </a:r>
            <a:r>
              <a:rPr lang="en-US" i="1" dirty="0">
                <a:effectLst/>
              </a:rPr>
              <a:t>Item number: 186373415 </a:t>
            </a:r>
            <a:endParaRPr lang="en-US" i="1" dirty="0"/>
          </a:p>
        </p:txBody>
      </p:sp>
      <p:sp>
        <p:nvSpPr>
          <p:cNvPr id="4" name="Slide Number Placeholder 3"/>
          <p:cNvSpPr>
            <a:spLocks noGrp="1"/>
          </p:cNvSpPr>
          <p:nvPr>
            <p:ph type="sldNum" sz="quarter" idx="10"/>
          </p:nvPr>
        </p:nvSpPr>
        <p:spPr/>
        <p:txBody>
          <a:bodyPr/>
          <a:lstStyle/>
          <a:p>
            <a:fld id="{2B2B8D3B-4435-43D1-8B75-F4DB8C5E2A99}" type="slidenum">
              <a:rPr lang="en-US" smtClean="0"/>
              <a:pPr/>
              <a:t>19</a:t>
            </a:fld>
            <a:endParaRPr lang="en-US"/>
          </a:p>
        </p:txBody>
      </p:sp>
    </p:spTree>
    <p:extLst>
      <p:ext uri="{BB962C8B-B14F-4D97-AF65-F5344CB8AC3E}">
        <p14:creationId xmlns:p14="http://schemas.microsoft.com/office/powerpoint/2010/main" val="39442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Horses, dogs, raccoons and humans are all mammals just like whales and dolphins.  There are six main characteristics of a mammal.  Who can remember one of the characteristics of mammals that makes them different from other groups of animals?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Students should know characteristics of a mammal from 3</a:t>
            </a:r>
            <a:r>
              <a:rPr lang="en-US" sz="1200" i="1" kern="1200" baseline="30000" dirty="0">
                <a:solidFill>
                  <a:schemeClr val="tx1"/>
                </a:solidFill>
                <a:effectLst/>
                <a:latin typeface="+mn-lt"/>
                <a:ea typeface="+mn-ea"/>
                <a:cs typeface="+mn-cs"/>
              </a:rPr>
              <a:t>rd</a:t>
            </a:r>
            <a:r>
              <a:rPr lang="en-US" sz="1200" i="1" kern="1200" dirty="0">
                <a:solidFill>
                  <a:schemeClr val="tx1"/>
                </a:solidFill>
                <a:effectLst/>
                <a:latin typeface="+mn-lt"/>
                <a:ea typeface="+mn-ea"/>
                <a:cs typeface="+mn-cs"/>
              </a:rPr>
              <a:t> grade!</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2</a:t>
            </a:fld>
            <a:endParaRPr lang="en-US"/>
          </a:p>
        </p:txBody>
      </p:sp>
    </p:spTree>
    <p:extLst>
      <p:ext uri="{BB962C8B-B14F-4D97-AF65-F5344CB8AC3E}">
        <p14:creationId xmlns:p14="http://schemas.microsoft.com/office/powerpoint/2010/main" val="3873380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humpback whale, which is a </a:t>
            </a:r>
            <a:r>
              <a:rPr lang="en-US" sz="1200" kern="1200" dirty="0" err="1">
                <a:solidFill>
                  <a:schemeClr val="tx1"/>
                </a:solidFill>
                <a:effectLst/>
                <a:latin typeface="+mn-lt"/>
                <a:ea typeface="+mn-ea"/>
                <a:cs typeface="+mn-cs"/>
              </a:rPr>
              <a:t>mysticete</a:t>
            </a:r>
            <a:r>
              <a:rPr lang="en-US" sz="1200" kern="1200" dirty="0">
                <a:solidFill>
                  <a:schemeClr val="tx1"/>
                </a:solidFill>
                <a:effectLst/>
                <a:latin typeface="+mn-lt"/>
                <a:ea typeface="+mn-ea"/>
                <a:cs typeface="+mn-cs"/>
              </a:rPr>
              <a:t>.  Notice this whale has a small dorsal fin.  Humpback whales have long flippers and a large tail fluke.  They also have throat pleats, or skin folds, which allow them to stretch their throat open really wide when feeding. Like all </a:t>
            </a:r>
            <a:r>
              <a:rPr lang="en-US" sz="1200" kern="1200" dirty="0" err="1">
                <a:solidFill>
                  <a:schemeClr val="tx1"/>
                </a:solidFill>
                <a:effectLst/>
                <a:latin typeface="+mn-lt"/>
                <a:ea typeface="+mn-ea"/>
                <a:cs typeface="+mn-cs"/>
              </a:rPr>
              <a:t>mysticetes</a:t>
            </a:r>
            <a:r>
              <a:rPr lang="en-US" sz="1200" kern="1200" dirty="0">
                <a:solidFill>
                  <a:schemeClr val="tx1"/>
                </a:solidFill>
                <a:effectLst/>
                <a:latin typeface="+mn-lt"/>
                <a:ea typeface="+mn-ea"/>
                <a:cs typeface="+mn-cs"/>
              </a:rPr>
              <a:t>, the humpback whale has two blowholes.</a:t>
            </a:r>
          </a:p>
          <a:p>
            <a:endParaRPr lang="en-US" dirty="0"/>
          </a:p>
        </p:txBody>
      </p:sp>
      <p:sp>
        <p:nvSpPr>
          <p:cNvPr id="4" name="Slide Number Placeholder 3"/>
          <p:cNvSpPr>
            <a:spLocks noGrp="1"/>
          </p:cNvSpPr>
          <p:nvPr>
            <p:ph type="sldNum" sz="quarter" idx="10"/>
          </p:nvPr>
        </p:nvSpPr>
        <p:spPr/>
        <p:txBody>
          <a:bodyPr/>
          <a:lstStyle/>
          <a:p>
            <a:fld id="{2B2B8D3B-4435-43D1-8B75-F4DB8C5E2A99}" type="slidenum">
              <a:rPr lang="en-US" smtClean="0"/>
              <a:pPr/>
              <a:t>20</a:t>
            </a:fld>
            <a:endParaRPr lang="en-US"/>
          </a:p>
        </p:txBody>
      </p:sp>
    </p:spTree>
    <p:extLst>
      <p:ext uri="{BB962C8B-B14F-4D97-AF65-F5344CB8AC3E}">
        <p14:creationId xmlns:p14="http://schemas.microsoft.com/office/powerpoint/2010/main" val="3043009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North Atlantic right whale. Unlike the humpback whale, right whales do not have a dorsal fin. Right whales have short flippers. They also have two blowholes located on the top of their heads. </a:t>
            </a:r>
          </a:p>
          <a:p>
            <a:endParaRPr lang="en-US" dirty="0"/>
          </a:p>
        </p:txBody>
      </p:sp>
      <p:sp>
        <p:nvSpPr>
          <p:cNvPr id="4" name="Slide Number Placeholder 3"/>
          <p:cNvSpPr>
            <a:spLocks noGrp="1"/>
          </p:cNvSpPr>
          <p:nvPr>
            <p:ph type="sldNum" sz="quarter" idx="10"/>
          </p:nvPr>
        </p:nvSpPr>
        <p:spPr/>
        <p:txBody>
          <a:bodyPr/>
          <a:lstStyle/>
          <a:p>
            <a:fld id="{2B2B8D3B-4435-43D1-8B75-F4DB8C5E2A99}" type="slidenum">
              <a:rPr lang="en-US" smtClean="0"/>
              <a:pPr/>
              <a:t>21</a:t>
            </a:fld>
            <a:endParaRPr lang="en-US"/>
          </a:p>
        </p:txBody>
      </p:sp>
    </p:spTree>
    <p:extLst>
      <p:ext uri="{BB962C8B-B14F-4D97-AF65-F5344CB8AC3E}">
        <p14:creationId xmlns:p14="http://schemas.microsoft.com/office/powerpoint/2010/main" val="2359514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some ways, baleen whales are very different from toothed whales. Instead of teeth, they have large baleen plates in their mouth that hang down from their upper jaw. These baleen plates are made of the same material as our fingernails. [</a:t>
            </a:r>
            <a:r>
              <a:rPr lang="en-US" sz="1200" i="1" kern="1200" dirty="0">
                <a:solidFill>
                  <a:schemeClr val="tx1"/>
                </a:solidFill>
                <a:effectLst/>
                <a:latin typeface="+mn-lt"/>
                <a:ea typeface="+mn-ea"/>
                <a:cs typeface="+mn-cs"/>
              </a:rPr>
              <a:t>Top right photo</a:t>
            </a:r>
            <a:r>
              <a:rPr lang="en-US" sz="1200" kern="1200" dirty="0">
                <a:solidFill>
                  <a:schemeClr val="tx1"/>
                </a:solidFill>
                <a:effectLst/>
                <a:latin typeface="+mn-lt"/>
                <a:ea typeface="+mn-ea"/>
                <a:cs typeface="+mn-cs"/>
              </a:rPr>
              <a:t>] In this photograph of a right whale skeleton, you can see the dark baleen. The sheets of baleen are frayed on the inside—these hair-like strands are used to trap the tiniest of sea creatures—like zooplankton and small fish—which are then swallowed in very large numbers. [</a:t>
            </a:r>
            <a:r>
              <a:rPr lang="en-US" sz="1200" i="1" kern="1200" dirty="0">
                <a:solidFill>
                  <a:schemeClr val="tx1"/>
                </a:solidFill>
                <a:effectLst/>
                <a:latin typeface="+mn-lt"/>
                <a:ea typeface="+mn-ea"/>
                <a:cs typeface="+mn-cs"/>
              </a:rPr>
              <a:t>Top left photo] </a:t>
            </a:r>
            <a:r>
              <a:rPr lang="en-US" sz="1200" kern="1200" dirty="0">
                <a:solidFill>
                  <a:schemeClr val="tx1"/>
                </a:solidFill>
                <a:effectLst/>
                <a:latin typeface="+mn-lt"/>
                <a:ea typeface="+mn-ea"/>
                <a:cs typeface="+mn-cs"/>
              </a:rPr>
              <a:t>In this photo two right whales are feeding at the surface.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22</a:t>
            </a:fld>
            <a:endParaRPr lang="en-US"/>
          </a:p>
        </p:txBody>
      </p:sp>
    </p:spTree>
    <p:extLst>
      <p:ext uri="{BB962C8B-B14F-4D97-AF65-F5344CB8AC3E}">
        <p14:creationId xmlns:p14="http://schemas.microsoft.com/office/powerpoint/2010/main" val="2292544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Baleen whales do not have echolocation.  Scientists are still unsure how baleen whales find the dense patches of food they are known to feed on.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23</a:t>
            </a:fld>
            <a:endParaRPr lang="en-US"/>
          </a:p>
        </p:txBody>
      </p:sp>
    </p:spTree>
    <p:extLst>
      <p:ext uri="{BB962C8B-B14F-4D97-AF65-F5344CB8AC3E}">
        <p14:creationId xmlns:p14="http://schemas.microsoft.com/office/powerpoint/2010/main" val="2845021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Baleen whales have two blowholes rather than the one found on toothed whale species. [</a:t>
            </a:r>
            <a:r>
              <a:rPr lang="en-US" sz="1200" i="1" kern="1200" dirty="0">
                <a:solidFill>
                  <a:schemeClr val="tx1"/>
                </a:solidFill>
                <a:effectLst/>
                <a:latin typeface="+mn-lt"/>
                <a:ea typeface="+mn-ea"/>
                <a:cs typeface="+mn-cs"/>
              </a:rPr>
              <a:t>Left photo</a:t>
            </a:r>
            <a:r>
              <a:rPr lang="en-US" sz="1200" kern="1200" dirty="0">
                <a:solidFill>
                  <a:schemeClr val="tx1"/>
                </a:solidFill>
                <a:effectLst/>
                <a:latin typeface="+mn-lt"/>
                <a:ea typeface="+mn-ea"/>
                <a:cs typeface="+mn-cs"/>
              </a:rPr>
              <a:t>] The blowhole area of a </a:t>
            </a:r>
            <a:r>
              <a:rPr lang="en-US" sz="1200" kern="1200" dirty="0" err="1">
                <a:solidFill>
                  <a:schemeClr val="tx1"/>
                </a:solidFill>
                <a:effectLst/>
                <a:latin typeface="+mn-lt"/>
                <a:ea typeface="+mn-ea"/>
                <a:cs typeface="+mn-cs"/>
              </a:rPr>
              <a:t>mysticete</a:t>
            </a:r>
            <a:r>
              <a:rPr lang="en-US" sz="1200" kern="1200" dirty="0">
                <a:solidFill>
                  <a:schemeClr val="tx1"/>
                </a:solidFill>
                <a:effectLst/>
                <a:latin typeface="+mn-lt"/>
                <a:ea typeface="+mn-ea"/>
                <a:cs typeface="+mn-cs"/>
              </a:rPr>
              <a:t> shows two distinct openings, similar to our nostrils. [R</a:t>
            </a:r>
            <a:r>
              <a:rPr lang="en-US" sz="1200" i="1" kern="1200" dirty="0">
                <a:solidFill>
                  <a:schemeClr val="tx1"/>
                </a:solidFill>
                <a:effectLst/>
                <a:latin typeface="+mn-lt"/>
                <a:ea typeface="+mn-ea"/>
                <a:cs typeface="+mn-cs"/>
              </a:rPr>
              <a:t>ight photo</a:t>
            </a:r>
            <a:r>
              <a:rPr lang="en-US" sz="1200" kern="1200" dirty="0">
                <a:solidFill>
                  <a:schemeClr val="tx1"/>
                </a:solidFill>
                <a:effectLst/>
                <a:latin typeface="+mn-lt"/>
                <a:ea typeface="+mn-ea"/>
                <a:cs typeface="+mn-cs"/>
              </a:rPr>
              <a:t>] When the whale exhales, water droplets can make its breath visible. This is called the “blow”.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24</a:t>
            </a:fld>
            <a:endParaRPr lang="en-US"/>
          </a:p>
        </p:txBody>
      </p:sp>
    </p:spTree>
    <p:extLst>
      <p:ext uri="{BB962C8B-B14F-4D97-AF65-F5344CB8AC3E}">
        <p14:creationId xmlns:p14="http://schemas.microsoft.com/office/powerpoint/2010/main" val="2174367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review what we have learned today. What are the two different groups of cetaceans? [</a:t>
            </a:r>
            <a:r>
              <a:rPr lang="en-US" sz="1200" i="1" kern="1200" dirty="0">
                <a:solidFill>
                  <a:schemeClr val="tx1"/>
                </a:solidFill>
                <a:effectLst/>
                <a:latin typeface="+mn-lt"/>
                <a:ea typeface="+mn-ea"/>
                <a:cs typeface="+mn-cs"/>
              </a:rPr>
              <a:t>toothed (</a:t>
            </a:r>
            <a:r>
              <a:rPr lang="en-US" sz="1200" i="1" kern="1200" dirty="0" err="1">
                <a:solidFill>
                  <a:schemeClr val="tx1"/>
                </a:solidFill>
                <a:effectLst/>
                <a:latin typeface="+mn-lt"/>
                <a:ea typeface="+mn-ea"/>
                <a:cs typeface="+mn-cs"/>
              </a:rPr>
              <a:t>odontocetes</a:t>
            </a:r>
            <a:r>
              <a:rPr lang="en-US" sz="1200" i="1" kern="1200" dirty="0">
                <a:solidFill>
                  <a:schemeClr val="tx1"/>
                </a:solidFill>
                <a:effectLst/>
                <a:latin typeface="+mn-lt"/>
                <a:ea typeface="+mn-ea"/>
                <a:cs typeface="+mn-cs"/>
              </a:rPr>
              <a:t> )and baleen, (</a:t>
            </a:r>
            <a:r>
              <a:rPr lang="en-US" sz="1200" i="1" kern="1200" dirty="0" err="1">
                <a:solidFill>
                  <a:schemeClr val="tx1"/>
                </a:solidFill>
                <a:effectLst/>
                <a:latin typeface="+mn-lt"/>
                <a:ea typeface="+mn-ea"/>
                <a:cs typeface="+mn-cs"/>
              </a:rPr>
              <a:t>mysticetes</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How are these two groups similar? [</a:t>
            </a:r>
            <a:r>
              <a:rPr lang="en-US" sz="1200" i="1" kern="1200" dirty="0">
                <a:solidFill>
                  <a:schemeClr val="tx1"/>
                </a:solidFill>
                <a:effectLst/>
                <a:latin typeface="+mn-lt"/>
                <a:ea typeface="+mn-ea"/>
                <a:cs typeface="+mn-cs"/>
              </a:rPr>
              <a:t>they are whales/mammals; they have flippers, fluke and dorsal fin, etc</a:t>
            </a:r>
            <a:r>
              <a:rPr lang="en-US" sz="1200" kern="1200" dirty="0">
                <a:solidFill>
                  <a:schemeClr val="tx1"/>
                </a:solidFill>
                <a:effectLst/>
                <a:latin typeface="+mn-lt"/>
                <a:ea typeface="+mn-ea"/>
                <a:cs typeface="+mn-cs"/>
              </a:rPr>
              <a:t>.] How are they different? </a:t>
            </a:r>
            <a:r>
              <a:rPr lang="en-US" sz="1200" kern="1200">
                <a:solidFill>
                  <a:schemeClr val="tx1"/>
                </a:solidFill>
                <a:effectLst/>
                <a:latin typeface="+mn-lt"/>
                <a:ea typeface="+mn-ea"/>
                <a:cs typeface="+mn-cs"/>
              </a:rPr>
              <a:t>[</a:t>
            </a:r>
            <a:r>
              <a:rPr lang="en-US" sz="1200" i="1" kern="1200">
                <a:solidFill>
                  <a:schemeClr val="tx1"/>
                </a:solidFill>
                <a:effectLst/>
                <a:latin typeface="+mn-lt"/>
                <a:ea typeface="+mn-ea"/>
                <a:cs typeface="+mn-cs"/>
              </a:rPr>
              <a:t>teeth vs baleen; one blowhole vs two; echolocation or not; eat different types of food</a:t>
            </a:r>
            <a:r>
              <a:rPr lang="en-US" sz="1200" kern="120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B2B8D3B-4435-43D1-8B75-F4DB8C5E2A99}" type="slidenum">
              <a:rPr lang="en-US" smtClean="0"/>
              <a:pPr/>
              <a:t>25</a:t>
            </a:fld>
            <a:endParaRPr lang="en-US"/>
          </a:p>
        </p:txBody>
      </p:sp>
    </p:spTree>
    <p:extLst>
      <p:ext uri="{BB962C8B-B14F-4D97-AF65-F5344CB8AC3E}">
        <p14:creationId xmlns:p14="http://schemas.microsoft.com/office/powerpoint/2010/main" val="403762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Mammals are all warm-blooded; most mammals keep their bodies warm with hair or fat.  Many marine mammals have a thick layer of fat or blubber to protect them from the cool ocean waters.</a:t>
            </a:r>
          </a:p>
        </p:txBody>
      </p:sp>
      <p:sp>
        <p:nvSpPr>
          <p:cNvPr id="4" name="Slide Number Placeholder 3"/>
          <p:cNvSpPr>
            <a:spLocks noGrp="1"/>
          </p:cNvSpPr>
          <p:nvPr>
            <p:ph type="sldNum" sz="quarter" idx="10"/>
          </p:nvPr>
        </p:nvSpPr>
        <p:spPr/>
        <p:txBody>
          <a:bodyPr/>
          <a:lstStyle/>
          <a:p>
            <a:fld id="{148473A5-415E-473D-AC0B-7B38B5ED4808}" type="slidenum">
              <a:rPr lang="en-US" smtClean="0"/>
              <a:pPr/>
              <a:t>3</a:t>
            </a:fld>
            <a:endParaRPr lang="en-US"/>
          </a:p>
        </p:txBody>
      </p:sp>
    </p:spTree>
    <p:extLst>
      <p:ext uri="{BB962C8B-B14F-4D97-AF65-F5344CB8AC3E}">
        <p14:creationId xmlns:p14="http://schemas.microsoft.com/office/powerpoint/2010/main" val="312773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Mammals have backbones made up of individual bones called vertebrae.</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4</a:t>
            </a:fld>
            <a:endParaRPr lang="en-US"/>
          </a:p>
        </p:txBody>
      </p:sp>
    </p:spTree>
    <p:extLst>
      <p:ext uri="{BB962C8B-B14F-4D97-AF65-F5344CB8AC3E}">
        <p14:creationId xmlns:p14="http://schemas.microsoft.com/office/powerpoint/2010/main" val="293783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Mammals breathe air.  Whales and dolphins breathe air through blow holes on the tops of their head, just like cows breathe through their nose. </a:t>
            </a:r>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5</a:t>
            </a:fld>
            <a:endParaRPr lang="en-US"/>
          </a:p>
        </p:txBody>
      </p:sp>
    </p:spTree>
    <p:extLst>
      <p:ext uri="{BB962C8B-B14F-4D97-AF65-F5344CB8AC3E}">
        <p14:creationId xmlns:p14="http://schemas.microsoft.com/office/powerpoint/2010/main" val="294589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Mammals have hair. Whales and dolphins have small areas of hair when they are born.  For example, baby dolphins have a line of hair similar to a thin mustache that falls off shortly after birth.  Whales, such as right whales, may have sparse hairs on the tip of the chin and upper jaw.</a:t>
            </a:r>
          </a:p>
        </p:txBody>
      </p:sp>
      <p:sp>
        <p:nvSpPr>
          <p:cNvPr id="4" name="Slide Number Placeholder 3"/>
          <p:cNvSpPr>
            <a:spLocks noGrp="1"/>
          </p:cNvSpPr>
          <p:nvPr>
            <p:ph type="sldNum" sz="quarter" idx="10"/>
          </p:nvPr>
        </p:nvSpPr>
        <p:spPr/>
        <p:txBody>
          <a:bodyPr/>
          <a:lstStyle/>
          <a:p>
            <a:fld id="{148473A5-415E-473D-AC0B-7B38B5ED4808}" type="slidenum">
              <a:rPr lang="en-US" smtClean="0"/>
              <a:pPr/>
              <a:t>6</a:t>
            </a:fld>
            <a:endParaRPr lang="en-US"/>
          </a:p>
        </p:txBody>
      </p:sp>
    </p:spTree>
    <p:extLst>
      <p:ext uri="{BB962C8B-B14F-4D97-AF65-F5344CB8AC3E}">
        <p14:creationId xmlns:p14="http://schemas.microsoft.com/office/powerpoint/2010/main" val="3433198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Mammals give live birth to their young.  If you look really hard, you may be able to see lines on this baby dolphin (called a calf) where it was curled up inside its mother.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7</a:t>
            </a:fld>
            <a:endParaRPr lang="en-US"/>
          </a:p>
        </p:txBody>
      </p:sp>
    </p:spTree>
    <p:extLst>
      <p:ext uri="{BB962C8B-B14F-4D97-AF65-F5344CB8AC3E}">
        <p14:creationId xmlns:p14="http://schemas.microsoft.com/office/powerpoint/2010/main" val="48262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Mammals feed milk to their young.  </a:t>
            </a:r>
          </a:p>
        </p:txBody>
      </p:sp>
      <p:sp>
        <p:nvSpPr>
          <p:cNvPr id="4" name="Slide Number Placeholder 3"/>
          <p:cNvSpPr>
            <a:spLocks noGrp="1"/>
          </p:cNvSpPr>
          <p:nvPr>
            <p:ph type="sldNum" sz="quarter" idx="10"/>
          </p:nvPr>
        </p:nvSpPr>
        <p:spPr/>
        <p:txBody>
          <a:bodyPr/>
          <a:lstStyle/>
          <a:p>
            <a:fld id="{148473A5-415E-473D-AC0B-7B38B5ED4808}" type="slidenum">
              <a:rPr lang="en-US" smtClean="0"/>
              <a:pPr/>
              <a:t>8</a:t>
            </a:fld>
            <a:endParaRPr lang="en-US"/>
          </a:p>
        </p:txBody>
      </p:sp>
    </p:spTree>
    <p:extLst>
      <p:ext uri="{BB962C8B-B14F-4D97-AF65-F5344CB8AC3E}">
        <p14:creationId xmlns:p14="http://schemas.microsoft.com/office/powerpoint/2010/main" val="3283019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Marine mammals are those mammals that are well adapted for life in the ocean. Some marine mammals, like dolphins and whales, spend their entire life in the water. Others, like polar bears, may spend part of their life on land but depend on the ocean for food. </a:t>
            </a:r>
          </a:p>
          <a:p>
            <a:endParaRPr lang="en-US" dirty="0"/>
          </a:p>
        </p:txBody>
      </p:sp>
      <p:sp>
        <p:nvSpPr>
          <p:cNvPr id="4" name="Slide Number Placeholder 3"/>
          <p:cNvSpPr>
            <a:spLocks noGrp="1"/>
          </p:cNvSpPr>
          <p:nvPr>
            <p:ph type="sldNum" sz="quarter" idx="10"/>
          </p:nvPr>
        </p:nvSpPr>
        <p:spPr/>
        <p:txBody>
          <a:bodyPr/>
          <a:lstStyle/>
          <a:p>
            <a:fld id="{2B2B8D3B-4435-43D1-8B75-F4DB8C5E2A99}" type="slidenum">
              <a:rPr lang="en-US" smtClean="0"/>
              <a:pPr/>
              <a:t>9</a:t>
            </a:fld>
            <a:endParaRPr lang="en-US"/>
          </a:p>
        </p:txBody>
      </p:sp>
    </p:spTree>
    <p:extLst>
      <p:ext uri="{BB962C8B-B14F-4D97-AF65-F5344CB8AC3E}">
        <p14:creationId xmlns:p14="http://schemas.microsoft.com/office/powerpoint/2010/main" val="166771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695D8A-79D4-4FEC-A6B7-2CA027ED7430}" type="datetimeFigureOut">
              <a:rPr lang="en-US" smtClean="0"/>
              <a:pPr/>
              <a:t>10/10/2019</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CB9ED95-0E49-4D2B-B71F-E1B5F754AEA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9" name="Picture 5"/>
          <p:cNvPicPr>
            <a:picLocks noChangeAspect="1" noChangeArrowheads="1"/>
          </p:cNvPicPr>
          <p:nvPr userDrawn="1"/>
        </p:nvPicPr>
        <p:blipFill>
          <a:blip r:embed="rId2"/>
          <a:srcRect r="7552" b="53832"/>
          <a:stretch>
            <a:fillRect/>
          </a:stretch>
        </p:blipFill>
        <p:spPr bwMode="auto">
          <a:xfrm>
            <a:off x="4648200" y="4698600"/>
            <a:ext cx="4495800" cy="2159400"/>
          </a:xfrm>
          <a:prstGeom prst="rect">
            <a:avLst/>
          </a:prstGeom>
          <a:noFill/>
          <a:ln w="9525">
            <a:noFill/>
            <a:miter lim="800000"/>
            <a:headEnd/>
            <a:tailEnd/>
          </a:ln>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7695D8A-79D4-4FEC-A6B7-2CA027ED7430}" type="datetimeFigureOut">
              <a:rPr lang="en-US" smtClean="0"/>
              <a:pPr/>
              <a:t>10/10/2019</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CB9ED95-0E49-4D2B-B71F-E1B5F754AEA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4"/>
          <a:srcRect l="2941" b="38185"/>
          <a:stretch>
            <a:fillRect/>
          </a:stretch>
        </p:blipFill>
        <p:spPr bwMode="auto">
          <a:xfrm>
            <a:off x="76200" y="76200"/>
            <a:ext cx="7543800" cy="6553200"/>
          </a:xfrm>
          <a:prstGeom prst="rect">
            <a:avLst/>
          </a:prstGeom>
          <a:noFill/>
          <a:ln w="9525">
            <a:noFill/>
            <a:miter lim="800000"/>
            <a:headEnd/>
            <a:tailEnd/>
          </a:ln>
          <a:effectLst/>
        </p:spPr>
      </p:pic>
      <p:sp>
        <p:nvSpPr>
          <p:cNvPr id="9" name="Title 1"/>
          <p:cNvSpPr txBox="1">
            <a:spLocks/>
          </p:cNvSpPr>
          <p:nvPr userDrawn="1"/>
        </p:nvSpPr>
        <p:spPr>
          <a:xfrm>
            <a:off x="4267200" y="2743200"/>
            <a:ext cx="4191000" cy="3581400"/>
          </a:xfrm>
          <a:prstGeom prst="rect">
            <a:avLst/>
          </a:prstGeom>
        </p:spPr>
        <p:txBody>
          <a:bodyPr/>
          <a:lstStyle>
            <a:lvl1pPr>
              <a:defRPr>
                <a:solidFill>
                  <a:srgbClr val="0054A4"/>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54A4"/>
              </a:solidFill>
              <a:effectLst/>
              <a:uLnTx/>
              <a:uFillTx/>
              <a:latin typeface="+mj-lt"/>
              <a:ea typeface="+mj-ea"/>
              <a:cs typeface="+mj-cs"/>
            </a:endParaRPr>
          </a:p>
        </p:txBody>
      </p:sp>
      <p:pic>
        <p:nvPicPr>
          <p:cNvPr id="1026" name="Picture 2"/>
          <p:cNvPicPr>
            <a:picLocks noChangeAspect="1" noChangeArrowheads="1"/>
          </p:cNvPicPr>
          <p:nvPr userDrawn="1"/>
        </p:nvPicPr>
        <p:blipFill>
          <a:blip r:embed="rId5" cstate="print"/>
          <a:srcRect/>
          <a:stretch>
            <a:fillRect/>
          </a:stretch>
        </p:blipFill>
        <p:spPr bwMode="auto">
          <a:xfrm>
            <a:off x="5257800" y="6240084"/>
            <a:ext cx="1524000" cy="463550"/>
          </a:xfrm>
          <a:prstGeom prst="rect">
            <a:avLst/>
          </a:prstGeom>
          <a:noFill/>
        </p:spPr>
      </p:pic>
      <p:pic>
        <p:nvPicPr>
          <p:cNvPr id="1027" name="Picture 3"/>
          <p:cNvPicPr>
            <a:picLocks noChangeAspect="1" noChangeArrowheads="1"/>
          </p:cNvPicPr>
          <p:nvPr userDrawn="1"/>
        </p:nvPicPr>
        <p:blipFill>
          <a:blip r:embed="rId6"/>
          <a:srcRect/>
          <a:stretch>
            <a:fillRect/>
          </a:stretch>
        </p:blipFill>
        <p:spPr bwMode="auto">
          <a:xfrm>
            <a:off x="6905625" y="6019800"/>
            <a:ext cx="942975" cy="639762"/>
          </a:xfrm>
          <a:prstGeom prst="rect">
            <a:avLst/>
          </a:prstGeom>
          <a:noFill/>
        </p:spPr>
      </p:pic>
      <p:pic>
        <p:nvPicPr>
          <p:cNvPr id="1028" name="Picture 4" descr="C:\Documents and Settings\cheryl.bonnes\Desktop\CSB Folders\NOAA\NOAA and DOC logos\NOAA Logo\NOAA logo 2012\noaa-fisheries-rgb-2line-horizontal.png"/>
          <p:cNvPicPr>
            <a:picLocks noChangeAspect="1" noChangeArrowheads="1"/>
          </p:cNvPicPr>
          <p:nvPr userDrawn="1"/>
        </p:nvPicPr>
        <p:blipFill>
          <a:blip r:embed="rId7" cstate="print"/>
          <a:srcRect/>
          <a:stretch>
            <a:fillRect/>
          </a:stretch>
        </p:blipFill>
        <p:spPr bwMode="auto">
          <a:xfrm>
            <a:off x="3657600" y="6172200"/>
            <a:ext cx="1487427" cy="519112"/>
          </a:xfrm>
          <a:prstGeom prst="rect">
            <a:avLst/>
          </a:prstGeom>
          <a:noFill/>
        </p:spPr>
      </p:pic>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19387" y="5943600"/>
            <a:ext cx="687307" cy="8382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a:blip r:embed="rId5"/>
          <a:srcRect r="7552" b="53832"/>
          <a:stretch>
            <a:fillRect/>
          </a:stretch>
        </p:blipFill>
        <p:spPr bwMode="auto">
          <a:xfrm>
            <a:off x="5562600" y="5029200"/>
            <a:ext cx="3581400" cy="1720200"/>
          </a:xfrm>
          <a:prstGeom prst="rect">
            <a:avLst/>
          </a:prstGeom>
          <a:noFill/>
          <a:ln w="9525">
            <a:noFill/>
            <a:miter lim="800000"/>
            <a:headEnd/>
            <a:tailEnd/>
          </a:ln>
          <a:effectLst/>
        </p:spPr>
      </p:pic>
      <p:sp>
        <p:nvSpPr>
          <p:cNvPr id="11" name="Title 1"/>
          <p:cNvSpPr txBox="1">
            <a:spLocks/>
          </p:cNvSpPr>
          <p:nvPr userDrawn="1"/>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Footer Placeholder 4"/>
          <p:cNvSpPr txBox="1">
            <a:spLocks/>
          </p:cNvSpPr>
          <p:nvPr userDrawn="1"/>
        </p:nvSpPr>
        <p:spPr>
          <a:xfrm>
            <a:off x="685800" y="6172200"/>
            <a:ext cx="3810000" cy="365125"/>
          </a:xfrm>
          <a:prstGeom prst="rect">
            <a:avLst/>
          </a:prstGeom>
        </p:spPr>
        <p:txBody>
          <a:bodyPr/>
          <a:lstStyle>
            <a:lvl1pPr algn="r">
              <a:defRPr baseline="0">
                <a:solidFill>
                  <a:schemeClr val="tx2">
                    <a:lumMod val="60000"/>
                    <a:lumOff val="4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endParaRPr>
          </a:p>
        </p:txBody>
      </p:sp>
      <p:sp>
        <p:nvSpPr>
          <p:cNvPr id="13" name="Title 1"/>
          <p:cNvSpPr txBox="1">
            <a:spLocks/>
          </p:cNvSpPr>
          <p:nvPr userDrawn="1"/>
        </p:nvSpPr>
        <p:spPr>
          <a:xfrm>
            <a:off x="609600" y="304800"/>
            <a:ext cx="8229600" cy="914400"/>
          </a:xfrm>
          <a:prstGeom prst="rect">
            <a:avLst/>
          </a:prstGeom>
        </p:spPr>
        <p:txBody>
          <a:bodyPr/>
          <a:lstStyle>
            <a:lvl1pPr>
              <a:defRPr>
                <a:solidFill>
                  <a:srgbClr val="0054A4"/>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54A4"/>
              </a:solidFill>
              <a:effectLst/>
              <a:uLnTx/>
              <a:uFillTx/>
              <a:latin typeface="+mj-lt"/>
              <a:ea typeface="+mj-ea"/>
              <a:cs typeface="+mj-cs"/>
            </a:endParaRPr>
          </a:p>
        </p:txBody>
      </p:sp>
      <p:sp>
        <p:nvSpPr>
          <p:cNvPr id="10" name="Footer Placeholder 4"/>
          <p:cNvSpPr txBox="1">
            <a:spLocks/>
          </p:cNvSpPr>
          <p:nvPr userDrawn="1"/>
        </p:nvSpPr>
        <p:spPr>
          <a:xfrm>
            <a:off x="304800" y="6492875"/>
            <a:ext cx="5486400" cy="365125"/>
          </a:xfrm>
          <a:prstGeom prst="rect">
            <a:avLst/>
          </a:prstGeom>
        </p:spPr>
        <p:txBody>
          <a:bodyPr/>
          <a:lstStyle>
            <a:lvl1pPr algn="r">
              <a:defRPr baseline="0">
                <a:solidFill>
                  <a:schemeClr val="tx2">
                    <a:lumMod val="60000"/>
                    <a:lumOff val="4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rPr>
              <a:t>Lesson 2  	  	What makes a whale a whale?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rPr>
              <a:t> </a:t>
            </a: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hyperlink" Target="//upload.wikimedia.org/wikipedia/commons/3/37/Killerwhales_jumping.jp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9.jp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51.png"/><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2667000"/>
            <a:ext cx="3657600" cy="3581400"/>
          </a:xfrm>
        </p:spPr>
        <p:txBody>
          <a:bodyPr/>
          <a:lstStyle/>
          <a:p>
            <a:r>
              <a:rPr lang="en-US" b="1" dirty="0">
                <a:solidFill>
                  <a:srgbClr val="002060"/>
                </a:solidFill>
              </a:rPr>
              <a:t>Lesson 2: </a:t>
            </a:r>
            <a:br>
              <a:rPr lang="en-US" b="1" dirty="0">
                <a:solidFill>
                  <a:srgbClr val="002060"/>
                </a:solidFill>
              </a:rPr>
            </a:br>
            <a:r>
              <a:rPr lang="en-US" b="1" dirty="0">
                <a:solidFill>
                  <a:srgbClr val="002060"/>
                </a:solidFill>
              </a:rPr>
              <a:t>What Makes </a:t>
            </a:r>
            <a:br>
              <a:rPr lang="en-US" b="1" dirty="0">
                <a:solidFill>
                  <a:srgbClr val="002060"/>
                </a:solidFill>
              </a:rPr>
            </a:br>
            <a:r>
              <a:rPr lang="en-US" b="1" dirty="0">
                <a:solidFill>
                  <a:srgbClr val="002060"/>
                </a:solidFill>
              </a:rPr>
              <a:t>A Whale </a:t>
            </a:r>
            <a:br>
              <a:rPr lang="en-US" b="1" dirty="0">
                <a:solidFill>
                  <a:srgbClr val="002060"/>
                </a:solidFill>
              </a:rPr>
            </a:br>
            <a:r>
              <a:rPr lang="en-US" b="1" dirty="0">
                <a:solidFill>
                  <a:srgbClr val="002060"/>
                </a:solidFill>
              </a:rPr>
              <a:t>A Whale?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002060"/>
                </a:solidFill>
              </a:rPr>
              <a:t>Examples of Marine Mammals!</a:t>
            </a:r>
          </a:p>
        </p:txBody>
      </p:sp>
      <p:pic>
        <p:nvPicPr>
          <p:cNvPr id="1026" name="Picture 2" descr="C:\Documents and Settings\rffloyd\My Documents\My Pictures\Mammals, General\Sea lions (Maia)\sea lions on rocks, monterey bay, Maia McGuire.JPG"/>
          <p:cNvPicPr>
            <a:picLocks noChangeAspect="1" noChangeArrowheads="1"/>
          </p:cNvPicPr>
          <p:nvPr/>
        </p:nvPicPr>
        <p:blipFill>
          <a:blip r:embed="rId3" cstate="print"/>
          <a:srcRect/>
          <a:stretch>
            <a:fillRect/>
          </a:stretch>
        </p:blipFill>
        <p:spPr bwMode="auto">
          <a:xfrm>
            <a:off x="228600" y="838199"/>
            <a:ext cx="3149600" cy="2362200"/>
          </a:xfrm>
          <a:prstGeom prst="rect">
            <a:avLst/>
          </a:prstGeom>
          <a:noFill/>
          <a:ln w="38100">
            <a:solidFill>
              <a:srgbClr val="002060"/>
            </a:solidFill>
          </a:ln>
        </p:spPr>
      </p:pic>
      <p:pic>
        <p:nvPicPr>
          <p:cNvPr id="1027" name="Picture 3" descr="C:\Documents and Settings\rffloyd\My Documents\My Pictures\Mammals, General\Sea Otters (Maia)\sea otter cute face, maia mcguire.JPG"/>
          <p:cNvPicPr>
            <a:picLocks noChangeAspect="1" noChangeArrowheads="1"/>
          </p:cNvPicPr>
          <p:nvPr/>
        </p:nvPicPr>
        <p:blipFill>
          <a:blip r:embed="rId4" cstate="print"/>
          <a:srcRect/>
          <a:stretch>
            <a:fillRect/>
          </a:stretch>
        </p:blipFill>
        <p:spPr bwMode="auto">
          <a:xfrm>
            <a:off x="7086600" y="838200"/>
            <a:ext cx="1575302" cy="2362200"/>
          </a:xfrm>
          <a:prstGeom prst="rect">
            <a:avLst/>
          </a:prstGeom>
          <a:noFill/>
          <a:ln w="38100">
            <a:solidFill>
              <a:srgbClr val="002060"/>
            </a:solidFill>
          </a:ln>
        </p:spPr>
      </p:pic>
      <p:pic>
        <p:nvPicPr>
          <p:cNvPr id="1030" name="Picture 6" descr="D:\DSC04549.JPG"/>
          <p:cNvPicPr>
            <a:picLocks noChangeAspect="1" noChangeArrowheads="1"/>
          </p:cNvPicPr>
          <p:nvPr/>
        </p:nvPicPr>
        <p:blipFill>
          <a:blip r:embed="rId5" cstate="print"/>
          <a:srcRect t="8519" b="4444"/>
          <a:stretch>
            <a:fillRect/>
          </a:stretch>
        </p:blipFill>
        <p:spPr bwMode="auto">
          <a:xfrm>
            <a:off x="3429000" y="838200"/>
            <a:ext cx="3657600" cy="2362200"/>
          </a:xfrm>
          <a:prstGeom prst="rect">
            <a:avLst/>
          </a:prstGeom>
          <a:noFill/>
          <a:ln w="38100">
            <a:solidFill>
              <a:srgbClr val="002060"/>
            </a:solidFill>
          </a:ln>
        </p:spPr>
      </p:pic>
      <p:sp>
        <p:nvSpPr>
          <p:cNvPr id="8" name="TextBox 7"/>
          <p:cNvSpPr txBox="1"/>
          <p:nvPr/>
        </p:nvSpPr>
        <p:spPr>
          <a:xfrm>
            <a:off x="228600" y="5943600"/>
            <a:ext cx="1661032" cy="261610"/>
          </a:xfrm>
          <a:prstGeom prst="rect">
            <a:avLst/>
          </a:prstGeom>
          <a:noFill/>
        </p:spPr>
        <p:txBody>
          <a:bodyPr wrap="none" rtlCol="0">
            <a:spAutoFit/>
          </a:bodyPr>
          <a:lstStyle/>
          <a:p>
            <a:r>
              <a:rPr lang="en-US" sz="1100" b="1" i="1" dirty="0">
                <a:solidFill>
                  <a:schemeClr val="bg1"/>
                </a:solidFill>
              </a:rPr>
              <a:t>Photo credit: M. McGuire</a:t>
            </a:r>
          </a:p>
        </p:txBody>
      </p:sp>
      <p:sp>
        <p:nvSpPr>
          <p:cNvPr id="10" name="TextBox 9"/>
          <p:cNvSpPr txBox="1"/>
          <p:nvPr/>
        </p:nvSpPr>
        <p:spPr>
          <a:xfrm>
            <a:off x="3429000" y="2928610"/>
            <a:ext cx="1726755" cy="261610"/>
          </a:xfrm>
          <a:prstGeom prst="rect">
            <a:avLst/>
          </a:prstGeom>
          <a:noFill/>
        </p:spPr>
        <p:txBody>
          <a:bodyPr wrap="none" rtlCol="0">
            <a:spAutoFit/>
          </a:bodyPr>
          <a:lstStyle/>
          <a:p>
            <a:r>
              <a:rPr lang="en-US" sz="1100" b="1" i="1" dirty="0">
                <a:solidFill>
                  <a:schemeClr val="bg1"/>
                </a:solidFill>
              </a:rPr>
              <a:t>Photo credit: M. McGuire</a:t>
            </a:r>
          </a:p>
        </p:txBody>
      </p:sp>
      <p:sp>
        <p:nvSpPr>
          <p:cNvPr id="12" name="TextBox 11"/>
          <p:cNvSpPr txBox="1"/>
          <p:nvPr/>
        </p:nvSpPr>
        <p:spPr>
          <a:xfrm>
            <a:off x="228600" y="2928610"/>
            <a:ext cx="1661032" cy="261610"/>
          </a:xfrm>
          <a:prstGeom prst="rect">
            <a:avLst/>
          </a:prstGeom>
          <a:noFill/>
        </p:spPr>
        <p:txBody>
          <a:bodyPr wrap="none" rtlCol="0">
            <a:spAutoFit/>
          </a:bodyPr>
          <a:lstStyle/>
          <a:p>
            <a:r>
              <a:rPr lang="en-US" sz="1100" b="1" i="1" dirty="0">
                <a:solidFill>
                  <a:schemeClr val="bg1"/>
                </a:solidFill>
              </a:rPr>
              <a:t>Photo credit: M. McGuire</a:t>
            </a:r>
          </a:p>
        </p:txBody>
      </p:sp>
      <p:pic>
        <p:nvPicPr>
          <p:cNvPr id="1029" name="Picture 5" descr="C:\Documents and Settings\rffloyd\My Documents\My Pictures\Eleanor's Photos\Los Cabos\DSC_0664.JPG"/>
          <p:cNvPicPr>
            <a:picLocks noChangeAspect="1" noChangeArrowheads="1"/>
          </p:cNvPicPr>
          <p:nvPr/>
        </p:nvPicPr>
        <p:blipFill>
          <a:blip r:embed="rId6" cstate="print"/>
          <a:srcRect l="19672" t="5017" r="36065" b="27256"/>
          <a:stretch>
            <a:fillRect/>
          </a:stretch>
        </p:blipFill>
        <p:spPr bwMode="auto">
          <a:xfrm>
            <a:off x="228600" y="3200400"/>
            <a:ext cx="2438400" cy="2438400"/>
          </a:xfrm>
          <a:prstGeom prst="rect">
            <a:avLst/>
          </a:prstGeom>
          <a:noFill/>
          <a:ln w="38100">
            <a:solidFill>
              <a:srgbClr val="002060"/>
            </a:solidFill>
          </a:ln>
        </p:spPr>
      </p:pic>
      <p:pic>
        <p:nvPicPr>
          <p:cNvPr id="1028" name="Picture 4" descr="C:\Documents and Settings\rffloyd\My Documents\My Pictures\Mammals, General\walrus in ice, NOAA photo album.jpg"/>
          <p:cNvPicPr>
            <a:picLocks noChangeAspect="1" noChangeArrowheads="1"/>
          </p:cNvPicPr>
          <p:nvPr/>
        </p:nvPicPr>
        <p:blipFill>
          <a:blip r:embed="rId7" cstate="print"/>
          <a:srcRect b="23852"/>
          <a:stretch>
            <a:fillRect/>
          </a:stretch>
        </p:blipFill>
        <p:spPr bwMode="auto">
          <a:xfrm>
            <a:off x="5562600" y="3200400"/>
            <a:ext cx="3429000" cy="2057400"/>
          </a:xfrm>
          <a:prstGeom prst="rect">
            <a:avLst/>
          </a:prstGeom>
          <a:noFill/>
          <a:ln w="38100">
            <a:solidFill>
              <a:srgbClr val="002060"/>
            </a:solidFill>
          </a:ln>
        </p:spPr>
      </p:pic>
      <p:sp>
        <p:nvSpPr>
          <p:cNvPr id="15" name="TextBox 14"/>
          <p:cNvSpPr txBox="1"/>
          <p:nvPr/>
        </p:nvSpPr>
        <p:spPr>
          <a:xfrm>
            <a:off x="7665596" y="4996190"/>
            <a:ext cx="1326004" cy="261610"/>
          </a:xfrm>
          <a:prstGeom prst="rect">
            <a:avLst/>
          </a:prstGeom>
          <a:noFill/>
        </p:spPr>
        <p:txBody>
          <a:bodyPr wrap="none" rtlCol="0">
            <a:spAutoFit/>
          </a:bodyPr>
          <a:lstStyle/>
          <a:p>
            <a:r>
              <a:rPr lang="en-US" sz="1100" b="1" i="1" dirty="0"/>
              <a:t>Photo credit: NOAA</a:t>
            </a:r>
          </a:p>
        </p:txBody>
      </p:sp>
      <p:sp>
        <p:nvSpPr>
          <p:cNvPr id="14" name="TextBox 13"/>
          <p:cNvSpPr txBox="1"/>
          <p:nvPr/>
        </p:nvSpPr>
        <p:spPr>
          <a:xfrm>
            <a:off x="4191000" y="4953000"/>
            <a:ext cx="1326004" cy="261610"/>
          </a:xfrm>
          <a:prstGeom prst="rect">
            <a:avLst/>
          </a:prstGeom>
          <a:noFill/>
        </p:spPr>
        <p:txBody>
          <a:bodyPr wrap="none" rtlCol="0">
            <a:spAutoFit/>
          </a:bodyPr>
          <a:lstStyle/>
          <a:p>
            <a:r>
              <a:rPr lang="en-US" sz="1100" b="1" i="1" dirty="0">
                <a:solidFill>
                  <a:schemeClr val="bg1"/>
                </a:solidFill>
              </a:rPr>
              <a:t>Photo credit: NOAA</a:t>
            </a:r>
          </a:p>
        </p:txBody>
      </p:sp>
      <p:sp>
        <p:nvSpPr>
          <p:cNvPr id="16" name="TextBox 15"/>
          <p:cNvSpPr txBox="1"/>
          <p:nvPr/>
        </p:nvSpPr>
        <p:spPr>
          <a:xfrm>
            <a:off x="7112445" y="2938790"/>
            <a:ext cx="1726755" cy="261610"/>
          </a:xfrm>
          <a:prstGeom prst="rect">
            <a:avLst/>
          </a:prstGeom>
          <a:noFill/>
        </p:spPr>
        <p:txBody>
          <a:bodyPr wrap="none" rtlCol="0">
            <a:spAutoFit/>
          </a:bodyPr>
          <a:lstStyle/>
          <a:p>
            <a:r>
              <a:rPr lang="en-US" sz="1100" b="1" i="1" dirty="0">
                <a:solidFill>
                  <a:schemeClr val="bg1"/>
                </a:solidFill>
              </a:rPr>
              <a:t>Photo credit: M. McGuire</a:t>
            </a:r>
          </a:p>
        </p:txBody>
      </p:sp>
      <p:sp>
        <p:nvSpPr>
          <p:cNvPr id="17" name="TextBox 16"/>
          <p:cNvSpPr txBox="1"/>
          <p:nvPr/>
        </p:nvSpPr>
        <p:spPr>
          <a:xfrm>
            <a:off x="1059116" y="5351006"/>
            <a:ext cx="1459054" cy="261610"/>
          </a:xfrm>
          <a:prstGeom prst="rect">
            <a:avLst/>
          </a:prstGeom>
          <a:noFill/>
        </p:spPr>
        <p:txBody>
          <a:bodyPr wrap="none" rtlCol="0">
            <a:spAutoFit/>
          </a:bodyPr>
          <a:lstStyle/>
          <a:p>
            <a:r>
              <a:rPr lang="en-US" sz="1100" b="1" i="1" dirty="0">
                <a:solidFill>
                  <a:schemeClr val="bg1"/>
                </a:solidFill>
              </a:rPr>
              <a:t>Photo credit: E. Green</a:t>
            </a:r>
          </a:p>
        </p:txBody>
      </p:sp>
      <p:pic>
        <p:nvPicPr>
          <p:cNvPr id="3" name="Picture 2" descr="Beluga Wha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8170" y="3215547"/>
            <a:ext cx="3231004" cy="2423253"/>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423170" y="5379228"/>
            <a:ext cx="1326004" cy="261610"/>
          </a:xfrm>
          <a:prstGeom prst="rect">
            <a:avLst/>
          </a:prstGeom>
          <a:noFill/>
        </p:spPr>
        <p:txBody>
          <a:bodyPr wrap="none" rtlCol="0">
            <a:spAutoFit/>
          </a:bodyPr>
          <a:lstStyle/>
          <a:p>
            <a:r>
              <a:rPr lang="en-US" sz="1100" b="1" i="1" dirty="0">
                <a:solidFill>
                  <a:schemeClr val="bg1"/>
                </a:solidFill>
              </a:rPr>
              <a:t>Photo credit: NOAA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838200"/>
          </a:xfrm>
        </p:spPr>
        <p:txBody>
          <a:bodyPr/>
          <a:lstStyle/>
          <a:p>
            <a:r>
              <a:rPr lang="en-US" b="1" i="1" dirty="0">
                <a:solidFill>
                  <a:srgbClr val="002060"/>
                </a:solidFill>
              </a:rPr>
              <a:t>There are 2 Types of Whales</a:t>
            </a:r>
          </a:p>
        </p:txBody>
      </p:sp>
      <p:sp>
        <p:nvSpPr>
          <p:cNvPr id="3" name="TextBox 2"/>
          <p:cNvSpPr txBox="1"/>
          <p:nvPr/>
        </p:nvSpPr>
        <p:spPr>
          <a:xfrm>
            <a:off x="685800" y="1219200"/>
            <a:ext cx="3221203" cy="830997"/>
          </a:xfrm>
          <a:prstGeom prst="rect">
            <a:avLst/>
          </a:prstGeom>
          <a:noFill/>
        </p:spPr>
        <p:txBody>
          <a:bodyPr wrap="none" rtlCol="0">
            <a:spAutoFit/>
          </a:bodyPr>
          <a:lstStyle/>
          <a:p>
            <a:pPr algn="ctr"/>
            <a:r>
              <a:rPr lang="en-US" sz="2400" b="1" dirty="0">
                <a:solidFill>
                  <a:srgbClr val="002060"/>
                </a:solidFill>
              </a:rPr>
              <a:t>Toothed Whales, called </a:t>
            </a:r>
          </a:p>
          <a:p>
            <a:pPr algn="ctr"/>
            <a:r>
              <a:rPr lang="en-US" sz="2400" b="1" dirty="0">
                <a:solidFill>
                  <a:srgbClr val="002060"/>
                </a:solidFill>
              </a:rPr>
              <a:t>“</a:t>
            </a:r>
            <a:r>
              <a:rPr lang="en-US" sz="2400" b="1" i="1" dirty="0">
                <a:solidFill>
                  <a:srgbClr val="002060"/>
                </a:solidFill>
              </a:rPr>
              <a:t>ODONTOCETES</a:t>
            </a:r>
            <a:r>
              <a:rPr lang="en-US" sz="2400" b="1" dirty="0">
                <a:solidFill>
                  <a:srgbClr val="002060"/>
                </a:solidFill>
              </a:rPr>
              <a:t>”</a:t>
            </a:r>
          </a:p>
        </p:txBody>
      </p:sp>
      <p:sp>
        <p:nvSpPr>
          <p:cNvPr id="4" name="TextBox 3"/>
          <p:cNvSpPr txBox="1"/>
          <p:nvPr/>
        </p:nvSpPr>
        <p:spPr>
          <a:xfrm>
            <a:off x="5403078" y="1219199"/>
            <a:ext cx="2999347" cy="830997"/>
          </a:xfrm>
          <a:prstGeom prst="rect">
            <a:avLst/>
          </a:prstGeom>
          <a:noFill/>
        </p:spPr>
        <p:txBody>
          <a:bodyPr wrap="none" rtlCol="0">
            <a:spAutoFit/>
          </a:bodyPr>
          <a:lstStyle/>
          <a:p>
            <a:pPr algn="ctr"/>
            <a:r>
              <a:rPr lang="en-US" sz="2400" b="1" dirty="0">
                <a:solidFill>
                  <a:srgbClr val="002060"/>
                </a:solidFill>
              </a:rPr>
              <a:t>Baleen whales, called </a:t>
            </a:r>
          </a:p>
          <a:p>
            <a:pPr algn="ctr"/>
            <a:r>
              <a:rPr lang="en-US" sz="2400" b="1" dirty="0">
                <a:solidFill>
                  <a:srgbClr val="002060"/>
                </a:solidFill>
              </a:rPr>
              <a:t>“</a:t>
            </a:r>
            <a:r>
              <a:rPr lang="en-US" sz="2400" b="1" i="1" dirty="0">
                <a:solidFill>
                  <a:srgbClr val="002060"/>
                </a:solidFill>
              </a:rPr>
              <a:t>MYSTICETES</a:t>
            </a:r>
            <a:r>
              <a:rPr lang="en-US" sz="2400" b="1" dirty="0">
                <a:solidFill>
                  <a:srgbClr val="002060"/>
                </a:solidFill>
              </a:rPr>
              <a:t>”</a:t>
            </a:r>
          </a:p>
        </p:txBody>
      </p:sp>
      <p:pic>
        <p:nvPicPr>
          <p:cNvPr id="4099" name="Picture 3" descr="C:\Users\cheryl.bonnes\Desktop\CSB Folders\RIGHT WHALES\K-12 Curriculum\RW Curriculum UFL_FLSeaGrant\Images\FWC_81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272584"/>
            <a:ext cx="3961289" cy="2905109"/>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97937" y="2286000"/>
            <a:ext cx="4038600" cy="2832069"/>
            <a:chOff x="3602811" y="1487677"/>
            <a:chExt cx="5105400" cy="3580162"/>
          </a:xfrm>
        </p:grpSpPr>
        <p:pic>
          <p:nvPicPr>
            <p:cNvPr id="8" name="Picture 2" descr="C:\Documents and Settings\rffloyd\My Documents\My Pictures\Right Whale Curriculum\dolphin showing teeth, marineland, maia photo.jpg"/>
            <p:cNvPicPr>
              <a:picLocks noChangeAspect="1" noChangeArrowheads="1"/>
            </p:cNvPicPr>
            <p:nvPr/>
          </p:nvPicPr>
          <p:blipFill>
            <a:blip r:embed="rId4" cstate="print"/>
            <a:srcRect/>
            <a:stretch>
              <a:fillRect/>
            </a:stretch>
          </p:blipFill>
          <p:spPr bwMode="auto">
            <a:xfrm>
              <a:off x="3602811" y="1487677"/>
              <a:ext cx="5105400" cy="3580162"/>
            </a:xfrm>
            <a:prstGeom prst="rect">
              <a:avLst/>
            </a:prstGeom>
            <a:noFill/>
            <a:ln w="38100">
              <a:solidFill>
                <a:srgbClr val="002060"/>
              </a:solidFill>
            </a:ln>
          </p:spPr>
        </p:pic>
        <p:sp>
          <p:nvSpPr>
            <p:cNvPr id="9" name="TextBox 8"/>
            <p:cNvSpPr txBox="1"/>
            <p:nvPr/>
          </p:nvSpPr>
          <p:spPr>
            <a:xfrm>
              <a:off x="6432197" y="4664557"/>
              <a:ext cx="2276014" cy="350168"/>
            </a:xfrm>
            <a:prstGeom prst="rect">
              <a:avLst/>
            </a:prstGeom>
            <a:noFill/>
          </p:spPr>
          <p:txBody>
            <a:bodyPr wrap="none" rtlCol="0">
              <a:spAutoFit/>
            </a:bodyPr>
            <a:lstStyle/>
            <a:p>
              <a:r>
                <a:rPr lang="en-US" sz="1200" b="1" i="1" dirty="0">
                  <a:solidFill>
                    <a:schemeClr val="bg1"/>
                  </a:solidFill>
                </a:rPr>
                <a:t>Photo credit: M. McGuire</a:t>
              </a:r>
            </a:p>
          </p:txBody>
        </p:sp>
      </p:grpSp>
      <p:sp>
        <p:nvSpPr>
          <p:cNvPr id="10" name="TextBox 9"/>
          <p:cNvSpPr txBox="1"/>
          <p:nvPr/>
        </p:nvSpPr>
        <p:spPr>
          <a:xfrm>
            <a:off x="6387635" y="4919990"/>
            <a:ext cx="2576346" cy="261610"/>
          </a:xfrm>
          <a:prstGeom prst="rect">
            <a:avLst/>
          </a:prstGeom>
          <a:noFill/>
        </p:spPr>
        <p:txBody>
          <a:bodyPr wrap="none" rtlCol="0">
            <a:spAutoFit/>
          </a:bodyPr>
          <a:lstStyle/>
          <a:p>
            <a:r>
              <a:rPr lang="en-US" sz="1100" b="1" i="1" dirty="0">
                <a:solidFill>
                  <a:schemeClr val="bg1"/>
                </a:solidFill>
              </a:rPr>
              <a:t>                          Taken Under NOAA Permit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a:solidFill>
                  <a:srgbClr val="002060"/>
                </a:solidFill>
              </a:rPr>
              <a:t>Toothed Whales</a:t>
            </a:r>
            <a:br>
              <a:rPr lang="en-US" b="1" dirty="0">
                <a:solidFill>
                  <a:srgbClr val="002060"/>
                </a:solidFill>
              </a:rPr>
            </a:br>
            <a:r>
              <a:rPr lang="en-US" sz="4000" b="1" i="1" dirty="0">
                <a:solidFill>
                  <a:srgbClr val="002060"/>
                </a:solidFill>
              </a:rPr>
              <a:t>(</a:t>
            </a:r>
            <a:r>
              <a:rPr lang="en-US" sz="4000" b="1" i="1" dirty="0" err="1">
                <a:solidFill>
                  <a:srgbClr val="002060"/>
                </a:solidFill>
              </a:rPr>
              <a:t>Odontocetes</a:t>
            </a:r>
            <a:r>
              <a:rPr lang="en-US" sz="4000" b="1" i="1" dirty="0">
                <a:solidFill>
                  <a:srgbClr val="002060"/>
                </a:solidFill>
              </a:rPr>
              <a:t>)</a:t>
            </a:r>
          </a:p>
        </p:txBody>
      </p:sp>
      <p:sp>
        <p:nvSpPr>
          <p:cNvPr id="7" name="TextBox 6"/>
          <p:cNvSpPr txBox="1"/>
          <p:nvPr/>
        </p:nvSpPr>
        <p:spPr>
          <a:xfrm>
            <a:off x="7620000" y="1600200"/>
            <a:ext cx="1326004" cy="261610"/>
          </a:xfrm>
          <a:prstGeom prst="rect">
            <a:avLst/>
          </a:prstGeom>
          <a:noFill/>
        </p:spPr>
        <p:txBody>
          <a:bodyPr wrap="none" rtlCol="0">
            <a:spAutoFit/>
          </a:bodyPr>
          <a:lstStyle/>
          <a:p>
            <a:r>
              <a:rPr lang="en-US" sz="1100" b="1" i="1" dirty="0">
                <a:solidFill>
                  <a:schemeClr val="bg1"/>
                </a:solidFill>
              </a:rPr>
              <a:t>Photo credit: NOAA</a:t>
            </a:r>
          </a:p>
        </p:txBody>
      </p:sp>
      <p:grpSp>
        <p:nvGrpSpPr>
          <p:cNvPr id="3" name="Group 2"/>
          <p:cNvGrpSpPr/>
          <p:nvPr/>
        </p:nvGrpSpPr>
        <p:grpSpPr>
          <a:xfrm>
            <a:off x="4876800" y="1371600"/>
            <a:ext cx="3391884" cy="2374934"/>
            <a:chOff x="598311" y="1394177"/>
            <a:chExt cx="3615239" cy="2531322"/>
          </a:xfrm>
        </p:grpSpPr>
        <p:pic>
          <p:nvPicPr>
            <p:cNvPr id="26626" name="Picture 2" descr="File:Killerwhales jumping.jpg">
              <a:hlinkClick r:id="rId3"/>
            </p:cNvPr>
            <p:cNvPicPr>
              <a:picLocks noChangeAspect="1" noChangeArrowheads="1"/>
            </p:cNvPicPr>
            <p:nvPr/>
          </p:nvPicPr>
          <p:blipFill>
            <a:blip r:embed="rId4" cstate="print"/>
            <a:srcRect/>
            <a:stretch>
              <a:fillRect/>
            </a:stretch>
          </p:blipFill>
          <p:spPr bwMode="auto">
            <a:xfrm>
              <a:off x="598311" y="1394177"/>
              <a:ext cx="3615239" cy="2514600"/>
            </a:xfrm>
            <a:prstGeom prst="rect">
              <a:avLst/>
            </a:prstGeom>
            <a:noFill/>
            <a:ln w="38100">
              <a:solidFill>
                <a:srgbClr val="002060"/>
              </a:solidFill>
            </a:ln>
          </p:spPr>
        </p:pic>
        <p:sp>
          <p:nvSpPr>
            <p:cNvPr id="8" name="TextBox 7"/>
            <p:cNvSpPr txBox="1"/>
            <p:nvPr/>
          </p:nvSpPr>
          <p:spPr>
            <a:xfrm>
              <a:off x="2758421" y="3648500"/>
              <a:ext cx="1429622" cy="276999"/>
            </a:xfrm>
            <a:prstGeom prst="rect">
              <a:avLst/>
            </a:prstGeom>
            <a:noFill/>
          </p:spPr>
          <p:txBody>
            <a:bodyPr wrap="none" rtlCol="0">
              <a:spAutoFit/>
            </a:bodyPr>
            <a:lstStyle/>
            <a:p>
              <a:r>
                <a:rPr lang="en-US" sz="1200" b="1" i="1" dirty="0">
                  <a:solidFill>
                    <a:schemeClr val="bg1"/>
                  </a:solidFill>
                </a:rPr>
                <a:t>Photo credit: NOAA</a:t>
              </a:r>
            </a:p>
          </p:txBody>
        </p:sp>
      </p:grpSp>
      <p:pic>
        <p:nvPicPr>
          <p:cNvPr id="5122" name="Picture 2" descr="C:\Users\cheryl.bonnes\Desktop\CSB Folders\OTHER PHOTOS\sperm whales\sperm whale noa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86200"/>
            <a:ext cx="3554632" cy="2259013"/>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923706" y="5868214"/>
            <a:ext cx="1429622" cy="276999"/>
          </a:xfrm>
          <a:prstGeom prst="rect">
            <a:avLst/>
          </a:prstGeom>
          <a:noFill/>
        </p:spPr>
        <p:txBody>
          <a:bodyPr wrap="none" rtlCol="0">
            <a:spAutoFit/>
          </a:bodyPr>
          <a:lstStyle/>
          <a:p>
            <a:r>
              <a:rPr lang="en-US" sz="1200" b="1" i="1" dirty="0">
                <a:solidFill>
                  <a:schemeClr val="bg1"/>
                </a:solidFill>
              </a:rPr>
              <a:t>Photo credit: NOAA</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9" y="1371599"/>
            <a:ext cx="4459973" cy="2374935"/>
          </a:xfrm>
          <a:prstGeom prst="rect">
            <a:avLst/>
          </a:prstGeom>
          <a:ln w="38100">
            <a:solidFill>
              <a:srgbClr val="00206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i="1" dirty="0">
                <a:solidFill>
                  <a:srgbClr val="002060"/>
                </a:solidFill>
              </a:rPr>
              <a:t>Sperm Whales…The largest </a:t>
            </a:r>
            <a:r>
              <a:rPr lang="en-US" sz="3600" b="1" i="1" dirty="0" err="1">
                <a:solidFill>
                  <a:srgbClr val="002060"/>
                </a:solidFill>
              </a:rPr>
              <a:t>Odontocetes</a:t>
            </a:r>
            <a:endParaRPr lang="en-US" sz="3600" b="1" i="1" dirty="0">
              <a:solidFill>
                <a:srgbClr val="002060"/>
              </a:solidFill>
            </a:endParaRPr>
          </a:p>
        </p:txBody>
      </p:sp>
      <p:pic>
        <p:nvPicPr>
          <p:cNvPr id="6147" name="Picture 3" descr="C:\Users\cheryl.bonnes\Desktop\CSB Folders\OTHER PHOTOS\sperm whales\flip nicklin sperm wh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067" y="3657600"/>
            <a:ext cx="4038600" cy="282702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6148" name="Picture 4" descr="C:\Users\cheryl.bonnes\Desktop\CSB Folders\RIGHT WHALES\K-12 Curriculum\RW Curriculum UFL_FLSeaGrant\Images\spermwhale_NOA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66800"/>
            <a:ext cx="7315200" cy="2435961"/>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23778" y="3222307"/>
            <a:ext cx="1429622" cy="276999"/>
          </a:xfrm>
          <a:prstGeom prst="rect">
            <a:avLst/>
          </a:prstGeom>
          <a:noFill/>
        </p:spPr>
        <p:txBody>
          <a:bodyPr wrap="none" rtlCol="0">
            <a:spAutoFit/>
          </a:bodyPr>
          <a:lstStyle/>
          <a:p>
            <a:r>
              <a:rPr lang="en-US" sz="1200" b="1" i="1" dirty="0">
                <a:solidFill>
                  <a:schemeClr val="bg1"/>
                </a:solidFill>
              </a:rPr>
              <a:t>Photo credit: NOAA</a:t>
            </a:r>
          </a:p>
        </p:txBody>
      </p:sp>
      <p:sp>
        <p:nvSpPr>
          <p:cNvPr id="9" name="TextBox 8"/>
          <p:cNvSpPr txBox="1"/>
          <p:nvPr/>
        </p:nvSpPr>
        <p:spPr>
          <a:xfrm>
            <a:off x="1609847" y="6223010"/>
            <a:ext cx="3300820" cy="261610"/>
          </a:xfrm>
          <a:prstGeom prst="rect">
            <a:avLst/>
          </a:prstGeom>
          <a:noFill/>
        </p:spPr>
        <p:txBody>
          <a:bodyPr wrap="square" rtlCol="0">
            <a:spAutoFit/>
          </a:bodyPr>
          <a:lstStyle/>
          <a:p>
            <a:r>
              <a:rPr lang="en-US" sz="1100" b="1" i="1" dirty="0">
                <a:solidFill>
                  <a:schemeClr val="bg1"/>
                </a:solidFill>
              </a:rPr>
              <a:t>Photo credit: Flip </a:t>
            </a:r>
            <a:r>
              <a:rPr lang="en-US" sz="1100" b="1" i="1" dirty="0" err="1">
                <a:solidFill>
                  <a:schemeClr val="bg1"/>
                </a:solidFill>
              </a:rPr>
              <a:t>Nicklin</a:t>
            </a:r>
            <a:r>
              <a:rPr lang="en-US" sz="1100" b="1" i="1" dirty="0">
                <a:solidFill>
                  <a:schemeClr val="bg1"/>
                </a:solidFill>
              </a:rPr>
              <a:t>/ Taken Under NOAA Permit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a:bodyPr>
          <a:lstStyle/>
          <a:p>
            <a:r>
              <a:rPr lang="en-US" sz="3600" b="1" i="1" dirty="0">
                <a:solidFill>
                  <a:srgbClr val="002060"/>
                </a:solidFill>
              </a:rPr>
              <a:t>Some </a:t>
            </a:r>
            <a:r>
              <a:rPr lang="en-US" sz="3600" b="1" i="1" dirty="0" err="1">
                <a:solidFill>
                  <a:srgbClr val="002060"/>
                </a:solidFill>
              </a:rPr>
              <a:t>Odontocetes</a:t>
            </a:r>
            <a:r>
              <a:rPr lang="en-US" sz="3600" b="1" i="1" dirty="0">
                <a:solidFill>
                  <a:srgbClr val="002060"/>
                </a:solidFill>
              </a:rPr>
              <a:t> are Very Small</a:t>
            </a:r>
          </a:p>
        </p:txBody>
      </p:sp>
      <p:sp>
        <p:nvSpPr>
          <p:cNvPr id="3" name="TextBox 2"/>
          <p:cNvSpPr txBox="1"/>
          <p:nvPr/>
        </p:nvSpPr>
        <p:spPr>
          <a:xfrm>
            <a:off x="5937422" y="2537430"/>
            <a:ext cx="3023264" cy="1569660"/>
          </a:xfrm>
          <a:prstGeom prst="rect">
            <a:avLst/>
          </a:prstGeom>
          <a:noFill/>
        </p:spPr>
        <p:txBody>
          <a:bodyPr wrap="none" rtlCol="0">
            <a:spAutoFit/>
          </a:bodyPr>
          <a:lstStyle/>
          <a:p>
            <a:r>
              <a:rPr lang="en-US" sz="2400" b="1" i="1" dirty="0">
                <a:solidFill>
                  <a:srgbClr val="002060"/>
                </a:solidFill>
              </a:rPr>
              <a:t>Hector’s Dolphin</a:t>
            </a:r>
          </a:p>
          <a:p>
            <a:r>
              <a:rPr lang="en-US" sz="2400" b="1" dirty="0">
                <a:solidFill>
                  <a:srgbClr val="002060"/>
                </a:solidFill>
              </a:rPr>
              <a:t>A very small dolphin </a:t>
            </a:r>
          </a:p>
          <a:p>
            <a:r>
              <a:rPr lang="en-US" sz="2400" b="1" dirty="0">
                <a:solidFill>
                  <a:srgbClr val="002060"/>
                </a:solidFill>
              </a:rPr>
              <a:t>(about 5 ft)</a:t>
            </a:r>
          </a:p>
          <a:p>
            <a:r>
              <a:rPr lang="en-US" sz="2400" b="1" dirty="0">
                <a:solidFill>
                  <a:srgbClr val="002060"/>
                </a:solidFill>
              </a:rPr>
              <a:t>Found in New Zealand</a:t>
            </a:r>
          </a:p>
        </p:txBody>
      </p:sp>
      <p:pic>
        <p:nvPicPr>
          <p:cNvPr id="5" name="Picture 2" descr="C:\Documents and Settings\rffloyd\Desktop\Hectors Dolphin, New Zealand, very small cetacean, Dr. Mridula Srinivasan, NOAA Photo Library.jpg"/>
          <p:cNvPicPr>
            <a:picLocks noChangeAspect="1" noChangeArrowheads="1"/>
          </p:cNvPicPr>
          <p:nvPr/>
        </p:nvPicPr>
        <p:blipFill>
          <a:blip r:embed="rId3" cstate="print"/>
          <a:srcRect/>
          <a:stretch>
            <a:fillRect/>
          </a:stretch>
        </p:blipFill>
        <p:spPr bwMode="auto">
          <a:xfrm>
            <a:off x="152400" y="1752600"/>
            <a:ext cx="5601171" cy="3749545"/>
          </a:xfrm>
          <a:prstGeom prst="rect">
            <a:avLst/>
          </a:prstGeom>
          <a:noFill/>
          <a:ln w="38100">
            <a:solidFill>
              <a:srgbClr val="002060"/>
            </a:solidFill>
          </a:ln>
        </p:spPr>
      </p:pic>
      <p:sp>
        <p:nvSpPr>
          <p:cNvPr id="6" name="TextBox 5"/>
          <p:cNvSpPr txBox="1"/>
          <p:nvPr/>
        </p:nvSpPr>
        <p:spPr>
          <a:xfrm>
            <a:off x="152400" y="5257800"/>
            <a:ext cx="2694969" cy="261610"/>
          </a:xfrm>
          <a:prstGeom prst="rect">
            <a:avLst/>
          </a:prstGeom>
          <a:noFill/>
        </p:spPr>
        <p:txBody>
          <a:bodyPr wrap="none" rtlCol="0">
            <a:spAutoFit/>
          </a:bodyPr>
          <a:lstStyle/>
          <a:p>
            <a:r>
              <a:rPr lang="en-US" sz="1100" b="1" i="1" dirty="0">
                <a:solidFill>
                  <a:schemeClr val="bg1"/>
                </a:solidFill>
              </a:rPr>
              <a:t>Photo credit: Dr. </a:t>
            </a:r>
            <a:r>
              <a:rPr lang="en-US" sz="1100" b="1" i="1" dirty="0" err="1">
                <a:solidFill>
                  <a:schemeClr val="bg1"/>
                </a:solidFill>
              </a:rPr>
              <a:t>Mridula</a:t>
            </a:r>
            <a:r>
              <a:rPr lang="en-US" sz="1100" b="1" i="1" dirty="0">
                <a:solidFill>
                  <a:schemeClr val="bg1"/>
                </a:solidFill>
              </a:rPr>
              <a:t> </a:t>
            </a:r>
            <a:r>
              <a:rPr lang="en-US" sz="1100" b="1" i="1" dirty="0" err="1">
                <a:solidFill>
                  <a:schemeClr val="bg1"/>
                </a:solidFill>
              </a:rPr>
              <a:t>Srinivasan</a:t>
            </a:r>
            <a:r>
              <a:rPr lang="en-US" sz="1100" b="1" i="1" dirty="0">
                <a:solidFill>
                  <a:schemeClr val="bg1"/>
                </a:solidFill>
              </a:rPr>
              <a:t>/NOAA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263525" y="2362200"/>
          <a:ext cx="8880475" cy="2895600"/>
        </p:xfrm>
        <a:graphic>
          <a:graphicData uri="http://schemas.openxmlformats.org/presentationml/2006/ole">
            <mc:AlternateContent xmlns:mc="http://schemas.openxmlformats.org/markup-compatibility/2006">
              <mc:Choice xmlns:v="urn:schemas-microsoft-com:vml" Requires="v">
                <p:oleObj spid="_x0000_s37903" name="Image" r:id="rId4" imgW="13168254" imgH="4292063" progId="Photoshop.Image.11">
                  <p:embed/>
                </p:oleObj>
              </mc:Choice>
              <mc:Fallback>
                <p:oleObj name="Image" r:id="rId4" imgW="13168254" imgH="4292063" progId="Photoshop.Image.11">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25" y="2362200"/>
                        <a:ext cx="88804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normAutofit fontScale="90000"/>
          </a:bodyPr>
          <a:lstStyle/>
          <a:p>
            <a:r>
              <a:rPr lang="en-US" b="1" dirty="0">
                <a:solidFill>
                  <a:srgbClr val="002060"/>
                </a:solidFill>
              </a:rPr>
              <a:t>Dolphin Anatomy</a:t>
            </a:r>
            <a:br>
              <a:rPr lang="en-US" b="1" dirty="0">
                <a:solidFill>
                  <a:srgbClr val="002060"/>
                </a:solidFill>
              </a:rPr>
            </a:br>
            <a:r>
              <a:rPr lang="en-US" b="1" dirty="0">
                <a:solidFill>
                  <a:srgbClr val="002060"/>
                </a:solidFill>
              </a:rPr>
              <a:t>(bottlenose dolphin)</a:t>
            </a:r>
            <a:br>
              <a:rPr lang="en-US" b="1" dirty="0">
                <a:solidFill>
                  <a:srgbClr val="002060"/>
                </a:solidFill>
              </a:rPr>
            </a:br>
            <a:endParaRPr lang="en-US" sz="3600" b="1" dirty="0">
              <a:solidFill>
                <a:srgbClr val="002060"/>
              </a:solidFill>
            </a:endParaRPr>
          </a:p>
        </p:txBody>
      </p:sp>
      <p:cxnSp>
        <p:nvCxnSpPr>
          <p:cNvPr id="6" name="Straight Arrow Connector 5"/>
          <p:cNvCxnSpPr/>
          <p:nvPr/>
        </p:nvCxnSpPr>
        <p:spPr>
          <a:xfrm rot="5400000">
            <a:off x="1028700" y="3467100"/>
            <a:ext cx="1066800"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95400" y="2590800"/>
            <a:ext cx="609600" cy="369332"/>
          </a:xfrm>
          <a:prstGeom prst="rect">
            <a:avLst/>
          </a:prstGeom>
          <a:noFill/>
        </p:spPr>
        <p:txBody>
          <a:bodyPr wrap="square" rtlCol="0">
            <a:spAutoFit/>
          </a:bodyPr>
          <a:lstStyle/>
          <a:p>
            <a:r>
              <a:rPr lang="en-US" b="1" dirty="0"/>
              <a:t>Eye</a:t>
            </a:r>
          </a:p>
        </p:txBody>
      </p:sp>
      <p:cxnSp>
        <p:nvCxnSpPr>
          <p:cNvPr id="9" name="Elbow Connector 8"/>
          <p:cNvCxnSpPr/>
          <p:nvPr/>
        </p:nvCxnSpPr>
        <p:spPr>
          <a:xfrm rot="16200000" flipH="1">
            <a:off x="-228600" y="2209800"/>
            <a:ext cx="2286000" cy="609600"/>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8600" y="990600"/>
            <a:ext cx="805029" cy="369332"/>
          </a:xfrm>
          <a:prstGeom prst="rect">
            <a:avLst/>
          </a:prstGeom>
          <a:noFill/>
        </p:spPr>
        <p:txBody>
          <a:bodyPr wrap="none" rtlCol="0">
            <a:spAutoFit/>
          </a:bodyPr>
          <a:lstStyle/>
          <a:p>
            <a:r>
              <a:rPr lang="en-US" b="1" dirty="0"/>
              <a:t>Melon</a:t>
            </a:r>
          </a:p>
        </p:txBody>
      </p:sp>
      <p:cxnSp>
        <p:nvCxnSpPr>
          <p:cNvPr id="14" name="Straight Arrow Connector 13"/>
          <p:cNvCxnSpPr/>
          <p:nvPr/>
        </p:nvCxnSpPr>
        <p:spPr>
          <a:xfrm>
            <a:off x="1905000" y="2209800"/>
            <a:ext cx="0" cy="1219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4000" y="1828800"/>
            <a:ext cx="1083502" cy="369332"/>
          </a:xfrm>
          <a:prstGeom prst="rect">
            <a:avLst/>
          </a:prstGeom>
          <a:noFill/>
        </p:spPr>
        <p:txBody>
          <a:bodyPr wrap="none" rtlCol="0">
            <a:spAutoFit/>
          </a:bodyPr>
          <a:lstStyle/>
          <a:p>
            <a:r>
              <a:rPr lang="en-US" b="1" dirty="0"/>
              <a:t>Blowhole</a:t>
            </a:r>
          </a:p>
        </p:txBody>
      </p:sp>
      <p:cxnSp>
        <p:nvCxnSpPr>
          <p:cNvPr id="19" name="Straight Arrow Connector 18"/>
          <p:cNvCxnSpPr/>
          <p:nvPr/>
        </p:nvCxnSpPr>
        <p:spPr>
          <a:xfrm flipV="1">
            <a:off x="1828800" y="5105400"/>
            <a:ext cx="7620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093" y="5257800"/>
            <a:ext cx="846707" cy="369332"/>
          </a:xfrm>
          <a:prstGeom prst="rect">
            <a:avLst/>
          </a:prstGeom>
          <a:noFill/>
        </p:spPr>
        <p:txBody>
          <a:bodyPr wrap="none" rtlCol="0">
            <a:spAutoFit/>
          </a:bodyPr>
          <a:lstStyle/>
          <a:p>
            <a:r>
              <a:rPr lang="en-US" b="1" dirty="0"/>
              <a:t>Flipper</a:t>
            </a:r>
          </a:p>
        </p:txBody>
      </p:sp>
      <p:cxnSp>
        <p:nvCxnSpPr>
          <p:cNvPr id="25" name="Straight Arrow Connector 24"/>
          <p:cNvCxnSpPr/>
          <p:nvPr/>
        </p:nvCxnSpPr>
        <p:spPr>
          <a:xfrm flipH="1">
            <a:off x="4876800" y="2019300"/>
            <a:ext cx="342900" cy="4191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219700" y="1822240"/>
            <a:ext cx="1132426" cy="369332"/>
          </a:xfrm>
          <a:prstGeom prst="rect">
            <a:avLst/>
          </a:prstGeom>
          <a:noFill/>
        </p:spPr>
        <p:txBody>
          <a:bodyPr wrap="none" rtlCol="0">
            <a:spAutoFit/>
          </a:bodyPr>
          <a:lstStyle/>
          <a:p>
            <a:r>
              <a:rPr lang="en-US" b="1" dirty="0"/>
              <a:t>Dorsal Fin</a:t>
            </a:r>
          </a:p>
        </p:txBody>
      </p:sp>
      <p:sp>
        <p:nvSpPr>
          <p:cNvPr id="32" name="TextBox 31"/>
          <p:cNvSpPr txBox="1"/>
          <p:nvPr/>
        </p:nvSpPr>
        <p:spPr>
          <a:xfrm>
            <a:off x="6854059" y="4419600"/>
            <a:ext cx="689741" cy="369332"/>
          </a:xfrm>
          <a:prstGeom prst="rect">
            <a:avLst/>
          </a:prstGeom>
          <a:noFill/>
        </p:spPr>
        <p:txBody>
          <a:bodyPr wrap="none" rtlCol="0">
            <a:spAutoFit/>
          </a:bodyPr>
          <a:lstStyle/>
          <a:p>
            <a:r>
              <a:rPr lang="en-US" b="1" dirty="0"/>
              <a:t>Fluke</a:t>
            </a:r>
          </a:p>
        </p:txBody>
      </p:sp>
      <p:sp>
        <p:nvSpPr>
          <p:cNvPr id="21" name="TextBox 20"/>
          <p:cNvSpPr txBox="1"/>
          <p:nvPr/>
        </p:nvSpPr>
        <p:spPr>
          <a:xfrm>
            <a:off x="0" y="2526268"/>
            <a:ext cx="995594" cy="369332"/>
          </a:xfrm>
          <a:prstGeom prst="rect">
            <a:avLst/>
          </a:prstGeom>
          <a:noFill/>
        </p:spPr>
        <p:txBody>
          <a:bodyPr wrap="none" rtlCol="0">
            <a:spAutoFit/>
          </a:bodyPr>
          <a:lstStyle/>
          <a:p>
            <a:r>
              <a:rPr lang="en-US" b="1" dirty="0"/>
              <a:t>Rostrum</a:t>
            </a:r>
          </a:p>
        </p:txBody>
      </p:sp>
      <p:cxnSp>
        <p:nvCxnSpPr>
          <p:cNvPr id="20" name="Straight Arrow Connector 19"/>
          <p:cNvCxnSpPr/>
          <p:nvPr/>
        </p:nvCxnSpPr>
        <p:spPr>
          <a:xfrm rot="16200000" flipH="1">
            <a:off x="-76200" y="3352800"/>
            <a:ext cx="11430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543800" y="4267200"/>
            <a:ext cx="7620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cheryl.bonnes\Desktop\CSB Folders\RIGHT WHALES\K-12 Curriculum\RW Curriculum UFL_FLSeaGrant\Images\NOA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568190"/>
            <a:ext cx="4369119" cy="2588878"/>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b="1" i="1" dirty="0">
                <a:solidFill>
                  <a:srgbClr val="002060"/>
                </a:solidFill>
              </a:rPr>
              <a:t>Other Special Features of Toothed Whales</a:t>
            </a:r>
          </a:p>
        </p:txBody>
      </p:sp>
      <p:sp>
        <p:nvSpPr>
          <p:cNvPr id="4" name="TextBox 3"/>
          <p:cNvSpPr txBox="1"/>
          <p:nvPr/>
        </p:nvSpPr>
        <p:spPr>
          <a:xfrm>
            <a:off x="5181600" y="4267200"/>
            <a:ext cx="3019801" cy="830997"/>
          </a:xfrm>
          <a:prstGeom prst="rect">
            <a:avLst/>
          </a:prstGeom>
          <a:noFill/>
        </p:spPr>
        <p:txBody>
          <a:bodyPr wrap="square" rtlCol="0">
            <a:spAutoFit/>
          </a:bodyPr>
          <a:lstStyle/>
          <a:p>
            <a:pPr lvl="1"/>
            <a:r>
              <a:rPr lang="en-US" sz="2400" b="1" dirty="0">
                <a:solidFill>
                  <a:srgbClr val="002060"/>
                </a:solidFill>
              </a:rPr>
              <a:t>Single blowhole</a:t>
            </a:r>
          </a:p>
          <a:p>
            <a:pPr lvl="1"/>
            <a:endParaRPr lang="en-US" sz="2400" b="1" dirty="0">
              <a:solidFill>
                <a:srgbClr val="002060"/>
              </a:solidFill>
            </a:endParaRPr>
          </a:p>
        </p:txBody>
      </p:sp>
      <p:sp>
        <p:nvSpPr>
          <p:cNvPr id="10" name="TextBox 9"/>
          <p:cNvSpPr txBox="1"/>
          <p:nvPr/>
        </p:nvSpPr>
        <p:spPr>
          <a:xfrm>
            <a:off x="3475416" y="5880069"/>
            <a:ext cx="1429622" cy="276999"/>
          </a:xfrm>
          <a:prstGeom prst="rect">
            <a:avLst/>
          </a:prstGeom>
          <a:noFill/>
        </p:spPr>
        <p:txBody>
          <a:bodyPr wrap="none" rtlCol="0">
            <a:spAutoFit/>
          </a:bodyPr>
          <a:lstStyle/>
          <a:p>
            <a:r>
              <a:rPr lang="en-US" sz="1200" b="1" i="1" dirty="0">
                <a:solidFill>
                  <a:schemeClr val="bg1"/>
                </a:solidFill>
              </a:rPr>
              <a:t>Photo credit: NOAA</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199" y="872067"/>
            <a:ext cx="5759401" cy="250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50403" y="1523370"/>
            <a:ext cx="3019801" cy="830997"/>
          </a:xfrm>
          <a:prstGeom prst="rect">
            <a:avLst/>
          </a:prstGeom>
          <a:noFill/>
        </p:spPr>
        <p:txBody>
          <a:bodyPr wrap="square" rtlCol="0">
            <a:spAutoFit/>
          </a:bodyPr>
          <a:lstStyle/>
          <a:p>
            <a:pPr lvl="1"/>
            <a:r>
              <a:rPr lang="en-US" sz="2400" b="1" dirty="0">
                <a:solidFill>
                  <a:srgbClr val="002060"/>
                </a:solidFill>
              </a:rPr>
              <a:t>Echolocation</a:t>
            </a:r>
          </a:p>
          <a:p>
            <a:pPr marL="800100" lvl="1" indent="-342900">
              <a:buFont typeface="Arial" pitchFamily="34" charset="0"/>
              <a:buChar char="•"/>
            </a:pPr>
            <a:endParaRPr lang="en-US" sz="2400" b="1" dirty="0">
              <a:solidFill>
                <a:srgbClr val="00206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a:bodyPr>
          <a:lstStyle/>
          <a:p>
            <a:r>
              <a:rPr lang="en-US" sz="3600" b="1" i="1" dirty="0">
                <a:solidFill>
                  <a:srgbClr val="002060"/>
                </a:solidFill>
              </a:rPr>
              <a:t>Dolphin vs. Porpoise</a:t>
            </a:r>
          </a:p>
        </p:txBody>
      </p:sp>
      <p:sp>
        <p:nvSpPr>
          <p:cNvPr id="5" name="TextBox 4"/>
          <p:cNvSpPr txBox="1"/>
          <p:nvPr/>
        </p:nvSpPr>
        <p:spPr>
          <a:xfrm>
            <a:off x="570560" y="4038600"/>
            <a:ext cx="8054402" cy="830997"/>
          </a:xfrm>
          <a:prstGeom prst="rect">
            <a:avLst/>
          </a:prstGeom>
          <a:noFill/>
        </p:spPr>
        <p:txBody>
          <a:bodyPr wrap="square" rtlCol="0">
            <a:spAutoFit/>
          </a:bodyPr>
          <a:lstStyle/>
          <a:p>
            <a:r>
              <a:rPr lang="en-US" sz="2400" b="1" dirty="0">
                <a:solidFill>
                  <a:srgbClr val="002060"/>
                </a:solidFill>
              </a:rPr>
              <a:t>They live in different climates, and have different shaped rostrum, dorsal fin and teeth.</a:t>
            </a:r>
          </a:p>
        </p:txBody>
      </p:sp>
      <p:sp>
        <p:nvSpPr>
          <p:cNvPr id="9" name="TextBox 8"/>
          <p:cNvSpPr txBox="1"/>
          <p:nvPr/>
        </p:nvSpPr>
        <p:spPr>
          <a:xfrm>
            <a:off x="7696200" y="1371600"/>
            <a:ext cx="1326004" cy="261610"/>
          </a:xfrm>
          <a:prstGeom prst="rect">
            <a:avLst/>
          </a:prstGeom>
          <a:noFill/>
        </p:spPr>
        <p:txBody>
          <a:bodyPr wrap="none" rtlCol="0">
            <a:spAutoFit/>
          </a:bodyPr>
          <a:lstStyle/>
          <a:p>
            <a:r>
              <a:rPr lang="en-US" sz="1100" b="1" i="1" dirty="0">
                <a:solidFill>
                  <a:schemeClr val="bg1"/>
                </a:solidFill>
              </a:rPr>
              <a:t>Photo credit: NOAA</a:t>
            </a:r>
          </a:p>
        </p:txBody>
      </p:sp>
      <p:grpSp>
        <p:nvGrpSpPr>
          <p:cNvPr id="4" name="Group 3"/>
          <p:cNvGrpSpPr/>
          <p:nvPr/>
        </p:nvGrpSpPr>
        <p:grpSpPr>
          <a:xfrm>
            <a:off x="207562" y="1633210"/>
            <a:ext cx="4516838" cy="2168083"/>
            <a:chOff x="139700" y="962686"/>
            <a:chExt cx="4516838" cy="2168083"/>
          </a:xfrm>
        </p:grpSpPr>
        <p:pic>
          <p:nvPicPr>
            <p:cNvPr id="8" name="Picture 7" descr="dolphin_porpoise.jpg"/>
            <p:cNvPicPr>
              <a:picLocks noChangeAspect="1"/>
            </p:cNvPicPr>
            <p:nvPr/>
          </p:nvPicPr>
          <p:blipFill>
            <a:blip r:embed="rId3" cstate="print"/>
            <a:stretch>
              <a:fillRect/>
            </a:stretch>
          </p:blipFill>
          <p:spPr>
            <a:xfrm>
              <a:off x="139700" y="962686"/>
              <a:ext cx="4516838" cy="2168083"/>
            </a:xfrm>
            <a:prstGeom prst="rect">
              <a:avLst/>
            </a:prstGeom>
            <a:ln w="38100">
              <a:solidFill>
                <a:srgbClr val="002060"/>
              </a:solidFill>
            </a:ln>
          </p:spPr>
        </p:pic>
        <p:sp>
          <p:nvSpPr>
            <p:cNvPr id="14" name="TextBox 13"/>
            <p:cNvSpPr txBox="1"/>
            <p:nvPr/>
          </p:nvSpPr>
          <p:spPr>
            <a:xfrm>
              <a:off x="3201516" y="2853770"/>
              <a:ext cx="1429622" cy="276999"/>
            </a:xfrm>
            <a:prstGeom prst="rect">
              <a:avLst/>
            </a:prstGeom>
            <a:noFill/>
          </p:spPr>
          <p:txBody>
            <a:bodyPr wrap="none" rtlCol="0">
              <a:spAutoFit/>
            </a:bodyPr>
            <a:lstStyle/>
            <a:p>
              <a:r>
                <a:rPr lang="en-US" sz="1200" b="1" i="1" dirty="0">
                  <a:solidFill>
                    <a:schemeClr val="bg1"/>
                  </a:solidFill>
                </a:rPr>
                <a:t>Photo credit: NOAA</a:t>
              </a:r>
            </a:p>
          </p:txBody>
        </p:sp>
      </p:grpSp>
      <p:grpSp>
        <p:nvGrpSpPr>
          <p:cNvPr id="3" name="Group 2"/>
          <p:cNvGrpSpPr/>
          <p:nvPr/>
        </p:nvGrpSpPr>
        <p:grpSpPr>
          <a:xfrm>
            <a:off x="4844738" y="1630388"/>
            <a:ext cx="4055372" cy="2170905"/>
            <a:chOff x="4878115" y="959864"/>
            <a:chExt cx="4055372" cy="2170905"/>
          </a:xfrm>
        </p:grpSpPr>
        <p:pic>
          <p:nvPicPr>
            <p:cNvPr id="13" name="Picture 12"/>
            <p:cNvPicPr>
              <a:picLocks noChangeAspect="1" noChangeArrowheads="1"/>
            </p:cNvPicPr>
            <p:nvPr/>
          </p:nvPicPr>
          <p:blipFill>
            <a:blip r:embed="rId4"/>
            <a:srcRect l="16471" t="6987" b="26638"/>
            <a:stretch>
              <a:fillRect/>
            </a:stretch>
          </p:blipFill>
          <p:spPr bwMode="auto">
            <a:xfrm>
              <a:off x="4878115" y="959864"/>
              <a:ext cx="4055372" cy="2170905"/>
            </a:xfrm>
            <a:prstGeom prst="rect">
              <a:avLst/>
            </a:prstGeom>
            <a:ln w="38100">
              <a:solidFill>
                <a:srgbClr val="002060"/>
              </a:solidFill>
            </a:ln>
            <a:effectLst/>
          </p:spPr>
        </p:pic>
        <p:sp>
          <p:nvSpPr>
            <p:cNvPr id="15" name="TextBox 14"/>
            <p:cNvSpPr txBox="1"/>
            <p:nvPr/>
          </p:nvSpPr>
          <p:spPr>
            <a:xfrm>
              <a:off x="7503865" y="2853770"/>
              <a:ext cx="1429622" cy="276999"/>
            </a:xfrm>
            <a:prstGeom prst="rect">
              <a:avLst/>
            </a:prstGeom>
            <a:noFill/>
          </p:spPr>
          <p:txBody>
            <a:bodyPr wrap="none" rtlCol="0">
              <a:spAutoFit/>
            </a:bodyPr>
            <a:lstStyle/>
            <a:p>
              <a:r>
                <a:rPr lang="en-US" sz="1200" b="1" i="1" dirty="0">
                  <a:solidFill>
                    <a:schemeClr val="bg1"/>
                  </a:solidFill>
                </a:rPr>
                <a:t>Photo credit: NOAA</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Documents and Settings\rffloyd\Desktop\humback-noaa.jpg"/>
          <p:cNvPicPr>
            <a:picLocks noChangeAspect="1" noChangeArrowheads="1"/>
          </p:cNvPicPr>
          <p:nvPr/>
        </p:nvPicPr>
        <p:blipFill>
          <a:blip r:embed="rId3" cstate="print"/>
          <a:srcRect/>
          <a:stretch>
            <a:fillRect/>
          </a:stretch>
        </p:blipFill>
        <p:spPr bwMode="auto">
          <a:xfrm>
            <a:off x="4573302" y="1371600"/>
            <a:ext cx="4294012" cy="2697519"/>
          </a:xfrm>
          <a:prstGeom prst="rect">
            <a:avLst/>
          </a:prstGeom>
          <a:noFill/>
          <a:ln w="38100">
            <a:solidFill>
              <a:srgbClr val="002060"/>
            </a:solidFill>
          </a:ln>
        </p:spPr>
      </p:pic>
      <p:sp>
        <p:nvSpPr>
          <p:cNvPr id="2" name="Title 1"/>
          <p:cNvSpPr>
            <a:spLocks noGrp="1"/>
          </p:cNvSpPr>
          <p:nvPr>
            <p:ph type="title"/>
          </p:nvPr>
        </p:nvSpPr>
        <p:spPr>
          <a:xfrm>
            <a:off x="457200" y="76200"/>
            <a:ext cx="8229600" cy="1143000"/>
          </a:xfrm>
        </p:spPr>
        <p:txBody>
          <a:bodyPr>
            <a:normAutofit fontScale="90000"/>
          </a:bodyPr>
          <a:lstStyle/>
          <a:p>
            <a:r>
              <a:rPr lang="en-US" b="1" dirty="0">
                <a:solidFill>
                  <a:srgbClr val="002060"/>
                </a:solidFill>
              </a:rPr>
              <a:t>Baleen Whales</a:t>
            </a:r>
            <a:br>
              <a:rPr lang="en-US" b="1" dirty="0">
                <a:solidFill>
                  <a:srgbClr val="002060"/>
                </a:solidFill>
              </a:rPr>
            </a:br>
            <a:r>
              <a:rPr lang="en-US" sz="4000" b="1" dirty="0">
                <a:solidFill>
                  <a:srgbClr val="002060"/>
                </a:solidFill>
              </a:rPr>
              <a:t>(</a:t>
            </a:r>
            <a:r>
              <a:rPr lang="en-US" sz="4000" b="1" dirty="0" err="1">
                <a:solidFill>
                  <a:srgbClr val="002060"/>
                </a:solidFill>
              </a:rPr>
              <a:t>Mysticetes</a:t>
            </a:r>
            <a:r>
              <a:rPr lang="en-US" sz="4000" b="1" dirty="0">
                <a:solidFill>
                  <a:srgbClr val="002060"/>
                </a:solidFill>
              </a:rPr>
              <a:t>)</a:t>
            </a:r>
          </a:p>
        </p:txBody>
      </p:sp>
      <p:pic>
        <p:nvPicPr>
          <p:cNvPr id="7170" name="Picture 2" descr="C:\Users\cheryl.bonnes\Desktop\CSB Folders\RIGHT WHALES\K-12 Curriculum\RW Curriculum UFL_FLSeaGrant\Images\DaveWeller_NMF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10" y="1388844"/>
            <a:ext cx="4014504" cy="2679182"/>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109610" y="3778070"/>
            <a:ext cx="2411482" cy="276999"/>
          </a:xfrm>
          <a:prstGeom prst="rect">
            <a:avLst/>
          </a:prstGeom>
          <a:noFill/>
        </p:spPr>
        <p:txBody>
          <a:bodyPr wrap="square" rtlCol="0">
            <a:spAutoFit/>
          </a:bodyPr>
          <a:lstStyle/>
          <a:p>
            <a:r>
              <a:rPr lang="en-US" sz="1200" b="1" i="1" dirty="0">
                <a:solidFill>
                  <a:schemeClr val="bg1"/>
                </a:solidFill>
              </a:rPr>
              <a:t>Photo credit: Dave Weller/ NMFS</a:t>
            </a:r>
          </a:p>
        </p:txBody>
      </p:sp>
      <p:sp>
        <p:nvSpPr>
          <p:cNvPr id="12" name="TextBox 11"/>
          <p:cNvSpPr txBox="1"/>
          <p:nvPr/>
        </p:nvSpPr>
        <p:spPr>
          <a:xfrm>
            <a:off x="7467600" y="3792120"/>
            <a:ext cx="1429622" cy="276999"/>
          </a:xfrm>
          <a:prstGeom prst="rect">
            <a:avLst/>
          </a:prstGeom>
          <a:noFill/>
        </p:spPr>
        <p:txBody>
          <a:bodyPr wrap="none" rtlCol="0">
            <a:spAutoFit/>
          </a:bodyPr>
          <a:lstStyle/>
          <a:p>
            <a:r>
              <a:rPr lang="en-US" sz="1200" b="1" i="1" dirty="0">
                <a:solidFill>
                  <a:schemeClr val="bg1"/>
                </a:solidFill>
              </a:rPr>
              <a:t>Photo credit: NOAA</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4191000"/>
            <a:ext cx="3314700" cy="2209800"/>
          </a:xfrm>
          <a:prstGeom prst="rect">
            <a:avLst/>
          </a:prstGeom>
          <a:ln w="38100">
            <a:solidFill>
              <a:srgbClr val="002060"/>
            </a:solidFill>
          </a:ln>
        </p:spPr>
      </p:pic>
      <p:sp>
        <p:nvSpPr>
          <p:cNvPr id="8" name="TextBox 7"/>
          <p:cNvSpPr txBox="1"/>
          <p:nvPr/>
        </p:nvSpPr>
        <p:spPr>
          <a:xfrm>
            <a:off x="2532043" y="6123801"/>
            <a:ext cx="2041259" cy="276999"/>
          </a:xfrm>
          <a:prstGeom prst="rect">
            <a:avLst/>
          </a:prstGeom>
          <a:noFill/>
        </p:spPr>
        <p:txBody>
          <a:bodyPr wrap="square" rtlCol="0">
            <a:spAutoFit/>
          </a:bodyPr>
          <a:lstStyle/>
          <a:p>
            <a:r>
              <a:rPr lang="en-US" sz="1200" b="1" i="1" dirty="0">
                <a:solidFill>
                  <a:schemeClr val="bg1"/>
                </a:solidFill>
              </a:rPr>
              <a:t>Taken Under NOAA Permit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525000" cy="1143000"/>
          </a:xfrm>
        </p:spPr>
        <p:txBody>
          <a:bodyPr>
            <a:noAutofit/>
          </a:bodyPr>
          <a:lstStyle/>
          <a:p>
            <a:r>
              <a:rPr lang="en-US" sz="3400" b="1" dirty="0">
                <a:solidFill>
                  <a:srgbClr val="002060"/>
                </a:solidFill>
              </a:rPr>
              <a:t>Baleen Whales are the Largest Animals on Earth!</a:t>
            </a:r>
          </a:p>
        </p:txBody>
      </p:sp>
      <p:pic>
        <p:nvPicPr>
          <p:cNvPr id="5123" name="Picture 3" descr="C:\Documents and Settings\rffloyd\Desktop\Blue whale, NOAA.jpg"/>
          <p:cNvPicPr>
            <a:picLocks noChangeAspect="1" noChangeArrowheads="1"/>
          </p:cNvPicPr>
          <p:nvPr/>
        </p:nvPicPr>
        <p:blipFill>
          <a:blip r:embed="rId3" cstate="print"/>
          <a:srcRect r="21484"/>
          <a:stretch>
            <a:fillRect/>
          </a:stretch>
        </p:blipFill>
        <p:spPr bwMode="auto">
          <a:xfrm>
            <a:off x="381000" y="914400"/>
            <a:ext cx="5115387" cy="4343400"/>
          </a:xfrm>
          <a:prstGeom prst="rect">
            <a:avLst/>
          </a:prstGeom>
          <a:noFill/>
          <a:ln w="38100">
            <a:solidFill>
              <a:srgbClr val="002060"/>
            </a:solidFill>
          </a:ln>
        </p:spPr>
      </p:pic>
      <p:sp>
        <p:nvSpPr>
          <p:cNvPr id="5" name="TextBox 4"/>
          <p:cNvSpPr txBox="1"/>
          <p:nvPr/>
        </p:nvSpPr>
        <p:spPr>
          <a:xfrm>
            <a:off x="369711" y="900289"/>
            <a:ext cx="1326004" cy="261610"/>
          </a:xfrm>
          <a:prstGeom prst="rect">
            <a:avLst/>
          </a:prstGeom>
          <a:noFill/>
        </p:spPr>
        <p:txBody>
          <a:bodyPr wrap="none" rtlCol="0">
            <a:spAutoFit/>
          </a:bodyPr>
          <a:lstStyle/>
          <a:p>
            <a:r>
              <a:rPr lang="en-US" sz="1100" b="1" i="1" dirty="0">
                <a:solidFill>
                  <a:schemeClr val="bg1"/>
                </a:solidFill>
              </a:rPr>
              <a:t>Photo credit: NOAA</a:t>
            </a:r>
          </a:p>
        </p:txBody>
      </p:sp>
      <p:sp>
        <p:nvSpPr>
          <p:cNvPr id="6" name="TextBox 5"/>
          <p:cNvSpPr txBox="1"/>
          <p:nvPr/>
        </p:nvSpPr>
        <p:spPr>
          <a:xfrm>
            <a:off x="5638800" y="914400"/>
            <a:ext cx="3346415" cy="830997"/>
          </a:xfrm>
          <a:prstGeom prst="rect">
            <a:avLst/>
          </a:prstGeom>
          <a:noFill/>
        </p:spPr>
        <p:txBody>
          <a:bodyPr wrap="square" rtlCol="0">
            <a:spAutoFit/>
          </a:bodyPr>
          <a:lstStyle/>
          <a:p>
            <a:r>
              <a:rPr lang="en-US" sz="2400" b="1" dirty="0">
                <a:solidFill>
                  <a:srgbClr val="002060"/>
                </a:solidFill>
              </a:rPr>
              <a:t>Blue whales can reach almost 100 ft. in length</a:t>
            </a:r>
          </a:p>
        </p:txBody>
      </p:sp>
      <p:sp>
        <p:nvSpPr>
          <p:cNvPr id="7" name="TextBox 6"/>
          <p:cNvSpPr txBox="1"/>
          <p:nvPr/>
        </p:nvSpPr>
        <p:spPr>
          <a:xfrm>
            <a:off x="5638800" y="1885771"/>
            <a:ext cx="3505200" cy="830997"/>
          </a:xfrm>
          <a:prstGeom prst="rect">
            <a:avLst/>
          </a:prstGeom>
          <a:noFill/>
        </p:spPr>
        <p:txBody>
          <a:bodyPr wrap="square" rtlCol="0">
            <a:spAutoFit/>
          </a:bodyPr>
          <a:lstStyle/>
          <a:p>
            <a:r>
              <a:rPr lang="en-US" sz="2400" b="1" dirty="0">
                <a:solidFill>
                  <a:srgbClr val="002060"/>
                </a:solidFill>
              </a:rPr>
              <a:t>Blue whales are larger than the largest dinosaur!</a:t>
            </a:r>
          </a:p>
        </p:txBody>
      </p:sp>
      <p:sp>
        <p:nvSpPr>
          <p:cNvPr id="11" name="TextBox 10"/>
          <p:cNvSpPr txBox="1"/>
          <p:nvPr/>
        </p:nvSpPr>
        <p:spPr>
          <a:xfrm>
            <a:off x="2590800" y="5457061"/>
            <a:ext cx="2743200" cy="584775"/>
          </a:xfrm>
          <a:prstGeom prst="rect">
            <a:avLst/>
          </a:prstGeom>
          <a:noFill/>
        </p:spPr>
        <p:txBody>
          <a:bodyPr wrap="square" rtlCol="0">
            <a:spAutoFit/>
          </a:bodyPr>
          <a:lstStyle/>
          <a:p>
            <a:r>
              <a:rPr lang="en-US" sz="1600" b="1" i="1" dirty="0">
                <a:solidFill>
                  <a:srgbClr val="002060"/>
                </a:solidFill>
              </a:rPr>
              <a:t>The heart of a blue whale is </a:t>
            </a:r>
          </a:p>
          <a:p>
            <a:r>
              <a:rPr lang="en-US" sz="1600" b="1" i="1" dirty="0">
                <a:solidFill>
                  <a:srgbClr val="002060"/>
                </a:solidFill>
              </a:rPr>
              <a:t>the size of a small car.</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6487" y="3581400"/>
            <a:ext cx="258659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ular Callout 7"/>
          <p:cNvSpPr/>
          <p:nvPr/>
        </p:nvSpPr>
        <p:spPr>
          <a:xfrm>
            <a:off x="7713409" y="2819400"/>
            <a:ext cx="1273865" cy="609600"/>
          </a:xfrm>
          <a:prstGeom prst="wedgeRoundRectCallout">
            <a:avLst>
              <a:gd name="adj1" fmla="val 4470"/>
              <a:gd name="adj2" fmla="val 18817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766956" y="2895600"/>
            <a:ext cx="1219200" cy="461665"/>
          </a:xfrm>
          <a:prstGeom prst="rect">
            <a:avLst/>
          </a:prstGeom>
          <a:noFill/>
        </p:spPr>
        <p:txBody>
          <a:bodyPr wrap="square" rtlCol="0">
            <a:spAutoFit/>
          </a:bodyPr>
          <a:lstStyle/>
          <a:p>
            <a:r>
              <a:rPr lang="en-US" sz="2400" dirty="0"/>
              <a:t>No way!</a:t>
            </a:r>
          </a:p>
        </p:txBody>
      </p:sp>
      <p:sp>
        <p:nvSpPr>
          <p:cNvPr id="18" name="TextBox 17"/>
          <p:cNvSpPr txBox="1"/>
          <p:nvPr/>
        </p:nvSpPr>
        <p:spPr>
          <a:xfrm>
            <a:off x="5857025" y="5177728"/>
            <a:ext cx="2424062" cy="261610"/>
          </a:xfrm>
          <a:prstGeom prst="rect">
            <a:avLst/>
          </a:prstGeom>
          <a:noFill/>
        </p:spPr>
        <p:txBody>
          <a:bodyPr wrap="none" rtlCol="0">
            <a:spAutoFit/>
          </a:bodyPr>
          <a:lstStyle/>
          <a:p>
            <a:r>
              <a:rPr lang="en-US" sz="1100" b="1" i="1" dirty="0">
                <a:solidFill>
                  <a:schemeClr val="bg1"/>
                </a:solidFill>
              </a:rPr>
              <a:t>Image credit: myfavoritedinosaur.com</a:t>
            </a:r>
          </a:p>
        </p:txBody>
      </p:sp>
      <p:pic>
        <p:nvPicPr>
          <p:cNvPr id="4" name="Picture 3" descr="A white and red toy car&#10;&#10;Description automatically generated">
            <a:extLst>
              <a:ext uri="{FF2B5EF4-FFF2-40B4-BE49-F238E27FC236}">
                <a16:creationId xmlns:a16="http://schemas.microsoft.com/office/drawing/2014/main" id="{4C7D9AAF-473D-4B04-9774-138BBC31A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96" y="5308533"/>
            <a:ext cx="1724513" cy="1168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872" y="152400"/>
            <a:ext cx="6629400" cy="1143000"/>
          </a:xfrm>
        </p:spPr>
        <p:txBody>
          <a:bodyPr/>
          <a:lstStyle/>
          <a:p>
            <a:r>
              <a:rPr lang="en-US" b="1" dirty="0">
                <a:solidFill>
                  <a:srgbClr val="002060"/>
                </a:solidFill>
              </a:rPr>
              <a:t>Whales are Mammals!</a:t>
            </a:r>
          </a:p>
        </p:txBody>
      </p:sp>
      <p:sp>
        <p:nvSpPr>
          <p:cNvPr id="15" name="TextBox 14"/>
          <p:cNvSpPr txBox="1"/>
          <p:nvPr/>
        </p:nvSpPr>
        <p:spPr>
          <a:xfrm>
            <a:off x="152400" y="2286000"/>
            <a:ext cx="1676400" cy="261610"/>
          </a:xfrm>
          <a:prstGeom prst="rect">
            <a:avLst/>
          </a:prstGeom>
          <a:noFill/>
        </p:spPr>
        <p:txBody>
          <a:bodyPr wrap="square" rtlCol="0">
            <a:spAutoFit/>
          </a:bodyPr>
          <a:lstStyle/>
          <a:p>
            <a:r>
              <a:rPr lang="en-US" sz="1100" b="1" i="1" dirty="0">
                <a:solidFill>
                  <a:schemeClr val="bg1"/>
                </a:solidFill>
              </a:rPr>
              <a:t>Photo credit: M McGuire</a:t>
            </a:r>
          </a:p>
        </p:txBody>
      </p:sp>
      <p:pic>
        <p:nvPicPr>
          <p:cNvPr id="12" name="Picture 5" descr="C:\Documents and Settings\rffloyd\My Documents\Public Schools\Right Whale Curriculum\Lesson Plans\Lesson 2, what makes a whale a whale\lags, noaa.jpg"/>
          <p:cNvPicPr>
            <a:picLocks noChangeAspect="1" noChangeArrowheads="1"/>
          </p:cNvPicPr>
          <p:nvPr/>
        </p:nvPicPr>
        <p:blipFill>
          <a:blip r:embed="rId3" cstate="print"/>
          <a:srcRect/>
          <a:stretch>
            <a:fillRect/>
          </a:stretch>
        </p:blipFill>
        <p:spPr bwMode="auto">
          <a:xfrm>
            <a:off x="1143000" y="990729"/>
            <a:ext cx="3581400" cy="2390585"/>
          </a:xfrm>
          <a:prstGeom prst="rect">
            <a:avLst/>
          </a:prstGeom>
          <a:noFill/>
          <a:ln w="38100">
            <a:solidFill>
              <a:srgbClr val="002060"/>
            </a:solidFill>
          </a:ln>
        </p:spPr>
      </p:pic>
      <p:grpSp>
        <p:nvGrpSpPr>
          <p:cNvPr id="13" name="Group 12"/>
          <p:cNvGrpSpPr/>
          <p:nvPr/>
        </p:nvGrpSpPr>
        <p:grpSpPr>
          <a:xfrm>
            <a:off x="1066802" y="3529959"/>
            <a:ext cx="2514602" cy="3000942"/>
            <a:chOff x="6101634" y="2057400"/>
            <a:chExt cx="2328647" cy="2779023"/>
          </a:xfrm>
        </p:grpSpPr>
        <p:pic>
          <p:nvPicPr>
            <p:cNvPr id="14339" name="Picture 3" descr="C:\Documents and Settings\rffloyd\My Documents\My Pictures\Danes\Maggie Puppy Class\Oct 8 2008 033.jpg"/>
            <p:cNvPicPr>
              <a:picLocks noChangeAspect="1" noChangeArrowheads="1"/>
            </p:cNvPicPr>
            <p:nvPr/>
          </p:nvPicPr>
          <p:blipFill>
            <a:blip r:embed="rId4" cstate="print"/>
            <a:srcRect l="25281" t="18683" r="24720"/>
            <a:stretch>
              <a:fillRect/>
            </a:stretch>
          </p:blipFill>
          <p:spPr bwMode="auto">
            <a:xfrm>
              <a:off x="6172200" y="2057400"/>
              <a:ext cx="2258081" cy="2764526"/>
            </a:xfrm>
            <a:prstGeom prst="rect">
              <a:avLst/>
            </a:prstGeom>
            <a:noFill/>
            <a:ln w="38100">
              <a:solidFill>
                <a:srgbClr val="002060"/>
              </a:solidFill>
            </a:ln>
          </p:spPr>
        </p:pic>
        <p:sp>
          <p:nvSpPr>
            <p:cNvPr id="11" name="TextBox 10"/>
            <p:cNvSpPr txBox="1"/>
            <p:nvPr/>
          </p:nvSpPr>
          <p:spPr>
            <a:xfrm>
              <a:off x="6101634" y="4574813"/>
              <a:ext cx="2133600" cy="261610"/>
            </a:xfrm>
            <a:prstGeom prst="rect">
              <a:avLst/>
            </a:prstGeom>
            <a:noFill/>
          </p:spPr>
          <p:txBody>
            <a:bodyPr wrap="square" rtlCol="0">
              <a:spAutoFit/>
            </a:bodyPr>
            <a:lstStyle/>
            <a:p>
              <a:r>
                <a:rPr lang="en-US" sz="1100" b="1" i="1" dirty="0">
                  <a:solidFill>
                    <a:schemeClr val="bg1"/>
                  </a:solidFill>
                </a:rPr>
                <a:t>Photo credit: R Francis-Floyd</a:t>
              </a:r>
            </a:p>
          </p:txBody>
        </p:sp>
      </p:grpSp>
      <p:grpSp>
        <p:nvGrpSpPr>
          <p:cNvPr id="14" name="Group 13"/>
          <p:cNvGrpSpPr/>
          <p:nvPr/>
        </p:nvGrpSpPr>
        <p:grpSpPr>
          <a:xfrm>
            <a:off x="5055491" y="1015359"/>
            <a:ext cx="2716909" cy="2523274"/>
            <a:chOff x="457200" y="1981200"/>
            <a:chExt cx="2999566" cy="2785787"/>
          </a:xfrm>
        </p:grpSpPr>
        <p:pic>
          <p:nvPicPr>
            <p:cNvPr id="14338" name="Picture 2" descr="C:\Documents and Settings\rffloyd\My Documents\My Pictures\Horses\2011 filly, who whiz it x Ha Dar Nic a Chic.jpg"/>
            <p:cNvPicPr>
              <a:picLocks noChangeAspect="1" noChangeArrowheads="1"/>
            </p:cNvPicPr>
            <p:nvPr/>
          </p:nvPicPr>
          <p:blipFill>
            <a:blip r:embed="rId5" cstate="print"/>
            <a:srcRect/>
            <a:stretch>
              <a:fillRect/>
            </a:stretch>
          </p:blipFill>
          <p:spPr bwMode="auto">
            <a:xfrm>
              <a:off x="457200" y="1981200"/>
              <a:ext cx="2903536" cy="2735596"/>
            </a:xfrm>
            <a:prstGeom prst="rect">
              <a:avLst/>
            </a:prstGeom>
            <a:noFill/>
            <a:ln w="38100">
              <a:solidFill>
                <a:srgbClr val="002060"/>
              </a:solidFill>
            </a:ln>
          </p:spPr>
        </p:pic>
        <p:sp>
          <p:nvSpPr>
            <p:cNvPr id="9" name="TextBox 8"/>
            <p:cNvSpPr txBox="1"/>
            <p:nvPr/>
          </p:nvSpPr>
          <p:spPr>
            <a:xfrm>
              <a:off x="1605960" y="4478160"/>
              <a:ext cx="1850806" cy="288827"/>
            </a:xfrm>
            <a:prstGeom prst="rect">
              <a:avLst/>
            </a:prstGeom>
            <a:noFill/>
          </p:spPr>
          <p:txBody>
            <a:bodyPr wrap="square" rtlCol="0">
              <a:spAutoFit/>
            </a:bodyPr>
            <a:lstStyle/>
            <a:p>
              <a:r>
                <a:rPr lang="en-US" sz="1100" b="1" i="1" dirty="0">
                  <a:solidFill>
                    <a:schemeClr val="bg1"/>
                  </a:solidFill>
                </a:rPr>
                <a:t>Photo credit: Liz </a:t>
              </a:r>
              <a:r>
                <a:rPr lang="en-US" sz="1100" b="1" i="1" dirty="0" err="1">
                  <a:solidFill>
                    <a:schemeClr val="bg1"/>
                  </a:solidFill>
                </a:rPr>
                <a:t>Haverty</a:t>
              </a:r>
              <a:endParaRPr lang="en-US" sz="1100" b="1" i="1" dirty="0">
                <a:solidFill>
                  <a:schemeClr val="bg1"/>
                </a:solidFill>
              </a:endParaRPr>
            </a:p>
          </p:txBody>
        </p:sp>
      </p:grpSp>
      <p:grpSp>
        <p:nvGrpSpPr>
          <p:cNvPr id="16" name="Group 15"/>
          <p:cNvGrpSpPr/>
          <p:nvPr/>
        </p:nvGrpSpPr>
        <p:grpSpPr>
          <a:xfrm>
            <a:off x="3886200" y="3699687"/>
            <a:ext cx="3189619" cy="2167713"/>
            <a:chOff x="1790584" y="1143000"/>
            <a:chExt cx="4229216" cy="2874238"/>
          </a:xfrm>
        </p:grpSpPr>
        <p:pic>
          <p:nvPicPr>
            <p:cNvPr id="17" name="Picture 16" descr="raccoon begging 2.JPG"/>
            <p:cNvPicPr>
              <a:picLocks noChangeAspect="1"/>
            </p:cNvPicPr>
            <p:nvPr/>
          </p:nvPicPr>
          <p:blipFill>
            <a:blip r:embed="rId6" cstate="print"/>
            <a:stretch>
              <a:fillRect/>
            </a:stretch>
          </p:blipFill>
          <p:spPr>
            <a:xfrm>
              <a:off x="1790584" y="1143000"/>
              <a:ext cx="4229216" cy="2820440"/>
            </a:xfrm>
            <a:prstGeom prst="rect">
              <a:avLst/>
            </a:prstGeom>
            <a:ln w="38100">
              <a:solidFill>
                <a:schemeClr val="accent1">
                  <a:lumMod val="50000"/>
                </a:schemeClr>
              </a:solidFill>
            </a:ln>
          </p:spPr>
        </p:pic>
        <p:sp>
          <p:nvSpPr>
            <p:cNvPr id="18" name="TextBox 17"/>
            <p:cNvSpPr txBox="1"/>
            <p:nvPr/>
          </p:nvSpPr>
          <p:spPr>
            <a:xfrm>
              <a:off x="3811303" y="3670361"/>
              <a:ext cx="2208497" cy="346877"/>
            </a:xfrm>
            <a:prstGeom prst="rect">
              <a:avLst/>
            </a:prstGeom>
            <a:noFill/>
          </p:spPr>
          <p:txBody>
            <a:bodyPr wrap="square" rtlCol="0">
              <a:spAutoFit/>
            </a:bodyPr>
            <a:lstStyle/>
            <a:p>
              <a:r>
                <a:rPr lang="en-US" sz="1100" b="1" i="1" dirty="0">
                  <a:solidFill>
                    <a:schemeClr val="bg1"/>
                  </a:solidFill>
                </a:rPr>
                <a:t>Photo credit: M McGuire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2060"/>
                </a:solidFill>
              </a:rPr>
              <a:t>Whale Anatomy</a:t>
            </a:r>
            <a:br>
              <a:rPr lang="en-US" b="1" dirty="0">
                <a:solidFill>
                  <a:srgbClr val="002060"/>
                </a:solidFill>
              </a:rPr>
            </a:br>
            <a:r>
              <a:rPr lang="en-US" sz="3600" b="1" dirty="0">
                <a:solidFill>
                  <a:srgbClr val="002060"/>
                </a:solidFill>
              </a:rPr>
              <a:t>(Humpback Whale)</a:t>
            </a:r>
          </a:p>
        </p:txBody>
      </p:sp>
      <p:grpSp>
        <p:nvGrpSpPr>
          <p:cNvPr id="4" name="Group 3"/>
          <p:cNvGrpSpPr/>
          <p:nvPr/>
        </p:nvGrpSpPr>
        <p:grpSpPr>
          <a:xfrm>
            <a:off x="457200" y="1269422"/>
            <a:ext cx="8034283" cy="4226847"/>
            <a:chOff x="181249" y="1600200"/>
            <a:chExt cx="8034283" cy="422684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36566"/>
              <a:ext cx="7620000" cy="3544326"/>
            </a:xfrm>
            <a:prstGeom prst="rect">
              <a:avLst/>
            </a:prstGeom>
          </p:spPr>
        </p:pic>
        <p:cxnSp>
          <p:nvCxnSpPr>
            <p:cNvPr id="6" name="Straight Arrow Connector 5"/>
            <p:cNvCxnSpPr/>
            <p:nvPr/>
          </p:nvCxnSpPr>
          <p:spPr>
            <a:xfrm>
              <a:off x="804361" y="1891111"/>
              <a:ext cx="1065588" cy="10806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25319" y="5029200"/>
              <a:ext cx="508281" cy="369332"/>
            </a:xfrm>
            <a:prstGeom prst="rect">
              <a:avLst/>
            </a:prstGeom>
            <a:noFill/>
          </p:spPr>
          <p:txBody>
            <a:bodyPr wrap="none" rtlCol="0">
              <a:spAutoFit/>
            </a:bodyPr>
            <a:lstStyle/>
            <a:p>
              <a:r>
                <a:rPr lang="en-US" b="1" dirty="0"/>
                <a:t>Eye</a:t>
              </a:r>
            </a:p>
          </p:txBody>
        </p:sp>
        <p:sp>
          <p:nvSpPr>
            <p:cNvPr id="9" name="TextBox 8"/>
            <p:cNvSpPr txBox="1"/>
            <p:nvPr/>
          </p:nvSpPr>
          <p:spPr>
            <a:xfrm>
              <a:off x="363093" y="1600200"/>
              <a:ext cx="1262225" cy="369332"/>
            </a:xfrm>
            <a:prstGeom prst="rect">
              <a:avLst/>
            </a:prstGeom>
            <a:noFill/>
          </p:spPr>
          <p:txBody>
            <a:bodyPr wrap="square" rtlCol="0">
              <a:spAutoFit/>
            </a:bodyPr>
            <a:lstStyle/>
            <a:p>
              <a:r>
                <a:rPr lang="en-US" b="1" dirty="0"/>
                <a:t>Blowholes</a:t>
              </a:r>
            </a:p>
          </p:txBody>
        </p:sp>
        <p:sp>
          <p:nvSpPr>
            <p:cNvPr id="18" name="TextBox 17"/>
            <p:cNvSpPr txBox="1"/>
            <p:nvPr/>
          </p:nvSpPr>
          <p:spPr>
            <a:xfrm>
              <a:off x="4821101" y="5457715"/>
              <a:ext cx="846707" cy="369332"/>
            </a:xfrm>
            <a:prstGeom prst="rect">
              <a:avLst/>
            </a:prstGeom>
            <a:noFill/>
          </p:spPr>
          <p:txBody>
            <a:bodyPr wrap="none" rtlCol="0">
              <a:spAutoFit/>
            </a:bodyPr>
            <a:lstStyle/>
            <a:p>
              <a:r>
                <a:rPr lang="en-US" b="1" dirty="0"/>
                <a:t>Flipper</a:t>
              </a:r>
            </a:p>
          </p:txBody>
        </p:sp>
        <p:sp>
          <p:nvSpPr>
            <p:cNvPr id="21" name="TextBox 20"/>
            <p:cNvSpPr txBox="1"/>
            <p:nvPr/>
          </p:nvSpPr>
          <p:spPr>
            <a:xfrm>
              <a:off x="6629400" y="1891111"/>
              <a:ext cx="1586132" cy="369332"/>
            </a:xfrm>
            <a:prstGeom prst="rect">
              <a:avLst/>
            </a:prstGeom>
            <a:noFill/>
          </p:spPr>
          <p:txBody>
            <a:bodyPr wrap="square" rtlCol="0">
              <a:spAutoFit/>
            </a:bodyPr>
            <a:lstStyle/>
            <a:p>
              <a:r>
                <a:rPr lang="en-US" b="1" dirty="0"/>
                <a:t>Dorsal Fin</a:t>
              </a:r>
            </a:p>
          </p:txBody>
        </p:sp>
        <p:cxnSp>
          <p:nvCxnSpPr>
            <p:cNvPr id="11" name="Straight Arrow Connector 10"/>
            <p:cNvCxnSpPr/>
            <p:nvPr/>
          </p:nvCxnSpPr>
          <p:spPr>
            <a:xfrm flipH="1" flipV="1">
              <a:off x="3581400" y="5146137"/>
              <a:ext cx="1239701" cy="4962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7976" y="2052793"/>
              <a:ext cx="1255329" cy="2332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239000" y="3429001"/>
              <a:ext cx="407037" cy="113660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905000" y="3740993"/>
              <a:ext cx="164483" cy="14051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29400" y="4495800"/>
              <a:ext cx="689741" cy="369332"/>
            </a:xfrm>
            <a:prstGeom prst="rect">
              <a:avLst/>
            </a:prstGeom>
            <a:noFill/>
          </p:spPr>
          <p:txBody>
            <a:bodyPr wrap="none" rtlCol="0">
              <a:spAutoFit/>
            </a:bodyPr>
            <a:lstStyle/>
            <a:p>
              <a:r>
                <a:rPr lang="en-US" b="1" dirty="0"/>
                <a:t>Fluke</a:t>
              </a:r>
            </a:p>
          </p:txBody>
        </p:sp>
        <p:cxnSp>
          <p:nvCxnSpPr>
            <p:cNvPr id="19" name="Straight Arrow Connector 18"/>
            <p:cNvCxnSpPr/>
            <p:nvPr/>
          </p:nvCxnSpPr>
          <p:spPr>
            <a:xfrm flipV="1">
              <a:off x="938315" y="3881181"/>
              <a:ext cx="398840" cy="6844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1249" y="4495800"/>
              <a:ext cx="1447191" cy="369332"/>
            </a:xfrm>
            <a:prstGeom prst="rect">
              <a:avLst/>
            </a:prstGeom>
            <a:noFill/>
          </p:spPr>
          <p:txBody>
            <a:bodyPr wrap="none" rtlCol="0">
              <a:spAutoFit/>
            </a:bodyPr>
            <a:lstStyle/>
            <a:p>
              <a:r>
                <a:rPr lang="en-US" b="1" dirty="0"/>
                <a:t>Throat Pleats</a:t>
              </a:r>
            </a:p>
          </p:txBody>
        </p:sp>
      </p:grpSp>
    </p:spTree>
    <p:extLst>
      <p:ext uri="{BB962C8B-B14F-4D97-AF65-F5344CB8AC3E}">
        <p14:creationId xmlns:p14="http://schemas.microsoft.com/office/powerpoint/2010/main" val="3614982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8" name="Object 4"/>
          <p:cNvGraphicFramePr>
            <a:graphicFrameLocks noChangeAspect="1"/>
          </p:cNvGraphicFramePr>
          <p:nvPr>
            <p:extLst>
              <p:ext uri="{D42A27DB-BD31-4B8C-83A1-F6EECF244321}">
                <p14:modId xmlns:p14="http://schemas.microsoft.com/office/powerpoint/2010/main" val="2958720169"/>
              </p:ext>
            </p:extLst>
          </p:nvPr>
        </p:nvGraphicFramePr>
        <p:xfrm>
          <a:off x="29598" y="1985923"/>
          <a:ext cx="9157007" cy="3352800"/>
        </p:xfrm>
        <a:graphic>
          <a:graphicData uri="http://schemas.openxmlformats.org/presentationml/2006/ole">
            <mc:AlternateContent xmlns:mc="http://schemas.openxmlformats.org/markup-compatibility/2006">
              <mc:Choice xmlns:v="urn:schemas-microsoft-com:vml" Requires="v">
                <p:oleObj spid="_x0000_s50191" name="Image" r:id="rId4" imgW="15428571" imgH="5650794" progId="Photoshop.Image.11">
                  <p:embed/>
                </p:oleObj>
              </mc:Choice>
              <mc:Fallback>
                <p:oleObj name="Image" r:id="rId4" imgW="15428571" imgH="5650794" progId="Photoshop.Image.11">
                  <p:embed/>
                  <p:pic>
                    <p:nvPicPr>
                      <p:cNvPr id="102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98" y="1985923"/>
                        <a:ext cx="9157007"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normAutofit fontScale="90000"/>
          </a:bodyPr>
          <a:lstStyle/>
          <a:p>
            <a:r>
              <a:rPr lang="en-US" b="1" dirty="0">
                <a:solidFill>
                  <a:srgbClr val="002060"/>
                </a:solidFill>
              </a:rPr>
              <a:t>Whale Anatomy</a:t>
            </a:r>
            <a:br>
              <a:rPr lang="en-US" b="1" dirty="0">
                <a:solidFill>
                  <a:srgbClr val="002060"/>
                </a:solidFill>
              </a:rPr>
            </a:br>
            <a:r>
              <a:rPr lang="en-US" sz="3600" b="1" dirty="0">
                <a:solidFill>
                  <a:srgbClr val="002060"/>
                </a:solidFill>
              </a:rPr>
              <a:t>(Right Whale)</a:t>
            </a:r>
          </a:p>
        </p:txBody>
      </p:sp>
      <p:cxnSp>
        <p:nvCxnSpPr>
          <p:cNvPr id="6" name="Straight Arrow Connector 5"/>
          <p:cNvCxnSpPr/>
          <p:nvPr/>
        </p:nvCxnSpPr>
        <p:spPr>
          <a:xfrm>
            <a:off x="1055520" y="1820632"/>
            <a:ext cx="632159" cy="6380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22295" y="4648200"/>
            <a:ext cx="508281" cy="369332"/>
          </a:xfrm>
          <a:prstGeom prst="rect">
            <a:avLst/>
          </a:prstGeom>
          <a:noFill/>
        </p:spPr>
        <p:txBody>
          <a:bodyPr wrap="none" rtlCol="0">
            <a:spAutoFit/>
          </a:bodyPr>
          <a:lstStyle/>
          <a:p>
            <a:r>
              <a:rPr lang="en-US" b="1" dirty="0"/>
              <a:t>Eye</a:t>
            </a:r>
          </a:p>
        </p:txBody>
      </p:sp>
      <p:sp>
        <p:nvSpPr>
          <p:cNvPr id="9" name="TextBox 8"/>
          <p:cNvSpPr txBox="1"/>
          <p:nvPr/>
        </p:nvSpPr>
        <p:spPr>
          <a:xfrm>
            <a:off x="400249" y="1478830"/>
            <a:ext cx="1287430" cy="369332"/>
          </a:xfrm>
          <a:prstGeom prst="rect">
            <a:avLst/>
          </a:prstGeom>
          <a:noFill/>
        </p:spPr>
        <p:txBody>
          <a:bodyPr wrap="square" rtlCol="0">
            <a:spAutoFit/>
          </a:bodyPr>
          <a:lstStyle/>
          <a:p>
            <a:r>
              <a:rPr lang="en-US" b="1" dirty="0"/>
              <a:t>Blowholes</a:t>
            </a:r>
          </a:p>
        </p:txBody>
      </p:sp>
      <p:sp>
        <p:nvSpPr>
          <p:cNvPr id="18" name="TextBox 17"/>
          <p:cNvSpPr txBox="1"/>
          <p:nvPr/>
        </p:nvSpPr>
        <p:spPr>
          <a:xfrm>
            <a:off x="1752600" y="5428463"/>
            <a:ext cx="846707" cy="369332"/>
          </a:xfrm>
          <a:prstGeom prst="rect">
            <a:avLst/>
          </a:prstGeom>
          <a:noFill/>
        </p:spPr>
        <p:txBody>
          <a:bodyPr wrap="none" rtlCol="0">
            <a:spAutoFit/>
          </a:bodyPr>
          <a:lstStyle/>
          <a:p>
            <a:r>
              <a:rPr lang="en-US" b="1" dirty="0"/>
              <a:t>Flipper</a:t>
            </a:r>
          </a:p>
        </p:txBody>
      </p:sp>
      <p:sp>
        <p:nvSpPr>
          <p:cNvPr id="21" name="TextBox 20"/>
          <p:cNvSpPr txBox="1"/>
          <p:nvPr/>
        </p:nvSpPr>
        <p:spPr>
          <a:xfrm>
            <a:off x="6553200" y="1471452"/>
            <a:ext cx="1586132" cy="738664"/>
          </a:xfrm>
          <a:prstGeom prst="rect">
            <a:avLst/>
          </a:prstGeom>
          <a:noFill/>
        </p:spPr>
        <p:txBody>
          <a:bodyPr wrap="square" rtlCol="0">
            <a:spAutoFit/>
          </a:bodyPr>
          <a:lstStyle/>
          <a:p>
            <a:r>
              <a:rPr lang="en-US" b="1" dirty="0"/>
              <a:t>No dorsal fin</a:t>
            </a:r>
          </a:p>
          <a:p>
            <a:r>
              <a:rPr lang="en-US" sz="1200" b="1" dirty="0"/>
              <a:t>(some whales have a small dorsal fin)</a:t>
            </a:r>
          </a:p>
        </p:txBody>
      </p:sp>
      <p:cxnSp>
        <p:nvCxnSpPr>
          <p:cNvPr id="11" name="Straight Arrow Connector 10"/>
          <p:cNvCxnSpPr/>
          <p:nvPr/>
        </p:nvCxnSpPr>
        <p:spPr>
          <a:xfrm flipV="1">
            <a:off x="2484412" y="4934939"/>
            <a:ext cx="762000" cy="6027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343400" y="1663496"/>
            <a:ext cx="2133599" cy="3545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4268085"/>
            <a:ext cx="1052732" cy="5647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371600" y="3810000"/>
            <a:ext cx="920976" cy="838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476999" y="4750273"/>
            <a:ext cx="689741" cy="369332"/>
          </a:xfrm>
          <a:prstGeom prst="rect">
            <a:avLst/>
          </a:prstGeom>
          <a:noFill/>
        </p:spPr>
        <p:txBody>
          <a:bodyPr wrap="none" rtlCol="0">
            <a:spAutoFit/>
          </a:bodyPr>
          <a:lstStyle/>
          <a:p>
            <a:r>
              <a:rPr lang="en-US" b="1" dirty="0"/>
              <a:t>Fluke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Baleen whales do NOT have Teeth</a:t>
            </a:r>
          </a:p>
        </p:txBody>
      </p:sp>
      <p:sp>
        <p:nvSpPr>
          <p:cNvPr id="4" name="TextBox 3"/>
          <p:cNvSpPr txBox="1"/>
          <p:nvPr/>
        </p:nvSpPr>
        <p:spPr>
          <a:xfrm>
            <a:off x="3657600" y="990600"/>
            <a:ext cx="1061509" cy="461665"/>
          </a:xfrm>
          <a:prstGeom prst="rect">
            <a:avLst/>
          </a:prstGeom>
          <a:noFill/>
        </p:spPr>
        <p:txBody>
          <a:bodyPr wrap="none" rtlCol="0">
            <a:spAutoFit/>
          </a:bodyPr>
          <a:lstStyle/>
          <a:p>
            <a:r>
              <a:rPr lang="en-US" sz="2400" b="1" dirty="0">
                <a:solidFill>
                  <a:srgbClr val="002060"/>
                </a:solidFill>
              </a:rPr>
              <a:t>Baleen</a:t>
            </a:r>
          </a:p>
        </p:txBody>
      </p:sp>
      <p:grpSp>
        <p:nvGrpSpPr>
          <p:cNvPr id="3" name="Group 2"/>
          <p:cNvGrpSpPr/>
          <p:nvPr/>
        </p:nvGrpSpPr>
        <p:grpSpPr>
          <a:xfrm>
            <a:off x="4211024" y="1573942"/>
            <a:ext cx="5421428" cy="3712205"/>
            <a:chOff x="228599" y="1158823"/>
            <a:chExt cx="4006261" cy="2743200"/>
          </a:xfrm>
        </p:grpSpPr>
        <p:pic>
          <p:nvPicPr>
            <p:cNvPr id="7" name="Picture 6" descr="DSC07822.JPG"/>
            <p:cNvPicPr>
              <a:picLocks noChangeAspect="1"/>
            </p:cNvPicPr>
            <p:nvPr/>
          </p:nvPicPr>
          <p:blipFill>
            <a:blip r:embed="rId3" cstate="print"/>
            <a:srcRect l="5000" t="6667" r="13333" b="6667"/>
            <a:stretch>
              <a:fillRect/>
            </a:stretch>
          </p:blipFill>
          <p:spPr>
            <a:xfrm>
              <a:off x="228599" y="1158823"/>
              <a:ext cx="3446585" cy="2743200"/>
            </a:xfrm>
            <a:prstGeom prst="rect">
              <a:avLst/>
            </a:prstGeom>
            <a:ln w="38100">
              <a:solidFill>
                <a:srgbClr val="002060"/>
              </a:solidFill>
            </a:ln>
          </p:spPr>
        </p:pic>
        <p:sp>
          <p:nvSpPr>
            <p:cNvPr id="12" name="TextBox 11"/>
            <p:cNvSpPr txBox="1"/>
            <p:nvPr/>
          </p:nvSpPr>
          <p:spPr>
            <a:xfrm>
              <a:off x="2025060" y="3624590"/>
              <a:ext cx="2209800" cy="261610"/>
            </a:xfrm>
            <a:prstGeom prst="rect">
              <a:avLst/>
            </a:prstGeom>
            <a:noFill/>
          </p:spPr>
          <p:txBody>
            <a:bodyPr wrap="square" rtlCol="0">
              <a:spAutoFit/>
            </a:bodyPr>
            <a:lstStyle/>
            <a:p>
              <a:r>
                <a:rPr lang="en-US" sz="1100" b="1" i="1" dirty="0">
                  <a:solidFill>
                    <a:schemeClr val="bg1"/>
                  </a:solidFill>
                </a:rPr>
                <a:t>Photo credit: M McGuire</a:t>
              </a:r>
            </a:p>
          </p:txBody>
        </p:sp>
      </p:grpSp>
      <p:sp>
        <p:nvSpPr>
          <p:cNvPr id="8" name="Left Arrow 7"/>
          <p:cNvSpPr/>
          <p:nvPr/>
        </p:nvSpPr>
        <p:spPr>
          <a:xfrm rot="2840480" flipH="1" flipV="1">
            <a:off x="4238289" y="2112426"/>
            <a:ext cx="2381845" cy="343777"/>
          </a:xfrm>
          <a:prstGeom prst="leftArrow">
            <a:avLst>
              <a:gd name="adj1" fmla="val 50000"/>
              <a:gd name="adj2" fmla="val 6172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04800" y="1573942"/>
            <a:ext cx="3694328" cy="4293458"/>
            <a:chOff x="4968192" y="1117601"/>
            <a:chExt cx="3694328" cy="4293458"/>
          </a:xfrm>
        </p:grpSpPr>
        <p:pic>
          <p:nvPicPr>
            <p:cNvPr id="8194" name="Picture 2" descr="C:\Users\cheryl.bonnes\Desktop\CSB Folders\RIGHT WHALES\K-12 Curriculum\RW Curriculum UFL_FLSeaGrant\Images\rightwhale7_NOA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192" y="1117601"/>
              <a:ext cx="3694328" cy="42926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21755" y="5149449"/>
              <a:ext cx="2526654" cy="261610"/>
            </a:xfrm>
            <a:prstGeom prst="rect">
              <a:avLst/>
            </a:prstGeom>
            <a:noFill/>
          </p:spPr>
          <p:txBody>
            <a:bodyPr wrap="none" rtlCol="0">
              <a:spAutoFit/>
            </a:bodyPr>
            <a:lstStyle/>
            <a:p>
              <a:r>
                <a:rPr lang="en-US" sz="1100" b="1" i="1" dirty="0">
                  <a:solidFill>
                    <a:schemeClr val="bg1"/>
                  </a:solidFill>
                </a:rPr>
                <a:t>Photo credit: Taken Under NOAA Permit</a:t>
              </a:r>
            </a:p>
          </p:txBody>
        </p:sp>
      </p:grpSp>
      <p:sp>
        <p:nvSpPr>
          <p:cNvPr id="5" name="Left Arrow 4"/>
          <p:cNvSpPr/>
          <p:nvPr/>
        </p:nvSpPr>
        <p:spPr>
          <a:xfrm rot="7837917" flipH="1" flipV="1">
            <a:off x="1907140" y="2051945"/>
            <a:ext cx="2151773" cy="343777"/>
          </a:xfrm>
          <a:prstGeom prst="leftArrow">
            <a:avLst>
              <a:gd name="adj1" fmla="val 50000"/>
              <a:gd name="adj2" fmla="val 6241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solidFill>
                  <a:srgbClr val="002060"/>
                </a:solidFill>
              </a:rPr>
              <a:t>Mysticetes</a:t>
            </a:r>
            <a:r>
              <a:rPr lang="en-US" b="1" dirty="0">
                <a:solidFill>
                  <a:srgbClr val="002060"/>
                </a:solidFill>
              </a:rPr>
              <a:t> do </a:t>
            </a:r>
            <a:r>
              <a:rPr lang="en-US" b="1" i="1" dirty="0">
                <a:solidFill>
                  <a:srgbClr val="FF0000"/>
                </a:solidFill>
              </a:rPr>
              <a:t>NOT</a:t>
            </a:r>
            <a:r>
              <a:rPr lang="en-US" b="1" dirty="0">
                <a:solidFill>
                  <a:srgbClr val="002060"/>
                </a:solidFill>
              </a:rPr>
              <a:t> have Echolocation</a:t>
            </a:r>
          </a:p>
        </p:txBody>
      </p:sp>
      <p:pic>
        <p:nvPicPr>
          <p:cNvPr id="6146" name="Picture 2" descr="C:\Documents and Settings\rffloyd\My Documents\Public Schools\Right Whale Curriculum\Photos Used in Lessons\Humpback whale, head shot, NOAA Photo Library.jpg"/>
          <p:cNvPicPr>
            <a:picLocks noChangeAspect="1" noChangeArrowheads="1"/>
          </p:cNvPicPr>
          <p:nvPr/>
        </p:nvPicPr>
        <p:blipFill>
          <a:blip r:embed="rId3" cstate="print"/>
          <a:srcRect/>
          <a:stretch>
            <a:fillRect/>
          </a:stretch>
        </p:blipFill>
        <p:spPr bwMode="auto">
          <a:xfrm>
            <a:off x="1676400" y="1066800"/>
            <a:ext cx="5943600" cy="4457700"/>
          </a:xfrm>
          <a:prstGeom prst="rect">
            <a:avLst/>
          </a:prstGeom>
          <a:noFill/>
          <a:ln w="38100">
            <a:solidFill>
              <a:srgbClr val="002060"/>
            </a:solidFill>
          </a:ln>
        </p:spPr>
      </p:pic>
      <p:sp>
        <p:nvSpPr>
          <p:cNvPr id="4" name="TextBox 3"/>
          <p:cNvSpPr txBox="1"/>
          <p:nvPr/>
        </p:nvSpPr>
        <p:spPr>
          <a:xfrm>
            <a:off x="6324600" y="5257800"/>
            <a:ext cx="1326004" cy="261610"/>
          </a:xfrm>
          <a:prstGeom prst="rect">
            <a:avLst/>
          </a:prstGeom>
          <a:noFill/>
        </p:spPr>
        <p:txBody>
          <a:bodyPr wrap="none" rtlCol="0">
            <a:spAutoFit/>
          </a:bodyPr>
          <a:lstStyle/>
          <a:p>
            <a:r>
              <a:rPr lang="en-US" sz="1100" b="1" i="1" dirty="0">
                <a:solidFill>
                  <a:schemeClr val="bg1"/>
                </a:solidFill>
              </a:rPr>
              <a:t>Photo credit: NOAA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002060"/>
                </a:solidFill>
              </a:rPr>
              <a:t>Mysticetes</a:t>
            </a:r>
            <a:r>
              <a:rPr lang="en-US" b="1" dirty="0">
                <a:solidFill>
                  <a:srgbClr val="002060"/>
                </a:solidFill>
              </a:rPr>
              <a:t> have TWO Blowholes!</a:t>
            </a:r>
          </a:p>
        </p:txBody>
      </p:sp>
      <p:pic>
        <p:nvPicPr>
          <p:cNvPr id="7170" name="Picture 2" descr="C:\Documents and Settings\rffloyd\My Documents\Public Schools\Right Whale Curriculum\Photos Used in Lessons\Humpback whale, double nares, NOAA Photo Library.jpg"/>
          <p:cNvPicPr>
            <a:picLocks noChangeAspect="1" noChangeArrowheads="1"/>
          </p:cNvPicPr>
          <p:nvPr/>
        </p:nvPicPr>
        <p:blipFill>
          <a:blip r:embed="rId3" cstate="print"/>
          <a:srcRect/>
          <a:stretch>
            <a:fillRect/>
          </a:stretch>
        </p:blipFill>
        <p:spPr bwMode="auto">
          <a:xfrm>
            <a:off x="381000" y="1371600"/>
            <a:ext cx="4572000" cy="3048000"/>
          </a:xfrm>
          <a:prstGeom prst="rect">
            <a:avLst/>
          </a:prstGeom>
          <a:noFill/>
          <a:ln w="38100">
            <a:solidFill>
              <a:srgbClr val="002060"/>
            </a:solidFill>
          </a:ln>
        </p:spPr>
      </p:pic>
      <p:pic>
        <p:nvPicPr>
          <p:cNvPr id="7171" name="Picture 3" descr="C:\Documents and Settings\rffloyd\My Documents\Public Schools\Right Whale Curriculum\Photos Used in Lessons\Right Whale Curriculum\right whale, classic v-shaped blow, NOAA photo library.jpg"/>
          <p:cNvPicPr>
            <a:picLocks noChangeAspect="1" noChangeArrowheads="1"/>
          </p:cNvPicPr>
          <p:nvPr/>
        </p:nvPicPr>
        <p:blipFill>
          <a:blip r:embed="rId4" cstate="print"/>
          <a:srcRect/>
          <a:stretch>
            <a:fillRect/>
          </a:stretch>
        </p:blipFill>
        <p:spPr bwMode="auto">
          <a:xfrm>
            <a:off x="4267200" y="1347470"/>
            <a:ext cx="4495800" cy="3072130"/>
          </a:xfrm>
          <a:prstGeom prst="rect">
            <a:avLst/>
          </a:prstGeom>
          <a:noFill/>
          <a:ln w="38100">
            <a:solidFill>
              <a:srgbClr val="002060"/>
            </a:solidFill>
          </a:ln>
        </p:spPr>
      </p:pic>
      <p:sp>
        <p:nvSpPr>
          <p:cNvPr id="7" name="TextBox 6"/>
          <p:cNvSpPr txBox="1"/>
          <p:nvPr/>
        </p:nvSpPr>
        <p:spPr>
          <a:xfrm>
            <a:off x="2930807" y="4495800"/>
            <a:ext cx="2582758" cy="261610"/>
          </a:xfrm>
          <a:prstGeom prst="rect">
            <a:avLst/>
          </a:prstGeom>
          <a:noFill/>
        </p:spPr>
        <p:txBody>
          <a:bodyPr wrap="none" rtlCol="0">
            <a:spAutoFit/>
          </a:bodyPr>
          <a:lstStyle/>
          <a:p>
            <a:r>
              <a:rPr lang="en-US" sz="1100" b="1" i="1" dirty="0">
                <a:solidFill>
                  <a:srgbClr val="002060"/>
                </a:solidFill>
              </a:rPr>
              <a:t>Photo credits: Taken Under NOAA Permit</a:t>
            </a:r>
          </a:p>
        </p:txBody>
      </p:sp>
      <p:sp>
        <p:nvSpPr>
          <p:cNvPr id="8" name="TextBox 7"/>
          <p:cNvSpPr txBox="1"/>
          <p:nvPr/>
        </p:nvSpPr>
        <p:spPr>
          <a:xfrm>
            <a:off x="4343400" y="4895910"/>
            <a:ext cx="4419600" cy="400110"/>
          </a:xfrm>
          <a:prstGeom prst="rect">
            <a:avLst/>
          </a:prstGeom>
          <a:noFill/>
        </p:spPr>
        <p:txBody>
          <a:bodyPr wrap="square" rtlCol="0">
            <a:spAutoFit/>
          </a:bodyPr>
          <a:lstStyle/>
          <a:p>
            <a:r>
              <a:rPr lang="en-US" sz="2000" b="1" dirty="0">
                <a:solidFill>
                  <a:srgbClr val="002060"/>
                </a:solidFill>
              </a:rPr>
              <a:t>Right whales produce a v-shape blow.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heryl.bonnes\Desktop\CSB Folders\RIGHT WHALES\K-12 Curriculum\RW Curriculum UFL_FLSeaGrant\Images\NOAA Whale T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73026"/>
            <a:ext cx="6795336" cy="4513374"/>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solidFill>
                  <a:srgbClr val="002060"/>
                </a:solidFill>
              </a:rPr>
              <a:t>What Have You Learned?</a:t>
            </a:r>
          </a:p>
        </p:txBody>
      </p:sp>
      <p:sp>
        <p:nvSpPr>
          <p:cNvPr id="4" name="TextBox 3"/>
          <p:cNvSpPr txBox="1"/>
          <p:nvPr/>
        </p:nvSpPr>
        <p:spPr>
          <a:xfrm>
            <a:off x="6427872" y="5224790"/>
            <a:ext cx="1358064" cy="261610"/>
          </a:xfrm>
          <a:prstGeom prst="rect">
            <a:avLst/>
          </a:prstGeom>
          <a:noFill/>
        </p:spPr>
        <p:txBody>
          <a:bodyPr wrap="none" rtlCol="0">
            <a:spAutoFit/>
          </a:bodyPr>
          <a:lstStyle/>
          <a:p>
            <a:r>
              <a:rPr lang="en-US" sz="1100" b="1" i="1" dirty="0">
                <a:solidFill>
                  <a:schemeClr val="bg1"/>
                </a:solidFill>
              </a:rPr>
              <a:t>Photo credit: NOAA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3600" b="1" dirty="0">
                <a:solidFill>
                  <a:srgbClr val="002060"/>
                </a:solidFill>
              </a:rPr>
              <a:t>Let’s review…</a:t>
            </a:r>
            <a:br>
              <a:rPr lang="en-US" b="1" dirty="0">
                <a:solidFill>
                  <a:srgbClr val="002060"/>
                </a:solidFill>
              </a:rPr>
            </a:br>
            <a:r>
              <a:rPr lang="en-US" b="1" dirty="0">
                <a:solidFill>
                  <a:srgbClr val="002060"/>
                </a:solidFill>
              </a:rPr>
              <a:t>What Makes a Mammal a Mammal?</a:t>
            </a:r>
          </a:p>
        </p:txBody>
      </p:sp>
      <p:sp>
        <p:nvSpPr>
          <p:cNvPr id="3" name="TextBox 2"/>
          <p:cNvSpPr txBox="1"/>
          <p:nvPr/>
        </p:nvSpPr>
        <p:spPr>
          <a:xfrm>
            <a:off x="428368" y="1754484"/>
            <a:ext cx="2819400" cy="461665"/>
          </a:xfrm>
          <a:prstGeom prst="rect">
            <a:avLst/>
          </a:prstGeom>
          <a:noFill/>
        </p:spPr>
        <p:txBody>
          <a:bodyPr wrap="square" rtlCol="0">
            <a:spAutoFit/>
          </a:bodyPr>
          <a:lstStyle/>
          <a:p>
            <a:r>
              <a:rPr lang="en-US" sz="2400" b="1" dirty="0">
                <a:solidFill>
                  <a:srgbClr val="002060"/>
                </a:solidFill>
              </a:rPr>
              <a:t>1. Warm-Blooded</a:t>
            </a:r>
          </a:p>
        </p:txBody>
      </p:sp>
      <p:sp>
        <p:nvSpPr>
          <p:cNvPr id="8" name="TextBox 7"/>
          <p:cNvSpPr txBox="1"/>
          <p:nvPr/>
        </p:nvSpPr>
        <p:spPr>
          <a:xfrm>
            <a:off x="5092700" y="5300990"/>
            <a:ext cx="1661032" cy="261610"/>
          </a:xfrm>
          <a:prstGeom prst="rect">
            <a:avLst/>
          </a:prstGeom>
          <a:noFill/>
        </p:spPr>
        <p:txBody>
          <a:bodyPr wrap="none" rtlCol="0">
            <a:spAutoFit/>
          </a:bodyPr>
          <a:lstStyle/>
          <a:p>
            <a:r>
              <a:rPr lang="en-US" sz="1100" b="1" i="1" dirty="0">
                <a:solidFill>
                  <a:schemeClr val="bg1"/>
                </a:solidFill>
              </a:rPr>
              <a:t>Photo credit: M. McGuire</a:t>
            </a:r>
          </a:p>
        </p:txBody>
      </p:sp>
      <p:grpSp>
        <p:nvGrpSpPr>
          <p:cNvPr id="4" name="Group 3"/>
          <p:cNvGrpSpPr/>
          <p:nvPr/>
        </p:nvGrpSpPr>
        <p:grpSpPr>
          <a:xfrm>
            <a:off x="4788353" y="2324079"/>
            <a:ext cx="4097733" cy="2953242"/>
            <a:chOff x="474267" y="2305555"/>
            <a:chExt cx="4097733" cy="2953242"/>
          </a:xfrm>
        </p:grpSpPr>
        <p:pic>
          <p:nvPicPr>
            <p:cNvPr id="3074" name="Picture 2" descr="C:\Users\cheryl.bonnes\Desktop\CSB Folders\RIGHT WHALES\K-12 Curriculum\RW Curriculum UFL_FLSeaGrant\Images\WalrusbyBillHickeyUSF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67" y="2305555"/>
              <a:ext cx="4097733" cy="2929573"/>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32659" y="4997187"/>
              <a:ext cx="2039341" cy="261610"/>
            </a:xfrm>
            <a:prstGeom prst="rect">
              <a:avLst/>
            </a:prstGeom>
            <a:noFill/>
          </p:spPr>
          <p:txBody>
            <a:bodyPr wrap="none" rtlCol="0">
              <a:spAutoFit/>
            </a:bodyPr>
            <a:lstStyle/>
            <a:p>
              <a:r>
                <a:rPr lang="en-US" sz="1100" b="1" i="1" dirty="0">
                  <a:solidFill>
                    <a:schemeClr val="bg1"/>
                  </a:solidFill>
                </a:rPr>
                <a:t>Photo credit Bill Hickey/ USFWS</a:t>
              </a:r>
            </a:p>
          </p:txBody>
        </p:sp>
      </p:grpSp>
      <p:grpSp>
        <p:nvGrpSpPr>
          <p:cNvPr id="10" name="Group 9"/>
          <p:cNvGrpSpPr/>
          <p:nvPr/>
        </p:nvGrpSpPr>
        <p:grpSpPr>
          <a:xfrm>
            <a:off x="457200" y="2324079"/>
            <a:ext cx="4180028" cy="2754902"/>
            <a:chOff x="-1335461" y="3625374"/>
            <a:chExt cx="4354970" cy="2870200"/>
          </a:xfrm>
        </p:grpSpPr>
        <p:pic>
          <p:nvPicPr>
            <p:cNvPr id="13" name="Picture 2" descr="C:\Documents and Settings\rffloyd\My Documents\My Pictures\People\eskimo child, spring 2011.jpg"/>
            <p:cNvPicPr>
              <a:picLocks noChangeAspect="1" noChangeArrowheads="1"/>
            </p:cNvPicPr>
            <p:nvPr/>
          </p:nvPicPr>
          <p:blipFill>
            <a:blip r:embed="rId4" cstate="print"/>
            <a:srcRect/>
            <a:stretch>
              <a:fillRect/>
            </a:stretch>
          </p:blipFill>
          <p:spPr bwMode="auto">
            <a:xfrm>
              <a:off x="-1335461" y="3625374"/>
              <a:ext cx="4305300" cy="2870200"/>
            </a:xfrm>
            <a:prstGeom prst="rect">
              <a:avLst/>
            </a:prstGeom>
            <a:noFill/>
            <a:ln w="38100">
              <a:solidFill>
                <a:srgbClr val="002060"/>
              </a:solidFill>
            </a:ln>
          </p:spPr>
        </p:pic>
        <p:sp>
          <p:nvSpPr>
            <p:cNvPr id="14" name="TextBox 13"/>
            <p:cNvSpPr txBox="1"/>
            <p:nvPr/>
          </p:nvSpPr>
          <p:spPr>
            <a:xfrm>
              <a:off x="1496051" y="6216174"/>
              <a:ext cx="1523458" cy="272559"/>
            </a:xfrm>
            <a:prstGeom prst="rect">
              <a:avLst/>
            </a:prstGeom>
            <a:noFill/>
          </p:spPr>
          <p:txBody>
            <a:bodyPr wrap="none" rtlCol="0">
              <a:spAutoFit/>
            </a:bodyPr>
            <a:lstStyle/>
            <a:p>
              <a:r>
                <a:rPr lang="en-US" sz="1100" b="1" dirty="0">
                  <a:solidFill>
                    <a:schemeClr val="bg1"/>
                  </a:solidFill>
                </a:rPr>
                <a:t>Photo credit: S. Rump</a:t>
              </a:r>
            </a:p>
          </p:txBody>
        </p:sp>
      </p:grpSp>
    </p:spTree>
    <p:extLst>
      <p:ext uri="{BB962C8B-B14F-4D97-AF65-F5344CB8AC3E}">
        <p14:creationId xmlns:p14="http://schemas.microsoft.com/office/powerpoint/2010/main" val="1663368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914400"/>
            <a:ext cx="3322025" cy="461665"/>
          </a:xfrm>
          <a:prstGeom prst="rect">
            <a:avLst/>
          </a:prstGeom>
          <a:noFill/>
        </p:spPr>
        <p:txBody>
          <a:bodyPr wrap="square" rtlCol="0">
            <a:spAutoFit/>
          </a:bodyPr>
          <a:lstStyle/>
          <a:p>
            <a:r>
              <a:rPr lang="en-US" sz="2400" b="1" dirty="0">
                <a:solidFill>
                  <a:srgbClr val="002060"/>
                </a:solidFill>
              </a:rPr>
              <a:t>2. Backbone (vertebrae)</a:t>
            </a:r>
          </a:p>
        </p:txBody>
      </p:sp>
      <p:grpSp>
        <p:nvGrpSpPr>
          <p:cNvPr id="5" name="Group 4"/>
          <p:cNvGrpSpPr/>
          <p:nvPr/>
        </p:nvGrpSpPr>
        <p:grpSpPr>
          <a:xfrm>
            <a:off x="5378360" y="381000"/>
            <a:ext cx="3384640" cy="4526658"/>
            <a:chOff x="2133600" y="1009282"/>
            <a:chExt cx="3602812" cy="4818444"/>
          </a:xfrm>
        </p:grpSpPr>
        <p:pic>
          <p:nvPicPr>
            <p:cNvPr id="15363" name="Picture 3" descr="C:\Documents and Settings\rffloyd\My Documents\Public Schools\Right Whale Curriculum\Lesson Plans\Lesson 2, what makes a whale a whale\right whale skeleton, Maia.jpg"/>
            <p:cNvPicPr>
              <a:picLocks noChangeAspect="1" noChangeArrowheads="1"/>
            </p:cNvPicPr>
            <p:nvPr/>
          </p:nvPicPr>
          <p:blipFill>
            <a:blip r:embed="rId3" cstate="print"/>
            <a:srcRect/>
            <a:stretch>
              <a:fillRect/>
            </a:stretch>
          </p:blipFill>
          <p:spPr bwMode="auto">
            <a:xfrm>
              <a:off x="2133600" y="1009282"/>
              <a:ext cx="3581400" cy="4775200"/>
            </a:xfrm>
            <a:prstGeom prst="rect">
              <a:avLst/>
            </a:prstGeom>
            <a:noFill/>
            <a:ln w="38100">
              <a:solidFill>
                <a:srgbClr val="002060"/>
              </a:solidFill>
            </a:ln>
          </p:spPr>
        </p:pic>
        <p:sp>
          <p:nvSpPr>
            <p:cNvPr id="8" name="TextBox 7"/>
            <p:cNvSpPr txBox="1"/>
            <p:nvPr/>
          </p:nvSpPr>
          <p:spPr>
            <a:xfrm>
              <a:off x="4075380" y="5566116"/>
              <a:ext cx="1661032" cy="261610"/>
            </a:xfrm>
            <a:prstGeom prst="rect">
              <a:avLst/>
            </a:prstGeom>
            <a:noFill/>
          </p:spPr>
          <p:txBody>
            <a:bodyPr wrap="none" rtlCol="0">
              <a:spAutoFit/>
            </a:bodyPr>
            <a:lstStyle/>
            <a:p>
              <a:r>
                <a:rPr lang="en-US" sz="1100" b="1" i="1" dirty="0">
                  <a:solidFill>
                    <a:schemeClr val="bg1"/>
                  </a:solidFill>
                </a:rPr>
                <a:t>Photo credit: M. McGuire</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362200"/>
            <a:ext cx="4839441" cy="3222115"/>
          </a:xfrm>
          <a:prstGeom prst="rect">
            <a:avLst/>
          </a:prstGeom>
          <a:ln w="38100">
            <a:solidFill>
              <a:srgbClr val="002060"/>
            </a:solidFill>
          </a:ln>
        </p:spPr>
      </p:pic>
      <p:sp>
        <p:nvSpPr>
          <p:cNvPr id="7" name="TextBox 6"/>
          <p:cNvSpPr txBox="1"/>
          <p:nvPr/>
        </p:nvSpPr>
        <p:spPr>
          <a:xfrm>
            <a:off x="3505200" y="5319978"/>
            <a:ext cx="1560446" cy="245768"/>
          </a:xfrm>
          <a:prstGeom prst="rect">
            <a:avLst/>
          </a:prstGeom>
          <a:noFill/>
        </p:spPr>
        <p:txBody>
          <a:bodyPr wrap="none" rtlCol="0">
            <a:spAutoFit/>
          </a:bodyPr>
          <a:lstStyle/>
          <a:p>
            <a:r>
              <a:rPr lang="en-US" sz="1100" b="1" i="1" dirty="0">
                <a:solidFill>
                  <a:schemeClr val="bg1"/>
                </a:solidFill>
              </a:rPr>
              <a:t>Photo credit: M. McGuire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627" y="1373832"/>
            <a:ext cx="2172454" cy="461665"/>
          </a:xfrm>
          <a:prstGeom prst="rect">
            <a:avLst/>
          </a:prstGeom>
          <a:noFill/>
        </p:spPr>
        <p:txBody>
          <a:bodyPr wrap="none" rtlCol="0">
            <a:spAutoFit/>
          </a:bodyPr>
          <a:lstStyle/>
          <a:p>
            <a:r>
              <a:rPr lang="en-US" sz="2400" b="1" dirty="0">
                <a:solidFill>
                  <a:srgbClr val="002060"/>
                </a:solidFill>
              </a:rPr>
              <a:t>3. Air Breathing</a:t>
            </a:r>
          </a:p>
        </p:txBody>
      </p:sp>
      <p:grpSp>
        <p:nvGrpSpPr>
          <p:cNvPr id="6" name="Group 5"/>
          <p:cNvGrpSpPr/>
          <p:nvPr/>
        </p:nvGrpSpPr>
        <p:grpSpPr>
          <a:xfrm>
            <a:off x="4343400" y="533400"/>
            <a:ext cx="4641167" cy="3157876"/>
            <a:chOff x="4343400" y="1759134"/>
            <a:chExt cx="4641167" cy="3157876"/>
          </a:xfrm>
        </p:grpSpPr>
        <p:pic>
          <p:nvPicPr>
            <p:cNvPr id="4" name="Picture 3" descr="C:\Users\cheryl.bonnes\Desktop\CSB Folders\RIGHT WHALES\K-12 Curriculum\RW Curriculum UFL_FLSeaGrant\Images\rightwhale_vblow_peterduley_nefs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759134"/>
              <a:ext cx="4519601" cy="3154903"/>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37689" y="4655400"/>
              <a:ext cx="2646878" cy="261610"/>
            </a:xfrm>
            <a:prstGeom prst="rect">
              <a:avLst/>
            </a:prstGeom>
            <a:noFill/>
          </p:spPr>
          <p:txBody>
            <a:bodyPr wrap="none" rtlCol="0">
              <a:spAutoFit/>
            </a:bodyPr>
            <a:lstStyle/>
            <a:p>
              <a:r>
                <a:rPr lang="en-US" sz="1100" b="1" i="1" dirty="0">
                  <a:solidFill>
                    <a:schemeClr val="bg1"/>
                  </a:solidFill>
                </a:rPr>
                <a:t>	Taken under NOAA permit</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2743200"/>
            <a:ext cx="4383441" cy="3136900"/>
          </a:xfrm>
          <a:prstGeom prst="rect">
            <a:avLst/>
          </a:prstGeom>
          <a:ln w="38100">
            <a:solidFill>
              <a:srgbClr val="002060"/>
            </a:solidFill>
          </a:ln>
        </p:spPr>
      </p:pic>
      <p:sp>
        <p:nvSpPr>
          <p:cNvPr id="7" name="TextBox 6"/>
          <p:cNvSpPr txBox="1"/>
          <p:nvPr/>
        </p:nvSpPr>
        <p:spPr>
          <a:xfrm>
            <a:off x="2089716" y="5594501"/>
            <a:ext cx="2863284" cy="261610"/>
          </a:xfrm>
          <a:prstGeom prst="rect">
            <a:avLst/>
          </a:prstGeom>
          <a:noFill/>
        </p:spPr>
        <p:txBody>
          <a:bodyPr wrap="none" rtlCol="0">
            <a:spAutoFit/>
          </a:bodyPr>
          <a:lstStyle/>
          <a:p>
            <a:r>
              <a:rPr lang="en-US" sz="1100" b="1" i="1" dirty="0">
                <a:solidFill>
                  <a:schemeClr val="bg1"/>
                </a:solidFill>
              </a:rPr>
              <a:t>	Photo credit: Dave Wild/Flickr</a:t>
            </a:r>
          </a:p>
        </p:txBody>
      </p:sp>
    </p:spTree>
    <p:extLst>
      <p:ext uri="{BB962C8B-B14F-4D97-AF65-F5344CB8AC3E}">
        <p14:creationId xmlns:p14="http://schemas.microsoft.com/office/powerpoint/2010/main" val="1032867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0203" y="1265278"/>
            <a:ext cx="1730730" cy="461665"/>
          </a:xfrm>
          <a:prstGeom prst="rect">
            <a:avLst/>
          </a:prstGeom>
          <a:noFill/>
        </p:spPr>
        <p:txBody>
          <a:bodyPr wrap="none" rtlCol="0">
            <a:spAutoFit/>
          </a:bodyPr>
          <a:lstStyle/>
          <a:p>
            <a:r>
              <a:rPr lang="en-US" sz="2400" b="1" dirty="0">
                <a:solidFill>
                  <a:srgbClr val="002060"/>
                </a:solidFill>
              </a:rPr>
              <a:t>4. Have Hair</a:t>
            </a:r>
          </a:p>
        </p:txBody>
      </p:sp>
      <p:grpSp>
        <p:nvGrpSpPr>
          <p:cNvPr id="5" name="Group 4"/>
          <p:cNvGrpSpPr/>
          <p:nvPr/>
        </p:nvGrpSpPr>
        <p:grpSpPr>
          <a:xfrm>
            <a:off x="4876800" y="1441028"/>
            <a:ext cx="4101880" cy="3154903"/>
            <a:chOff x="457200" y="1441028"/>
            <a:chExt cx="4101880" cy="3154903"/>
          </a:xfrm>
        </p:grpSpPr>
        <p:pic>
          <p:nvPicPr>
            <p:cNvPr id="4098" name="Picture 2" descr="C:\Users\cheryl.bonnes\Desktop\CSB Folders\RIGHT WHALES\K-12 Curriculum\RW Curriculum UFL_FLSeaGrant\Images\31May09_s03B_258r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1028"/>
              <a:ext cx="4101880" cy="3154903"/>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75475" y="4334321"/>
              <a:ext cx="3579826" cy="261610"/>
            </a:xfrm>
            <a:prstGeom prst="rect">
              <a:avLst/>
            </a:prstGeom>
            <a:noFill/>
          </p:spPr>
          <p:txBody>
            <a:bodyPr wrap="none" rtlCol="0">
              <a:spAutoFit/>
            </a:bodyPr>
            <a:lstStyle/>
            <a:p>
              <a:r>
                <a:rPr lang="en-US" sz="1100" b="1" i="1" dirty="0">
                  <a:solidFill>
                    <a:schemeClr val="bg1"/>
                  </a:solidFill>
                </a:rPr>
                <a:t>Photo  credit: Robin </a:t>
              </a:r>
              <a:r>
                <a:rPr lang="en-US" sz="1100" b="1" i="1" dirty="0" err="1">
                  <a:solidFill>
                    <a:schemeClr val="bg1"/>
                  </a:solidFill>
                </a:rPr>
                <a:t>Perrtree</a:t>
              </a:r>
              <a:r>
                <a:rPr lang="en-US" sz="1100" b="1" i="1" dirty="0">
                  <a:solidFill>
                    <a:schemeClr val="bg1"/>
                  </a:solidFill>
                </a:rPr>
                <a:t>/ Savannah State University</a:t>
              </a:r>
            </a:p>
          </p:txBody>
        </p:sp>
        <p:sp>
          <p:nvSpPr>
            <p:cNvPr id="2" name="Down Arrow 1"/>
            <p:cNvSpPr/>
            <p:nvPr/>
          </p:nvSpPr>
          <p:spPr>
            <a:xfrm rot="2700000">
              <a:off x="3658394" y="2172494"/>
              <a:ext cx="304800" cy="990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7" descr="http://upload.wikimedia.org/wikipedia/commons/5/53/Golden_Lion_Tamarin_Leontopithecus_rosalia.jpg"/>
          <p:cNvPicPr>
            <a:picLocks noChangeAspect="1" noChangeArrowheads="1"/>
          </p:cNvPicPr>
          <p:nvPr/>
        </p:nvPicPr>
        <p:blipFill>
          <a:blip r:embed="rId4" cstate="print"/>
          <a:srcRect/>
          <a:stretch>
            <a:fillRect/>
          </a:stretch>
        </p:blipFill>
        <p:spPr bwMode="auto">
          <a:xfrm>
            <a:off x="228600" y="2230395"/>
            <a:ext cx="4432300" cy="2956309"/>
          </a:xfrm>
          <a:prstGeom prst="rect">
            <a:avLst/>
          </a:prstGeom>
          <a:noFill/>
          <a:ln w="38100">
            <a:solidFill>
              <a:srgbClr val="002060"/>
            </a:solidFill>
          </a:ln>
        </p:spPr>
      </p:pic>
      <p:sp>
        <p:nvSpPr>
          <p:cNvPr id="13" name="TextBox 12"/>
          <p:cNvSpPr txBox="1"/>
          <p:nvPr/>
        </p:nvSpPr>
        <p:spPr>
          <a:xfrm>
            <a:off x="2015568" y="4925094"/>
            <a:ext cx="2762295" cy="261610"/>
          </a:xfrm>
          <a:prstGeom prst="rect">
            <a:avLst/>
          </a:prstGeom>
          <a:noFill/>
        </p:spPr>
        <p:txBody>
          <a:bodyPr wrap="none" rtlCol="0">
            <a:spAutoFit/>
          </a:bodyPr>
          <a:lstStyle/>
          <a:p>
            <a:r>
              <a:rPr lang="en-US" sz="1100" b="1" i="1" dirty="0">
                <a:solidFill>
                  <a:schemeClr val="bg1"/>
                </a:solidFill>
              </a:rPr>
              <a:t>Photo  credit: Su </a:t>
            </a:r>
            <a:r>
              <a:rPr lang="en-US" sz="1100" b="1" i="1" dirty="0" err="1">
                <a:solidFill>
                  <a:schemeClr val="bg1"/>
                </a:solidFill>
              </a:rPr>
              <a:t>Neko</a:t>
            </a:r>
            <a:r>
              <a:rPr lang="en-US" sz="1100" b="1" i="1" dirty="0">
                <a:solidFill>
                  <a:schemeClr val="bg1"/>
                </a:solidFill>
              </a:rPr>
              <a:t>/Wikimedia commons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0508" y="1029730"/>
            <a:ext cx="4343400" cy="707886"/>
          </a:xfrm>
          <a:prstGeom prst="rect">
            <a:avLst/>
          </a:prstGeom>
          <a:noFill/>
        </p:spPr>
        <p:txBody>
          <a:bodyPr wrap="square" rtlCol="0">
            <a:spAutoFit/>
          </a:bodyPr>
          <a:lstStyle/>
          <a:p>
            <a:r>
              <a:rPr lang="en-US" sz="2400" b="1" dirty="0">
                <a:solidFill>
                  <a:srgbClr val="002060"/>
                </a:solidFill>
              </a:rPr>
              <a:t>5. Give birth to live young </a:t>
            </a:r>
          </a:p>
          <a:p>
            <a:r>
              <a:rPr lang="en-US" sz="1600" b="1" dirty="0">
                <a:solidFill>
                  <a:srgbClr val="002060"/>
                </a:solidFill>
              </a:rPr>
              <a:t>(don’t lay eggs)</a:t>
            </a:r>
          </a:p>
        </p:txBody>
      </p:sp>
      <p:grpSp>
        <p:nvGrpSpPr>
          <p:cNvPr id="2" name="Group 1"/>
          <p:cNvGrpSpPr/>
          <p:nvPr/>
        </p:nvGrpSpPr>
        <p:grpSpPr>
          <a:xfrm>
            <a:off x="4173459" y="2248437"/>
            <a:ext cx="4371143" cy="2903182"/>
            <a:chOff x="-131841" y="2248437"/>
            <a:chExt cx="4371143" cy="2903182"/>
          </a:xfrm>
        </p:grpSpPr>
        <p:pic>
          <p:nvPicPr>
            <p:cNvPr id="5122" name="Picture 2" descr="C:\Users\cheryl.bonnes\Desktop\CSB Folders\RIGHT WHALES\K-12 Curriculum\RW Curriculum UFL_FLSeaGrant\Images\Perrtree_Savannah St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841" y="2248437"/>
              <a:ext cx="4371143" cy="2903182"/>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9" name="Down Arrow 8"/>
            <p:cNvSpPr/>
            <p:nvPr/>
          </p:nvSpPr>
          <p:spPr>
            <a:xfrm rot="2700000">
              <a:off x="1583452" y="3054449"/>
              <a:ext cx="304800" cy="990600"/>
            </a:xfrm>
            <a:prstGeom prst="down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6776" y="4890009"/>
              <a:ext cx="3579826" cy="261610"/>
            </a:xfrm>
            <a:prstGeom prst="rect">
              <a:avLst/>
            </a:prstGeom>
            <a:noFill/>
            <a:ln w="0">
              <a:noFill/>
            </a:ln>
          </p:spPr>
          <p:txBody>
            <a:bodyPr wrap="none" rtlCol="0">
              <a:spAutoFit/>
            </a:bodyPr>
            <a:lstStyle/>
            <a:p>
              <a:r>
                <a:rPr lang="en-US" sz="1100" b="1" i="1" dirty="0">
                  <a:solidFill>
                    <a:schemeClr val="bg1"/>
                  </a:solidFill>
                </a:rPr>
                <a:t>Photo  credit: Robin </a:t>
              </a:r>
              <a:r>
                <a:rPr lang="en-US" sz="1100" b="1" i="1" dirty="0" err="1">
                  <a:solidFill>
                    <a:schemeClr val="bg1"/>
                  </a:solidFill>
                </a:rPr>
                <a:t>Perrtree</a:t>
              </a:r>
              <a:r>
                <a:rPr lang="en-US" sz="1100" b="1" i="1" dirty="0">
                  <a:solidFill>
                    <a:schemeClr val="bg1"/>
                  </a:solidFill>
                </a:rPr>
                <a:t>/ Savannah State University</a:t>
              </a:r>
            </a:p>
          </p:txBody>
        </p:sp>
      </p:grpSp>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407" b="11698"/>
          <a:stretch/>
        </p:blipFill>
        <p:spPr bwMode="auto">
          <a:xfrm>
            <a:off x="762000" y="1383673"/>
            <a:ext cx="2895600" cy="4394000"/>
          </a:xfrm>
          <a:prstGeom prst="rect">
            <a:avLst/>
          </a:prstGeom>
          <a:noFill/>
          <a:ln w="38100">
            <a:solidFill>
              <a:schemeClr val="tx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81391" y="5487172"/>
            <a:ext cx="2076209" cy="261610"/>
          </a:xfrm>
          <a:prstGeom prst="rect">
            <a:avLst/>
          </a:prstGeom>
          <a:solidFill>
            <a:srgbClr val="BFBFBF">
              <a:alpha val="50196"/>
            </a:srgbClr>
          </a:solidFill>
          <a:ln w="0">
            <a:noFill/>
          </a:ln>
        </p:spPr>
        <p:txBody>
          <a:bodyPr wrap="none" rtlCol="0">
            <a:spAutoFit/>
          </a:bodyPr>
          <a:lstStyle/>
          <a:p>
            <a:r>
              <a:rPr lang="en-US" sz="1100" b="1" i="1" dirty="0"/>
              <a:t>Photo  credit: Ruth Francis-Floyd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1" y="1463468"/>
            <a:ext cx="4038600" cy="830997"/>
          </a:xfrm>
          <a:prstGeom prst="rect">
            <a:avLst/>
          </a:prstGeom>
          <a:noFill/>
        </p:spPr>
        <p:txBody>
          <a:bodyPr wrap="square" rtlCol="0">
            <a:spAutoFit/>
          </a:bodyPr>
          <a:lstStyle/>
          <a:p>
            <a:r>
              <a:rPr lang="en-US" sz="2400" b="1" dirty="0">
                <a:solidFill>
                  <a:srgbClr val="002060"/>
                </a:solidFill>
              </a:rPr>
              <a:t>6. Nurse young by producing milk</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2686270"/>
            <a:ext cx="4191000" cy="3360517"/>
          </a:xfrm>
          <a:prstGeom prst="rect">
            <a:avLst/>
          </a:prstGeom>
          <a:noFill/>
          <a:ln w="381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597113" y="4439253"/>
            <a:ext cx="1266693" cy="261610"/>
          </a:xfrm>
          <a:prstGeom prst="rect">
            <a:avLst/>
          </a:prstGeom>
          <a:noFill/>
        </p:spPr>
        <p:txBody>
          <a:bodyPr wrap="none" rtlCol="0">
            <a:spAutoFit/>
          </a:bodyPr>
          <a:lstStyle/>
          <a:p>
            <a:r>
              <a:rPr lang="en-US" sz="1100" b="1" i="1" dirty="0">
                <a:solidFill>
                  <a:schemeClr val="bg1"/>
                </a:solidFill>
              </a:rPr>
              <a:t>Photo  credit: FWC</a:t>
            </a:r>
          </a:p>
        </p:txBody>
      </p:sp>
      <p:sp>
        <p:nvSpPr>
          <p:cNvPr id="8" name="TextBox 7"/>
          <p:cNvSpPr txBox="1"/>
          <p:nvPr/>
        </p:nvSpPr>
        <p:spPr>
          <a:xfrm>
            <a:off x="2895600" y="5769605"/>
            <a:ext cx="1784463" cy="261610"/>
          </a:xfrm>
          <a:prstGeom prst="rect">
            <a:avLst/>
          </a:prstGeom>
          <a:noFill/>
        </p:spPr>
        <p:txBody>
          <a:bodyPr wrap="none" rtlCol="0">
            <a:spAutoFit/>
          </a:bodyPr>
          <a:lstStyle/>
          <a:p>
            <a:r>
              <a:rPr lang="en-US" sz="1100" b="1" i="1" dirty="0"/>
              <a:t>Photo  credit: Maxine Floyd</a:t>
            </a:r>
          </a:p>
        </p:txBody>
      </p:sp>
      <p:pic>
        <p:nvPicPr>
          <p:cNvPr id="2" name="Picture 2" descr="http://upload.wikimedia.org/wikipedia/commons/thumb/4/41/Manatee_with_calf.PD.jpg/2048px-Manatee_with_calf.P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8855" y="1345273"/>
            <a:ext cx="4084951" cy="26819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43800" y="1332663"/>
            <a:ext cx="1415772" cy="261610"/>
          </a:xfrm>
          <a:prstGeom prst="rect">
            <a:avLst/>
          </a:prstGeom>
          <a:noFill/>
        </p:spPr>
        <p:txBody>
          <a:bodyPr wrap="none" rtlCol="0">
            <a:spAutoFit/>
          </a:bodyPr>
          <a:lstStyle/>
          <a:p>
            <a:r>
              <a:rPr lang="en-US" sz="1100" b="1" i="1" dirty="0">
                <a:solidFill>
                  <a:schemeClr val="bg1"/>
                </a:solidFill>
              </a:rPr>
              <a:t>Photo  credit: USFWS</a:t>
            </a:r>
          </a:p>
        </p:txBody>
      </p:sp>
    </p:spTree>
    <p:extLst>
      <p:ext uri="{BB962C8B-B14F-4D97-AF65-F5344CB8AC3E}">
        <p14:creationId xmlns:p14="http://schemas.microsoft.com/office/powerpoint/2010/main" val="3256543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i="1" dirty="0">
                <a:solidFill>
                  <a:srgbClr val="002060"/>
                </a:solidFill>
              </a:rPr>
              <a:t>What is a Marine Mammal?</a:t>
            </a:r>
          </a:p>
        </p:txBody>
      </p:sp>
      <p:sp>
        <p:nvSpPr>
          <p:cNvPr id="5" name="TextBox 4"/>
          <p:cNvSpPr txBox="1"/>
          <p:nvPr/>
        </p:nvSpPr>
        <p:spPr>
          <a:xfrm>
            <a:off x="224641" y="1219200"/>
            <a:ext cx="8766959" cy="461665"/>
          </a:xfrm>
          <a:prstGeom prst="rect">
            <a:avLst/>
          </a:prstGeom>
          <a:noFill/>
        </p:spPr>
        <p:txBody>
          <a:bodyPr wrap="square" rtlCol="0">
            <a:spAutoFit/>
          </a:bodyPr>
          <a:lstStyle/>
          <a:p>
            <a:r>
              <a:rPr lang="en-US" sz="2400" b="1" dirty="0">
                <a:solidFill>
                  <a:srgbClr val="002060"/>
                </a:solidFill>
              </a:rPr>
              <a:t>Mammals that live part of their life or all of their life in the ocean.</a:t>
            </a:r>
          </a:p>
        </p:txBody>
      </p:sp>
      <p:grpSp>
        <p:nvGrpSpPr>
          <p:cNvPr id="6" name="Group 5"/>
          <p:cNvGrpSpPr/>
          <p:nvPr/>
        </p:nvGrpSpPr>
        <p:grpSpPr>
          <a:xfrm>
            <a:off x="5092200" y="2198038"/>
            <a:ext cx="3801204" cy="2831162"/>
            <a:chOff x="5092200" y="1828801"/>
            <a:chExt cx="3801204" cy="2831162"/>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2200" y="1828801"/>
              <a:ext cx="3783483" cy="2831162"/>
            </a:xfrm>
            <a:prstGeom prst="rect">
              <a:avLst/>
            </a:prstGeom>
            <a:noFill/>
            <a:ln w="381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28516" y="4382964"/>
              <a:ext cx="1464888" cy="276999"/>
            </a:xfrm>
            <a:prstGeom prst="rect">
              <a:avLst/>
            </a:prstGeom>
            <a:noFill/>
          </p:spPr>
          <p:txBody>
            <a:bodyPr wrap="none" rtlCol="0">
              <a:spAutoFit/>
            </a:bodyPr>
            <a:lstStyle/>
            <a:p>
              <a:r>
                <a:rPr lang="en-US" sz="1200" b="1" i="1" dirty="0">
                  <a:solidFill>
                    <a:schemeClr val="bg1"/>
                  </a:solidFill>
                </a:rPr>
                <a:t>Photo credit: NOAA </a:t>
              </a:r>
            </a:p>
          </p:txBody>
        </p:sp>
      </p:grpSp>
      <p:sp>
        <p:nvSpPr>
          <p:cNvPr id="8" name="TextBox 7"/>
          <p:cNvSpPr txBox="1"/>
          <p:nvPr/>
        </p:nvSpPr>
        <p:spPr>
          <a:xfrm>
            <a:off x="3276600" y="5562600"/>
            <a:ext cx="1464888" cy="276999"/>
          </a:xfrm>
          <a:prstGeom prst="rect">
            <a:avLst/>
          </a:prstGeom>
          <a:noFill/>
        </p:spPr>
        <p:txBody>
          <a:bodyPr wrap="none" rtlCol="0">
            <a:spAutoFit/>
          </a:bodyPr>
          <a:lstStyle/>
          <a:p>
            <a:r>
              <a:rPr lang="en-US" sz="1200" b="1" i="1" dirty="0">
                <a:solidFill>
                  <a:schemeClr val="bg1"/>
                </a:solidFill>
              </a:rPr>
              <a:t>Photo credit: NOAA </a:t>
            </a:r>
          </a:p>
        </p:txBody>
      </p:sp>
      <p:grpSp>
        <p:nvGrpSpPr>
          <p:cNvPr id="3" name="Group 2"/>
          <p:cNvGrpSpPr/>
          <p:nvPr/>
        </p:nvGrpSpPr>
        <p:grpSpPr>
          <a:xfrm>
            <a:off x="292101" y="2198037"/>
            <a:ext cx="4343399" cy="2831163"/>
            <a:chOff x="292101" y="1828800"/>
            <a:chExt cx="4343399" cy="2831163"/>
          </a:xfrm>
        </p:grpSpPr>
        <p:pic>
          <p:nvPicPr>
            <p:cNvPr id="6146" name="Picture 2" descr="C:\Users\cheryl.bonnes\Desktop\CSB Folders\RIGHT WHALES\K-12 Curriculum\RW Curriculum UFL_FLSeaGrant\Images\polar_bear_usfw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1" y="1828800"/>
              <a:ext cx="4343399" cy="2831162"/>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38744" y="4382964"/>
              <a:ext cx="1496756" cy="276999"/>
            </a:xfrm>
            <a:prstGeom prst="rect">
              <a:avLst/>
            </a:prstGeom>
            <a:noFill/>
          </p:spPr>
          <p:txBody>
            <a:bodyPr wrap="none" rtlCol="0">
              <a:spAutoFit/>
            </a:bodyPr>
            <a:lstStyle/>
            <a:p>
              <a:r>
                <a:rPr lang="en-US" sz="1200" b="1" i="1" dirty="0"/>
                <a:t>Photo credit: USFWS</a:t>
              </a:r>
            </a:p>
          </p:txBody>
        </p:sp>
      </p:gr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11777</TotalTime>
  <Words>2355</Words>
  <Application>Microsoft Office PowerPoint</Application>
  <PresentationFormat>On-screen Show (4:3)</PresentationFormat>
  <Paragraphs>172</Paragraphs>
  <Slides>25</Slides>
  <Notes>25</Notes>
  <HiddenSlides>0</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0" baseType="lpstr">
      <vt:lpstr>Arial</vt:lpstr>
      <vt:lpstr>Calibri</vt:lpstr>
      <vt:lpstr>Custom Design</vt:lpstr>
      <vt:lpstr>Office Theme</vt:lpstr>
      <vt:lpstr>Image</vt:lpstr>
      <vt:lpstr>Lesson 2:  What Makes  A Whale  A Whale?</vt:lpstr>
      <vt:lpstr>Whales are Mammals!</vt:lpstr>
      <vt:lpstr>Let’s review… What Makes a Mammal a Mammal?</vt:lpstr>
      <vt:lpstr>PowerPoint Presentation</vt:lpstr>
      <vt:lpstr>PowerPoint Presentation</vt:lpstr>
      <vt:lpstr>PowerPoint Presentation</vt:lpstr>
      <vt:lpstr>PowerPoint Presentation</vt:lpstr>
      <vt:lpstr>PowerPoint Presentation</vt:lpstr>
      <vt:lpstr>What is a Marine Mammal?</vt:lpstr>
      <vt:lpstr>Examples of Marine Mammals!</vt:lpstr>
      <vt:lpstr>There are 2 Types of Whales</vt:lpstr>
      <vt:lpstr>Toothed Whales (Odontocetes)</vt:lpstr>
      <vt:lpstr>Sperm Whales…The largest Odontocetes</vt:lpstr>
      <vt:lpstr>Some Odontocetes are Very Small</vt:lpstr>
      <vt:lpstr>Dolphin Anatomy (bottlenose dolphin) </vt:lpstr>
      <vt:lpstr>Other Special Features of Toothed Whales</vt:lpstr>
      <vt:lpstr>Dolphin vs. Porpoise</vt:lpstr>
      <vt:lpstr>Baleen Whales (Mysticetes)</vt:lpstr>
      <vt:lpstr>Baleen Whales are the Largest Animals on Earth!</vt:lpstr>
      <vt:lpstr>Whale Anatomy (Humpback Whale)</vt:lpstr>
      <vt:lpstr>Whale Anatomy (Right Whale)</vt:lpstr>
      <vt:lpstr>Baleen whales do NOT have Teeth</vt:lpstr>
      <vt:lpstr>Mysticetes do NOT have Echolocation</vt:lpstr>
      <vt:lpstr>Mysticetes have TWO Blowholes!</vt:lpstr>
      <vt:lpstr>What Have You Learned?</vt:lpstr>
    </vt:vector>
  </TitlesOfParts>
  <Company>SERO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Cheryl Bonnes</dc:creator>
  <cp:lastModifiedBy>Maia McGuire</cp:lastModifiedBy>
  <cp:revision>633</cp:revision>
  <dcterms:created xsi:type="dcterms:W3CDTF">2013-01-28T18:56:33Z</dcterms:created>
  <dcterms:modified xsi:type="dcterms:W3CDTF">2019-10-10T20:30:54Z</dcterms:modified>
</cp:coreProperties>
</file>