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48" r:id="rId2"/>
  </p:sldMasterIdLst>
  <p:notesMasterIdLst>
    <p:notesMasterId r:id="rId27"/>
  </p:notesMasterIdLst>
  <p:sldIdLst>
    <p:sldId id="326" r:id="rId3"/>
    <p:sldId id="308" r:id="rId4"/>
    <p:sldId id="309" r:id="rId5"/>
    <p:sldId id="310" r:id="rId6"/>
    <p:sldId id="311" r:id="rId7"/>
    <p:sldId id="312" r:id="rId8"/>
    <p:sldId id="331" r:id="rId9"/>
    <p:sldId id="313" r:id="rId10"/>
    <p:sldId id="314" r:id="rId11"/>
    <p:sldId id="332" r:id="rId12"/>
    <p:sldId id="315" r:id="rId13"/>
    <p:sldId id="316" r:id="rId14"/>
    <p:sldId id="317" r:id="rId15"/>
    <p:sldId id="318" r:id="rId16"/>
    <p:sldId id="319" r:id="rId17"/>
    <p:sldId id="320" r:id="rId18"/>
    <p:sldId id="322" r:id="rId19"/>
    <p:sldId id="323" r:id="rId20"/>
    <p:sldId id="324" r:id="rId21"/>
    <p:sldId id="335" r:id="rId22"/>
    <p:sldId id="334" r:id="rId23"/>
    <p:sldId id="329" r:id="rId24"/>
    <p:sldId id="330" r:id="rId25"/>
    <p:sldId id="32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54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A822E2-D1D2-444B-9F24-81FA7C7F7053}" v="54" dt="2019-10-10T20:20:01.8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71882" autoAdjust="0"/>
  </p:normalViewPr>
  <p:slideViewPr>
    <p:cSldViewPr>
      <p:cViewPr varScale="1">
        <p:scale>
          <a:sx n="67" d="100"/>
          <a:sy n="67" d="100"/>
        </p:scale>
        <p:origin x="130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41D3DF-2C06-4816-9AF6-EDF642F01E3E}" type="doc">
      <dgm:prSet loTypeId="urn:microsoft.com/office/officeart/2005/8/layout/radial2" loCatId="relationship" qsTypeId="urn:microsoft.com/office/officeart/2005/8/quickstyle/simple5" qsCatId="simple" csTypeId="urn:microsoft.com/office/officeart/2005/8/colors/accent1_2" csCatId="accent1" phldr="1"/>
      <dgm:spPr/>
      <dgm:t>
        <a:bodyPr/>
        <a:lstStyle/>
        <a:p>
          <a:endParaRPr lang="en-US"/>
        </a:p>
      </dgm:t>
    </dgm:pt>
    <dgm:pt modelId="{C13FE9BB-1FAB-48A0-9922-7F26A4B30D31}">
      <dgm:prSet custT="1"/>
      <dgm:spPr/>
      <dgm:t>
        <a:bodyPr/>
        <a:lstStyle/>
        <a:p>
          <a:pPr rtl="0"/>
          <a:r>
            <a:rPr lang="en-US" sz="2000" b="1" dirty="0"/>
            <a:t>Whales’ appearance</a:t>
          </a:r>
        </a:p>
      </dgm:t>
    </dgm:pt>
    <dgm:pt modelId="{D7EC5C5D-A8CB-4205-9A65-45D889C41357}" type="parTrans" cxnId="{C9C662D4-DA3D-4F55-A571-EF9DDC79D30A}">
      <dgm:prSet/>
      <dgm:spPr/>
      <dgm:t>
        <a:bodyPr/>
        <a:lstStyle/>
        <a:p>
          <a:endParaRPr lang="en-US" dirty="0"/>
        </a:p>
      </dgm:t>
    </dgm:pt>
    <dgm:pt modelId="{86B2342A-937E-4C69-87A2-7BD6E3FDB8D3}" type="sibTrans" cxnId="{C9C662D4-DA3D-4F55-A571-EF9DDC79D30A}">
      <dgm:prSet/>
      <dgm:spPr/>
      <dgm:t>
        <a:bodyPr/>
        <a:lstStyle/>
        <a:p>
          <a:endParaRPr lang="en-US"/>
        </a:p>
      </dgm:t>
    </dgm:pt>
    <dgm:pt modelId="{FF6AA296-5995-4978-B87A-0E5A7315E913}">
      <dgm:prSet custT="1"/>
      <dgm:spPr/>
      <dgm:t>
        <a:bodyPr/>
        <a:lstStyle/>
        <a:p>
          <a:pPr rtl="0"/>
          <a:r>
            <a:rPr lang="en-US" sz="2000" b="1" dirty="0"/>
            <a:t>Whales’ behavior</a:t>
          </a:r>
        </a:p>
      </dgm:t>
    </dgm:pt>
    <dgm:pt modelId="{E57CF146-8DA6-42D5-A5D4-00E9CE6F2C7B}" type="parTrans" cxnId="{D946CDB7-E5EC-4F53-A8A5-DB791BBABF83}">
      <dgm:prSet/>
      <dgm:spPr/>
      <dgm:t>
        <a:bodyPr/>
        <a:lstStyle/>
        <a:p>
          <a:endParaRPr lang="en-US" dirty="0"/>
        </a:p>
      </dgm:t>
    </dgm:pt>
    <dgm:pt modelId="{35FBC567-84AF-4102-AB8D-9068289C3D24}" type="sibTrans" cxnId="{D946CDB7-E5EC-4F53-A8A5-DB791BBABF83}">
      <dgm:prSet/>
      <dgm:spPr/>
      <dgm:t>
        <a:bodyPr/>
        <a:lstStyle/>
        <a:p>
          <a:endParaRPr lang="en-US"/>
        </a:p>
      </dgm:t>
    </dgm:pt>
    <dgm:pt modelId="{B2701F0D-6294-40E9-A250-7A58CBBEA143}">
      <dgm:prSet custT="1"/>
      <dgm:spPr/>
      <dgm:t>
        <a:bodyPr/>
        <a:lstStyle/>
        <a:p>
          <a:pPr rtl="0"/>
          <a:r>
            <a:rPr lang="en-US" sz="2000" b="1" dirty="0"/>
            <a:t>Whales’ habitat</a:t>
          </a:r>
        </a:p>
      </dgm:t>
    </dgm:pt>
    <dgm:pt modelId="{77DB81C5-4F62-40F2-9FAB-88CFBEF20A32}" type="parTrans" cxnId="{54985963-D722-4C5E-80FA-E2BEA758D966}">
      <dgm:prSet/>
      <dgm:spPr/>
      <dgm:t>
        <a:bodyPr/>
        <a:lstStyle/>
        <a:p>
          <a:endParaRPr lang="en-US"/>
        </a:p>
      </dgm:t>
    </dgm:pt>
    <dgm:pt modelId="{FAB557D7-3995-4B70-B962-9C9F1427D9A6}" type="sibTrans" cxnId="{54985963-D722-4C5E-80FA-E2BEA758D966}">
      <dgm:prSet/>
      <dgm:spPr/>
      <dgm:t>
        <a:bodyPr/>
        <a:lstStyle/>
        <a:p>
          <a:endParaRPr lang="en-US"/>
        </a:p>
      </dgm:t>
    </dgm:pt>
    <dgm:pt modelId="{12F6C38F-76BF-48F7-97C2-2BE56E8BD1A0}" type="pres">
      <dgm:prSet presAssocID="{3B41D3DF-2C06-4816-9AF6-EDF642F01E3E}" presName="composite" presStyleCnt="0">
        <dgm:presLayoutVars>
          <dgm:chMax val="5"/>
          <dgm:dir/>
          <dgm:animLvl val="ctr"/>
          <dgm:resizeHandles val="exact"/>
        </dgm:presLayoutVars>
      </dgm:prSet>
      <dgm:spPr/>
    </dgm:pt>
    <dgm:pt modelId="{40C85C4A-108F-4E0D-BBC7-9B381473773C}" type="pres">
      <dgm:prSet presAssocID="{3B41D3DF-2C06-4816-9AF6-EDF642F01E3E}" presName="cycle" presStyleCnt="0"/>
      <dgm:spPr/>
    </dgm:pt>
    <dgm:pt modelId="{1B3A0F05-4F82-4970-BA4D-9E2547CD0114}" type="pres">
      <dgm:prSet presAssocID="{3B41D3DF-2C06-4816-9AF6-EDF642F01E3E}" presName="centerShape" presStyleCnt="0"/>
      <dgm:spPr/>
    </dgm:pt>
    <dgm:pt modelId="{CDAF2739-0AB1-428C-8976-66C67527C1E7}" type="pres">
      <dgm:prSet presAssocID="{3B41D3DF-2C06-4816-9AF6-EDF642F01E3E}" presName="connSite" presStyleLbl="node1" presStyleIdx="0" presStyleCnt="4"/>
      <dgm:spPr/>
    </dgm:pt>
    <dgm:pt modelId="{D3A1643D-35CA-4BD1-A8F4-23342263D37A}" type="pres">
      <dgm:prSet presAssocID="{3B41D3DF-2C06-4816-9AF6-EDF642F01E3E}" presName="visible" presStyleLbl="node1" presStyleIdx="0" presStyleCnt="4" custScaleX="106968" custLinFactNeighborX="-24208" custLinFactNeighborY="-49"/>
      <dgm:spPr>
        <a:prstGeom prst="rect">
          <a:avLst/>
        </a:prstGeom>
      </dgm:spPr>
    </dgm:pt>
    <dgm:pt modelId="{78320E45-D50F-4AF0-9B4C-85BC1555FAA6}" type="pres">
      <dgm:prSet presAssocID="{77DB81C5-4F62-40F2-9FAB-88CFBEF20A32}" presName="Name25" presStyleLbl="parChTrans1D1" presStyleIdx="0" presStyleCnt="3"/>
      <dgm:spPr/>
    </dgm:pt>
    <dgm:pt modelId="{980BC221-0B88-4C15-852E-2840B5F5EC80}" type="pres">
      <dgm:prSet presAssocID="{B2701F0D-6294-40E9-A250-7A58CBBEA143}" presName="node" presStyleCnt="0"/>
      <dgm:spPr/>
    </dgm:pt>
    <dgm:pt modelId="{B37EB95C-0C51-4093-80C2-E1552057928C}" type="pres">
      <dgm:prSet presAssocID="{B2701F0D-6294-40E9-A250-7A58CBBEA143}" presName="parentNode" presStyleLbl="node1" presStyleIdx="1" presStyleCnt="4" custScaleX="121547" custScaleY="121547" custLinFactNeighborX="11496" custLinFactNeighborY="-5781">
        <dgm:presLayoutVars>
          <dgm:chMax val="1"/>
          <dgm:bulletEnabled val="1"/>
        </dgm:presLayoutVars>
      </dgm:prSet>
      <dgm:spPr/>
    </dgm:pt>
    <dgm:pt modelId="{11FF0309-AD69-4696-8809-F0F9A3C03B70}" type="pres">
      <dgm:prSet presAssocID="{B2701F0D-6294-40E9-A250-7A58CBBEA143}" presName="childNode" presStyleLbl="revTx" presStyleIdx="0" presStyleCnt="0">
        <dgm:presLayoutVars>
          <dgm:bulletEnabled val="1"/>
        </dgm:presLayoutVars>
      </dgm:prSet>
      <dgm:spPr/>
    </dgm:pt>
    <dgm:pt modelId="{F3D4BB3E-D721-4BCF-92B0-62E798FD3599}" type="pres">
      <dgm:prSet presAssocID="{D7EC5C5D-A8CB-4205-9A65-45D889C41357}" presName="Name25" presStyleLbl="parChTrans1D1" presStyleIdx="1" presStyleCnt="3"/>
      <dgm:spPr/>
    </dgm:pt>
    <dgm:pt modelId="{8864DD83-A56D-4382-B3CF-A3CE0DCCCE13}" type="pres">
      <dgm:prSet presAssocID="{C13FE9BB-1FAB-48A0-9922-7F26A4B30D31}" presName="node" presStyleCnt="0"/>
      <dgm:spPr/>
    </dgm:pt>
    <dgm:pt modelId="{BF827D13-A9A1-49C8-9C95-B4272241B691}" type="pres">
      <dgm:prSet presAssocID="{C13FE9BB-1FAB-48A0-9922-7F26A4B30D31}" presName="parentNode" presStyleLbl="node1" presStyleIdx="2" presStyleCnt="4" custScaleX="121547" custScaleY="121547" custLinFactNeighborX="23412" custLinFactNeighborY="-1416">
        <dgm:presLayoutVars>
          <dgm:chMax val="1"/>
          <dgm:bulletEnabled val="1"/>
        </dgm:presLayoutVars>
      </dgm:prSet>
      <dgm:spPr/>
    </dgm:pt>
    <dgm:pt modelId="{03B14084-7A2E-4117-91C3-0B9127ED0624}" type="pres">
      <dgm:prSet presAssocID="{C13FE9BB-1FAB-48A0-9922-7F26A4B30D31}" presName="childNode" presStyleLbl="revTx" presStyleIdx="0" presStyleCnt="0">
        <dgm:presLayoutVars>
          <dgm:bulletEnabled val="1"/>
        </dgm:presLayoutVars>
      </dgm:prSet>
      <dgm:spPr/>
    </dgm:pt>
    <dgm:pt modelId="{B3D4B65E-325E-4D23-B9A3-914670A58D94}" type="pres">
      <dgm:prSet presAssocID="{E57CF146-8DA6-42D5-A5D4-00E9CE6F2C7B}" presName="Name25" presStyleLbl="parChTrans1D1" presStyleIdx="2" presStyleCnt="3"/>
      <dgm:spPr/>
    </dgm:pt>
    <dgm:pt modelId="{FBF38ADE-66B2-4018-ABBE-9D9D81191C1B}" type="pres">
      <dgm:prSet presAssocID="{FF6AA296-5995-4978-B87A-0E5A7315E913}" presName="node" presStyleCnt="0"/>
      <dgm:spPr/>
    </dgm:pt>
    <dgm:pt modelId="{47625545-E84F-4D36-94C7-D344E34032C5}" type="pres">
      <dgm:prSet presAssocID="{FF6AA296-5995-4978-B87A-0E5A7315E913}" presName="parentNode" presStyleLbl="node1" presStyleIdx="3" presStyleCnt="4" custScaleX="121547" custScaleY="121547" custLinFactNeighborX="10736" custLinFactNeighborY="3859">
        <dgm:presLayoutVars>
          <dgm:chMax val="1"/>
          <dgm:bulletEnabled val="1"/>
        </dgm:presLayoutVars>
      </dgm:prSet>
      <dgm:spPr/>
    </dgm:pt>
    <dgm:pt modelId="{83982E68-B348-49B3-9959-9F20ABD3FD08}" type="pres">
      <dgm:prSet presAssocID="{FF6AA296-5995-4978-B87A-0E5A7315E913}" presName="childNode" presStyleLbl="revTx" presStyleIdx="0" presStyleCnt="0">
        <dgm:presLayoutVars>
          <dgm:bulletEnabled val="1"/>
        </dgm:presLayoutVars>
      </dgm:prSet>
      <dgm:spPr/>
    </dgm:pt>
  </dgm:ptLst>
  <dgm:cxnLst>
    <dgm:cxn modelId="{27C56405-988C-4507-9A13-0F9562BCE427}" type="presOf" srcId="{B2701F0D-6294-40E9-A250-7A58CBBEA143}" destId="{B37EB95C-0C51-4093-80C2-E1552057928C}" srcOrd="0" destOrd="0" presId="urn:microsoft.com/office/officeart/2005/8/layout/radial2"/>
    <dgm:cxn modelId="{444E0B14-BCC6-4289-84A0-658924AD59EE}" type="presOf" srcId="{D7EC5C5D-A8CB-4205-9A65-45D889C41357}" destId="{F3D4BB3E-D721-4BCF-92B0-62E798FD3599}" srcOrd="0" destOrd="0" presId="urn:microsoft.com/office/officeart/2005/8/layout/radial2"/>
    <dgm:cxn modelId="{7FE57027-B7A9-4A40-8403-3E7B3775BCDA}" type="presOf" srcId="{E57CF146-8DA6-42D5-A5D4-00E9CE6F2C7B}" destId="{B3D4B65E-325E-4D23-B9A3-914670A58D94}" srcOrd="0" destOrd="0" presId="urn:microsoft.com/office/officeart/2005/8/layout/radial2"/>
    <dgm:cxn modelId="{54985963-D722-4C5E-80FA-E2BEA758D966}" srcId="{3B41D3DF-2C06-4816-9AF6-EDF642F01E3E}" destId="{B2701F0D-6294-40E9-A250-7A58CBBEA143}" srcOrd="0" destOrd="0" parTransId="{77DB81C5-4F62-40F2-9FAB-88CFBEF20A32}" sibTransId="{FAB557D7-3995-4B70-B962-9C9F1427D9A6}"/>
    <dgm:cxn modelId="{A952084E-47CF-44D2-96D5-49BFE221976F}" type="presOf" srcId="{C13FE9BB-1FAB-48A0-9922-7F26A4B30D31}" destId="{BF827D13-A9A1-49C8-9C95-B4272241B691}" srcOrd="0" destOrd="0" presId="urn:microsoft.com/office/officeart/2005/8/layout/radial2"/>
    <dgm:cxn modelId="{DF78369B-9EA6-4B94-8BC5-17B43E34C3CB}" type="presOf" srcId="{3B41D3DF-2C06-4816-9AF6-EDF642F01E3E}" destId="{12F6C38F-76BF-48F7-97C2-2BE56E8BD1A0}" srcOrd="0" destOrd="0" presId="urn:microsoft.com/office/officeart/2005/8/layout/radial2"/>
    <dgm:cxn modelId="{47DDBBB7-BC4D-4EE3-8375-AC979747C598}" type="presOf" srcId="{77DB81C5-4F62-40F2-9FAB-88CFBEF20A32}" destId="{78320E45-D50F-4AF0-9B4C-85BC1555FAA6}" srcOrd="0" destOrd="0" presId="urn:microsoft.com/office/officeart/2005/8/layout/radial2"/>
    <dgm:cxn modelId="{D946CDB7-E5EC-4F53-A8A5-DB791BBABF83}" srcId="{3B41D3DF-2C06-4816-9AF6-EDF642F01E3E}" destId="{FF6AA296-5995-4978-B87A-0E5A7315E913}" srcOrd="2" destOrd="0" parTransId="{E57CF146-8DA6-42D5-A5D4-00E9CE6F2C7B}" sibTransId="{35FBC567-84AF-4102-AB8D-9068289C3D24}"/>
    <dgm:cxn modelId="{C9C662D4-DA3D-4F55-A571-EF9DDC79D30A}" srcId="{3B41D3DF-2C06-4816-9AF6-EDF642F01E3E}" destId="{C13FE9BB-1FAB-48A0-9922-7F26A4B30D31}" srcOrd="1" destOrd="0" parTransId="{D7EC5C5D-A8CB-4205-9A65-45D889C41357}" sibTransId="{86B2342A-937E-4C69-87A2-7BD6E3FDB8D3}"/>
    <dgm:cxn modelId="{81D57BF8-263B-45DE-9C57-DF33DBEAC3B8}" type="presOf" srcId="{FF6AA296-5995-4978-B87A-0E5A7315E913}" destId="{47625545-E84F-4D36-94C7-D344E34032C5}" srcOrd="0" destOrd="0" presId="urn:microsoft.com/office/officeart/2005/8/layout/radial2"/>
    <dgm:cxn modelId="{DE588647-D33C-45C7-ADA1-82370EBC2BE2}" type="presParOf" srcId="{12F6C38F-76BF-48F7-97C2-2BE56E8BD1A0}" destId="{40C85C4A-108F-4E0D-BBC7-9B381473773C}" srcOrd="0" destOrd="0" presId="urn:microsoft.com/office/officeart/2005/8/layout/radial2"/>
    <dgm:cxn modelId="{770E4EBD-1DDE-43C7-A1F0-6BEBBC9D68E9}" type="presParOf" srcId="{40C85C4A-108F-4E0D-BBC7-9B381473773C}" destId="{1B3A0F05-4F82-4970-BA4D-9E2547CD0114}" srcOrd="0" destOrd="0" presId="urn:microsoft.com/office/officeart/2005/8/layout/radial2"/>
    <dgm:cxn modelId="{B35F1877-1805-4C5B-89A0-651D99908CA4}" type="presParOf" srcId="{1B3A0F05-4F82-4970-BA4D-9E2547CD0114}" destId="{CDAF2739-0AB1-428C-8976-66C67527C1E7}" srcOrd="0" destOrd="0" presId="urn:microsoft.com/office/officeart/2005/8/layout/radial2"/>
    <dgm:cxn modelId="{34F72A91-521D-41F7-A876-242D352B0228}" type="presParOf" srcId="{1B3A0F05-4F82-4970-BA4D-9E2547CD0114}" destId="{D3A1643D-35CA-4BD1-A8F4-23342263D37A}" srcOrd="1" destOrd="0" presId="urn:microsoft.com/office/officeart/2005/8/layout/radial2"/>
    <dgm:cxn modelId="{7824AA6A-C85B-4620-9C78-C67567B89903}" type="presParOf" srcId="{40C85C4A-108F-4E0D-BBC7-9B381473773C}" destId="{78320E45-D50F-4AF0-9B4C-85BC1555FAA6}" srcOrd="1" destOrd="0" presId="urn:microsoft.com/office/officeart/2005/8/layout/radial2"/>
    <dgm:cxn modelId="{0531A408-C65E-42E2-ADD8-FB1640B176DD}" type="presParOf" srcId="{40C85C4A-108F-4E0D-BBC7-9B381473773C}" destId="{980BC221-0B88-4C15-852E-2840B5F5EC80}" srcOrd="2" destOrd="0" presId="urn:microsoft.com/office/officeart/2005/8/layout/radial2"/>
    <dgm:cxn modelId="{D0AD0440-4C4B-48C7-B883-FDACAD51769C}" type="presParOf" srcId="{980BC221-0B88-4C15-852E-2840B5F5EC80}" destId="{B37EB95C-0C51-4093-80C2-E1552057928C}" srcOrd="0" destOrd="0" presId="urn:microsoft.com/office/officeart/2005/8/layout/radial2"/>
    <dgm:cxn modelId="{2E9505BF-5CC1-4D6C-BB66-0AC82421E160}" type="presParOf" srcId="{980BC221-0B88-4C15-852E-2840B5F5EC80}" destId="{11FF0309-AD69-4696-8809-F0F9A3C03B70}" srcOrd="1" destOrd="0" presId="urn:microsoft.com/office/officeart/2005/8/layout/radial2"/>
    <dgm:cxn modelId="{19677E53-0C46-4488-BF04-811BC5F0EADE}" type="presParOf" srcId="{40C85C4A-108F-4E0D-BBC7-9B381473773C}" destId="{F3D4BB3E-D721-4BCF-92B0-62E798FD3599}" srcOrd="3" destOrd="0" presId="urn:microsoft.com/office/officeart/2005/8/layout/radial2"/>
    <dgm:cxn modelId="{5F1312C0-262E-43E8-A55C-BC637AFF9ADB}" type="presParOf" srcId="{40C85C4A-108F-4E0D-BBC7-9B381473773C}" destId="{8864DD83-A56D-4382-B3CF-A3CE0DCCCE13}" srcOrd="4" destOrd="0" presId="urn:microsoft.com/office/officeart/2005/8/layout/radial2"/>
    <dgm:cxn modelId="{3BB7DC07-C4CB-4516-A2AC-F4FCCDA57874}" type="presParOf" srcId="{8864DD83-A56D-4382-B3CF-A3CE0DCCCE13}" destId="{BF827D13-A9A1-49C8-9C95-B4272241B691}" srcOrd="0" destOrd="0" presId="urn:microsoft.com/office/officeart/2005/8/layout/radial2"/>
    <dgm:cxn modelId="{80186692-DA97-433E-B6AC-171983257BE0}" type="presParOf" srcId="{8864DD83-A56D-4382-B3CF-A3CE0DCCCE13}" destId="{03B14084-7A2E-4117-91C3-0B9127ED0624}" srcOrd="1" destOrd="0" presId="urn:microsoft.com/office/officeart/2005/8/layout/radial2"/>
    <dgm:cxn modelId="{69E00CF5-BD38-4CB9-8FED-75E072D6066B}" type="presParOf" srcId="{40C85C4A-108F-4E0D-BBC7-9B381473773C}" destId="{B3D4B65E-325E-4D23-B9A3-914670A58D94}" srcOrd="5" destOrd="0" presId="urn:microsoft.com/office/officeart/2005/8/layout/radial2"/>
    <dgm:cxn modelId="{DB96BFD9-A1E3-4285-8E60-A1A8C17DD624}" type="presParOf" srcId="{40C85C4A-108F-4E0D-BBC7-9B381473773C}" destId="{FBF38ADE-66B2-4018-ABBE-9D9D81191C1B}" srcOrd="6" destOrd="0" presId="urn:microsoft.com/office/officeart/2005/8/layout/radial2"/>
    <dgm:cxn modelId="{60176F4A-A20C-4716-9AFE-C559AADFE8AE}" type="presParOf" srcId="{FBF38ADE-66B2-4018-ABBE-9D9D81191C1B}" destId="{47625545-E84F-4D36-94C7-D344E34032C5}" srcOrd="0" destOrd="0" presId="urn:microsoft.com/office/officeart/2005/8/layout/radial2"/>
    <dgm:cxn modelId="{3FAFAB9F-39A3-4FAC-A6C4-6F04C2BE0D5B}" type="presParOf" srcId="{FBF38ADE-66B2-4018-ABBE-9D9D81191C1B}" destId="{83982E68-B348-49B3-9959-9F20ABD3FD08}" srcOrd="1" destOrd="0" presId="urn:microsoft.com/office/officeart/2005/8/layout/radial2"/>
  </dgm:cxnLst>
  <dgm:bg>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4B65E-325E-4D23-B9A3-914670A58D94}">
      <dsp:nvSpPr>
        <dsp:cNvPr id="0" name=""/>
        <dsp:cNvSpPr/>
      </dsp:nvSpPr>
      <dsp:spPr>
        <a:xfrm rot="2515168">
          <a:off x="2022593" y="3933367"/>
          <a:ext cx="788914" cy="65214"/>
        </a:xfrm>
        <a:custGeom>
          <a:avLst/>
          <a:gdLst/>
          <a:ahLst/>
          <a:cxnLst/>
          <a:rect l="0" t="0" r="0" b="0"/>
          <a:pathLst>
            <a:path>
              <a:moveTo>
                <a:pt x="0" y="32607"/>
              </a:moveTo>
              <a:lnTo>
                <a:pt x="788914" y="32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D4BB3E-D721-4BCF-92B0-62E798FD3599}">
      <dsp:nvSpPr>
        <dsp:cNvPr id="0" name=""/>
        <dsp:cNvSpPr/>
      </dsp:nvSpPr>
      <dsp:spPr>
        <a:xfrm rot="21574022">
          <a:off x="2123526" y="2852227"/>
          <a:ext cx="1051842" cy="65214"/>
        </a:xfrm>
        <a:custGeom>
          <a:avLst/>
          <a:gdLst/>
          <a:ahLst/>
          <a:cxnLst/>
          <a:rect l="0" t="0" r="0" b="0"/>
          <a:pathLst>
            <a:path>
              <a:moveTo>
                <a:pt x="0" y="32607"/>
              </a:moveTo>
              <a:lnTo>
                <a:pt x="1051842" y="32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320E45-D50F-4AF0-9B4C-85BC1555FAA6}">
      <dsp:nvSpPr>
        <dsp:cNvPr id="0" name=""/>
        <dsp:cNvSpPr/>
      </dsp:nvSpPr>
      <dsp:spPr>
        <a:xfrm rot="19093972">
          <a:off x="2021819" y="1793842"/>
          <a:ext cx="800508" cy="65214"/>
        </a:xfrm>
        <a:custGeom>
          <a:avLst/>
          <a:gdLst/>
          <a:ahLst/>
          <a:cxnLst/>
          <a:rect l="0" t="0" r="0" b="0"/>
          <a:pathLst>
            <a:path>
              <a:moveTo>
                <a:pt x="0" y="32607"/>
              </a:moveTo>
              <a:lnTo>
                <a:pt x="800508" y="3260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A1643D-35CA-4BD1-A8F4-23342263D37A}">
      <dsp:nvSpPr>
        <dsp:cNvPr id="0" name=""/>
        <dsp:cNvSpPr/>
      </dsp:nvSpPr>
      <dsp:spPr>
        <a:xfrm>
          <a:off x="-148292" y="1610587"/>
          <a:ext cx="2746412" cy="256750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37EB95C-0C51-4093-80C2-E1552057928C}">
      <dsp:nvSpPr>
        <dsp:cNvPr id="0" name=""/>
        <dsp:cNvSpPr/>
      </dsp:nvSpPr>
      <dsp:spPr>
        <a:xfrm>
          <a:off x="2482675" y="0"/>
          <a:ext cx="1872437" cy="187243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dirty="0"/>
            <a:t>Whales’ habitat</a:t>
          </a:r>
        </a:p>
      </dsp:txBody>
      <dsp:txXfrm>
        <a:off x="2756887" y="274212"/>
        <a:ext cx="1324013" cy="1324013"/>
      </dsp:txXfrm>
    </dsp:sp>
    <dsp:sp modelId="{BF827D13-A9A1-49C8-9C95-B4272241B691}">
      <dsp:nvSpPr>
        <dsp:cNvPr id="0" name=""/>
        <dsp:cNvSpPr/>
      </dsp:nvSpPr>
      <dsp:spPr>
        <a:xfrm>
          <a:off x="3175327" y="1937567"/>
          <a:ext cx="1872437" cy="187243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dirty="0"/>
            <a:t>Whales’ appearance</a:t>
          </a:r>
        </a:p>
      </dsp:txBody>
      <dsp:txXfrm>
        <a:off x="3449539" y="2211779"/>
        <a:ext cx="1324013" cy="1324013"/>
      </dsp:txXfrm>
    </dsp:sp>
    <dsp:sp modelId="{47625545-E84F-4D36-94C7-D344E34032C5}">
      <dsp:nvSpPr>
        <dsp:cNvPr id="0" name=""/>
        <dsp:cNvSpPr/>
      </dsp:nvSpPr>
      <dsp:spPr>
        <a:xfrm>
          <a:off x="2470967" y="3918761"/>
          <a:ext cx="1872437" cy="1872437"/>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1" kern="1200" dirty="0"/>
            <a:t>Whales’ behavior</a:t>
          </a:r>
        </a:p>
      </dsp:txBody>
      <dsp:txXfrm>
        <a:off x="2745179" y="4192973"/>
        <a:ext cx="1324013" cy="1324013"/>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EF4BED-7943-4555-A289-EB519CFD8C61}" type="datetimeFigureOut">
              <a:rPr lang="en-US" smtClean="0"/>
              <a:pPr/>
              <a:t>10/11/2019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8473A5-415E-473D-AC0B-7B38B5ED4808}" type="slidenum">
              <a:rPr lang="en-US" smtClean="0"/>
              <a:pPr/>
              <a:t>‹#›</a:t>
            </a:fld>
            <a:endParaRPr lang="en-US"/>
          </a:p>
        </p:txBody>
      </p:sp>
    </p:spTree>
    <p:extLst>
      <p:ext uri="{BB962C8B-B14F-4D97-AF65-F5344CB8AC3E}">
        <p14:creationId xmlns:p14="http://schemas.microsoft.com/office/powerpoint/2010/main" val="281912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nmfs.noaa.gov/gallery/images/photos/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mailto:webmaster@noaa.gov"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mfs.noaa.gov/gallery/images/photos/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mfs.noaa.gov/gallery/images/photos/5575312384.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mailto:webmaster@noaa.gov"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mfs.noaa.gov/gallery/images/photos/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creativecommons.org/licenses/by-nc-nd/3.0/" TargetMode="External"/><Relationship Id="rId5" Type="http://schemas.openxmlformats.org/officeDocument/2006/relationships/hyperlink" Target="http://furnituregang.blogspot.com/" TargetMode="External"/><Relationship Id="rId4" Type="http://schemas.openxmlformats.org/officeDocument/2006/relationships/hyperlink" Target="mailto:webmaster@noaa.gov"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kyupi.deviantart.com/art/whale-love-283511857"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pxhere.com/photos/c0/63/diamondharbourship_vessel_bulkcarrier_lyttleton_shipping_port_lumixfz200_publicdomaindedicationcc0-575672.jpg!d"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creativecommons.org/licenses/by-nc-sa/3.0/" TargetMode="External"/><Relationship Id="rId4" Type="http://schemas.openxmlformats.org/officeDocument/2006/relationships/hyperlink" Target="https://www.middleeastmonitor.com/20171011-number-of-cargo-ships-arriving-in-qatar-rises-by-47/"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pxhere.com/images/72/08/68914f849a8f24b0baaab4562eaf-1423603.jpg!d"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pxhere.com/photos/1f/8d/arunaipsa_containership_shipping_vessel_cargo_hongkong_lumixfz200_bridgecamera-431492.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presentation contains background information on North Atlantic right whales and ship strikes; and the conservation methods put into place in order to decrease right whale deaths due to ship strikes. </a:t>
            </a:r>
          </a:p>
          <a:p>
            <a:endParaRPr lang="en-US"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Large ships are not the only type of vessel that can hurt right whales. Even a collision with a small recreational boat can kill whales. </a:t>
            </a:r>
          </a:p>
          <a:p>
            <a:pPr lvl="0"/>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4930530-50B3-4523-BD61-086B2095C8EF}"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Why does the right whale’s appearance make it likely to be hit by a ship? Mariners (people in charge of seagoing vessels) have a hard time seeing the whales in the water because the whales are dark and don’t have dorsal fins.</a:t>
            </a:r>
          </a:p>
          <a:p>
            <a:pPr lvl="0"/>
            <a:endParaRPr lang="en-US" sz="1200" kern="1200" dirty="0">
              <a:solidFill>
                <a:schemeClr val="tx1"/>
              </a:solidFill>
              <a:latin typeface="+mn-lt"/>
              <a:ea typeface="+mn-ea"/>
              <a:cs typeface="+mn-cs"/>
            </a:endParaRPr>
          </a:p>
          <a:p>
            <a:pPr lvl="0"/>
            <a:r>
              <a:rPr lang="en-US" sz="1200" i="1" kern="1200" dirty="0">
                <a:solidFill>
                  <a:schemeClr val="tx1"/>
                </a:solidFill>
                <a:latin typeface="+mn-lt"/>
                <a:ea typeface="+mn-ea"/>
                <a:cs typeface="+mn-cs"/>
              </a:rPr>
              <a:t>NOAA photo permission -  </a:t>
            </a:r>
            <a:r>
              <a:rPr lang="en-US" sz="1200" i="1" u="sng" kern="1200" dirty="0">
                <a:solidFill>
                  <a:schemeClr val="tx1"/>
                </a:solidFill>
                <a:latin typeface="+mn-lt"/>
                <a:ea typeface="+mn-ea"/>
                <a:cs typeface="+mn-cs"/>
                <a:hlinkClick r:id="rId3"/>
              </a:rPr>
              <a:t>http://www.nmfs.noaa.gov/gallery/images/photos/html</a:t>
            </a:r>
            <a:endParaRPr lang="en-US" sz="1200" i="1" kern="1200" dirty="0">
              <a:solidFill>
                <a:schemeClr val="tx1"/>
              </a:solidFill>
              <a:latin typeface="+mn-lt"/>
              <a:ea typeface="+mn-ea"/>
              <a:cs typeface="+mn-cs"/>
            </a:endParaRPr>
          </a:p>
          <a:p>
            <a:r>
              <a:rPr lang="en-US" sz="1200" i="1" kern="1200" dirty="0">
                <a:solidFill>
                  <a:schemeClr val="tx1"/>
                </a:solidFill>
                <a:latin typeface="+mn-lt"/>
                <a:ea typeface="+mn-ea"/>
                <a:cs typeface="+mn-cs"/>
              </a:rPr>
              <a:t>Wed, August 8, 2012 3:40 pm - "NOAA Webmaster" </a:t>
            </a:r>
            <a:r>
              <a:rPr lang="en-US" sz="1200" i="1" u="sng" kern="1200" dirty="0">
                <a:solidFill>
                  <a:schemeClr val="tx1"/>
                </a:solidFill>
                <a:latin typeface="+mn-lt"/>
                <a:ea typeface="+mn-ea"/>
                <a:cs typeface="+mn-cs"/>
                <a:hlinkClick r:id="rId4"/>
              </a:rPr>
              <a:t>webmaster@noaa.gov</a:t>
            </a:r>
            <a:endParaRPr lang="en-US" sz="1200" i="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4930530-50B3-4523-BD61-086B2095C8EF}"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How does a right whale’s behavior increase the risk of a ship strike? Right whales tend to stay near the surface of the ocean, and they usually only have a very small portion of their head (and sometimes back) sticking out of the water when they breathe.</a:t>
            </a:r>
          </a:p>
          <a:p>
            <a:endParaRPr lang="en-US" dirty="0"/>
          </a:p>
          <a:p>
            <a:endParaRPr lang="en-US" dirty="0"/>
          </a:p>
          <a:p>
            <a:r>
              <a:rPr lang="en-US" i="1" dirty="0"/>
              <a:t>http://www.flickr.com/photos/masseea/5621839007/</a:t>
            </a:r>
          </a:p>
        </p:txBody>
      </p:sp>
      <p:sp>
        <p:nvSpPr>
          <p:cNvPr id="4" name="Slide Number Placeholder 3"/>
          <p:cNvSpPr>
            <a:spLocks noGrp="1"/>
          </p:cNvSpPr>
          <p:nvPr>
            <p:ph type="sldNum" sz="quarter" idx="10"/>
          </p:nvPr>
        </p:nvSpPr>
        <p:spPr/>
        <p:txBody>
          <a:bodyPr/>
          <a:lstStyle/>
          <a:p>
            <a:fld id="{E4930530-50B3-4523-BD61-086B2095C8EF}"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Like other marine mammals, whales do not know that boats can be dangerous to them. Have any of you ever seen a wild animal crossing a road? These animals often do not realize that cars can hurt them. Even if a whale did know that a ship was dangerous, ships often travel faster than the whales, so it would be difficult for the whale to get out of the way quickly enough.</a:t>
            </a:r>
          </a:p>
          <a:p>
            <a:pPr lvl="0"/>
            <a:endParaRPr lang="en-US"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r>
              <a:rPr lang="en-US" sz="1200" i="1" kern="1200" dirty="0">
                <a:solidFill>
                  <a:schemeClr val="tx1"/>
                </a:solidFill>
                <a:latin typeface="+mn-lt"/>
                <a:ea typeface="+mn-ea"/>
                <a:cs typeface="+mn-cs"/>
              </a:rPr>
              <a:t>L: </a:t>
            </a:r>
            <a:r>
              <a:rPr lang="en-US" sz="1200" i="1" u="sng" kern="1200" dirty="0">
                <a:solidFill>
                  <a:schemeClr val="tx1"/>
                </a:solidFill>
                <a:latin typeface="+mn-lt"/>
                <a:ea typeface="+mn-ea"/>
                <a:cs typeface="+mn-cs"/>
                <a:hlinkClick r:id="rId3"/>
              </a:rPr>
              <a:t>http://www.nmfs.noaa.gov/gallery/images/photos/html</a:t>
            </a:r>
            <a:endParaRPr lang="en-US" sz="1200" i="1" kern="1200" dirty="0">
              <a:solidFill>
                <a:schemeClr val="tx1"/>
              </a:solidFill>
              <a:latin typeface="+mn-lt"/>
              <a:ea typeface="+mn-ea"/>
              <a:cs typeface="+mn-cs"/>
            </a:endParaRPr>
          </a:p>
          <a:p>
            <a:r>
              <a:rPr lang="en-US" i="1" dirty="0"/>
              <a:t>R: http://www.nmfs.noaa.gov/pr/species/mammals/cetaceans/rightwhale_photos.htm </a:t>
            </a:r>
          </a:p>
        </p:txBody>
      </p:sp>
      <p:sp>
        <p:nvSpPr>
          <p:cNvPr id="4" name="Slide Number Placeholder 3"/>
          <p:cNvSpPr>
            <a:spLocks noGrp="1"/>
          </p:cNvSpPr>
          <p:nvPr>
            <p:ph type="sldNum" sz="quarter" idx="10"/>
          </p:nvPr>
        </p:nvSpPr>
        <p:spPr/>
        <p:txBody>
          <a:bodyPr/>
          <a:lstStyle/>
          <a:p>
            <a:fld id="{E4930530-50B3-4523-BD61-086B2095C8EF}"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[Read slide] </a:t>
            </a:r>
            <a:endParaRPr lang="en-US" sz="1200" kern="1200" dirty="0">
              <a:solidFill>
                <a:schemeClr val="tx1"/>
              </a:solidFill>
              <a:effectLst/>
              <a:latin typeface="+mn-lt"/>
              <a:ea typeface="+mn-ea"/>
              <a:cs typeface="+mn-cs"/>
            </a:endParaRPr>
          </a:p>
          <a:p>
            <a:pPr lvl="0"/>
            <a:endParaRPr lang="en-US"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r>
              <a:rPr lang="en-US" sz="1200" i="1" kern="1200" dirty="0">
                <a:solidFill>
                  <a:schemeClr val="tx1"/>
                </a:solidFill>
                <a:latin typeface="+mn-lt"/>
                <a:ea typeface="+mn-ea"/>
                <a:cs typeface="+mn-cs"/>
              </a:rPr>
              <a:t>NOAA photo permission -  </a:t>
            </a:r>
            <a:r>
              <a:rPr lang="en-US" sz="1200" i="1" u="sng" kern="1200" dirty="0">
                <a:solidFill>
                  <a:schemeClr val="tx1"/>
                </a:solidFill>
                <a:latin typeface="+mn-lt"/>
                <a:ea typeface="+mn-ea"/>
                <a:cs typeface="+mn-cs"/>
                <a:hlinkClick r:id="rId3"/>
              </a:rPr>
              <a:t>http://www.nmfs.noaa.gov/gallery/images/photos/5575312384.html</a:t>
            </a:r>
            <a:endParaRPr lang="en-US" sz="1200" i="1" kern="1200" dirty="0">
              <a:solidFill>
                <a:schemeClr val="tx1"/>
              </a:solidFill>
              <a:latin typeface="+mn-lt"/>
              <a:ea typeface="+mn-ea"/>
              <a:cs typeface="+mn-cs"/>
            </a:endParaRPr>
          </a:p>
          <a:p>
            <a:r>
              <a:rPr lang="en-US" sz="1200" i="1" kern="1200" dirty="0">
                <a:solidFill>
                  <a:schemeClr val="tx1"/>
                </a:solidFill>
                <a:latin typeface="+mn-lt"/>
                <a:ea typeface="+mn-ea"/>
                <a:cs typeface="+mn-cs"/>
              </a:rPr>
              <a:t>Wed, August 8, 2012 3:40 pm - "NOAA Webmaster" </a:t>
            </a:r>
            <a:r>
              <a:rPr lang="en-US" sz="1200" i="1" u="sng" kern="1200" dirty="0">
                <a:solidFill>
                  <a:schemeClr val="tx1"/>
                </a:solidFill>
                <a:latin typeface="+mn-lt"/>
                <a:ea typeface="+mn-ea"/>
                <a:cs typeface="+mn-cs"/>
                <a:hlinkClick r:id="rId4"/>
              </a:rPr>
              <a:t>webmaster@noaa.gov</a:t>
            </a:r>
            <a:endParaRPr lang="en-US" sz="1200" i="1"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many conservation efforts to help protect North Atlantic right whales. These include the Early Warning System, laws and regulations such as the Ship Strike Reduction Rule and No Approach Rule, as well as extensive education and outreach for mariners and boaters. We are going to talk more about each of these.</a:t>
            </a:r>
          </a:p>
          <a:p>
            <a:endParaRPr lang="en-US" dirty="0"/>
          </a:p>
          <a:p>
            <a:endParaRPr lang="en-US"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sz="1200" kern="1200" dirty="0">
                <a:solidFill>
                  <a:schemeClr val="tx1"/>
                </a:solidFill>
                <a:effectLst/>
                <a:latin typeface="+mn-lt"/>
                <a:ea typeface="+mn-ea"/>
                <a:cs typeface="+mn-cs"/>
              </a:rPr>
              <a:t>To try to help protect North Atlantic right whales, a program called the Early Warning System was started in 1993. The Early Warning System</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relies on planes flying over the North Atlantic right whale’s critical habitat areas to perform aerial surveys. These surveys are done in the calving area during winter months and in the feeding grounds at other times of year. People in the planes act as “spotters” and use binoculars to look for whales in the water below. If an aerial surveyor spots a right whale, they relay the GPS location of the whale to everyone in the area who should know to look out for a whale. “Everyone in the area” includes commercial mariners, US Navy, harbor pilots, Army Corps of Engineers, US Coast Guard, port authorities, and recreational boaters. </a:t>
            </a:r>
          </a:p>
          <a:p>
            <a:r>
              <a:rPr lang="en-US" sz="1200" kern="1200" dirty="0">
                <a:solidFill>
                  <a:schemeClr val="tx1"/>
                </a:solidFill>
                <a:effectLst/>
                <a:latin typeface="+mn-lt"/>
                <a:ea typeface="+mn-ea"/>
                <a:cs typeface="+mn-cs"/>
              </a:rPr>
              <a:t>If a ship captain receives a radio notice that there is a whale nearby, they have to assign a crew member to look for the whale. They also need to communicate with other ships in the area in case one of them spots the whale. This helps everyone figure out exactly where the whale is. The ships need to avoid the whale, and should not steer in a direction that would put the ship in front of the whale. The closer a ship is to a whale, the more it needs to slow down to minimize injury in case of an accidental collision.</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latin typeface="+mn-lt"/>
                <a:ea typeface="+mn-ea"/>
                <a:cs typeface="+mn-cs"/>
              </a:rPr>
              <a:t>Plane photo – email permission given – photo credit: ASSIST-U.S. Cessna 337 (O2) by Carolyn Abbott | Mon, August 20, 2012 8:42 pm</a:t>
            </a:r>
          </a:p>
          <a:p>
            <a:pPr lvl="0"/>
            <a:r>
              <a:rPr lang="en-US" sz="1200" i="1" kern="1200" dirty="0">
                <a:solidFill>
                  <a:schemeClr val="tx1"/>
                </a:solidFill>
                <a:latin typeface="+mn-lt"/>
                <a:ea typeface="+mn-ea"/>
                <a:cs typeface="+mn-cs"/>
              </a:rPr>
              <a:t>;NOAA photo permission -  </a:t>
            </a:r>
            <a:r>
              <a:rPr lang="en-US" sz="1200" i="1" u="sng" kern="1200" dirty="0">
                <a:solidFill>
                  <a:schemeClr val="tx1"/>
                </a:solidFill>
                <a:latin typeface="+mn-lt"/>
                <a:ea typeface="+mn-ea"/>
                <a:cs typeface="+mn-cs"/>
                <a:hlinkClick r:id="rId3"/>
              </a:rPr>
              <a:t>http://www.nmfs.noaa.gov/gallery/images/photos/html</a:t>
            </a:r>
            <a:endParaRPr lang="en-US" sz="1200" i="1" kern="1200" dirty="0">
              <a:solidFill>
                <a:schemeClr val="tx1"/>
              </a:solidFill>
              <a:latin typeface="+mn-lt"/>
              <a:ea typeface="+mn-ea"/>
              <a:cs typeface="+mn-cs"/>
            </a:endParaRPr>
          </a:p>
          <a:p>
            <a:r>
              <a:rPr lang="en-US" sz="1200" i="1" kern="1200" dirty="0">
                <a:solidFill>
                  <a:schemeClr val="tx1"/>
                </a:solidFill>
                <a:latin typeface="+mn-lt"/>
                <a:ea typeface="+mn-ea"/>
                <a:cs typeface="+mn-cs"/>
              </a:rPr>
              <a:t>Wed, August 8, 2012 3:40 pm - "NOAA Webmaster" </a:t>
            </a:r>
            <a:r>
              <a:rPr lang="en-US" sz="1200" i="1" u="sng" kern="1200" dirty="0">
                <a:solidFill>
                  <a:schemeClr val="tx1"/>
                </a:solidFill>
                <a:latin typeface="+mn-lt"/>
                <a:ea typeface="+mn-ea"/>
                <a:cs typeface="+mn-cs"/>
                <a:hlinkClick r:id="rId4"/>
              </a:rPr>
              <a:t>webmaster@noaa.gov</a:t>
            </a:r>
            <a:endParaRPr lang="en-US" sz="1200" i="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Satellite dish: </a:t>
            </a:r>
            <a:r>
              <a:rPr lang="en-US" sz="1200" dirty="0">
                <a:hlinkClick r:id="rId5" tooltip="http://furnituregang.blogspot.com/"/>
              </a:rPr>
              <a:t>This Photo</a:t>
            </a:r>
            <a:r>
              <a:rPr lang="en-US" sz="1200" dirty="0"/>
              <a:t> by Unknown Author is licensed under </a:t>
            </a:r>
            <a:r>
              <a:rPr lang="en-US" sz="1200" dirty="0">
                <a:hlinkClick r:id="rId6" tooltip="https://creativecommons.org/licenses/by-nc-nd/3.0/"/>
              </a:rPr>
              <a:t>CC BY-NC-ND</a:t>
            </a:r>
            <a:endParaRPr lang="en-US" sz="1200" dirty="0"/>
          </a:p>
          <a:p>
            <a:endParaRPr lang="en-US" i="1"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2008, the Right Whale Ship Strike Reduction Rule was started. This rule requires ships that are more than 65 feet long (about 10 feet longer than a right whale!) to slow down to 10 knots (about 11.5 miles/hour) in certain areas at certain times of the year.</a:t>
            </a:r>
          </a:p>
          <a:p>
            <a:pPr lvl="0"/>
            <a:endParaRPr lang="en-US"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next couple of slides, we will see where the Right Whale Ship Strike Reduction Rule is in effect. Off the northeast Florida and Georgia coasts, ships must go slowly during calving season. From November 1 through April 30, ships entering major ports along the east coast of the U.S. between Georgia and Massachusetts must slow down because there could be migrating right whales present.</a:t>
            </a:r>
          </a:p>
          <a:p>
            <a:endParaRPr lang="en-US" dirty="0"/>
          </a:p>
          <a:p>
            <a:endParaRPr lang="en-US" dirty="0"/>
          </a:p>
          <a:p>
            <a:r>
              <a:rPr lang="en-US" i="1" dirty="0"/>
              <a:t>Maps from http://www.nmfs.noaa.gov/pr/pdfs/shipstrike/map_sma.pdf</a:t>
            </a:r>
          </a:p>
        </p:txBody>
      </p:sp>
      <p:sp>
        <p:nvSpPr>
          <p:cNvPr id="4" name="Slide Number Placeholder 3"/>
          <p:cNvSpPr>
            <a:spLocks noGrp="1"/>
          </p:cNvSpPr>
          <p:nvPr>
            <p:ph type="sldNum" sz="quarter" idx="10"/>
          </p:nvPr>
        </p:nvSpPr>
        <p:spPr/>
        <p:txBody>
          <a:bodyPr/>
          <a:lstStyle/>
          <a:p>
            <a:fld id="{E4930530-50B3-4523-BD61-086B2095C8EF}" type="slidenum">
              <a:rPr lang="en-US" smtClean="0"/>
              <a:pPr/>
              <a:t>18</a:t>
            </a:fld>
            <a:endParaRPr lang="en-US" dirty="0"/>
          </a:p>
        </p:txBody>
      </p:sp>
    </p:spTree>
    <p:extLst>
      <p:ext uri="{BB962C8B-B14F-4D97-AF65-F5344CB8AC3E}">
        <p14:creationId xmlns:p14="http://schemas.microsoft.com/office/powerpoint/2010/main" val="12178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Off Boston and Cape Cod, right whales may feed year-round. If whales are present, ships must slow down no matter what time of year it 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Map from http://www.nmfs.noaa.gov/pr/pdfs/shipstrike/map_sma.pdf</a:t>
            </a:r>
          </a:p>
          <a:p>
            <a:endParaRPr lang="en-US"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19</a:t>
            </a:fld>
            <a:endParaRPr lang="en-US" dirty="0"/>
          </a:p>
        </p:txBody>
      </p:sp>
    </p:spTree>
    <p:extLst>
      <p:ext uri="{BB962C8B-B14F-4D97-AF65-F5344CB8AC3E}">
        <p14:creationId xmlns:p14="http://schemas.microsoft.com/office/powerpoint/2010/main" val="64853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Read slide</a:t>
            </a:r>
            <a:r>
              <a:rPr lang="en-US" sz="1200" kern="1200" dirty="0">
                <a:solidFill>
                  <a:schemeClr val="tx1"/>
                </a:solidFill>
                <a:effectLst/>
                <a:latin typeface="+mn-lt"/>
                <a:ea typeface="+mn-ea"/>
                <a:cs typeface="+mn-cs"/>
              </a:rPr>
              <a:t>] Why do you think there are so few North Atlantic right whales in the ocean today compared to years ago? </a:t>
            </a:r>
            <a:r>
              <a:rPr lang="en-US" sz="1200" i="1" kern="1200" dirty="0">
                <a:solidFill>
                  <a:schemeClr val="tx1"/>
                </a:solidFill>
                <a:effectLst/>
                <a:latin typeface="+mn-lt"/>
                <a:ea typeface="+mn-ea"/>
                <a:cs typeface="+mn-cs"/>
              </a:rPr>
              <a:t>[Write student responses on the board. Hunting, entanglement and ship strikes are all good answers.]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The No Approach Rule helps protect right whales from being disturbed by humans. This is especially important for mother whales that are pregnant or nursing newborn calves. The rule says we must not move towards or remain within 500 yards of a right whale. That’s as long as five football fields. If a mother whale is scared by a vessel, kayaker, surfer, paddleboard, Jet Ski or even a swimmer, she may swim away and leave her calf. The baby right whale cannot survive without its mother. Also, if vessels stay 500 yards away from right whales, they minimize the chance that they will hit a whale.  </a:t>
            </a:r>
          </a:p>
        </p:txBody>
      </p:sp>
      <p:sp>
        <p:nvSpPr>
          <p:cNvPr id="4" name="Slide Number Placeholder 3"/>
          <p:cNvSpPr>
            <a:spLocks noGrp="1"/>
          </p:cNvSpPr>
          <p:nvPr>
            <p:ph type="sldNum" sz="quarter" idx="10"/>
          </p:nvPr>
        </p:nvSpPr>
        <p:spPr/>
        <p:txBody>
          <a:bodyPr/>
          <a:lstStyle/>
          <a:p>
            <a:fld id="{E4930530-50B3-4523-BD61-086B2095C8EF}"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Many groups try to teach people about right whales so everyone can help protect them. People have created many types of educational brochures, flyers, coloring pages, and videos. We can all do our part to tell other people what we know. </a:t>
            </a:r>
          </a:p>
          <a:p>
            <a:pPr lvl="0"/>
            <a:endParaRPr lang="en-US" dirty="0"/>
          </a:p>
          <a:p>
            <a:pPr lvl="0"/>
            <a:endParaRPr lang="en-US" dirty="0"/>
          </a:p>
          <a:p>
            <a:pPr lvl="0"/>
            <a:r>
              <a:rPr lang="en-US" i="1" dirty="0"/>
              <a:t>Images provided by NOAA Fisheries</a:t>
            </a:r>
          </a:p>
        </p:txBody>
      </p:sp>
      <p:sp>
        <p:nvSpPr>
          <p:cNvPr id="4" name="Slide Number Placeholder 3"/>
          <p:cNvSpPr>
            <a:spLocks noGrp="1"/>
          </p:cNvSpPr>
          <p:nvPr>
            <p:ph type="sldNum" sz="quarter" idx="10"/>
          </p:nvPr>
        </p:nvSpPr>
        <p:spPr/>
        <p:txBody>
          <a:bodyPr/>
          <a:lstStyle/>
          <a:p>
            <a:fld id="{E4930530-50B3-4523-BD61-086B2095C8EF}" type="slidenum">
              <a:rPr lang="en-US" smtClean="0">
                <a:solidFill>
                  <a:prstClr val="black"/>
                </a:solidFill>
              </a:rPr>
              <a:pPr/>
              <a:t>21</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are going to watch two videos that were created to help teach people how they should behave around North Atlantic right whales. [</a:t>
            </a:r>
            <a:r>
              <a:rPr lang="en-US" sz="1200" i="1" kern="1200" dirty="0">
                <a:solidFill>
                  <a:schemeClr val="tx1"/>
                </a:solidFill>
                <a:effectLst/>
                <a:latin typeface="+mn-lt"/>
                <a:ea typeface="+mn-ea"/>
                <a:cs typeface="+mn-cs"/>
              </a:rPr>
              <a:t>Click on video clip to play it (video is 60 seconds long, and has narration, so you will want to have your sound turned on</a:t>
            </a:r>
            <a:r>
              <a:rPr lang="en-US" sz="1200" kern="1200" dirty="0">
                <a:solidFill>
                  <a:schemeClr val="tx1"/>
                </a:solidFill>
                <a:effectLst/>
                <a:latin typeface="+mn-lt"/>
                <a:ea typeface="+mn-ea"/>
                <a:cs typeface="+mn-cs"/>
              </a:rPr>
              <a:t>.] What is the important message taught by this video? [</a:t>
            </a:r>
            <a:r>
              <a:rPr lang="en-US" sz="1200" i="1" kern="1200" dirty="0">
                <a:solidFill>
                  <a:schemeClr val="tx1"/>
                </a:solidFill>
                <a:effectLst/>
                <a:latin typeface="+mn-lt"/>
                <a:ea typeface="+mn-ea"/>
                <a:cs typeface="+mn-cs"/>
              </a:rPr>
              <a:t>Answer: People need to stay 500 yards away from right whales</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148473A5-415E-473D-AC0B-7B38B5ED4808}" type="slidenum">
              <a:rPr lang="en-US" smtClean="0"/>
              <a:pPr/>
              <a:t>22</a:t>
            </a:fld>
            <a:endParaRPr lang="en-US"/>
          </a:p>
        </p:txBody>
      </p:sp>
    </p:spTree>
    <p:extLst>
      <p:ext uri="{BB962C8B-B14F-4D97-AF65-F5344CB8AC3E}">
        <p14:creationId xmlns:p14="http://schemas.microsoft.com/office/powerpoint/2010/main" val="4137664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watch another video. [</a:t>
            </a:r>
            <a:r>
              <a:rPr lang="en-US" sz="1200" i="1" kern="1200" dirty="0">
                <a:solidFill>
                  <a:schemeClr val="tx1"/>
                </a:solidFill>
                <a:effectLst/>
                <a:latin typeface="+mn-lt"/>
                <a:ea typeface="+mn-ea"/>
                <a:cs typeface="+mn-cs"/>
              </a:rPr>
              <a:t>Click on video clip to play it (video is 30 seconds long)] </a:t>
            </a:r>
            <a:r>
              <a:rPr lang="en-US" sz="1200" kern="1200" dirty="0">
                <a:solidFill>
                  <a:schemeClr val="tx1"/>
                </a:solidFill>
                <a:effectLst/>
                <a:latin typeface="+mn-lt"/>
                <a:ea typeface="+mn-ea"/>
                <a:cs typeface="+mn-cs"/>
              </a:rPr>
              <a:t>What is the message of this one? [</a:t>
            </a:r>
            <a:r>
              <a:rPr lang="en-US" sz="1200" i="1" kern="1200" dirty="0">
                <a:solidFill>
                  <a:schemeClr val="tx1"/>
                </a:solidFill>
                <a:effectLst/>
                <a:latin typeface="+mn-lt"/>
                <a:ea typeface="+mn-ea"/>
                <a:cs typeface="+mn-cs"/>
              </a:rPr>
              <a:t>Answer: Boats need to slow down when whales are nearby</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48473A5-415E-473D-AC0B-7B38B5ED4808}" type="slidenum">
              <a:rPr lang="en-US" smtClean="0"/>
              <a:pPr/>
              <a:t>23</a:t>
            </a:fld>
            <a:endParaRPr lang="en-US"/>
          </a:p>
        </p:txBody>
      </p:sp>
    </p:spTree>
    <p:extLst>
      <p:ext uri="{BB962C8B-B14F-4D97-AF65-F5344CB8AC3E}">
        <p14:creationId xmlns:p14="http://schemas.microsoft.com/office/powerpoint/2010/main" val="4041514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Why do we have all of these rules in place? We want to try to help the endangered North Atlantic right whale population grow in size. If we keep the existing right whales safe, they can reproduce. </a:t>
            </a:r>
            <a:r>
              <a:rPr lang="en-US" sz="1200" kern="1200">
                <a:solidFill>
                  <a:schemeClr val="tx1"/>
                </a:solidFill>
                <a:effectLst/>
                <a:latin typeface="+mn-lt"/>
                <a:ea typeface="+mn-ea"/>
                <a:cs typeface="+mn-cs"/>
              </a:rPr>
              <a:t>This way, the population can continue to increase. </a:t>
            </a:r>
          </a:p>
          <a:p>
            <a:endParaRPr lang="en-US"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24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mn-ea"/>
                <a:cs typeface="+mn-cs"/>
              </a:rPr>
              <a:t>In this lesson, we are going to focus on the threat of ships and boats (also called vessels) hitting whales.</a:t>
            </a:r>
          </a:p>
        </p:txBody>
      </p:sp>
      <p:sp>
        <p:nvSpPr>
          <p:cNvPr id="4" name="Slide Number Placeholder 3"/>
          <p:cNvSpPr>
            <a:spLocks noGrp="1"/>
          </p:cNvSpPr>
          <p:nvPr>
            <p:ph type="sldNum" sz="quarter" idx="10"/>
          </p:nvPr>
        </p:nvSpPr>
        <p:spPr/>
        <p:txBody>
          <a:bodyPr/>
          <a:lstStyle/>
          <a:p>
            <a:fld id="{E4930530-50B3-4523-BD61-086B2095C8EF}"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i="1" kern="1200" dirty="0">
                <a:solidFill>
                  <a:schemeClr val="tx1"/>
                </a:solidFill>
                <a:effectLst/>
                <a:latin typeface="+mn-lt"/>
                <a:ea typeface="+mn-ea"/>
                <a:cs typeface="+mn-cs"/>
              </a:rPr>
              <a:t>[Read slide</a:t>
            </a:r>
            <a:r>
              <a:rPr lang="en-US" sz="1200" kern="1200" dirty="0">
                <a:solidFill>
                  <a:schemeClr val="tx1"/>
                </a:solidFill>
                <a:effectLst/>
                <a:latin typeface="+mn-lt"/>
                <a:ea typeface="+mn-ea"/>
                <a:cs typeface="+mn-cs"/>
              </a:rPr>
              <a:t>]. Vessel strikes are one of the greatest human threats to North Atlantic right whales. The force of the vessel’s impact and cuts from propellers can kill whales.</a:t>
            </a:r>
          </a:p>
          <a:p>
            <a:endParaRPr lang="en-US" dirty="0"/>
          </a:p>
          <a:p>
            <a:endParaRPr lang="en-US" dirty="0"/>
          </a:p>
          <a:p>
            <a:r>
              <a:rPr lang="en-US" i="1" dirty="0"/>
              <a:t>Whale photo</a:t>
            </a:r>
            <a:r>
              <a:rPr lang="en-US" i="1" baseline="0" dirty="0"/>
              <a:t> permission from </a:t>
            </a:r>
            <a:r>
              <a:rPr lang="en-US" i="1" dirty="0"/>
              <a:t>William F. Bennett, Ph.D. Webmaster, New England Aquarium Wed, June 27, 2012 3:20;</a:t>
            </a:r>
            <a:r>
              <a:rPr lang="en-US" i="1" baseline="0" dirty="0"/>
              <a:t> www.</a:t>
            </a:r>
            <a:r>
              <a:rPr lang="en-US" sz="1200" i="1" kern="1200" dirty="0">
                <a:solidFill>
                  <a:schemeClr val="tx1"/>
                </a:solidFill>
                <a:latin typeface="+mn-lt"/>
                <a:ea typeface="+mn-ea"/>
                <a:cs typeface="+mn-cs"/>
              </a:rPr>
              <a:t>news.bbc.co.uk </a:t>
            </a:r>
            <a:endParaRPr lang="en-US" i="1"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ocean is very large, and there are not very many right whales. So why do so many of these whales get hit by boats?</a:t>
            </a:r>
          </a:p>
          <a:p>
            <a:endParaRPr lang="en-US"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North Atlantic right whales are vulnerable to being hit by vessels because of where they live and migrate (their habitat), their appearance, and their behavior. We will discuss each of these separately.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Image credit</a:t>
            </a:r>
            <a:r>
              <a:rPr lang="en-US" dirty="0"/>
              <a:t>: </a:t>
            </a:r>
            <a:r>
              <a:rPr lang="en-US" sz="1200" dirty="0">
                <a:hlinkClick r:id="rId3" tooltip="http://kyupi.deviantart.com/art/whale-love-283511857"/>
              </a:rPr>
              <a:t>This Photo</a:t>
            </a:r>
            <a:r>
              <a:rPr lang="en-US" sz="1200" dirty="0"/>
              <a:t> by Unknown Author is licensed under </a:t>
            </a:r>
            <a:r>
              <a:rPr lang="en-US" sz="1200" dirty="0">
                <a:hlinkClick r:id="rId4" tooltip="https://creativecommons.org/licenses/by-nc-nd/3.0/"/>
              </a:rPr>
              <a:t>CC BY-NC-ND</a:t>
            </a:r>
            <a:endParaRPr lang="en-US" sz="1200" dirty="0"/>
          </a:p>
          <a:p>
            <a:endParaRPr lang="en-US" i="1"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have learned in other lessons, North Atlantic right whales migrate along the east coast of the U.S. from their northern feeding and mating ground to the southern calving area. Right whales are often found within 20 miles of shore. Many ships and boats pass through this area as they come into port or move offshore. </a:t>
            </a:r>
          </a:p>
          <a:p>
            <a:pPr lvl="0"/>
            <a:endParaRPr lang="en-US"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Shipping ports are places where ships and boats can dock to load and unload what they are carrying. The southeastern U.S. is home to some of the biggest shipping ports in the world.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Many shipping ports, like Boston, Massachusetts and Jacksonville, Florida are near areas where right whales spend a lot of time.</a:t>
            </a:r>
          </a:p>
          <a:p>
            <a:pPr lvl="0"/>
            <a:endParaRPr lang="en-US"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r>
              <a:rPr lang="en-US" sz="1200" i="1" kern="1200" dirty="0">
                <a:solidFill>
                  <a:schemeClr val="tx1"/>
                </a:solidFill>
                <a:latin typeface="+mn-lt"/>
                <a:ea typeface="+mn-ea"/>
                <a:cs typeface="+mn-cs"/>
              </a:rPr>
              <a:t>Photo upper right: </a:t>
            </a:r>
            <a:r>
              <a:rPr lang="en-US" dirty="0">
                <a:hlinkClick r:id="rId3"/>
              </a:rPr>
              <a:t>https://c.pxhere.com/photos/c0/63/diamondharbourship_vessel_bulkcarrier_lyttleton_shipping_port_lumixfz200_publicdomaindedicationcc0-575672.jpg!d</a:t>
            </a:r>
            <a:endParaRPr lang="en-US" i="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Photo bottom: </a:t>
            </a:r>
            <a:r>
              <a:rPr lang="en-US" sz="1200" dirty="0">
                <a:hlinkClick r:id="rId4" tooltip="https://www.middleeastmonitor.com/20171011-number-of-cargo-ships-arriving-in-qatar-rises-by-47/"/>
              </a:rPr>
              <a:t>This Photo</a:t>
            </a:r>
            <a:r>
              <a:rPr lang="en-US" sz="1200" dirty="0"/>
              <a:t> by Unknown Author is licensed under </a:t>
            </a:r>
            <a:r>
              <a:rPr lang="en-US" sz="1200" dirty="0">
                <a:hlinkClick r:id="rId5" tooltip="https://creativecommons.org/licenses/by-nc-sa/3.0/"/>
              </a:rPr>
              <a:t>CC BY-SA-NC</a:t>
            </a:r>
            <a:endParaRPr lang="en-US" sz="1200" dirty="0"/>
          </a:p>
          <a:p>
            <a:pPr lvl="0"/>
            <a:endParaRPr lang="en-US" i="1"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though we do not have roads in the ocean, ships often use specific routes to travel from one place to another—we call these routes “shipping lanes.” Ships use shipping lanes because they have deep enough water, the currents go in the right direction, and so on. Many shipping lanes are located in the North Atlantic right whale habitat.</a:t>
            </a:r>
          </a:p>
          <a:p>
            <a:pPr lvl="0"/>
            <a:endParaRPr lang="en-US" dirty="0"/>
          </a:p>
          <a:p>
            <a:pPr lvl="0"/>
            <a:endParaRPr lang="en-US" dirty="0"/>
          </a:p>
          <a:p>
            <a:pPr lvl="0"/>
            <a:r>
              <a:rPr lang="en-US" i="1" dirty="0"/>
              <a:t>Cargo ship on left: </a:t>
            </a:r>
            <a:r>
              <a:rPr lang="en-US" dirty="0">
                <a:hlinkClick r:id="rId3"/>
              </a:rPr>
              <a:t>https://c.pxhere.com/images/72/08/68914f849a8f24b0baaab4562eaf-1423603.jpg!d</a:t>
            </a:r>
            <a:endParaRPr lang="en-US" i="1" dirty="0">
              <a:effectLst/>
            </a:endParaRPr>
          </a:p>
          <a:p>
            <a:pPr lvl="0"/>
            <a:r>
              <a:rPr lang="en-US" i="1" dirty="0">
                <a:effectLst/>
              </a:rPr>
              <a:t>Bottom right:</a:t>
            </a:r>
            <a:r>
              <a:rPr lang="en-US" i="1" baseline="0" dirty="0">
                <a:effectLst/>
              </a:rPr>
              <a:t> </a:t>
            </a:r>
            <a:r>
              <a:rPr lang="en-US" dirty="0">
                <a:hlinkClick r:id="rId4"/>
              </a:rPr>
              <a:t>https://c.pxhere.com/photos/1f/8d/arunaipsa_containership_shipping_vessel_cargo_hongkong_lumixfz200_bridgecamera-431492.jpg</a:t>
            </a:r>
            <a:endParaRPr lang="en-US" i="1" dirty="0">
              <a:effectLst/>
            </a:endParaRPr>
          </a:p>
          <a:p>
            <a:pPr lvl="0"/>
            <a:endParaRPr lang="en-US" dirty="0">
              <a:effectLst/>
            </a:endParaRPr>
          </a:p>
          <a:p>
            <a:pPr lvl="0"/>
            <a:endParaRPr lang="en-US" dirty="0"/>
          </a:p>
        </p:txBody>
      </p:sp>
      <p:sp>
        <p:nvSpPr>
          <p:cNvPr id="4" name="Slide Number Placeholder 3"/>
          <p:cNvSpPr>
            <a:spLocks noGrp="1"/>
          </p:cNvSpPr>
          <p:nvPr>
            <p:ph type="sldNum" sz="quarter" idx="10"/>
          </p:nvPr>
        </p:nvSpPr>
        <p:spPr/>
        <p:txBody>
          <a:bodyPr/>
          <a:lstStyle/>
          <a:p>
            <a:fld id="{E4930530-50B3-4523-BD61-086B2095C8EF}"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E5B4BA0-47C0-423B-B9B3-671B884075F9}" type="datetimeFigureOut">
              <a:rPr lang="en-US" smtClean="0"/>
              <a:pPr/>
              <a:t>10/11/2019</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A41D7C3-B1C8-4040-AEEB-A71BADFC2979}" type="slidenum">
              <a:rPr lang="en-US" smtClean="0"/>
              <a:pPr/>
              <a:t>‹#›</a:t>
            </a:fld>
            <a:endParaRPr lang="en-US" dirty="0"/>
          </a:p>
        </p:txBody>
      </p:sp>
    </p:spTree>
    <p:extLst>
      <p:ext uri="{BB962C8B-B14F-4D97-AF65-F5344CB8AC3E}">
        <p14:creationId xmlns:p14="http://schemas.microsoft.com/office/powerpoint/2010/main" val="3618820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9" name="Picture 5"/>
          <p:cNvPicPr>
            <a:picLocks noChangeAspect="1" noChangeArrowheads="1"/>
          </p:cNvPicPr>
          <p:nvPr userDrawn="1"/>
        </p:nvPicPr>
        <p:blipFill>
          <a:blip r:embed="rId2"/>
          <a:srcRect r="7552" b="53832"/>
          <a:stretch>
            <a:fillRect/>
          </a:stretch>
        </p:blipFill>
        <p:spPr bwMode="auto">
          <a:xfrm>
            <a:off x="4648200" y="4698600"/>
            <a:ext cx="4495800" cy="2159400"/>
          </a:xfrm>
          <a:prstGeom prst="rect">
            <a:avLst/>
          </a:prstGeom>
          <a:noFill/>
          <a:ln w="9525">
            <a:noFill/>
            <a:miter lim="800000"/>
            <a:headEnd/>
            <a:tailEnd/>
          </a:ln>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00CFBDE-DE7B-40AB-8674-22E3F3D02BFC}" type="datetimeFigureOut">
              <a:rPr lang="en-US" smtClean="0"/>
              <a:pPr/>
              <a:t>10/11/2019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FFF9585-2639-4E35-983A-AC04DB803116}" type="slidenum">
              <a:rPr lang="en-US" smtClean="0"/>
              <a:pPr/>
              <a:t>‹#›</a:t>
            </a:fld>
            <a:endParaRPr lang="en-US"/>
          </a:p>
        </p:txBody>
      </p:sp>
    </p:spTree>
    <p:extLst>
      <p:ext uri="{BB962C8B-B14F-4D97-AF65-F5344CB8AC3E}">
        <p14:creationId xmlns:p14="http://schemas.microsoft.com/office/powerpoint/2010/main" val="101869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E5B4BA0-47C0-423B-B9B3-671B884075F9}" type="datetimeFigureOut">
              <a:rPr lang="en-US" smtClean="0"/>
              <a:pPr/>
              <a:t>10/11/2019</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A41D7C3-B1C8-4040-AEEB-A71BADFC2979}" type="slidenum">
              <a:rPr lang="en-US" smtClean="0"/>
              <a:pPr/>
              <a:t>‹#›</a:t>
            </a:fld>
            <a:endParaRPr lang="en-US" dirty="0"/>
          </a:p>
        </p:txBody>
      </p:sp>
    </p:spTree>
    <p:extLst>
      <p:ext uri="{BB962C8B-B14F-4D97-AF65-F5344CB8AC3E}">
        <p14:creationId xmlns:p14="http://schemas.microsoft.com/office/powerpoint/2010/main" val="866421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E5B4BA0-47C0-423B-B9B3-671B884075F9}" type="datetimeFigureOut">
              <a:rPr lang="en-US" smtClean="0"/>
              <a:pPr/>
              <a:t>10/11/2019</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A41D7C3-B1C8-4040-AEEB-A71BADFC2979}" type="slidenum">
              <a:rPr lang="en-US" smtClean="0"/>
              <a:pPr/>
              <a:t>‹#›</a:t>
            </a:fld>
            <a:endParaRPr lang="en-US" dirty="0"/>
          </a:p>
        </p:txBody>
      </p:sp>
    </p:spTree>
    <p:extLst>
      <p:ext uri="{BB962C8B-B14F-4D97-AF65-F5344CB8AC3E}">
        <p14:creationId xmlns:p14="http://schemas.microsoft.com/office/powerpoint/2010/main" val="1181019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E5B4BA0-47C0-423B-B9B3-671B884075F9}" type="datetimeFigureOut">
              <a:rPr lang="en-US" smtClean="0"/>
              <a:pPr/>
              <a:t>10/11/2019</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A41D7C3-B1C8-4040-AEEB-A71BADFC2979}" type="slidenum">
              <a:rPr lang="en-US" smtClean="0"/>
              <a:pPr/>
              <a:t>‹#›</a:t>
            </a:fld>
            <a:endParaRPr lang="en-US" dirty="0"/>
          </a:p>
        </p:txBody>
      </p:sp>
    </p:spTree>
    <p:extLst>
      <p:ext uri="{BB962C8B-B14F-4D97-AF65-F5344CB8AC3E}">
        <p14:creationId xmlns:p14="http://schemas.microsoft.com/office/powerpoint/2010/main" val="3850646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E5B4BA0-47C0-423B-B9B3-671B884075F9}" type="datetimeFigureOut">
              <a:rPr lang="en-US" smtClean="0"/>
              <a:pPr/>
              <a:t>10/11/2019</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A41D7C3-B1C8-4040-AEEB-A71BADFC2979}" type="slidenum">
              <a:rPr lang="en-US" smtClean="0"/>
              <a:pPr/>
              <a:t>‹#›</a:t>
            </a:fld>
            <a:endParaRPr lang="en-US" dirty="0"/>
          </a:p>
        </p:txBody>
      </p:sp>
    </p:spTree>
    <p:extLst>
      <p:ext uri="{BB962C8B-B14F-4D97-AF65-F5344CB8AC3E}">
        <p14:creationId xmlns:p14="http://schemas.microsoft.com/office/powerpoint/2010/main" val="84842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4"/>
          <a:srcRect l="2941" b="38185"/>
          <a:stretch>
            <a:fillRect/>
          </a:stretch>
        </p:blipFill>
        <p:spPr bwMode="auto">
          <a:xfrm>
            <a:off x="76200" y="76200"/>
            <a:ext cx="7543800" cy="6553200"/>
          </a:xfrm>
          <a:prstGeom prst="rect">
            <a:avLst/>
          </a:prstGeom>
          <a:noFill/>
          <a:ln w="9525">
            <a:noFill/>
            <a:miter lim="800000"/>
            <a:headEnd/>
            <a:tailEnd/>
          </a:ln>
          <a:effectLst/>
        </p:spPr>
      </p:pic>
      <p:sp>
        <p:nvSpPr>
          <p:cNvPr id="9" name="Title 1"/>
          <p:cNvSpPr txBox="1">
            <a:spLocks/>
          </p:cNvSpPr>
          <p:nvPr userDrawn="1"/>
        </p:nvSpPr>
        <p:spPr>
          <a:xfrm>
            <a:off x="4267200" y="2743200"/>
            <a:ext cx="4191000" cy="3581400"/>
          </a:xfrm>
          <a:prstGeom prst="rect">
            <a:avLst/>
          </a:prstGeom>
        </p:spPr>
        <p:txBody>
          <a:bodyPr/>
          <a:lstStyle>
            <a:lvl1pPr>
              <a:defRPr>
                <a:solidFill>
                  <a:srgbClr val="0054A4"/>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54A4"/>
              </a:solidFill>
              <a:effectLst/>
              <a:uLnTx/>
              <a:uFillTx/>
              <a:latin typeface="+mj-lt"/>
              <a:ea typeface="+mj-ea"/>
              <a:cs typeface="+mj-cs"/>
            </a:endParaRPr>
          </a:p>
        </p:txBody>
      </p:sp>
      <p:pic>
        <p:nvPicPr>
          <p:cNvPr id="1026" name="Picture 2"/>
          <p:cNvPicPr>
            <a:picLocks noChangeAspect="1" noChangeArrowheads="1"/>
          </p:cNvPicPr>
          <p:nvPr userDrawn="1"/>
        </p:nvPicPr>
        <p:blipFill>
          <a:blip r:embed="rId5" cstate="print"/>
          <a:srcRect/>
          <a:stretch>
            <a:fillRect/>
          </a:stretch>
        </p:blipFill>
        <p:spPr bwMode="auto">
          <a:xfrm>
            <a:off x="5257800" y="6240084"/>
            <a:ext cx="1524000" cy="463550"/>
          </a:xfrm>
          <a:prstGeom prst="rect">
            <a:avLst/>
          </a:prstGeom>
          <a:noFill/>
        </p:spPr>
      </p:pic>
      <p:pic>
        <p:nvPicPr>
          <p:cNvPr id="1027" name="Picture 3"/>
          <p:cNvPicPr>
            <a:picLocks noChangeAspect="1" noChangeArrowheads="1"/>
          </p:cNvPicPr>
          <p:nvPr userDrawn="1"/>
        </p:nvPicPr>
        <p:blipFill>
          <a:blip r:embed="rId6"/>
          <a:srcRect/>
          <a:stretch>
            <a:fillRect/>
          </a:stretch>
        </p:blipFill>
        <p:spPr bwMode="auto">
          <a:xfrm>
            <a:off x="6905625" y="6019800"/>
            <a:ext cx="942975" cy="639762"/>
          </a:xfrm>
          <a:prstGeom prst="rect">
            <a:avLst/>
          </a:prstGeom>
          <a:noFill/>
        </p:spPr>
      </p:pic>
      <p:pic>
        <p:nvPicPr>
          <p:cNvPr id="1028" name="Picture 4" descr="C:\Documents and Settings\cheryl.bonnes\Desktop\CSB Folders\NOAA\NOAA and DOC logos\NOAA Logo\NOAA logo 2012\noaa-fisheries-rgb-2line-horizontal.png"/>
          <p:cNvPicPr>
            <a:picLocks noChangeAspect="1" noChangeArrowheads="1"/>
          </p:cNvPicPr>
          <p:nvPr userDrawn="1"/>
        </p:nvPicPr>
        <p:blipFill>
          <a:blip r:embed="rId7" cstate="print"/>
          <a:srcRect/>
          <a:stretch>
            <a:fillRect/>
          </a:stretch>
        </p:blipFill>
        <p:spPr bwMode="auto">
          <a:xfrm>
            <a:off x="3657600" y="6172200"/>
            <a:ext cx="1487427" cy="519112"/>
          </a:xfrm>
          <a:prstGeom prst="rect">
            <a:avLst/>
          </a:prstGeom>
          <a:noFill/>
        </p:spPr>
      </p:pic>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19387" y="5943600"/>
            <a:ext cx="687307" cy="8382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6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a:blip r:embed="rId8"/>
          <a:srcRect r="7552" b="53832"/>
          <a:stretch>
            <a:fillRect/>
          </a:stretch>
        </p:blipFill>
        <p:spPr bwMode="auto">
          <a:xfrm>
            <a:off x="5562600" y="5029200"/>
            <a:ext cx="3581400" cy="1720200"/>
          </a:xfrm>
          <a:prstGeom prst="rect">
            <a:avLst/>
          </a:prstGeom>
          <a:noFill/>
          <a:ln w="9525">
            <a:noFill/>
            <a:miter lim="800000"/>
            <a:headEnd/>
            <a:tailEnd/>
          </a:ln>
          <a:effectLst/>
        </p:spPr>
      </p:pic>
      <p:sp>
        <p:nvSpPr>
          <p:cNvPr id="11" name="Title 1"/>
          <p:cNvSpPr txBox="1">
            <a:spLocks/>
          </p:cNvSpPr>
          <p:nvPr userDrawn="1"/>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Footer Placeholder 4"/>
          <p:cNvSpPr txBox="1">
            <a:spLocks/>
          </p:cNvSpPr>
          <p:nvPr userDrawn="1"/>
        </p:nvSpPr>
        <p:spPr>
          <a:xfrm>
            <a:off x="685800" y="6172200"/>
            <a:ext cx="3810000" cy="365125"/>
          </a:xfrm>
          <a:prstGeom prst="rect">
            <a:avLst/>
          </a:prstGeom>
        </p:spPr>
        <p:txBody>
          <a:bodyPr/>
          <a:lstStyle>
            <a:lvl1pPr algn="r">
              <a:defRPr baseline="0">
                <a:solidFill>
                  <a:schemeClr val="tx2">
                    <a:lumMod val="60000"/>
                    <a:lumOff val="4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2">
                  <a:lumMod val="60000"/>
                  <a:lumOff val="40000"/>
                </a:schemeClr>
              </a:solidFill>
              <a:effectLst/>
              <a:uLnTx/>
              <a:uFillTx/>
              <a:latin typeface="+mn-lt"/>
              <a:ea typeface="+mn-ea"/>
              <a:cs typeface="+mn-cs"/>
            </a:endParaRPr>
          </a:p>
        </p:txBody>
      </p:sp>
      <p:sp>
        <p:nvSpPr>
          <p:cNvPr id="13" name="Title 1"/>
          <p:cNvSpPr txBox="1">
            <a:spLocks/>
          </p:cNvSpPr>
          <p:nvPr userDrawn="1"/>
        </p:nvSpPr>
        <p:spPr>
          <a:xfrm>
            <a:off x="609600" y="304800"/>
            <a:ext cx="8229600" cy="914400"/>
          </a:xfrm>
          <a:prstGeom prst="rect">
            <a:avLst/>
          </a:prstGeom>
        </p:spPr>
        <p:txBody>
          <a:bodyPr/>
          <a:lstStyle>
            <a:lvl1pPr>
              <a:defRPr>
                <a:solidFill>
                  <a:srgbClr val="0054A4"/>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054A4"/>
              </a:solidFill>
              <a:effectLst/>
              <a:uLnTx/>
              <a:uFillTx/>
              <a:latin typeface="+mj-lt"/>
              <a:ea typeface="+mj-ea"/>
              <a:cs typeface="+mj-cs"/>
            </a:endParaRPr>
          </a:p>
        </p:txBody>
      </p:sp>
      <p:sp>
        <p:nvSpPr>
          <p:cNvPr id="10" name="Footer Placeholder 4"/>
          <p:cNvSpPr txBox="1">
            <a:spLocks/>
          </p:cNvSpPr>
          <p:nvPr userDrawn="1"/>
        </p:nvSpPr>
        <p:spPr>
          <a:xfrm>
            <a:off x="304800" y="6492875"/>
            <a:ext cx="6096000" cy="365125"/>
          </a:xfrm>
          <a:prstGeom prst="rect">
            <a:avLst/>
          </a:prstGeom>
        </p:spPr>
        <p:txBody>
          <a:bodyPr/>
          <a:lstStyle>
            <a:lvl1pPr algn="r">
              <a:defRPr baseline="0">
                <a:solidFill>
                  <a:schemeClr val="tx2">
                    <a:lumMod val="60000"/>
                    <a:lumOff val="4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60000"/>
                    <a:lumOff val="40000"/>
                  </a:schemeClr>
                </a:solidFill>
                <a:effectLst/>
                <a:uLnTx/>
                <a:uFillTx/>
                <a:latin typeface="+mn-lt"/>
                <a:ea typeface="+mn-ea"/>
                <a:cs typeface="+mn-cs"/>
              </a:rPr>
              <a:t>Lesson 16  	  	Slow Down – Whale Crossing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lumMod val="60000"/>
                    <a:lumOff val="40000"/>
                  </a:schemeClr>
                </a:solidFill>
                <a:effectLst/>
                <a:uLnTx/>
                <a:uFillTx/>
                <a:latin typeface="+mn-lt"/>
                <a:ea typeface="+mn-ea"/>
                <a:cs typeface="+mn-cs"/>
              </a:rPr>
              <a:t> </a:t>
            </a:r>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61" r:id="rId5"/>
    <p:sldLayoutId id="2147483662"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hyperlink" Target="http://www.nmfs.noaa.gov/pr/images/cetaceans/rightwhale_vblow_peterduley_nefsc.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hyperlink" Target="http://furnituregang.blogspot.com/" TargetMode="External"/><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kyupi.deviantart.com/art/whale-love-28351185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www.middleeastmonitor.com/20171011-number-of-cargo-ships-arriving-in-qatar-rises-by-47/" TargetMode="Externa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pxhere.com/en/photo/1423603"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hyperlink" Target="https://pxhere.com/en/photo/170400" TargetMode="Externa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48200" y="4381847"/>
            <a:ext cx="4953000" cy="2400657"/>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solidFill>
                  <a:srgbClr val="C00000"/>
                </a:solidFill>
                <a:latin typeface="+mj-lt"/>
              </a:rPr>
              <a:t>Slow Down…</a:t>
            </a:r>
          </a:p>
          <a:p>
            <a:pPr algn="ctr"/>
            <a:r>
              <a:rPr lang="en-US" sz="4400" b="1" spc="50" dirty="0">
                <a:ln w="11430">
                  <a:solidFill>
                    <a:srgbClr val="FF0000"/>
                  </a:solidFill>
                </a:ln>
                <a:solidFill>
                  <a:srgbClr val="C00000"/>
                </a:solidFill>
                <a:latin typeface="+mj-lt"/>
              </a:rPr>
              <a:t>Whale Crossing!</a:t>
            </a:r>
          </a:p>
          <a:p>
            <a:pPr algn="ct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a:p>
            <a:pPr algn="ct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pic>
        <p:nvPicPr>
          <p:cNvPr id="1026" name="Picture 2" descr="C:\Users\cheryl.bonnes\Desktop\CSB Folders\RIGHT WHALES\Marina Program\Flags and Stickers\NOAA_RW_logo_sample1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7539"/>
          <a:stretch/>
        </p:blipFill>
        <p:spPr bwMode="auto">
          <a:xfrm>
            <a:off x="6276975" y="2895600"/>
            <a:ext cx="2152650" cy="1370120"/>
          </a:xfrm>
          <a:prstGeom prst="rect">
            <a:avLst/>
          </a:prstGeom>
          <a:noFill/>
          <a:extLst>
            <a:ext uri="{909E8E84-426E-40DD-AFC4-6F175D3DCCD1}">
              <a14:hiddenFill xmlns:a14="http://schemas.microsoft.com/office/drawing/2010/main">
                <a:solidFill>
                  <a:srgbClr val="FFFFFF"/>
                </a:solidFill>
              </a14:hiddenFill>
            </a:ext>
          </a:extLst>
        </p:spPr>
      </p:pic>
      <p:sp>
        <p:nvSpPr>
          <p:cNvPr id="2" name="Isosceles Triangle 1"/>
          <p:cNvSpPr/>
          <p:nvPr/>
        </p:nvSpPr>
        <p:spPr>
          <a:xfrm>
            <a:off x="5715000" y="1600200"/>
            <a:ext cx="2971800" cy="2739478"/>
          </a:xfrm>
          <a:prstGeom prst="triangle">
            <a:avLst/>
          </a:prstGeom>
          <a:noFill/>
          <a:ln w="88900" cap="rnd"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144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cheryl.bonnes\Desktop\CSB Folders\RIGHT WHALES\Photos\FWRI_FWC\CEWS_2011\CEWS_2011 (6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23" t="12099"/>
          <a:stretch/>
        </p:blipFill>
        <p:spPr bwMode="auto">
          <a:xfrm>
            <a:off x="4267200" y="1508979"/>
            <a:ext cx="4662884" cy="3734057"/>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04800"/>
            <a:ext cx="8229600" cy="838200"/>
          </a:xfrm>
        </p:spPr>
        <p:txBody>
          <a:bodyPr/>
          <a:lstStyle/>
          <a:p>
            <a:r>
              <a:rPr lang="en-US" b="1" dirty="0">
                <a:solidFill>
                  <a:srgbClr val="002060"/>
                </a:solidFill>
              </a:rPr>
              <a:t>Recreational Boating</a:t>
            </a:r>
          </a:p>
        </p:txBody>
      </p:sp>
      <p:sp>
        <p:nvSpPr>
          <p:cNvPr id="9" name="TextBox 8"/>
          <p:cNvSpPr txBox="1"/>
          <p:nvPr/>
        </p:nvSpPr>
        <p:spPr>
          <a:xfrm>
            <a:off x="259477" y="1524000"/>
            <a:ext cx="4083923" cy="3754874"/>
          </a:xfrm>
          <a:prstGeom prst="rect">
            <a:avLst/>
          </a:prstGeom>
          <a:noFill/>
        </p:spPr>
        <p:txBody>
          <a:bodyPr wrap="square" rtlCol="0">
            <a:spAutoFit/>
          </a:bodyPr>
          <a:lstStyle/>
          <a:p>
            <a:r>
              <a:rPr lang="en-US" sz="3400" dirty="0">
                <a:solidFill>
                  <a:srgbClr val="002060"/>
                </a:solidFill>
              </a:rPr>
              <a:t>The warm weather in the Southeast U.S. attracts many recreational boats. These include yachts, fishing boats, and many other vessels.  </a:t>
            </a:r>
          </a:p>
        </p:txBody>
      </p:sp>
      <p:sp>
        <p:nvSpPr>
          <p:cNvPr id="12" name="TextBox 11"/>
          <p:cNvSpPr txBox="1"/>
          <p:nvPr/>
        </p:nvSpPr>
        <p:spPr>
          <a:xfrm>
            <a:off x="7010400" y="1564548"/>
            <a:ext cx="1725152" cy="261610"/>
          </a:xfrm>
          <a:prstGeom prst="rect">
            <a:avLst/>
          </a:prstGeom>
          <a:noFill/>
        </p:spPr>
        <p:txBody>
          <a:bodyPr wrap="none" rtlCol="0">
            <a:spAutoFit/>
          </a:bodyPr>
          <a:lstStyle/>
          <a:p>
            <a:r>
              <a:rPr lang="en-US" sz="1100" b="1" i="1" dirty="0">
                <a:solidFill>
                  <a:schemeClr val="bg1"/>
                </a:solidFill>
              </a:rPr>
              <a:t>Taken under NOAA Permit</a:t>
            </a:r>
          </a:p>
        </p:txBody>
      </p:sp>
    </p:spTree>
    <p:extLst>
      <p:ext uri="{BB962C8B-B14F-4D97-AF65-F5344CB8AC3E}">
        <p14:creationId xmlns:p14="http://schemas.microsoft.com/office/powerpoint/2010/main" val="268153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18221" y="3733800"/>
            <a:ext cx="3733800" cy="1569660"/>
          </a:xfrm>
          <a:prstGeom prst="rect">
            <a:avLst/>
          </a:prstGeom>
          <a:noFill/>
        </p:spPr>
        <p:txBody>
          <a:bodyPr wrap="square" rtlCol="0">
            <a:spAutoFit/>
          </a:bodyPr>
          <a:lstStyle/>
          <a:p>
            <a:r>
              <a:rPr lang="en-US" sz="3200" b="1" dirty="0">
                <a:solidFill>
                  <a:srgbClr val="002060"/>
                </a:solidFill>
              </a:rPr>
              <a:t>…because they are dark in color and have no dorsal fin. </a:t>
            </a:r>
          </a:p>
        </p:txBody>
      </p:sp>
      <p:sp>
        <p:nvSpPr>
          <p:cNvPr id="5" name="TextBox 4"/>
          <p:cNvSpPr txBox="1"/>
          <p:nvPr/>
        </p:nvSpPr>
        <p:spPr>
          <a:xfrm>
            <a:off x="304800" y="381000"/>
            <a:ext cx="3581400" cy="769441"/>
          </a:xfrm>
          <a:prstGeom prst="rect">
            <a:avLst/>
          </a:prstGeom>
          <a:noFill/>
        </p:spPr>
        <p:txBody>
          <a:bodyPr wrap="square" rtlCol="0">
            <a:spAutoFit/>
          </a:bodyPr>
          <a:lstStyle/>
          <a:p>
            <a:pPr algn="ctr"/>
            <a:r>
              <a:rPr lang="en-US" sz="4400" b="1" dirty="0">
                <a:solidFill>
                  <a:srgbClr val="002060"/>
                </a:solidFill>
                <a:latin typeface="+mj-lt"/>
              </a:rPr>
              <a:t>Appearance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00" y="3031706"/>
            <a:ext cx="5252100" cy="3505200"/>
          </a:xfrm>
          <a:prstGeom prst="rect">
            <a:avLst/>
          </a:prstGeom>
          <a:noFill/>
          <a:ln w="3810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1736" y="6288613"/>
            <a:ext cx="5276514" cy="261610"/>
          </a:xfrm>
          <a:prstGeom prst="rect">
            <a:avLst/>
          </a:prstGeom>
          <a:noFill/>
        </p:spPr>
        <p:txBody>
          <a:bodyPr wrap="square" rtlCol="0">
            <a:spAutoFit/>
          </a:bodyPr>
          <a:lstStyle/>
          <a:p>
            <a:r>
              <a:rPr lang="en-US" sz="1100" b="1" i="1" dirty="0">
                <a:solidFill>
                  <a:schemeClr val="bg1"/>
                </a:solidFill>
              </a:rPr>
              <a:t>Photo credit: FWC, taken under NOAA  Permit # 775-1875</a:t>
            </a:r>
          </a:p>
        </p:txBody>
      </p:sp>
      <p:pic>
        <p:nvPicPr>
          <p:cNvPr id="5123" name="Picture 3" descr="C:\Users\cheryl.bonnes\Desktop\CSB Folders\RIGHT WHALES\Photos\NOAA\NOAA_Zoodsma\NOAA_BZ_201102 (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159603"/>
            <a:ext cx="4572713" cy="3048475"/>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19600" y="2917654"/>
            <a:ext cx="5276514" cy="261610"/>
          </a:xfrm>
          <a:prstGeom prst="rect">
            <a:avLst/>
          </a:prstGeom>
          <a:noFill/>
        </p:spPr>
        <p:txBody>
          <a:bodyPr wrap="square" rtlCol="0">
            <a:spAutoFit/>
          </a:bodyPr>
          <a:lstStyle/>
          <a:p>
            <a:r>
              <a:rPr lang="en-US" sz="1100" b="1" i="1" dirty="0">
                <a:solidFill>
                  <a:schemeClr val="bg1"/>
                </a:solidFill>
              </a:rPr>
              <a:t>Photo credit: Barb </a:t>
            </a:r>
            <a:r>
              <a:rPr lang="en-US" sz="1100" b="1" i="1" dirty="0" err="1">
                <a:solidFill>
                  <a:schemeClr val="bg1"/>
                </a:solidFill>
              </a:rPr>
              <a:t>Zoodsma</a:t>
            </a:r>
            <a:r>
              <a:rPr lang="en-US" sz="1100" b="1" i="1" dirty="0">
                <a:solidFill>
                  <a:schemeClr val="bg1"/>
                </a:solidFill>
              </a:rPr>
              <a:t>, NOAA</a:t>
            </a:r>
          </a:p>
        </p:txBody>
      </p:sp>
      <p:sp>
        <p:nvSpPr>
          <p:cNvPr id="3" name="TextBox 2"/>
          <p:cNvSpPr txBox="1"/>
          <p:nvPr/>
        </p:nvSpPr>
        <p:spPr>
          <a:xfrm>
            <a:off x="304800" y="1347994"/>
            <a:ext cx="3962400" cy="1569660"/>
          </a:xfrm>
          <a:prstGeom prst="rect">
            <a:avLst/>
          </a:prstGeom>
          <a:noFill/>
        </p:spPr>
        <p:txBody>
          <a:bodyPr wrap="square" rtlCol="0">
            <a:spAutoFit/>
          </a:bodyPr>
          <a:lstStyle/>
          <a:p>
            <a:r>
              <a:rPr lang="en-US" sz="3200" b="1" dirty="0">
                <a:solidFill>
                  <a:srgbClr val="002060"/>
                </a:solidFill>
              </a:rPr>
              <a:t>Mariners have a hard time seeing North Atlantic right whales…</a:t>
            </a:r>
            <a:endParaRPr lang="en-US" sz="3200" dirty="0"/>
          </a:p>
        </p:txBody>
      </p:sp>
    </p:spTree>
    <p:extLst>
      <p:ext uri="{BB962C8B-B14F-4D97-AF65-F5344CB8AC3E}">
        <p14:creationId xmlns:p14="http://schemas.microsoft.com/office/powerpoint/2010/main" val="2986868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3393" y="152400"/>
            <a:ext cx="2266966" cy="769441"/>
          </a:xfrm>
          <a:prstGeom prst="rect">
            <a:avLst/>
          </a:prstGeom>
          <a:noFill/>
        </p:spPr>
        <p:txBody>
          <a:bodyPr wrap="none" rtlCol="0">
            <a:spAutoFit/>
          </a:bodyPr>
          <a:lstStyle/>
          <a:p>
            <a:pPr algn="ctr"/>
            <a:r>
              <a:rPr lang="en-US" sz="4400" b="1" dirty="0">
                <a:solidFill>
                  <a:srgbClr val="002060"/>
                </a:solidFill>
              </a:rPr>
              <a:t>Behavior</a:t>
            </a:r>
          </a:p>
        </p:txBody>
      </p:sp>
      <p:sp>
        <p:nvSpPr>
          <p:cNvPr id="3" name="TextBox 2"/>
          <p:cNvSpPr txBox="1"/>
          <p:nvPr/>
        </p:nvSpPr>
        <p:spPr>
          <a:xfrm>
            <a:off x="228600" y="838200"/>
            <a:ext cx="8686800" cy="1569660"/>
          </a:xfrm>
          <a:prstGeom prst="rect">
            <a:avLst/>
          </a:prstGeom>
          <a:noFill/>
        </p:spPr>
        <p:txBody>
          <a:bodyPr wrap="square" rtlCol="0">
            <a:spAutoFit/>
          </a:bodyPr>
          <a:lstStyle/>
          <a:p>
            <a:r>
              <a:rPr lang="en-US" sz="3200" dirty="0">
                <a:solidFill>
                  <a:srgbClr val="002060"/>
                </a:solidFill>
              </a:rPr>
              <a:t>North Atlantic right whales spend a lot of time at the surface of the water. This makes them more vulnerable to ship strikes.</a:t>
            </a:r>
          </a:p>
        </p:txBody>
      </p:sp>
      <p:pic>
        <p:nvPicPr>
          <p:cNvPr id="3074" name="Picture 2" descr="http://farm6.staticflickr.com/5062/5621839007_0cbc6da4d7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092" y="2461561"/>
            <a:ext cx="5756307" cy="3840537"/>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2093" y="6040488"/>
            <a:ext cx="5181227" cy="261610"/>
          </a:xfrm>
          <a:prstGeom prst="rect">
            <a:avLst/>
          </a:prstGeom>
          <a:noFill/>
        </p:spPr>
        <p:txBody>
          <a:bodyPr wrap="none" rtlCol="0">
            <a:spAutoFit/>
          </a:bodyPr>
          <a:lstStyle/>
          <a:p>
            <a:r>
              <a:rPr lang="en-US" sz="1100" b="1" i="1" dirty="0">
                <a:solidFill>
                  <a:schemeClr val="bg1"/>
                </a:solidFill>
              </a:rPr>
              <a:t>Photo credit: Massachusetts Energy and Environmental Affairs; NOAA Permit # 14603</a:t>
            </a:r>
          </a:p>
        </p:txBody>
      </p:sp>
    </p:spTree>
    <p:extLst>
      <p:ext uri="{BB962C8B-B14F-4D97-AF65-F5344CB8AC3E}">
        <p14:creationId xmlns:p14="http://schemas.microsoft.com/office/powerpoint/2010/main" val="1909867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98846" y="655638"/>
            <a:ext cx="8229600" cy="639762"/>
          </a:xfrm>
        </p:spPr>
        <p:txBody>
          <a:bodyPr>
            <a:noAutofit/>
          </a:bodyPr>
          <a:lstStyle/>
          <a:p>
            <a:pPr algn="ctr"/>
            <a:r>
              <a:rPr lang="en-US" sz="3600" dirty="0">
                <a:solidFill>
                  <a:srgbClr val="002060"/>
                </a:solidFill>
              </a:rPr>
              <a:t>Right Whales are </a:t>
            </a:r>
            <a:r>
              <a:rPr lang="en-US" sz="3600" u="sng" dirty="0">
                <a:solidFill>
                  <a:srgbClr val="002060"/>
                </a:solidFill>
              </a:rPr>
              <a:t>not good </a:t>
            </a:r>
            <a:r>
              <a:rPr lang="en-US" sz="3600" dirty="0">
                <a:solidFill>
                  <a:srgbClr val="002060"/>
                </a:solidFill>
              </a:rPr>
              <a:t>at detecting ships and are </a:t>
            </a:r>
            <a:r>
              <a:rPr lang="en-US" sz="3600" u="sng" dirty="0">
                <a:solidFill>
                  <a:srgbClr val="002060"/>
                </a:solidFill>
              </a:rPr>
              <a:t>slow</a:t>
            </a:r>
            <a:r>
              <a:rPr lang="en-US" sz="3600" dirty="0">
                <a:solidFill>
                  <a:srgbClr val="002060"/>
                </a:solidFill>
              </a:rPr>
              <a:t> swimmers!</a:t>
            </a:r>
          </a:p>
        </p:txBody>
      </p:sp>
      <p:sp>
        <p:nvSpPr>
          <p:cNvPr id="10" name="TextBox 9"/>
          <p:cNvSpPr txBox="1"/>
          <p:nvPr/>
        </p:nvSpPr>
        <p:spPr>
          <a:xfrm>
            <a:off x="218982" y="4602540"/>
            <a:ext cx="8770093" cy="1569660"/>
          </a:xfrm>
          <a:prstGeom prst="rect">
            <a:avLst/>
          </a:prstGeom>
          <a:noFill/>
        </p:spPr>
        <p:txBody>
          <a:bodyPr wrap="square" rtlCol="0">
            <a:spAutoFit/>
          </a:bodyPr>
          <a:lstStyle/>
          <a:p>
            <a:r>
              <a:rPr lang="en-US" sz="3200" b="1" dirty="0">
                <a:solidFill>
                  <a:srgbClr val="002060"/>
                </a:solidFill>
              </a:rPr>
              <a:t>These two behaviors make it hard for them to avoid ships or swim out of the way in time to avoid danger.</a:t>
            </a:r>
          </a:p>
        </p:txBody>
      </p:sp>
      <p:pic>
        <p:nvPicPr>
          <p:cNvPr id="12" name="Content Placeholder 11" descr="091229124930-large.jpg"/>
          <p:cNvPicPr>
            <a:picLocks noGrp="1" noChangeAspect="1"/>
          </p:cNvPicPr>
          <p:nvPr>
            <p:ph sz="half" idx="2"/>
          </p:nvPr>
        </p:nvPicPr>
        <p:blipFill>
          <a:blip r:embed="rId3" cstate="print">
            <a:lum contrast="20000"/>
          </a:blip>
          <a:stretch>
            <a:fillRect/>
          </a:stretch>
        </p:blipFill>
        <p:spPr>
          <a:xfrm>
            <a:off x="228600" y="1593515"/>
            <a:ext cx="4191000" cy="2794001"/>
          </a:xfrm>
          <a:prstGeom prst="rect">
            <a:avLst/>
          </a:prstGeom>
          <a:solidFill>
            <a:srgbClr val="FFFFFF">
              <a:shade val="85000"/>
            </a:srgbClr>
          </a:solidFill>
          <a:ln w="38100" cap="sq" cmpd="sng">
            <a:solidFill>
              <a:srgbClr val="002060"/>
            </a:solidFill>
            <a:miter lim="800000"/>
          </a:ln>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228600" y="4097832"/>
            <a:ext cx="1326004" cy="261610"/>
          </a:xfrm>
          <a:prstGeom prst="rect">
            <a:avLst/>
          </a:prstGeom>
          <a:noFill/>
        </p:spPr>
        <p:txBody>
          <a:bodyPr wrap="none" rtlCol="0">
            <a:spAutoFit/>
          </a:bodyPr>
          <a:lstStyle/>
          <a:p>
            <a:r>
              <a:rPr lang="en-US" sz="1100" b="1" i="1" dirty="0">
                <a:solidFill>
                  <a:schemeClr val="bg1"/>
                </a:solidFill>
              </a:rPr>
              <a:t>Photo credit: NOAA</a:t>
            </a:r>
          </a:p>
        </p:txBody>
      </p:sp>
      <p:pic>
        <p:nvPicPr>
          <p:cNvPr id="4098" name="Picture 2" descr="right whale with v-shaped blow clearly visibl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589531"/>
            <a:ext cx="3962400" cy="2753869"/>
          </a:xfrm>
          <a:prstGeom prst="rect">
            <a:avLst/>
          </a:prstGeom>
          <a:ln w="38100" cap="sq" cmpd="sng">
            <a:solidFill>
              <a:srgbClr val="002060"/>
            </a:solidFill>
            <a:prstDash val="solid"/>
            <a:miter lim="800000"/>
          </a:ln>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724400" y="4157990"/>
            <a:ext cx="4176639" cy="261610"/>
          </a:xfrm>
          <a:prstGeom prst="rect">
            <a:avLst/>
          </a:prstGeom>
          <a:noFill/>
        </p:spPr>
        <p:txBody>
          <a:bodyPr wrap="square" rtlCol="0">
            <a:spAutoFit/>
          </a:bodyPr>
          <a:lstStyle/>
          <a:p>
            <a:r>
              <a:rPr lang="en-US" sz="1100" b="1" i="1" dirty="0">
                <a:solidFill>
                  <a:schemeClr val="bg1"/>
                </a:solidFill>
              </a:rPr>
              <a:t>Photo credit: NOAA/NEFSC Peter </a:t>
            </a:r>
            <a:r>
              <a:rPr lang="en-US" sz="1100" b="1" i="1" dirty="0" err="1">
                <a:solidFill>
                  <a:schemeClr val="bg1"/>
                </a:solidFill>
              </a:rPr>
              <a:t>Duley</a:t>
            </a:r>
            <a:r>
              <a:rPr lang="en-US" sz="1100" b="1" i="1" dirty="0">
                <a:solidFill>
                  <a:schemeClr val="bg1"/>
                </a:solidFill>
              </a:rPr>
              <a:t>, NOAA Permit # 775-1875</a:t>
            </a:r>
          </a:p>
        </p:txBody>
      </p:sp>
    </p:spTree>
    <p:extLst>
      <p:ext uri="{BB962C8B-B14F-4D97-AF65-F5344CB8AC3E}">
        <p14:creationId xmlns:p14="http://schemas.microsoft.com/office/powerpoint/2010/main" val="3153076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10330_5575312384.jpg"/>
          <p:cNvPicPr>
            <a:picLocks noChangeAspect="1"/>
          </p:cNvPicPr>
          <p:nvPr/>
        </p:nvPicPr>
        <p:blipFill rotWithShape="1">
          <a:blip r:embed="rId3" cstate="print"/>
          <a:srcRect t="9923"/>
          <a:stretch/>
        </p:blipFill>
        <p:spPr>
          <a:xfrm>
            <a:off x="0" y="1569660"/>
            <a:ext cx="9144000" cy="5288340"/>
          </a:xfrm>
          <a:prstGeom prst="rect">
            <a:avLst/>
          </a:prstGeom>
        </p:spPr>
      </p:pic>
      <p:sp>
        <p:nvSpPr>
          <p:cNvPr id="4" name="TextBox 3"/>
          <p:cNvSpPr txBox="1"/>
          <p:nvPr/>
        </p:nvSpPr>
        <p:spPr>
          <a:xfrm>
            <a:off x="304800" y="0"/>
            <a:ext cx="8077200" cy="1569660"/>
          </a:xfrm>
          <a:prstGeom prst="rect">
            <a:avLst/>
          </a:prstGeom>
          <a:noFill/>
        </p:spPr>
        <p:txBody>
          <a:bodyPr wrap="square" rtlCol="0">
            <a:spAutoFit/>
          </a:bodyPr>
          <a:lstStyle/>
          <a:p>
            <a:r>
              <a:rPr lang="en-US" sz="3200" b="1" dirty="0">
                <a:solidFill>
                  <a:srgbClr val="002060"/>
                </a:solidFill>
              </a:rPr>
              <a:t>If you were the captain of this ship, do you think you would have a hard time seeing the whale?</a:t>
            </a:r>
          </a:p>
        </p:txBody>
      </p:sp>
      <p:sp>
        <p:nvSpPr>
          <p:cNvPr id="5" name="TextBox 4"/>
          <p:cNvSpPr txBox="1"/>
          <p:nvPr/>
        </p:nvSpPr>
        <p:spPr>
          <a:xfrm>
            <a:off x="7532340" y="6452351"/>
            <a:ext cx="1326004" cy="430887"/>
          </a:xfrm>
          <a:prstGeom prst="rect">
            <a:avLst/>
          </a:prstGeom>
          <a:noFill/>
        </p:spPr>
        <p:txBody>
          <a:bodyPr wrap="none" rtlCol="0">
            <a:spAutoFit/>
          </a:bodyPr>
          <a:lstStyle/>
          <a:p>
            <a:r>
              <a:rPr lang="en-US" sz="1100" b="1" i="1" dirty="0">
                <a:solidFill>
                  <a:schemeClr val="bg1"/>
                </a:solidFill>
              </a:rPr>
              <a:t>Photo credit: NOAA</a:t>
            </a:r>
          </a:p>
          <a:p>
            <a:endParaRPr lang="en-US" sz="1100" b="1" i="1" dirty="0"/>
          </a:p>
        </p:txBody>
      </p:sp>
    </p:spTree>
    <p:extLst>
      <p:ext uri="{BB962C8B-B14F-4D97-AF65-F5344CB8AC3E}">
        <p14:creationId xmlns:p14="http://schemas.microsoft.com/office/powerpoint/2010/main" val="3197772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0022" y="152400"/>
            <a:ext cx="5452583" cy="1446550"/>
          </a:xfrm>
          <a:prstGeom prst="rect">
            <a:avLst/>
          </a:prstGeom>
          <a:noFill/>
        </p:spPr>
        <p:txBody>
          <a:bodyPr wrap="none" rtlCol="0">
            <a:spAutoFit/>
          </a:bodyPr>
          <a:lstStyle/>
          <a:p>
            <a:pPr algn="ctr"/>
            <a:r>
              <a:rPr lang="en-US" sz="4400" b="1" dirty="0">
                <a:solidFill>
                  <a:srgbClr val="002060"/>
                </a:solidFill>
                <a:latin typeface="+mj-lt"/>
              </a:rPr>
              <a:t>What is being done to </a:t>
            </a:r>
          </a:p>
          <a:p>
            <a:pPr algn="ctr"/>
            <a:r>
              <a:rPr lang="en-US" sz="4400" b="1" dirty="0">
                <a:solidFill>
                  <a:srgbClr val="002060"/>
                </a:solidFill>
                <a:latin typeface="+mj-lt"/>
              </a:rPr>
              <a:t>protect right whales?</a:t>
            </a:r>
          </a:p>
        </p:txBody>
      </p:sp>
      <p:sp>
        <p:nvSpPr>
          <p:cNvPr id="3" name="TextBox 2"/>
          <p:cNvSpPr txBox="1"/>
          <p:nvPr/>
        </p:nvSpPr>
        <p:spPr>
          <a:xfrm>
            <a:off x="155575" y="1676400"/>
            <a:ext cx="8839200" cy="4585871"/>
          </a:xfrm>
          <a:prstGeom prst="rect">
            <a:avLst/>
          </a:prstGeom>
          <a:noFill/>
        </p:spPr>
        <p:txBody>
          <a:bodyPr wrap="square" rtlCol="0">
            <a:spAutoFit/>
          </a:bodyPr>
          <a:lstStyle/>
          <a:p>
            <a:r>
              <a:rPr lang="en-US" sz="3600" b="1" dirty="0">
                <a:solidFill>
                  <a:srgbClr val="002060"/>
                </a:solidFill>
              </a:rPr>
              <a:t>There have been many different conservation measures put into place to help the North Atlantic right whale population: </a:t>
            </a:r>
          </a:p>
          <a:p>
            <a:endParaRPr lang="en-US" sz="2800" b="1" dirty="0">
              <a:solidFill>
                <a:srgbClr val="002060"/>
              </a:solidFill>
            </a:endParaRPr>
          </a:p>
          <a:p>
            <a:pPr marL="457200" indent="-457200">
              <a:buFont typeface="Arial" pitchFamily="34" charset="0"/>
              <a:buChar char="•"/>
            </a:pPr>
            <a:r>
              <a:rPr lang="en-US" sz="3200" b="1" dirty="0">
                <a:solidFill>
                  <a:srgbClr val="002060"/>
                </a:solidFill>
              </a:rPr>
              <a:t>Early Warning System</a:t>
            </a:r>
          </a:p>
          <a:p>
            <a:pPr marL="457200" indent="-457200">
              <a:buFont typeface="Arial" pitchFamily="34" charset="0"/>
              <a:buChar char="•"/>
            </a:pPr>
            <a:r>
              <a:rPr lang="en-US" sz="3200" b="1" dirty="0">
                <a:solidFill>
                  <a:srgbClr val="002060"/>
                </a:solidFill>
              </a:rPr>
              <a:t>Ship Strike Reduction Rule</a:t>
            </a:r>
          </a:p>
          <a:p>
            <a:pPr marL="457200" indent="-457200">
              <a:buFont typeface="Arial" pitchFamily="34" charset="0"/>
              <a:buChar char="•"/>
            </a:pPr>
            <a:r>
              <a:rPr lang="en-US" sz="3200" b="1" dirty="0">
                <a:solidFill>
                  <a:srgbClr val="002060"/>
                </a:solidFill>
              </a:rPr>
              <a:t>No Approach Rule (500 yards)</a:t>
            </a:r>
          </a:p>
          <a:p>
            <a:pPr marL="457200" indent="-457200">
              <a:buFont typeface="Arial" pitchFamily="34" charset="0"/>
              <a:buChar char="•"/>
            </a:pPr>
            <a:r>
              <a:rPr lang="en-US" sz="3200" b="1" dirty="0">
                <a:solidFill>
                  <a:srgbClr val="002060"/>
                </a:solidFill>
              </a:rPr>
              <a:t>Education &amp; Outreach</a:t>
            </a:r>
          </a:p>
          <a:p>
            <a:endParaRPr lang="en-US" sz="2800" b="1" dirty="0">
              <a:solidFill>
                <a:srgbClr val="002060"/>
              </a:solidFill>
            </a:endParaRPr>
          </a:p>
        </p:txBody>
      </p:sp>
      <p:sp>
        <p:nvSpPr>
          <p:cNvPr id="8" name="TextBox 7"/>
          <p:cNvSpPr txBox="1"/>
          <p:nvPr/>
        </p:nvSpPr>
        <p:spPr>
          <a:xfrm>
            <a:off x="6858000" y="4038600"/>
            <a:ext cx="184731" cy="369332"/>
          </a:xfrm>
          <a:prstGeom prst="rect">
            <a:avLst/>
          </a:prstGeom>
          <a:noFill/>
        </p:spPr>
        <p:txBody>
          <a:bodyPr wrap="none" rtlCol="0">
            <a:spAutoFit/>
          </a:bodyPr>
          <a:lstStyle/>
          <a:p>
            <a:endParaRPr lang="en-US" dirty="0"/>
          </a:p>
        </p:txBody>
      </p:sp>
      <p:sp>
        <p:nvSpPr>
          <p:cNvPr id="5122" name="AutoShape 2" descr="http://www.assist-us.com/assist-us-email-logo.jpg"/>
          <p:cNvSpPr>
            <a:spLocks noChangeAspect="1" noChangeArrowheads="1"/>
          </p:cNvSpPr>
          <p:nvPr/>
        </p:nvSpPr>
        <p:spPr bwMode="auto">
          <a:xfrm>
            <a:off x="155575" y="-395288"/>
            <a:ext cx="1476375" cy="82867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5124" name="AutoShape 4" descr="http://www.assist-us.com/assist-us-email-logo.jpg"/>
          <p:cNvSpPr>
            <a:spLocks noChangeAspect="1" noChangeArrowheads="1"/>
          </p:cNvSpPr>
          <p:nvPr/>
        </p:nvSpPr>
        <p:spPr bwMode="auto">
          <a:xfrm>
            <a:off x="155575" y="-395288"/>
            <a:ext cx="1476375" cy="82867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5126" name="AutoShape 6" descr="http://www.assist-us.com/assist-us-email-logo.jpg"/>
          <p:cNvSpPr>
            <a:spLocks noChangeAspect="1" noChangeArrowheads="1"/>
          </p:cNvSpPr>
          <p:nvPr/>
        </p:nvSpPr>
        <p:spPr bwMode="auto">
          <a:xfrm>
            <a:off x="155575" y="-395288"/>
            <a:ext cx="1476375" cy="828676"/>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551162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600"/>
            <a:ext cx="9170633" cy="769441"/>
          </a:xfrm>
          <a:prstGeom prst="rect">
            <a:avLst/>
          </a:prstGeom>
          <a:noFill/>
        </p:spPr>
        <p:txBody>
          <a:bodyPr wrap="square" rtlCol="0">
            <a:spAutoFit/>
          </a:bodyPr>
          <a:lstStyle/>
          <a:p>
            <a:pPr algn="ctr"/>
            <a:r>
              <a:rPr lang="en-US" sz="4400" b="1" dirty="0">
                <a:solidFill>
                  <a:srgbClr val="002060"/>
                </a:solidFill>
              </a:rPr>
              <a:t>Early Warning System</a:t>
            </a:r>
          </a:p>
        </p:txBody>
      </p:sp>
      <p:pic>
        <p:nvPicPr>
          <p:cNvPr id="20" name="Picture 19" descr="Picture boat.jpg"/>
          <p:cNvPicPr>
            <a:picLocks noChangeAspect="1"/>
          </p:cNvPicPr>
          <p:nvPr/>
        </p:nvPicPr>
        <p:blipFill>
          <a:blip r:embed="rId3" cstate="print"/>
          <a:stretch>
            <a:fillRect/>
          </a:stretch>
        </p:blipFill>
        <p:spPr>
          <a:xfrm>
            <a:off x="5638800" y="1448539"/>
            <a:ext cx="3399033" cy="2210133"/>
          </a:xfrm>
          <a:prstGeom prst="rect">
            <a:avLst/>
          </a:prstGeom>
          <a:ln w="38100" cap="sq">
            <a:solidFill>
              <a:srgbClr val="002060"/>
            </a:solidFill>
            <a:prstDash val="solid"/>
            <a:miter lim="800000"/>
          </a:ln>
          <a:effectLst/>
        </p:spPr>
      </p:pic>
      <p:sp>
        <p:nvSpPr>
          <p:cNvPr id="21" name="TextBox 20"/>
          <p:cNvSpPr txBox="1"/>
          <p:nvPr/>
        </p:nvSpPr>
        <p:spPr>
          <a:xfrm>
            <a:off x="7338316" y="3338409"/>
            <a:ext cx="1676401" cy="261610"/>
          </a:xfrm>
          <a:prstGeom prst="rect">
            <a:avLst/>
          </a:prstGeom>
          <a:noFill/>
        </p:spPr>
        <p:txBody>
          <a:bodyPr wrap="square" rtlCol="0">
            <a:spAutoFit/>
          </a:bodyPr>
          <a:lstStyle/>
          <a:p>
            <a:pPr algn="r"/>
            <a:r>
              <a:rPr lang="en-US" sz="1100" b="1" i="1" dirty="0">
                <a:solidFill>
                  <a:schemeClr val="bg1"/>
                </a:solidFill>
              </a:rPr>
              <a:t>Photo Credit: NOAA </a:t>
            </a:r>
            <a:endParaRPr lang="en-US" sz="1100" i="1" dirty="0">
              <a:solidFill>
                <a:schemeClr val="bg1"/>
              </a:solidFill>
            </a:endParaRPr>
          </a:p>
        </p:txBody>
      </p:sp>
      <p:pic>
        <p:nvPicPr>
          <p:cNvPr id="5" name="Picture 4" descr="plane.jpg"/>
          <p:cNvPicPr>
            <a:picLocks noChangeAspect="1"/>
          </p:cNvPicPr>
          <p:nvPr/>
        </p:nvPicPr>
        <p:blipFill>
          <a:blip r:embed="rId4" cstate="print"/>
          <a:stretch>
            <a:fillRect/>
          </a:stretch>
        </p:blipFill>
        <p:spPr>
          <a:xfrm>
            <a:off x="2541528" y="3810000"/>
            <a:ext cx="2920457" cy="2385991"/>
          </a:xfrm>
          <a:prstGeom prst="rect">
            <a:avLst/>
          </a:prstGeom>
          <a:ln w="38100" cap="sq">
            <a:solidFill>
              <a:srgbClr val="002060"/>
            </a:solidFill>
            <a:prstDash val="solid"/>
            <a:miter lim="800000"/>
          </a:ln>
          <a:effectLst/>
        </p:spPr>
      </p:pic>
      <p:pic>
        <p:nvPicPr>
          <p:cNvPr id="6" name="Picture 5" descr="image001.jpg"/>
          <p:cNvPicPr>
            <a:picLocks noChangeAspect="1"/>
          </p:cNvPicPr>
          <p:nvPr/>
        </p:nvPicPr>
        <p:blipFill>
          <a:blip r:embed="rId5" cstate="print"/>
          <a:stretch>
            <a:fillRect/>
          </a:stretch>
        </p:blipFill>
        <p:spPr>
          <a:xfrm>
            <a:off x="5009959" y="5894646"/>
            <a:ext cx="408277" cy="292537"/>
          </a:xfrm>
          <a:prstGeom prst="rect">
            <a:avLst/>
          </a:prstGeom>
          <a:ln w="38100">
            <a:noFill/>
          </a:ln>
        </p:spPr>
      </p:pic>
      <p:sp>
        <p:nvSpPr>
          <p:cNvPr id="10" name="TextBox 9"/>
          <p:cNvSpPr txBox="1"/>
          <p:nvPr/>
        </p:nvSpPr>
        <p:spPr>
          <a:xfrm>
            <a:off x="2490629" y="5825571"/>
            <a:ext cx="2386171" cy="307777"/>
          </a:xfrm>
          <a:prstGeom prst="rect">
            <a:avLst/>
          </a:prstGeom>
          <a:noFill/>
          <a:ln w="38100">
            <a:noFill/>
          </a:ln>
        </p:spPr>
        <p:txBody>
          <a:bodyPr wrap="square" rtlCol="0">
            <a:spAutoFit/>
          </a:bodyPr>
          <a:lstStyle/>
          <a:p>
            <a:r>
              <a:rPr lang="en-US" sz="1400" b="1" dirty="0">
                <a:solidFill>
                  <a:schemeClr val="bg1"/>
                </a:solidFill>
              </a:rPr>
              <a:t>ASSIST-U.S. Cessna 337 (O2) </a:t>
            </a:r>
          </a:p>
        </p:txBody>
      </p:sp>
      <p:pic>
        <p:nvPicPr>
          <p:cNvPr id="11" name="Picture 10" descr="spotters-Frank Gromling.jpg"/>
          <p:cNvPicPr>
            <a:picLocks noChangeAspect="1"/>
          </p:cNvPicPr>
          <p:nvPr/>
        </p:nvPicPr>
        <p:blipFill>
          <a:blip r:embed="rId6" cstate="print"/>
          <a:stretch>
            <a:fillRect/>
          </a:stretch>
        </p:blipFill>
        <p:spPr>
          <a:xfrm>
            <a:off x="2538570" y="1447800"/>
            <a:ext cx="2923416" cy="2192563"/>
          </a:xfrm>
          <a:prstGeom prst="rect">
            <a:avLst/>
          </a:prstGeom>
          <a:ln w="38100">
            <a:solidFill>
              <a:srgbClr val="002060"/>
            </a:solidFill>
          </a:ln>
          <a:effectLst/>
        </p:spPr>
      </p:pic>
      <p:sp>
        <p:nvSpPr>
          <p:cNvPr id="12" name="TextBox 11"/>
          <p:cNvSpPr txBox="1"/>
          <p:nvPr/>
        </p:nvSpPr>
        <p:spPr>
          <a:xfrm>
            <a:off x="3404586" y="1448539"/>
            <a:ext cx="2057400" cy="261610"/>
          </a:xfrm>
          <a:prstGeom prst="rect">
            <a:avLst/>
          </a:prstGeom>
          <a:noFill/>
        </p:spPr>
        <p:txBody>
          <a:bodyPr wrap="square" rtlCol="0">
            <a:spAutoFit/>
          </a:bodyPr>
          <a:lstStyle/>
          <a:p>
            <a:pPr algn="r"/>
            <a:r>
              <a:rPr lang="en-US" sz="1100" b="1" i="1" dirty="0">
                <a:solidFill>
                  <a:schemeClr val="bg1"/>
                </a:solidFill>
              </a:rPr>
              <a:t>Photo credit: Frank </a:t>
            </a:r>
            <a:r>
              <a:rPr lang="en-US" sz="1100" b="1" i="1" dirty="0" err="1">
                <a:solidFill>
                  <a:schemeClr val="bg1"/>
                </a:solidFill>
              </a:rPr>
              <a:t>Gromling</a:t>
            </a:r>
            <a:endParaRPr lang="en-US" sz="1100" b="1" i="1" dirty="0">
              <a:solidFill>
                <a:schemeClr val="bg1"/>
              </a:solidFill>
            </a:endParaRPr>
          </a:p>
        </p:txBody>
      </p:sp>
      <p:pic>
        <p:nvPicPr>
          <p:cNvPr id="3" name="Picture 2" descr="A picture containing object, outdoor, water, boat&#10;&#10;Description automatically generated">
            <a:extLst>
              <a:ext uri="{FF2B5EF4-FFF2-40B4-BE49-F238E27FC236}">
                <a16:creationId xmlns:a16="http://schemas.microsoft.com/office/drawing/2014/main" id="{2BF093B3-E060-4762-97F7-F52D786CC42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04800" y="2332718"/>
            <a:ext cx="1972171" cy="2954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9391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10472" y="2667000"/>
            <a:ext cx="3962400" cy="3046988"/>
          </a:xfrm>
          <a:prstGeom prst="rect">
            <a:avLst/>
          </a:prstGeom>
          <a:noFill/>
        </p:spPr>
        <p:txBody>
          <a:bodyPr wrap="square" rtlCol="0">
            <a:spAutoFit/>
          </a:bodyPr>
          <a:lstStyle/>
          <a:p>
            <a:r>
              <a:rPr lang="en-US" sz="3200" dirty="0">
                <a:solidFill>
                  <a:srgbClr val="002060"/>
                </a:solidFill>
              </a:rPr>
              <a:t>All large vessels (65 ft. or greater) must slow to speeds of 10 knots or less while traveling within the seasonal management areas </a:t>
            </a:r>
          </a:p>
        </p:txBody>
      </p:sp>
      <p:pic>
        <p:nvPicPr>
          <p:cNvPr id="4099" name="Picture 3" descr="C:\Users\cheryl.bonnes\Desktop\CSB Folders\RIGHT WHALES\Ship Strike Rule\Compliance Guide\Compliance Guide- Right Whale Ship Strike Rule_Page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000" y="365940"/>
            <a:ext cx="4038600" cy="5226424"/>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10472" y="365940"/>
            <a:ext cx="3962400" cy="2123658"/>
          </a:xfrm>
          <a:prstGeom prst="rect">
            <a:avLst/>
          </a:prstGeom>
          <a:noFill/>
        </p:spPr>
        <p:txBody>
          <a:bodyPr wrap="square" rtlCol="0">
            <a:spAutoFit/>
          </a:bodyPr>
          <a:lstStyle/>
          <a:p>
            <a:r>
              <a:rPr lang="en-US" sz="4400" b="1" dirty="0">
                <a:solidFill>
                  <a:srgbClr val="002060"/>
                </a:solidFill>
              </a:rPr>
              <a:t>Right Whale Ship Strike Reduction Rule </a:t>
            </a:r>
          </a:p>
        </p:txBody>
      </p:sp>
    </p:spTree>
    <p:extLst>
      <p:ext uri="{BB962C8B-B14F-4D97-AF65-F5344CB8AC3E}">
        <p14:creationId xmlns:p14="http://schemas.microsoft.com/office/powerpoint/2010/main" val="3435465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2487" y="235258"/>
            <a:ext cx="4385153" cy="461665"/>
          </a:xfrm>
          <a:prstGeom prst="rect">
            <a:avLst/>
          </a:prstGeom>
          <a:noFill/>
        </p:spPr>
        <p:txBody>
          <a:bodyPr wrap="square" rtlCol="0">
            <a:spAutoFit/>
          </a:bodyPr>
          <a:lstStyle/>
          <a:p>
            <a:r>
              <a:rPr lang="en-US" sz="2400" b="1" dirty="0">
                <a:solidFill>
                  <a:srgbClr val="002060"/>
                </a:solidFill>
              </a:rPr>
              <a:t>Nov 1-Apr 30 (migration route)</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2324301"/>
            <a:ext cx="4430536" cy="3709883"/>
          </a:xfrm>
          <a:prstGeom prst="rect">
            <a:avLst/>
          </a:prstGeom>
          <a:noFill/>
          <a:ln w="2540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2487" y="838200"/>
            <a:ext cx="4198842" cy="3529667"/>
          </a:xfrm>
          <a:prstGeom prst="rect">
            <a:avLst/>
          </a:prstGeom>
          <a:noFill/>
          <a:ln w="2540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1" y="1858061"/>
            <a:ext cx="4189520" cy="461665"/>
          </a:xfrm>
          <a:prstGeom prst="rect">
            <a:avLst/>
          </a:prstGeom>
          <a:noFill/>
        </p:spPr>
        <p:txBody>
          <a:bodyPr wrap="square" rtlCol="0">
            <a:spAutoFit/>
          </a:bodyPr>
          <a:lstStyle/>
          <a:p>
            <a:r>
              <a:rPr lang="en-US" sz="2400" b="1" dirty="0">
                <a:solidFill>
                  <a:srgbClr val="002060"/>
                </a:solidFill>
              </a:rPr>
              <a:t>Nov 15-Apr 15 (calving season)</a:t>
            </a:r>
          </a:p>
        </p:txBody>
      </p:sp>
    </p:spTree>
    <p:extLst>
      <p:ext uri="{BB962C8B-B14F-4D97-AF65-F5344CB8AC3E}">
        <p14:creationId xmlns:p14="http://schemas.microsoft.com/office/powerpoint/2010/main" val="3107700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204" y="901306"/>
            <a:ext cx="5981192" cy="504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9600" y="86586"/>
            <a:ext cx="7772400" cy="1077218"/>
          </a:xfrm>
          <a:prstGeom prst="rect">
            <a:avLst/>
          </a:prstGeom>
          <a:noFill/>
        </p:spPr>
        <p:txBody>
          <a:bodyPr wrap="square" rtlCol="0">
            <a:spAutoFit/>
          </a:bodyPr>
          <a:lstStyle/>
          <a:p>
            <a:pPr algn="ctr"/>
            <a:r>
              <a:rPr lang="en-US" sz="3200" b="1" dirty="0">
                <a:solidFill>
                  <a:srgbClr val="002060"/>
                </a:solidFill>
              </a:rPr>
              <a:t>Timing of speed restrictions depends on presence of whales…</a:t>
            </a:r>
          </a:p>
        </p:txBody>
      </p:sp>
    </p:spTree>
    <p:extLst>
      <p:ext uri="{BB962C8B-B14F-4D97-AF65-F5344CB8AC3E}">
        <p14:creationId xmlns:p14="http://schemas.microsoft.com/office/powerpoint/2010/main" val="2523116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3429000" cy="5097379"/>
          </a:xfrm>
        </p:spPr>
        <p:txBody>
          <a:bodyPr>
            <a:noAutofit/>
          </a:bodyPr>
          <a:lstStyle/>
          <a:p>
            <a:pPr algn="l"/>
            <a:r>
              <a:rPr lang="en-US" sz="3000" dirty="0">
                <a:solidFill>
                  <a:srgbClr val="002060"/>
                </a:solidFill>
              </a:rPr>
              <a:t>North Atlantic right whales have been protected from hunting since 1935. Scientists estimate that there were about 100 right whales at that time. Over 75 years later, as few as 450 whales exist.</a:t>
            </a:r>
          </a:p>
        </p:txBody>
      </p:sp>
      <p:sp>
        <p:nvSpPr>
          <p:cNvPr id="14" name="TextBox 13"/>
          <p:cNvSpPr txBox="1"/>
          <p:nvPr/>
        </p:nvSpPr>
        <p:spPr>
          <a:xfrm>
            <a:off x="4800600" y="3124200"/>
            <a:ext cx="2133600" cy="307777"/>
          </a:xfrm>
          <a:prstGeom prst="rect">
            <a:avLst/>
          </a:prstGeom>
          <a:noFill/>
        </p:spPr>
        <p:txBody>
          <a:bodyPr wrap="square" rtlCol="0">
            <a:spAutoFit/>
          </a:bodyPr>
          <a:lstStyle/>
          <a:p>
            <a:r>
              <a:rPr lang="en-US" sz="1400" b="1" dirty="0">
                <a:solidFill>
                  <a:schemeClr val="bg1"/>
                </a:solidFill>
              </a:rPr>
              <a:t>Photo credit: NOAA</a:t>
            </a:r>
          </a:p>
        </p:txBody>
      </p:sp>
      <p:sp>
        <p:nvSpPr>
          <p:cNvPr id="8" name="TextBox 7"/>
          <p:cNvSpPr txBox="1"/>
          <p:nvPr/>
        </p:nvSpPr>
        <p:spPr>
          <a:xfrm>
            <a:off x="457200" y="5630779"/>
            <a:ext cx="3895106" cy="769441"/>
          </a:xfrm>
          <a:prstGeom prst="rect">
            <a:avLst/>
          </a:prstGeom>
          <a:noFill/>
        </p:spPr>
        <p:txBody>
          <a:bodyPr wrap="square" rtlCol="0">
            <a:spAutoFit/>
          </a:bodyPr>
          <a:lstStyle/>
          <a:p>
            <a:pPr algn="ctr"/>
            <a:r>
              <a:rPr lang="en-US" sz="4400" b="1" dirty="0">
                <a:solidFill>
                  <a:srgbClr val="002060"/>
                </a:solidFill>
              </a:rPr>
              <a:t>Why so few?</a:t>
            </a:r>
          </a:p>
        </p:txBody>
      </p:sp>
      <p:pic>
        <p:nvPicPr>
          <p:cNvPr id="3074" name="Picture 2" descr="C:\Users\cheryl.bonnes\Desktop\CSB Folders\RIGHT WHALES\Photos\FWRI_FWC\SEWS_2011\FWC_2011_SEWS (8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15" t="3727" r="28256" b="19953"/>
          <a:stretch/>
        </p:blipFill>
        <p:spPr bwMode="auto">
          <a:xfrm rot="5400000">
            <a:off x="3895818" y="295183"/>
            <a:ext cx="5157926" cy="5024761"/>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086600" y="5130715"/>
            <a:ext cx="1725152" cy="261610"/>
          </a:xfrm>
          <a:prstGeom prst="rect">
            <a:avLst/>
          </a:prstGeom>
          <a:noFill/>
        </p:spPr>
        <p:txBody>
          <a:bodyPr wrap="none" rtlCol="0">
            <a:spAutoFit/>
          </a:bodyPr>
          <a:lstStyle/>
          <a:p>
            <a:r>
              <a:rPr lang="en-US" sz="1100" b="1" i="1" dirty="0">
                <a:solidFill>
                  <a:schemeClr val="bg1"/>
                </a:solidFill>
              </a:rPr>
              <a:t>Taken under NOAA Permit</a:t>
            </a:r>
          </a:p>
        </p:txBody>
      </p:sp>
    </p:spTree>
    <p:extLst>
      <p:ext uri="{BB962C8B-B14F-4D97-AF65-F5344CB8AC3E}">
        <p14:creationId xmlns:p14="http://schemas.microsoft.com/office/powerpoint/2010/main" val="4148711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57200" y="2423951"/>
            <a:ext cx="3342388" cy="1754326"/>
          </a:xfrm>
          <a:prstGeom prst="rect">
            <a:avLst/>
          </a:prstGeom>
          <a:noFill/>
        </p:spPr>
        <p:txBody>
          <a:bodyPr wrap="square" rtlCol="0">
            <a:spAutoFit/>
          </a:bodyPr>
          <a:lstStyle/>
          <a:p>
            <a:r>
              <a:rPr lang="en-US" sz="3600" b="1" dirty="0">
                <a:solidFill>
                  <a:srgbClr val="002060"/>
                </a:solidFill>
              </a:rPr>
              <a:t>It is illegal to be  within 500 yards of a right whale.</a:t>
            </a:r>
          </a:p>
        </p:txBody>
      </p:sp>
      <p:sp>
        <p:nvSpPr>
          <p:cNvPr id="8" name="TextBox 7"/>
          <p:cNvSpPr txBox="1"/>
          <p:nvPr/>
        </p:nvSpPr>
        <p:spPr>
          <a:xfrm>
            <a:off x="199748" y="379413"/>
            <a:ext cx="8757306" cy="1446550"/>
          </a:xfrm>
          <a:prstGeom prst="rect">
            <a:avLst/>
          </a:prstGeom>
          <a:noFill/>
        </p:spPr>
        <p:txBody>
          <a:bodyPr wrap="square" rtlCol="0">
            <a:spAutoFit/>
          </a:bodyPr>
          <a:lstStyle/>
          <a:p>
            <a:pPr algn="ctr"/>
            <a:r>
              <a:rPr lang="en-US" sz="4400" b="1" dirty="0">
                <a:solidFill>
                  <a:srgbClr val="002060"/>
                </a:solidFill>
              </a:rPr>
              <a:t>No Approach Rule (500 yards)</a:t>
            </a:r>
          </a:p>
          <a:p>
            <a:endParaRPr lang="en-US" sz="4400" b="1" dirty="0">
              <a:solidFill>
                <a:srgbClr val="002060"/>
              </a:solidFill>
            </a:endParaRPr>
          </a:p>
        </p:txBody>
      </p:sp>
      <p:pic>
        <p:nvPicPr>
          <p:cNvPr id="9218" name="Picture 2" descr="C:\Users\cheryl.bonnes\Desktop\CSB Folders\RIGHT WHALE FESTIVAL\2011\Photos 2011\RWF_2011_NOAA (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19" t="3962" r="13114" b="9231"/>
          <a:stretch/>
        </p:blipFill>
        <p:spPr bwMode="auto">
          <a:xfrm>
            <a:off x="3886200" y="1287261"/>
            <a:ext cx="5070854" cy="4027707"/>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86200" y="5329844"/>
            <a:ext cx="1530401" cy="261610"/>
          </a:xfrm>
          <a:prstGeom prst="rect">
            <a:avLst/>
          </a:prstGeom>
          <a:noFill/>
          <a:ln>
            <a:noFill/>
          </a:ln>
        </p:spPr>
        <p:txBody>
          <a:bodyPr wrap="square" rtlCol="0">
            <a:spAutoFit/>
          </a:bodyPr>
          <a:lstStyle/>
          <a:p>
            <a:r>
              <a:rPr lang="en-US" sz="1100" i="1" dirty="0"/>
              <a:t>Photo credit: NOAA</a:t>
            </a:r>
          </a:p>
        </p:txBody>
      </p:sp>
    </p:spTree>
    <p:extLst>
      <p:ext uri="{BB962C8B-B14F-4D97-AF65-F5344CB8AC3E}">
        <p14:creationId xmlns:p14="http://schemas.microsoft.com/office/powerpoint/2010/main" val="3428779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57200" y="2150239"/>
            <a:ext cx="3787961" cy="2862322"/>
          </a:xfrm>
          <a:prstGeom prst="rect">
            <a:avLst/>
          </a:prstGeom>
          <a:noFill/>
        </p:spPr>
        <p:txBody>
          <a:bodyPr wrap="square" rtlCol="0">
            <a:spAutoFit/>
          </a:bodyPr>
          <a:lstStyle/>
          <a:p>
            <a:r>
              <a:rPr lang="en-US" sz="3600" b="1" dirty="0">
                <a:solidFill>
                  <a:srgbClr val="002060"/>
                </a:solidFill>
              </a:rPr>
              <a:t>Many groups teach about the importance of protecting right whales.</a:t>
            </a:r>
          </a:p>
        </p:txBody>
      </p:sp>
      <p:sp>
        <p:nvSpPr>
          <p:cNvPr id="8" name="TextBox 7"/>
          <p:cNvSpPr txBox="1"/>
          <p:nvPr/>
        </p:nvSpPr>
        <p:spPr>
          <a:xfrm>
            <a:off x="421105" y="672762"/>
            <a:ext cx="5896252" cy="769441"/>
          </a:xfrm>
          <a:prstGeom prst="rect">
            <a:avLst/>
          </a:prstGeom>
          <a:noFill/>
        </p:spPr>
        <p:txBody>
          <a:bodyPr wrap="square" rtlCol="0">
            <a:spAutoFit/>
          </a:bodyPr>
          <a:lstStyle/>
          <a:p>
            <a:r>
              <a:rPr lang="en-US" sz="4400" b="1" dirty="0">
                <a:solidFill>
                  <a:srgbClr val="002060"/>
                </a:solidFill>
              </a:rPr>
              <a:t>Education &amp; Outreach</a:t>
            </a:r>
          </a:p>
        </p:txBody>
      </p:sp>
      <p:pic>
        <p:nvPicPr>
          <p:cNvPr id="8194" name="Picture 2" descr="C:\Users\cheryl.bonnes\Desktop\CSB Folders\RIGHT WHALES\All Right Whale Outreach Documents\JPEGS\NOAA-RightWhalesCD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7069" y="76201"/>
            <a:ext cx="27451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cheryl.bonnes\Desktop\CSB Folders\RIGHT WHALES\Outreach Materials\Rec Boater Placard\RWRecBoaterPlacardSd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0744" y="1831881"/>
            <a:ext cx="2943225" cy="2300076"/>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8196" name="Picture 4" descr="C:\Users\cheryl.bonnes\Desktop\CSB Folders\RIGHT WHALES\All Right Whale Outreach Documents\JPEGS\NOAA_PSN Fi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7069" y="3581400"/>
            <a:ext cx="2590800" cy="1727200"/>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794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sz="4900" b="1" dirty="0">
                <a:solidFill>
                  <a:srgbClr val="002060"/>
                </a:solidFill>
              </a:rPr>
              <a:t>North Atlantic Right Whale: </a:t>
            </a:r>
            <a:br>
              <a:rPr lang="en-US" b="1" dirty="0">
                <a:solidFill>
                  <a:srgbClr val="002060"/>
                </a:solidFill>
              </a:rPr>
            </a:br>
            <a:r>
              <a:rPr lang="en-US" sz="4900" b="1" dirty="0">
                <a:solidFill>
                  <a:srgbClr val="002060"/>
                </a:solidFill>
              </a:rPr>
              <a:t>Stay 500 Yards Away!  </a:t>
            </a:r>
            <a:br>
              <a:rPr lang="en-US" sz="5300" b="1" dirty="0">
                <a:solidFill>
                  <a:srgbClr val="002060"/>
                </a:solidFill>
              </a:rPr>
            </a:br>
            <a:endParaRPr lang="en-US" sz="5300" b="1" dirty="0">
              <a:solidFill>
                <a:srgbClr val="002060"/>
              </a:solidFill>
            </a:endParaRPr>
          </a:p>
        </p:txBody>
      </p:sp>
      <p:sp>
        <p:nvSpPr>
          <p:cNvPr id="4" name="Rectangle 3"/>
          <p:cNvSpPr/>
          <p:nvPr/>
        </p:nvSpPr>
        <p:spPr>
          <a:xfrm>
            <a:off x="304800" y="5943600"/>
            <a:ext cx="7924800" cy="430887"/>
          </a:xfrm>
          <a:prstGeom prst="rect">
            <a:avLst/>
          </a:prstGeom>
        </p:spPr>
        <p:txBody>
          <a:bodyPr wrap="square">
            <a:spAutoFit/>
          </a:bodyPr>
          <a:lstStyle/>
          <a:p>
            <a:r>
              <a:rPr lang="en-US" sz="1100" b="1" i="1" dirty="0">
                <a:solidFill>
                  <a:srgbClr val="002060"/>
                </a:solidFill>
              </a:rPr>
              <a:t>Video: NOAA Fisheries YouTube Channel </a:t>
            </a:r>
            <a:r>
              <a:rPr lang="en-US" sz="1100" b="1" dirty="0">
                <a:solidFill>
                  <a:srgbClr val="002060"/>
                </a:solidFill>
              </a:rPr>
              <a:t>https://www.youtube.com/watch?v=USVLwzmvzBc&amp;list=UU1vLLVbthgOiXLRTwZCVG2g&amp;index=6</a:t>
            </a:r>
          </a:p>
        </p:txBody>
      </p:sp>
      <p:pic>
        <p:nvPicPr>
          <p:cNvPr id="6" name="N Atlantic Right Whale_ Stay 500 Yards Aw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981200"/>
            <a:ext cx="6096000" cy="3429000"/>
          </a:xfrm>
          <a:prstGeom prst="rect">
            <a:avLst/>
          </a:prstGeom>
        </p:spPr>
      </p:pic>
    </p:spTree>
    <p:extLst>
      <p:ext uri="{BB962C8B-B14F-4D97-AF65-F5344CB8AC3E}">
        <p14:creationId xmlns:p14="http://schemas.microsoft.com/office/powerpoint/2010/main" val="3689143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965" y="381000"/>
            <a:ext cx="8229600" cy="1143000"/>
          </a:xfrm>
        </p:spPr>
        <p:txBody>
          <a:bodyPr>
            <a:noAutofit/>
          </a:bodyPr>
          <a:lstStyle/>
          <a:p>
            <a:r>
              <a:rPr lang="en-US" b="1" dirty="0">
                <a:solidFill>
                  <a:srgbClr val="002060"/>
                </a:solidFill>
              </a:rPr>
              <a:t>North Atlantic Right Whale:</a:t>
            </a:r>
            <a:br>
              <a:rPr lang="en-US" b="1" dirty="0">
                <a:solidFill>
                  <a:srgbClr val="002060"/>
                </a:solidFill>
              </a:rPr>
            </a:br>
            <a:r>
              <a:rPr lang="en-US" b="1" dirty="0">
                <a:solidFill>
                  <a:srgbClr val="002060"/>
                </a:solidFill>
              </a:rPr>
              <a:t>Slow to 10 Knots (30 sec.)</a:t>
            </a:r>
            <a:br>
              <a:rPr lang="en-US" b="1" dirty="0">
                <a:solidFill>
                  <a:srgbClr val="002060"/>
                </a:solidFill>
              </a:rPr>
            </a:br>
            <a:endParaRPr lang="en-US" b="1" dirty="0">
              <a:solidFill>
                <a:srgbClr val="002060"/>
              </a:solidFill>
            </a:endParaRPr>
          </a:p>
        </p:txBody>
      </p:sp>
      <p:sp>
        <p:nvSpPr>
          <p:cNvPr id="4" name="Rectangle 3"/>
          <p:cNvSpPr/>
          <p:nvPr/>
        </p:nvSpPr>
        <p:spPr>
          <a:xfrm>
            <a:off x="590365" y="5821668"/>
            <a:ext cx="7924800" cy="430887"/>
          </a:xfrm>
          <a:prstGeom prst="rect">
            <a:avLst/>
          </a:prstGeom>
        </p:spPr>
        <p:txBody>
          <a:bodyPr wrap="square">
            <a:spAutoFit/>
          </a:bodyPr>
          <a:lstStyle/>
          <a:p>
            <a:r>
              <a:rPr lang="en-US" sz="1100" b="1" i="1" dirty="0">
                <a:solidFill>
                  <a:srgbClr val="002060"/>
                </a:solidFill>
              </a:rPr>
              <a:t>Video: NOAA Fisheries YouTube Channel </a:t>
            </a:r>
            <a:r>
              <a:rPr lang="en-US" sz="1100" b="1" dirty="0">
                <a:solidFill>
                  <a:srgbClr val="002060"/>
                </a:solidFill>
              </a:rPr>
              <a:t>https://www.youtube.com/watch?v=JG9enodDTHU&amp;list=PLqjRqI1v493KYDkjhzeLeRSmdedipgqhA</a:t>
            </a:r>
          </a:p>
        </p:txBody>
      </p:sp>
      <p:pic>
        <p:nvPicPr>
          <p:cNvPr id="6" name="North Atlantic Right Whale PSA - Slow to 10 Kno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4765" y="1828800"/>
            <a:ext cx="6096000" cy="3429000"/>
          </a:xfrm>
          <a:prstGeom prst="rect">
            <a:avLst/>
          </a:prstGeom>
        </p:spPr>
      </p:pic>
    </p:spTree>
    <p:extLst>
      <p:ext uri="{BB962C8B-B14F-4D97-AF65-F5344CB8AC3E}">
        <p14:creationId xmlns:p14="http://schemas.microsoft.com/office/powerpoint/2010/main" val="535767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2514600"/>
            <a:ext cx="184731" cy="369332"/>
          </a:xfrm>
          <a:prstGeom prst="rect">
            <a:avLst/>
          </a:prstGeom>
          <a:noFill/>
        </p:spPr>
        <p:txBody>
          <a:bodyPr wrap="none" rtlCol="0">
            <a:spAutoFit/>
          </a:bodyPr>
          <a:lstStyle/>
          <a:p>
            <a:endParaRPr lang="en-US" dirty="0"/>
          </a:p>
        </p:txBody>
      </p:sp>
      <p:sp>
        <p:nvSpPr>
          <p:cNvPr id="3" name="TextBox 2"/>
          <p:cNvSpPr txBox="1"/>
          <p:nvPr/>
        </p:nvSpPr>
        <p:spPr>
          <a:xfrm>
            <a:off x="1" y="-10357"/>
            <a:ext cx="9144000" cy="1446550"/>
          </a:xfrm>
          <a:prstGeom prst="rect">
            <a:avLst/>
          </a:prstGeom>
          <a:noFill/>
        </p:spPr>
        <p:txBody>
          <a:bodyPr wrap="square" rtlCol="0">
            <a:spAutoFit/>
          </a:bodyPr>
          <a:lstStyle/>
          <a:p>
            <a:pPr algn="ctr"/>
            <a:r>
              <a:rPr lang="en-US" sz="4400" b="1" dirty="0">
                <a:solidFill>
                  <a:srgbClr val="002060"/>
                </a:solidFill>
              </a:rPr>
              <a:t>Why protect the North Atlantic </a:t>
            </a:r>
          </a:p>
          <a:p>
            <a:pPr algn="ctr"/>
            <a:r>
              <a:rPr lang="en-US" sz="4400" b="1" dirty="0">
                <a:solidFill>
                  <a:srgbClr val="002060"/>
                </a:solidFill>
              </a:rPr>
              <a:t>right whale population?</a:t>
            </a:r>
          </a:p>
        </p:txBody>
      </p:sp>
      <p:sp>
        <p:nvSpPr>
          <p:cNvPr id="15" name="TextBox 14"/>
          <p:cNvSpPr txBox="1"/>
          <p:nvPr/>
        </p:nvSpPr>
        <p:spPr>
          <a:xfrm>
            <a:off x="239697" y="5216098"/>
            <a:ext cx="7532703" cy="1077218"/>
          </a:xfrm>
          <a:prstGeom prst="rect">
            <a:avLst/>
          </a:prstGeom>
          <a:noFill/>
        </p:spPr>
        <p:txBody>
          <a:bodyPr wrap="square" rtlCol="0">
            <a:spAutoFit/>
          </a:bodyPr>
          <a:lstStyle/>
          <a:p>
            <a:r>
              <a:rPr lang="en-US" sz="3200" b="1" dirty="0">
                <a:solidFill>
                  <a:srgbClr val="002060"/>
                </a:solidFill>
              </a:rPr>
              <a:t>We want right whale calves to grow up and have calves of their own!</a:t>
            </a:r>
          </a:p>
        </p:txBody>
      </p:sp>
      <p:pic>
        <p:nvPicPr>
          <p:cNvPr id="1026" name="Picture 2"/>
          <p:cNvPicPr>
            <a:picLocks noChangeAspect="1" noChangeArrowheads="1"/>
          </p:cNvPicPr>
          <p:nvPr/>
        </p:nvPicPr>
        <p:blipFill>
          <a:blip r:embed="rId3" cstate="print"/>
          <a:srcRect/>
          <a:stretch>
            <a:fillRect/>
          </a:stretch>
        </p:blipFill>
        <p:spPr bwMode="auto">
          <a:xfrm>
            <a:off x="3810000" y="1489012"/>
            <a:ext cx="4762500" cy="3171825"/>
          </a:xfrm>
          <a:prstGeom prst="rect">
            <a:avLst/>
          </a:prstGeom>
          <a:solidFill>
            <a:schemeClr val="accent1"/>
          </a:solidFill>
          <a:ln w="38100">
            <a:solidFill>
              <a:srgbClr val="002060"/>
            </a:solidFill>
          </a:ln>
          <a:effectLst/>
        </p:spPr>
      </p:pic>
      <p:sp>
        <p:nvSpPr>
          <p:cNvPr id="14" name="TextBox 13"/>
          <p:cNvSpPr txBox="1"/>
          <p:nvPr/>
        </p:nvSpPr>
        <p:spPr>
          <a:xfrm>
            <a:off x="3806868" y="1574531"/>
            <a:ext cx="4765632" cy="430887"/>
          </a:xfrm>
          <a:prstGeom prst="rect">
            <a:avLst/>
          </a:prstGeom>
          <a:solidFill>
            <a:srgbClr val="5C9AB0">
              <a:alpha val="49804"/>
            </a:srgbClr>
          </a:solidFill>
        </p:spPr>
        <p:txBody>
          <a:bodyPr wrap="square" rtlCol="0">
            <a:spAutoFit/>
          </a:bodyPr>
          <a:lstStyle/>
          <a:p>
            <a:r>
              <a:rPr lang="en-US" sz="1100" b="1" i="1" dirty="0">
                <a:solidFill>
                  <a:schemeClr val="bg1"/>
                </a:solidFill>
              </a:rPr>
              <a:t>Photo credit: FWC. Taken under NOAA Permit # 665-1652</a:t>
            </a:r>
          </a:p>
          <a:p>
            <a:endParaRPr lang="en-US" sz="1100" b="1" i="1" dirty="0">
              <a:solidFill>
                <a:schemeClr val="bg1"/>
              </a:solidFill>
            </a:endParaRPr>
          </a:p>
        </p:txBody>
      </p:sp>
      <p:pic>
        <p:nvPicPr>
          <p:cNvPr id="2050" name="Picture 2" descr="C:\Users\cheryl.bonnes\Desktop\CSB Folders\RIGHT WHALES\Photos\FWRI_FWC\SEWS_2011\FWC_2011_SEWS (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964" t="20872" r="39947" b="18552"/>
          <a:stretch/>
        </p:blipFill>
        <p:spPr bwMode="auto">
          <a:xfrm>
            <a:off x="533400" y="1451282"/>
            <a:ext cx="2898257" cy="3764816"/>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3400" y="1451282"/>
            <a:ext cx="2857789" cy="600164"/>
          </a:xfrm>
          <a:prstGeom prst="rect">
            <a:avLst/>
          </a:prstGeom>
          <a:noFill/>
        </p:spPr>
        <p:txBody>
          <a:bodyPr wrap="square" rtlCol="0">
            <a:spAutoFit/>
          </a:bodyPr>
          <a:lstStyle/>
          <a:p>
            <a:r>
              <a:rPr lang="en-US" sz="1100" b="1" i="1" dirty="0">
                <a:solidFill>
                  <a:schemeClr val="bg1"/>
                </a:solidFill>
              </a:rPr>
              <a:t>Photo credit: FWC. Taken under NOAA Permit  # 15488</a:t>
            </a:r>
          </a:p>
          <a:p>
            <a:endParaRPr lang="en-US" sz="1100" b="1" i="1" dirty="0">
              <a:solidFill>
                <a:schemeClr val="bg1"/>
              </a:solidFill>
            </a:endParaRPr>
          </a:p>
        </p:txBody>
      </p:sp>
    </p:spTree>
    <p:extLst>
      <p:ext uri="{BB962C8B-B14F-4D97-AF65-F5344CB8AC3E}">
        <p14:creationId xmlns:p14="http://schemas.microsoft.com/office/powerpoint/2010/main" val="148907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6151" y="228600"/>
            <a:ext cx="4800600" cy="769441"/>
          </a:xfrm>
          <a:prstGeom prst="rect">
            <a:avLst/>
          </a:prstGeom>
          <a:noFill/>
        </p:spPr>
        <p:txBody>
          <a:bodyPr wrap="square" rtlCol="0">
            <a:spAutoFit/>
          </a:bodyPr>
          <a:lstStyle/>
          <a:p>
            <a:pPr algn="ctr"/>
            <a:r>
              <a:rPr lang="en-US" sz="4400" b="1" dirty="0">
                <a:solidFill>
                  <a:srgbClr val="002060"/>
                </a:solidFill>
              </a:rPr>
              <a:t>Vessel Strikes</a:t>
            </a:r>
          </a:p>
        </p:txBody>
      </p:sp>
      <p:pic>
        <p:nvPicPr>
          <p:cNvPr id="6147" name="Picture 3" descr="C:\Users\cheryl.bonnes\Desktop\CSB Folders\RIGHT WHALES\Photos\FWRI_FWC\Other FWC\FWC_0298_09FEB20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64" t="6760" r="39899" b="3473"/>
          <a:stretch/>
        </p:blipFill>
        <p:spPr bwMode="auto">
          <a:xfrm>
            <a:off x="282234" y="2359981"/>
            <a:ext cx="3474099" cy="3812219"/>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06034" y="5836609"/>
            <a:ext cx="3550299" cy="261610"/>
          </a:xfrm>
          <a:prstGeom prst="rect">
            <a:avLst/>
          </a:prstGeom>
        </p:spPr>
        <p:txBody>
          <a:bodyPr wrap="square">
            <a:spAutoFit/>
          </a:bodyPr>
          <a:lstStyle/>
          <a:p>
            <a:r>
              <a:rPr lang="en-US" sz="1100" b="1" i="1" dirty="0">
                <a:solidFill>
                  <a:schemeClr val="bg1"/>
                </a:solidFill>
              </a:rPr>
              <a:t>Photo credit: FWC; taken under NOAA Permit # 665-1652</a:t>
            </a:r>
          </a:p>
        </p:txBody>
      </p:sp>
      <p:pic>
        <p:nvPicPr>
          <p:cNvPr id="2" name="Picture 1" descr="FWC_8146_21JAN2006_AJG.JPG"/>
          <p:cNvPicPr>
            <a:picLocks noChangeAspect="1"/>
          </p:cNvPicPr>
          <p:nvPr/>
        </p:nvPicPr>
        <p:blipFill>
          <a:blip r:embed="rId4" cstate="print"/>
          <a:stretch>
            <a:fillRect/>
          </a:stretch>
        </p:blipFill>
        <p:spPr>
          <a:xfrm>
            <a:off x="3459480" y="1074241"/>
            <a:ext cx="5532120" cy="3352800"/>
          </a:xfrm>
          <a:prstGeom prst="rect">
            <a:avLst/>
          </a:prstGeom>
          <a:ln w="38100">
            <a:solidFill>
              <a:srgbClr val="002060"/>
            </a:solidFill>
          </a:ln>
        </p:spPr>
      </p:pic>
    </p:spTree>
    <p:extLst>
      <p:ext uri="{BB962C8B-B14F-4D97-AF65-F5344CB8AC3E}">
        <p14:creationId xmlns:p14="http://schemas.microsoft.com/office/powerpoint/2010/main" val="2223563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191000"/>
            <a:ext cx="8229600" cy="1143000"/>
          </a:xfrm>
        </p:spPr>
        <p:txBody>
          <a:bodyPr>
            <a:noAutofit/>
          </a:bodyPr>
          <a:lstStyle/>
          <a:p>
            <a:pPr algn="l"/>
            <a:r>
              <a:rPr lang="en-US" sz="3600" b="1" dirty="0">
                <a:solidFill>
                  <a:srgbClr val="002060"/>
                </a:solidFill>
              </a:rPr>
              <a:t>Scientists estimate that 30-40% of right whale deaths are caused by vessel strikes. </a:t>
            </a:r>
          </a:p>
        </p:txBody>
      </p:sp>
      <p:pic>
        <p:nvPicPr>
          <p:cNvPr id="4" name="Content Placeholder 3" descr="1.jpg"/>
          <p:cNvPicPr>
            <a:picLocks noGrp="1" noChangeAspect="1"/>
          </p:cNvPicPr>
          <p:nvPr>
            <p:ph idx="1"/>
          </p:nvPr>
        </p:nvPicPr>
        <p:blipFill>
          <a:blip r:embed="rId3" cstate="print"/>
          <a:stretch>
            <a:fillRect/>
          </a:stretch>
        </p:blipFill>
        <p:spPr>
          <a:xfrm>
            <a:off x="152400" y="152400"/>
            <a:ext cx="8839200" cy="4003093"/>
          </a:xfrm>
          <a:ln w="38100">
            <a:solidFill>
              <a:srgbClr val="002060"/>
            </a:solidFill>
          </a:ln>
          <a:effectLst>
            <a:innerShdw blurRad="63500" dist="50800" dir="16200000">
              <a:prstClr val="black">
                <a:alpha val="50000"/>
              </a:prstClr>
            </a:innerShdw>
          </a:effectLst>
        </p:spPr>
      </p:pic>
    </p:spTree>
    <p:extLst>
      <p:ext uri="{BB962C8B-B14F-4D97-AF65-F5344CB8AC3E}">
        <p14:creationId xmlns:p14="http://schemas.microsoft.com/office/powerpoint/2010/main" val="2953404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2286000"/>
            <a:ext cx="6400800" cy="1446550"/>
          </a:xfrm>
          <a:prstGeom prst="rect">
            <a:avLst/>
          </a:prstGeom>
          <a:noFill/>
        </p:spPr>
        <p:txBody>
          <a:bodyPr wrap="square" rtlCol="0">
            <a:spAutoFit/>
          </a:bodyPr>
          <a:lstStyle/>
          <a:p>
            <a:pPr algn="ctr"/>
            <a:r>
              <a:rPr lang="en-US" sz="4400" b="1" dirty="0">
                <a:solidFill>
                  <a:srgbClr val="002060"/>
                </a:solidFill>
              </a:rPr>
              <a:t>Why </a:t>
            </a:r>
            <a:r>
              <a:rPr lang="en-US" sz="4400" b="1" dirty="0">
                <a:solidFill>
                  <a:srgbClr val="002060"/>
                </a:solidFill>
                <a:latin typeface="+mj-lt"/>
              </a:rPr>
              <a:t>do so many whales get hit by ships &amp; boats?</a:t>
            </a:r>
            <a:endParaRPr lang="en-US" sz="4400" b="1" dirty="0">
              <a:solidFill>
                <a:srgbClr val="002060"/>
              </a:solidFill>
            </a:endParaRPr>
          </a:p>
        </p:txBody>
      </p:sp>
      <p:pic>
        <p:nvPicPr>
          <p:cNvPr id="3074" name="Picture 2"/>
          <p:cNvPicPr>
            <a:picLocks noChangeAspect="1" noChangeArrowheads="1"/>
          </p:cNvPicPr>
          <p:nvPr/>
        </p:nvPicPr>
        <p:blipFill>
          <a:blip r:embed="rId3" cstate="print"/>
          <a:srcRect/>
          <a:stretch>
            <a:fillRect/>
          </a:stretch>
        </p:blipFill>
        <p:spPr bwMode="auto">
          <a:xfrm>
            <a:off x="7924800" y="1371600"/>
            <a:ext cx="466725" cy="571500"/>
          </a:xfrm>
          <a:prstGeom prst="rect">
            <a:avLst/>
          </a:prstGeom>
          <a:noFill/>
          <a:ln w="9525">
            <a:noFill/>
            <a:miter lim="800000"/>
            <a:headEnd/>
            <a:tailEnd/>
          </a:ln>
          <a:effectLst>
            <a:glow rad="63500">
              <a:schemeClr val="accent5">
                <a:satMod val="175000"/>
                <a:alpha val="40000"/>
              </a:schemeClr>
            </a:glow>
          </a:effectLst>
        </p:spPr>
      </p:pic>
      <p:pic>
        <p:nvPicPr>
          <p:cNvPr id="3075" name="Picture 3"/>
          <p:cNvPicPr>
            <a:picLocks noChangeAspect="1" noChangeArrowheads="1"/>
          </p:cNvPicPr>
          <p:nvPr/>
        </p:nvPicPr>
        <p:blipFill>
          <a:blip r:embed="rId3" cstate="print"/>
          <a:srcRect/>
          <a:stretch>
            <a:fillRect/>
          </a:stretch>
        </p:blipFill>
        <p:spPr bwMode="auto">
          <a:xfrm>
            <a:off x="5867400" y="304800"/>
            <a:ext cx="466725" cy="5715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cstate="print"/>
          <a:srcRect/>
          <a:stretch>
            <a:fillRect/>
          </a:stretch>
        </p:blipFill>
        <p:spPr bwMode="auto">
          <a:xfrm>
            <a:off x="1170600" y="1386581"/>
            <a:ext cx="466725" cy="571500"/>
          </a:xfrm>
          <a:prstGeom prst="rect">
            <a:avLst/>
          </a:prstGeom>
          <a:noFill/>
          <a:ln w="9525">
            <a:noFill/>
            <a:miter lim="800000"/>
            <a:headEnd/>
            <a:tailEnd/>
          </a:ln>
          <a:effectLst/>
        </p:spPr>
      </p:pic>
      <p:pic>
        <p:nvPicPr>
          <p:cNvPr id="3077" name="Picture 5"/>
          <p:cNvPicPr>
            <a:picLocks noChangeAspect="1" noChangeArrowheads="1"/>
          </p:cNvPicPr>
          <p:nvPr/>
        </p:nvPicPr>
        <p:blipFill>
          <a:blip r:embed="rId3" cstate="print"/>
          <a:srcRect/>
          <a:stretch>
            <a:fillRect/>
          </a:stretch>
        </p:blipFill>
        <p:spPr bwMode="auto">
          <a:xfrm>
            <a:off x="3043237" y="381000"/>
            <a:ext cx="466725" cy="571500"/>
          </a:xfrm>
          <a:prstGeom prst="rect">
            <a:avLst/>
          </a:prstGeom>
          <a:noFill/>
          <a:ln w="9525">
            <a:noFill/>
            <a:miter lim="800000"/>
            <a:headEnd/>
            <a:tailEnd/>
          </a:ln>
          <a:effectLst>
            <a:glow rad="63500">
              <a:schemeClr val="accent5">
                <a:satMod val="175000"/>
                <a:alpha val="40000"/>
              </a:schemeClr>
            </a:glow>
          </a:effectLst>
        </p:spPr>
      </p:pic>
      <p:pic>
        <p:nvPicPr>
          <p:cNvPr id="3078" name="Picture 6"/>
          <p:cNvPicPr>
            <a:picLocks noChangeAspect="1" noChangeArrowheads="1"/>
          </p:cNvPicPr>
          <p:nvPr/>
        </p:nvPicPr>
        <p:blipFill>
          <a:blip r:embed="rId3" cstate="print"/>
          <a:srcRect/>
          <a:stretch>
            <a:fillRect/>
          </a:stretch>
        </p:blipFill>
        <p:spPr bwMode="auto">
          <a:xfrm>
            <a:off x="3276600" y="4376691"/>
            <a:ext cx="466725" cy="571500"/>
          </a:xfrm>
          <a:prstGeom prst="rect">
            <a:avLst/>
          </a:prstGeom>
          <a:noFill/>
          <a:ln w="9525">
            <a:noFill/>
            <a:miter lim="800000"/>
            <a:headEnd/>
            <a:tailEnd/>
          </a:ln>
          <a:effectLst/>
        </p:spPr>
      </p:pic>
      <p:pic>
        <p:nvPicPr>
          <p:cNvPr id="3079" name="Picture 7"/>
          <p:cNvPicPr>
            <a:picLocks noChangeAspect="1" noChangeArrowheads="1"/>
          </p:cNvPicPr>
          <p:nvPr/>
        </p:nvPicPr>
        <p:blipFill>
          <a:blip r:embed="rId3" cstate="print"/>
          <a:srcRect/>
          <a:stretch>
            <a:fillRect/>
          </a:stretch>
        </p:blipFill>
        <p:spPr bwMode="auto">
          <a:xfrm>
            <a:off x="990600" y="3695700"/>
            <a:ext cx="466725" cy="571500"/>
          </a:xfrm>
          <a:prstGeom prst="rect">
            <a:avLst/>
          </a:prstGeom>
          <a:noFill/>
          <a:ln w="9525">
            <a:noFill/>
            <a:miter lim="800000"/>
            <a:headEnd/>
            <a:tailEnd/>
          </a:ln>
          <a:effectLst>
            <a:glow rad="63500">
              <a:schemeClr val="accent5">
                <a:satMod val="175000"/>
                <a:alpha val="40000"/>
              </a:schemeClr>
            </a:glow>
          </a:effectLst>
        </p:spPr>
      </p:pic>
      <p:pic>
        <p:nvPicPr>
          <p:cNvPr id="3080" name="Picture 8"/>
          <p:cNvPicPr>
            <a:picLocks noChangeAspect="1" noChangeArrowheads="1"/>
          </p:cNvPicPr>
          <p:nvPr/>
        </p:nvPicPr>
        <p:blipFill>
          <a:blip r:embed="rId3" cstate="print"/>
          <a:srcRect/>
          <a:stretch>
            <a:fillRect/>
          </a:stretch>
        </p:blipFill>
        <p:spPr bwMode="auto">
          <a:xfrm>
            <a:off x="6248400" y="5276850"/>
            <a:ext cx="466725" cy="571500"/>
          </a:xfrm>
          <a:prstGeom prst="rect">
            <a:avLst/>
          </a:prstGeom>
          <a:noFill/>
          <a:ln w="9525">
            <a:noFill/>
            <a:miter lim="800000"/>
            <a:headEnd/>
            <a:tailEnd/>
          </a:ln>
          <a:effectLst/>
        </p:spPr>
      </p:pic>
      <p:pic>
        <p:nvPicPr>
          <p:cNvPr id="3081" name="Picture 9"/>
          <p:cNvPicPr>
            <a:picLocks noChangeAspect="1" noChangeArrowheads="1"/>
          </p:cNvPicPr>
          <p:nvPr/>
        </p:nvPicPr>
        <p:blipFill>
          <a:blip r:embed="rId3" cstate="print"/>
          <a:srcRect/>
          <a:stretch>
            <a:fillRect/>
          </a:stretch>
        </p:blipFill>
        <p:spPr bwMode="auto">
          <a:xfrm>
            <a:off x="2362200" y="5276850"/>
            <a:ext cx="466725" cy="571500"/>
          </a:xfrm>
          <a:prstGeom prst="rect">
            <a:avLst/>
          </a:prstGeom>
          <a:noFill/>
          <a:ln w="9525">
            <a:noFill/>
            <a:miter lim="800000"/>
            <a:headEnd/>
            <a:tailEnd/>
          </a:ln>
          <a:effectLst>
            <a:glow rad="63500">
              <a:schemeClr val="accent5">
                <a:satMod val="175000"/>
                <a:alpha val="40000"/>
              </a:schemeClr>
            </a:glow>
          </a:effectLst>
        </p:spPr>
      </p:pic>
      <p:pic>
        <p:nvPicPr>
          <p:cNvPr id="3082" name="Picture 10"/>
          <p:cNvPicPr>
            <a:picLocks noChangeAspect="1" noChangeArrowheads="1"/>
          </p:cNvPicPr>
          <p:nvPr/>
        </p:nvPicPr>
        <p:blipFill>
          <a:blip r:embed="rId3" cstate="print"/>
          <a:srcRect/>
          <a:stretch>
            <a:fillRect/>
          </a:stretch>
        </p:blipFill>
        <p:spPr bwMode="auto">
          <a:xfrm>
            <a:off x="5334000" y="4343400"/>
            <a:ext cx="466725" cy="571500"/>
          </a:xfrm>
          <a:prstGeom prst="rect">
            <a:avLst/>
          </a:prstGeom>
          <a:noFill/>
          <a:ln w="9525">
            <a:noFill/>
            <a:miter lim="800000"/>
            <a:headEnd/>
            <a:tailEnd/>
          </a:ln>
          <a:effectLst>
            <a:glow rad="63500">
              <a:schemeClr val="accent5">
                <a:satMod val="175000"/>
                <a:alpha val="40000"/>
              </a:schemeClr>
            </a:glow>
          </a:effectLst>
        </p:spPr>
      </p:pic>
      <p:pic>
        <p:nvPicPr>
          <p:cNvPr id="12" name="Picture 10"/>
          <p:cNvPicPr>
            <a:picLocks noChangeAspect="1" noChangeArrowheads="1"/>
          </p:cNvPicPr>
          <p:nvPr/>
        </p:nvPicPr>
        <p:blipFill>
          <a:blip r:embed="rId3" cstate="print"/>
          <a:srcRect/>
          <a:stretch>
            <a:fillRect/>
          </a:stretch>
        </p:blipFill>
        <p:spPr bwMode="auto">
          <a:xfrm>
            <a:off x="7839075" y="3505200"/>
            <a:ext cx="466725" cy="571500"/>
          </a:xfrm>
          <a:prstGeom prst="rect">
            <a:avLst/>
          </a:prstGeom>
          <a:noFill/>
          <a:ln w="9525">
            <a:noFill/>
            <a:miter lim="800000"/>
            <a:headEnd/>
            <a:tailEnd/>
          </a:ln>
          <a:effectLst/>
        </p:spPr>
      </p:pic>
      <p:pic>
        <p:nvPicPr>
          <p:cNvPr id="13" name="Picture 9"/>
          <p:cNvPicPr>
            <a:picLocks noChangeAspect="1" noChangeArrowheads="1"/>
          </p:cNvPicPr>
          <p:nvPr/>
        </p:nvPicPr>
        <p:blipFill>
          <a:blip r:embed="rId3" cstate="print"/>
          <a:srcRect/>
          <a:stretch>
            <a:fillRect/>
          </a:stretch>
        </p:blipFill>
        <p:spPr bwMode="auto">
          <a:xfrm>
            <a:off x="4338637" y="1371600"/>
            <a:ext cx="466725" cy="571500"/>
          </a:xfrm>
          <a:prstGeom prst="rect">
            <a:avLst/>
          </a:prstGeom>
          <a:noFill/>
          <a:ln w="9525">
            <a:noFill/>
            <a:miter lim="800000"/>
            <a:headEnd/>
            <a:tailEnd/>
          </a:ln>
          <a:effectLst>
            <a:glow rad="63500">
              <a:schemeClr val="accent5">
                <a:satMod val="175000"/>
                <a:alpha val="40000"/>
              </a:schemeClr>
            </a:glow>
          </a:effectLst>
        </p:spPr>
      </p:pic>
    </p:spTree>
    <p:extLst>
      <p:ext uri="{BB962C8B-B14F-4D97-AF65-F5344CB8AC3E}">
        <p14:creationId xmlns:p14="http://schemas.microsoft.com/office/powerpoint/2010/main" val="19132148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613080069"/>
              </p:ext>
            </p:extLst>
          </p:nvPr>
        </p:nvGraphicFramePr>
        <p:xfrm>
          <a:off x="304800" y="533400"/>
          <a:ext cx="70866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973053" y="304800"/>
            <a:ext cx="4038600" cy="2308324"/>
          </a:xfrm>
          <a:prstGeom prst="rect">
            <a:avLst/>
          </a:prstGeom>
          <a:noFill/>
        </p:spPr>
        <p:txBody>
          <a:bodyPr wrap="square" rtlCol="0">
            <a:spAutoFit/>
          </a:bodyPr>
          <a:lstStyle/>
          <a:p>
            <a:r>
              <a:rPr lang="en-US" sz="3600" b="1" dirty="0">
                <a:solidFill>
                  <a:srgbClr val="002060"/>
                </a:solidFill>
              </a:rPr>
              <a:t>There are 3 main reasons why whales are in danger of being hit by vessels. </a:t>
            </a:r>
          </a:p>
        </p:txBody>
      </p:sp>
      <p:pic>
        <p:nvPicPr>
          <p:cNvPr id="4" name="Picture 3" descr="A close up of a logo&#10;&#10;Description automatically generated">
            <a:extLst>
              <a:ext uri="{FF2B5EF4-FFF2-40B4-BE49-F238E27FC236}">
                <a16:creationId xmlns:a16="http://schemas.microsoft.com/office/drawing/2014/main" id="{11B8F69A-B9A6-4D56-8265-AC938DE2EA4B}"/>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4802" t="23602"/>
          <a:stretch/>
        </p:blipFill>
        <p:spPr>
          <a:xfrm>
            <a:off x="327660" y="2397417"/>
            <a:ext cx="2471591" cy="2063166"/>
          </a:xfrm>
          <a:prstGeom prst="rect">
            <a:avLst/>
          </a:prstGeom>
        </p:spPr>
      </p:pic>
    </p:spTree>
    <p:extLst>
      <p:ext uri="{BB962C8B-B14F-4D97-AF65-F5344CB8AC3E}">
        <p14:creationId xmlns:p14="http://schemas.microsoft.com/office/powerpoint/2010/main" val="3807647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725871"/>
            <a:ext cx="3429000" cy="878271"/>
          </a:xfrm>
        </p:spPr>
        <p:txBody>
          <a:bodyPr/>
          <a:lstStyle/>
          <a:p>
            <a:r>
              <a:rPr lang="en-US" b="1" dirty="0">
                <a:solidFill>
                  <a:srgbClr val="002060"/>
                </a:solidFill>
              </a:rPr>
              <a:t>Habitat</a:t>
            </a:r>
          </a:p>
        </p:txBody>
      </p:sp>
      <p:pic>
        <p:nvPicPr>
          <p:cNvPr id="8" name="Content Placeholder 3" descr="RW Seasonal Distribution and Habitat Use map.jpg"/>
          <p:cNvPicPr>
            <a:picLocks noChangeAspect="1"/>
          </p:cNvPicPr>
          <p:nvPr/>
        </p:nvPicPr>
        <p:blipFill rotWithShape="1">
          <a:blip r:embed="rId3" cstate="print"/>
          <a:srcRect l="2620" t="2222" r="2399" b="2468"/>
          <a:stretch/>
        </p:blipFill>
        <p:spPr>
          <a:xfrm>
            <a:off x="381000" y="533400"/>
            <a:ext cx="4343400" cy="5638931"/>
          </a:xfrm>
          <a:prstGeom prst="rect">
            <a:avLst/>
          </a:prstGeom>
          <a:ln w="38100">
            <a:solidFill>
              <a:srgbClr val="002060"/>
            </a:solidFill>
          </a:ln>
        </p:spPr>
      </p:pic>
      <p:sp>
        <p:nvSpPr>
          <p:cNvPr id="3" name="Rectangle 2"/>
          <p:cNvSpPr/>
          <p:nvPr/>
        </p:nvSpPr>
        <p:spPr>
          <a:xfrm>
            <a:off x="5233737" y="2475702"/>
            <a:ext cx="3429000" cy="1754326"/>
          </a:xfrm>
          <a:prstGeom prst="rect">
            <a:avLst/>
          </a:prstGeom>
        </p:spPr>
        <p:txBody>
          <a:bodyPr wrap="square">
            <a:spAutoFit/>
          </a:bodyPr>
          <a:lstStyle/>
          <a:p>
            <a:r>
              <a:rPr lang="en-US" sz="3600" dirty="0">
                <a:solidFill>
                  <a:srgbClr val="002060"/>
                </a:solidFill>
              </a:rPr>
              <a:t>Area is also used by many types of vessels</a:t>
            </a:r>
          </a:p>
        </p:txBody>
      </p:sp>
    </p:spTree>
    <p:extLst>
      <p:ext uri="{BB962C8B-B14F-4D97-AF65-F5344CB8AC3E}">
        <p14:creationId xmlns:p14="http://schemas.microsoft.com/office/powerpoint/2010/main" val="2244613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002060"/>
                </a:solidFill>
              </a:rPr>
              <a:t>Shipping Ports</a:t>
            </a:r>
          </a:p>
        </p:txBody>
      </p:sp>
      <p:sp>
        <p:nvSpPr>
          <p:cNvPr id="9" name="TextBox 8"/>
          <p:cNvSpPr txBox="1"/>
          <p:nvPr/>
        </p:nvSpPr>
        <p:spPr>
          <a:xfrm>
            <a:off x="4648200" y="3546696"/>
            <a:ext cx="4419600" cy="2062103"/>
          </a:xfrm>
          <a:prstGeom prst="rect">
            <a:avLst/>
          </a:prstGeom>
          <a:noFill/>
        </p:spPr>
        <p:txBody>
          <a:bodyPr wrap="square" rtlCol="0">
            <a:spAutoFit/>
          </a:bodyPr>
          <a:lstStyle/>
          <a:p>
            <a:r>
              <a:rPr lang="en-US" sz="3200" b="1" dirty="0">
                <a:solidFill>
                  <a:srgbClr val="002060"/>
                </a:solidFill>
              </a:rPr>
              <a:t>The Southeast U.S. is home to some of the biggest shipping ports in the world. </a:t>
            </a:r>
          </a:p>
        </p:txBody>
      </p:sp>
      <p:pic>
        <p:nvPicPr>
          <p:cNvPr id="16" name="Picture 15" descr="line3171.jpg"/>
          <p:cNvPicPr>
            <a:picLocks noChangeAspect="1"/>
          </p:cNvPicPr>
          <p:nvPr/>
        </p:nvPicPr>
        <p:blipFill>
          <a:blip r:embed="rId3" cstate="print"/>
          <a:stretch>
            <a:fillRect/>
          </a:stretch>
        </p:blipFill>
        <p:spPr>
          <a:xfrm>
            <a:off x="517524" y="762001"/>
            <a:ext cx="4038600" cy="2692400"/>
          </a:xfrm>
          <a:prstGeom prst="rect">
            <a:avLst/>
          </a:prstGeom>
          <a:ln w="38100">
            <a:solidFill>
              <a:srgbClr val="002060"/>
            </a:solidFill>
          </a:ln>
        </p:spPr>
      </p:pic>
      <p:sp>
        <p:nvSpPr>
          <p:cNvPr id="18" name="TextBox 17"/>
          <p:cNvSpPr txBox="1"/>
          <p:nvPr/>
        </p:nvSpPr>
        <p:spPr>
          <a:xfrm>
            <a:off x="3244326" y="3237918"/>
            <a:ext cx="1326004" cy="261610"/>
          </a:xfrm>
          <a:prstGeom prst="rect">
            <a:avLst/>
          </a:prstGeom>
          <a:noFill/>
        </p:spPr>
        <p:txBody>
          <a:bodyPr wrap="none" rtlCol="0">
            <a:spAutoFit/>
          </a:bodyPr>
          <a:lstStyle/>
          <a:p>
            <a:r>
              <a:rPr lang="en-US" sz="1100" b="1" i="1" dirty="0">
                <a:solidFill>
                  <a:schemeClr val="bg1"/>
                </a:solidFill>
              </a:rPr>
              <a:t>Photo credit: NOAA</a:t>
            </a:r>
          </a:p>
        </p:txBody>
      </p:sp>
      <p:pic>
        <p:nvPicPr>
          <p:cNvPr id="10" name="Picture 9">
            <a:extLst>
              <a:ext uri="{FF2B5EF4-FFF2-40B4-BE49-F238E27FC236}">
                <a16:creationId xmlns:a16="http://schemas.microsoft.com/office/drawing/2014/main" id="{79EFC0DB-A62D-4EEC-B31A-B1D4F7905F0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6250" y="3630940"/>
            <a:ext cx="41148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EA19155A-110D-49C9-9AB6-47BA5ED02827}"/>
              </a:ext>
            </a:extLst>
          </p:cNvPr>
          <p:cNvPicPr>
            <a:picLocks noChangeAspect="1"/>
          </p:cNvPicPr>
          <p:nvPr/>
        </p:nvPicPr>
        <p:blipFill rotWithShape="1">
          <a:blip r:embed="rId6"/>
          <a:srcRect l="12690" t="-1164" r="1" b="1164"/>
          <a:stretch/>
        </p:blipFill>
        <p:spPr>
          <a:xfrm>
            <a:off x="4920882" y="697824"/>
            <a:ext cx="3669767" cy="2756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99781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ew england aqu.jpg"/>
          <p:cNvPicPr>
            <a:picLocks noChangeAspect="1"/>
          </p:cNvPicPr>
          <p:nvPr/>
        </p:nvPicPr>
        <p:blipFill>
          <a:blip r:embed="rId3" cstate="print"/>
          <a:stretch>
            <a:fillRect/>
          </a:stretch>
        </p:blipFill>
        <p:spPr>
          <a:xfrm>
            <a:off x="4440158" y="457200"/>
            <a:ext cx="4378483" cy="2760955"/>
          </a:xfrm>
          <a:prstGeom prst="rect">
            <a:avLst/>
          </a:prstGeom>
          <a:ln w="38100">
            <a:solidFill>
              <a:srgbClr val="002060"/>
            </a:solidFill>
          </a:ln>
        </p:spPr>
      </p:pic>
      <p:sp>
        <p:nvSpPr>
          <p:cNvPr id="19" name="TextBox 18"/>
          <p:cNvSpPr txBox="1"/>
          <p:nvPr/>
        </p:nvSpPr>
        <p:spPr>
          <a:xfrm>
            <a:off x="7010400" y="533400"/>
            <a:ext cx="1764914" cy="261610"/>
          </a:xfrm>
          <a:prstGeom prst="rect">
            <a:avLst/>
          </a:prstGeom>
          <a:noFill/>
        </p:spPr>
        <p:txBody>
          <a:bodyPr wrap="square" rtlCol="0">
            <a:spAutoFit/>
          </a:bodyPr>
          <a:lstStyle/>
          <a:p>
            <a:pPr algn="r"/>
            <a:r>
              <a:rPr lang="en-US" sz="1100" b="1" i="1" dirty="0">
                <a:solidFill>
                  <a:schemeClr val="bg1"/>
                </a:solidFill>
              </a:rPr>
              <a:t>Photo Credit: NOAA</a:t>
            </a:r>
          </a:p>
        </p:txBody>
      </p:sp>
      <p:sp>
        <p:nvSpPr>
          <p:cNvPr id="6" name="TextBox 5">
            <a:extLst>
              <a:ext uri="{FF2B5EF4-FFF2-40B4-BE49-F238E27FC236}">
                <a16:creationId xmlns:a16="http://schemas.microsoft.com/office/drawing/2014/main" id="{FDC7A304-1EB9-421C-9A65-B1913750111E}"/>
              </a:ext>
            </a:extLst>
          </p:cNvPr>
          <p:cNvSpPr txBox="1"/>
          <p:nvPr/>
        </p:nvSpPr>
        <p:spPr>
          <a:xfrm>
            <a:off x="457200" y="5410200"/>
            <a:ext cx="4572000" cy="1077218"/>
          </a:xfrm>
          <a:prstGeom prst="rect">
            <a:avLst/>
          </a:prstGeom>
          <a:noFill/>
        </p:spPr>
        <p:txBody>
          <a:bodyPr wrap="square" rtlCol="0">
            <a:spAutoFit/>
          </a:bodyPr>
          <a:lstStyle/>
          <a:p>
            <a:r>
              <a:rPr lang="en-US" sz="3200" b="1" dirty="0">
                <a:solidFill>
                  <a:srgbClr val="002060"/>
                </a:solidFill>
              </a:rPr>
              <a:t>Some shipping lanes pass through whales’ habitats</a:t>
            </a:r>
          </a:p>
        </p:txBody>
      </p:sp>
      <p:pic>
        <p:nvPicPr>
          <p:cNvPr id="3" name="Picture 2" descr="A large ship in a body of water&#10;&#10;Description automatically generated">
            <a:extLst>
              <a:ext uri="{FF2B5EF4-FFF2-40B4-BE49-F238E27FC236}">
                <a16:creationId xmlns:a16="http://schemas.microsoft.com/office/drawing/2014/main" id="{051B4DD6-D2EF-40F4-AEC0-EAFB754C4E6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29200" y="3313405"/>
            <a:ext cx="3255448" cy="2267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large ship in a body of water&#10;&#10;Description automatically generated">
            <a:extLst>
              <a:ext uri="{FF2B5EF4-FFF2-40B4-BE49-F238E27FC236}">
                <a16:creationId xmlns:a16="http://schemas.microsoft.com/office/drawing/2014/main" id="{64A258A1-E840-4A1E-A246-ADC26EF74CE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87943" y="648965"/>
            <a:ext cx="3426858" cy="45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4330331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13964</TotalTime>
  <Words>2494</Words>
  <Application>Microsoft Office PowerPoint</Application>
  <PresentationFormat>On-screen Show (4:3)</PresentationFormat>
  <Paragraphs>159</Paragraphs>
  <Slides>24</Slides>
  <Notes>24</Notes>
  <HiddenSlides>0</HiddenSlides>
  <MMClips>2</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24</vt:i4>
      </vt:variant>
    </vt:vector>
  </HeadingPairs>
  <TitlesOfParts>
    <vt:vector size="28" baseType="lpstr">
      <vt:lpstr>Arial</vt:lpstr>
      <vt:lpstr>Calibri</vt:lpstr>
      <vt:lpstr>Custom Design</vt:lpstr>
      <vt:lpstr>Office Theme</vt:lpstr>
      <vt:lpstr>PowerPoint Presentation</vt:lpstr>
      <vt:lpstr>North Atlantic right whales have been protected from hunting since 1935. Scientists estimate that there were about 100 right whales at that time. Over 75 years later, as few as 450 whales exist.</vt:lpstr>
      <vt:lpstr>PowerPoint Presentation</vt:lpstr>
      <vt:lpstr>Scientists estimate that 30-40% of right whale deaths are caused by vessel strikes. </vt:lpstr>
      <vt:lpstr>PowerPoint Presentation</vt:lpstr>
      <vt:lpstr>PowerPoint Presentation</vt:lpstr>
      <vt:lpstr>Habitat</vt:lpstr>
      <vt:lpstr>Shipping Ports</vt:lpstr>
      <vt:lpstr>PowerPoint Presentation</vt:lpstr>
      <vt:lpstr>Recreational Boating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Atlantic Right Whale:  Stay 500 Yards Away!   </vt:lpstr>
      <vt:lpstr>North Atlantic Right Whale: Slow to 10 Knots (30 sec.) </vt:lpstr>
      <vt:lpstr>PowerPoint Presentation</vt:lpstr>
    </vt:vector>
  </TitlesOfParts>
  <Company>SERO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Cheryl Bonnes</dc:creator>
  <cp:lastModifiedBy>Maia McGuire</cp:lastModifiedBy>
  <cp:revision>686</cp:revision>
  <dcterms:created xsi:type="dcterms:W3CDTF">2013-01-28T18:56:33Z</dcterms:created>
  <dcterms:modified xsi:type="dcterms:W3CDTF">2019-10-11T17:44:13Z</dcterms:modified>
</cp:coreProperties>
</file>