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8" r:id="rId2"/>
  </p:sldMasterIdLst>
  <p:notesMasterIdLst>
    <p:notesMasterId r:id="rId27"/>
  </p:notesMasterIdLst>
  <p:handoutMasterIdLst>
    <p:handoutMasterId r:id="rId28"/>
  </p:handoutMasterIdLst>
  <p:sldIdLst>
    <p:sldId id="345"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5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94673" autoAdjust="0"/>
  </p:normalViewPr>
  <p:slideViewPr>
    <p:cSldViewPr>
      <p:cViewPr>
        <p:scale>
          <a:sx n="59" d="100"/>
          <a:sy n="59" d="100"/>
        </p:scale>
        <p:origin x="-125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762925-12F1-426D-B868-5D20332556B3}" type="datetimeFigureOut">
              <a:rPr lang="en-US" smtClean="0"/>
              <a:t>7/21/2013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88EF7D-51CC-4E29-B0AE-DD828214D208}" type="slidenum">
              <a:rPr lang="en-US" smtClean="0"/>
              <a:t>‹#›</a:t>
            </a:fld>
            <a:endParaRPr lang="en-US"/>
          </a:p>
        </p:txBody>
      </p:sp>
    </p:spTree>
    <p:extLst>
      <p:ext uri="{BB962C8B-B14F-4D97-AF65-F5344CB8AC3E}">
        <p14:creationId xmlns:p14="http://schemas.microsoft.com/office/powerpoint/2010/main" val="1451290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EF4BED-7943-4555-A289-EB519CFD8C61}" type="datetimeFigureOut">
              <a:rPr lang="en-US" smtClean="0"/>
              <a:pPr/>
              <a:t>7/21/2013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473A5-415E-473D-AC0B-7B38B5ED4808}" type="slidenum">
              <a:rPr lang="en-US" smtClean="0"/>
              <a:pPr/>
              <a:t>‹#›</a:t>
            </a:fld>
            <a:endParaRPr lang="en-US"/>
          </a:p>
        </p:txBody>
      </p:sp>
    </p:spTree>
    <p:extLst>
      <p:ext uri="{BB962C8B-B14F-4D97-AF65-F5344CB8AC3E}">
        <p14:creationId xmlns:p14="http://schemas.microsoft.com/office/powerpoint/2010/main" val="2819125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695D8A-79D4-4FEC-A6B7-2CA027ED7430}" type="datetimeFigureOut">
              <a:rPr lang="en-US" smtClean="0"/>
              <a:pPr/>
              <a:t>7/21/2013</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CB9ED95-0E49-4D2B-B71F-E1B5F754AEA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2"/>
          <a:srcRect r="7552" b="53832"/>
          <a:stretch>
            <a:fillRect/>
          </a:stretch>
        </p:blipFill>
        <p:spPr bwMode="auto">
          <a:xfrm>
            <a:off x="4648200" y="4698600"/>
            <a:ext cx="4495800" cy="215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0CFBDE-DE7B-40AB-8674-22E3F3D02BFC}" type="datetimeFigureOut">
              <a:rPr lang="en-US" smtClean="0"/>
              <a:pPr/>
              <a:t>7/21/2013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FF9585-2639-4E35-983A-AC04DB803116}" type="slidenum">
              <a:rPr lang="en-US" smtClean="0"/>
              <a:pPr/>
              <a:t>‹#›</a:t>
            </a:fld>
            <a:endParaRPr lang="en-US"/>
          </a:p>
        </p:txBody>
      </p:sp>
    </p:spTree>
    <p:extLst>
      <p:ext uri="{BB962C8B-B14F-4D97-AF65-F5344CB8AC3E}">
        <p14:creationId xmlns:p14="http://schemas.microsoft.com/office/powerpoint/2010/main" val="101869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1C3E3-6BCC-4FA1-A728-DE6661B99DA5}" type="datetimeFigureOut">
              <a:rPr lang="en-US" smtClean="0"/>
              <a:t>7/21/2013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437708-20EB-4DBB-BA4D-5FB540C147D1}" type="slidenum">
              <a:rPr lang="en-US" smtClean="0"/>
              <a:t>‹#›</a:t>
            </a:fld>
            <a:endParaRPr lang="en-US"/>
          </a:p>
        </p:txBody>
      </p:sp>
    </p:spTree>
    <p:extLst>
      <p:ext uri="{BB962C8B-B14F-4D97-AF65-F5344CB8AC3E}">
        <p14:creationId xmlns:p14="http://schemas.microsoft.com/office/powerpoint/2010/main" val="405394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4"/>
          <a:srcRect l="2941" b="38185"/>
          <a:stretch>
            <a:fillRect/>
          </a:stretch>
        </p:blipFill>
        <p:spPr bwMode="auto">
          <a:xfrm>
            <a:off x="76200" y="76200"/>
            <a:ext cx="7543800" cy="6553200"/>
          </a:xfrm>
          <a:prstGeom prst="rect">
            <a:avLst/>
          </a:prstGeom>
          <a:noFill/>
          <a:ln w="9525">
            <a:noFill/>
            <a:miter lim="800000"/>
            <a:headEnd/>
            <a:tailEnd/>
          </a:ln>
          <a:effectLst/>
        </p:spPr>
      </p:pic>
      <p:sp>
        <p:nvSpPr>
          <p:cNvPr id="9" name="Title 1"/>
          <p:cNvSpPr txBox="1">
            <a:spLocks/>
          </p:cNvSpPr>
          <p:nvPr userDrawn="1"/>
        </p:nvSpPr>
        <p:spPr>
          <a:xfrm>
            <a:off x="4267200" y="2743200"/>
            <a:ext cx="4191000" cy="3581400"/>
          </a:xfrm>
          <a:prstGeom prst="rect">
            <a:avLst/>
          </a:prstGeom>
        </p:spPr>
        <p:txBody>
          <a:bodyPr/>
          <a:lstStyle>
            <a:lvl1pPr>
              <a:defRPr>
                <a:solidFill>
                  <a:srgbClr val="0054A4"/>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rgbClr val="0054A4"/>
              </a:solidFill>
              <a:effectLst/>
              <a:uLnTx/>
              <a:uFillTx/>
              <a:latin typeface="+mj-lt"/>
              <a:ea typeface="+mj-ea"/>
              <a:cs typeface="+mj-cs"/>
            </a:endParaRPr>
          </a:p>
        </p:txBody>
      </p:sp>
      <p:pic>
        <p:nvPicPr>
          <p:cNvPr id="1026" name="Picture 2"/>
          <p:cNvPicPr>
            <a:picLocks noChangeAspect="1" noChangeArrowheads="1"/>
          </p:cNvPicPr>
          <p:nvPr userDrawn="1"/>
        </p:nvPicPr>
        <p:blipFill>
          <a:blip r:embed="rId5" cstate="print"/>
          <a:srcRect/>
          <a:stretch>
            <a:fillRect/>
          </a:stretch>
        </p:blipFill>
        <p:spPr bwMode="auto">
          <a:xfrm>
            <a:off x="5257800" y="6240084"/>
            <a:ext cx="1524000" cy="463550"/>
          </a:xfrm>
          <a:prstGeom prst="rect">
            <a:avLst/>
          </a:prstGeom>
          <a:noFill/>
        </p:spPr>
      </p:pic>
      <p:pic>
        <p:nvPicPr>
          <p:cNvPr id="1027" name="Picture 3"/>
          <p:cNvPicPr>
            <a:picLocks noChangeAspect="1" noChangeArrowheads="1"/>
          </p:cNvPicPr>
          <p:nvPr userDrawn="1"/>
        </p:nvPicPr>
        <p:blipFill>
          <a:blip r:embed="rId6"/>
          <a:srcRect/>
          <a:stretch>
            <a:fillRect/>
          </a:stretch>
        </p:blipFill>
        <p:spPr bwMode="auto">
          <a:xfrm>
            <a:off x="6905625" y="6019800"/>
            <a:ext cx="942975" cy="639762"/>
          </a:xfrm>
          <a:prstGeom prst="rect">
            <a:avLst/>
          </a:prstGeom>
          <a:noFill/>
        </p:spPr>
      </p:pic>
      <p:pic>
        <p:nvPicPr>
          <p:cNvPr id="1028" name="Picture 4" descr="C:\Documents and Settings\cheryl.bonnes\Desktop\CSB Folders\NOAA\NOAA and DOC logos\NOAA Logo\NOAA logo 2012\noaa-fisheries-rgb-2line-horizontal.png"/>
          <p:cNvPicPr>
            <a:picLocks noChangeAspect="1" noChangeArrowheads="1"/>
          </p:cNvPicPr>
          <p:nvPr userDrawn="1"/>
        </p:nvPicPr>
        <p:blipFill>
          <a:blip r:embed="rId7" cstate="print"/>
          <a:srcRect/>
          <a:stretch>
            <a:fillRect/>
          </a:stretch>
        </p:blipFill>
        <p:spPr bwMode="auto">
          <a:xfrm>
            <a:off x="3657600" y="6172200"/>
            <a:ext cx="1487427" cy="519112"/>
          </a:xfrm>
          <a:prstGeom prst="rect">
            <a:avLst/>
          </a:prstGeom>
          <a:noFill/>
        </p:spPr>
      </p:pic>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19387" y="5943600"/>
            <a:ext cx="687307" cy="8382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6"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5"/>
          <a:srcRect r="7552" b="53832"/>
          <a:stretch>
            <a:fillRect/>
          </a:stretch>
        </p:blipFill>
        <p:spPr bwMode="auto">
          <a:xfrm>
            <a:off x="5562600" y="5029200"/>
            <a:ext cx="3581400" cy="1720200"/>
          </a:xfrm>
          <a:prstGeom prst="rect">
            <a:avLst/>
          </a:prstGeom>
          <a:noFill/>
          <a:ln w="9525">
            <a:noFill/>
            <a:miter lim="800000"/>
            <a:headEnd/>
            <a:tailEnd/>
          </a:ln>
          <a:effectLst/>
        </p:spPr>
      </p:pic>
      <p:sp>
        <p:nvSpPr>
          <p:cNvPr id="11" name="Title 1"/>
          <p:cNvSpPr txBox="1">
            <a:spLocks/>
          </p:cNvSpPr>
          <p:nvPr userDrawn="1"/>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Footer Placeholder 4"/>
          <p:cNvSpPr txBox="1">
            <a:spLocks/>
          </p:cNvSpPr>
          <p:nvPr userDrawn="1"/>
        </p:nvSpPr>
        <p:spPr>
          <a:xfrm>
            <a:off x="685800" y="6172200"/>
            <a:ext cx="3810000" cy="365125"/>
          </a:xfrm>
          <a:prstGeom prst="rect">
            <a:avLst/>
          </a:prstGeom>
        </p:spPr>
        <p:txBody>
          <a:bodyPr/>
          <a:lstStyle>
            <a:lvl1pPr algn="r">
              <a:defRPr baseline="0">
                <a:solidFill>
                  <a:schemeClr val="tx2">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p:txBody>
      </p:sp>
      <p:sp>
        <p:nvSpPr>
          <p:cNvPr id="13" name="Title 1"/>
          <p:cNvSpPr txBox="1">
            <a:spLocks/>
          </p:cNvSpPr>
          <p:nvPr userDrawn="1"/>
        </p:nvSpPr>
        <p:spPr>
          <a:xfrm>
            <a:off x="609600" y="304800"/>
            <a:ext cx="8229600" cy="914400"/>
          </a:xfrm>
          <a:prstGeom prst="rect">
            <a:avLst/>
          </a:prstGeom>
        </p:spPr>
        <p:txBody>
          <a:bodyPr/>
          <a:lstStyle>
            <a:lvl1pPr>
              <a:defRPr>
                <a:solidFill>
                  <a:srgbClr val="0054A4"/>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rgbClr val="0054A4"/>
              </a:solidFill>
              <a:effectLst/>
              <a:uLnTx/>
              <a:uFillTx/>
              <a:latin typeface="+mj-lt"/>
              <a:ea typeface="+mj-ea"/>
              <a:cs typeface="+mj-cs"/>
            </a:endParaRPr>
          </a:p>
        </p:txBody>
      </p:sp>
      <p:sp>
        <p:nvSpPr>
          <p:cNvPr id="10" name="Footer Placeholder 4"/>
          <p:cNvSpPr txBox="1">
            <a:spLocks/>
          </p:cNvSpPr>
          <p:nvPr userDrawn="1"/>
        </p:nvSpPr>
        <p:spPr>
          <a:xfrm>
            <a:off x="304800" y="6492875"/>
            <a:ext cx="6248400" cy="365125"/>
          </a:xfrm>
          <a:prstGeom prst="rect">
            <a:avLst/>
          </a:prstGeom>
        </p:spPr>
        <p:txBody>
          <a:bodyPr/>
          <a:lstStyle>
            <a:lvl1pPr algn="r">
              <a:defRPr baseline="0">
                <a:solidFill>
                  <a:schemeClr val="tx2">
                    <a:lumMod val="60000"/>
                    <a:lumOff val="4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Lesson 12  	  	Right Whale Matching Game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neaq.org/education_and_activities/games_and_activities/online_games/right_whale_identification_games.php"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image" Target="../media/image20.png"/><Relationship Id="rId2" Type="http://schemas.openxmlformats.org/officeDocument/2006/relationships/slide" Target="slide10.xml"/><Relationship Id="rId1" Type="http://schemas.openxmlformats.org/officeDocument/2006/relationships/slideLayout" Target="../slideLayouts/slideLayout4.xml"/><Relationship Id="rId6" Type="http://schemas.openxmlformats.org/officeDocument/2006/relationships/slide" Target="slide12.xml"/><Relationship Id="rId11" Type="http://schemas.openxmlformats.org/officeDocument/2006/relationships/image" Target="../media/image19.jpg"/><Relationship Id="rId5" Type="http://schemas.openxmlformats.org/officeDocument/2006/relationships/image" Target="../media/image16.jpg"/><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21.pn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slide" Target="slide16.xml"/><Relationship Id="rId2" Type="http://schemas.openxmlformats.org/officeDocument/2006/relationships/slide" Target="slide10.xml"/><Relationship Id="rId1" Type="http://schemas.openxmlformats.org/officeDocument/2006/relationships/slideLayout" Target="../slideLayouts/slideLayout4.xml"/><Relationship Id="rId6" Type="http://schemas.openxmlformats.org/officeDocument/2006/relationships/slide" Target="slide12.xml"/><Relationship Id="rId11" Type="http://schemas.openxmlformats.org/officeDocument/2006/relationships/image" Target="../media/image19.jpg"/><Relationship Id="rId5" Type="http://schemas.openxmlformats.org/officeDocument/2006/relationships/image" Target="../media/image16.jpg"/><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image" Target="../media/image18.jpe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21.pn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slide" Target="slide16.xml"/><Relationship Id="rId2" Type="http://schemas.openxmlformats.org/officeDocument/2006/relationships/slide" Target="slide10.xml"/><Relationship Id="rId1" Type="http://schemas.openxmlformats.org/officeDocument/2006/relationships/slideLayout" Target="../slideLayouts/slideLayout4.xml"/><Relationship Id="rId6" Type="http://schemas.openxmlformats.org/officeDocument/2006/relationships/slide" Target="slide12.xml"/><Relationship Id="rId11" Type="http://schemas.openxmlformats.org/officeDocument/2006/relationships/image" Target="../media/image19.jpg"/><Relationship Id="rId5" Type="http://schemas.openxmlformats.org/officeDocument/2006/relationships/image" Target="../media/image16.jpg"/><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image" Target="../media/image18.jpe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21.pn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slide" Target="slide16.xml"/><Relationship Id="rId2" Type="http://schemas.openxmlformats.org/officeDocument/2006/relationships/slide" Target="slide10.xml"/><Relationship Id="rId1" Type="http://schemas.openxmlformats.org/officeDocument/2006/relationships/slideLayout" Target="../slideLayouts/slideLayout4.xml"/><Relationship Id="rId6" Type="http://schemas.openxmlformats.org/officeDocument/2006/relationships/slide" Target="slide12.xml"/><Relationship Id="rId11" Type="http://schemas.openxmlformats.org/officeDocument/2006/relationships/image" Target="../media/image19.jpg"/><Relationship Id="rId5" Type="http://schemas.openxmlformats.org/officeDocument/2006/relationships/image" Target="../media/image16.jpg"/><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image" Target="../media/image18.jpe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21.pn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slide" Target="slide15.xml"/><Relationship Id="rId2" Type="http://schemas.openxmlformats.org/officeDocument/2006/relationships/slide" Target="slide10.xml"/><Relationship Id="rId1" Type="http://schemas.openxmlformats.org/officeDocument/2006/relationships/slideLayout" Target="../slideLayouts/slideLayout4.xml"/><Relationship Id="rId6" Type="http://schemas.openxmlformats.org/officeDocument/2006/relationships/slide" Target="slide12.xml"/><Relationship Id="rId11" Type="http://schemas.openxmlformats.org/officeDocument/2006/relationships/image" Target="../media/image19.jpg"/><Relationship Id="rId5" Type="http://schemas.openxmlformats.org/officeDocument/2006/relationships/image" Target="../media/image16.jpg"/><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image" Target="../media/image18.jpeg"/><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27.jpg"/><Relationship Id="rId7" Type="http://schemas.openxmlformats.org/officeDocument/2006/relationships/image" Target="../media/image29.jpg"/><Relationship Id="rId12" Type="http://schemas.openxmlformats.org/officeDocument/2006/relationships/image" Target="../media/image32.png"/><Relationship Id="rId2" Type="http://schemas.openxmlformats.org/officeDocument/2006/relationships/slide" Target="slide17.xml"/><Relationship Id="rId1" Type="http://schemas.openxmlformats.org/officeDocument/2006/relationships/slideLayout" Target="../slideLayouts/slideLayout4.xml"/><Relationship Id="rId6" Type="http://schemas.openxmlformats.org/officeDocument/2006/relationships/slide" Target="slide19.xml"/><Relationship Id="rId11"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slide" Target="slide21.xml"/><Relationship Id="rId4" Type="http://schemas.openxmlformats.org/officeDocument/2006/relationships/slide" Target="slide18.xml"/><Relationship Id="rId9" Type="http://schemas.openxmlformats.org/officeDocument/2006/relationships/image" Target="../media/image30.jpg"/></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3" Type="http://schemas.openxmlformats.org/officeDocument/2006/relationships/image" Target="../media/image27.jpg"/><Relationship Id="rId7" Type="http://schemas.openxmlformats.org/officeDocument/2006/relationships/image" Target="../media/image29.jpg"/><Relationship Id="rId12" Type="http://schemas.openxmlformats.org/officeDocument/2006/relationships/image" Target="../media/image33.png"/><Relationship Id="rId2" Type="http://schemas.openxmlformats.org/officeDocument/2006/relationships/slide" Target="slide17.xml"/><Relationship Id="rId1" Type="http://schemas.openxmlformats.org/officeDocument/2006/relationships/slideLayout" Target="../slideLayouts/slideLayout4.xml"/><Relationship Id="rId6" Type="http://schemas.openxmlformats.org/officeDocument/2006/relationships/slide" Target="slide19.xml"/><Relationship Id="rId11"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slide" Target="slide21.xml"/><Relationship Id="rId4" Type="http://schemas.openxmlformats.org/officeDocument/2006/relationships/slide" Target="slide18.xml"/><Relationship Id="rId9" Type="http://schemas.openxmlformats.org/officeDocument/2006/relationships/image" Target="../media/image30.jp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34.png"/><Relationship Id="rId3" Type="http://schemas.openxmlformats.org/officeDocument/2006/relationships/image" Target="../media/image27.jpg"/><Relationship Id="rId7" Type="http://schemas.openxmlformats.org/officeDocument/2006/relationships/image" Target="../media/image29.jpg"/><Relationship Id="rId12" Type="http://schemas.openxmlformats.org/officeDocument/2006/relationships/slide" Target="slide23.xml"/><Relationship Id="rId2" Type="http://schemas.openxmlformats.org/officeDocument/2006/relationships/slide" Target="slide17.xml"/><Relationship Id="rId1" Type="http://schemas.openxmlformats.org/officeDocument/2006/relationships/slideLayout" Target="../slideLayouts/slideLayout4.xml"/><Relationship Id="rId6" Type="http://schemas.openxmlformats.org/officeDocument/2006/relationships/slide" Target="slide19.xml"/><Relationship Id="rId11"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slide" Target="slide21.xml"/><Relationship Id="rId4" Type="http://schemas.openxmlformats.org/officeDocument/2006/relationships/slide" Target="slide18.xml"/><Relationship Id="rId9"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34.png"/><Relationship Id="rId3" Type="http://schemas.openxmlformats.org/officeDocument/2006/relationships/image" Target="../media/image27.jpg"/><Relationship Id="rId7" Type="http://schemas.openxmlformats.org/officeDocument/2006/relationships/image" Target="../media/image29.jpg"/><Relationship Id="rId12" Type="http://schemas.openxmlformats.org/officeDocument/2006/relationships/slide" Target="slide22.xml"/><Relationship Id="rId2" Type="http://schemas.openxmlformats.org/officeDocument/2006/relationships/slide" Target="slide17.xml"/><Relationship Id="rId1" Type="http://schemas.openxmlformats.org/officeDocument/2006/relationships/slideLayout" Target="../slideLayouts/slideLayout4.xml"/><Relationship Id="rId6" Type="http://schemas.openxmlformats.org/officeDocument/2006/relationships/slide" Target="slide19.xml"/><Relationship Id="rId11"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slide" Target="slide21.xml"/><Relationship Id="rId4" Type="http://schemas.openxmlformats.org/officeDocument/2006/relationships/slide" Target="slide18.xml"/><Relationship Id="rId9" Type="http://schemas.openxmlformats.org/officeDocument/2006/relationships/image" Target="../media/image30.jpg"/></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3" Type="http://schemas.openxmlformats.org/officeDocument/2006/relationships/image" Target="../media/image27.jpg"/><Relationship Id="rId7" Type="http://schemas.openxmlformats.org/officeDocument/2006/relationships/image" Target="../media/image29.jpg"/><Relationship Id="rId12" Type="http://schemas.openxmlformats.org/officeDocument/2006/relationships/image" Target="../media/image35.jpg"/><Relationship Id="rId2" Type="http://schemas.openxmlformats.org/officeDocument/2006/relationships/slide" Target="slide17.xml"/><Relationship Id="rId1" Type="http://schemas.openxmlformats.org/officeDocument/2006/relationships/slideLayout" Target="../slideLayouts/slideLayout4.xml"/><Relationship Id="rId6" Type="http://schemas.openxmlformats.org/officeDocument/2006/relationships/slide" Target="slide19.xml"/><Relationship Id="rId11"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slide" Target="slide21.xml"/><Relationship Id="rId4" Type="http://schemas.openxmlformats.org/officeDocument/2006/relationships/slide" Target="slide18.xml"/><Relationship Id="rId9" Type="http://schemas.openxmlformats.org/officeDocument/2006/relationships/image" Target="../media/image30.jpg"/><Relationship Id="rId1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7.jpg"/><Relationship Id="rId7" Type="http://schemas.openxmlformats.org/officeDocument/2006/relationships/image" Target="../media/image9.jpeg"/><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6.xml"/><Relationship Id="rId5" Type="http://schemas.openxmlformats.org/officeDocument/2006/relationships/image" Target="../media/image8.jpg"/><Relationship Id="rId4" Type="http://schemas.openxmlformats.org/officeDocument/2006/relationships/slide" Target="slide5.xml"/><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7.jpg"/><Relationship Id="rId7" Type="http://schemas.openxmlformats.org/officeDocument/2006/relationships/image" Target="../media/image9.jpeg"/><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6.xml"/><Relationship Id="rId11" Type="http://schemas.openxmlformats.org/officeDocument/2006/relationships/image" Target="../media/image11.png"/><Relationship Id="rId5" Type="http://schemas.openxmlformats.org/officeDocument/2006/relationships/image" Target="../media/image8.jpg"/><Relationship Id="rId10" Type="http://schemas.openxmlformats.org/officeDocument/2006/relationships/slide" Target="slide8.xml"/><Relationship Id="rId4" Type="http://schemas.openxmlformats.org/officeDocument/2006/relationships/slide" Target="slide5.xml"/><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7.jpg"/><Relationship Id="rId7" Type="http://schemas.openxmlformats.org/officeDocument/2006/relationships/image" Target="../media/image9.jpeg"/><Relationship Id="rId12"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6.xml"/><Relationship Id="rId11" Type="http://schemas.openxmlformats.org/officeDocument/2006/relationships/slide" Target="slide9.xml"/><Relationship Id="rId5" Type="http://schemas.openxmlformats.org/officeDocument/2006/relationships/image" Target="../media/image8.jpg"/><Relationship Id="rId10" Type="http://schemas.openxmlformats.org/officeDocument/2006/relationships/image" Target="../media/image12.jpg"/><Relationship Id="rId4" Type="http://schemas.openxmlformats.org/officeDocument/2006/relationships/slide" Target="slide5.xml"/><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7.jpg"/><Relationship Id="rId7" Type="http://schemas.openxmlformats.org/officeDocument/2006/relationships/image" Target="../media/image9.jpeg"/><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6.xml"/><Relationship Id="rId5" Type="http://schemas.openxmlformats.org/officeDocument/2006/relationships/image" Target="../media/image8.jpg"/><Relationship Id="rId10" Type="http://schemas.openxmlformats.org/officeDocument/2006/relationships/slide" Target="slide9.xml"/><Relationship Id="rId4" Type="http://schemas.openxmlformats.org/officeDocument/2006/relationships/slide" Target="slide5.xml"/><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590800"/>
            <a:ext cx="5791200" cy="1470025"/>
          </a:xfrm>
        </p:spPr>
        <p:txBody>
          <a:bodyPr/>
          <a:lstStyle/>
          <a:p>
            <a:r>
              <a:rPr lang="en-US" b="1" dirty="0" smtClean="0">
                <a:solidFill>
                  <a:srgbClr val="002060"/>
                </a:solidFill>
              </a:rPr>
              <a:t>North Atlantic Right Whale Matching Game </a:t>
            </a:r>
            <a:endParaRPr lang="en-US" b="1" dirty="0">
              <a:solidFill>
                <a:srgbClr val="002060"/>
              </a:solidFill>
            </a:endParaRPr>
          </a:p>
        </p:txBody>
      </p:sp>
      <p:sp>
        <p:nvSpPr>
          <p:cNvPr id="3" name="Subtitle 2"/>
          <p:cNvSpPr>
            <a:spLocks noGrp="1"/>
          </p:cNvSpPr>
          <p:nvPr>
            <p:ph type="subTitle" idx="1"/>
          </p:nvPr>
        </p:nvSpPr>
        <p:spPr>
          <a:xfrm>
            <a:off x="3733800" y="3962824"/>
            <a:ext cx="5257800" cy="1143000"/>
          </a:xfrm>
        </p:spPr>
        <p:txBody>
          <a:bodyPr>
            <a:normAutofit/>
          </a:bodyPr>
          <a:lstStyle/>
          <a:p>
            <a:r>
              <a:rPr lang="en-US" sz="2400" i="1" dirty="0" smtClean="0"/>
              <a:t>Use callosity patterns to identify an “unknown” right whale!</a:t>
            </a:r>
          </a:p>
        </p:txBody>
      </p:sp>
      <p:sp>
        <p:nvSpPr>
          <p:cNvPr id="4" name="TextBox 3"/>
          <p:cNvSpPr txBox="1"/>
          <p:nvPr/>
        </p:nvSpPr>
        <p:spPr>
          <a:xfrm>
            <a:off x="4114800" y="5105824"/>
            <a:ext cx="4953000" cy="1046440"/>
          </a:xfrm>
          <a:prstGeom prst="rect">
            <a:avLst/>
          </a:prstGeom>
          <a:noFill/>
        </p:spPr>
        <p:txBody>
          <a:bodyPr wrap="square" rtlCol="0">
            <a:spAutoFit/>
          </a:bodyPr>
          <a:lstStyle/>
          <a:p>
            <a:pPr algn="ctr"/>
            <a:r>
              <a:rPr lang="en-US" sz="1100" b="1" dirty="0">
                <a:solidFill>
                  <a:srgbClr val="002060"/>
                </a:solidFill>
              </a:rPr>
              <a:t>This game is based on the New England Aquarium’s </a:t>
            </a:r>
            <a:r>
              <a:rPr lang="en-US" sz="1100" b="1" dirty="0" smtClean="0">
                <a:solidFill>
                  <a:srgbClr val="002060"/>
                </a:solidFill>
              </a:rPr>
              <a:t> </a:t>
            </a:r>
          </a:p>
          <a:p>
            <a:pPr algn="ctr"/>
            <a:r>
              <a:rPr lang="en-US" sz="1100" b="1" i="1" dirty="0" smtClean="0">
                <a:solidFill>
                  <a:srgbClr val="002060"/>
                </a:solidFill>
              </a:rPr>
              <a:t>Right </a:t>
            </a:r>
            <a:r>
              <a:rPr lang="en-US" sz="1100" b="1" i="1" dirty="0">
                <a:solidFill>
                  <a:srgbClr val="002060"/>
                </a:solidFill>
              </a:rPr>
              <a:t>Whale Identification Game</a:t>
            </a:r>
            <a:r>
              <a:rPr lang="en-US" sz="1100" b="1" dirty="0">
                <a:solidFill>
                  <a:srgbClr val="002060"/>
                </a:solidFill>
              </a:rPr>
              <a:t>, which is accessible at </a:t>
            </a:r>
            <a:r>
              <a:rPr lang="en-US" sz="1100" b="1" dirty="0">
                <a:solidFill>
                  <a:srgbClr val="002060"/>
                </a:solidFill>
                <a:hlinkClick r:id="rId2"/>
              </a:rPr>
              <a:t>http://</a:t>
            </a:r>
            <a:r>
              <a:rPr lang="en-US" sz="1100" b="1" dirty="0" smtClean="0">
                <a:solidFill>
                  <a:srgbClr val="002060"/>
                </a:solidFill>
                <a:hlinkClick r:id="rId2"/>
              </a:rPr>
              <a:t>www.neaq.org/education_and_activities/games_and_activities/online_games/right_whale_identification_games.php</a:t>
            </a:r>
            <a:r>
              <a:rPr lang="en-US" sz="1100" b="1" dirty="0" smtClean="0">
                <a:solidFill>
                  <a:srgbClr val="002060"/>
                </a:solidFill>
              </a:rPr>
              <a:t> </a:t>
            </a:r>
            <a:endParaRPr lang="en-US" sz="1100" b="1" dirty="0">
              <a:solidFill>
                <a:srgbClr val="002060"/>
              </a:solidFill>
            </a:endParaRPr>
          </a:p>
          <a:p>
            <a:endParaRPr lang="en-US" dirty="0"/>
          </a:p>
        </p:txBody>
      </p:sp>
    </p:spTree>
    <p:extLst>
      <p:ext uri="{BB962C8B-B14F-4D97-AF65-F5344CB8AC3E}">
        <p14:creationId xmlns:p14="http://schemas.microsoft.com/office/powerpoint/2010/main" val="2694427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440" y="37745"/>
            <a:ext cx="6004560" cy="1554162"/>
          </a:xfrm>
        </p:spPr>
        <p:txBody>
          <a:bodyPr>
            <a:normAutofit/>
          </a:bodyPr>
          <a:lstStyle/>
          <a:p>
            <a:r>
              <a:rPr lang="en-US" b="1" dirty="0" smtClean="0">
                <a:solidFill>
                  <a:srgbClr val="002060"/>
                </a:solidFill>
              </a:rPr>
              <a:t>Round 2—a little harder</a:t>
            </a:r>
            <a:endParaRPr lang="en-US" b="1" dirty="0">
              <a:solidFill>
                <a:srgbClr val="002060"/>
              </a:solidFill>
            </a:endParaRPr>
          </a:p>
        </p:txBody>
      </p:sp>
      <p:pic>
        <p:nvPicPr>
          <p:cNvPr id="4" name="Picture 3">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6970" t="39627"/>
          <a:stretch/>
        </p:blipFill>
        <p:spPr>
          <a:xfrm>
            <a:off x="457200" y="381000"/>
            <a:ext cx="2011680" cy="867653"/>
          </a:xfrm>
          <a:prstGeom prst="rect">
            <a:avLst/>
          </a:prstGeom>
        </p:spPr>
      </p:pic>
      <p:sp>
        <p:nvSpPr>
          <p:cNvPr id="5" name="TextBox 4"/>
          <p:cNvSpPr txBox="1"/>
          <p:nvPr/>
        </p:nvSpPr>
        <p:spPr>
          <a:xfrm>
            <a:off x="2468880" y="630160"/>
            <a:ext cx="1219200" cy="369332"/>
          </a:xfrm>
          <a:prstGeom prst="rect">
            <a:avLst/>
          </a:prstGeom>
          <a:noFill/>
        </p:spPr>
        <p:txBody>
          <a:bodyPr wrap="square" rtlCol="0">
            <a:spAutoFit/>
          </a:bodyPr>
          <a:lstStyle/>
          <a:p>
            <a:r>
              <a:rPr lang="en-US" b="1" dirty="0" smtClean="0">
                <a:solidFill>
                  <a:srgbClr val="002060"/>
                </a:solidFill>
              </a:rPr>
              <a:t>unknown</a:t>
            </a:r>
            <a:endParaRPr lang="en-US" b="1" dirty="0">
              <a:solidFill>
                <a:srgbClr val="002060"/>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30302" t="34156" r="22425" b="25949"/>
          <a:stretch/>
        </p:blipFill>
        <p:spPr>
          <a:xfrm>
            <a:off x="457200" y="1330836"/>
            <a:ext cx="2011680" cy="1128346"/>
          </a:xfrm>
          <a:prstGeom prst="rect">
            <a:avLst/>
          </a:prstGeom>
        </p:spPr>
      </p:pic>
      <p:sp>
        <p:nvSpPr>
          <p:cNvPr id="7" name="TextBox 6"/>
          <p:cNvSpPr txBox="1"/>
          <p:nvPr/>
        </p:nvSpPr>
        <p:spPr>
          <a:xfrm>
            <a:off x="2466110" y="1704110"/>
            <a:ext cx="1097280" cy="381000"/>
          </a:xfrm>
          <a:prstGeom prst="rect">
            <a:avLst/>
          </a:prstGeom>
          <a:noFill/>
        </p:spPr>
        <p:txBody>
          <a:bodyPr wrap="square" rtlCol="0">
            <a:spAutoFit/>
          </a:bodyPr>
          <a:lstStyle/>
          <a:p>
            <a:r>
              <a:rPr lang="en-US" b="1" dirty="0" smtClean="0">
                <a:solidFill>
                  <a:srgbClr val="002060"/>
                </a:solidFill>
              </a:rPr>
              <a:t>#1112</a:t>
            </a:r>
            <a:endParaRPr lang="en-US" b="1" dirty="0">
              <a:solidFill>
                <a:srgbClr val="002060"/>
              </a:solidFill>
            </a:endParaRPr>
          </a:p>
        </p:txBody>
      </p:sp>
      <p:pic>
        <p:nvPicPr>
          <p:cNvPr id="8" name="Picture 7">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14394" t="24296" r="8940" b="11130"/>
          <a:stretch/>
        </p:blipFill>
        <p:spPr>
          <a:xfrm>
            <a:off x="457200" y="2556165"/>
            <a:ext cx="2011680" cy="1126104"/>
          </a:xfrm>
          <a:prstGeom prst="rect">
            <a:avLst/>
          </a:prstGeom>
        </p:spPr>
      </p:pic>
      <p:sp>
        <p:nvSpPr>
          <p:cNvPr id="9" name="TextBox 8"/>
          <p:cNvSpPr txBox="1"/>
          <p:nvPr/>
        </p:nvSpPr>
        <p:spPr>
          <a:xfrm>
            <a:off x="2468880" y="2923310"/>
            <a:ext cx="1112520" cy="381000"/>
          </a:xfrm>
          <a:prstGeom prst="rect">
            <a:avLst/>
          </a:prstGeom>
          <a:noFill/>
        </p:spPr>
        <p:txBody>
          <a:bodyPr wrap="square" rtlCol="0">
            <a:spAutoFit/>
          </a:bodyPr>
          <a:lstStyle/>
          <a:p>
            <a:r>
              <a:rPr lang="en-US" b="1" dirty="0" smtClean="0">
                <a:solidFill>
                  <a:srgbClr val="002060"/>
                </a:solidFill>
              </a:rPr>
              <a:t>#1306</a:t>
            </a:r>
            <a:endParaRPr lang="en-US" b="1" dirty="0">
              <a:solidFill>
                <a:srgbClr val="002060"/>
              </a:solidFill>
            </a:endParaRPr>
          </a:p>
        </p:txBody>
      </p:sp>
      <p:pic>
        <p:nvPicPr>
          <p:cNvPr id="10" name="Picture 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1514" t="35639" r="8031" b="6342"/>
          <a:stretch/>
        </p:blipFill>
        <p:spPr>
          <a:xfrm>
            <a:off x="457200" y="3782507"/>
            <a:ext cx="2011680" cy="1101015"/>
          </a:xfrm>
          <a:prstGeom prst="rect">
            <a:avLst/>
          </a:prstGeom>
        </p:spPr>
      </p:pic>
      <p:sp>
        <p:nvSpPr>
          <p:cNvPr id="11" name="TextBox 10"/>
          <p:cNvSpPr txBox="1"/>
          <p:nvPr/>
        </p:nvSpPr>
        <p:spPr>
          <a:xfrm>
            <a:off x="2468880" y="4114800"/>
            <a:ext cx="1341120" cy="369332"/>
          </a:xfrm>
          <a:prstGeom prst="rect">
            <a:avLst/>
          </a:prstGeom>
          <a:noFill/>
        </p:spPr>
        <p:txBody>
          <a:bodyPr wrap="square" rtlCol="0">
            <a:spAutoFit/>
          </a:bodyPr>
          <a:lstStyle/>
          <a:p>
            <a:r>
              <a:rPr lang="en-US" b="1" dirty="0" smtClean="0">
                <a:solidFill>
                  <a:srgbClr val="002060"/>
                </a:solidFill>
              </a:rPr>
              <a:t>#1428</a:t>
            </a:r>
            <a:endParaRPr lang="en-US" b="1" dirty="0">
              <a:solidFill>
                <a:srgbClr val="002060"/>
              </a:solidFill>
            </a:endParaRPr>
          </a:p>
        </p:txBody>
      </p:sp>
      <p:pic>
        <p:nvPicPr>
          <p:cNvPr id="12" name="Picture 11">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8637" t="25546" r="8787" b="12565"/>
          <a:stretch/>
        </p:blipFill>
        <p:spPr>
          <a:xfrm>
            <a:off x="454430" y="4987635"/>
            <a:ext cx="2011680" cy="1031038"/>
          </a:xfrm>
          <a:prstGeom prst="rect">
            <a:avLst/>
          </a:prstGeom>
        </p:spPr>
      </p:pic>
      <p:sp>
        <p:nvSpPr>
          <p:cNvPr id="13" name="TextBox 12"/>
          <p:cNvSpPr txBox="1"/>
          <p:nvPr/>
        </p:nvSpPr>
        <p:spPr>
          <a:xfrm>
            <a:off x="2468880" y="5257800"/>
            <a:ext cx="807720" cy="381000"/>
          </a:xfrm>
          <a:prstGeom prst="rect">
            <a:avLst/>
          </a:prstGeom>
          <a:noFill/>
        </p:spPr>
        <p:txBody>
          <a:bodyPr wrap="square" rtlCol="0">
            <a:spAutoFit/>
          </a:bodyPr>
          <a:lstStyle/>
          <a:p>
            <a:r>
              <a:rPr lang="en-US" b="1" dirty="0" smtClean="0">
                <a:solidFill>
                  <a:srgbClr val="002060"/>
                </a:solidFill>
              </a:rPr>
              <a:t>#1950</a:t>
            </a:r>
            <a:endParaRPr lang="en-US" b="1" dirty="0">
              <a:solidFill>
                <a:srgbClr val="002060"/>
              </a:solidFill>
            </a:endParaRPr>
          </a:p>
        </p:txBody>
      </p:sp>
      <p:pic>
        <p:nvPicPr>
          <p:cNvPr id="512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7437" y="2923311"/>
            <a:ext cx="5427158" cy="233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429569" y="5867400"/>
            <a:ext cx="3124200" cy="584775"/>
          </a:xfrm>
          <a:prstGeom prst="rect">
            <a:avLst/>
          </a:prstGeom>
          <a:noFill/>
        </p:spPr>
        <p:txBody>
          <a:bodyPr wrap="square" rtlCol="0">
            <a:spAutoFit/>
          </a:bodyPr>
          <a:lstStyle/>
          <a:p>
            <a:pPr algn="ctr"/>
            <a:r>
              <a:rPr lang="en-US" sz="3200" b="1" dirty="0" smtClean="0">
                <a:solidFill>
                  <a:srgbClr val="002060"/>
                </a:solidFill>
              </a:rPr>
              <a:t>Who am I?</a:t>
            </a:r>
            <a:endParaRPr lang="en-US" sz="3200" b="1" dirty="0">
              <a:solidFill>
                <a:srgbClr val="002060"/>
              </a:solidFill>
            </a:endParaRPr>
          </a:p>
        </p:txBody>
      </p:sp>
      <p:cxnSp>
        <p:nvCxnSpPr>
          <p:cNvPr id="16" name="Straight Connector 15"/>
          <p:cNvCxnSpPr/>
          <p:nvPr/>
        </p:nvCxnSpPr>
        <p:spPr>
          <a:xfrm>
            <a:off x="6611746" y="2602154"/>
            <a:ext cx="398654" cy="876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11597" y="2274516"/>
            <a:ext cx="1562100" cy="369332"/>
          </a:xfrm>
          <a:prstGeom prst="rect">
            <a:avLst/>
          </a:prstGeom>
          <a:noFill/>
        </p:spPr>
        <p:txBody>
          <a:bodyPr wrap="square" rtlCol="0">
            <a:spAutoFit/>
          </a:bodyPr>
          <a:lstStyle/>
          <a:p>
            <a:r>
              <a:rPr lang="en-US" b="1" dirty="0" smtClean="0">
                <a:solidFill>
                  <a:srgbClr val="FF0000"/>
                </a:solidFill>
              </a:rPr>
              <a:t>Long coaming</a:t>
            </a:r>
            <a:endParaRPr lang="en-US" b="1" dirty="0">
              <a:solidFill>
                <a:srgbClr val="FF0000"/>
              </a:solidFill>
            </a:endParaRPr>
          </a:p>
        </p:txBody>
      </p:sp>
      <p:cxnSp>
        <p:nvCxnSpPr>
          <p:cNvPr id="19" name="Straight Connector 18"/>
          <p:cNvCxnSpPr/>
          <p:nvPr/>
        </p:nvCxnSpPr>
        <p:spPr>
          <a:xfrm>
            <a:off x="5181600" y="2681067"/>
            <a:ext cx="398654" cy="876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81600" y="2681067"/>
            <a:ext cx="1274954" cy="9447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24400" y="2309919"/>
            <a:ext cx="1034797" cy="369332"/>
          </a:xfrm>
          <a:prstGeom prst="rect">
            <a:avLst/>
          </a:prstGeom>
          <a:noFill/>
        </p:spPr>
        <p:txBody>
          <a:bodyPr wrap="square" rtlCol="0">
            <a:spAutoFit/>
          </a:bodyPr>
          <a:lstStyle/>
          <a:p>
            <a:r>
              <a:rPr lang="en-US" b="1" dirty="0" smtClean="0">
                <a:solidFill>
                  <a:srgbClr val="FF0000"/>
                </a:solidFill>
              </a:rPr>
              <a:t>Islands</a:t>
            </a:r>
            <a:endParaRPr lang="en-US" b="1" dirty="0">
              <a:solidFill>
                <a:srgbClr val="FF0000"/>
              </a:solidFill>
            </a:endParaRPr>
          </a:p>
        </p:txBody>
      </p:sp>
    </p:spTree>
    <p:extLst>
      <p:ext uri="{BB962C8B-B14F-4D97-AF65-F5344CB8AC3E}">
        <p14:creationId xmlns:p14="http://schemas.microsoft.com/office/powerpoint/2010/main" val="334028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6970" t="39627"/>
          <a:stretch/>
        </p:blipFill>
        <p:spPr>
          <a:xfrm>
            <a:off x="457200" y="381000"/>
            <a:ext cx="2011680" cy="867653"/>
          </a:xfrm>
          <a:prstGeom prst="rect">
            <a:avLst/>
          </a:prstGeom>
        </p:spPr>
      </p:pic>
      <p:sp>
        <p:nvSpPr>
          <p:cNvPr id="5" name="TextBox 4"/>
          <p:cNvSpPr txBox="1"/>
          <p:nvPr/>
        </p:nvSpPr>
        <p:spPr>
          <a:xfrm>
            <a:off x="2468880" y="630160"/>
            <a:ext cx="1219200" cy="369332"/>
          </a:xfrm>
          <a:prstGeom prst="rect">
            <a:avLst/>
          </a:prstGeom>
          <a:noFill/>
        </p:spPr>
        <p:txBody>
          <a:bodyPr wrap="square" rtlCol="0">
            <a:spAutoFit/>
          </a:bodyPr>
          <a:lstStyle/>
          <a:p>
            <a:r>
              <a:rPr lang="en-US" b="1" dirty="0" smtClean="0">
                <a:solidFill>
                  <a:srgbClr val="002060"/>
                </a:solidFill>
              </a:rPr>
              <a:t>unknown</a:t>
            </a:r>
            <a:endParaRPr lang="en-US" b="1" dirty="0">
              <a:solidFill>
                <a:srgbClr val="002060"/>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30302" t="34156" r="22425" b="25949"/>
          <a:stretch/>
        </p:blipFill>
        <p:spPr>
          <a:xfrm>
            <a:off x="457200" y="1330836"/>
            <a:ext cx="2011680" cy="1128346"/>
          </a:xfrm>
          <a:prstGeom prst="rect">
            <a:avLst/>
          </a:prstGeom>
        </p:spPr>
      </p:pic>
      <p:sp>
        <p:nvSpPr>
          <p:cNvPr id="7" name="TextBox 6"/>
          <p:cNvSpPr txBox="1"/>
          <p:nvPr/>
        </p:nvSpPr>
        <p:spPr>
          <a:xfrm>
            <a:off x="2466110" y="1704110"/>
            <a:ext cx="1097280" cy="381000"/>
          </a:xfrm>
          <a:prstGeom prst="rect">
            <a:avLst/>
          </a:prstGeom>
          <a:noFill/>
        </p:spPr>
        <p:txBody>
          <a:bodyPr wrap="square" rtlCol="0">
            <a:spAutoFit/>
          </a:bodyPr>
          <a:lstStyle/>
          <a:p>
            <a:r>
              <a:rPr lang="en-US" b="1" dirty="0" smtClean="0">
                <a:solidFill>
                  <a:srgbClr val="002060"/>
                </a:solidFill>
              </a:rPr>
              <a:t>#1112</a:t>
            </a:r>
            <a:endParaRPr lang="en-US" b="1" dirty="0">
              <a:solidFill>
                <a:srgbClr val="002060"/>
              </a:solidFill>
            </a:endParaRPr>
          </a:p>
        </p:txBody>
      </p:sp>
      <p:pic>
        <p:nvPicPr>
          <p:cNvPr id="8" name="Picture 7">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14394" t="24296" r="8940" b="11130"/>
          <a:stretch/>
        </p:blipFill>
        <p:spPr>
          <a:xfrm>
            <a:off x="457200" y="2556165"/>
            <a:ext cx="2011680" cy="1126104"/>
          </a:xfrm>
          <a:prstGeom prst="rect">
            <a:avLst/>
          </a:prstGeom>
        </p:spPr>
      </p:pic>
      <p:sp>
        <p:nvSpPr>
          <p:cNvPr id="9" name="TextBox 8"/>
          <p:cNvSpPr txBox="1"/>
          <p:nvPr/>
        </p:nvSpPr>
        <p:spPr>
          <a:xfrm>
            <a:off x="2468880" y="2923310"/>
            <a:ext cx="1112520" cy="381000"/>
          </a:xfrm>
          <a:prstGeom prst="rect">
            <a:avLst/>
          </a:prstGeom>
          <a:noFill/>
        </p:spPr>
        <p:txBody>
          <a:bodyPr wrap="square" rtlCol="0">
            <a:spAutoFit/>
          </a:bodyPr>
          <a:lstStyle/>
          <a:p>
            <a:r>
              <a:rPr lang="en-US" b="1" dirty="0" smtClean="0">
                <a:solidFill>
                  <a:srgbClr val="002060"/>
                </a:solidFill>
              </a:rPr>
              <a:t>#1306</a:t>
            </a:r>
            <a:endParaRPr lang="en-US" b="1" dirty="0">
              <a:solidFill>
                <a:srgbClr val="002060"/>
              </a:solidFill>
            </a:endParaRPr>
          </a:p>
        </p:txBody>
      </p:sp>
      <p:pic>
        <p:nvPicPr>
          <p:cNvPr id="10" name="Picture 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1514" t="35639" r="8031" b="6342"/>
          <a:stretch/>
        </p:blipFill>
        <p:spPr>
          <a:xfrm>
            <a:off x="457200" y="3782507"/>
            <a:ext cx="2011680" cy="1101015"/>
          </a:xfrm>
          <a:prstGeom prst="rect">
            <a:avLst/>
          </a:prstGeom>
        </p:spPr>
      </p:pic>
      <p:sp>
        <p:nvSpPr>
          <p:cNvPr id="11" name="TextBox 10"/>
          <p:cNvSpPr txBox="1"/>
          <p:nvPr/>
        </p:nvSpPr>
        <p:spPr>
          <a:xfrm>
            <a:off x="2468880" y="4114800"/>
            <a:ext cx="1341120" cy="369332"/>
          </a:xfrm>
          <a:prstGeom prst="rect">
            <a:avLst/>
          </a:prstGeom>
          <a:noFill/>
        </p:spPr>
        <p:txBody>
          <a:bodyPr wrap="square" rtlCol="0">
            <a:spAutoFit/>
          </a:bodyPr>
          <a:lstStyle/>
          <a:p>
            <a:r>
              <a:rPr lang="en-US" b="1" dirty="0" smtClean="0">
                <a:solidFill>
                  <a:srgbClr val="002060"/>
                </a:solidFill>
              </a:rPr>
              <a:t>#1428</a:t>
            </a:r>
            <a:endParaRPr lang="en-US" b="1" dirty="0">
              <a:solidFill>
                <a:srgbClr val="002060"/>
              </a:solidFill>
            </a:endParaRPr>
          </a:p>
        </p:txBody>
      </p:sp>
      <p:pic>
        <p:nvPicPr>
          <p:cNvPr id="12" name="Picture 11">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8637" t="25546" r="8787" b="12565"/>
          <a:stretch/>
        </p:blipFill>
        <p:spPr>
          <a:xfrm>
            <a:off x="454430" y="4987635"/>
            <a:ext cx="2011680" cy="1031038"/>
          </a:xfrm>
          <a:prstGeom prst="rect">
            <a:avLst/>
          </a:prstGeom>
        </p:spPr>
      </p:pic>
      <p:sp>
        <p:nvSpPr>
          <p:cNvPr id="13" name="TextBox 12"/>
          <p:cNvSpPr txBox="1"/>
          <p:nvPr/>
        </p:nvSpPr>
        <p:spPr>
          <a:xfrm>
            <a:off x="2468880" y="5257800"/>
            <a:ext cx="807720" cy="381000"/>
          </a:xfrm>
          <a:prstGeom prst="rect">
            <a:avLst/>
          </a:prstGeom>
          <a:noFill/>
        </p:spPr>
        <p:txBody>
          <a:bodyPr wrap="square" rtlCol="0">
            <a:spAutoFit/>
          </a:bodyPr>
          <a:lstStyle/>
          <a:p>
            <a:r>
              <a:rPr lang="en-US" b="1" dirty="0" smtClean="0">
                <a:solidFill>
                  <a:srgbClr val="002060"/>
                </a:solidFill>
              </a:rPr>
              <a:t>#1950</a:t>
            </a:r>
            <a:endParaRPr lang="en-US" b="1" dirty="0">
              <a:solidFill>
                <a:srgbClr val="002060"/>
              </a:solidFill>
            </a:endParaRPr>
          </a:p>
        </p:txBody>
      </p:sp>
      <p:pic>
        <p:nvPicPr>
          <p:cNvPr id="6146" name="Picture 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1293" y="5194300"/>
            <a:ext cx="3286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406900" y="4578830"/>
            <a:ext cx="3886200" cy="1092607"/>
          </a:xfrm>
          <a:prstGeom prst="rect">
            <a:avLst/>
          </a:prstGeom>
          <a:noFill/>
        </p:spPr>
        <p:txBody>
          <a:bodyPr wrap="square" rtlCol="0">
            <a:spAutoFit/>
          </a:bodyPr>
          <a:lstStyle/>
          <a:p>
            <a:r>
              <a:rPr lang="en-US" b="1" dirty="0">
                <a:solidFill>
                  <a:srgbClr val="002060"/>
                </a:solidFill>
              </a:rPr>
              <a:t>Click on the picture to see hints</a:t>
            </a:r>
          </a:p>
          <a:p>
            <a:endParaRPr lang="en-US" sz="1100" b="1" dirty="0">
              <a:solidFill>
                <a:srgbClr val="002060"/>
              </a:solidFill>
            </a:endParaRPr>
          </a:p>
          <a:p>
            <a:r>
              <a:rPr lang="en-US" b="1" dirty="0">
                <a:solidFill>
                  <a:srgbClr val="002060"/>
                </a:solidFill>
              </a:rPr>
              <a:t>Click </a:t>
            </a:r>
            <a:r>
              <a:rPr lang="en-US" b="1" dirty="0" smtClean="0">
                <a:solidFill>
                  <a:srgbClr val="002060"/>
                </a:solidFill>
              </a:rPr>
              <a:t>the box if you think the unknown whale matches this one (#1112) </a:t>
            </a:r>
            <a:endParaRPr lang="en-US" b="1" dirty="0">
              <a:solidFill>
                <a:srgbClr val="002060"/>
              </a:solidFill>
            </a:endParaRPr>
          </a:p>
        </p:txBody>
      </p:sp>
      <p:pic>
        <p:nvPicPr>
          <p:cNvPr id="614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7393" y="1441621"/>
            <a:ext cx="5303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a:off x="5335396" y="1318238"/>
            <a:ext cx="398654" cy="876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78288" y="990600"/>
            <a:ext cx="3846512" cy="369332"/>
          </a:xfrm>
          <a:prstGeom prst="rect">
            <a:avLst/>
          </a:prstGeom>
          <a:noFill/>
        </p:spPr>
        <p:txBody>
          <a:bodyPr wrap="square" rtlCol="0">
            <a:spAutoFit/>
          </a:bodyPr>
          <a:lstStyle/>
          <a:p>
            <a:r>
              <a:rPr lang="en-US" b="1" dirty="0" smtClean="0">
                <a:solidFill>
                  <a:srgbClr val="FF0000"/>
                </a:solidFill>
              </a:rPr>
              <a:t>Continuous (no islands or peninsulas)</a:t>
            </a:r>
            <a:endParaRPr lang="en-US" b="1" dirty="0">
              <a:solidFill>
                <a:srgbClr val="FF0000"/>
              </a:solidFill>
            </a:endParaRPr>
          </a:p>
        </p:txBody>
      </p:sp>
    </p:spTree>
    <p:extLst>
      <p:ext uri="{BB962C8B-B14F-4D97-AF65-F5344CB8AC3E}">
        <p14:creationId xmlns:p14="http://schemas.microsoft.com/office/powerpoint/2010/main" val="36433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6970" t="39627"/>
          <a:stretch/>
        </p:blipFill>
        <p:spPr>
          <a:xfrm>
            <a:off x="457200" y="381000"/>
            <a:ext cx="2011680" cy="867653"/>
          </a:xfrm>
          <a:prstGeom prst="rect">
            <a:avLst/>
          </a:prstGeom>
        </p:spPr>
      </p:pic>
      <p:sp>
        <p:nvSpPr>
          <p:cNvPr id="5" name="TextBox 4"/>
          <p:cNvSpPr txBox="1"/>
          <p:nvPr/>
        </p:nvSpPr>
        <p:spPr>
          <a:xfrm>
            <a:off x="2468880" y="630160"/>
            <a:ext cx="1219200" cy="369332"/>
          </a:xfrm>
          <a:prstGeom prst="rect">
            <a:avLst/>
          </a:prstGeom>
          <a:noFill/>
        </p:spPr>
        <p:txBody>
          <a:bodyPr wrap="square" rtlCol="0">
            <a:spAutoFit/>
          </a:bodyPr>
          <a:lstStyle/>
          <a:p>
            <a:r>
              <a:rPr lang="en-US" b="1" dirty="0" smtClean="0">
                <a:solidFill>
                  <a:srgbClr val="002060"/>
                </a:solidFill>
              </a:rPr>
              <a:t>unknown</a:t>
            </a:r>
            <a:endParaRPr lang="en-US" b="1" dirty="0">
              <a:solidFill>
                <a:srgbClr val="002060"/>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30302" t="34156" r="22425" b="25949"/>
          <a:stretch/>
        </p:blipFill>
        <p:spPr>
          <a:xfrm>
            <a:off x="457200" y="1330836"/>
            <a:ext cx="2011680" cy="1128346"/>
          </a:xfrm>
          <a:prstGeom prst="rect">
            <a:avLst/>
          </a:prstGeom>
        </p:spPr>
      </p:pic>
      <p:sp>
        <p:nvSpPr>
          <p:cNvPr id="7" name="TextBox 6"/>
          <p:cNvSpPr txBox="1"/>
          <p:nvPr/>
        </p:nvSpPr>
        <p:spPr>
          <a:xfrm>
            <a:off x="2466110" y="1704110"/>
            <a:ext cx="1097280" cy="381000"/>
          </a:xfrm>
          <a:prstGeom prst="rect">
            <a:avLst/>
          </a:prstGeom>
          <a:noFill/>
        </p:spPr>
        <p:txBody>
          <a:bodyPr wrap="square" rtlCol="0">
            <a:spAutoFit/>
          </a:bodyPr>
          <a:lstStyle/>
          <a:p>
            <a:r>
              <a:rPr lang="en-US" b="1" dirty="0" smtClean="0">
                <a:solidFill>
                  <a:srgbClr val="002060"/>
                </a:solidFill>
              </a:rPr>
              <a:t>#1112</a:t>
            </a:r>
            <a:endParaRPr lang="en-US" b="1" dirty="0">
              <a:solidFill>
                <a:srgbClr val="002060"/>
              </a:solidFill>
            </a:endParaRPr>
          </a:p>
        </p:txBody>
      </p:sp>
      <p:pic>
        <p:nvPicPr>
          <p:cNvPr id="8" name="Picture 7">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14394" t="24296" r="8940" b="11130"/>
          <a:stretch/>
        </p:blipFill>
        <p:spPr>
          <a:xfrm>
            <a:off x="457200" y="2556165"/>
            <a:ext cx="2011680" cy="1126104"/>
          </a:xfrm>
          <a:prstGeom prst="rect">
            <a:avLst/>
          </a:prstGeom>
        </p:spPr>
      </p:pic>
      <p:sp>
        <p:nvSpPr>
          <p:cNvPr id="9" name="TextBox 8"/>
          <p:cNvSpPr txBox="1"/>
          <p:nvPr/>
        </p:nvSpPr>
        <p:spPr>
          <a:xfrm>
            <a:off x="2468880" y="2923310"/>
            <a:ext cx="1112520" cy="381000"/>
          </a:xfrm>
          <a:prstGeom prst="rect">
            <a:avLst/>
          </a:prstGeom>
          <a:noFill/>
        </p:spPr>
        <p:txBody>
          <a:bodyPr wrap="square" rtlCol="0">
            <a:spAutoFit/>
          </a:bodyPr>
          <a:lstStyle/>
          <a:p>
            <a:r>
              <a:rPr lang="en-US" b="1" dirty="0" smtClean="0">
                <a:solidFill>
                  <a:srgbClr val="002060"/>
                </a:solidFill>
              </a:rPr>
              <a:t>#1306</a:t>
            </a:r>
            <a:endParaRPr lang="en-US" b="1" dirty="0">
              <a:solidFill>
                <a:srgbClr val="002060"/>
              </a:solidFill>
            </a:endParaRPr>
          </a:p>
        </p:txBody>
      </p:sp>
      <p:pic>
        <p:nvPicPr>
          <p:cNvPr id="10" name="Picture 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1514" t="35639" r="8031" b="6342"/>
          <a:stretch/>
        </p:blipFill>
        <p:spPr>
          <a:xfrm>
            <a:off x="457200" y="3782507"/>
            <a:ext cx="2011680" cy="1101015"/>
          </a:xfrm>
          <a:prstGeom prst="rect">
            <a:avLst/>
          </a:prstGeom>
        </p:spPr>
      </p:pic>
      <p:sp>
        <p:nvSpPr>
          <p:cNvPr id="11" name="TextBox 10"/>
          <p:cNvSpPr txBox="1"/>
          <p:nvPr/>
        </p:nvSpPr>
        <p:spPr>
          <a:xfrm>
            <a:off x="2468880" y="4114800"/>
            <a:ext cx="1341120" cy="369332"/>
          </a:xfrm>
          <a:prstGeom prst="rect">
            <a:avLst/>
          </a:prstGeom>
          <a:noFill/>
        </p:spPr>
        <p:txBody>
          <a:bodyPr wrap="square" rtlCol="0">
            <a:spAutoFit/>
          </a:bodyPr>
          <a:lstStyle/>
          <a:p>
            <a:r>
              <a:rPr lang="en-US" b="1" dirty="0" smtClean="0">
                <a:solidFill>
                  <a:srgbClr val="002060"/>
                </a:solidFill>
              </a:rPr>
              <a:t>#1428</a:t>
            </a:r>
            <a:endParaRPr lang="en-US" b="1" dirty="0">
              <a:solidFill>
                <a:srgbClr val="002060"/>
              </a:solidFill>
            </a:endParaRPr>
          </a:p>
        </p:txBody>
      </p:sp>
      <p:pic>
        <p:nvPicPr>
          <p:cNvPr id="12" name="Picture 11">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8637" t="25546" r="8787" b="12565"/>
          <a:stretch/>
        </p:blipFill>
        <p:spPr>
          <a:xfrm>
            <a:off x="454430" y="4987635"/>
            <a:ext cx="2011680" cy="1031038"/>
          </a:xfrm>
          <a:prstGeom prst="rect">
            <a:avLst/>
          </a:prstGeom>
        </p:spPr>
      </p:pic>
      <p:sp>
        <p:nvSpPr>
          <p:cNvPr id="13" name="TextBox 12"/>
          <p:cNvSpPr txBox="1"/>
          <p:nvPr/>
        </p:nvSpPr>
        <p:spPr>
          <a:xfrm>
            <a:off x="2468880" y="5257800"/>
            <a:ext cx="807720" cy="381000"/>
          </a:xfrm>
          <a:prstGeom prst="rect">
            <a:avLst/>
          </a:prstGeom>
          <a:noFill/>
        </p:spPr>
        <p:txBody>
          <a:bodyPr wrap="square" rtlCol="0">
            <a:spAutoFit/>
          </a:bodyPr>
          <a:lstStyle/>
          <a:p>
            <a:r>
              <a:rPr lang="en-US" b="1" dirty="0" smtClean="0">
                <a:solidFill>
                  <a:srgbClr val="002060"/>
                </a:solidFill>
              </a:rPr>
              <a:t>#1950</a:t>
            </a:r>
            <a:endParaRPr lang="en-US" b="1" dirty="0">
              <a:solidFill>
                <a:srgbClr val="002060"/>
              </a:solidFill>
            </a:endParaRPr>
          </a:p>
        </p:txBody>
      </p:sp>
      <p:pic>
        <p:nvPicPr>
          <p:cNvPr id="6146" name="Picture 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7836" y="5105400"/>
            <a:ext cx="3286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620649" y="4495800"/>
            <a:ext cx="3886200" cy="1092607"/>
          </a:xfrm>
          <a:prstGeom prst="rect">
            <a:avLst/>
          </a:prstGeom>
          <a:noFill/>
        </p:spPr>
        <p:txBody>
          <a:bodyPr wrap="square" rtlCol="0">
            <a:spAutoFit/>
          </a:bodyPr>
          <a:lstStyle/>
          <a:p>
            <a:r>
              <a:rPr lang="en-US" b="1" dirty="0">
                <a:solidFill>
                  <a:srgbClr val="002060"/>
                </a:solidFill>
              </a:rPr>
              <a:t>Click on the picture to see hints</a:t>
            </a:r>
          </a:p>
          <a:p>
            <a:endParaRPr lang="en-US" sz="1100" b="1" dirty="0">
              <a:solidFill>
                <a:srgbClr val="002060"/>
              </a:solidFill>
            </a:endParaRPr>
          </a:p>
          <a:p>
            <a:r>
              <a:rPr lang="en-US" b="1" dirty="0">
                <a:solidFill>
                  <a:srgbClr val="002060"/>
                </a:solidFill>
              </a:rPr>
              <a:t>Click </a:t>
            </a:r>
            <a:r>
              <a:rPr lang="en-US" b="1" dirty="0" smtClean="0">
                <a:solidFill>
                  <a:srgbClr val="002060"/>
                </a:solidFill>
              </a:rPr>
              <a:t>the box if you think the unknown whale matches this one (#1306) </a:t>
            </a:r>
            <a:endParaRPr lang="en-US" b="1" dirty="0">
              <a:solidFill>
                <a:srgbClr val="002060"/>
              </a:solidFill>
            </a:endParaRPr>
          </a:p>
        </p:txBody>
      </p:sp>
      <p:pic>
        <p:nvPicPr>
          <p:cNvPr id="717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1364752"/>
            <a:ext cx="5341158" cy="299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5785995" y="1013438"/>
            <a:ext cx="398654" cy="876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85846" y="685800"/>
            <a:ext cx="1562100" cy="369332"/>
          </a:xfrm>
          <a:prstGeom prst="rect">
            <a:avLst/>
          </a:prstGeom>
          <a:noFill/>
        </p:spPr>
        <p:txBody>
          <a:bodyPr wrap="square" rtlCol="0">
            <a:spAutoFit/>
          </a:bodyPr>
          <a:lstStyle/>
          <a:p>
            <a:r>
              <a:rPr lang="en-US" b="1" dirty="0" smtClean="0">
                <a:solidFill>
                  <a:srgbClr val="FF0000"/>
                </a:solidFill>
              </a:rPr>
              <a:t>Continuous</a:t>
            </a:r>
            <a:endParaRPr lang="en-US" b="1" dirty="0">
              <a:solidFill>
                <a:srgbClr val="FF0000"/>
              </a:solidFill>
            </a:endParaRPr>
          </a:p>
        </p:txBody>
      </p:sp>
      <p:cxnSp>
        <p:nvCxnSpPr>
          <p:cNvPr id="18" name="Straight Connector 17"/>
          <p:cNvCxnSpPr/>
          <p:nvPr/>
        </p:nvCxnSpPr>
        <p:spPr>
          <a:xfrm flipH="1">
            <a:off x="4648201" y="2818204"/>
            <a:ext cx="739140" cy="9755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67150" y="3793774"/>
            <a:ext cx="1562100" cy="369332"/>
          </a:xfrm>
          <a:prstGeom prst="rect">
            <a:avLst/>
          </a:prstGeom>
          <a:solidFill>
            <a:schemeClr val="tx2">
              <a:lumMod val="60000"/>
              <a:lumOff val="40000"/>
            </a:schemeClr>
          </a:solidFill>
        </p:spPr>
        <p:txBody>
          <a:bodyPr wrap="square" rtlCol="0">
            <a:spAutoFit/>
          </a:bodyPr>
          <a:lstStyle/>
          <a:p>
            <a:r>
              <a:rPr lang="en-US" b="1" dirty="0" smtClean="0">
                <a:solidFill>
                  <a:srgbClr val="FF0000"/>
                </a:solidFill>
              </a:rPr>
              <a:t>Lip callosity</a:t>
            </a:r>
            <a:endParaRPr lang="en-US" b="1" dirty="0">
              <a:solidFill>
                <a:srgbClr val="FF0000"/>
              </a:solidFill>
            </a:endParaRPr>
          </a:p>
        </p:txBody>
      </p:sp>
      <p:sp>
        <p:nvSpPr>
          <p:cNvPr id="3" name="Oval 2"/>
          <p:cNvSpPr/>
          <p:nvPr/>
        </p:nvSpPr>
        <p:spPr>
          <a:xfrm>
            <a:off x="4620649" y="2333294"/>
            <a:ext cx="1943100" cy="484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1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6970" t="39627"/>
          <a:stretch/>
        </p:blipFill>
        <p:spPr>
          <a:xfrm>
            <a:off x="457200" y="381000"/>
            <a:ext cx="2011680" cy="867653"/>
          </a:xfrm>
          <a:prstGeom prst="rect">
            <a:avLst/>
          </a:prstGeom>
        </p:spPr>
      </p:pic>
      <p:sp>
        <p:nvSpPr>
          <p:cNvPr id="5" name="TextBox 4"/>
          <p:cNvSpPr txBox="1"/>
          <p:nvPr/>
        </p:nvSpPr>
        <p:spPr>
          <a:xfrm>
            <a:off x="2468880" y="630160"/>
            <a:ext cx="1219200" cy="369332"/>
          </a:xfrm>
          <a:prstGeom prst="rect">
            <a:avLst/>
          </a:prstGeom>
          <a:noFill/>
        </p:spPr>
        <p:txBody>
          <a:bodyPr wrap="square" rtlCol="0">
            <a:spAutoFit/>
          </a:bodyPr>
          <a:lstStyle/>
          <a:p>
            <a:r>
              <a:rPr lang="en-US" b="1" dirty="0" smtClean="0">
                <a:solidFill>
                  <a:srgbClr val="002060"/>
                </a:solidFill>
              </a:rPr>
              <a:t>unknown</a:t>
            </a:r>
            <a:endParaRPr lang="en-US" b="1" dirty="0">
              <a:solidFill>
                <a:srgbClr val="002060"/>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30302" t="34156" r="22425" b="25949"/>
          <a:stretch/>
        </p:blipFill>
        <p:spPr>
          <a:xfrm>
            <a:off x="457200" y="1330836"/>
            <a:ext cx="2011680" cy="1128346"/>
          </a:xfrm>
          <a:prstGeom prst="rect">
            <a:avLst/>
          </a:prstGeom>
        </p:spPr>
      </p:pic>
      <p:sp>
        <p:nvSpPr>
          <p:cNvPr id="7" name="TextBox 6"/>
          <p:cNvSpPr txBox="1"/>
          <p:nvPr/>
        </p:nvSpPr>
        <p:spPr>
          <a:xfrm>
            <a:off x="2466110" y="1704110"/>
            <a:ext cx="1097280" cy="381000"/>
          </a:xfrm>
          <a:prstGeom prst="rect">
            <a:avLst/>
          </a:prstGeom>
          <a:noFill/>
        </p:spPr>
        <p:txBody>
          <a:bodyPr wrap="square" rtlCol="0">
            <a:spAutoFit/>
          </a:bodyPr>
          <a:lstStyle/>
          <a:p>
            <a:r>
              <a:rPr lang="en-US" b="1" dirty="0" smtClean="0">
                <a:solidFill>
                  <a:srgbClr val="002060"/>
                </a:solidFill>
              </a:rPr>
              <a:t>#1112</a:t>
            </a:r>
            <a:endParaRPr lang="en-US" b="1" dirty="0">
              <a:solidFill>
                <a:srgbClr val="002060"/>
              </a:solidFill>
            </a:endParaRPr>
          </a:p>
        </p:txBody>
      </p:sp>
      <p:pic>
        <p:nvPicPr>
          <p:cNvPr id="8" name="Picture 7">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14394" t="24296" r="8940" b="11130"/>
          <a:stretch/>
        </p:blipFill>
        <p:spPr>
          <a:xfrm>
            <a:off x="457200" y="2556165"/>
            <a:ext cx="2011680" cy="1126104"/>
          </a:xfrm>
          <a:prstGeom prst="rect">
            <a:avLst/>
          </a:prstGeom>
        </p:spPr>
      </p:pic>
      <p:sp>
        <p:nvSpPr>
          <p:cNvPr id="9" name="TextBox 8"/>
          <p:cNvSpPr txBox="1"/>
          <p:nvPr/>
        </p:nvSpPr>
        <p:spPr>
          <a:xfrm>
            <a:off x="2468880" y="2923310"/>
            <a:ext cx="1112520" cy="381000"/>
          </a:xfrm>
          <a:prstGeom prst="rect">
            <a:avLst/>
          </a:prstGeom>
          <a:noFill/>
        </p:spPr>
        <p:txBody>
          <a:bodyPr wrap="square" rtlCol="0">
            <a:spAutoFit/>
          </a:bodyPr>
          <a:lstStyle/>
          <a:p>
            <a:r>
              <a:rPr lang="en-US" b="1" dirty="0" smtClean="0">
                <a:solidFill>
                  <a:srgbClr val="002060"/>
                </a:solidFill>
              </a:rPr>
              <a:t>#1306</a:t>
            </a:r>
            <a:endParaRPr lang="en-US" b="1" dirty="0">
              <a:solidFill>
                <a:srgbClr val="002060"/>
              </a:solidFill>
            </a:endParaRPr>
          </a:p>
        </p:txBody>
      </p:sp>
      <p:pic>
        <p:nvPicPr>
          <p:cNvPr id="10" name="Picture 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1514" t="35639" r="8031" b="6342"/>
          <a:stretch/>
        </p:blipFill>
        <p:spPr>
          <a:xfrm>
            <a:off x="457200" y="3782507"/>
            <a:ext cx="2011680" cy="1101015"/>
          </a:xfrm>
          <a:prstGeom prst="rect">
            <a:avLst/>
          </a:prstGeom>
        </p:spPr>
      </p:pic>
      <p:sp>
        <p:nvSpPr>
          <p:cNvPr id="11" name="TextBox 10"/>
          <p:cNvSpPr txBox="1"/>
          <p:nvPr/>
        </p:nvSpPr>
        <p:spPr>
          <a:xfrm>
            <a:off x="2468880" y="4114800"/>
            <a:ext cx="1341120" cy="369332"/>
          </a:xfrm>
          <a:prstGeom prst="rect">
            <a:avLst/>
          </a:prstGeom>
          <a:noFill/>
        </p:spPr>
        <p:txBody>
          <a:bodyPr wrap="square" rtlCol="0">
            <a:spAutoFit/>
          </a:bodyPr>
          <a:lstStyle/>
          <a:p>
            <a:r>
              <a:rPr lang="en-US" b="1" dirty="0" smtClean="0">
                <a:solidFill>
                  <a:srgbClr val="002060"/>
                </a:solidFill>
              </a:rPr>
              <a:t>#1428</a:t>
            </a:r>
            <a:endParaRPr lang="en-US" b="1" dirty="0">
              <a:solidFill>
                <a:srgbClr val="002060"/>
              </a:solidFill>
            </a:endParaRPr>
          </a:p>
        </p:txBody>
      </p:sp>
      <p:pic>
        <p:nvPicPr>
          <p:cNvPr id="12" name="Picture 11">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8637" t="25546" r="8787" b="12565"/>
          <a:stretch/>
        </p:blipFill>
        <p:spPr>
          <a:xfrm>
            <a:off x="454430" y="4987635"/>
            <a:ext cx="2011680" cy="1031038"/>
          </a:xfrm>
          <a:prstGeom prst="rect">
            <a:avLst/>
          </a:prstGeom>
        </p:spPr>
      </p:pic>
      <p:sp>
        <p:nvSpPr>
          <p:cNvPr id="13" name="TextBox 12"/>
          <p:cNvSpPr txBox="1"/>
          <p:nvPr/>
        </p:nvSpPr>
        <p:spPr>
          <a:xfrm>
            <a:off x="2468880" y="5257800"/>
            <a:ext cx="807720" cy="381000"/>
          </a:xfrm>
          <a:prstGeom prst="rect">
            <a:avLst/>
          </a:prstGeom>
          <a:noFill/>
        </p:spPr>
        <p:txBody>
          <a:bodyPr wrap="square" rtlCol="0">
            <a:spAutoFit/>
          </a:bodyPr>
          <a:lstStyle/>
          <a:p>
            <a:r>
              <a:rPr lang="en-US" b="1" dirty="0" smtClean="0">
                <a:solidFill>
                  <a:srgbClr val="002060"/>
                </a:solidFill>
              </a:rPr>
              <a:t>#1950</a:t>
            </a:r>
            <a:endParaRPr lang="en-US" b="1" dirty="0">
              <a:solidFill>
                <a:srgbClr val="002060"/>
              </a:solidFill>
            </a:endParaRPr>
          </a:p>
        </p:txBody>
      </p:sp>
      <p:pic>
        <p:nvPicPr>
          <p:cNvPr id="6146" name="Picture 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7957" y="5118100"/>
            <a:ext cx="3286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579098" y="4495800"/>
            <a:ext cx="3886200" cy="1092607"/>
          </a:xfrm>
          <a:prstGeom prst="rect">
            <a:avLst/>
          </a:prstGeom>
          <a:noFill/>
        </p:spPr>
        <p:txBody>
          <a:bodyPr wrap="square" rtlCol="0">
            <a:spAutoFit/>
          </a:bodyPr>
          <a:lstStyle/>
          <a:p>
            <a:r>
              <a:rPr lang="en-US" b="1" dirty="0">
                <a:solidFill>
                  <a:srgbClr val="002060"/>
                </a:solidFill>
              </a:rPr>
              <a:t>Click on the picture to see hints</a:t>
            </a:r>
          </a:p>
          <a:p>
            <a:endParaRPr lang="en-US" sz="1100" b="1" dirty="0">
              <a:solidFill>
                <a:srgbClr val="002060"/>
              </a:solidFill>
            </a:endParaRPr>
          </a:p>
          <a:p>
            <a:r>
              <a:rPr lang="en-US" b="1" dirty="0">
                <a:solidFill>
                  <a:srgbClr val="002060"/>
                </a:solidFill>
              </a:rPr>
              <a:t>Click </a:t>
            </a:r>
            <a:r>
              <a:rPr lang="en-US" b="1" dirty="0" smtClean="0">
                <a:solidFill>
                  <a:srgbClr val="002060"/>
                </a:solidFill>
              </a:rPr>
              <a:t>the box if you think the unknown whale matches this one (#1428) </a:t>
            </a:r>
            <a:endParaRPr lang="en-US" b="1" dirty="0">
              <a:solidFill>
                <a:srgbClr val="002060"/>
              </a:solidFill>
            </a:endParaRPr>
          </a:p>
        </p:txBody>
      </p:sp>
      <p:pic>
        <p:nvPicPr>
          <p:cNvPr id="819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33388" y="1394840"/>
            <a:ext cx="541765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5384549" y="1165838"/>
            <a:ext cx="398654" cy="876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72264" y="838200"/>
            <a:ext cx="2539207" cy="369332"/>
          </a:xfrm>
          <a:prstGeom prst="rect">
            <a:avLst/>
          </a:prstGeom>
          <a:noFill/>
        </p:spPr>
        <p:txBody>
          <a:bodyPr wrap="square" rtlCol="0">
            <a:spAutoFit/>
          </a:bodyPr>
          <a:lstStyle/>
          <a:p>
            <a:r>
              <a:rPr lang="en-US" b="1" dirty="0" smtClean="0">
                <a:solidFill>
                  <a:srgbClr val="FF0000"/>
                </a:solidFill>
              </a:rPr>
              <a:t>Broken, with 2 islands</a:t>
            </a:r>
            <a:endParaRPr lang="en-US" b="1" dirty="0">
              <a:solidFill>
                <a:srgbClr val="FF0000"/>
              </a:solidFill>
            </a:endParaRPr>
          </a:p>
        </p:txBody>
      </p:sp>
      <p:cxnSp>
        <p:nvCxnSpPr>
          <p:cNvPr id="18" name="Straight Connector 17"/>
          <p:cNvCxnSpPr/>
          <p:nvPr/>
        </p:nvCxnSpPr>
        <p:spPr>
          <a:xfrm>
            <a:off x="5398404" y="1193677"/>
            <a:ext cx="977911" cy="9188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81800" y="2389325"/>
            <a:ext cx="685800" cy="1577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52410" y="3932136"/>
            <a:ext cx="619990" cy="369332"/>
          </a:xfrm>
          <a:prstGeom prst="rect">
            <a:avLst/>
          </a:prstGeom>
          <a:solidFill>
            <a:schemeClr val="tx2">
              <a:lumMod val="60000"/>
              <a:lumOff val="40000"/>
            </a:schemeClr>
          </a:solidFill>
        </p:spPr>
        <p:txBody>
          <a:bodyPr wrap="square" rtlCol="0">
            <a:spAutoFit/>
          </a:bodyPr>
          <a:lstStyle/>
          <a:p>
            <a:r>
              <a:rPr lang="en-US" b="1" dirty="0" smtClean="0">
                <a:solidFill>
                  <a:srgbClr val="FF0000"/>
                </a:solidFill>
              </a:rPr>
              <a:t>Scar</a:t>
            </a:r>
            <a:endParaRPr lang="en-US" b="1" dirty="0">
              <a:solidFill>
                <a:srgbClr val="FF0000"/>
              </a:solidFill>
            </a:endParaRPr>
          </a:p>
        </p:txBody>
      </p:sp>
    </p:spTree>
    <p:extLst>
      <p:ext uri="{BB962C8B-B14F-4D97-AF65-F5344CB8AC3E}">
        <p14:creationId xmlns:p14="http://schemas.microsoft.com/office/powerpoint/2010/main" val="25460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6970" t="39627"/>
          <a:stretch/>
        </p:blipFill>
        <p:spPr>
          <a:xfrm>
            <a:off x="457200" y="381000"/>
            <a:ext cx="2011680" cy="867653"/>
          </a:xfrm>
          <a:prstGeom prst="rect">
            <a:avLst/>
          </a:prstGeom>
        </p:spPr>
      </p:pic>
      <p:sp>
        <p:nvSpPr>
          <p:cNvPr id="5" name="TextBox 4"/>
          <p:cNvSpPr txBox="1"/>
          <p:nvPr/>
        </p:nvSpPr>
        <p:spPr>
          <a:xfrm>
            <a:off x="2468880" y="630160"/>
            <a:ext cx="1219200" cy="369332"/>
          </a:xfrm>
          <a:prstGeom prst="rect">
            <a:avLst/>
          </a:prstGeom>
          <a:noFill/>
        </p:spPr>
        <p:txBody>
          <a:bodyPr wrap="square" rtlCol="0">
            <a:spAutoFit/>
          </a:bodyPr>
          <a:lstStyle/>
          <a:p>
            <a:r>
              <a:rPr lang="en-US" b="1" dirty="0" smtClean="0">
                <a:solidFill>
                  <a:srgbClr val="002060"/>
                </a:solidFill>
              </a:rPr>
              <a:t>unknown</a:t>
            </a:r>
            <a:endParaRPr lang="en-US" b="1" dirty="0">
              <a:solidFill>
                <a:srgbClr val="002060"/>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30302" t="34156" r="22425" b="25949"/>
          <a:stretch/>
        </p:blipFill>
        <p:spPr>
          <a:xfrm>
            <a:off x="457200" y="1330836"/>
            <a:ext cx="2011680" cy="1128346"/>
          </a:xfrm>
          <a:prstGeom prst="rect">
            <a:avLst/>
          </a:prstGeom>
        </p:spPr>
      </p:pic>
      <p:sp>
        <p:nvSpPr>
          <p:cNvPr id="7" name="TextBox 6"/>
          <p:cNvSpPr txBox="1"/>
          <p:nvPr/>
        </p:nvSpPr>
        <p:spPr>
          <a:xfrm>
            <a:off x="2466110" y="1704110"/>
            <a:ext cx="1097280" cy="381000"/>
          </a:xfrm>
          <a:prstGeom prst="rect">
            <a:avLst/>
          </a:prstGeom>
          <a:noFill/>
        </p:spPr>
        <p:txBody>
          <a:bodyPr wrap="square" rtlCol="0">
            <a:spAutoFit/>
          </a:bodyPr>
          <a:lstStyle/>
          <a:p>
            <a:r>
              <a:rPr lang="en-US" b="1" dirty="0" smtClean="0">
                <a:solidFill>
                  <a:srgbClr val="002060"/>
                </a:solidFill>
              </a:rPr>
              <a:t>#1112</a:t>
            </a:r>
            <a:endParaRPr lang="en-US" b="1" dirty="0">
              <a:solidFill>
                <a:srgbClr val="002060"/>
              </a:solidFill>
            </a:endParaRPr>
          </a:p>
        </p:txBody>
      </p:sp>
      <p:pic>
        <p:nvPicPr>
          <p:cNvPr id="8" name="Picture 7">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14394" t="24296" r="8940" b="11130"/>
          <a:stretch/>
        </p:blipFill>
        <p:spPr>
          <a:xfrm>
            <a:off x="457200" y="2556165"/>
            <a:ext cx="2011680" cy="1126104"/>
          </a:xfrm>
          <a:prstGeom prst="rect">
            <a:avLst/>
          </a:prstGeom>
        </p:spPr>
      </p:pic>
      <p:sp>
        <p:nvSpPr>
          <p:cNvPr id="9" name="TextBox 8"/>
          <p:cNvSpPr txBox="1"/>
          <p:nvPr/>
        </p:nvSpPr>
        <p:spPr>
          <a:xfrm>
            <a:off x="2468880" y="2923310"/>
            <a:ext cx="1112520" cy="381000"/>
          </a:xfrm>
          <a:prstGeom prst="rect">
            <a:avLst/>
          </a:prstGeom>
          <a:noFill/>
        </p:spPr>
        <p:txBody>
          <a:bodyPr wrap="square" rtlCol="0">
            <a:spAutoFit/>
          </a:bodyPr>
          <a:lstStyle/>
          <a:p>
            <a:r>
              <a:rPr lang="en-US" b="1" dirty="0" smtClean="0">
                <a:solidFill>
                  <a:srgbClr val="002060"/>
                </a:solidFill>
              </a:rPr>
              <a:t>#1306</a:t>
            </a:r>
            <a:endParaRPr lang="en-US" b="1" dirty="0">
              <a:solidFill>
                <a:srgbClr val="002060"/>
              </a:solidFill>
            </a:endParaRPr>
          </a:p>
        </p:txBody>
      </p:sp>
      <p:pic>
        <p:nvPicPr>
          <p:cNvPr id="10" name="Picture 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1514" t="35639" r="8031" b="6342"/>
          <a:stretch/>
        </p:blipFill>
        <p:spPr>
          <a:xfrm>
            <a:off x="457200" y="3782507"/>
            <a:ext cx="2011680" cy="1101015"/>
          </a:xfrm>
          <a:prstGeom prst="rect">
            <a:avLst/>
          </a:prstGeom>
        </p:spPr>
      </p:pic>
      <p:sp>
        <p:nvSpPr>
          <p:cNvPr id="11" name="TextBox 10"/>
          <p:cNvSpPr txBox="1"/>
          <p:nvPr/>
        </p:nvSpPr>
        <p:spPr>
          <a:xfrm>
            <a:off x="2468880" y="4114800"/>
            <a:ext cx="1341120" cy="369332"/>
          </a:xfrm>
          <a:prstGeom prst="rect">
            <a:avLst/>
          </a:prstGeom>
          <a:noFill/>
        </p:spPr>
        <p:txBody>
          <a:bodyPr wrap="square" rtlCol="0">
            <a:spAutoFit/>
          </a:bodyPr>
          <a:lstStyle/>
          <a:p>
            <a:r>
              <a:rPr lang="en-US" b="1" dirty="0" smtClean="0">
                <a:solidFill>
                  <a:srgbClr val="002060"/>
                </a:solidFill>
              </a:rPr>
              <a:t>#1428</a:t>
            </a:r>
            <a:endParaRPr lang="en-US" b="1" dirty="0">
              <a:solidFill>
                <a:srgbClr val="002060"/>
              </a:solidFill>
            </a:endParaRPr>
          </a:p>
        </p:txBody>
      </p:sp>
      <p:pic>
        <p:nvPicPr>
          <p:cNvPr id="12" name="Picture 11">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8637" t="25546" r="8787" b="12565"/>
          <a:stretch/>
        </p:blipFill>
        <p:spPr>
          <a:xfrm>
            <a:off x="454430" y="4987635"/>
            <a:ext cx="2011680" cy="1031038"/>
          </a:xfrm>
          <a:prstGeom prst="rect">
            <a:avLst/>
          </a:prstGeom>
        </p:spPr>
      </p:pic>
      <p:sp>
        <p:nvSpPr>
          <p:cNvPr id="13" name="TextBox 12"/>
          <p:cNvSpPr txBox="1"/>
          <p:nvPr/>
        </p:nvSpPr>
        <p:spPr>
          <a:xfrm>
            <a:off x="2468880" y="5257800"/>
            <a:ext cx="807720" cy="381000"/>
          </a:xfrm>
          <a:prstGeom prst="rect">
            <a:avLst/>
          </a:prstGeom>
          <a:noFill/>
        </p:spPr>
        <p:txBody>
          <a:bodyPr wrap="square" rtlCol="0">
            <a:spAutoFit/>
          </a:bodyPr>
          <a:lstStyle/>
          <a:p>
            <a:r>
              <a:rPr lang="en-US" b="1" dirty="0" smtClean="0">
                <a:solidFill>
                  <a:srgbClr val="002060"/>
                </a:solidFill>
              </a:rPr>
              <a:t>#1950</a:t>
            </a:r>
            <a:endParaRPr lang="en-US" b="1" dirty="0">
              <a:solidFill>
                <a:srgbClr val="002060"/>
              </a:solidFill>
            </a:endParaRPr>
          </a:p>
        </p:txBody>
      </p:sp>
      <p:pic>
        <p:nvPicPr>
          <p:cNvPr id="6146" name="Picture 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42593" y="5085026"/>
            <a:ext cx="3286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648200" y="4484132"/>
            <a:ext cx="3886200" cy="1092607"/>
          </a:xfrm>
          <a:prstGeom prst="rect">
            <a:avLst/>
          </a:prstGeom>
          <a:noFill/>
        </p:spPr>
        <p:txBody>
          <a:bodyPr wrap="square" rtlCol="0">
            <a:spAutoFit/>
          </a:bodyPr>
          <a:lstStyle/>
          <a:p>
            <a:r>
              <a:rPr lang="en-US" b="1" dirty="0">
                <a:solidFill>
                  <a:srgbClr val="002060"/>
                </a:solidFill>
              </a:rPr>
              <a:t>Click on the picture to see hints</a:t>
            </a:r>
          </a:p>
          <a:p>
            <a:endParaRPr lang="en-US" sz="1100" b="1" dirty="0">
              <a:solidFill>
                <a:srgbClr val="002060"/>
              </a:solidFill>
            </a:endParaRPr>
          </a:p>
          <a:p>
            <a:r>
              <a:rPr lang="en-US" b="1" dirty="0">
                <a:solidFill>
                  <a:srgbClr val="002060"/>
                </a:solidFill>
              </a:rPr>
              <a:t>Click </a:t>
            </a:r>
            <a:r>
              <a:rPr lang="en-US" b="1" dirty="0" smtClean="0">
                <a:solidFill>
                  <a:srgbClr val="002060"/>
                </a:solidFill>
              </a:rPr>
              <a:t>the box if you think the unknown whale matches this one (#1950) </a:t>
            </a:r>
            <a:endParaRPr lang="en-US" b="1" dirty="0">
              <a:solidFill>
                <a:srgbClr val="002060"/>
              </a:solidFill>
            </a:endParaRPr>
          </a:p>
        </p:txBody>
      </p:sp>
      <p:pic>
        <p:nvPicPr>
          <p:cNvPr id="921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97315" y="1466867"/>
            <a:ext cx="5595395" cy="286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661702" y="826895"/>
            <a:ext cx="1069686" cy="369332"/>
          </a:xfrm>
          <a:prstGeom prst="rect">
            <a:avLst/>
          </a:prstGeom>
          <a:noFill/>
        </p:spPr>
        <p:txBody>
          <a:bodyPr wrap="square" rtlCol="0">
            <a:spAutoFit/>
          </a:bodyPr>
          <a:lstStyle/>
          <a:p>
            <a:r>
              <a:rPr lang="en-US" b="1" dirty="0" smtClean="0">
                <a:solidFill>
                  <a:srgbClr val="FF0000"/>
                </a:solidFill>
              </a:rPr>
              <a:t>Islands</a:t>
            </a:r>
            <a:endParaRPr lang="en-US" b="1" dirty="0">
              <a:solidFill>
                <a:srgbClr val="FF0000"/>
              </a:solidFill>
            </a:endParaRPr>
          </a:p>
        </p:txBody>
      </p:sp>
      <p:cxnSp>
        <p:nvCxnSpPr>
          <p:cNvPr id="17" name="Straight Connector 16"/>
          <p:cNvCxnSpPr/>
          <p:nvPr/>
        </p:nvCxnSpPr>
        <p:spPr>
          <a:xfrm>
            <a:off x="5113415" y="1168994"/>
            <a:ext cx="0" cy="1577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13415" y="1168994"/>
            <a:ext cx="698500" cy="12600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30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8379" y="990600"/>
            <a:ext cx="3657600" cy="1143000"/>
          </a:xfrm>
        </p:spPr>
        <p:txBody>
          <a:bodyPr/>
          <a:lstStyle/>
          <a:p>
            <a:r>
              <a:rPr lang="en-US" b="1" dirty="0" smtClean="0">
                <a:solidFill>
                  <a:srgbClr val="002060"/>
                </a:solidFill>
              </a:rPr>
              <a:t>That’s correct!</a:t>
            </a:r>
            <a:endParaRPr lang="en-US" b="1" dirty="0">
              <a:solidFill>
                <a:srgbClr val="002060"/>
              </a:solidFill>
            </a:endParaRPr>
          </a:p>
        </p:txBody>
      </p:sp>
      <p:sp>
        <p:nvSpPr>
          <p:cNvPr id="4" name="TextBox 3"/>
          <p:cNvSpPr txBox="1"/>
          <p:nvPr/>
        </p:nvSpPr>
        <p:spPr>
          <a:xfrm>
            <a:off x="188495" y="3124200"/>
            <a:ext cx="3124200" cy="2062103"/>
          </a:xfrm>
          <a:prstGeom prst="rect">
            <a:avLst/>
          </a:prstGeom>
          <a:noFill/>
        </p:spPr>
        <p:txBody>
          <a:bodyPr wrap="square" rtlCol="0">
            <a:spAutoFit/>
          </a:bodyPr>
          <a:lstStyle/>
          <a:p>
            <a:r>
              <a:rPr lang="en-US" sz="3200" b="1" dirty="0">
                <a:solidFill>
                  <a:srgbClr val="002060"/>
                </a:solidFill>
              </a:rPr>
              <a:t>Click </a:t>
            </a:r>
            <a:r>
              <a:rPr lang="en-US" sz="3200" b="1" dirty="0">
                <a:solidFill>
                  <a:srgbClr val="002060"/>
                </a:solidFill>
                <a:hlinkClick r:id="rId2" action="ppaction://hlinksldjump"/>
              </a:rPr>
              <a:t>here</a:t>
            </a:r>
            <a:r>
              <a:rPr lang="en-US" sz="3200" b="1" dirty="0">
                <a:solidFill>
                  <a:srgbClr val="002060"/>
                </a:solidFill>
              </a:rPr>
              <a:t> to try another one! This one is </a:t>
            </a:r>
            <a:r>
              <a:rPr lang="en-US" sz="3200" b="1" dirty="0" smtClean="0">
                <a:solidFill>
                  <a:srgbClr val="002060"/>
                </a:solidFill>
              </a:rPr>
              <a:t>harder still…</a:t>
            </a:r>
            <a:endParaRPr lang="en-US" sz="3200" b="1" dirty="0">
              <a:solidFill>
                <a:srgbClr val="00206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327"/>
            <a:ext cx="5432425"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006" y="2578541"/>
            <a:ext cx="5396819" cy="276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879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r>
              <a:rPr lang="en-US" b="1" dirty="0" smtClean="0">
                <a:solidFill>
                  <a:srgbClr val="002060"/>
                </a:solidFill>
              </a:rPr>
              <a:t>Sorry…try again!</a:t>
            </a:r>
            <a:endParaRPr lang="en-US" b="1" dirty="0">
              <a:solidFill>
                <a:srgbClr val="002060"/>
              </a:solidFill>
            </a:endParaRPr>
          </a:p>
        </p:txBody>
      </p:sp>
      <p:sp>
        <p:nvSpPr>
          <p:cNvPr id="3" name="Content Placeholder 2"/>
          <p:cNvSpPr>
            <a:spLocks noGrp="1"/>
          </p:cNvSpPr>
          <p:nvPr>
            <p:ph idx="1"/>
          </p:nvPr>
        </p:nvSpPr>
        <p:spPr>
          <a:xfrm>
            <a:off x="2743200" y="3505200"/>
            <a:ext cx="3657600" cy="1600200"/>
          </a:xfrm>
        </p:spPr>
        <p:txBody>
          <a:bodyPr/>
          <a:lstStyle/>
          <a:p>
            <a:pPr marL="0" indent="0" algn="ctr">
              <a:buNone/>
            </a:pPr>
            <a:r>
              <a:rPr lang="en-US" b="1" dirty="0" smtClean="0">
                <a:solidFill>
                  <a:srgbClr val="002060"/>
                </a:solidFill>
              </a:rPr>
              <a:t>Click </a:t>
            </a:r>
            <a:r>
              <a:rPr lang="en-US" b="1" dirty="0" smtClean="0">
                <a:solidFill>
                  <a:srgbClr val="002060"/>
                </a:solidFill>
                <a:hlinkClick r:id="rId2" action="ppaction://hlinksldjump"/>
              </a:rPr>
              <a:t>here</a:t>
            </a:r>
            <a:r>
              <a:rPr lang="en-US" b="1" dirty="0" smtClean="0">
                <a:solidFill>
                  <a:srgbClr val="002060"/>
                </a:solidFill>
              </a:rPr>
              <a:t> to return to the game…</a:t>
            </a:r>
            <a:endParaRPr lang="en-US" b="1" dirty="0">
              <a:solidFill>
                <a:srgbClr val="002060"/>
              </a:solidFill>
            </a:endParaRPr>
          </a:p>
        </p:txBody>
      </p:sp>
    </p:spTree>
    <p:extLst>
      <p:ext uri="{BB962C8B-B14F-4D97-AF65-F5344CB8AC3E}">
        <p14:creationId xmlns:p14="http://schemas.microsoft.com/office/powerpoint/2010/main" val="2027250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252" y="34138"/>
            <a:ext cx="4800600" cy="1144013"/>
          </a:xfrm>
        </p:spPr>
        <p:txBody>
          <a:bodyPr>
            <a:normAutofit/>
          </a:bodyPr>
          <a:lstStyle/>
          <a:p>
            <a:r>
              <a:rPr lang="en-US" b="1" dirty="0" smtClean="0">
                <a:solidFill>
                  <a:srgbClr val="002060"/>
                </a:solidFill>
              </a:rPr>
              <a:t>Round 3—hardest</a:t>
            </a:r>
            <a:endParaRPr lang="en-US" b="1" dirty="0">
              <a:solidFill>
                <a:srgbClr val="002060"/>
              </a:solidFill>
            </a:endParaRPr>
          </a:p>
        </p:txBody>
      </p:sp>
      <p:sp>
        <p:nvSpPr>
          <p:cNvPr id="5" name="TextBox 4"/>
          <p:cNvSpPr txBox="1"/>
          <p:nvPr/>
        </p:nvSpPr>
        <p:spPr>
          <a:xfrm>
            <a:off x="2224348" y="722014"/>
            <a:ext cx="1219200" cy="369332"/>
          </a:xfrm>
          <a:prstGeom prst="rect">
            <a:avLst/>
          </a:prstGeom>
          <a:noFill/>
        </p:spPr>
        <p:txBody>
          <a:bodyPr wrap="square" rtlCol="0">
            <a:spAutoFit/>
          </a:bodyPr>
          <a:lstStyle/>
          <a:p>
            <a:r>
              <a:rPr lang="en-US" b="1" dirty="0" smtClean="0">
                <a:solidFill>
                  <a:srgbClr val="002060"/>
                </a:solidFill>
              </a:rPr>
              <a:t>unknown</a:t>
            </a:r>
            <a:endParaRPr lang="en-US" b="1" dirty="0">
              <a:solidFill>
                <a:srgbClr val="002060"/>
              </a:solidFill>
            </a:endParaRPr>
          </a:p>
        </p:txBody>
      </p:sp>
      <p:sp>
        <p:nvSpPr>
          <p:cNvPr id="7" name="TextBox 6"/>
          <p:cNvSpPr txBox="1"/>
          <p:nvPr/>
        </p:nvSpPr>
        <p:spPr>
          <a:xfrm>
            <a:off x="2224348" y="4423594"/>
            <a:ext cx="1097280" cy="381000"/>
          </a:xfrm>
          <a:prstGeom prst="rect">
            <a:avLst/>
          </a:prstGeom>
          <a:noFill/>
        </p:spPr>
        <p:txBody>
          <a:bodyPr wrap="square" rtlCol="0">
            <a:spAutoFit/>
          </a:bodyPr>
          <a:lstStyle/>
          <a:p>
            <a:r>
              <a:rPr lang="en-US" b="1" dirty="0" smtClean="0">
                <a:solidFill>
                  <a:srgbClr val="002060"/>
                </a:solidFill>
              </a:rPr>
              <a:t>#1701</a:t>
            </a:r>
            <a:endParaRPr lang="en-US" b="1" dirty="0">
              <a:solidFill>
                <a:srgbClr val="002060"/>
              </a:solidFill>
            </a:endParaRPr>
          </a:p>
        </p:txBody>
      </p:sp>
      <p:sp>
        <p:nvSpPr>
          <p:cNvPr id="9" name="TextBox 8"/>
          <p:cNvSpPr txBox="1"/>
          <p:nvPr/>
        </p:nvSpPr>
        <p:spPr>
          <a:xfrm>
            <a:off x="2243051" y="2400636"/>
            <a:ext cx="1112520" cy="381000"/>
          </a:xfrm>
          <a:prstGeom prst="rect">
            <a:avLst/>
          </a:prstGeom>
          <a:noFill/>
        </p:spPr>
        <p:txBody>
          <a:bodyPr wrap="square" rtlCol="0">
            <a:spAutoFit/>
          </a:bodyPr>
          <a:lstStyle/>
          <a:p>
            <a:r>
              <a:rPr lang="en-US" b="1" dirty="0" smtClean="0">
                <a:solidFill>
                  <a:srgbClr val="002060"/>
                </a:solidFill>
              </a:rPr>
              <a:t>#1123</a:t>
            </a:r>
            <a:endParaRPr lang="en-US" b="1" dirty="0">
              <a:solidFill>
                <a:srgbClr val="002060"/>
              </a:solidFill>
            </a:endParaRPr>
          </a:p>
        </p:txBody>
      </p:sp>
      <p:sp>
        <p:nvSpPr>
          <p:cNvPr id="11" name="TextBox 10"/>
          <p:cNvSpPr txBox="1"/>
          <p:nvPr/>
        </p:nvSpPr>
        <p:spPr>
          <a:xfrm>
            <a:off x="2219498" y="3450928"/>
            <a:ext cx="1341120" cy="369332"/>
          </a:xfrm>
          <a:prstGeom prst="rect">
            <a:avLst/>
          </a:prstGeom>
          <a:noFill/>
        </p:spPr>
        <p:txBody>
          <a:bodyPr wrap="square" rtlCol="0">
            <a:spAutoFit/>
          </a:bodyPr>
          <a:lstStyle/>
          <a:p>
            <a:r>
              <a:rPr lang="en-US" b="1" dirty="0" smtClean="0">
                <a:solidFill>
                  <a:srgbClr val="002060"/>
                </a:solidFill>
              </a:rPr>
              <a:t>#1239</a:t>
            </a:r>
            <a:endParaRPr lang="en-US" b="1" dirty="0">
              <a:solidFill>
                <a:srgbClr val="002060"/>
              </a:solidFill>
            </a:endParaRPr>
          </a:p>
        </p:txBody>
      </p:sp>
      <p:sp>
        <p:nvSpPr>
          <p:cNvPr id="13" name="TextBox 12"/>
          <p:cNvSpPr txBox="1"/>
          <p:nvPr/>
        </p:nvSpPr>
        <p:spPr>
          <a:xfrm>
            <a:off x="2233353" y="5658013"/>
            <a:ext cx="807720" cy="381000"/>
          </a:xfrm>
          <a:prstGeom prst="rect">
            <a:avLst/>
          </a:prstGeom>
          <a:noFill/>
        </p:spPr>
        <p:txBody>
          <a:bodyPr wrap="square" rtlCol="0">
            <a:spAutoFit/>
          </a:bodyPr>
          <a:lstStyle/>
          <a:p>
            <a:r>
              <a:rPr lang="en-US" b="1" dirty="0" smtClean="0">
                <a:solidFill>
                  <a:srgbClr val="002060"/>
                </a:solidFill>
              </a:rPr>
              <a:t>#1901</a:t>
            </a:r>
            <a:endParaRPr lang="en-US" b="1" dirty="0">
              <a:solidFill>
                <a:srgbClr val="002060"/>
              </a:solidFill>
            </a:endParaRPr>
          </a:p>
        </p:txBody>
      </p:sp>
      <p:sp>
        <p:nvSpPr>
          <p:cNvPr id="14" name="TextBox 13"/>
          <p:cNvSpPr txBox="1"/>
          <p:nvPr/>
        </p:nvSpPr>
        <p:spPr>
          <a:xfrm>
            <a:off x="2799310" y="5709893"/>
            <a:ext cx="2774591" cy="584775"/>
          </a:xfrm>
          <a:prstGeom prst="rect">
            <a:avLst/>
          </a:prstGeom>
          <a:noFill/>
        </p:spPr>
        <p:txBody>
          <a:bodyPr wrap="square" rtlCol="0">
            <a:spAutoFit/>
          </a:bodyPr>
          <a:lstStyle/>
          <a:p>
            <a:pPr algn="ctr"/>
            <a:r>
              <a:rPr lang="en-US" sz="3200" b="1" dirty="0" smtClean="0">
                <a:solidFill>
                  <a:srgbClr val="002060"/>
                </a:solidFill>
              </a:rPr>
              <a:t>Who am I?</a:t>
            </a:r>
            <a:endParaRPr lang="en-US" sz="3200" b="1" dirty="0">
              <a:solidFill>
                <a:srgbClr val="002060"/>
              </a:solidFill>
            </a:endParaRPr>
          </a:p>
        </p:txBody>
      </p:sp>
      <p:pic>
        <p:nvPicPr>
          <p:cNvPr id="3" name="Picture 2">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42727" t="53329" r="31667" b="11903"/>
          <a:stretch/>
        </p:blipFill>
        <p:spPr>
          <a:xfrm>
            <a:off x="228600" y="185058"/>
            <a:ext cx="2011680" cy="1812576"/>
          </a:xfrm>
          <a:prstGeom prst="rect">
            <a:avLst/>
          </a:prstGeom>
        </p:spPr>
      </p:pic>
      <p:pic>
        <p:nvPicPr>
          <p:cNvPr id="15" name="Picture 14">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4127" t="10747" r="5555" b="20327"/>
          <a:stretch/>
        </p:blipFill>
        <p:spPr>
          <a:xfrm>
            <a:off x="221673" y="2091206"/>
            <a:ext cx="2011680" cy="999861"/>
          </a:xfrm>
          <a:prstGeom prst="rect">
            <a:avLst/>
          </a:prstGeom>
        </p:spPr>
      </p:pic>
      <p:pic>
        <p:nvPicPr>
          <p:cNvPr id="16" name="Picture 15">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2727" t="61741" r="31213" b="7150"/>
          <a:stretch/>
        </p:blipFill>
        <p:spPr>
          <a:xfrm>
            <a:off x="221673" y="3211806"/>
            <a:ext cx="2011680" cy="902994"/>
          </a:xfrm>
          <a:prstGeom prst="rect">
            <a:avLst/>
          </a:prstGeom>
        </p:spPr>
      </p:pic>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758" t="17742" r="31818" b="46601"/>
          <a:stretch/>
        </p:blipFill>
        <p:spPr>
          <a:xfrm>
            <a:off x="207818" y="4275188"/>
            <a:ext cx="2011680" cy="830212"/>
          </a:xfrm>
          <a:prstGeom prst="rect">
            <a:avLst/>
          </a:prstGeom>
        </p:spPr>
      </p:pic>
      <p:pic>
        <p:nvPicPr>
          <p:cNvPr id="18" name="Picture 17">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 r="14243"/>
          <a:stretch/>
        </p:blipFill>
        <p:spPr>
          <a:xfrm>
            <a:off x="207818" y="5222762"/>
            <a:ext cx="2011680" cy="1559038"/>
          </a:xfrm>
          <a:prstGeom prst="rect">
            <a:avLst/>
          </a:prstGeom>
        </p:spPr>
      </p:pic>
      <p:pic>
        <p:nvPicPr>
          <p:cNvPr id="11266"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b="5611"/>
          <a:stretch/>
        </p:blipFill>
        <p:spPr bwMode="auto">
          <a:xfrm>
            <a:off x="3468701" y="747716"/>
            <a:ext cx="5467731" cy="465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7509165" y="1888356"/>
            <a:ext cx="720435" cy="369332"/>
          </a:xfrm>
          <a:prstGeom prst="rect">
            <a:avLst/>
          </a:prstGeom>
          <a:solidFill>
            <a:schemeClr val="tx2">
              <a:lumMod val="60000"/>
              <a:lumOff val="40000"/>
            </a:schemeClr>
          </a:solidFill>
        </p:spPr>
        <p:txBody>
          <a:bodyPr wrap="square" rtlCol="0">
            <a:spAutoFit/>
          </a:bodyPr>
          <a:lstStyle/>
          <a:p>
            <a:r>
              <a:rPr lang="en-US" b="1" dirty="0" smtClean="0">
                <a:solidFill>
                  <a:srgbClr val="FF0000"/>
                </a:solidFill>
              </a:rPr>
              <a:t>Scars</a:t>
            </a:r>
            <a:endParaRPr lang="en-US" b="1" dirty="0">
              <a:solidFill>
                <a:srgbClr val="FF0000"/>
              </a:solidFill>
            </a:endParaRPr>
          </a:p>
        </p:txBody>
      </p:sp>
      <p:cxnSp>
        <p:nvCxnSpPr>
          <p:cNvPr id="22" name="Straight Connector 21"/>
          <p:cNvCxnSpPr/>
          <p:nvPr/>
        </p:nvCxnSpPr>
        <p:spPr>
          <a:xfrm flipH="1" flipV="1">
            <a:off x="6537158" y="1463842"/>
            <a:ext cx="838200" cy="6207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153926" y="2073022"/>
            <a:ext cx="1253516" cy="5181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768032" y="4492659"/>
            <a:ext cx="696865" cy="505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724400" y="4690294"/>
            <a:ext cx="870769" cy="3438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77168" y="5038309"/>
            <a:ext cx="2161632" cy="369332"/>
          </a:xfrm>
          <a:prstGeom prst="rect">
            <a:avLst/>
          </a:prstGeom>
          <a:solidFill>
            <a:schemeClr val="tx2">
              <a:lumMod val="60000"/>
              <a:lumOff val="40000"/>
            </a:schemeClr>
          </a:solidFill>
        </p:spPr>
        <p:txBody>
          <a:bodyPr wrap="square" rtlCol="0">
            <a:spAutoFit/>
          </a:bodyPr>
          <a:lstStyle/>
          <a:p>
            <a:r>
              <a:rPr lang="en-US" b="1" dirty="0" smtClean="0">
                <a:solidFill>
                  <a:srgbClr val="FF0000"/>
                </a:solidFill>
              </a:rPr>
              <a:t>Islands on lower jaw</a:t>
            </a:r>
            <a:endParaRPr lang="en-US" b="1" dirty="0">
              <a:solidFill>
                <a:srgbClr val="FF0000"/>
              </a:solidFill>
            </a:endParaRPr>
          </a:p>
        </p:txBody>
      </p:sp>
    </p:spTree>
    <p:extLst>
      <p:ext uri="{BB962C8B-B14F-4D97-AF65-F5344CB8AC3E}">
        <p14:creationId xmlns:p14="http://schemas.microsoft.com/office/powerpoint/2010/main" val="408819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4348" y="722014"/>
            <a:ext cx="1219200" cy="369332"/>
          </a:xfrm>
          <a:prstGeom prst="rect">
            <a:avLst/>
          </a:prstGeom>
          <a:noFill/>
        </p:spPr>
        <p:txBody>
          <a:bodyPr wrap="square" rtlCol="0">
            <a:spAutoFit/>
          </a:bodyPr>
          <a:lstStyle/>
          <a:p>
            <a:r>
              <a:rPr lang="en-US" b="1" dirty="0" smtClean="0">
                <a:solidFill>
                  <a:srgbClr val="002060"/>
                </a:solidFill>
              </a:rPr>
              <a:t>unknown</a:t>
            </a:r>
            <a:endParaRPr lang="en-US" b="1" dirty="0">
              <a:solidFill>
                <a:srgbClr val="002060"/>
              </a:solidFill>
            </a:endParaRPr>
          </a:p>
        </p:txBody>
      </p:sp>
      <p:sp>
        <p:nvSpPr>
          <p:cNvPr id="7" name="TextBox 6"/>
          <p:cNvSpPr txBox="1"/>
          <p:nvPr/>
        </p:nvSpPr>
        <p:spPr>
          <a:xfrm>
            <a:off x="2224348" y="4423594"/>
            <a:ext cx="1097280" cy="381000"/>
          </a:xfrm>
          <a:prstGeom prst="rect">
            <a:avLst/>
          </a:prstGeom>
          <a:noFill/>
        </p:spPr>
        <p:txBody>
          <a:bodyPr wrap="square" rtlCol="0">
            <a:spAutoFit/>
          </a:bodyPr>
          <a:lstStyle/>
          <a:p>
            <a:r>
              <a:rPr lang="en-US" b="1" dirty="0" smtClean="0">
                <a:solidFill>
                  <a:srgbClr val="002060"/>
                </a:solidFill>
              </a:rPr>
              <a:t>#1701</a:t>
            </a:r>
            <a:endParaRPr lang="en-US" b="1" dirty="0">
              <a:solidFill>
                <a:srgbClr val="002060"/>
              </a:solidFill>
            </a:endParaRPr>
          </a:p>
        </p:txBody>
      </p:sp>
      <p:sp>
        <p:nvSpPr>
          <p:cNvPr id="9" name="TextBox 8"/>
          <p:cNvSpPr txBox="1"/>
          <p:nvPr/>
        </p:nvSpPr>
        <p:spPr>
          <a:xfrm>
            <a:off x="2243051" y="2400636"/>
            <a:ext cx="1112520" cy="381000"/>
          </a:xfrm>
          <a:prstGeom prst="rect">
            <a:avLst/>
          </a:prstGeom>
          <a:noFill/>
        </p:spPr>
        <p:txBody>
          <a:bodyPr wrap="square" rtlCol="0">
            <a:spAutoFit/>
          </a:bodyPr>
          <a:lstStyle/>
          <a:p>
            <a:r>
              <a:rPr lang="en-US" b="1" dirty="0" smtClean="0">
                <a:solidFill>
                  <a:srgbClr val="002060"/>
                </a:solidFill>
              </a:rPr>
              <a:t>#1123</a:t>
            </a:r>
            <a:endParaRPr lang="en-US" b="1" dirty="0">
              <a:solidFill>
                <a:srgbClr val="002060"/>
              </a:solidFill>
            </a:endParaRPr>
          </a:p>
        </p:txBody>
      </p:sp>
      <p:sp>
        <p:nvSpPr>
          <p:cNvPr id="11" name="TextBox 10"/>
          <p:cNvSpPr txBox="1"/>
          <p:nvPr/>
        </p:nvSpPr>
        <p:spPr>
          <a:xfrm>
            <a:off x="2219498" y="3450928"/>
            <a:ext cx="1341120" cy="369332"/>
          </a:xfrm>
          <a:prstGeom prst="rect">
            <a:avLst/>
          </a:prstGeom>
          <a:noFill/>
        </p:spPr>
        <p:txBody>
          <a:bodyPr wrap="square" rtlCol="0">
            <a:spAutoFit/>
          </a:bodyPr>
          <a:lstStyle/>
          <a:p>
            <a:r>
              <a:rPr lang="en-US" b="1" dirty="0" smtClean="0">
                <a:solidFill>
                  <a:srgbClr val="002060"/>
                </a:solidFill>
              </a:rPr>
              <a:t>#1239</a:t>
            </a:r>
            <a:endParaRPr lang="en-US" b="1" dirty="0">
              <a:solidFill>
                <a:srgbClr val="002060"/>
              </a:solidFill>
            </a:endParaRPr>
          </a:p>
        </p:txBody>
      </p:sp>
      <p:sp>
        <p:nvSpPr>
          <p:cNvPr id="13" name="TextBox 12"/>
          <p:cNvSpPr txBox="1"/>
          <p:nvPr/>
        </p:nvSpPr>
        <p:spPr>
          <a:xfrm>
            <a:off x="2233353" y="5658013"/>
            <a:ext cx="807720" cy="381000"/>
          </a:xfrm>
          <a:prstGeom prst="rect">
            <a:avLst/>
          </a:prstGeom>
          <a:noFill/>
        </p:spPr>
        <p:txBody>
          <a:bodyPr wrap="square" rtlCol="0">
            <a:spAutoFit/>
          </a:bodyPr>
          <a:lstStyle/>
          <a:p>
            <a:r>
              <a:rPr lang="en-US" b="1" dirty="0" smtClean="0">
                <a:solidFill>
                  <a:srgbClr val="002060"/>
                </a:solidFill>
              </a:rPr>
              <a:t>#1901</a:t>
            </a:r>
            <a:endParaRPr lang="en-US" b="1" dirty="0">
              <a:solidFill>
                <a:srgbClr val="002060"/>
              </a:solidFill>
            </a:endParaRPr>
          </a:p>
        </p:txBody>
      </p:sp>
      <p:pic>
        <p:nvPicPr>
          <p:cNvPr id="3" name="Picture 2">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42727" t="53329" r="31667" b="11903"/>
          <a:stretch/>
        </p:blipFill>
        <p:spPr>
          <a:xfrm>
            <a:off x="228600" y="185058"/>
            <a:ext cx="2011680" cy="1812576"/>
          </a:xfrm>
          <a:prstGeom prst="rect">
            <a:avLst/>
          </a:prstGeom>
        </p:spPr>
      </p:pic>
      <p:pic>
        <p:nvPicPr>
          <p:cNvPr id="15" name="Picture 14">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4127" t="10747" r="5555" b="20327"/>
          <a:stretch/>
        </p:blipFill>
        <p:spPr>
          <a:xfrm>
            <a:off x="221673" y="2091206"/>
            <a:ext cx="2011680" cy="999861"/>
          </a:xfrm>
          <a:prstGeom prst="rect">
            <a:avLst/>
          </a:prstGeom>
        </p:spPr>
      </p:pic>
      <p:pic>
        <p:nvPicPr>
          <p:cNvPr id="16" name="Picture 15">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2727" t="61741" r="31213" b="7150"/>
          <a:stretch/>
        </p:blipFill>
        <p:spPr>
          <a:xfrm>
            <a:off x="221673" y="3211806"/>
            <a:ext cx="2011680" cy="902994"/>
          </a:xfrm>
          <a:prstGeom prst="rect">
            <a:avLst/>
          </a:prstGeom>
        </p:spPr>
      </p:pic>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758" t="17742" r="31818" b="46601"/>
          <a:stretch/>
        </p:blipFill>
        <p:spPr>
          <a:xfrm>
            <a:off x="207818" y="4275188"/>
            <a:ext cx="2011680" cy="830212"/>
          </a:xfrm>
          <a:prstGeom prst="rect">
            <a:avLst/>
          </a:prstGeom>
        </p:spPr>
      </p:pic>
      <p:pic>
        <p:nvPicPr>
          <p:cNvPr id="18" name="Picture 17">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 r="14243"/>
          <a:stretch/>
        </p:blipFill>
        <p:spPr>
          <a:xfrm>
            <a:off x="207818" y="5222762"/>
            <a:ext cx="2011680" cy="1559038"/>
          </a:xfrm>
          <a:prstGeom prst="rect">
            <a:avLst/>
          </a:prstGeom>
        </p:spPr>
      </p:pic>
      <p:pic>
        <p:nvPicPr>
          <p:cNvPr id="1229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5750" y="1443145"/>
            <a:ext cx="5992686" cy="29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6597" y="5176867"/>
            <a:ext cx="3286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343400" y="4565406"/>
            <a:ext cx="3886200" cy="1092607"/>
          </a:xfrm>
          <a:prstGeom prst="rect">
            <a:avLst/>
          </a:prstGeom>
          <a:noFill/>
        </p:spPr>
        <p:txBody>
          <a:bodyPr wrap="square" rtlCol="0">
            <a:spAutoFit/>
          </a:bodyPr>
          <a:lstStyle/>
          <a:p>
            <a:r>
              <a:rPr lang="en-US" b="1" dirty="0">
                <a:solidFill>
                  <a:srgbClr val="002060"/>
                </a:solidFill>
              </a:rPr>
              <a:t>Click on the picture to see hints</a:t>
            </a:r>
          </a:p>
          <a:p>
            <a:endParaRPr lang="en-US" sz="1100" b="1" dirty="0">
              <a:solidFill>
                <a:srgbClr val="002060"/>
              </a:solidFill>
            </a:endParaRPr>
          </a:p>
          <a:p>
            <a:r>
              <a:rPr lang="en-US" b="1" dirty="0">
                <a:solidFill>
                  <a:srgbClr val="002060"/>
                </a:solidFill>
              </a:rPr>
              <a:t>Click </a:t>
            </a:r>
            <a:r>
              <a:rPr lang="en-US" b="1" dirty="0" smtClean="0">
                <a:solidFill>
                  <a:srgbClr val="002060"/>
                </a:solidFill>
              </a:rPr>
              <a:t>the box if you think the unknown whale matches this one (#1123) </a:t>
            </a:r>
            <a:endParaRPr lang="en-US" b="1" dirty="0">
              <a:solidFill>
                <a:srgbClr val="002060"/>
              </a:solidFill>
            </a:endParaRPr>
          </a:p>
        </p:txBody>
      </p:sp>
      <p:sp>
        <p:nvSpPr>
          <p:cNvPr id="20" name="TextBox 19"/>
          <p:cNvSpPr txBox="1"/>
          <p:nvPr/>
        </p:nvSpPr>
        <p:spPr>
          <a:xfrm>
            <a:off x="6096000" y="1047842"/>
            <a:ext cx="2362200" cy="369332"/>
          </a:xfrm>
          <a:prstGeom prst="rect">
            <a:avLst/>
          </a:prstGeom>
          <a:noFill/>
        </p:spPr>
        <p:txBody>
          <a:bodyPr wrap="square" rtlCol="0">
            <a:spAutoFit/>
          </a:bodyPr>
          <a:lstStyle/>
          <a:p>
            <a:r>
              <a:rPr lang="en-US" b="1" dirty="0" smtClean="0">
                <a:solidFill>
                  <a:srgbClr val="FF0000"/>
                </a:solidFill>
              </a:rPr>
              <a:t>Clefts/splits in bonnet</a:t>
            </a:r>
            <a:endParaRPr lang="en-US" b="1" dirty="0">
              <a:solidFill>
                <a:srgbClr val="FF0000"/>
              </a:solidFill>
            </a:endParaRPr>
          </a:p>
        </p:txBody>
      </p:sp>
      <p:cxnSp>
        <p:nvCxnSpPr>
          <p:cNvPr id="21" name="Straight Connector 20"/>
          <p:cNvCxnSpPr/>
          <p:nvPr/>
        </p:nvCxnSpPr>
        <p:spPr>
          <a:xfrm>
            <a:off x="6781800" y="1400140"/>
            <a:ext cx="1" cy="679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53000" y="1232508"/>
            <a:ext cx="685801" cy="9278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95800" y="914400"/>
            <a:ext cx="800100" cy="369332"/>
          </a:xfrm>
          <a:prstGeom prst="rect">
            <a:avLst/>
          </a:prstGeom>
          <a:noFill/>
        </p:spPr>
        <p:txBody>
          <a:bodyPr wrap="square" rtlCol="0">
            <a:spAutoFit/>
          </a:bodyPr>
          <a:lstStyle/>
          <a:p>
            <a:r>
              <a:rPr lang="en-US" b="1" dirty="0" smtClean="0">
                <a:solidFill>
                  <a:srgbClr val="FF0000"/>
                </a:solidFill>
              </a:rPr>
              <a:t>Island</a:t>
            </a:r>
            <a:endParaRPr lang="en-US" b="1" dirty="0">
              <a:solidFill>
                <a:srgbClr val="FF0000"/>
              </a:solidFill>
            </a:endParaRPr>
          </a:p>
        </p:txBody>
      </p:sp>
    </p:spTree>
    <p:extLst>
      <p:ext uri="{BB962C8B-B14F-4D97-AF65-F5344CB8AC3E}">
        <p14:creationId xmlns:p14="http://schemas.microsoft.com/office/powerpoint/2010/main" val="84444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4348" y="731346"/>
            <a:ext cx="1219200" cy="369332"/>
          </a:xfrm>
          <a:prstGeom prst="rect">
            <a:avLst/>
          </a:prstGeom>
          <a:noFill/>
        </p:spPr>
        <p:txBody>
          <a:bodyPr wrap="square" rtlCol="0">
            <a:spAutoFit/>
          </a:bodyPr>
          <a:lstStyle/>
          <a:p>
            <a:r>
              <a:rPr lang="en-US" b="1" dirty="0" smtClean="0">
                <a:solidFill>
                  <a:srgbClr val="002060"/>
                </a:solidFill>
              </a:rPr>
              <a:t>unknown</a:t>
            </a:r>
            <a:endParaRPr lang="en-US" b="1" dirty="0">
              <a:solidFill>
                <a:srgbClr val="002060"/>
              </a:solidFill>
            </a:endParaRPr>
          </a:p>
        </p:txBody>
      </p:sp>
      <p:sp>
        <p:nvSpPr>
          <p:cNvPr id="7" name="TextBox 6"/>
          <p:cNvSpPr txBox="1"/>
          <p:nvPr/>
        </p:nvSpPr>
        <p:spPr>
          <a:xfrm>
            <a:off x="2224348" y="4432926"/>
            <a:ext cx="1097280" cy="381000"/>
          </a:xfrm>
          <a:prstGeom prst="rect">
            <a:avLst/>
          </a:prstGeom>
          <a:noFill/>
        </p:spPr>
        <p:txBody>
          <a:bodyPr wrap="square" rtlCol="0">
            <a:spAutoFit/>
          </a:bodyPr>
          <a:lstStyle/>
          <a:p>
            <a:r>
              <a:rPr lang="en-US" b="1" dirty="0" smtClean="0">
                <a:solidFill>
                  <a:srgbClr val="002060"/>
                </a:solidFill>
              </a:rPr>
              <a:t>#1701</a:t>
            </a:r>
            <a:endParaRPr lang="en-US" b="1" dirty="0">
              <a:solidFill>
                <a:srgbClr val="002060"/>
              </a:solidFill>
            </a:endParaRPr>
          </a:p>
        </p:txBody>
      </p:sp>
      <p:sp>
        <p:nvSpPr>
          <p:cNvPr id="9" name="TextBox 8"/>
          <p:cNvSpPr txBox="1"/>
          <p:nvPr/>
        </p:nvSpPr>
        <p:spPr>
          <a:xfrm>
            <a:off x="2243051" y="2409968"/>
            <a:ext cx="1112520" cy="381000"/>
          </a:xfrm>
          <a:prstGeom prst="rect">
            <a:avLst/>
          </a:prstGeom>
          <a:noFill/>
        </p:spPr>
        <p:txBody>
          <a:bodyPr wrap="square" rtlCol="0">
            <a:spAutoFit/>
          </a:bodyPr>
          <a:lstStyle/>
          <a:p>
            <a:r>
              <a:rPr lang="en-US" b="1" dirty="0" smtClean="0">
                <a:solidFill>
                  <a:srgbClr val="002060"/>
                </a:solidFill>
              </a:rPr>
              <a:t>#1123</a:t>
            </a:r>
            <a:endParaRPr lang="en-US" b="1" dirty="0">
              <a:solidFill>
                <a:srgbClr val="002060"/>
              </a:solidFill>
            </a:endParaRPr>
          </a:p>
        </p:txBody>
      </p:sp>
      <p:sp>
        <p:nvSpPr>
          <p:cNvPr id="11" name="TextBox 10"/>
          <p:cNvSpPr txBox="1"/>
          <p:nvPr/>
        </p:nvSpPr>
        <p:spPr>
          <a:xfrm>
            <a:off x="2219498" y="3460260"/>
            <a:ext cx="1341120" cy="369332"/>
          </a:xfrm>
          <a:prstGeom prst="rect">
            <a:avLst/>
          </a:prstGeom>
          <a:noFill/>
        </p:spPr>
        <p:txBody>
          <a:bodyPr wrap="square" rtlCol="0">
            <a:spAutoFit/>
          </a:bodyPr>
          <a:lstStyle/>
          <a:p>
            <a:r>
              <a:rPr lang="en-US" b="1" dirty="0" smtClean="0">
                <a:solidFill>
                  <a:srgbClr val="002060"/>
                </a:solidFill>
              </a:rPr>
              <a:t>#1239</a:t>
            </a:r>
            <a:endParaRPr lang="en-US" b="1" dirty="0">
              <a:solidFill>
                <a:srgbClr val="002060"/>
              </a:solidFill>
            </a:endParaRPr>
          </a:p>
        </p:txBody>
      </p:sp>
      <p:sp>
        <p:nvSpPr>
          <p:cNvPr id="13" name="TextBox 12"/>
          <p:cNvSpPr txBox="1"/>
          <p:nvPr/>
        </p:nvSpPr>
        <p:spPr>
          <a:xfrm>
            <a:off x="2233353" y="5658013"/>
            <a:ext cx="807720" cy="381000"/>
          </a:xfrm>
          <a:prstGeom prst="rect">
            <a:avLst/>
          </a:prstGeom>
          <a:noFill/>
        </p:spPr>
        <p:txBody>
          <a:bodyPr wrap="square" rtlCol="0">
            <a:spAutoFit/>
          </a:bodyPr>
          <a:lstStyle/>
          <a:p>
            <a:r>
              <a:rPr lang="en-US" b="1" dirty="0" smtClean="0">
                <a:solidFill>
                  <a:srgbClr val="002060"/>
                </a:solidFill>
              </a:rPr>
              <a:t>#1901</a:t>
            </a:r>
            <a:endParaRPr lang="en-US" b="1" dirty="0">
              <a:solidFill>
                <a:srgbClr val="002060"/>
              </a:solidFill>
            </a:endParaRPr>
          </a:p>
        </p:txBody>
      </p:sp>
      <p:pic>
        <p:nvPicPr>
          <p:cNvPr id="3" name="Picture 2">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42727" t="53329" r="31667" b="11903"/>
          <a:stretch/>
        </p:blipFill>
        <p:spPr>
          <a:xfrm>
            <a:off x="228600" y="185058"/>
            <a:ext cx="2011680" cy="1812576"/>
          </a:xfrm>
          <a:prstGeom prst="rect">
            <a:avLst/>
          </a:prstGeom>
        </p:spPr>
      </p:pic>
      <p:pic>
        <p:nvPicPr>
          <p:cNvPr id="15" name="Picture 14">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4127" t="10747" r="5555" b="20327"/>
          <a:stretch/>
        </p:blipFill>
        <p:spPr>
          <a:xfrm>
            <a:off x="221673" y="2091206"/>
            <a:ext cx="2011680" cy="999861"/>
          </a:xfrm>
          <a:prstGeom prst="rect">
            <a:avLst/>
          </a:prstGeom>
        </p:spPr>
      </p:pic>
      <p:pic>
        <p:nvPicPr>
          <p:cNvPr id="16" name="Picture 15">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2727" t="61741" r="31213" b="7150"/>
          <a:stretch/>
        </p:blipFill>
        <p:spPr>
          <a:xfrm>
            <a:off x="221673" y="3211806"/>
            <a:ext cx="2011680" cy="902994"/>
          </a:xfrm>
          <a:prstGeom prst="rect">
            <a:avLst/>
          </a:prstGeom>
        </p:spPr>
      </p:pic>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758" t="17742" r="31818" b="46601"/>
          <a:stretch/>
        </p:blipFill>
        <p:spPr>
          <a:xfrm>
            <a:off x="207818" y="4275188"/>
            <a:ext cx="2011680" cy="830212"/>
          </a:xfrm>
          <a:prstGeom prst="rect">
            <a:avLst/>
          </a:prstGeom>
        </p:spPr>
      </p:pic>
      <p:pic>
        <p:nvPicPr>
          <p:cNvPr id="18" name="Picture 17">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 r="14243"/>
          <a:stretch/>
        </p:blipFill>
        <p:spPr>
          <a:xfrm>
            <a:off x="207818" y="5222762"/>
            <a:ext cx="2011680" cy="1559038"/>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22727" t="61741" r="31213" b="7150"/>
          <a:stretch/>
        </p:blipFill>
        <p:spPr>
          <a:xfrm>
            <a:off x="3041073" y="1563740"/>
            <a:ext cx="5953018" cy="2672164"/>
          </a:xfrm>
          <a:prstGeom prst="rect">
            <a:avLst/>
          </a:prstGeom>
        </p:spPr>
      </p:pic>
      <p:pic>
        <p:nvPicPr>
          <p:cNvPr id="14" name="Picture 3">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46597" y="5067824"/>
            <a:ext cx="3286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337373" y="4432926"/>
            <a:ext cx="3886200" cy="1092607"/>
          </a:xfrm>
          <a:prstGeom prst="rect">
            <a:avLst/>
          </a:prstGeom>
          <a:noFill/>
        </p:spPr>
        <p:txBody>
          <a:bodyPr wrap="square" rtlCol="0">
            <a:spAutoFit/>
          </a:bodyPr>
          <a:lstStyle/>
          <a:p>
            <a:r>
              <a:rPr lang="en-US" b="1" dirty="0">
                <a:solidFill>
                  <a:srgbClr val="002060"/>
                </a:solidFill>
              </a:rPr>
              <a:t>Click on the picture to see hints</a:t>
            </a:r>
          </a:p>
          <a:p>
            <a:endParaRPr lang="en-US" sz="1100" b="1" dirty="0">
              <a:solidFill>
                <a:srgbClr val="002060"/>
              </a:solidFill>
            </a:endParaRPr>
          </a:p>
          <a:p>
            <a:r>
              <a:rPr lang="en-US" b="1" dirty="0">
                <a:solidFill>
                  <a:srgbClr val="002060"/>
                </a:solidFill>
              </a:rPr>
              <a:t>Click </a:t>
            </a:r>
            <a:r>
              <a:rPr lang="en-US" b="1" dirty="0" smtClean="0">
                <a:solidFill>
                  <a:srgbClr val="002060"/>
                </a:solidFill>
              </a:rPr>
              <a:t>the box if you think the unknown whale matches this one (#1239) </a:t>
            </a:r>
            <a:endParaRPr lang="en-US" b="1" dirty="0">
              <a:solidFill>
                <a:srgbClr val="002060"/>
              </a:solidFill>
            </a:endParaRPr>
          </a:p>
        </p:txBody>
      </p:sp>
      <p:cxnSp>
        <p:nvCxnSpPr>
          <p:cNvPr id="20" name="Straight Connector 19"/>
          <p:cNvCxnSpPr/>
          <p:nvPr/>
        </p:nvCxnSpPr>
        <p:spPr>
          <a:xfrm>
            <a:off x="5643995" y="1311784"/>
            <a:ext cx="685801" cy="9278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86795" y="993676"/>
            <a:ext cx="800100" cy="369332"/>
          </a:xfrm>
          <a:prstGeom prst="rect">
            <a:avLst/>
          </a:prstGeom>
          <a:noFill/>
        </p:spPr>
        <p:txBody>
          <a:bodyPr wrap="square" rtlCol="0">
            <a:spAutoFit/>
          </a:bodyPr>
          <a:lstStyle/>
          <a:p>
            <a:r>
              <a:rPr lang="en-US" b="1" dirty="0" smtClean="0">
                <a:solidFill>
                  <a:srgbClr val="FF0000"/>
                </a:solidFill>
              </a:rPr>
              <a:t>Island</a:t>
            </a:r>
            <a:endParaRPr lang="en-US" b="1" dirty="0">
              <a:solidFill>
                <a:srgbClr val="FF0000"/>
              </a:solidFill>
            </a:endParaRPr>
          </a:p>
        </p:txBody>
      </p:sp>
      <p:cxnSp>
        <p:nvCxnSpPr>
          <p:cNvPr id="22" name="Straight Connector 21"/>
          <p:cNvCxnSpPr/>
          <p:nvPr/>
        </p:nvCxnSpPr>
        <p:spPr>
          <a:xfrm>
            <a:off x="3412721" y="1311784"/>
            <a:ext cx="244879" cy="15142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91636" y="990600"/>
            <a:ext cx="1503824" cy="369332"/>
          </a:xfrm>
          <a:prstGeom prst="rect">
            <a:avLst/>
          </a:prstGeom>
          <a:noFill/>
        </p:spPr>
        <p:txBody>
          <a:bodyPr wrap="square" rtlCol="0">
            <a:spAutoFit/>
          </a:bodyPr>
          <a:lstStyle/>
          <a:p>
            <a:r>
              <a:rPr lang="en-US" b="1" dirty="0" smtClean="0">
                <a:solidFill>
                  <a:srgbClr val="FF0000"/>
                </a:solidFill>
              </a:rPr>
              <a:t>Chin callosity</a:t>
            </a:r>
            <a:endParaRPr lang="en-US" b="1" dirty="0">
              <a:solidFill>
                <a:srgbClr val="FF0000"/>
              </a:solidFill>
            </a:endParaRPr>
          </a:p>
        </p:txBody>
      </p:sp>
      <p:cxnSp>
        <p:nvCxnSpPr>
          <p:cNvPr id="24" name="Straight Connector 23"/>
          <p:cNvCxnSpPr/>
          <p:nvPr/>
        </p:nvCxnSpPr>
        <p:spPr>
          <a:xfrm>
            <a:off x="5566063" y="2435892"/>
            <a:ext cx="77932" cy="12825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72100" y="3718478"/>
            <a:ext cx="1409700" cy="369332"/>
          </a:xfrm>
          <a:prstGeom prst="rect">
            <a:avLst/>
          </a:prstGeom>
          <a:solidFill>
            <a:schemeClr val="tx2">
              <a:lumMod val="60000"/>
              <a:lumOff val="40000"/>
            </a:schemeClr>
          </a:solidFill>
        </p:spPr>
        <p:txBody>
          <a:bodyPr wrap="square" rtlCol="0">
            <a:spAutoFit/>
          </a:bodyPr>
          <a:lstStyle/>
          <a:p>
            <a:r>
              <a:rPr lang="en-US" b="1" dirty="0" smtClean="0">
                <a:solidFill>
                  <a:srgbClr val="FF0000"/>
                </a:solidFill>
              </a:rPr>
              <a:t>Lip callosity</a:t>
            </a:r>
            <a:endParaRPr lang="en-US" b="1" dirty="0">
              <a:solidFill>
                <a:srgbClr val="FF0000"/>
              </a:solidFill>
            </a:endParaRPr>
          </a:p>
        </p:txBody>
      </p:sp>
    </p:spTree>
    <p:extLst>
      <p:ext uri="{BB962C8B-B14F-4D97-AF65-F5344CB8AC3E}">
        <p14:creationId xmlns:p14="http://schemas.microsoft.com/office/powerpoint/2010/main" val="403612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How it works</a:t>
            </a:r>
            <a:endParaRPr lang="en-US" b="1" dirty="0">
              <a:solidFill>
                <a:srgbClr val="002060"/>
              </a:solidFill>
            </a:endParaRPr>
          </a:p>
        </p:txBody>
      </p:sp>
      <p:sp>
        <p:nvSpPr>
          <p:cNvPr id="3" name="Content Placeholder 2"/>
          <p:cNvSpPr>
            <a:spLocks noGrp="1"/>
          </p:cNvSpPr>
          <p:nvPr>
            <p:ph idx="1"/>
          </p:nvPr>
        </p:nvSpPr>
        <p:spPr>
          <a:xfrm>
            <a:off x="457200" y="1219200"/>
            <a:ext cx="8229600" cy="4525963"/>
          </a:xfrm>
        </p:spPr>
        <p:txBody>
          <a:bodyPr/>
          <a:lstStyle/>
          <a:p>
            <a:pPr>
              <a:spcBef>
                <a:spcPts val="0"/>
              </a:spcBef>
              <a:spcAft>
                <a:spcPts val="1200"/>
              </a:spcAft>
            </a:pPr>
            <a:r>
              <a:rPr lang="en-US" b="1" dirty="0" smtClean="0">
                <a:solidFill>
                  <a:srgbClr val="002060"/>
                </a:solidFill>
              </a:rPr>
              <a:t>Each slide will have a picture of the “unknown” whale and pictures of known whales from the Right Whale Catalog.</a:t>
            </a:r>
          </a:p>
          <a:p>
            <a:pPr>
              <a:spcBef>
                <a:spcPts val="0"/>
              </a:spcBef>
              <a:spcAft>
                <a:spcPts val="1200"/>
              </a:spcAft>
            </a:pPr>
            <a:r>
              <a:rPr lang="en-US" b="1" dirty="0" smtClean="0">
                <a:solidFill>
                  <a:srgbClr val="002060"/>
                </a:solidFill>
              </a:rPr>
              <a:t>Carefully observe the callosity patterns of the “unknown” whale (it may help to sketch them) and try to match them to one of the known whales.</a:t>
            </a:r>
            <a:endParaRPr lang="en-US" b="1" dirty="0">
              <a:solidFill>
                <a:srgbClr val="002060"/>
              </a:solidFill>
            </a:endParaRPr>
          </a:p>
        </p:txBody>
      </p:sp>
    </p:spTree>
    <p:extLst>
      <p:ext uri="{BB962C8B-B14F-4D97-AF65-F5344CB8AC3E}">
        <p14:creationId xmlns:p14="http://schemas.microsoft.com/office/powerpoint/2010/main" val="4264626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4348" y="722014"/>
            <a:ext cx="1219200" cy="369332"/>
          </a:xfrm>
          <a:prstGeom prst="rect">
            <a:avLst/>
          </a:prstGeom>
          <a:noFill/>
        </p:spPr>
        <p:txBody>
          <a:bodyPr wrap="square" rtlCol="0">
            <a:spAutoFit/>
          </a:bodyPr>
          <a:lstStyle/>
          <a:p>
            <a:r>
              <a:rPr lang="en-US" b="1" dirty="0" smtClean="0">
                <a:solidFill>
                  <a:srgbClr val="002060"/>
                </a:solidFill>
              </a:rPr>
              <a:t>unknown</a:t>
            </a:r>
            <a:endParaRPr lang="en-US" b="1" dirty="0">
              <a:solidFill>
                <a:srgbClr val="002060"/>
              </a:solidFill>
            </a:endParaRPr>
          </a:p>
        </p:txBody>
      </p:sp>
      <p:sp>
        <p:nvSpPr>
          <p:cNvPr id="7" name="TextBox 6"/>
          <p:cNvSpPr txBox="1"/>
          <p:nvPr/>
        </p:nvSpPr>
        <p:spPr>
          <a:xfrm>
            <a:off x="2224348" y="4423594"/>
            <a:ext cx="1097280" cy="381000"/>
          </a:xfrm>
          <a:prstGeom prst="rect">
            <a:avLst/>
          </a:prstGeom>
          <a:noFill/>
        </p:spPr>
        <p:txBody>
          <a:bodyPr wrap="square" rtlCol="0">
            <a:spAutoFit/>
          </a:bodyPr>
          <a:lstStyle/>
          <a:p>
            <a:r>
              <a:rPr lang="en-US" b="1" dirty="0" smtClean="0">
                <a:solidFill>
                  <a:srgbClr val="002060"/>
                </a:solidFill>
              </a:rPr>
              <a:t>#1701</a:t>
            </a:r>
            <a:endParaRPr lang="en-US" b="1" dirty="0">
              <a:solidFill>
                <a:srgbClr val="002060"/>
              </a:solidFill>
            </a:endParaRPr>
          </a:p>
        </p:txBody>
      </p:sp>
      <p:sp>
        <p:nvSpPr>
          <p:cNvPr id="9" name="TextBox 8"/>
          <p:cNvSpPr txBox="1"/>
          <p:nvPr/>
        </p:nvSpPr>
        <p:spPr>
          <a:xfrm>
            <a:off x="2243051" y="2400636"/>
            <a:ext cx="1112520" cy="381000"/>
          </a:xfrm>
          <a:prstGeom prst="rect">
            <a:avLst/>
          </a:prstGeom>
          <a:noFill/>
        </p:spPr>
        <p:txBody>
          <a:bodyPr wrap="square" rtlCol="0">
            <a:spAutoFit/>
          </a:bodyPr>
          <a:lstStyle/>
          <a:p>
            <a:r>
              <a:rPr lang="en-US" b="1" dirty="0" smtClean="0">
                <a:solidFill>
                  <a:srgbClr val="002060"/>
                </a:solidFill>
              </a:rPr>
              <a:t>#1123</a:t>
            </a:r>
            <a:endParaRPr lang="en-US" b="1" dirty="0">
              <a:solidFill>
                <a:srgbClr val="002060"/>
              </a:solidFill>
            </a:endParaRPr>
          </a:p>
        </p:txBody>
      </p:sp>
      <p:sp>
        <p:nvSpPr>
          <p:cNvPr id="11" name="TextBox 10"/>
          <p:cNvSpPr txBox="1"/>
          <p:nvPr/>
        </p:nvSpPr>
        <p:spPr>
          <a:xfrm>
            <a:off x="2219498" y="3450928"/>
            <a:ext cx="1341120" cy="369332"/>
          </a:xfrm>
          <a:prstGeom prst="rect">
            <a:avLst/>
          </a:prstGeom>
          <a:noFill/>
        </p:spPr>
        <p:txBody>
          <a:bodyPr wrap="square" rtlCol="0">
            <a:spAutoFit/>
          </a:bodyPr>
          <a:lstStyle/>
          <a:p>
            <a:r>
              <a:rPr lang="en-US" b="1" dirty="0" smtClean="0">
                <a:solidFill>
                  <a:srgbClr val="002060"/>
                </a:solidFill>
              </a:rPr>
              <a:t>#1239</a:t>
            </a:r>
            <a:endParaRPr lang="en-US" b="1" dirty="0">
              <a:solidFill>
                <a:srgbClr val="002060"/>
              </a:solidFill>
            </a:endParaRPr>
          </a:p>
        </p:txBody>
      </p:sp>
      <p:sp>
        <p:nvSpPr>
          <p:cNvPr id="13" name="TextBox 12"/>
          <p:cNvSpPr txBox="1"/>
          <p:nvPr/>
        </p:nvSpPr>
        <p:spPr>
          <a:xfrm>
            <a:off x="2233353" y="5658013"/>
            <a:ext cx="807720" cy="381000"/>
          </a:xfrm>
          <a:prstGeom prst="rect">
            <a:avLst/>
          </a:prstGeom>
          <a:noFill/>
        </p:spPr>
        <p:txBody>
          <a:bodyPr wrap="square" rtlCol="0">
            <a:spAutoFit/>
          </a:bodyPr>
          <a:lstStyle/>
          <a:p>
            <a:r>
              <a:rPr lang="en-US" b="1" dirty="0" smtClean="0">
                <a:solidFill>
                  <a:srgbClr val="002060"/>
                </a:solidFill>
              </a:rPr>
              <a:t>#1901</a:t>
            </a:r>
            <a:endParaRPr lang="en-US" b="1" dirty="0">
              <a:solidFill>
                <a:srgbClr val="002060"/>
              </a:solidFill>
            </a:endParaRPr>
          </a:p>
        </p:txBody>
      </p:sp>
      <p:pic>
        <p:nvPicPr>
          <p:cNvPr id="3" name="Picture 2">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42727" t="53329" r="31667" b="11903"/>
          <a:stretch/>
        </p:blipFill>
        <p:spPr>
          <a:xfrm>
            <a:off x="228600" y="185058"/>
            <a:ext cx="2011680" cy="1812576"/>
          </a:xfrm>
          <a:prstGeom prst="rect">
            <a:avLst/>
          </a:prstGeom>
        </p:spPr>
      </p:pic>
      <p:pic>
        <p:nvPicPr>
          <p:cNvPr id="15" name="Picture 14">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4127" t="10747" r="5555" b="20327"/>
          <a:stretch/>
        </p:blipFill>
        <p:spPr>
          <a:xfrm>
            <a:off x="221673" y="2091206"/>
            <a:ext cx="2011680" cy="999861"/>
          </a:xfrm>
          <a:prstGeom prst="rect">
            <a:avLst/>
          </a:prstGeom>
        </p:spPr>
      </p:pic>
      <p:pic>
        <p:nvPicPr>
          <p:cNvPr id="16" name="Picture 15">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2727" t="61741" r="31213" b="7150"/>
          <a:stretch/>
        </p:blipFill>
        <p:spPr>
          <a:xfrm>
            <a:off x="221673" y="3200400"/>
            <a:ext cx="2011680" cy="902994"/>
          </a:xfrm>
          <a:prstGeom prst="rect">
            <a:avLst/>
          </a:prstGeom>
        </p:spPr>
      </p:pic>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758" t="17742" r="31818" b="46601"/>
          <a:stretch/>
        </p:blipFill>
        <p:spPr>
          <a:xfrm>
            <a:off x="207818" y="4228979"/>
            <a:ext cx="2011680" cy="830212"/>
          </a:xfrm>
          <a:prstGeom prst="rect">
            <a:avLst/>
          </a:prstGeom>
        </p:spPr>
      </p:pic>
      <p:pic>
        <p:nvPicPr>
          <p:cNvPr id="18" name="Picture 17">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 r="14243"/>
          <a:stretch/>
        </p:blipFill>
        <p:spPr>
          <a:xfrm>
            <a:off x="207818" y="5222762"/>
            <a:ext cx="2011680" cy="1559038"/>
          </a:xfrm>
          <a:prstGeom prst="rect">
            <a:avLst/>
          </a:prstGeom>
        </p:spPr>
      </p:pic>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l="10758" t="17742" r="31818" b="46601"/>
          <a:stretch/>
        </p:blipFill>
        <p:spPr>
          <a:xfrm>
            <a:off x="3200400" y="1857841"/>
            <a:ext cx="5661084" cy="2336306"/>
          </a:xfrm>
          <a:prstGeom prst="rect">
            <a:avLst/>
          </a:prstGeom>
        </p:spPr>
      </p:pic>
      <p:pic>
        <p:nvPicPr>
          <p:cNvPr id="14" name="Picture 3">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4787" y="4965700"/>
            <a:ext cx="3286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401072" y="4390956"/>
            <a:ext cx="3886200" cy="1092607"/>
          </a:xfrm>
          <a:prstGeom prst="rect">
            <a:avLst/>
          </a:prstGeom>
          <a:noFill/>
        </p:spPr>
        <p:txBody>
          <a:bodyPr wrap="square" rtlCol="0">
            <a:spAutoFit/>
          </a:bodyPr>
          <a:lstStyle/>
          <a:p>
            <a:r>
              <a:rPr lang="en-US" b="1" dirty="0">
                <a:solidFill>
                  <a:srgbClr val="002060"/>
                </a:solidFill>
              </a:rPr>
              <a:t>Click on the picture to see hints</a:t>
            </a:r>
          </a:p>
          <a:p>
            <a:endParaRPr lang="en-US" sz="1100" b="1" dirty="0">
              <a:solidFill>
                <a:srgbClr val="002060"/>
              </a:solidFill>
            </a:endParaRPr>
          </a:p>
          <a:p>
            <a:r>
              <a:rPr lang="en-US" b="1" dirty="0">
                <a:solidFill>
                  <a:srgbClr val="002060"/>
                </a:solidFill>
              </a:rPr>
              <a:t>Click </a:t>
            </a:r>
            <a:r>
              <a:rPr lang="en-US" b="1" dirty="0" smtClean="0">
                <a:solidFill>
                  <a:srgbClr val="002060"/>
                </a:solidFill>
              </a:rPr>
              <a:t>the box if you think the unknown whale matches this one (#1701) </a:t>
            </a:r>
            <a:endParaRPr lang="en-US" b="1" dirty="0">
              <a:solidFill>
                <a:srgbClr val="002060"/>
              </a:solidFill>
            </a:endParaRPr>
          </a:p>
        </p:txBody>
      </p:sp>
      <p:cxnSp>
        <p:nvCxnSpPr>
          <p:cNvPr id="20" name="Straight Connector 19"/>
          <p:cNvCxnSpPr/>
          <p:nvPr/>
        </p:nvCxnSpPr>
        <p:spPr>
          <a:xfrm>
            <a:off x="5186795" y="1553607"/>
            <a:ext cx="685801" cy="9278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27165" y="942110"/>
            <a:ext cx="2299856" cy="646331"/>
          </a:xfrm>
          <a:prstGeom prst="rect">
            <a:avLst/>
          </a:prstGeom>
          <a:noFill/>
        </p:spPr>
        <p:txBody>
          <a:bodyPr wrap="square" rtlCol="0">
            <a:spAutoFit/>
          </a:bodyPr>
          <a:lstStyle/>
          <a:p>
            <a:r>
              <a:rPr lang="en-US" b="1" dirty="0" smtClean="0">
                <a:solidFill>
                  <a:srgbClr val="FF0000"/>
                </a:solidFill>
              </a:rPr>
              <a:t>Island between bonnet and coaming</a:t>
            </a:r>
            <a:endParaRPr lang="en-US" b="1" dirty="0">
              <a:solidFill>
                <a:srgbClr val="FF0000"/>
              </a:solidFill>
            </a:endParaRPr>
          </a:p>
        </p:txBody>
      </p:sp>
      <p:cxnSp>
        <p:nvCxnSpPr>
          <p:cNvPr id="22" name="Straight Connector 21"/>
          <p:cNvCxnSpPr/>
          <p:nvPr/>
        </p:nvCxnSpPr>
        <p:spPr>
          <a:xfrm>
            <a:off x="7720805" y="1265275"/>
            <a:ext cx="584995" cy="17607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06506" y="685800"/>
            <a:ext cx="1754978" cy="646331"/>
          </a:xfrm>
          <a:prstGeom prst="rect">
            <a:avLst/>
          </a:prstGeom>
          <a:noFill/>
        </p:spPr>
        <p:txBody>
          <a:bodyPr wrap="square" rtlCol="0">
            <a:spAutoFit/>
          </a:bodyPr>
          <a:lstStyle/>
          <a:p>
            <a:r>
              <a:rPr lang="en-US" b="1" dirty="0" smtClean="0">
                <a:solidFill>
                  <a:srgbClr val="FF0000"/>
                </a:solidFill>
              </a:rPr>
              <a:t>Chin callosity with islands</a:t>
            </a:r>
            <a:endParaRPr lang="en-US" b="1" dirty="0">
              <a:solidFill>
                <a:srgbClr val="FF0000"/>
              </a:solidFill>
            </a:endParaRPr>
          </a:p>
        </p:txBody>
      </p:sp>
    </p:spTree>
    <p:extLst>
      <p:ext uri="{BB962C8B-B14F-4D97-AF65-F5344CB8AC3E}">
        <p14:creationId xmlns:p14="http://schemas.microsoft.com/office/powerpoint/2010/main" val="25094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4348" y="722014"/>
            <a:ext cx="1219200" cy="369332"/>
          </a:xfrm>
          <a:prstGeom prst="rect">
            <a:avLst/>
          </a:prstGeom>
          <a:noFill/>
        </p:spPr>
        <p:txBody>
          <a:bodyPr wrap="square" rtlCol="0">
            <a:spAutoFit/>
          </a:bodyPr>
          <a:lstStyle/>
          <a:p>
            <a:r>
              <a:rPr lang="en-US" b="1" dirty="0" smtClean="0">
                <a:solidFill>
                  <a:srgbClr val="002060"/>
                </a:solidFill>
              </a:rPr>
              <a:t>unknown</a:t>
            </a:r>
            <a:endParaRPr lang="en-US" b="1" dirty="0">
              <a:solidFill>
                <a:srgbClr val="002060"/>
              </a:solidFill>
            </a:endParaRPr>
          </a:p>
        </p:txBody>
      </p:sp>
      <p:sp>
        <p:nvSpPr>
          <p:cNvPr id="7" name="TextBox 6"/>
          <p:cNvSpPr txBox="1"/>
          <p:nvPr/>
        </p:nvSpPr>
        <p:spPr>
          <a:xfrm>
            <a:off x="2224348" y="4423594"/>
            <a:ext cx="1097280" cy="381000"/>
          </a:xfrm>
          <a:prstGeom prst="rect">
            <a:avLst/>
          </a:prstGeom>
          <a:noFill/>
        </p:spPr>
        <p:txBody>
          <a:bodyPr wrap="square" rtlCol="0">
            <a:spAutoFit/>
          </a:bodyPr>
          <a:lstStyle/>
          <a:p>
            <a:r>
              <a:rPr lang="en-US" b="1" dirty="0" smtClean="0">
                <a:solidFill>
                  <a:srgbClr val="002060"/>
                </a:solidFill>
              </a:rPr>
              <a:t>#1701</a:t>
            </a:r>
            <a:endParaRPr lang="en-US" b="1" dirty="0">
              <a:solidFill>
                <a:srgbClr val="002060"/>
              </a:solidFill>
            </a:endParaRPr>
          </a:p>
        </p:txBody>
      </p:sp>
      <p:sp>
        <p:nvSpPr>
          <p:cNvPr id="9" name="TextBox 8"/>
          <p:cNvSpPr txBox="1"/>
          <p:nvPr/>
        </p:nvSpPr>
        <p:spPr>
          <a:xfrm>
            <a:off x="2243051" y="2400636"/>
            <a:ext cx="1112520" cy="381000"/>
          </a:xfrm>
          <a:prstGeom prst="rect">
            <a:avLst/>
          </a:prstGeom>
          <a:noFill/>
        </p:spPr>
        <p:txBody>
          <a:bodyPr wrap="square" rtlCol="0">
            <a:spAutoFit/>
          </a:bodyPr>
          <a:lstStyle/>
          <a:p>
            <a:r>
              <a:rPr lang="en-US" b="1" dirty="0" smtClean="0">
                <a:solidFill>
                  <a:srgbClr val="002060"/>
                </a:solidFill>
              </a:rPr>
              <a:t>#1123</a:t>
            </a:r>
            <a:endParaRPr lang="en-US" b="1" dirty="0">
              <a:solidFill>
                <a:srgbClr val="002060"/>
              </a:solidFill>
            </a:endParaRPr>
          </a:p>
        </p:txBody>
      </p:sp>
      <p:sp>
        <p:nvSpPr>
          <p:cNvPr id="11" name="TextBox 10"/>
          <p:cNvSpPr txBox="1"/>
          <p:nvPr/>
        </p:nvSpPr>
        <p:spPr>
          <a:xfrm>
            <a:off x="2219498" y="3450928"/>
            <a:ext cx="1341120" cy="369332"/>
          </a:xfrm>
          <a:prstGeom prst="rect">
            <a:avLst/>
          </a:prstGeom>
          <a:noFill/>
        </p:spPr>
        <p:txBody>
          <a:bodyPr wrap="square" rtlCol="0">
            <a:spAutoFit/>
          </a:bodyPr>
          <a:lstStyle/>
          <a:p>
            <a:r>
              <a:rPr lang="en-US" b="1" dirty="0" smtClean="0">
                <a:solidFill>
                  <a:srgbClr val="002060"/>
                </a:solidFill>
              </a:rPr>
              <a:t>#1239</a:t>
            </a:r>
            <a:endParaRPr lang="en-US" b="1" dirty="0">
              <a:solidFill>
                <a:srgbClr val="002060"/>
              </a:solidFill>
            </a:endParaRPr>
          </a:p>
        </p:txBody>
      </p:sp>
      <p:sp>
        <p:nvSpPr>
          <p:cNvPr id="13" name="TextBox 12"/>
          <p:cNvSpPr txBox="1"/>
          <p:nvPr/>
        </p:nvSpPr>
        <p:spPr>
          <a:xfrm>
            <a:off x="2233353" y="5658013"/>
            <a:ext cx="807720" cy="381000"/>
          </a:xfrm>
          <a:prstGeom prst="rect">
            <a:avLst/>
          </a:prstGeom>
          <a:noFill/>
        </p:spPr>
        <p:txBody>
          <a:bodyPr wrap="square" rtlCol="0">
            <a:spAutoFit/>
          </a:bodyPr>
          <a:lstStyle/>
          <a:p>
            <a:r>
              <a:rPr lang="en-US" b="1" dirty="0" smtClean="0">
                <a:solidFill>
                  <a:srgbClr val="002060"/>
                </a:solidFill>
              </a:rPr>
              <a:t>#1901</a:t>
            </a:r>
            <a:endParaRPr lang="en-US" b="1" dirty="0">
              <a:solidFill>
                <a:srgbClr val="002060"/>
              </a:solidFill>
            </a:endParaRPr>
          </a:p>
        </p:txBody>
      </p:sp>
      <p:pic>
        <p:nvPicPr>
          <p:cNvPr id="3" name="Picture 2">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42727" t="53329" r="31667" b="11903"/>
          <a:stretch/>
        </p:blipFill>
        <p:spPr>
          <a:xfrm>
            <a:off x="228600" y="185058"/>
            <a:ext cx="2011680" cy="1812576"/>
          </a:xfrm>
          <a:prstGeom prst="rect">
            <a:avLst/>
          </a:prstGeom>
        </p:spPr>
      </p:pic>
      <p:pic>
        <p:nvPicPr>
          <p:cNvPr id="15" name="Picture 14">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4127" t="10747" r="5555" b="20327"/>
          <a:stretch/>
        </p:blipFill>
        <p:spPr>
          <a:xfrm>
            <a:off x="221673" y="2091206"/>
            <a:ext cx="2011680" cy="999861"/>
          </a:xfrm>
          <a:prstGeom prst="rect">
            <a:avLst/>
          </a:prstGeom>
        </p:spPr>
      </p:pic>
      <p:pic>
        <p:nvPicPr>
          <p:cNvPr id="16" name="Picture 15">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2727" t="61741" r="31213" b="7150"/>
          <a:stretch/>
        </p:blipFill>
        <p:spPr>
          <a:xfrm>
            <a:off x="221673" y="3211806"/>
            <a:ext cx="2011680" cy="902994"/>
          </a:xfrm>
          <a:prstGeom prst="rect">
            <a:avLst/>
          </a:prstGeom>
        </p:spPr>
      </p:pic>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758" t="17742" r="31818" b="46601"/>
          <a:stretch/>
        </p:blipFill>
        <p:spPr>
          <a:xfrm>
            <a:off x="207818" y="4275188"/>
            <a:ext cx="2011680" cy="830212"/>
          </a:xfrm>
          <a:prstGeom prst="rect">
            <a:avLst/>
          </a:prstGeom>
        </p:spPr>
      </p:pic>
      <p:pic>
        <p:nvPicPr>
          <p:cNvPr id="18" name="Picture 17">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 r="14243"/>
          <a:stretch/>
        </p:blipFill>
        <p:spPr>
          <a:xfrm>
            <a:off x="207818" y="5222762"/>
            <a:ext cx="2011680" cy="1559038"/>
          </a:xfrm>
          <a:prstGeom prst="rect">
            <a:avLst/>
          </a:prstGeom>
        </p:spPr>
      </p:pic>
      <p:pic>
        <p:nvPicPr>
          <p:cNvPr id="12" name="Picture 11"/>
          <p:cNvPicPr>
            <a:picLocks noChangeAspect="1"/>
          </p:cNvPicPr>
          <p:nvPr/>
        </p:nvPicPr>
        <p:blipFill rotWithShape="1">
          <a:blip r:embed="rId12">
            <a:extLst>
              <a:ext uri="{28A0092B-C50C-407E-A947-70E740481C1C}">
                <a14:useLocalDpi xmlns:a14="http://schemas.microsoft.com/office/drawing/2010/main" val="0"/>
              </a:ext>
            </a:extLst>
          </a:blip>
          <a:srcRect l="-1" r="14243"/>
          <a:stretch/>
        </p:blipFill>
        <p:spPr>
          <a:xfrm>
            <a:off x="3233820" y="475240"/>
            <a:ext cx="5376780" cy="4166967"/>
          </a:xfrm>
          <a:prstGeom prst="rect">
            <a:avLst/>
          </a:prstGeom>
        </p:spPr>
      </p:pic>
      <p:pic>
        <p:nvPicPr>
          <p:cNvPr id="14" name="Picture 3">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5334000"/>
            <a:ext cx="3286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322830" y="4690294"/>
            <a:ext cx="3886200" cy="1092607"/>
          </a:xfrm>
          <a:prstGeom prst="rect">
            <a:avLst/>
          </a:prstGeom>
          <a:noFill/>
        </p:spPr>
        <p:txBody>
          <a:bodyPr wrap="square" rtlCol="0">
            <a:spAutoFit/>
          </a:bodyPr>
          <a:lstStyle/>
          <a:p>
            <a:r>
              <a:rPr lang="en-US" b="1" dirty="0">
                <a:solidFill>
                  <a:srgbClr val="002060"/>
                </a:solidFill>
              </a:rPr>
              <a:t>Click on the picture to see hints</a:t>
            </a:r>
          </a:p>
          <a:p>
            <a:endParaRPr lang="en-US" sz="1100" b="1" dirty="0">
              <a:solidFill>
                <a:srgbClr val="002060"/>
              </a:solidFill>
            </a:endParaRPr>
          </a:p>
          <a:p>
            <a:r>
              <a:rPr lang="en-US" b="1" dirty="0">
                <a:solidFill>
                  <a:srgbClr val="002060"/>
                </a:solidFill>
              </a:rPr>
              <a:t>Click </a:t>
            </a:r>
            <a:r>
              <a:rPr lang="en-US" b="1" dirty="0" smtClean="0">
                <a:solidFill>
                  <a:srgbClr val="002060"/>
                </a:solidFill>
              </a:rPr>
              <a:t>the box if you think the unknown whale matches this one (#1901) </a:t>
            </a:r>
            <a:endParaRPr lang="en-US" b="1" dirty="0">
              <a:solidFill>
                <a:srgbClr val="002060"/>
              </a:solidFill>
            </a:endParaRPr>
          </a:p>
        </p:txBody>
      </p:sp>
      <p:cxnSp>
        <p:nvCxnSpPr>
          <p:cNvPr id="20" name="Straight Connector 19"/>
          <p:cNvCxnSpPr/>
          <p:nvPr/>
        </p:nvCxnSpPr>
        <p:spPr>
          <a:xfrm flipH="1">
            <a:off x="6553200" y="2082361"/>
            <a:ext cx="952500" cy="9278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81900" y="1759025"/>
            <a:ext cx="876300" cy="369332"/>
          </a:xfrm>
          <a:prstGeom prst="rect">
            <a:avLst/>
          </a:prstGeom>
          <a:solidFill>
            <a:schemeClr val="tx2">
              <a:lumMod val="60000"/>
              <a:lumOff val="40000"/>
            </a:schemeClr>
          </a:solidFill>
        </p:spPr>
        <p:txBody>
          <a:bodyPr wrap="square" rtlCol="0">
            <a:spAutoFit/>
          </a:bodyPr>
          <a:lstStyle/>
          <a:p>
            <a:r>
              <a:rPr lang="en-US" b="1" dirty="0" smtClean="0">
                <a:solidFill>
                  <a:srgbClr val="FF0000"/>
                </a:solidFill>
              </a:rPr>
              <a:t>Islands</a:t>
            </a:r>
            <a:endParaRPr lang="en-US" b="1" dirty="0">
              <a:solidFill>
                <a:srgbClr val="FF0000"/>
              </a:solidFill>
            </a:endParaRPr>
          </a:p>
        </p:txBody>
      </p:sp>
      <p:cxnSp>
        <p:nvCxnSpPr>
          <p:cNvPr id="22" name="Straight Connector 21"/>
          <p:cNvCxnSpPr/>
          <p:nvPr/>
        </p:nvCxnSpPr>
        <p:spPr>
          <a:xfrm flipH="1">
            <a:off x="5913551" y="2082361"/>
            <a:ext cx="1592149" cy="8379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04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81000"/>
            <a:ext cx="3657600" cy="1143000"/>
          </a:xfrm>
        </p:spPr>
        <p:txBody>
          <a:bodyPr/>
          <a:lstStyle/>
          <a:p>
            <a:r>
              <a:rPr lang="en-US" b="1" dirty="0" smtClean="0">
                <a:solidFill>
                  <a:srgbClr val="002060"/>
                </a:solidFill>
              </a:rPr>
              <a:t>That’s correct!</a:t>
            </a:r>
            <a:endParaRPr lang="en-US" b="1" dirty="0">
              <a:solidFill>
                <a:srgbClr val="002060"/>
              </a:solidFill>
            </a:endParaRPr>
          </a:p>
        </p:txBody>
      </p:sp>
      <p:sp>
        <p:nvSpPr>
          <p:cNvPr id="4" name="TextBox 3"/>
          <p:cNvSpPr txBox="1"/>
          <p:nvPr/>
        </p:nvSpPr>
        <p:spPr>
          <a:xfrm>
            <a:off x="5105400" y="1195137"/>
            <a:ext cx="3276600" cy="1384995"/>
          </a:xfrm>
          <a:prstGeom prst="rect">
            <a:avLst/>
          </a:prstGeom>
          <a:noFill/>
        </p:spPr>
        <p:txBody>
          <a:bodyPr wrap="square" rtlCol="0">
            <a:spAutoFit/>
          </a:bodyPr>
          <a:lstStyle/>
          <a:p>
            <a:pPr algn="ctr"/>
            <a:r>
              <a:rPr lang="en-US" sz="2800" b="1" dirty="0" smtClean="0">
                <a:solidFill>
                  <a:srgbClr val="002060"/>
                </a:solidFill>
              </a:rPr>
              <a:t>You are a right whale identification EXPERT!</a:t>
            </a:r>
            <a:endParaRPr lang="en-US" sz="2800" b="1" dirty="0">
              <a:solidFill>
                <a:srgbClr val="00206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17" y="228600"/>
            <a:ext cx="438842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0758" t="17742" r="31818" b="46601"/>
          <a:stretch/>
        </p:blipFill>
        <p:spPr>
          <a:xfrm>
            <a:off x="3200400" y="2927412"/>
            <a:ext cx="5661084" cy="2336306"/>
          </a:xfrm>
          <a:prstGeom prst="rect">
            <a:avLst/>
          </a:prstGeom>
        </p:spPr>
      </p:pic>
      <p:sp>
        <p:nvSpPr>
          <p:cNvPr id="3" name="TextBox 2"/>
          <p:cNvSpPr txBox="1"/>
          <p:nvPr/>
        </p:nvSpPr>
        <p:spPr>
          <a:xfrm>
            <a:off x="180297" y="5696243"/>
            <a:ext cx="5608684" cy="369332"/>
          </a:xfrm>
          <a:prstGeom prst="rect">
            <a:avLst/>
          </a:prstGeom>
          <a:noFill/>
        </p:spPr>
        <p:txBody>
          <a:bodyPr wrap="square" rtlCol="0">
            <a:spAutoFit/>
          </a:bodyPr>
          <a:lstStyle/>
          <a:p>
            <a:r>
              <a:rPr lang="en-US" b="1" dirty="0" smtClean="0">
                <a:solidFill>
                  <a:srgbClr val="002060"/>
                </a:solidFill>
              </a:rPr>
              <a:t>Use the “esc” key on the keyboard to exit the game…</a:t>
            </a:r>
            <a:endParaRPr lang="en-US" b="1" dirty="0">
              <a:solidFill>
                <a:srgbClr val="002060"/>
              </a:solidFill>
            </a:endParaRPr>
          </a:p>
        </p:txBody>
      </p:sp>
    </p:spTree>
    <p:extLst>
      <p:ext uri="{BB962C8B-B14F-4D97-AF65-F5344CB8AC3E}">
        <p14:creationId xmlns:p14="http://schemas.microsoft.com/office/powerpoint/2010/main" val="90753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r>
              <a:rPr lang="en-US" b="1" dirty="0" smtClean="0">
                <a:solidFill>
                  <a:srgbClr val="002060"/>
                </a:solidFill>
              </a:rPr>
              <a:t>Sorry…try again!</a:t>
            </a:r>
            <a:endParaRPr lang="en-US" b="1" dirty="0">
              <a:solidFill>
                <a:srgbClr val="002060"/>
              </a:solidFill>
            </a:endParaRPr>
          </a:p>
        </p:txBody>
      </p:sp>
      <p:sp>
        <p:nvSpPr>
          <p:cNvPr id="3" name="Content Placeholder 2"/>
          <p:cNvSpPr>
            <a:spLocks noGrp="1"/>
          </p:cNvSpPr>
          <p:nvPr>
            <p:ph idx="1"/>
          </p:nvPr>
        </p:nvSpPr>
        <p:spPr>
          <a:xfrm>
            <a:off x="2743200" y="3505200"/>
            <a:ext cx="3657600" cy="1600200"/>
          </a:xfrm>
        </p:spPr>
        <p:txBody>
          <a:bodyPr/>
          <a:lstStyle/>
          <a:p>
            <a:pPr marL="0" indent="0" algn="ctr">
              <a:buNone/>
            </a:pPr>
            <a:r>
              <a:rPr lang="en-US" b="1" dirty="0" smtClean="0">
                <a:solidFill>
                  <a:srgbClr val="002060"/>
                </a:solidFill>
              </a:rPr>
              <a:t>Click </a:t>
            </a:r>
            <a:r>
              <a:rPr lang="en-US" b="1" dirty="0" smtClean="0">
                <a:solidFill>
                  <a:srgbClr val="002060"/>
                </a:solidFill>
                <a:hlinkClick r:id="rId2" action="ppaction://hlinksldjump"/>
              </a:rPr>
              <a:t>here</a:t>
            </a:r>
            <a:r>
              <a:rPr lang="en-US" b="1" dirty="0" smtClean="0">
                <a:solidFill>
                  <a:srgbClr val="002060"/>
                </a:solidFill>
              </a:rPr>
              <a:t> to return to the game…</a:t>
            </a:r>
            <a:endParaRPr lang="en-US" b="1" dirty="0">
              <a:solidFill>
                <a:srgbClr val="002060"/>
              </a:solidFill>
            </a:endParaRPr>
          </a:p>
        </p:txBody>
      </p:sp>
    </p:spTree>
    <p:extLst>
      <p:ext uri="{BB962C8B-B14F-4D97-AF65-F5344CB8AC3E}">
        <p14:creationId xmlns:p14="http://schemas.microsoft.com/office/powerpoint/2010/main" val="4009980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Photo credits:</a:t>
            </a:r>
            <a:endParaRPr lang="en-US" b="1" dirty="0">
              <a:solidFill>
                <a:srgbClr val="002060"/>
              </a:solidFill>
            </a:endParaRPr>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pPr marL="0" indent="0">
              <a:buNone/>
            </a:pPr>
            <a:r>
              <a:rPr lang="en-US" dirty="0" smtClean="0">
                <a:solidFill>
                  <a:srgbClr val="002060"/>
                </a:solidFill>
              </a:rPr>
              <a:t>Images used in this presentation are all used with permission of the image owners. Unless otherwise credited, images were taken by New England Aquarium staff in Canadian waters. The “unknown” whale image in slides 17-22 is credited to Wildlife Trust (provided by Georgia DNR) and was taken under NMFS permit # 594-1467-00. The photo of whale #1950 in slides 10-15 is used with permission of the photographer, Susan Parks, and was taken in Canadian waters. </a:t>
            </a:r>
            <a:endParaRPr lang="en-US" dirty="0">
              <a:solidFill>
                <a:srgbClr val="002060"/>
              </a:solidFill>
            </a:endParaRPr>
          </a:p>
        </p:txBody>
      </p:sp>
    </p:spTree>
    <p:extLst>
      <p:ext uri="{BB962C8B-B14F-4D97-AF65-F5344CB8AC3E}">
        <p14:creationId xmlns:p14="http://schemas.microsoft.com/office/powerpoint/2010/main" val="2597025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How it works (cont.)</a:t>
            </a:r>
            <a:endParaRPr lang="en-US" b="1" dirty="0">
              <a:solidFill>
                <a:srgbClr val="002060"/>
              </a:solidFill>
            </a:endParaRPr>
          </a:p>
        </p:txBody>
      </p:sp>
      <p:sp>
        <p:nvSpPr>
          <p:cNvPr id="3" name="Content Placeholder 2"/>
          <p:cNvSpPr>
            <a:spLocks noGrp="1"/>
          </p:cNvSpPr>
          <p:nvPr>
            <p:ph idx="1"/>
          </p:nvPr>
        </p:nvSpPr>
        <p:spPr>
          <a:xfrm>
            <a:off x="457200" y="1447800"/>
            <a:ext cx="8229600" cy="4678363"/>
          </a:xfrm>
        </p:spPr>
        <p:txBody>
          <a:bodyPr/>
          <a:lstStyle/>
          <a:p>
            <a:pPr>
              <a:spcBef>
                <a:spcPts val="0"/>
              </a:spcBef>
              <a:spcAft>
                <a:spcPts val="1200"/>
              </a:spcAft>
            </a:pPr>
            <a:r>
              <a:rPr lang="en-US" b="1" dirty="0" smtClean="0">
                <a:solidFill>
                  <a:srgbClr val="002060"/>
                </a:solidFill>
              </a:rPr>
              <a:t>Click on any of the small whale pictures to see them enlarged.</a:t>
            </a:r>
          </a:p>
          <a:p>
            <a:pPr>
              <a:spcBef>
                <a:spcPts val="0"/>
              </a:spcBef>
              <a:spcAft>
                <a:spcPts val="1200"/>
              </a:spcAft>
            </a:pPr>
            <a:r>
              <a:rPr lang="en-US" b="1" dirty="0" smtClean="0">
                <a:solidFill>
                  <a:srgbClr val="002060"/>
                </a:solidFill>
              </a:rPr>
              <a:t>Click on the big (enlarged) picture to see “hints.”</a:t>
            </a:r>
          </a:p>
          <a:p>
            <a:pPr>
              <a:spcBef>
                <a:spcPts val="0"/>
              </a:spcBef>
              <a:spcAft>
                <a:spcPts val="1200"/>
              </a:spcAft>
            </a:pPr>
            <a:r>
              <a:rPr lang="en-US" b="1" dirty="0" smtClean="0">
                <a:solidFill>
                  <a:srgbClr val="002060"/>
                </a:solidFill>
              </a:rPr>
              <a:t>When you think you have found the identity of the whale, click on the link to see if you are correct. </a:t>
            </a:r>
            <a:endParaRPr lang="en-US" b="1" dirty="0">
              <a:solidFill>
                <a:srgbClr val="002060"/>
              </a:solidFill>
            </a:endParaRPr>
          </a:p>
        </p:txBody>
      </p:sp>
    </p:spTree>
    <p:extLst>
      <p:ext uri="{BB962C8B-B14F-4D97-AF65-F5344CB8AC3E}">
        <p14:creationId xmlns:p14="http://schemas.microsoft.com/office/powerpoint/2010/main" val="298521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303" t="26932" r="33939" b="20341"/>
          <a:stretch/>
        </p:blipFill>
        <p:spPr>
          <a:xfrm>
            <a:off x="304800" y="304799"/>
            <a:ext cx="2011680" cy="1393164"/>
          </a:xfrm>
          <a:prstGeom prst="rect">
            <a:avLst/>
          </a:prstGeom>
        </p:spPr>
      </p:pic>
      <p:sp>
        <p:nvSpPr>
          <p:cNvPr id="5" name="TextBox 4"/>
          <p:cNvSpPr txBox="1"/>
          <p:nvPr/>
        </p:nvSpPr>
        <p:spPr>
          <a:xfrm>
            <a:off x="2316480" y="810881"/>
            <a:ext cx="1524000" cy="381000"/>
          </a:xfrm>
          <a:prstGeom prst="rect">
            <a:avLst/>
          </a:prstGeom>
          <a:noFill/>
        </p:spPr>
        <p:txBody>
          <a:bodyPr wrap="square" rtlCol="0">
            <a:spAutoFit/>
          </a:bodyPr>
          <a:lstStyle/>
          <a:p>
            <a:r>
              <a:rPr lang="en-US" b="1" dirty="0" smtClean="0">
                <a:solidFill>
                  <a:srgbClr val="002060"/>
                </a:solidFill>
              </a:rPr>
              <a:t>unknown</a:t>
            </a:r>
            <a:endParaRPr lang="en-US" b="1" dirty="0">
              <a:solidFill>
                <a:srgbClr val="002060"/>
              </a:solidFill>
            </a:endParaRPr>
          </a:p>
        </p:txBody>
      </p:sp>
      <p:pic>
        <p:nvPicPr>
          <p:cNvPr id="6" name="Picture 5">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32424" t="28456" r="12577" b="28001"/>
          <a:stretch/>
        </p:blipFill>
        <p:spPr>
          <a:xfrm>
            <a:off x="304800" y="1905000"/>
            <a:ext cx="2011680" cy="1058487"/>
          </a:xfrm>
          <a:prstGeom prst="rect">
            <a:avLst/>
          </a:prstGeom>
        </p:spPr>
      </p:pic>
      <p:sp>
        <p:nvSpPr>
          <p:cNvPr id="7" name="TextBox 6"/>
          <p:cNvSpPr txBox="1"/>
          <p:nvPr/>
        </p:nvSpPr>
        <p:spPr>
          <a:xfrm>
            <a:off x="2316480" y="2050473"/>
            <a:ext cx="1219200" cy="369332"/>
          </a:xfrm>
          <a:prstGeom prst="rect">
            <a:avLst/>
          </a:prstGeom>
          <a:noFill/>
        </p:spPr>
        <p:txBody>
          <a:bodyPr wrap="square" rtlCol="0">
            <a:spAutoFit/>
          </a:bodyPr>
          <a:lstStyle/>
          <a:p>
            <a:r>
              <a:rPr lang="en-US" b="1" dirty="0" smtClean="0">
                <a:solidFill>
                  <a:srgbClr val="002060"/>
                </a:solidFill>
              </a:rPr>
              <a:t>#1152</a:t>
            </a:r>
            <a:endParaRPr lang="en-US" b="1" dirty="0">
              <a:solidFill>
                <a:srgbClr val="002060"/>
              </a:solidFill>
            </a:endParaRPr>
          </a:p>
        </p:txBody>
      </p:sp>
      <p:pic>
        <p:nvPicPr>
          <p:cNvPr id="8" name="Picture 7">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17727" t="13523" b="13068"/>
          <a:stretch/>
        </p:blipFill>
        <p:spPr>
          <a:xfrm>
            <a:off x="304800" y="3079277"/>
            <a:ext cx="2011680" cy="1196635"/>
          </a:xfrm>
          <a:prstGeom prst="rect">
            <a:avLst/>
          </a:prstGeom>
        </p:spPr>
      </p:pic>
      <p:sp>
        <p:nvSpPr>
          <p:cNvPr id="9" name="TextBox 8"/>
          <p:cNvSpPr txBox="1"/>
          <p:nvPr/>
        </p:nvSpPr>
        <p:spPr>
          <a:xfrm>
            <a:off x="2316480" y="3505200"/>
            <a:ext cx="762000" cy="369332"/>
          </a:xfrm>
          <a:prstGeom prst="rect">
            <a:avLst/>
          </a:prstGeom>
          <a:noFill/>
        </p:spPr>
        <p:txBody>
          <a:bodyPr wrap="square" rtlCol="0">
            <a:spAutoFit/>
          </a:bodyPr>
          <a:lstStyle/>
          <a:p>
            <a:r>
              <a:rPr lang="en-US" b="1" dirty="0" smtClean="0">
                <a:solidFill>
                  <a:srgbClr val="002060"/>
                </a:solidFill>
              </a:rPr>
              <a:t>#1706</a:t>
            </a:r>
          </a:p>
        </p:txBody>
      </p:sp>
      <p:pic>
        <p:nvPicPr>
          <p:cNvPr id="10" name="Picture 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2876" t="37120" r="17729" b="10674"/>
          <a:stretch/>
        </p:blipFill>
        <p:spPr>
          <a:xfrm>
            <a:off x="304800" y="4495800"/>
            <a:ext cx="2011680" cy="1175191"/>
          </a:xfrm>
          <a:prstGeom prst="rect">
            <a:avLst/>
          </a:prstGeom>
        </p:spPr>
      </p:pic>
      <p:sp>
        <p:nvSpPr>
          <p:cNvPr id="11" name="TextBox 10"/>
          <p:cNvSpPr txBox="1"/>
          <p:nvPr/>
        </p:nvSpPr>
        <p:spPr>
          <a:xfrm>
            <a:off x="2316480" y="4876800"/>
            <a:ext cx="1112520" cy="369332"/>
          </a:xfrm>
          <a:prstGeom prst="rect">
            <a:avLst/>
          </a:prstGeom>
          <a:noFill/>
        </p:spPr>
        <p:txBody>
          <a:bodyPr wrap="square" rtlCol="0">
            <a:spAutoFit/>
          </a:bodyPr>
          <a:lstStyle/>
          <a:p>
            <a:r>
              <a:rPr lang="en-US" b="1" dirty="0" smtClean="0">
                <a:solidFill>
                  <a:srgbClr val="002060"/>
                </a:solidFill>
              </a:rPr>
              <a:t>#3192</a:t>
            </a:r>
            <a:endParaRPr lang="en-US" b="1" dirty="0">
              <a:solidFill>
                <a:srgbClr val="002060"/>
              </a:solidFill>
            </a:endParaRPr>
          </a:p>
        </p:txBody>
      </p:sp>
      <p:sp>
        <p:nvSpPr>
          <p:cNvPr id="13" name="TextBox 12"/>
          <p:cNvSpPr txBox="1"/>
          <p:nvPr/>
        </p:nvSpPr>
        <p:spPr>
          <a:xfrm>
            <a:off x="4164250" y="-8804"/>
            <a:ext cx="4015900" cy="769441"/>
          </a:xfrm>
          <a:prstGeom prst="rect">
            <a:avLst/>
          </a:prstGeom>
          <a:noFill/>
        </p:spPr>
        <p:txBody>
          <a:bodyPr wrap="square" rtlCol="0">
            <a:spAutoFit/>
          </a:bodyPr>
          <a:lstStyle/>
          <a:p>
            <a:r>
              <a:rPr lang="en-US" sz="4400" b="1" dirty="0" smtClean="0">
                <a:solidFill>
                  <a:srgbClr val="002060"/>
                </a:solidFill>
              </a:rPr>
              <a:t>Round 1—Easy</a:t>
            </a:r>
            <a:endParaRPr lang="en-US" sz="4400" b="1" dirty="0">
              <a:solidFill>
                <a:srgbClr val="002060"/>
              </a:solidFill>
            </a:endParaRPr>
          </a:p>
        </p:txBody>
      </p:sp>
      <p:sp>
        <p:nvSpPr>
          <p:cNvPr id="14" name="TextBox 13"/>
          <p:cNvSpPr txBox="1"/>
          <p:nvPr/>
        </p:nvSpPr>
        <p:spPr>
          <a:xfrm>
            <a:off x="2697480" y="5867400"/>
            <a:ext cx="2133600" cy="584775"/>
          </a:xfrm>
          <a:prstGeom prst="rect">
            <a:avLst/>
          </a:prstGeom>
          <a:noFill/>
        </p:spPr>
        <p:txBody>
          <a:bodyPr wrap="square" rtlCol="0">
            <a:spAutoFit/>
          </a:bodyPr>
          <a:lstStyle/>
          <a:p>
            <a:r>
              <a:rPr lang="en-US" sz="3200" b="1" dirty="0" smtClean="0">
                <a:solidFill>
                  <a:srgbClr val="002060"/>
                </a:solidFill>
              </a:rPr>
              <a:t>Who am I?</a:t>
            </a:r>
            <a:endParaRPr lang="en-US" sz="3200" b="1" dirty="0">
              <a:solidFill>
                <a:srgbClr val="002060"/>
              </a:solidFill>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5303" t="26932" r="33939" b="20341"/>
          <a:stretch/>
        </p:blipFill>
        <p:spPr>
          <a:xfrm>
            <a:off x="3354965" y="1536630"/>
            <a:ext cx="5593401" cy="3873640"/>
          </a:xfrm>
          <a:prstGeom prst="rect">
            <a:avLst/>
          </a:prstGeom>
        </p:spPr>
      </p:pic>
      <p:cxnSp>
        <p:nvCxnSpPr>
          <p:cNvPr id="16" name="Straight Connector 15"/>
          <p:cNvCxnSpPr/>
          <p:nvPr/>
        </p:nvCxnSpPr>
        <p:spPr>
          <a:xfrm flipV="1">
            <a:off x="7278624" y="1131105"/>
            <a:ext cx="609600" cy="21535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00600" y="1182694"/>
            <a:ext cx="1654370" cy="1949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54060" y="813362"/>
            <a:ext cx="1860940" cy="369332"/>
          </a:xfrm>
          <a:prstGeom prst="rect">
            <a:avLst/>
          </a:prstGeom>
          <a:noFill/>
        </p:spPr>
        <p:txBody>
          <a:bodyPr wrap="square" rtlCol="0">
            <a:spAutoFit/>
          </a:bodyPr>
          <a:lstStyle/>
          <a:p>
            <a:r>
              <a:rPr lang="en-US" b="1" dirty="0" smtClean="0">
                <a:solidFill>
                  <a:srgbClr val="FF0000"/>
                </a:solidFill>
              </a:rPr>
              <a:t>Single peninsula</a:t>
            </a:r>
            <a:endParaRPr lang="en-US" b="1" dirty="0">
              <a:solidFill>
                <a:srgbClr val="FF0000"/>
              </a:solidFill>
            </a:endParaRPr>
          </a:p>
        </p:txBody>
      </p:sp>
      <p:sp>
        <p:nvSpPr>
          <p:cNvPr id="22" name="TextBox 21"/>
          <p:cNvSpPr txBox="1"/>
          <p:nvPr/>
        </p:nvSpPr>
        <p:spPr>
          <a:xfrm>
            <a:off x="7197369" y="762000"/>
            <a:ext cx="1381710" cy="369332"/>
          </a:xfrm>
          <a:prstGeom prst="rect">
            <a:avLst/>
          </a:prstGeom>
          <a:noFill/>
        </p:spPr>
        <p:txBody>
          <a:bodyPr wrap="square" rtlCol="0">
            <a:spAutoFit/>
          </a:bodyPr>
          <a:lstStyle/>
          <a:p>
            <a:r>
              <a:rPr lang="en-US" b="1" dirty="0" smtClean="0">
                <a:solidFill>
                  <a:srgbClr val="FF0000"/>
                </a:solidFill>
              </a:rPr>
              <a:t>Continuous</a:t>
            </a:r>
            <a:endParaRPr lang="en-US" b="1" dirty="0">
              <a:solidFill>
                <a:srgbClr val="FF0000"/>
              </a:solidFill>
            </a:endParaRPr>
          </a:p>
        </p:txBody>
      </p:sp>
      <p:cxnSp>
        <p:nvCxnSpPr>
          <p:cNvPr id="23" name="Straight Connector 22"/>
          <p:cNvCxnSpPr>
            <a:endCxn id="17" idx="3"/>
          </p:cNvCxnSpPr>
          <p:nvPr/>
        </p:nvCxnSpPr>
        <p:spPr>
          <a:xfrm flipV="1">
            <a:off x="4191000" y="3726512"/>
            <a:ext cx="1619120" cy="17233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05200" y="5410270"/>
            <a:ext cx="1509590" cy="369332"/>
          </a:xfrm>
          <a:prstGeom prst="rect">
            <a:avLst/>
          </a:prstGeom>
          <a:noFill/>
        </p:spPr>
        <p:txBody>
          <a:bodyPr wrap="square" rtlCol="0">
            <a:spAutoFit/>
          </a:bodyPr>
          <a:lstStyle/>
          <a:p>
            <a:r>
              <a:rPr lang="en-US" b="1" dirty="0" smtClean="0">
                <a:solidFill>
                  <a:srgbClr val="FF0000"/>
                </a:solidFill>
              </a:rPr>
              <a:t>Lip callosity</a:t>
            </a:r>
            <a:endParaRPr lang="en-US" b="1" dirty="0">
              <a:solidFill>
                <a:srgbClr val="FF0000"/>
              </a:solidFill>
            </a:endParaRPr>
          </a:p>
        </p:txBody>
      </p:sp>
      <p:sp>
        <p:nvSpPr>
          <p:cNvPr id="17" name="Oval 16"/>
          <p:cNvSpPr/>
          <p:nvPr/>
        </p:nvSpPr>
        <p:spPr>
          <a:xfrm rot="1101785">
            <a:off x="5618294" y="3369679"/>
            <a:ext cx="1600200" cy="6403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303" t="26932" r="33939" b="20341"/>
          <a:stretch/>
        </p:blipFill>
        <p:spPr>
          <a:xfrm>
            <a:off x="304800" y="304799"/>
            <a:ext cx="2011680" cy="1393164"/>
          </a:xfrm>
          <a:prstGeom prst="rect">
            <a:avLst/>
          </a:prstGeom>
        </p:spPr>
      </p:pic>
      <p:sp>
        <p:nvSpPr>
          <p:cNvPr id="5" name="TextBox 4"/>
          <p:cNvSpPr txBox="1"/>
          <p:nvPr/>
        </p:nvSpPr>
        <p:spPr>
          <a:xfrm>
            <a:off x="2316480" y="457200"/>
            <a:ext cx="1524000" cy="381000"/>
          </a:xfrm>
          <a:prstGeom prst="rect">
            <a:avLst/>
          </a:prstGeom>
          <a:noFill/>
        </p:spPr>
        <p:txBody>
          <a:bodyPr wrap="square" rtlCol="0">
            <a:spAutoFit/>
          </a:bodyPr>
          <a:lstStyle/>
          <a:p>
            <a:r>
              <a:rPr lang="en-US" b="1" dirty="0" smtClean="0">
                <a:solidFill>
                  <a:srgbClr val="002060"/>
                </a:solidFill>
              </a:rPr>
              <a:t>WHO AM I?</a:t>
            </a:r>
            <a:endParaRPr lang="en-US" b="1" dirty="0">
              <a:solidFill>
                <a:srgbClr val="002060"/>
              </a:solidFill>
            </a:endParaRPr>
          </a:p>
        </p:txBody>
      </p:sp>
      <p:pic>
        <p:nvPicPr>
          <p:cNvPr id="6" name="Picture 5">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32424" t="28456" r="12577" b="28001"/>
          <a:stretch/>
        </p:blipFill>
        <p:spPr>
          <a:xfrm>
            <a:off x="304800" y="1905000"/>
            <a:ext cx="2011680" cy="1058487"/>
          </a:xfrm>
          <a:prstGeom prst="rect">
            <a:avLst/>
          </a:prstGeom>
        </p:spPr>
      </p:pic>
      <p:sp>
        <p:nvSpPr>
          <p:cNvPr id="7" name="TextBox 6"/>
          <p:cNvSpPr txBox="1"/>
          <p:nvPr/>
        </p:nvSpPr>
        <p:spPr>
          <a:xfrm>
            <a:off x="2316480" y="2050473"/>
            <a:ext cx="1219200" cy="369332"/>
          </a:xfrm>
          <a:prstGeom prst="rect">
            <a:avLst/>
          </a:prstGeom>
          <a:noFill/>
        </p:spPr>
        <p:txBody>
          <a:bodyPr wrap="square" rtlCol="0">
            <a:spAutoFit/>
          </a:bodyPr>
          <a:lstStyle/>
          <a:p>
            <a:r>
              <a:rPr lang="en-US" b="1" dirty="0" smtClean="0">
                <a:solidFill>
                  <a:srgbClr val="002060"/>
                </a:solidFill>
              </a:rPr>
              <a:t>#1152</a:t>
            </a:r>
            <a:endParaRPr lang="en-US" b="1" dirty="0">
              <a:solidFill>
                <a:srgbClr val="002060"/>
              </a:solidFill>
            </a:endParaRPr>
          </a:p>
        </p:txBody>
      </p:sp>
      <p:pic>
        <p:nvPicPr>
          <p:cNvPr id="8" name="Picture 7">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17727" t="13523" b="13068"/>
          <a:stretch/>
        </p:blipFill>
        <p:spPr>
          <a:xfrm>
            <a:off x="304800" y="3079277"/>
            <a:ext cx="2011680" cy="1196635"/>
          </a:xfrm>
          <a:prstGeom prst="rect">
            <a:avLst/>
          </a:prstGeom>
        </p:spPr>
      </p:pic>
      <p:sp>
        <p:nvSpPr>
          <p:cNvPr id="9" name="TextBox 8"/>
          <p:cNvSpPr txBox="1"/>
          <p:nvPr/>
        </p:nvSpPr>
        <p:spPr>
          <a:xfrm>
            <a:off x="2316480" y="3505200"/>
            <a:ext cx="762000" cy="369332"/>
          </a:xfrm>
          <a:prstGeom prst="rect">
            <a:avLst/>
          </a:prstGeom>
          <a:noFill/>
        </p:spPr>
        <p:txBody>
          <a:bodyPr wrap="square" rtlCol="0">
            <a:spAutoFit/>
          </a:bodyPr>
          <a:lstStyle/>
          <a:p>
            <a:r>
              <a:rPr lang="en-US" b="1" dirty="0" smtClean="0">
                <a:solidFill>
                  <a:srgbClr val="002060"/>
                </a:solidFill>
              </a:rPr>
              <a:t>#1706</a:t>
            </a:r>
          </a:p>
        </p:txBody>
      </p:sp>
      <p:pic>
        <p:nvPicPr>
          <p:cNvPr id="10" name="Picture 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2876" t="37120" r="17729" b="10674"/>
          <a:stretch/>
        </p:blipFill>
        <p:spPr>
          <a:xfrm>
            <a:off x="304800" y="4495800"/>
            <a:ext cx="2011680" cy="1175191"/>
          </a:xfrm>
          <a:prstGeom prst="rect">
            <a:avLst/>
          </a:prstGeom>
        </p:spPr>
      </p:pic>
      <p:sp>
        <p:nvSpPr>
          <p:cNvPr id="11" name="TextBox 10"/>
          <p:cNvSpPr txBox="1"/>
          <p:nvPr/>
        </p:nvSpPr>
        <p:spPr>
          <a:xfrm>
            <a:off x="2316480" y="4876800"/>
            <a:ext cx="1112520" cy="369332"/>
          </a:xfrm>
          <a:prstGeom prst="rect">
            <a:avLst/>
          </a:prstGeom>
          <a:noFill/>
        </p:spPr>
        <p:txBody>
          <a:bodyPr wrap="square" rtlCol="0">
            <a:spAutoFit/>
          </a:bodyPr>
          <a:lstStyle/>
          <a:p>
            <a:r>
              <a:rPr lang="en-US" b="1" dirty="0" smtClean="0">
                <a:solidFill>
                  <a:srgbClr val="002060"/>
                </a:solidFill>
              </a:rPr>
              <a:t>#3192</a:t>
            </a:r>
            <a:endParaRPr lang="en-US" b="1" dirty="0">
              <a:solidFill>
                <a:srgbClr val="002060"/>
              </a:solidFill>
            </a:endParaRP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32424" t="28456" r="12577" b="28001"/>
          <a:stretch/>
        </p:blipFill>
        <p:spPr>
          <a:xfrm>
            <a:off x="3123501" y="1443865"/>
            <a:ext cx="5545288" cy="2917768"/>
          </a:xfrm>
          <a:prstGeom prst="rect">
            <a:avLst/>
          </a:prstGeom>
        </p:spPr>
      </p:pic>
      <p:sp>
        <p:nvSpPr>
          <p:cNvPr id="2" name="TextBox 1"/>
          <p:cNvSpPr txBox="1"/>
          <p:nvPr/>
        </p:nvSpPr>
        <p:spPr>
          <a:xfrm>
            <a:off x="3840480" y="4572000"/>
            <a:ext cx="4541520" cy="1092607"/>
          </a:xfrm>
          <a:prstGeom prst="rect">
            <a:avLst/>
          </a:prstGeom>
          <a:noFill/>
        </p:spPr>
        <p:txBody>
          <a:bodyPr wrap="square" rtlCol="0">
            <a:spAutoFit/>
          </a:bodyPr>
          <a:lstStyle/>
          <a:p>
            <a:r>
              <a:rPr lang="en-US" b="1" dirty="0" smtClean="0">
                <a:solidFill>
                  <a:srgbClr val="002060"/>
                </a:solidFill>
              </a:rPr>
              <a:t>Click on the picture to see hints</a:t>
            </a:r>
          </a:p>
          <a:p>
            <a:endParaRPr lang="en-US" sz="1100" b="1" dirty="0" smtClean="0">
              <a:solidFill>
                <a:srgbClr val="002060"/>
              </a:solidFill>
            </a:endParaRPr>
          </a:p>
          <a:p>
            <a:r>
              <a:rPr lang="en-US" b="1" dirty="0" smtClean="0">
                <a:solidFill>
                  <a:srgbClr val="002060"/>
                </a:solidFill>
              </a:rPr>
              <a:t>Click the box if you think that the unknown whale matches this one (#1152)</a:t>
            </a:r>
            <a:endParaRPr lang="en-US" b="1" dirty="0">
              <a:solidFill>
                <a:srgbClr val="002060"/>
              </a:solidFill>
            </a:endParaRPr>
          </a:p>
        </p:txBody>
      </p:sp>
      <p:sp>
        <p:nvSpPr>
          <p:cNvPr id="3" name="Action Button: Custom 2">
            <a:hlinkClick r:id="rId10" action="ppaction://hlinksldjump" highlightClick="1"/>
          </p:cNvPr>
          <p:cNvSpPr/>
          <p:nvPr/>
        </p:nvSpPr>
        <p:spPr>
          <a:xfrm>
            <a:off x="3493971" y="5181600"/>
            <a:ext cx="304800" cy="27253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101785">
            <a:off x="6051316" y="2184011"/>
            <a:ext cx="611699" cy="3692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5738" y="1135757"/>
            <a:ext cx="639763" cy="108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375453" y="533400"/>
            <a:ext cx="2281144" cy="646331"/>
          </a:xfrm>
          <a:prstGeom prst="rect">
            <a:avLst/>
          </a:prstGeom>
          <a:noFill/>
        </p:spPr>
        <p:txBody>
          <a:bodyPr wrap="square" rtlCol="0">
            <a:spAutoFit/>
          </a:bodyPr>
          <a:lstStyle/>
          <a:p>
            <a:r>
              <a:rPr lang="en-US" b="1" dirty="0" smtClean="0">
                <a:solidFill>
                  <a:srgbClr val="FF0000"/>
                </a:solidFill>
              </a:rPr>
              <a:t>Continuous, with single peninsula</a:t>
            </a:r>
            <a:endParaRPr lang="en-US" b="1" dirty="0">
              <a:solidFill>
                <a:srgbClr val="FF0000"/>
              </a:solidFill>
            </a:endParaRPr>
          </a:p>
        </p:txBody>
      </p:sp>
      <p:sp>
        <p:nvSpPr>
          <p:cNvPr id="19" name="Oval 18"/>
          <p:cNvSpPr/>
          <p:nvPr/>
        </p:nvSpPr>
        <p:spPr>
          <a:xfrm rot="611034">
            <a:off x="5724298" y="2568268"/>
            <a:ext cx="1228446" cy="406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76263" y="2902749"/>
            <a:ext cx="639763" cy="108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909931" y="3987806"/>
            <a:ext cx="1327431" cy="369332"/>
          </a:xfrm>
          <a:prstGeom prst="rect">
            <a:avLst/>
          </a:prstGeom>
          <a:solidFill>
            <a:schemeClr val="tx2">
              <a:lumMod val="40000"/>
              <a:lumOff val="60000"/>
            </a:schemeClr>
          </a:solidFill>
        </p:spPr>
        <p:txBody>
          <a:bodyPr wrap="square" rtlCol="0">
            <a:spAutoFit/>
          </a:bodyPr>
          <a:lstStyle/>
          <a:p>
            <a:r>
              <a:rPr lang="en-US" b="1" dirty="0" smtClean="0">
                <a:solidFill>
                  <a:srgbClr val="FF0000"/>
                </a:solidFill>
              </a:rPr>
              <a:t>Lip callosity</a:t>
            </a:r>
            <a:endParaRPr lang="en-US" b="1" dirty="0">
              <a:solidFill>
                <a:srgbClr val="FF0000"/>
              </a:solidFill>
            </a:endParaRPr>
          </a:p>
        </p:txBody>
      </p:sp>
    </p:spTree>
    <p:extLst>
      <p:ext uri="{BB962C8B-B14F-4D97-AF65-F5344CB8AC3E}">
        <p14:creationId xmlns:p14="http://schemas.microsoft.com/office/powerpoint/2010/main" val="11284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303" t="26932" r="33939" b="20341"/>
          <a:stretch/>
        </p:blipFill>
        <p:spPr>
          <a:xfrm>
            <a:off x="304800" y="304799"/>
            <a:ext cx="2011680" cy="1393164"/>
          </a:xfrm>
          <a:prstGeom prst="rect">
            <a:avLst/>
          </a:prstGeom>
        </p:spPr>
      </p:pic>
      <p:sp>
        <p:nvSpPr>
          <p:cNvPr id="5" name="TextBox 4"/>
          <p:cNvSpPr txBox="1"/>
          <p:nvPr/>
        </p:nvSpPr>
        <p:spPr>
          <a:xfrm>
            <a:off x="2316480" y="457200"/>
            <a:ext cx="1524000" cy="381000"/>
          </a:xfrm>
          <a:prstGeom prst="rect">
            <a:avLst/>
          </a:prstGeom>
          <a:noFill/>
        </p:spPr>
        <p:txBody>
          <a:bodyPr wrap="square" rtlCol="0">
            <a:spAutoFit/>
          </a:bodyPr>
          <a:lstStyle/>
          <a:p>
            <a:r>
              <a:rPr lang="en-US" b="1" dirty="0" smtClean="0">
                <a:solidFill>
                  <a:srgbClr val="002060"/>
                </a:solidFill>
              </a:rPr>
              <a:t>WHO AM I?</a:t>
            </a:r>
            <a:endParaRPr lang="en-US" b="1" dirty="0">
              <a:solidFill>
                <a:srgbClr val="002060"/>
              </a:solidFill>
            </a:endParaRPr>
          </a:p>
        </p:txBody>
      </p:sp>
      <p:pic>
        <p:nvPicPr>
          <p:cNvPr id="6" name="Picture 5">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32424" t="28456" r="12577" b="28001"/>
          <a:stretch/>
        </p:blipFill>
        <p:spPr>
          <a:xfrm>
            <a:off x="304800" y="1905000"/>
            <a:ext cx="2011680" cy="1058487"/>
          </a:xfrm>
          <a:prstGeom prst="rect">
            <a:avLst/>
          </a:prstGeom>
        </p:spPr>
      </p:pic>
      <p:sp>
        <p:nvSpPr>
          <p:cNvPr id="7" name="TextBox 6"/>
          <p:cNvSpPr txBox="1"/>
          <p:nvPr/>
        </p:nvSpPr>
        <p:spPr>
          <a:xfrm>
            <a:off x="2316480" y="2050473"/>
            <a:ext cx="1219200" cy="369332"/>
          </a:xfrm>
          <a:prstGeom prst="rect">
            <a:avLst/>
          </a:prstGeom>
          <a:noFill/>
        </p:spPr>
        <p:txBody>
          <a:bodyPr wrap="square" rtlCol="0">
            <a:spAutoFit/>
          </a:bodyPr>
          <a:lstStyle/>
          <a:p>
            <a:r>
              <a:rPr lang="en-US" b="1" dirty="0" smtClean="0">
                <a:solidFill>
                  <a:srgbClr val="002060"/>
                </a:solidFill>
              </a:rPr>
              <a:t>#1152</a:t>
            </a:r>
            <a:endParaRPr lang="en-US" b="1" dirty="0">
              <a:solidFill>
                <a:srgbClr val="002060"/>
              </a:solidFill>
            </a:endParaRPr>
          </a:p>
        </p:txBody>
      </p:sp>
      <p:pic>
        <p:nvPicPr>
          <p:cNvPr id="8" name="Picture 7">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17727" t="13523" b="13068"/>
          <a:stretch/>
        </p:blipFill>
        <p:spPr>
          <a:xfrm>
            <a:off x="304800" y="3079277"/>
            <a:ext cx="2011680" cy="1196635"/>
          </a:xfrm>
          <a:prstGeom prst="rect">
            <a:avLst/>
          </a:prstGeom>
        </p:spPr>
      </p:pic>
      <p:sp>
        <p:nvSpPr>
          <p:cNvPr id="9" name="TextBox 8"/>
          <p:cNvSpPr txBox="1"/>
          <p:nvPr/>
        </p:nvSpPr>
        <p:spPr>
          <a:xfrm>
            <a:off x="2316480" y="3505200"/>
            <a:ext cx="762000" cy="369332"/>
          </a:xfrm>
          <a:prstGeom prst="rect">
            <a:avLst/>
          </a:prstGeom>
          <a:noFill/>
        </p:spPr>
        <p:txBody>
          <a:bodyPr wrap="square" rtlCol="0">
            <a:spAutoFit/>
          </a:bodyPr>
          <a:lstStyle/>
          <a:p>
            <a:r>
              <a:rPr lang="en-US" b="1" dirty="0" smtClean="0">
                <a:solidFill>
                  <a:srgbClr val="002060"/>
                </a:solidFill>
              </a:rPr>
              <a:t>#1706</a:t>
            </a:r>
          </a:p>
        </p:txBody>
      </p:sp>
      <p:pic>
        <p:nvPicPr>
          <p:cNvPr id="10" name="Picture 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2876" t="37120" r="17729" b="10674"/>
          <a:stretch/>
        </p:blipFill>
        <p:spPr>
          <a:xfrm>
            <a:off x="304800" y="4495800"/>
            <a:ext cx="2011680" cy="1175191"/>
          </a:xfrm>
          <a:prstGeom prst="rect">
            <a:avLst/>
          </a:prstGeom>
        </p:spPr>
      </p:pic>
      <p:sp>
        <p:nvSpPr>
          <p:cNvPr id="11" name="TextBox 10"/>
          <p:cNvSpPr txBox="1"/>
          <p:nvPr/>
        </p:nvSpPr>
        <p:spPr>
          <a:xfrm>
            <a:off x="2316480" y="4876800"/>
            <a:ext cx="1112520" cy="369332"/>
          </a:xfrm>
          <a:prstGeom prst="rect">
            <a:avLst/>
          </a:prstGeom>
          <a:noFill/>
        </p:spPr>
        <p:txBody>
          <a:bodyPr wrap="square" rtlCol="0">
            <a:spAutoFit/>
          </a:bodyPr>
          <a:lstStyle/>
          <a:p>
            <a:r>
              <a:rPr lang="en-US" b="1" dirty="0" smtClean="0">
                <a:solidFill>
                  <a:srgbClr val="002060"/>
                </a:solidFill>
              </a:rPr>
              <a:t>#3192</a:t>
            </a:r>
            <a:endParaRPr lang="en-US" b="1" dirty="0">
              <a:solidFill>
                <a:srgbClr val="002060"/>
              </a:solidFill>
            </a:endParaRPr>
          </a:p>
        </p:txBody>
      </p:sp>
      <p:pic>
        <p:nvPicPr>
          <p:cNvPr id="13" name="Picture 12"/>
          <p:cNvPicPr>
            <a:picLocks noChangeAspect="1"/>
          </p:cNvPicPr>
          <p:nvPr/>
        </p:nvPicPr>
        <p:blipFill rotWithShape="1">
          <a:blip r:embed="rId10">
            <a:extLst>
              <a:ext uri="{28A0092B-C50C-407E-A947-70E740481C1C}">
                <a14:useLocalDpi xmlns:a14="http://schemas.microsoft.com/office/drawing/2010/main" val="0"/>
              </a:ext>
            </a:extLst>
          </a:blip>
          <a:srcRect l="17727" t="13523" b="13068"/>
          <a:stretch/>
        </p:blipFill>
        <p:spPr>
          <a:xfrm>
            <a:off x="3410900" y="1355747"/>
            <a:ext cx="5306380" cy="3156466"/>
          </a:xfrm>
          <a:prstGeom prst="rect">
            <a:avLst/>
          </a:prstGeom>
        </p:spPr>
      </p:pic>
      <p:sp>
        <p:nvSpPr>
          <p:cNvPr id="14" name="Action Button: Custom 13">
            <a:hlinkClick r:id="rId11" action="ppaction://hlinksldjump" highlightClick="1"/>
          </p:cNvPr>
          <p:cNvSpPr/>
          <p:nvPr/>
        </p:nvSpPr>
        <p:spPr>
          <a:xfrm>
            <a:off x="3810000" y="5257800"/>
            <a:ext cx="304800" cy="27253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191000" y="4648200"/>
            <a:ext cx="4526280" cy="1092607"/>
          </a:xfrm>
          <a:prstGeom prst="rect">
            <a:avLst/>
          </a:prstGeom>
          <a:noFill/>
        </p:spPr>
        <p:txBody>
          <a:bodyPr wrap="square" rtlCol="0">
            <a:spAutoFit/>
          </a:bodyPr>
          <a:lstStyle/>
          <a:p>
            <a:r>
              <a:rPr lang="en-US" b="1" dirty="0">
                <a:solidFill>
                  <a:srgbClr val="002060"/>
                </a:solidFill>
              </a:rPr>
              <a:t>Click on the picture to see </a:t>
            </a:r>
            <a:r>
              <a:rPr lang="en-US" b="1" dirty="0" smtClean="0">
                <a:solidFill>
                  <a:srgbClr val="002060"/>
                </a:solidFill>
              </a:rPr>
              <a:t>hints</a:t>
            </a:r>
          </a:p>
          <a:p>
            <a:endParaRPr lang="en-US" sz="1100" b="1" dirty="0">
              <a:solidFill>
                <a:srgbClr val="002060"/>
              </a:solidFill>
            </a:endParaRPr>
          </a:p>
          <a:p>
            <a:r>
              <a:rPr lang="en-US" b="1" dirty="0" smtClean="0">
                <a:solidFill>
                  <a:srgbClr val="002060"/>
                </a:solidFill>
              </a:rPr>
              <a:t>Click the box if you think that the unknown whale matches this one (#1706)</a:t>
            </a:r>
            <a:endParaRPr lang="en-US" b="1" dirty="0">
              <a:solidFill>
                <a:srgbClr val="002060"/>
              </a:solidFill>
            </a:endParaRPr>
          </a:p>
        </p:txBody>
      </p:sp>
      <p:sp>
        <p:nvSpPr>
          <p:cNvPr id="15" name="Oval 14"/>
          <p:cNvSpPr/>
          <p:nvPr/>
        </p:nvSpPr>
        <p:spPr>
          <a:xfrm rot="325501">
            <a:off x="5817482" y="2599499"/>
            <a:ext cx="1228446" cy="406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6263" y="2933980"/>
            <a:ext cx="639763" cy="108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909931" y="4019037"/>
            <a:ext cx="1327431" cy="369332"/>
          </a:xfrm>
          <a:prstGeom prst="rect">
            <a:avLst/>
          </a:prstGeom>
          <a:solidFill>
            <a:schemeClr val="tx2">
              <a:lumMod val="40000"/>
              <a:lumOff val="60000"/>
            </a:schemeClr>
          </a:solidFill>
        </p:spPr>
        <p:txBody>
          <a:bodyPr wrap="square" rtlCol="0">
            <a:spAutoFit/>
          </a:bodyPr>
          <a:lstStyle/>
          <a:p>
            <a:r>
              <a:rPr lang="en-US" b="1" dirty="0" smtClean="0">
                <a:solidFill>
                  <a:srgbClr val="FF0000"/>
                </a:solidFill>
              </a:rPr>
              <a:t>Lip callosity</a:t>
            </a:r>
            <a:endParaRPr lang="en-US" b="1" dirty="0">
              <a:solidFill>
                <a:srgbClr val="FF0000"/>
              </a:solidFill>
            </a:endParaRPr>
          </a:p>
        </p:txBody>
      </p:sp>
      <p:pic>
        <p:nvPicPr>
          <p:cNvPr id="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8270034">
            <a:off x="5610590" y="1285077"/>
            <a:ext cx="639763" cy="108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149569" y="914400"/>
            <a:ext cx="1327431" cy="369332"/>
          </a:xfrm>
          <a:prstGeom prst="rect">
            <a:avLst/>
          </a:prstGeom>
          <a:noFill/>
        </p:spPr>
        <p:txBody>
          <a:bodyPr wrap="square" rtlCol="0">
            <a:spAutoFit/>
          </a:bodyPr>
          <a:lstStyle/>
          <a:p>
            <a:r>
              <a:rPr lang="en-US" b="1" dirty="0" smtClean="0">
                <a:solidFill>
                  <a:srgbClr val="FF0000"/>
                </a:solidFill>
              </a:rPr>
              <a:t>Broken</a:t>
            </a:r>
            <a:endParaRPr lang="en-US" b="1" dirty="0">
              <a:solidFill>
                <a:srgbClr val="FF0000"/>
              </a:solidFill>
            </a:endParaRPr>
          </a:p>
        </p:txBody>
      </p:sp>
    </p:spTree>
    <p:extLst>
      <p:ext uri="{BB962C8B-B14F-4D97-AF65-F5344CB8AC3E}">
        <p14:creationId xmlns:p14="http://schemas.microsoft.com/office/powerpoint/2010/main" val="189602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303" t="26932" r="33939" b="20341"/>
          <a:stretch/>
        </p:blipFill>
        <p:spPr>
          <a:xfrm>
            <a:off x="304800" y="304799"/>
            <a:ext cx="2011680" cy="1393164"/>
          </a:xfrm>
          <a:prstGeom prst="rect">
            <a:avLst/>
          </a:prstGeom>
        </p:spPr>
      </p:pic>
      <p:sp>
        <p:nvSpPr>
          <p:cNvPr id="5" name="TextBox 4"/>
          <p:cNvSpPr txBox="1"/>
          <p:nvPr/>
        </p:nvSpPr>
        <p:spPr>
          <a:xfrm>
            <a:off x="2316480" y="457200"/>
            <a:ext cx="1524000" cy="381000"/>
          </a:xfrm>
          <a:prstGeom prst="rect">
            <a:avLst/>
          </a:prstGeom>
          <a:noFill/>
        </p:spPr>
        <p:txBody>
          <a:bodyPr wrap="square" rtlCol="0">
            <a:spAutoFit/>
          </a:bodyPr>
          <a:lstStyle/>
          <a:p>
            <a:r>
              <a:rPr lang="en-US" b="1" dirty="0" smtClean="0">
                <a:solidFill>
                  <a:srgbClr val="002060"/>
                </a:solidFill>
              </a:rPr>
              <a:t>WHO AM I?</a:t>
            </a:r>
            <a:endParaRPr lang="en-US" b="1" dirty="0">
              <a:solidFill>
                <a:srgbClr val="002060"/>
              </a:solidFill>
            </a:endParaRPr>
          </a:p>
        </p:txBody>
      </p:sp>
      <p:pic>
        <p:nvPicPr>
          <p:cNvPr id="6" name="Picture 5">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32424" t="28456" r="12577" b="28001"/>
          <a:stretch/>
        </p:blipFill>
        <p:spPr>
          <a:xfrm>
            <a:off x="304800" y="1905000"/>
            <a:ext cx="2011680" cy="1058487"/>
          </a:xfrm>
          <a:prstGeom prst="rect">
            <a:avLst/>
          </a:prstGeom>
        </p:spPr>
      </p:pic>
      <p:sp>
        <p:nvSpPr>
          <p:cNvPr id="7" name="TextBox 6"/>
          <p:cNvSpPr txBox="1"/>
          <p:nvPr/>
        </p:nvSpPr>
        <p:spPr>
          <a:xfrm>
            <a:off x="2316480" y="2050473"/>
            <a:ext cx="1219200" cy="369332"/>
          </a:xfrm>
          <a:prstGeom prst="rect">
            <a:avLst/>
          </a:prstGeom>
          <a:noFill/>
        </p:spPr>
        <p:txBody>
          <a:bodyPr wrap="square" rtlCol="0">
            <a:spAutoFit/>
          </a:bodyPr>
          <a:lstStyle/>
          <a:p>
            <a:r>
              <a:rPr lang="en-US" b="1" dirty="0" smtClean="0">
                <a:solidFill>
                  <a:srgbClr val="002060"/>
                </a:solidFill>
              </a:rPr>
              <a:t>#1152</a:t>
            </a:r>
            <a:endParaRPr lang="en-US" b="1" dirty="0">
              <a:solidFill>
                <a:srgbClr val="002060"/>
              </a:solidFill>
            </a:endParaRPr>
          </a:p>
        </p:txBody>
      </p:sp>
      <p:pic>
        <p:nvPicPr>
          <p:cNvPr id="8" name="Picture 7">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17727" t="13523" b="13068"/>
          <a:stretch/>
        </p:blipFill>
        <p:spPr>
          <a:xfrm>
            <a:off x="304800" y="3079277"/>
            <a:ext cx="2011680" cy="1196635"/>
          </a:xfrm>
          <a:prstGeom prst="rect">
            <a:avLst/>
          </a:prstGeom>
        </p:spPr>
      </p:pic>
      <p:sp>
        <p:nvSpPr>
          <p:cNvPr id="9" name="TextBox 8"/>
          <p:cNvSpPr txBox="1"/>
          <p:nvPr/>
        </p:nvSpPr>
        <p:spPr>
          <a:xfrm>
            <a:off x="2316480" y="3505200"/>
            <a:ext cx="762000" cy="369332"/>
          </a:xfrm>
          <a:prstGeom prst="rect">
            <a:avLst/>
          </a:prstGeom>
          <a:noFill/>
        </p:spPr>
        <p:txBody>
          <a:bodyPr wrap="square" rtlCol="0">
            <a:spAutoFit/>
          </a:bodyPr>
          <a:lstStyle/>
          <a:p>
            <a:r>
              <a:rPr lang="en-US" b="1" dirty="0" smtClean="0">
                <a:solidFill>
                  <a:srgbClr val="002060"/>
                </a:solidFill>
              </a:rPr>
              <a:t>#1706</a:t>
            </a:r>
          </a:p>
        </p:txBody>
      </p:sp>
      <p:pic>
        <p:nvPicPr>
          <p:cNvPr id="10" name="Picture 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2876" t="37120" r="17729" b="10674"/>
          <a:stretch/>
        </p:blipFill>
        <p:spPr>
          <a:xfrm>
            <a:off x="304800" y="4495800"/>
            <a:ext cx="2011680" cy="1175191"/>
          </a:xfrm>
          <a:prstGeom prst="rect">
            <a:avLst/>
          </a:prstGeom>
        </p:spPr>
      </p:pic>
      <p:sp>
        <p:nvSpPr>
          <p:cNvPr id="11" name="TextBox 10"/>
          <p:cNvSpPr txBox="1"/>
          <p:nvPr/>
        </p:nvSpPr>
        <p:spPr>
          <a:xfrm>
            <a:off x="2316480" y="4876800"/>
            <a:ext cx="1112520" cy="369332"/>
          </a:xfrm>
          <a:prstGeom prst="rect">
            <a:avLst/>
          </a:prstGeom>
          <a:noFill/>
        </p:spPr>
        <p:txBody>
          <a:bodyPr wrap="square" rtlCol="0">
            <a:spAutoFit/>
          </a:bodyPr>
          <a:lstStyle/>
          <a:p>
            <a:r>
              <a:rPr lang="en-US" b="1" dirty="0" smtClean="0">
                <a:solidFill>
                  <a:srgbClr val="002060"/>
                </a:solidFill>
              </a:rPr>
              <a:t>#3192</a:t>
            </a:r>
            <a:endParaRPr lang="en-US" b="1" dirty="0">
              <a:solidFill>
                <a:srgbClr val="002060"/>
              </a:solidFill>
            </a:endParaRPr>
          </a:p>
        </p:txBody>
      </p:sp>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22876" t="37120" r="17729" b="10674"/>
          <a:stretch/>
        </p:blipFill>
        <p:spPr>
          <a:xfrm>
            <a:off x="3276600" y="1046626"/>
            <a:ext cx="5371876" cy="3138163"/>
          </a:xfrm>
          <a:prstGeom prst="rect">
            <a:avLst/>
          </a:prstGeom>
        </p:spPr>
      </p:pic>
      <p:sp>
        <p:nvSpPr>
          <p:cNvPr id="14" name="Action Button: Custom 13">
            <a:hlinkClick r:id="rId10" action="ppaction://hlinksldjump" highlightClick="1"/>
          </p:cNvPr>
          <p:cNvSpPr/>
          <p:nvPr/>
        </p:nvSpPr>
        <p:spPr>
          <a:xfrm>
            <a:off x="3877224" y="4911807"/>
            <a:ext cx="304800" cy="27253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99012" y="4275912"/>
            <a:ext cx="4381276" cy="1092607"/>
          </a:xfrm>
          <a:prstGeom prst="rect">
            <a:avLst/>
          </a:prstGeom>
          <a:noFill/>
        </p:spPr>
        <p:txBody>
          <a:bodyPr wrap="square" rtlCol="0">
            <a:spAutoFit/>
          </a:bodyPr>
          <a:lstStyle/>
          <a:p>
            <a:r>
              <a:rPr lang="en-US" b="1" dirty="0">
                <a:solidFill>
                  <a:srgbClr val="002060"/>
                </a:solidFill>
              </a:rPr>
              <a:t>Click on the picture to see hints</a:t>
            </a:r>
          </a:p>
          <a:p>
            <a:endParaRPr lang="en-US" sz="1100" b="1" dirty="0">
              <a:solidFill>
                <a:srgbClr val="002060"/>
              </a:solidFill>
            </a:endParaRPr>
          </a:p>
          <a:p>
            <a:r>
              <a:rPr lang="en-US" b="1" dirty="0">
                <a:solidFill>
                  <a:srgbClr val="002060"/>
                </a:solidFill>
              </a:rPr>
              <a:t>Click </a:t>
            </a:r>
            <a:r>
              <a:rPr lang="en-US" b="1" dirty="0" smtClean="0">
                <a:solidFill>
                  <a:srgbClr val="002060"/>
                </a:solidFill>
              </a:rPr>
              <a:t>the box if you think the unknown whale matches this one (#3192)</a:t>
            </a:r>
            <a:endParaRPr lang="en-US" b="1" dirty="0">
              <a:solidFill>
                <a:srgbClr val="002060"/>
              </a:solidFill>
            </a:endParaRPr>
          </a:p>
        </p:txBody>
      </p:sp>
      <p:sp>
        <p:nvSpPr>
          <p:cNvPr id="3" name="Oval 2"/>
          <p:cNvSpPr/>
          <p:nvPr/>
        </p:nvSpPr>
        <p:spPr>
          <a:xfrm>
            <a:off x="6344002" y="1871939"/>
            <a:ext cx="381000" cy="250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81538" y="1889738"/>
            <a:ext cx="381000" cy="250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785893" y="1013438"/>
            <a:ext cx="552338" cy="876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24600" y="978931"/>
            <a:ext cx="225835" cy="8577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22357" y="685800"/>
            <a:ext cx="4056155" cy="369332"/>
          </a:xfrm>
          <a:prstGeom prst="rect">
            <a:avLst/>
          </a:prstGeom>
          <a:noFill/>
        </p:spPr>
        <p:txBody>
          <a:bodyPr wrap="square" rtlCol="0">
            <a:spAutoFit/>
          </a:bodyPr>
          <a:lstStyle/>
          <a:p>
            <a:r>
              <a:rPr lang="en-US" b="1" dirty="0" smtClean="0">
                <a:solidFill>
                  <a:srgbClr val="FF0000"/>
                </a:solidFill>
              </a:rPr>
              <a:t>Continuous callosity with 2 peninsulas</a:t>
            </a:r>
            <a:endParaRPr lang="en-US" b="1" dirty="0">
              <a:solidFill>
                <a:srgbClr val="FF0000"/>
              </a:solidFill>
            </a:endParaRPr>
          </a:p>
        </p:txBody>
      </p:sp>
      <p:sp>
        <p:nvSpPr>
          <p:cNvPr id="21" name="Oval 20"/>
          <p:cNvSpPr/>
          <p:nvPr/>
        </p:nvSpPr>
        <p:spPr>
          <a:xfrm>
            <a:off x="5678523" y="2290123"/>
            <a:ext cx="855979" cy="413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a:off x="5495869" y="2726361"/>
            <a:ext cx="552338" cy="876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35681" y="3602661"/>
            <a:ext cx="3550920" cy="369332"/>
          </a:xfrm>
          <a:prstGeom prst="rect">
            <a:avLst/>
          </a:prstGeom>
          <a:solidFill>
            <a:schemeClr val="accent1">
              <a:lumMod val="60000"/>
              <a:lumOff val="40000"/>
            </a:schemeClr>
          </a:solidFill>
        </p:spPr>
        <p:txBody>
          <a:bodyPr wrap="square" rtlCol="0">
            <a:spAutoFit/>
          </a:bodyPr>
          <a:lstStyle/>
          <a:p>
            <a:r>
              <a:rPr lang="en-US" b="1" dirty="0" smtClean="0">
                <a:solidFill>
                  <a:srgbClr val="FF0000"/>
                </a:solidFill>
              </a:rPr>
              <a:t>No lip callosity (grey skin shedding)</a:t>
            </a:r>
            <a:endParaRPr lang="en-US" b="1" dirty="0">
              <a:solidFill>
                <a:srgbClr val="FF0000"/>
              </a:solidFill>
            </a:endParaRPr>
          </a:p>
        </p:txBody>
      </p:sp>
    </p:spTree>
    <p:extLst>
      <p:ext uri="{BB962C8B-B14F-4D97-AF65-F5344CB8AC3E}">
        <p14:creationId xmlns:p14="http://schemas.microsoft.com/office/powerpoint/2010/main" val="13136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20" grpId="0"/>
      <p:bldP spid="21"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219200"/>
            <a:ext cx="3657600" cy="1143000"/>
          </a:xfrm>
        </p:spPr>
        <p:txBody>
          <a:bodyPr/>
          <a:lstStyle/>
          <a:p>
            <a:r>
              <a:rPr lang="en-US" b="1" dirty="0" smtClean="0">
                <a:solidFill>
                  <a:srgbClr val="002060"/>
                </a:solidFill>
              </a:rPr>
              <a:t>That’s correct!</a:t>
            </a:r>
            <a:endParaRPr lang="en-US" b="1" dirty="0">
              <a:solidFill>
                <a:srgbClr val="002060"/>
              </a:solidFill>
            </a:endParaRPr>
          </a:p>
        </p:txBody>
      </p:sp>
      <p:sp>
        <p:nvSpPr>
          <p:cNvPr id="4" name="TextBox 3"/>
          <p:cNvSpPr txBox="1"/>
          <p:nvPr/>
        </p:nvSpPr>
        <p:spPr>
          <a:xfrm>
            <a:off x="233779" y="3581400"/>
            <a:ext cx="3124200" cy="2062103"/>
          </a:xfrm>
          <a:prstGeom prst="rect">
            <a:avLst/>
          </a:prstGeom>
          <a:noFill/>
        </p:spPr>
        <p:txBody>
          <a:bodyPr wrap="square" rtlCol="0">
            <a:spAutoFit/>
          </a:bodyPr>
          <a:lstStyle/>
          <a:p>
            <a:r>
              <a:rPr lang="en-US" sz="3200" b="1" dirty="0" smtClean="0">
                <a:solidFill>
                  <a:srgbClr val="002060"/>
                </a:solidFill>
              </a:rPr>
              <a:t>Click </a:t>
            </a:r>
            <a:r>
              <a:rPr lang="en-US" sz="3200" b="1" dirty="0" smtClean="0">
                <a:solidFill>
                  <a:srgbClr val="002060"/>
                </a:solidFill>
                <a:hlinkClick r:id="rId2" action="ppaction://hlinksldjump"/>
              </a:rPr>
              <a:t>here</a:t>
            </a:r>
            <a:r>
              <a:rPr lang="en-US" sz="3200" b="1" dirty="0" smtClean="0">
                <a:solidFill>
                  <a:srgbClr val="002060"/>
                </a:solidFill>
              </a:rPr>
              <a:t> to try another one! This one is a bit harder…</a:t>
            </a:r>
            <a:endParaRPr lang="en-US" sz="3200" b="1"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4731523"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176" y="2667000"/>
            <a:ext cx="522194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334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lstStyle/>
          <a:p>
            <a:r>
              <a:rPr lang="en-US" b="1" dirty="0" smtClean="0">
                <a:solidFill>
                  <a:srgbClr val="002060"/>
                </a:solidFill>
              </a:rPr>
              <a:t>Sorry…try again!</a:t>
            </a:r>
            <a:endParaRPr lang="en-US" b="1" dirty="0">
              <a:solidFill>
                <a:srgbClr val="002060"/>
              </a:solidFill>
            </a:endParaRPr>
          </a:p>
        </p:txBody>
      </p:sp>
      <p:sp>
        <p:nvSpPr>
          <p:cNvPr id="3" name="Content Placeholder 2"/>
          <p:cNvSpPr>
            <a:spLocks noGrp="1"/>
          </p:cNvSpPr>
          <p:nvPr>
            <p:ph idx="1"/>
          </p:nvPr>
        </p:nvSpPr>
        <p:spPr>
          <a:xfrm>
            <a:off x="2743200" y="3352800"/>
            <a:ext cx="3657600" cy="1600200"/>
          </a:xfrm>
        </p:spPr>
        <p:txBody>
          <a:bodyPr/>
          <a:lstStyle/>
          <a:p>
            <a:pPr marL="0" indent="0" algn="ctr">
              <a:buNone/>
            </a:pPr>
            <a:r>
              <a:rPr lang="en-US" b="1" dirty="0" smtClean="0">
                <a:solidFill>
                  <a:srgbClr val="002060"/>
                </a:solidFill>
              </a:rPr>
              <a:t>Click </a:t>
            </a:r>
            <a:r>
              <a:rPr lang="en-US" b="1" dirty="0" smtClean="0">
                <a:solidFill>
                  <a:srgbClr val="002060"/>
                </a:solidFill>
                <a:hlinkClick r:id="rId2" action="ppaction://hlinksldjump"/>
              </a:rPr>
              <a:t>here</a:t>
            </a:r>
            <a:r>
              <a:rPr lang="en-US" b="1" dirty="0" smtClean="0">
                <a:solidFill>
                  <a:srgbClr val="002060"/>
                </a:solidFill>
              </a:rPr>
              <a:t> to return to the game…</a:t>
            </a:r>
            <a:endParaRPr lang="en-US" b="1" dirty="0">
              <a:solidFill>
                <a:srgbClr val="002060"/>
              </a:solidFill>
            </a:endParaRPr>
          </a:p>
        </p:txBody>
      </p:sp>
    </p:spTree>
    <p:extLst>
      <p:ext uri="{BB962C8B-B14F-4D97-AF65-F5344CB8AC3E}">
        <p14:creationId xmlns:p14="http://schemas.microsoft.com/office/powerpoint/2010/main" val="1028812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12015</TotalTime>
  <Words>795</Words>
  <Application>Microsoft Office PowerPoint</Application>
  <PresentationFormat>On-screen Show (4:3)</PresentationFormat>
  <Paragraphs>158</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Custom Design</vt:lpstr>
      <vt:lpstr>Office Theme</vt:lpstr>
      <vt:lpstr>North Atlantic Right Whale Matching Game </vt:lpstr>
      <vt:lpstr>How it works</vt:lpstr>
      <vt:lpstr>How it works (cont.)</vt:lpstr>
      <vt:lpstr>PowerPoint Presentation</vt:lpstr>
      <vt:lpstr>PowerPoint Presentation</vt:lpstr>
      <vt:lpstr>PowerPoint Presentation</vt:lpstr>
      <vt:lpstr>PowerPoint Presentation</vt:lpstr>
      <vt:lpstr>That’s correct!</vt:lpstr>
      <vt:lpstr>Sorry…try again!</vt:lpstr>
      <vt:lpstr>Round 2—a little harder</vt:lpstr>
      <vt:lpstr>PowerPoint Presentation</vt:lpstr>
      <vt:lpstr>PowerPoint Presentation</vt:lpstr>
      <vt:lpstr>PowerPoint Presentation</vt:lpstr>
      <vt:lpstr>PowerPoint Presentation</vt:lpstr>
      <vt:lpstr>That’s correct!</vt:lpstr>
      <vt:lpstr>Sorry…try again!</vt:lpstr>
      <vt:lpstr>Round 3—hardest</vt:lpstr>
      <vt:lpstr>PowerPoint Presentation</vt:lpstr>
      <vt:lpstr>PowerPoint Presentation</vt:lpstr>
      <vt:lpstr>PowerPoint Presentation</vt:lpstr>
      <vt:lpstr>PowerPoint Presentation</vt:lpstr>
      <vt:lpstr>That’s correct!</vt:lpstr>
      <vt:lpstr>Sorry…try again!</vt:lpstr>
      <vt:lpstr>Photo credits:</vt:lpstr>
    </vt:vector>
  </TitlesOfParts>
  <Company>SERO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Cheryl Bonnes</dc:creator>
  <cp:lastModifiedBy>Maia</cp:lastModifiedBy>
  <cp:revision>642</cp:revision>
  <dcterms:created xsi:type="dcterms:W3CDTF">2013-01-28T18:56:33Z</dcterms:created>
  <dcterms:modified xsi:type="dcterms:W3CDTF">2013-07-21T21:32:19Z</dcterms:modified>
</cp:coreProperties>
</file>