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Lst>
  <p:notesMasterIdLst>
    <p:notesMasterId r:id="rId21"/>
  </p:notesMasterIdLst>
  <p:sldIdLst>
    <p:sldId id="341" r:id="rId3"/>
    <p:sldId id="331" r:id="rId4"/>
    <p:sldId id="358" r:id="rId5"/>
    <p:sldId id="360" r:id="rId6"/>
    <p:sldId id="334" r:id="rId7"/>
    <p:sldId id="346" r:id="rId8"/>
    <p:sldId id="356" r:id="rId9"/>
    <p:sldId id="336" r:id="rId10"/>
    <p:sldId id="337" r:id="rId11"/>
    <p:sldId id="338" r:id="rId12"/>
    <p:sldId id="339" r:id="rId13"/>
    <p:sldId id="347" r:id="rId14"/>
    <p:sldId id="340" r:id="rId15"/>
    <p:sldId id="348" r:id="rId16"/>
    <p:sldId id="355" r:id="rId17"/>
    <p:sldId id="357" r:id="rId18"/>
    <p:sldId id="351" r:id="rId19"/>
    <p:sldId id="35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uech,Bryan A" initials="F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459FA-178B-4721-8D54-D6DD5CC991EE}" v="1" dt="2018-06-05T17:35:45.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678" autoAdjust="0"/>
  </p:normalViewPr>
  <p:slideViewPr>
    <p:cSldViewPr>
      <p:cViewPr varScale="1">
        <p:scale>
          <a:sx n="66" d="100"/>
          <a:sy n="66" d="100"/>
        </p:scale>
        <p:origin x="475"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F4BED-7943-4555-A289-EB519CFD8C61}" type="datetimeFigureOut">
              <a:rPr lang="en-US" smtClean="0"/>
              <a:pPr/>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473A5-415E-473D-AC0B-7B38B5ED4808}" type="slidenum">
              <a:rPr lang="en-US" smtClean="0"/>
              <a:pPr/>
              <a:t>‹#›</a:t>
            </a:fld>
            <a:endParaRPr lang="en-US"/>
          </a:p>
        </p:txBody>
      </p:sp>
    </p:spTree>
    <p:extLst>
      <p:ext uri="{BB962C8B-B14F-4D97-AF65-F5344CB8AC3E}">
        <p14:creationId xmlns:p14="http://schemas.microsoft.com/office/powerpoint/2010/main" val="281912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flickr.com/photos/worldbank/7556691542/" TargetMode="External"/><Relationship Id="rId3" Type="http://schemas.openxmlformats.org/officeDocument/2006/relationships/hyperlink" Target="https://www.publicdomainpictures.net/pictures/20000/velka/flying-plane-2352129280404152n.jpg" TargetMode="External"/><Relationship Id="rId7" Type="http://schemas.openxmlformats.org/officeDocument/2006/relationships/hyperlink" Target="https://creativecommons.org/licenses/by-nc-sa/3.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gadgetsin.com/vintage-instant-photo-frame-decals.htm" TargetMode="Externa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Emoji_u1f4f7.svg" TargetMode="External"/><Relationship Id="rId9"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learn more about how scientists identify individual North Atlantic right whales. </a:t>
            </a:r>
          </a:p>
          <a:p>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1</a:t>
            </a:fld>
            <a:endParaRPr lang="en-US"/>
          </a:p>
        </p:txBody>
      </p:sp>
    </p:spTree>
    <p:extLst>
      <p:ext uri="{BB962C8B-B14F-4D97-AF65-F5344CB8AC3E}">
        <p14:creationId xmlns:p14="http://schemas.microsoft.com/office/powerpoint/2010/main" val="2393249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Whales that have continuous callosities on the head may have “peninsulas” within the callosities—these are small, round callosities that look like bulges in the callosities. Whales with a broken callosity pattern often also have these round callosities as well, but we call them “islands” because they are not attached to a larger callosity. [</a:t>
            </a:r>
            <a:r>
              <a:rPr lang="en-US" sz="1200" i="1" kern="1200" dirty="0">
                <a:solidFill>
                  <a:schemeClr val="tx1"/>
                </a:solidFill>
                <a:effectLst/>
                <a:latin typeface="+mn-lt"/>
                <a:ea typeface="+mn-ea"/>
                <a:cs typeface="+mn-cs"/>
              </a:rPr>
              <a:t>Point out the peninsulas and islands on the whales in the two pictures.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10</a:t>
            </a:fld>
            <a:endParaRPr lang="en-US"/>
          </a:p>
        </p:txBody>
      </p:sp>
    </p:spTree>
    <p:extLst>
      <p:ext uri="{BB962C8B-B14F-4D97-AF65-F5344CB8AC3E}">
        <p14:creationId xmlns:p14="http://schemas.microsoft.com/office/powerpoint/2010/main" val="145582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Sometimes whales have scars. These scars look white. Scars usually come from ship strikes or from entanglement in rope or other fishing gear.  Researchers can sometimes use scars to help identify right whales. The scars on the whale in this picture were made by the propeller of a boat. [</a:t>
            </a:r>
            <a:r>
              <a:rPr lang="en-US" sz="1200" i="1" kern="1200" dirty="0">
                <a:solidFill>
                  <a:schemeClr val="tx1"/>
                </a:solidFill>
                <a:effectLst/>
                <a:latin typeface="+mn-lt"/>
                <a:ea typeface="+mn-ea"/>
                <a:cs typeface="+mn-cs"/>
              </a:rPr>
              <a:t>Point out the parallel white lines on the whale on the left side of the photo.</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A47607-B01C-4886-97AB-58F344FC9ABD}" type="slidenum">
              <a:rPr lang="en-US" smtClean="0"/>
              <a:pPr/>
              <a:t>11</a:t>
            </a:fld>
            <a:endParaRPr lang="en-US"/>
          </a:p>
        </p:txBody>
      </p:sp>
    </p:spTree>
    <p:extLst>
      <p:ext uri="{BB962C8B-B14F-4D97-AF65-F5344CB8AC3E}">
        <p14:creationId xmlns:p14="http://schemas.microsoft.com/office/powerpoint/2010/main" val="336101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Some right whales have unique color patterns that help scientists identify them. This whale has a mostly white belly. Some right whales have bellies that are completely black. If scientists can get a good look at the belly, they can sometimes use the pattern there to help identify the whale.</a:t>
            </a:r>
          </a:p>
        </p:txBody>
      </p:sp>
      <p:sp>
        <p:nvSpPr>
          <p:cNvPr id="4" name="Slide Number Placeholder 3"/>
          <p:cNvSpPr>
            <a:spLocks noGrp="1"/>
          </p:cNvSpPr>
          <p:nvPr>
            <p:ph type="sldNum" sz="quarter" idx="10"/>
          </p:nvPr>
        </p:nvSpPr>
        <p:spPr/>
        <p:txBody>
          <a:bodyPr/>
          <a:lstStyle/>
          <a:p>
            <a:fld id="{4CA47607-B01C-4886-97AB-58F344FC9ABD}" type="slidenum">
              <a:rPr lang="en-US" smtClean="0"/>
              <a:pPr/>
              <a:t>12</a:t>
            </a:fld>
            <a:endParaRPr lang="en-US"/>
          </a:p>
        </p:txBody>
      </p:sp>
    </p:spTree>
    <p:extLst>
      <p:ext uri="{BB962C8B-B14F-4D97-AF65-F5344CB8AC3E}">
        <p14:creationId xmlns:p14="http://schemas.microsoft.com/office/powerpoint/2010/main" val="138178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Researchers take the photographs of each right whale and draw the outline of all callosities and scars seen on that whale on a data sheet. This data sheet becomes part of the right whale catalog and will be used to identify the individual whales from future photographs. Researchers need to find and record all of the identifying marks. Sometimes a photograph will only show a small part of the whale’s body, so creating a complete picture can be challenging! </a:t>
            </a:r>
          </a:p>
        </p:txBody>
      </p:sp>
      <p:sp>
        <p:nvSpPr>
          <p:cNvPr id="4" name="Slide Number Placeholder 3"/>
          <p:cNvSpPr>
            <a:spLocks noGrp="1"/>
          </p:cNvSpPr>
          <p:nvPr>
            <p:ph type="sldNum" sz="quarter" idx="10"/>
          </p:nvPr>
        </p:nvSpPr>
        <p:spPr/>
        <p:txBody>
          <a:bodyPr/>
          <a:lstStyle/>
          <a:p>
            <a:fld id="{4CA47607-B01C-4886-97AB-58F344FC9ABD}" type="slidenum">
              <a:rPr lang="en-US" smtClean="0"/>
              <a:pPr/>
              <a:t>13</a:t>
            </a:fld>
            <a:endParaRPr lang="en-US"/>
          </a:p>
        </p:txBody>
      </p:sp>
    </p:spTree>
    <p:extLst>
      <p:ext uri="{BB962C8B-B14F-4D97-AF65-F5344CB8AC3E}">
        <p14:creationId xmlns:p14="http://schemas.microsoft.com/office/powerpoint/2010/main" val="108573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going to show you some pictures of a whale called </a:t>
            </a:r>
            <a:r>
              <a:rPr lang="en-US" sz="1200" kern="1200" dirty="0" err="1">
                <a:solidFill>
                  <a:schemeClr val="tx1"/>
                </a:solidFill>
                <a:effectLst/>
                <a:latin typeface="+mn-lt"/>
                <a:ea typeface="+mn-ea"/>
                <a:cs typeface="+mn-cs"/>
              </a:rPr>
              <a:t>Pediddle</a:t>
            </a:r>
            <a:r>
              <a:rPr lang="en-US" sz="1200" kern="1200" dirty="0">
                <a:solidFill>
                  <a:schemeClr val="tx1"/>
                </a:solidFill>
                <a:effectLst/>
                <a:latin typeface="+mn-lt"/>
                <a:ea typeface="+mn-ea"/>
                <a:cs typeface="+mn-cs"/>
              </a:rPr>
              <a:t>. She is one of the hundreds of North Atlantic right whales that have been identified by scientists. </a:t>
            </a:r>
          </a:p>
          <a:p>
            <a:endParaRPr lang="en-US" dirty="0"/>
          </a:p>
          <a:p>
            <a:r>
              <a:rPr lang="en-US" dirty="0" err="1"/>
              <a:t>Thinkstock</a:t>
            </a:r>
            <a:r>
              <a:rPr lang="en-US" dirty="0"/>
              <a:t> image </a:t>
            </a:r>
            <a:r>
              <a:rPr lang="en-US" dirty="0">
                <a:effectLst/>
              </a:rPr>
              <a:t>488595749  (figure</a:t>
            </a:r>
            <a:r>
              <a:rPr lang="en-US" baseline="0" dirty="0">
                <a:effectLst/>
              </a:rPr>
              <a:t> looking through binoculars)</a:t>
            </a:r>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14</a:t>
            </a:fld>
            <a:endParaRPr lang="en-US"/>
          </a:p>
        </p:txBody>
      </p:sp>
    </p:spTree>
    <p:extLst>
      <p:ext uri="{BB962C8B-B14F-4D97-AF65-F5344CB8AC3E}">
        <p14:creationId xmlns:p14="http://schemas.microsoft.com/office/powerpoint/2010/main" val="231170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Remembering what we have just learned about callosities, let’s try to identify the different types of callosities that we see on </a:t>
            </a:r>
            <a:r>
              <a:rPr lang="en-US" sz="1200" kern="1200" dirty="0" err="1">
                <a:solidFill>
                  <a:schemeClr val="tx1"/>
                </a:solidFill>
                <a:effectLst/>
                <a:latin typeface="+mn-lt"/>
                <a:ea typeface="+mn-ea"/>
                <a:cs typeface="+mn-cs"/>
              </a:rPr>
              <a:t>Pediddle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As you click on the slide, the six different types of callosities will be highlighted—read the name of each one in turn</a:t>
            </a:r>
            <a:r>
              <a:rPr lang="en-US" sz="1200" kern="1200" dirty="0">
                <a:solidFill>
                  <a:schemeClr val="tx1"/>
                </a:solidFill>
                <a:effectLst/>
                <a:latin typeface="+mn-lt"/>
                <a:ea typeface="+mn-ea"/>
                <a:cs typeface="+mn-cs"/>
              </a:rPr>
              <a: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1442875-6849-431D-830B-CC7E214734A2}" type="slidenum">
              <a:rPr lang="en-US" smtClean="0"/>
              <a:t>15</a:t>
            </a:fld>
            <a:endParaRPr lang="en-US"/>
          </a:p>
        </p:txBody>
      </p:sp>
    </p:spTree>
    <p:extLst>
      <p:ext uri="{BB962C8B-B14F-4D97-AF65-F5344CB8AC3E}">
        <p14:creationId xmlns:p14="http://schemas.microsoft.com/office/powerpoint/2010/main" val="74707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all of the different callosities circled.</a:t>
            </a:r>
          </a:p>
          <a:p>
            <a:pPr marL="0" indent="0">
              <a:buNone/>
            </a:pPr>
            <a:endParaRPr lang="en-US" dirty="0"/>
          </a:p>
        </p:txBody>
      </p:sp>
      <p:sp>
        <p:nvSpPr>
          <p:cNvPr id="4" name="Slide Number Placeholder 3"/>
          <p:cNvSpPr>
            <a:spLocks noGrp="1"/>
          </p:cNvSpPr>
          <p:nvPr>
            <p:ph type="sldNum" sz="quarter" idx="10"/>
          </p:nvPr>
        </p:nvSpPr>
        <p:spPr/>
        <p:txBody>
          <a:bodyPr/>
          <a:lstStyle/>
          <a:p>
            <a:fld id="{71442875-6849-431D-830B-CC7E214734A2}" type="slidenum">
              <a:rPr lang="en-US" smtClean="0"/>
              <a:t>16</a:t>
            </a:fld>
            <a:endParaRPr lang="en-US"/>
          </a:p>
        </p:txBody>
      </p:sp>
    </p:spTree>
    <p:extLst>
      <p:ext uri="{BB962C8B-B14F-4D97-AF65-F5344CB8AC3E}">
        <p14:creationId xmlns:p14="http://schemas.microsoft.com/office/powerpoint/2010/main" val="185274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it’s your turn. On your right whale identification data sheet, try and draw all of the callosities and any scars that you might see in this photograph. Some of the white marks that we see where the water touches the whale’s back are actually glare from the sunlight reflecting off the water. Sometimes the whale’s skin will be shedding, leaving grey marks on the animal that will turn black later. It is helpful to have several photos of the same whale to make sure that all of the scars and callosities are correctly recorded! [</a:t>
            </a:r>
            <a:r>
              <a:rPr lang="en-US" sz="1200" i="1" kern="1200" dirty="0">
                <a:solidFill>
                  <a:schemeClr val="tx1"/>
                </a:solidFill>
                <a:effectLst/>
                <a:latin typeface="+mn-lt"/>
                <a:ea typeface="+mn-ea"/>
                <a:cs typeface="+mn-cs"/>
              </a:rPr>
              <a:t>Give the students several minutes to make their sketches.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17</a:t>
            </a:fld>
            <a:endParaRPr lang="en-US"/>
          </a:p>
        </p:txBody>
      </p:sp>
    </p:spTree>
    <p:extLst>
      <p:ext uri="{BB962C8B-B14F-4D97-AF65-F5344CB8AC3E}">
        <p14:creationId xmlns:p14="http://schemas.microsoft.com/office/powerpoint/2010/main" val="16346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Compare your drawing to the one that the researchers have in the catalog. How did you do? What marks did you get right? Which ones were you missing?</a:t>
            </a:r>
          </a:p>
        </p:txBody>
      </p:sp>
      <p:sp>
        <p:nvSpPr>
          <p:cNvPr id="4" name="Slide Number Placeholder 3"/>
          <p:cNvSpPr>
            <a:spLocks noGrp="1"/>
          </p:cNvSpPr>
          <p:nvPr>
            <p:ph type="sldNum" sz="quarter" idx="10"/>
          </p:nvPr>
        </p:nvSpPr>
        <p:spPr/>
        <p:txBody>
          <a:bodyPr/>
          <a:lstStyle/>
          <a:p>
            <a:fld id="{148473A5-415E-473D-AC0B-7B38B5ED4808}" type="slidenum">
              <a:rPr lang="en-US" smtClean="0"/>
              <a:pPr/>
              <a:t>18</a:t>
            </a:fld>
            <a:endParaRPr lang="en-US"/>
          </a:p>
        </p:txBody>
      </p:sp>
    </p:spTree>
    <p:extLst>
      <p:ext uri="{BB962C8B-B14F-4D97-AF65-F5344CB8AC3E}">
        <p14:creationId xmlns:p14="http://schemas.microsoft.com/office/powerpoint/2010/main" val="279339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may recall from earlier lessons, researchers use small airplanes to spot and photograph right whales. They may also take photographs from land using cameras with powerful zoom lenses.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A47607-B01C-4886-97AB-58F344FC9ABD}" type="slidenum">
              <a:rPr lang="en-US" smtClean="0"/>
              <a:pPr/>
              <a:t>2</a:t>
            </a:fld>
            <a:endParaRPr lang="en-US"/>
          </a:p>
        </p:txBody>
      </p:sp>
    </p:spTree>
    <p:extLst>
      <p:ext uri="{BB962C8B-B14F-4D97-AF65-F5344CB8AC3E}">
        <p14:creationId xmlns:p14="http://schemas.microsoft.com/office/powerpoint/2010/main" val="238629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photographs are all sent to the New England Aquarium, where they are added to the North Atlantic right whale catalog. This collection of photographs is viewable online at the New England Aquarium’s website. [</a:t>
            </a:r>
            <a:r>
              <a:rPr lang="en-US" sz="1200" i="1" kern="1200" dirty="0">
                <a:solidFill>
                  <a:schemeClr val="tx1"/>
                </a:solidFill>
                <a:effectLst/>
                <a:latin typeface="+mn-lt"/>
                <a:ea typeface="+mn-ea"/>
                <a:cs typeface="+mn-cs"/>
              </a:rPr>
              <a:t>http://rwcatalog.neaq.org/Terms.aspx</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3</a:t>
            </a:fld>
            <a:endParaRPr lang="en-US"/>
          </a:p>
        </p:txBody>
      </p:sp>
    </p:spTree>
    <p:extLst>
      <p:ext uri="{BB962C8B-B14F-4D97-AF65-F5344CB8AC3E}">
        <p14:creationId xmlns:p14="http://schemas.microsoft.com/office/powerpoint/2010/main" val="368978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Scientists study the photographs very carefully and try to figure out if the whale in the picture is one that they already have in the catalog, or if it is a “new” whale (one that has not previously been reported.) If it is a new whale, they will assign it a number and will add it to the catalog.  This helps scientists and managers keep track of the number of right whales remaining.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Airplane: </a:t>
            </a:r>
            <a:r>
              <a:rPr lang="en-US" dirty="0">
                <a:hlinkClick r:id="rId3"/>
              </a:rPr>
              <a:t>https://www.publicdomainpictures.net/pictures/20000/velka/flying-plane-2352129280404152n.jpg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Camera:</a:t>
            </a:r>
            <a:r>
              <a:rPr lang="en-US" i="1" baseline="0" dirty="0"/>
              <a:t> </a:t>
            </a:r>
            <a:r>
              <a:rPr lang="en-US" sz="1200" dirty="0">
                <a:hlinkClick r:id="rId4" tooltip="https://commons.wikimedia.org/wiki/File:Emoji_u1f4f7.svg"/>
              </a:rPr>
              <a:t>This Photo</a:t>
            </a:r>
            <a:r>
              <a:rPr lang="en-US" sz="1200" dirty="0"/>
              <a:t> by Unknown Author is licensed under </a:t>
            </a:r>
            <a:r>
              <a:rPr lang="en-US" sz="1200" dirty="0">
                <a:hlinkClick r:id="rId5" tooltip="https://creativecommons.org/licenses/by-sa/3.0/"/>
              </a:rPr>
              <a:t>CC BY-SA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Photos: </a:t>
            </a:r>
            <a:r>
              <a:rPr lang="en-US" sz="1200" dirty="0">
                <a:hlinkClick r:id="rId6" tooltip="http://gadgetsin.com/vintage-instant-photo-frame-decals.htm"/>
              </a:rPr>
              <a:t>This Photo</a:t>
            </a:r>
            <a:r>
              <a:rPr lang="en-US" sz="1200" dirty="0"/>
              <a:t> by Unknown Author is licensed under </a:t>
            </a:r>
            <a:r>
              <a:rPr lang="en-US" sz="1200" dirty="0">
                <a:hlinkClick r:id="rId7"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Person at computer: </a:t>
            </a:r>
            <a:r>
              <a:rPr lang="en-US" sz="1200" dirty="0">
                <a:hlinkClick r:id="rId8" tooltip="https://www.flickr.com/photos/worldbank/7556691542/"/>
              </a:rPr>
              <a:t>This Photo</a:t>
            </a:r>
            <a:r>
              <a:rPr lang="en-US" sz="1200" dirty="0"/>
              <a:t> by Unknown Author is licensed under </a:t>
            </a:r>
            <a:r>
              <a:rPr lang="en-US" sz="1200" dirty="0">
                <a:hlinkClick r:id="rId9" tooltip="https://creativecommons.org/licenses/by-nc-nd/3.0/"/>
              </a:rPr>
              <a:t>CC BY-NC-ND</a:t>
            </a:r>
            <a:endParaRPr lang="en-US" sz="1200" dirty="0"/>
          </a:p>
          <a:p>
            <a:endParaRPr lang="en-US" i="1"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4</a:t>
            </a:fld>
            <a:endParaRPr lang="en-US"/>
          </a:p>
        </p:txBody>
      </p:sp>
    </p:spTree>
    <p:extLst>
      <p:ext uri="{BB962C8B-B14F-4D97-AF65-F5344CB8AC3E}">
        <p14:creationId xmlns:p14="http://schemas.microsoft.com/office/powerpoint/2010/main" val="17121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Sometimes, scars and color patterns can be used to identify individual right whales. However, most right whales are identified by the callosity pattern,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is as individual as our fingerprints. </a:t>
            </a:r>
          </a:p>
          <a:p>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5</a:t>
            </a:fld>
            <a:endParaRPr lang="en-US"/>
          </a:p>
        </p:txBody>
      </p:sp>
    </p:spTree>
    <p:extLst>
      <p:ext uri="{BB962C8B-B14F-4D97-AF65-F5344CB8AC3E}">
        <p14:creationId xmlns:p14="http://schemas.microsoft.com/office/powerpoint/2010/main" val="21276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Callosities are places where the skin on the head is thickened and rough. Each pattern is unique to only one whale. The skin itself is dark, but small, white shrimp-like animals called </a:t>
            </a:r>
            <a:r>
              <a:rPr lang="en-US" sz="1200" kern="1200" dirty="0" err="1">
                <a:solidFill>
                  <a:schemeClr val="tx1"/>
                </a:solidFill>
                <a:effectLst/>
                <a:latin typeface="+mn-lt"/>
                <a:ea typeface="+mn-ea"/>
                <a:cs typeface="+mn-cs"/>
              </a:rPr>
              <a:t>cyamids</a:t>
            </a:r>
            <a:r>
              <a:rPr lang="en-US" sz="1200" kern="1200" dirty="0">
                <a:solidFill>
                  <a:schemeClr val="tx1"/>
                </a:solidFill>
                <a:effectLst/>
                <a:latin typeface="+mn-lt"/>
                <a:ea typeface="+mn-ea"/>
                <a:cs typeface="+mn-cs"/>
              </a:rPr>
              <a:t> or whale lice move into these areas. The </a:t>
            </a:r>
            <a:r>
              <a:rPr lang="en-US" sz="1200" kern="1200" dirty="0" err="1">
                <a:solidFill>
                  <a:schemeClr val="tx1"/>
                </a:solidFill>
                <a:effectLst/>
                <a:latin typeface="+mn-lt"/>
                <a:ea typeface="+mn-ea"/>
                <a:cs typeface="+mn-cs"/>
              </a:rPr>
              <a:t>cyamids</a:t>
            </a:r>
            <a:r>
              <a:rPr lang="en-US" sz="1200" kern="1200" dirty="0">
                <a:solidFill>
                  <a:schemeClr val="tx1"/>
                </a:solidFill>
                <a:effectLst/>
                <a:latin typeface="+mn-lt"/>
                <a:ea typeface="+mn-ea"/>
                <a:cs typeface="+mn-cs"/>
              </a:rPr>
              <a:t> make the callosities look white and allow right whales to be identified from their photographs.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Whale lice pic:</a:t>
            </a:r>
            <a:r>
              <a:rPr lang="en-US" i="1" baseline="0" dirty="0"/>
              <a:t> creative commons licensed photo by Hans </a:t>
            </a:r>
            <a:r>
              <a:rPr lang="en-US" i="1" baseline="0" dirty="0" err="1"/>
              <a:t>Hillewaert</a:t>
            </a:r>
            <a:r>
              <a:rPr lang="en-US" i="1" baseline="0" dirty="0"/>
              <a:t> accessed at http://en.wikipedia.org/wiki/Whale_louse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6</a:t>
            </a:fld>
            <a:endParaRPr lang="en-US"/>
          </a:p>
        </p:txBody>
      </p:sp>
    </p:spTree>
    <p:extLst>
      <p:ext uri="{BB962C8B-B14F-4D97-AF65-F5344CB8AC3E}">
        <p14:creationId xmlns:p14="http://schemas.microsoft.com/office/powerpoint/2010/main" val="308636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different locations on the whale where callosities can be found. They are mostly on the head. Scientists look for callosities that form different patterns on different whales, allowing identification of</a:t>
            </a:r>
            <a:r>
              <a:rPr lang="en-US" sz="1200" kern="1200" baseline="0" dirty="0">
                <a:solidFill>
                  <a:schemeClr val="tx1"/>
                </a:solidFill>
                <a:effectLst/>
                <a:latin typeface="+mn-lt"/>
                <a:ea typeface="+mn-ea"/>
                <a:cs typeface="+mn-cs"/>
              </a:rPr>
              <a:t> individuals. T</a:t>
            </a:r>
            <a:r>
              <a:rPr lang="en-US" sz="1200" kern="1200" dirty="0">
                <a:solidFill>
                  <a:schemeClr val="tx1"/>
                </a:solidFill>
                <a:effectLst/>
                <a:latin typeface="+mn-lt"/>
                <a:ea typeface="+mn-ea"/>
                <a:cs typeface="+mn-cs"/>
              </a:rPr>
              <a:t>he “Bonnet” describes callosities located on the top of the rostrum, or front part of the head, the chin, and the lips. The “coaming” refers to</a:t>
            </a:r>
            <a:r>
              <a:rPr lang="en-US" sz="1200" kern="1200" baseline="0" dirty="0">
                <a:solidFill>
                  <a:schemeClr val="tx1"/>
                </a:solidFill>
                <a:effectLst/>
                <a:latin typeface="+mn-lt"/>
                <a:ea typeface="+mn-ea"/>
                <a:cs typeface="+mn-cs"/>
              </a:rPr>
              <a:t> callosities on</a:t>
            </a:r>
            <a:r>
              <a:rPr lang="en-US" sz="1200" kern="1200" dirty="0">
                <a:solidFill>
                  <a:schemeClr val="tx1"/>
                </a:solidFill>
                <a:effectLst/>
                <a:latin typeface="+mn-lt"/>
                <a:ea typeface="+mn-ea"/>
                <a:cs typeface="+mn-cs"/>
              </a:rPr>
              <a:t> the area right in front of the blowhole, the area just behind the blowhole, and the area over the eye. </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7</a:t>
            </a:fld>
            <a:endParaRPr lang="en-US"/>
          </a:p>
        </p:txBody>
      </p:sp>
    </p:spTree>
    <p:extLst>
      <p:ext uri="{BB962C8B-B14F-4D97-AF65-F5344CB8AC3E}">
        <p14:creationId xmlns:p14="http://schemas.microsoft.com/office/powerpoint/2010/main" val="61488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can see each of the different callosity types. Remember that the shapes and sizes of the callosities will vary from whale to whale. Also, not every whale has all of the different types of callosities.</a:t>
            </a:r>
          </a:p>
          <a:p>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8</a:t>
            </a:fld>
            <a:endParaRPr lang="en-US"/>
          </a:p>
        </p:txBody>
      </p:sp>
    </p:spTree>
    <p:extLst>
      <p:ext uri="{BB962C8B-B14F-4D97-AF65-F5344CB8AC3E}">
        <p14:creationId xmlns:p14="http://schemas.microsoft.com/office/powerpoint/2010/main" val="332145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bonnet and coaming are sometimes joined together. Sometimes they are separate. When they are joined together, the pattern is called “continuous”. When they are separate, they form a broken callosity pattern. Which of these two whales has a continuous callosity pattern? [Answer: the one on the right. Note that the whale on the left looks a little different because it is swimming with its mouth open—probably feeding!]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A47607-B01C-4886-97AB-58F344FC9ABD}" type="slidenum">
              <a:rPr lang="en-US" smtClean="0"/>
              <a:pPr/>
              <a:t>9</a:t>
            </a:fld>
            <a:endParaRPr lang="en-US"/>
          </a:p>
        </p:txBody>
      </p:sp>
    </p:spTree>
    <p:extLst>
      <p:ext uri="{BB962C8B-B14F-4D97-AF65-F5344CB8AC3E}">
        <p14:creationId xmlns:p14="http://schemas.microsoft.com/office/powerpoint/2010/main" val="295072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136E0B-D91E-40F6-BAEA-7A116D622743}" type="datetimeFigureOut">
              <a:rPr lang="en-US" smtClean="0"/>
              <a:pPr/>
              <a:t>10/11/2019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E18887-1970-472E-9BF6-E18A3C55038C}" type="slidenum">
              <a:rPr lang="en-US" smtClean="0"/>
              <a:pPr/>
              <a:t>‹#›</a:t>
            </a:fld>
            <a:endParaRPr lang="en-US"/>
          </a:p>
        </p:txBody>
      </p:sp>
    </p:spTree>
    <p:extLst>
      <p:ext uri="{BB962C8B-B14F-4D97-AF65-F5344CB8AC3E}">
        <p14:creationId xmlns:p14="http://schemas.microsoft.com/office/powerpoint/2010/main" val="9065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srcRect r="7552" b="53832"/>
          <a:stretch>
            <a:fillRect/>
          </a:stretch>
        </p:blipFill>
        <p:spPr bwMode="auto">
          <a:xfrm>
            <a:off x="4648200" y="4698600"/>
            <a:ext cx="4495800" cy="2159400"/>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0CFBDE-DE7B-40AB-8674-22E3F3D02BFC}" type="datetimeFigureOut">
              <a:rPr lang="en-US" smtClean="0"/>
              <a:pPr/>
              <a:t>10/11/2019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FF9585-2639-4E35-983A-AC04DB803116}" type="slidenum">
              <a:rPr lang="en-US" smtClean="0"/>
              <a:pPr/>
              <a:t>‹#›</a:t>
            </a:fld>
            <a:endParaRPr lang="en-US"/>
          </a:p>
        </p:txBody>
      </p:sp>
    </p:spTree>
    <p:extLst>
      <p:ext uri="{BB962C8B-B14F-4D97-AF65-F5344CB8AC3E}">
        <p14:creationId xmlns:p14="http://schemas.microsoft.com/office/powerpoint/2010/main" val="101869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136E0B-D91E-40F6-BAEA-7A116D622743}" type="datetimeFigureOut">
              <a:rPr lang="en-US" smtClean="0"/>
              <a:pPr/>
              <a:t>10/11/2019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E18887-1970-472E-9BF6-E18A3C55038C}" type="slidenum">
              <a:rPr lang="en-US" smtClean="0"/>
              <a:pPr/>
              <a:t>‹#›</a:t>
            </a:fld>
            <a:endParaRPr lang="en-US"/>
          </a:p>
        </p:txBody>
      </p:sp>
    </p:spTree>
    <p:extLst>
      <p:ext uri="{BB962C8B-B14F-4D97-AF65-F5344CB8AC3E}">
        <p14:creationId xmlns:p14="http://schemas.microsoft.com/office/powerpoint/2010/main" val="111602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4"/>
          <a:srcRect l="2941" b="38185"/>
          <a:stretch>
            <a:fillRect/>
          </a:stretch>
        </p:blipFill>
        <p:spPr bwMode="auto">
          <a:xfrm>
            <a:off x="76200" y="76200"/>
            <a:ext cx="7543800" cy="6553200"/>
          </a:xfrm>
          <a:prstGeom prst="rect">
            <a:avLst/>
          </a:prstGeom>
          <a:noFill/>
          <a:ln w="9525">
            <a:noFill/>
            <a:miter lim="800000"/>
            <a:headEnd/>
            <a:tailEnd/>
          </a:ln>
          <a:effectLst/>
        </p:spPr>
      </p:pic>
      <p:sp>
        <p:nvSpPr>
          <p:cNvPr id="9" name="Title 1"/>
          <p:cNvSpPr txBox="1">
            <a:spLocks/>
          </p:cNvSpPr>
          <p:nvPr userDrawn="1"/>
        </p:nvSpPr>
        <p:spPr>
          <a:xfrm>
            <a:off x="4267200" y="2743200"/>
            <a:ext cx="4191000" cy="3581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54A4"/>
              </a:solidFill>
              <a:effectLst/>
              <a:uLnTx/>
              <a:uFillTx/>
              <a:latin typeface="+mj-lt"/>
              <a:ea typeface="+mj-ea"/>
              <a:cs typeface="+mj-cs"/>
            </a:endParaRPr>
          </a:p>
        </p:txBody>
      </p:sp>
      <p:pic>
        <p:nvPicPr>
          <p:cNvPr id="1026" name="Picture 2"/>
          <p:cNvPicPr>
            <a:picLocks noChangeAspect="1" noChangeArrowheads="1"/>
          </p:cNvPicPr>
          <p:nvPr userDrawn="1"/>
        </p:nvPicPr>
        <p:blipFill>
          <a:blip r:embed="rId5" cstate="print"/>
          <a:srcRect/>
          <a:stretch>
            <a:fillRect/>
          </a:stretch>
        </p:blipFill>
        <p:spPr bwMode="auto">
          <a:xfrm>
            <a:off x="5257800" y="6240084"/>
            <a:ext cx="1524000" cy="463550"/>
          </a:xfrm>
          <a:prstGeom prst="rect">
            <a:avLst/>
          </a:prstGeom>
          <a:noFill/>
        </p:spPr>
      </p:pic>
      <p:pic>
        <p:nvPicPr>
          <p:cNvPr id="1027" name="Picture 3"/>
          <p:cNvPicPr>
            <a:picLocks noChangeAspect="1" noChangeArrowheads="1"/>
          </p:cNvPicPr>
          <p:nvPr userDrawn="1"/>
        </p:nvPicPr>
        <p:blipFill>
          <a:blip r:embed="rId6"/>
          <a:srcRect/>
          <a:stretch>
            <a:fillRect/>
          </a:stretch>
        </p:blipFill>
        <p:spPr bwMode="auto">
          <a:xfrm>
            <a:off x="6905625" y="6019800"/>
            <a:ext cx="942975" cy="639762"/>
          </a:xfrm>
          <a:prstGeom prst="rect">
            <a:avLst/>
          </a:prstGeom>
          <a:noFill/>
        </p:spPr>
      </p:pic>
      <p:pic>
        <p:nvPicPr>
          <p:cNvPr id="1028" name="Picture 4" descr="C:\Documents and Settings\cheryl.bonnes\Desktop\CSB Folders\NOAA\NOAA and DOC logos\NOAA Logo\NOAA logo 2012\noaa-fisheries-rgb-2line-horizontal.png"/>
          <p:cNvPicPr>
            <a:picLocks noChangeAspect="1" noChangeArrowheads="1"/>
          </p:cNvPicPr>
          <p:nvPr userDrawn="1"/>
        </p:nvPicPr>
        <p:blipFill>
          <a:blip r:embed="rId7" cstate="print"/>
          <a:srcRect/>
          <a:stretch>
            <a:fillRect/>
          </a:stretch>
        </p:blipFill>
        <p:spPr bwMode="auto">
          <a:xfrm>
            <a:off x="3657600" y="6172200"/>
            <a:ext cx="1487427" cy="519112"/>
          </a:xfrm>
          <a:prstGeom prst="rect">
            <a:avLst/>
          </a:prstGeom>
          <a:noFill/>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19387" y="5943600"/>
            <a:ext cx="687307" cy="8382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5"/>
          <a:srcRect r="7552" b="53832"/>
          <a:stretch>
            <a:fillRect/>
          </a:stretch>
        </p:blipFill>
        <p:spPr bwMode="auto">
          <a:xfrm>
            <a:off x="5562600" y="5029200"/>
            <a:ext cx="3581400" cy="1720200"/>
          </a:xfrm>
          <a:prstGeom prst="rect">
            <a:avLst/>
          </a:prstGeom>
          <a:noFill/>
          <a:ln w="9525">
            <a:noFill/>
            <a:miter lim="800000"/>
            <a:headEnd/>
            <a:tailEnd/>
          </a:ln>
          <a:effectLst/>
        </p:spPr>
      </p:pic>
      <p:sp>
        <p:nvSpPr>
          <p:cNvPr id="11" name="Title 1"/>
          <p:cNvSpPr txBox="1">
            <a:spLocks/>
          </p:cNvSpPr>
          <p:nvPr userDrawn="1"/>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Footer Placeholder 4"/>
          <p:cNvSpPr txBox="1">
            <a:spLocks/>
          </p:cNvSpPr>
          <p:nvPr userDrawn="1"/>
        </p:nvSpPr>
        <p:spPr>
          <a:xfrm>
            <a:off x="685800" y="6172200"/>
            <a:ext cx="3810000" cy="365125"/>
          </a:xfrm>
          <a:prstGeom prst="rect">
            <a:avLst/>
          </a:prstGeom>
        </p:spPr>
        <p:txBody>
          <a:bodyPr/>
          <a:lstStyle>
            <a:lvl1pPr algn="r">
              <a:defRPr baseline="0">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p:txBody>
      </p:sp>
      <p:sp>
        <p:nvSpPr>
          <p:cNvPr id="13" name="Title 1"/>
          <p:cNvSpPr txBox="1">
            <a:spLocks/>
          </p:cNvSpPr>
          <p:nvPr userDrawn="1"/>
        </p:nvSpPr>
        <p:spPr>
          <a:xfrm>
            <a:off x="609600" y="304800"/>
            <a:ext cx="8229600" cy="914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54A4"/>
              </a:solidFill>
              <a:effectLst/>
              <a:uLnTx/>
              <a:uFillTx/>
              <a:latin typeface="+mj-lt"/>
              <a:ea typeface="+mj-ea"/>
              <a:cs typeface="+mj-cs"/>
            </a:endParaRPr>
          </a:p>
        </p:txBody>
      </p:sp>
      <p:sp>
        <p:nvSpPr>
          <p:cNvPr id="10" name="Footer Placeholder 4"/>
          <p:cNvSpPr txBox="1">
            <a:spLocks/>
          </p:cNvSpPr>
          <p:nvPr userDrawn="1"/>
        </p:nvSpPr>
        <p:spPr>
          <a:xfrm>
            <a:off x="304800" y="6492875"/>
            <a:ext cx="5486400" cy="365125"/>
          </a:xfrm>
          <a:prstGeom prst="rect">
            <a:avLst/>
          </a:prstGeom>
        </p:spPr>
        <p:txBody>
          <a:bodyPr/>
          <a:lstStyle>
            <a:lvl1pPr algn="r">
              <a:defRPr baseline="0">
                <a:solidFill>
                  <a:schemeClr val="tx2">
                    <a:lumMod val="60000"/>
                    <a:lumOff val="40000"/>
                  </a:schemeClr>
                </a:solidFill>
              </a:defRPr>
            </a:lvl1pPr>
          </a:lstStyle>
          <a:p>
            <a:pPr algn="ctr"/>
            <a:r>
              <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rPr>
              <a:t>Lesson 12  	  </a:t>
            </a:r>
            <a:r>
              <a:rPr lang="en-US" sz="1800" b="1" dirty="0">
                <a:solidFill>
                  <a:srgbClr val="002060"/>
                </a:solidFill>
              </a:rPr>
              <a:t>Identifying Individual Right Whales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rPr>
              <a:t> </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tiff"/></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www.gadnr.org/" TargetMode="External"/><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coastalstudies.org/index.htm" TargetMode="External"/><Relationship Id="rId11" Type="http://schemas.openxmlformats.org/officeDocument/2006/relationships/image" Target="../media/image13.gif"/><Relationship Id="rId5" Type="http://schemas.openxmlformats.org/officeDocument/2006/relationships/image" Target="../media/image9.jpeg"/><Relationship Id="rId10" Type="http://schemas.openxmlformats.org/officeDocument/2006/relationships/image" Target="../media/image12.jpg"/><Relationship Id="rId4" Type="http://schemas.openxmlformats.org/officeDocument/2006/relationships/image" Target="../media/image8.jpeg"/><Relationship Id="rId9"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hyperlink" Target="http://gadgetsin.com/vintage-instant-photo-frame-decals.htm"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mmons.wikimedia.org/wiki/File:Emoji_u1f4f7.svg" TargetMode="External"/><Relationship Id="rId5" Type="http://schemas.openxmlformats.org/officeDocument/2006/relationships/image" Target="../media/image17.png"/><Relationship Id="rId10" Type="http://schemas.openxmlformats.org/officeDocument/2006/relationships/hyperlink" Target="https://www.flickr.com/photos/worldbank/7556691542/" TargetMode="External"/><Relationship Id="rId4" Type="http://schemas.openxmlformats.org/officeDocument/2006/relationships/hyperlink" Target="http://publicdomainpictures.net/view-image.php?image=10928&amp;picture=flying-plane&amp;large=1" TargetMode="Externa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5002" y="2438400"/>
            <a:ext cx="4343400" cy="2800767"/>
          </a:xfrm>
          <a:prstGeom prst="rect">
            <a:avLst/>
          </a:prstGeom>
          <a:noFill/>
        </p:spPr>
        <p:txBody>
          <a:bodyPr wrap="square" rtlCol="0">
            <a:spAutoFit/>
          </a:bodyPr>
          <a:lstStyle/>
          <a:p>
            <a:pPr algn="ctr"/>
            <a:r>
              <a:rPr lang="en-US" sz="4400" b="1">
                <a:solidFill>
                  <a:srgbClr val="002060"/>
                </a:solidFill>
              </a:rPr>
              <a:t>Lesson 12:</a:t>
            </a:r>
          </a:p>
          <a:p>
            <a:pPr algn="ctr"/>
            <a:r>
              <a:rPr lang="en-US" sz="4400" b="1" dirty="0">
                <a:solidFill>
                  <a:srgbClr val="002060"/>
                </a:solidFill>
              </a:rPr>
              <a:t>Identifying Individual Right Whales</a:t>
            </a:r>
          </a:p>
        </p:txBody>
      </p:sp>
    </p:spTree>
    <p:extLst>
      <p:ext uri="{BB962C8B-B14F-4D97-AF65-F5344CB8AC3E}">
        <p14:creationId xmlns:p14="http://schemas.microsoft.com/office/powerpoint/2010/main" val="33995396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1" y="314392"/>
            <a:ext cx="8229600" cy="959895"/>
          </a:xfrm>
        </p:spPr>
        <p:txBody>
          <a:bodyPr/>
          <a:lstStyle/>
          <a:p>
            <a:r>
              <a:rPr lang="en-US" b="1" dirty="0">
                <a:solidFill>
                  <a:srgbClr val="002060"/>
                </a:solidFill>
              </a:rPr>
              <a:t>Islands? or Peninsulas?</a:t>
            </a:r>
          </a:p>
        </p:txBody>
      </p:sp>
      <p:sp>
        <p:nvSpPr>
          <p:cNvPr id="6" name="TextBox 5"/>
          <p:cNvSpPr txBox="1"/>
          <p:nvPr/>
        </p:nvSpPr>
        <p:spPr>
          <a:xfrm>
            <a:off x="7780868" y="1043455"/>
            <a:ext cx="1524000" cy="461665"/>
          </a:xfrm>
          <a:prstGeom prst="rect">
            <a:avLst/>
          </a:prstGeom>
          <a:noFill/>
        </p:spPr>
        <p:txBody>
          <a:bodyPr wrap="square" rtlCol="0">
            <a:spAutoFit/>
          </a:bodyPr>
          <a:lstStyle/>
          <a:p>
            <a:r>
              <a:rPr lang="en-US" sz="2400" b="1" dirty="0">
                <a:solidFill>
                  <a:srgbClr val="002060"/>
                </a:solidFill>
              </a:rPr>
              <a:t>Island</a:t>
            </a:r>
          </a:p>
        </p:txBody>
      </p:sp>
      <p:sp>
        <p:nvSpPr>
          <p:cNvPr id="9" name="TextBox 8"/>
          <p:cNvSpPr txBox="1"/>
          <p:nvPr/>
        </p:nvSpPr>
        <p:spPr>
          <a:xfrm>
            <a:off x="3733800" y="1043456"/>
            <a:ext cx="1524000" cy="461665"/>
          </a:xfrm>
          <a:prstGeom prst="rect">
            <a:avLst/>
          </a:prstGeom>
          <a:noFill/>
        </p:spPr>
        <p:txBody>
          <a:bodyPr wrap="square" rtlCol="0">
            <a:spAutoFit/>
          </a:bodyPr>
          <a:lstStyle/>
          <a:p>
            <a:r>
              <a:rPr lang="en-US" sz="2400" b="1" dirty="0">
                <a:solidFill>
                  <a:srgbClr val="002060"/>
                </a:solidFill>
              </a:rPr>
              <a:t>Peninsula</a:t>
            </a:r>
          </a:p>
        </p:txBody>
      </p:sp>
      <p:pic>
        <p:nvPicPr>
          <p:cNvPr id="13" name="Picture 2" descr="http://rwcatalog.neaq.org/ImageHandler.ashx?ImageTypeId=1&amp;ImageId=9562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722" t="13656" r="45759" b="34036"/>
          <a:stretch/>
        </p:blipFill>
        <p:spPr bwMode="auto">
          <a:xfrm>
            <a:off x="897465" y="1550418"/>
            <a:ext cx="3755465" cy="3793939"/>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4" name="Picture 2" descr="http://rwcatalog.neaq.org/ImageHandler.ashx?ImageTypeId=1&amp;ImageId=129136"/>
          <p:cNvPicPr>
            <a:picLocks noChangeAspect="1" noChangeArrowheads="1"/>
          </p:cNvPicPr>
          <p:nvPr/>
        </p:nvPicPr>
        <p:blipFill rotWithShape="1">
          <a:blip r:embed="rId4">
            <a:extLst>
              <a:ext uri="{28A0092B-C50C-407E-A947-70E740481C1C}">
                <a14:useLocalDpi xmlns:a14="http://schemas.microsoft.com/office/drawing/2010/main" val="0"/>
              </a:ext>
            </a:extLst>
          </a:blip>
          <a:srcRect l="18689" t="7111" r="50862" b="45511"/>
          <a:stretch/>
        </p:blipFill>
        <p:spPr bwMode="auto">
          <a:xfrm>
            <a:off x="4936065" y="1550418"/>
            <a:ext cx="3657600" cy="3793939"/>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21265" y="1567190"/>
            <a:ext cx="3429000" cy="261610"/>
          </a:xfrm>
          <a:prstGeom prst="rect">
            <a:avLst/>
          </a:prstGeom>
          <a:noFill/>
        </p:spPr>
        <p:txBody>
          <a:bodyPr wrap="square" rtlCol="0">
            <a:spAutoFit/>
          </a:bodyPr>
          <a:lstStyle/>
          <a:p>
            <a:r>
              <a:rPr lang="en-US" sz="1100" b="1" i="1" dirty="0">
                <a:solidFill>
                  <a:schemeClr val="bg1"/>
                </a:solidFill>
              </a:rPr>
              <a:t>Photo credit: NOAA/NEFSC.  Permit # 775-1600</a:t>
            </a:r>
          </a:p>
        </p:txBody>
      </p:sp>
      <p:sp>
        <p:nvSpPr>
          <p:cNvPr id="16" name="TextBox 15"/>
          <p:cNvSpPr txBox="1"/>
          <p:nvPr/>
        </p:nvSpPr>
        <p:spPr>
          <a:xfrm>
            <a:off x="4859865" y="1517408"/>
            <a:ext cx="3818466" cy="261610"/>
          </a:xfrm>
          <a:prstGeom prst="rect">
            <a:avLst/>
          </a:prstGeom>
          <a:noFill/>
        </p:spPr>
        <p:txBody>
          <a:bodyPr wrap="square" rtlCol="0">
            <a:spAutoFit/>
          </a:bodyPr>
          <a:lstStyle/>
          <a:p>
            <a:r>
              <a:rPr lang="en-US" sz="1100" b="1" i="1" dirty="0">
                <a:solidFill>
                  <a:schemeClr val="bg1"/>
                </a:solidFill>
              </a:rPr>
              <a:t>Photo credit: PCCS, taken under NMFS permit 633-1763</a:t>
            </a:r>
          </a:p>
        </p:txBody>
      </p:sp>
      <p:cxnSp>
        <p:nvCxnSpPr>
          <p:cNvPr id="10" name="Straight Arrow Connector 9"/>
          <p:cNvCxnSpPr/>
          <p:nvPr/>
        </p:nvCxnSpPr>
        <p:spPr>
          <a:xfrm flipH="1">
            <a:off x="2819402" y="1371600"/>
            <a:ext cx="1142998"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477000" y="1371600"/>
            <a:ext cx="1371600" cy="1863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83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srcRect l="11165" t="34937" r="8644" b="-156"/>
          <a:stretch/>
        </p:blipFill>
        <p:spPr bwMode="auto">
          <a:xfrm>
            <a:off x="685800" y="1708151"/>
            <a:ext cx="7162800" cy="3883692"/>
          </a:xfrm>
          <a:prstGeom prst="rect">
            <a:avLst/>
          </a:prstGeom>
          <a:ln w="38100" cap="sq" cmpd="sng">
            <a:solidFill>
              <a:srgbClr val="002060"/>
            </a:solidFill>
            <a:miter lim="800000"/>
          </a:ln>
          <a:effectLst/>
        </p:spPr>
      </p:pic>
      <p:sp>
        <p:nvSpPr>
          <p:cNvPr id="4" name="TextBox 3"/>
          <p:cNvSpPr txBox="1"/>
          <p:nvPr/>
        </p:nvSpPr>
        <p:spPr>
          <a:xfrm>
            <a:off x="4495800" y="6477000"/>
            <a:ext cx="3789820" cy="215444"/>
          </a:xfrm>
          <a:prstGeom prst="rect">
            <a:avLst/>
          </a:prstGeom>
          <a:noFill/>
        </p:spPr>
        <p:txBody>
          <a:bodyPr wrap="none" rtlCol="0">
            <a:spAutoFit/>
          </a:bodyPr>
          <a:lstStyle/>
          <a:p>
            <a:r>
              <a:rPr lang="en-US" sz="800" dirty="0">
                <a:solidFill>
                  <a:schemeClr val="bg1"/>
                </a:solidFill>
              </a:rPr>
              <a:t>Florida Fish and Wildlife Conservation Commission, NOAA Research Permit # 594-1759</a:t>
            </a:r>
          </a:p>
        </p:txBody>
      </p:sp>
      <p:sp>
        <p:nvSpPr>
          <p:cNvPr id="5" name="TextBox 4"/>
          <p:cNvSpPr txBox="1"/>
          <p:nvPr/>
        </p:nvSpPr>
        <p:spPr>
          <a:xfrm>
            <a:off x="0" y="630933"/>
            <a:ext cx="8968939" cy="1077218"/>
          </a:xfrm>
          <a:prstGeom prst="rect">
            <a:avLst/>
          </a:prstGeom>
          <a:noFill/>
        </p:spPr>
        <p:txBody>
          <a:bodyPr wrap="square" rtlCol="0">
            <a:spAutoFit/>
          </a:bodyPr>
          <a:lstStyle/>
          <a:p>
            <a:pPr algn="ctr"/>
            <a:r>
              <a:rPr lang="en-US" sz="3200" dirty="0">
                <a:solidFill>
                  <a:srgbClr val="002060"/>
                </a:solidFill>
              </a:rPr>
              <a:t>Scientists can also use scars to help </a:t>
            </a:r>
          </a:p>
          <a:p>
            <a:pPr algn="ctr"/>
            <a:r>
              <a:rPr lang="en-US" sz="3200" dirty="0">
                <a:solidFill>
                  <a:srgbClr val="002060"/>
                </a:solidFill>
              </a:rPr>
              <a:t>identify different right whales. </a:t>
            </a:r>
          </a:p>
        </p:txBody>
      </p:sp>
      <p:sp>
        <p:nvSpPr>
          <p:cNvPr id="6" name="Title 1"/>
          <p:cNvSpPr txBox="1">
            <a:spLocks/>
          </p:cNvSpPr>
          <p:nvPr/>
        </p:nvSpPr>
        <p:spPr>
          <a:xfrm>
            <a:off x="499167"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Scars</a:t>
            </a:r>
          </a:p>
        </p:txBody>
      </p:sp>
      <p:sp>
        <p:nvSpPr>
          <p:cNvPr id="8" name="TextBox 7"/>
          <p:cNvSpPr txBox="1"/>
          <p:nvPr/>
        </p:nvSpPr>
        <p:spPr>
          <a:xfrm>
            <a:off x="1981288" y="1708151"/>
            <a:ext cx="5867312" cy="261610"/>
          </a:xfrm>
          <a:prstGeom prst="rect">
            <a:avLst/>
          </a:prstGeom>
          <a:noFill/>
        </p:spPr>
        <p:txBody>
          <a:bodyPr wrap="none" rtlCol="0">
            <a:spAutoFit/>
          </a:bodyPr>
          <a:lstStyle/>
          <a:p>
            <a:r>
              <a:rPr lang="en-US" sz="1100" i="1" dirty="0">
                <a:solidFill>
                  <a:schemeClr val="bg1"/>
                </a:solidFill>
              </a:rPr>
              <a:t>Photo credit: Florida Fish and Wildlife Conservation Commission, NOAA Research Permit # 594-1759</a:t>
            </a:r>
          </a:p>
        </p:txBody>
      </p:sp>
    </p:spTree>
    <p:extLst>
      <p:ext uri="{BB962C8B-B14F-4D97-AF65-F5344CB8AC3E}">
        <p14:creationId xmlns:p14="http://schemas.microsoft.com/office/powerpoint/2010/main" val="48013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6477000"/>
            <a:ext cx="3789820" cy="215444"/>
          </a:xfrm>
          <a:prstGeom prst="rect">
            <a:avLst/>
          </a:prstGeom>
          <a:noFill/>
        </p:spPr>
        <p:txBody>
          <a:bodyPr wrap="none" rtlCol="0">
            <a:spAutoFit/>
          </a:bodyPr>
          <a:lstStyle/>
          <a:p>
            <a:r>
              <a:rPr lang="en-US" sz="800" dirty="0">
                <a:solidFill>
                  <a:schemeClr val="bg1"/>
                </a:solidFill>
              </a:rPr>
              <a:t>Florida Fish and Wildlife Conservation Commission, NOAA Research Permit # 594-1759</a:t>
            </a:r>
          </a:p>
        </p:txBody>
      </p:sp>
      <p:sp>
        <p:nvSpPr>
          <p:cNvPr id="6" name="Title 1"/>
          <p:cNvSpPr txBox="1">
            <a:spLocks/>
          </p:cNvSpPr>
          <p:nvPr/>
        </p:nvSpPr>
        <p:spPr>
          <a:xfrm>
            <a:off x="499167"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Color Patterns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69" t="9750" r="21444" b="22551"/>
          <a:stretch/>
        </p:blipFill>
        <p:spPr bwMode="auto">
          <a:xfrm>
            <a:off x="1523830" y="990600"/>
            <a:ext cx="6180274" cy="466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029" y="5287232"/>
            <a:ext cx="6027875" cy="369332"/>
          </a:xfrm>
          <a:prstGeom prst="rect">
            <a:avLst/>
          </a:prstGeom>
          <a:noFill/>
        </p:spPr>
        <p:txBody>
          <a:bodyPr wrap="square" rtlCol="0">
            <a:spAutoFit/>
          </a:bodyPr>
          <a:lstStyle/>
          <a:p>
            <a:r>
              <a:rPr lang="en-US" dirty="0"/>
              <a:t>Photo credit: FWC/NOAA Research Permit #665-1652-00</a:t>
            </a:r>
          </a:p>
        </p:txBody>
      </p:sp>
    </p:spTree>
    <p:extLst>
      <p:ext uri="{BB962C8B-B14F-4D97-AF65-F5344CB8AC3E}">
        <p14:creationId xmlns:p14="http://schemas.microsoft.com/office/powerpoint/2010/main" val="135711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rwcatalog.neaq.org/ImageHandler.ashx?ImageTypeId=1&amp;ImageId=30076"/>
          <p:cNvPicPr>
            <a:picLocks noChangeAspect="1" noChangeArrowheads="1"/>
          </p:cNvPicPr>
          <p:nvPr/>
        </p:nvPicPr>
        <p:blipFill rotWithShape="1">
          <a:blip r:embed="rId3">
            <a:extLst>
              <a:ext uri="{28A0092B-C50C-407E-A947-70E740481C1C}">
                <a14:useLocalDpi xmlns:a14="http://schemas.microsoft.com/office/drawing/2010/main" val="0"/>
              </a:ext>
            </a:extLst>
          </a:blip>
          <a:srcRect l="40195" r="31726" b="15316"/>
          <a:stretch/>
        </p:blipFill>
        <p:spPr bwMode="auto">
          <a:xfrm rot="10800000">
            <a:off x="3641547" y="34769"/>
            <a:ext cx="3190092" cy="63841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34771"/>
            <a:ext cx="3129491" cy="6384162"/>
          </a:xfrm>
          <a:prstGeom prst="rect">
            <a:avLst/>
          </a:prstGeom>
        </p:spPr>
      </p:pic>
      <p:sp>
        <p:nvSpPr>
          <p:cNvPr id="6" name="TextBox 5"/>
          <p:cNvSpPr txBox="1"/>
          <p:nvPr/>
        </p:nvSpPr>
        <p:spPr>
          <a:xfrm>
            <a:off x="609600" y="6263345"/>
            <a:ext cx="2971800" cy="246221"/>
          </a:xfrm>
          <a:prstGeom prst="rect">
            <a:avLst/>
          </a:prstGeom>
          <a:noFill/>
        </p:spPr>
        <p:txBody>
          <a:bodyPr wrap="square" rtlCol="0">
            <a:spAutoFit/>
          </a:bodyPr>
          <a:lstStyle/>
          <a:p>
            <a:r>
              <a:rPr lang="en-US" sz="1000" b="1" i="1" dirty="0">
                <a:solidFill>
                  <a:srgbClr val="002060"/>
                </a:solidFill>
              </a:rPr>
              <a:t>Image credit: New England Aquarium</a:t>
            </a:r>
          </a:p>
        </p:txBody>
      </p:sp>
      <p:sp>
        <p:nvSpPr>
          <p:cNvPr id="2" name="TextBox 1"/>
          <p:cNvSpPr txBox="1"/>
          <p:nvPr/>
        </p:nvSpPr>
        <p:spPr>
          <a:xfrm>
            <a:off x="3581401" y="5986345"/>
            <a:ext cx="3276600" cy="400110"/>
          </a:xfrm>
          <a:prstGeom prst="rect">
            <a:avLst/>
          </a:prstGeom>
          <a:noFill/>
        </p:spPr>
        <p:txBody>
          <a:bodyPr wrap="square" rtlCol="0">
            <a:spAutoFit/>
          </a:bodyPr>
          <a:lstStyle/>
          <a:p>
            <a:r>
              <a:rPr lang="en-US" sz="1000" b="1" i="1" dirty="0">
                <a:solidFill>
                  <a:schemeClr val="bg1"/>
                </a:solidFill>
              </a:rPr>
              <a:t>Photo credit: Georgia DNR/Wildlife Trust; </a:t>
            </a:r>
          </a:p>
          <a:p>
            <a:r>
              <a:rPr lang="en-US" sz="1000" b="1" i="1" dirty="0">
                <a:solidFill>
                  <a:schemeClr val="bg1"/>
                </a:solidFill>
              </a:rPr>
              <a:t>Permit # 594-1467-00</a:t>
            </a:r>
          </a:p>
        </p:txBody>
      </p:sp>
    </p:spTree>
    <p:extLst>
      <p:ext uri="{BB962C8B-B14F-4D97-AF65-F5344CB8AC3E}">
        <p14:creationId xmlns:p14="http://schemas.microsoft.com/office/powerpoint/2010/main" val="394776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0"/>
            <a:ext cx="6848093" cy="769441"/>
          </a:xfrm>
          <a:prstGeom prst="rect">
            <a:avLst/>
          </a:prstGeom>
          <a:noFill/>
        </p:spPr>
        <p:txBody>
          <a:bodyPr wrap="none" rtlCol="0">
            <a:spAutoFit/>
          </a:bodyPr>
          <a:lstStyle/>
          <a:p>
            <a:r>
              <a:rPr lang="en-US" sz="4400" b="1" dirty="0">
                <a:solidFill>
                  <a:srgbClr val="002060"/>
                </a:solidFill>
              </a:rPr>
              <a:t>Let’s try to Identify a Whale!</a:t>
            </a:r>
          </a:p>
        </p:txBody>
      </p:sp>
      <p:pic>
        <p:nvPicPr>
          <p:cNvPr id="1029" name="Picture 5" descr="C:\Documents and Settings\rffloyd\Desktop\Pediddile (1012).jpg"/>
          <p:cNvPicPr>
            <a:picLocks noChangeAspect="1" noChangeArrowheads="1"/>
          </p:cNvPicPr>
          <p:nvPr/>
        </p:nvPicPr>
        <p:blipFill>
          <a:blip r:embed="rId3" cstate="print"/>
          <a:srcRect l="5908" r="37415" b="14815"/>
          <a:stretch>
            <a:fillRect/>
          </a:stretch>
        </p:blipFill>
        <p:spPr bwMode="auto">
          <a:xfrm>
            <a:off x="4572000" y="1238398"/>
            <a:ext cx="4100076" cy="4095602"/>
          </a:xfrm>
          <a:prstGeom prst="rect">
            <a:avLst/>
          </a:prstGeom>
          <a:noFill/>
          <a:ln w="38100">
            <a:solidFill>
              <a:schemeClr val="accent1"/>
            </a:solidFill>
          </a:ln>
        </p:spPr>
      </p:pic>
      <p:sp>
        <p:nvSpPr>
          <p:cNvPr id="9" name="TextBox 8"/>
          <p:cNvSpPr txBox="1"/>
          <p:nvPr/>
        </p:nvSpPr>
        <p:spPr>
          <a:xfrm>
            <a:off x="1371600" y="3833306"/>
            <a:ext cx="2580963" cy="523220"/>
          </a:xfrm>
          <a:prstGeom prst="rect">
            <a:avLst/>
          </a:prstGeom>
          <a:noFill/>
        </p:spPr>
        <p:txBody>
          <a:bodyPr wrap="none" rtlCol="0">
            <a:spAutoFit/>
          </a:bodyPr>
          <a:lstStyle/>
          <a:p>
            <a:r>
              <a:rPr lang="en-US" sz="2800" b="1" dirty="0">
                <a:solidFill>
                  <a:srgbClr val="002060"/>
                </a:solidFill>
              </a:rPr>
              <a:t>Meet </a:t>
            </a:r>
            <a:r>
              <a:rPr lang="en-US" sz="2800" b="1" i="1" dirty="0" err="1">
                <a:solidFill>
                  <a:srgbClr val="002060"/>
                </a:solidFill>
              </a:rPr>
              <a:t>Pediddle</a:t>
            </a:r>
            <a:r>
              <a:rPr lang="en-US" sz="2800" b="1" dirty="0">
                <a:solidFill>
                  <a:srgbClr val="002060"/>
                </a:solidFill>
              </a:rPr>
              <a:t>!!</a:t>
            </a:r>
          </a:p>
        </p:txBody>
      </p:sp>
      <p:cxnSp>
        <p:nvCxnSpPr>
          <p:cNvPr id="11" name="Straight Arrow Connector 10"/>
          <p:cNvCxnSpPr/>
          <p:nvPr/>
        </p:nvCxnSpPr>
        <p:spPr>
          <a:xfrm flipV="1">
            <a:off x="3832244" y="3598500"/>
            <a:ext cx="1752600" cy="4696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7579" y="4372568"/>
            <a:ext cx="4419600" cy="1938992"/>
          </a:xfrm>
          <a:prstGeom prst="rect">
            <a:avLst/>
          </a:prstGeom>
          <a:noFill/>
        </p:spPr>
        <p:txBody>
          <a:bodyPr wrap="square" rtlCol="0">
            <a:spAutoFit/>
          </a:bodyPr>
          <a:lstStyle/>
          <a:p>
            <a:r>
              <a:rPr lang="en-US" sz="2400" b="1" i="1" dirty="0" err="1">
                <a:solidFill>
                  <a:srgbClr val="002060"/>
                </a:solidFill>
              </a:rPr>
              <a:t>Pediddle</a:t>
            </a:r>
            <a:r>
              <a:rPr lang="en-US" sz="2400" b="1" dirty="0">
                <a:solidFill>
                  <a:srgbClr val="002060"/>
                </a:solidFill>
              </a:rPr>
              <a:t> is an adult female. She was added to the catalog in 1978. This photograph of </a:t>
            </a:r>
            <a:r>
              <a:rPr lang="en-US" sz="2400" b="1" i="1" dirty="0" err="1">
                <a:solidFill>
                  <a:srgbClr val="002060"/>
                </a:solidFill>
              </a:rPr>
              <a:t>Pediddle</a:t>
            </a:r>
            <a:r>
              <a:rPr lang="en-US" sz="2400" b="1" dirty="0">
                <a:solidFill>
                  <a:srgbClr val="002060"/>
                </a:solidFill>
              </a:rPr>
              <a:t> and her calf was taken in 2009. </a:t>
            </a:r>
          </a:p>
        </p:txBody>
      </p:sp>
      <p:sp>
        <p:nvSpPr>
          <p:cNvPr id="10" name="TextBox 9"/>
          <p:cNvSpPr txBox="1"/>
          <p:nvPr/>
        </p:nvSpPr>
        <p:spPr>
          <a:xfrm>
            <a:off x="4575699" y="1276290"/>
            <a:ext cx="3376176" cy="261610"/>
          </a:xfrm>
          <a:prstGeom prst="rect">
            <a:avLst/>
          </a:prstGeom>
          <a:noFill/>
        </p:spPr>
        <p:txBody>
          <a:bodyPr wrap="square" rtlCol="0">
            <a:spAutoFit/>
          </a:bodyPr>
          <a:lstStyle/>
          <a:p>
            <a:r>
              <a:rPr lang="en-US" sz="1100" b="1" i="1" dirty="0">
                <a:solidFill>
                  <a:schemeClr val="bg1"/>
                </a:solidFill>
              </a:rPr>
              <a:t>Photo credit: New England Aquarium; Permit # 1014</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19200" y="1158122"/>
            <a:ext cx="2158157" cy="244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9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383" y="224878"/>
            <a:ext cx="8621656" cy="769441"/>
          </a:xfrm>
          <a:prstGeom prst="rect">
            <a:avLst/>
          </a:prstGeom>
          <a:noFill/>
        </p:spPr>
        <p:txBody>
          <a:bodyPr wrap="none" rtlCol="0">
            <a:spAutoFit/>
          </a:bodyPr>
          <a:lstStyle/>
          <a:p>
            <a:r>
              <a:rPr lang="en-US" sz="4400" b="1" dirty="0">
                <a:solidFill>
                  <a:srgbClr val="002060"/>
                </a:solidFill>
              </a:rPr>
              <a:t>Let’s take a closer look at </a:t>
            </a:r>
            <a:r>
              <a:rPr lang="en-US" sz="4400" b="1" dirty="0" err="1">
                <a:solidFill>
                  <a:srgbClr val="002060"/>
                </a:solidFill>
              </a:rPr>
              <a:t>Pediddle</a:t>
            </a:r>
            <a:r>
              <a:rPr lang="en-US" sz="4400" b="1" dirty="0">
                <a:solidFill>
                  <a:srgbClr val="002060"/>
                </a:solidFill>
              </a:rPr>
              <a:t>…</a:t>
            </a:r>
          </a:p>
        </p:txBody>
      </p:sp>
      <p:pic>
        <p:nvPicPr>
          <p:cNvPr id="2050" name="Picture 2" descr="C:\Documents and Settings\rffloyd\My Documents\Public Schools\Right Whale Curriculum\Right whale lessons, rff\Pediddile (1012), 2009,02,07 NEA.jpg"/>
          <p:cNvPicPr>
            <a:picLocks noChangeAspect="1" noChangeArrowheads="1"/>
          </p:cNvPicPr>
          <p:nvPr/>
        </p:nvPicPr>
        <p:blipFill>
          <a:blip r:embed="rId3" cstate="print"/>
          <a:srcRect l="25600" t="41481" r="53169" b="25185"/>
          <a:stretch>
            <a:fillRect/>
          </a:stretch>
        </p:blipFill>
        <p:spPr bwMode="auto">
          <a:xfrm>
            <a:off x="663168" y="1456997"/>
            <a:ext cx="3962400" cy="4134715"/>
          </a:xfrm>
          <a:prstGeom prst="rect">
            <a:avLst/>
          </a:prstGeom>
          <a:noFill/>
        </p:spPr>
      </p:pic>
      <p:sp>
        <p:nvSpPr>
          <p:cNvPr id="4" name="TextBox 3"/>
          <p:cNvSpPr txBox="1"/>
          <p:nvPr/>
        </p:nvSpPr>
        <p:spPr>
          <a:xfrm>
            <a:off x="4876798" y="1400738"/>
            <a:ext cx="4111239" cy="4185761"/>
          </a:xfrm>
          <a:prstGeom prst="rect">
            <a:avLst/>
          </a:prstGeom>
          <a:noFill/>
        </p:spPr>
        <p:txBody>
          <a:bodyPr wrap="square" rtlCol="0">
            <a:spAutoFit/>
          </a:bodyPr>
          <a:lstStyle/>
          <a:p>
            <a:r>
              <a:rPr lang="en-US" sz="2800" b="1" dirty="0">
                <a:solidFill>
                  <a:srgbClr val="002060"/>
                </a:solidFill>
              </a:rPr>
              <a:t>Step 1. Identify the different types of callosities.</a:t>
            </a:r>
          </a:p>
          <a:p>
            <a:endParaRPr lang="en-US" sz="1400" b="1" dirty="0">
              <a:solidFill>
                <a:srgbClr val="002060"/>
              </a:solidFill>
            </a:endParaRPr>
          </a:p>
          <a:p>
            <a:r>
              <a:rPr lang="en-US" sz="2800" b="1" dirty="0">
                <a:solidFill>
                  <a:srgbClr val="002060"/>
                </a:solidFill>
              </a:rPr>
              <a:t>1. Bonnet</a:t>
            </a:r>
          </a:p>
          <a:p>
            <a:r>
              <a:rPr lang="en-US" sz="2800" b="1" dirty="0">
                <a:solidFill>
                  <a:srgbClr val="002060"/>
                </a:solidFill>
              </a:rPr>
              <a:t>2. Chin</a:t>
            </a:r>
          </a:p>
          <a:p>
            <a:r>
              <a:rPr lang="en-US" sz="2800" b="1" dirty="0">
                <a:solidFill>
                  <a:srgbClr val="002060"/>
                </a:solidFill>
              </a:rPr>
              <a:t>3. Upper lip</a:t>
            </a:r>
          </a:p>
          <a:p>
            <a:r>
              <a:rPr lang="en-US" sz="2800" b="1" dirty="0">
                <a:solidFill>
                  <a:srgbClr val="002060"/>
                </a:solidFill>
              </a:rPr>
              <a:t>4. Coaming </a:t>
            </a:r>
          </a:p>
          <a:p>
            <a:r>
              <a:rPr lang="en-US" sz="2800" b="1" dirty="0">
                <a:solidFill>
                  <a:srgbClr val="002060"/>
                </a:solidFill>
              </a:rPr>
              <a:t>5. Blowhole</a:t>
            </a:r>
          </a:p>
          <a:p>
            <a:r>
              <a:rPr lang="en-US" sz="2800" b="1" dirty="0">
                <a:solidFill>
                  <a:srgbClr val="002060"/>
                </a:solidFill>
              </a:rPr>
              <a:t>6. Eye</a:t>
            </a:r>
          </a:p>
        </p:txBody>
      </p:sp>
      <p:sp>
        <p:nvSpPr>
          <p:cNvPr id="5" name="TextBox 4"/>
          <p:cNvSpPr txBox="1"/>
          <p:nvPr/>
        </p:nvSpPr>
        <p:spPr>
          <a:xfrm>
            <a:off x="3993699" y="3589527"/>
            <a:ext cx="418704" cy="646331"/>
          </a:xfrm>
          <a:prstGeom prst="rect">
            <a:avLst/>
          </a:prstGeom>
          <a:noFill/>
        </p:spPr>
        <p:txBody>
          <a:bodyPr wrap="none" rtlCol="0">
            <a:spAutoFit/>
          </a:bodyPr>
          <a:lstStyle/>
          <a:p>
            <a:r>
              <a:rPr lang="en-US" sz="3600" b="1" dirty="0">
                <a:solidFill>
                  <a:srgbClr val="FF0000"/>
                </a:solidFill>
              </a:rPr>
              <a:t>1</a:t>
            </a:r>
          </a:p>
        </p:txBody>
      </p:sp>
      <p:sp>
        <p:nvSpPr>
          <p:cNvPr id="6" name="TextBox 5"/>
          <p:cNvSpPr txBox="1"/>
          <p:nvPr/>
        </p:nvSpPr>
        <p:spPr>
          <a:xfrm>
            <a:off x="2956842" y="4858434"/>
            <a:ext cx="418704" cy="646331"/>
          </a:xfrm>
          <a:prstGeom prst="rect">
            <a:avLst/>
          </a:prstGeom>
          <a:noFill/>
        </p:spPr>
        <p:txBody>
          <a:bodyPr wrap="none" rtlCol="0">
            <a:spAutoFit/>
          </a:bodyPr>
          <a:lstStyle/>
          <a:p>
            <a:r>
              <a:rPr lang="en-US" sz="3600" b="1" dirty="0">
                <a:solidFill>
                  <a:srgbClr val="FF0000"/>
                </a:solidFill>
              </a:rPr>
              <a:t>2</a:t>
            </a:r>
          </a:p>
        </p:txBody>
      </p:sp>
      <p:sp>
        <p:nvSpPr>
          <p:cNvPr id="7" name="TextBox 6"/>
          <p:cNvSpPr txBox="1"/>
          <p:nvPr/>
        </p:nvSpPr>
        <p:spPr>
          <a:xfrm>
            <a:off x="2629296" y="3884259"/>
            <a:ext cx="418704" cy="646331"/>
          </a:xfrm>
          <a:prstGeom prst="rect">
            <a:avLst/>
          </a:prstGeom>
          <a:noFill/>
        </p:spPr>
        <p:txBody>
          <a:bodyPr wrap="none" rtlCol="0">
            <a:spAutoFit/>
          </a:bodyPr>
          <a:lstStyle/>
          <a:p>
            <a:r>
              <a:rPr lang="en-US" sz="3600" b="1" dirty="0">
                <a:solidFill>
                  <a:srgbClr val="FF0000"/>
                </a:solidFill>
              </a:rPr>
              <a:t>3</a:t>
            </a:r>
          </a:p>
        </p:txBody>
      </p:sp>
      <p:sp>
        <p:nvSpPr>
          <p:cNvPr id="8" name="TextBox 7"/>
          <p:cNvSpPr txBox="1"/>
          <p:nvPr/>
        </p:nvSpPr>
        <p:spPr>
          <a:xfrm>
            <a:off x="3296314" y="2874611"/>
            <a:ext cx="314510" cy="646331"/>
          </a:xfrm>
          <a:prstGeom prst="rect">
            <a:avLst/>
          </a:prstGeom>
          <a:noFill/>
        </p:spPr>
        <p:txBody>
          <a:bodyPr wrap="square" rtlCol="0">
            <a:spAutoFit/>
          </a:bodyPr>
          <a:lstStyle/>
          <a:p>
            <a:r>
              <a:rPr lang="en-US" sz="3600" b="1" dirty="0">
                <a:solidFill>
                  <a:srgbClr val="FF0000"/>
                </a:solidFill>
              </a:rPr>
              <a:t>4</a:t>
            </a:r>
          </a:p>
        </p:txBody>
      </p:sp>
      <p:sp>
        <p:nvSpPr>
          <p:cNvPr id="9" name="TextBox 8"/>
          <p:cNvSpPr txBox="1"/>
          <p:nvPr/>
        </p:nvSpPr>
        <p:spPr>
          <a:xfrm>
            <a:off x="2122806" y="2150514"/>
            <a:ext cx="418704" cy="646331"/>
          </a:xfrm>
          <a:prstGeom prst="rect">
            <a:avLst/>
          </a:prstGeom>
          <a:noFill/>
        </p:spPr>
        <p:txBody>
          <a:bodyPr wrap="none" rtlCol="0">
            <a:spAutoFit/>
          </a:bodyPr>
          <a:lstStyle/>
          <a:p>
            <a:r>
              <a:rPr lang="en-US" sz="3600" b="1" dirty="0">
                <a:solidFill>
                  <a:srgbClr val="FF0000"/>
                </a:solidFill>
              </a:rPr>
              <a:t>5</a:t>
            </a:r>
          </a:p>
        </p:txBody>
      </p:sp>
      <p:sp>
        <p:nvSpPr>
          <p:cNvPr id="10" name="TextBox 9"/>
          <p:cNvSpPr txBox="1"/>
          <p:nvPr/>
        </p:nvSpPr>
        <p:spPr>
          <a:xfrm>
            <a:off x="990600" y="3048000"/>
            <a:ext cx="418704" cy="646331"/>
          </a:xfrm>
          <a:prstGeom prst="rect">
            <a:avLst/>
          </a:prstGeom>
          <a:noFill/>
        </p:spPr>
        <p:txBody>
          <a:bodyPr wrap="none" rtlCol="0">
            <a:spAutoFit/>
          </a:bodyPr>
          <a:lstStyle/>
          <a:p>
            <a:r>
              <a:rPr lang="en-US" sz="3600" b="1" dirty="0">
                <a:solidFill>
                  <a:srgbClr val="FF0000"/>
                </a:solidFill>
              </a:rPr>
              <a:t>6</a:t>
            </a:r>
          </a:p>
        </p:txBody>
      </p:sp>
      <p:sp>
        <p:nvSpPr>
          <p:cNvPr id="3" name="Oval 2"/>
          <p:cNvSpPr/>
          <p:nvPr/>
        </p:nvSpPr>
        <p:spPr>
          <a:xfrm>
            <a:off x="1371600" y="3346534"/>
            <a:ext cx="457200" cy="382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85139">
            <a:off x="3001610" y="3820453"/>
            <a:ext cx="344055" cy="436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51852">
            <a:off x="2940868" y="2808799"/>
            <a:ext cx="389378" cy="1118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110185">
            <a:off x="3385588" y="3763989"/>
            <a:ext cx="649028" cy="865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197620">
            <a:off x="3090548" y="4619892"/>
            <a:ext cx="726044" cy="382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520938">
            <a:off x="2245214" y="2590840"/>
            <a:ext cx="515379" cy="331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7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3"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383" y="224878"/>
            <a:ext cx="8621656" cy="769441"/>
          </a:xfrm>
          <a:prstGeom prst="rect">
            <a:avLst/>
          </a:prstGeom>
          <a:noFill/>
        </p:spPr>
        <p:txBody>
          <a:bodyPr wrap="none" rtlCol="0">
            <a:spAutoFit/>
          </a:bodyPr>
          <a:lstStyle/>
          <a:p>
            <a:r>
              <a:rPr lang="en-US" sz="4400" b="1" dirty="0">
                <a:solidFill>
                  <a:srgbClr val="002060"/>
                </a:solidFill>
              </a:rPr>
              <a:t>Let’s take a closer look at </a:t>
            </a:r>
            <a:r>
              <a:rPr lang="en-US" sz="4400" b="1" dirty="0" err="1">
                <a:solidFill>
                  <a:srgbClr val="002060"/>
                </a:solidFill>
              </a:rPr>
              <a:t>Pediddle</a:t>
            </a:r>
            <a:r>
              <a:rPr lang="en-US" sz="4400" b="1" dirty="0">
                <a:solidFill>
                  <a:srgbClr val="002060"/>
                </a:solidFill>
              </a:rPr>
              <a:t>…</a:t>
            </a:r>
          </a:p>
        </p:txBody>
      </p:sp>
      <p:pic>
        <p:nvPicPr>
          <p:cNvPr id="2050" name="Picture 2" descr="C:\Documents and Settings\rffloyd\My Documents\Public Schools\Right Whale Curriculum\Right whale lessons, rff\Pediddile (1012), 2009,02,07 NEA.jpg"/>
          <p:cNvPicPr>
            <a:picLocks noChangeAspect="1" noChangeArrowheads="1"/>
          </p:cNvPicPr>
          <p:nvPr/>
        </p:nvPicPr>
        <p:blipFill>
          <a:blip r:embed="rId3" cstate="print"/>
          <a:srcRect l="25600" t="41481" r="53169" b="25185"/>
          <a:stretch>
            <a:fillRect/>
          </a:stretch>
        </p:blipFill>
        <p:spPr bwMode="auto">
          <a:xfrm>
            <a:off x="663168" y="1456997"/>
            <a:ext cx="3962400" cy="4134715"/>
          </a:xfrm>
          <a:prstGeom prst="rect">
            <a:avLst/>
          </a:prstGeom>
          <a:noFill/>
        </p:spPr>
      </p:pic>
      <p:sp>
        <p:nvSpPr>
          <p:cNvPr id="4" name="TextBox 3"/>
          <p:cNvSpPr txBox="1"/>
          <p:nvPr/>
        </p:nvSpPr>
        <p:spPr>
          <a:xfrm>
            <a:off x="4876798" y="1400738"/>
            <a:ext cx="4111239" cy="4185761"/>
          </a:xfrm>
          <a:prstGeom prst="rect">
            <a:avLst/>
          </a:prstGeom>
          <a:noFill/>
        </p:spPr>
        <p:txBody>
          <a:bodyPr wrap="square" rtlCol="0">
            <a:spAutoFit/>
          </a:bodyPr>
          <a:lstStyle/>
          <a:p>
            <a:r>
              <a:rPr lang="en-US" sz="2800" b="1" dirty="0">
                <a:solidFill>
                  <a:srgbClr val="002060"/>
                </a:solidFill>
              </a:rPr>
              <a:t>Step 1. Identify the different types of callosities.</a:t>
            </a:r>
          </a:p>
          <a:p>
            <a:endParaRPr lang="en-US" sz="1400" b="1" dirty="0">
              <a:solidFill>
                <a:srgbClr val="002060"/>
              </a:solidFill>
            </a:endParaRPr>
          </a:p>
          <a:p>
            <a:r>
              <a:rPr lang="en-US" sz="2800" b="1" dirty="0">
                <a:solidFill>
                  <a:srgbClr val="002060"/>
                </a:solidFill>
              </a:rPr>
              <a:t>1. Bonnet</a:t>
            </a:r>
          </a:p>
          <a:p>
            <a:r>
              <a:rPr lang="en-US" sz="2800" b="1" dirty="0">
                <a:solidFill>
                  <a:srgbClr val="002060"/>
                </a:solidFill>
              </a:rPr>
              <a:t>2. Chin</a:t>
            </a:r>
          </a:p>
          <a:p>
            <a:r>
              <a:rPr lang="en-US" sz="2800" b="1" dirty="0">
                <a:solidFill>
                  <a:srgbClr val="002060"/>
                </a:solidFill>
              </a:rPr>
              <a:t>3. Upper lip</a:t>
            </a:r>
          </a:p>
          <a:p>
            <a:r>
              <a:rPr lang="en-US" sz="2800" b="1" dirty="0">
                <a:solidFill>
                  <a:srgbClr val="002060"/>
                </a:solidFill>
              </a:rPr>
              <a:t>4. Coaming </a:t>
            </a:r>
          </a:p>
          <a:p>
            <a:r>
              <a:rPr lang="en-US" sz="2800" b="1" dirty="0">
                <a:solidFill>
                  <a:srgbClr val="002060"/>
                </a:solidFill>
              </a:rPr>
              <a:t>5. Blowhole</a:t>
            </a:r>
          </a:p>
          <a:p>
            <a:r>
              <a:rPr lang="en-US" sz="2800" b="1" dirty="0">
                <a:solidFill>
                  <a:srgbClr val="002060"/>
                </a:solidFill>
              </a:rPr>
              <a:t>6. Eye</a:t>
            </a:r>
          </a:p>
        </p:txBody>
      </p:sp>
      <p:sp>
        <p:nvSpPr>
          <p:cNvPr id="5" name="TextBox 4"/>
          <p:cNvSpPr txBox="1"/>
          <p:nvPr/>
        </p:nvSpPr>
        <p:spPr>
          <a:xfrm>
            <a:off x="3993699" y="3589527"/>
            <a:ext cx="418704" cy="646331"/>
          </a:xfrm>
          <a:prstGeom prst="rect">
            <a:avLst/>
          </a:prstGeom>
          <a:noFill/>
        </p:spPr>
        <p:txBody>
          <a:bodyPr wrap="none" rtlCol="0">
            <a:spAutoFit/>
          </a:bodyPr>
          <a:lstStyle/>
          <a:p>
            <a:r>
              <a:rPr lang="en-US" sz="3600" b="1" dirty="0">
                <a:solidFill>
                  <a:srgbClr val="FF0000"/>
                </a:solidFill>
              </a:rPr>
              <a:t>1</a:t>
            </a:r>
          </a:p>
        </p:txBody>
      </p:sp>
      <p:sp>
        <p:nvSpPr>
          <p:cNvPr id="6" name="TextBox 5"/>
          <p:cNvSpPr txBox="1"/>
          <p:nvPr/>
        </p:nvSpPr>
        <p:spPr>
          <a:xfrm>
            <a:off x="2956842" y="4858434"/>
            <a:ext cx="418704" cy="646331"/>
          </a:xfrm>
          <a:prstGeom prst="rect">
            <a:avLst/>
          </a:prstGeom>
          <a:noFill/>
        </p:spPr>
        <p:txBody>
          <a:bodyPr wrap="none" rtlCol="0">
            <a:spAutoFit/>
          </a:bodyPr>
          <a:lstStyle/>
          <a:p>
            <a:r>
              <a:rPr lang="en-US" sz="3600" b="1" dirty="0">
                <a:solidFill>
                  <a:srgbClr val="FF0000"/>
                </a:solidFill>
              </a:rPr>
              <a:t>2</a:t>
            </a:r>
          </a:p>
        </p:txBody>
      </p:sp>
      <p:sp>
        <p:nvSpPr>
          <p:cNvPr id="7" name="TextBox 6"/>
          <p:cNvSpPr txBox="1"/>
          <p:nvPr/>
        </p:nvSpPr>
        <p:spPr>
          <a:xfrm>
            <a:off x="2629296" y="3884259"/>
            <a:ext cx="418704" cy="646331"/>
          </a:xfrm>
          <a:prstGeom prst="rect">
            <a:avLst/>
          </a:prstGeom>
          <a:noFill/>
        </p:spPr>
        <p:txBody>
          <a:bodyPr wrap="none" rtlCol="0">
            <a:spAutoFit/>
          </a:bodyPr>
          <a:lstStyle/>
          <a:p>
            <a:r>
              <a:rPr lang="en-US" sz="3600" b="1" dirty="0">
                <a:solidFill>
                  <a:srgbClr val="FF0000"/>
                </a:solidFill>
              </a:rPr>
              <a:t>3</a:t>
            </a:r>
          </a:p>
        </p:txBody>
      </p:sp>
      <p:sp>
        <p:nvSpPr>
          <p:cNvPr id="8" name="TextBox 7"/>
          <p:cNvSpPr txBox="1"/>
          <p:nvPr/>
        </p:nvSpPr>
        <p:spPr>
          <a:xfrm>
            <a:off x="3296314" y="2874611"/>
            <a:ext cx="314510" cy="646331"/>
          </a:xfrm>
          <a:prstGeom prst="rect">
            <a:avLst/>
          </a:prstGeom>
          <a:noFill/>
        </p:spPr>
        <p:txBody>
          <a:bodyPr wrap="square" rtlCol="0">
            <a:spAutoFit/>
          </a:bodyPr>
          <a:lstStyle/>
          <a:p>
            <a:r>
              <a:rPr lang="en-US" sz="3600" b="1" dirty="0">
                <a:solidFill>
                  <a:srgbClr val="FF0000"/>
                </a:solidFill>
              </a:rPr>
              <a:t>4</a:t>
            </a:r>
          </a:p>
        </p:txBody>
      </p:sp>
      <p:sp>
        <p:nvSpPr>
          <p:cNvPr id="9" name="TextBox 8"/>
          <p:cNvSpPr txBox="1"/>
          <p:nvPr/>
        </p:nvSpPr>
        <p:spPr>
          <a:xfrm>
            <a:off x="2122806" y="2150514"/>
            <a:ext cx="418704" cy="646331"/>
          </a:xfrm>
          <a:prstGeom prst="rect">
            <a:avLst/>
          </a:prstGeom>
          <a:noFill/>
        </p:spPr>
        <p:txBody>
          <a:bodyPr wrap="none" rtlCol="0">
            <a:spAutoFit/>
          </a:bodyPr>
          <a:lstStyle/>
          <a:p>
            <a:r>
              <a:rPr lang="en-US" sz="3600" b="1" dirty="0">
                <a:solidFill>
                  <a:srgbClr val="FF0000"/>
                </a:solidFill>
              </a:rPr>
              <a:t>5</a:t>
            </a:r>
          </a:p>
        </p:txBody>
      </p:sp>
      <p:sp>
        <p:nvSpPr>
          <p:cNvPr id="10" name="TextBox 9"/>
          <p:cNvSpPr txBox="1"/>
          <p:nvPr/>
        </p:nvSpPr>
        <p:spPr>
          <a:xfrm>
            <a:off x="990600" y="3048000"/>
            <a:ext cx="418704" cy="646331"/>
          </a:xfrm>
          <a:prstGeom prst="rect">
            <a:avLst/>
          </a:prstGeom>
          <a:noFill/>
        </p:spPr>
        <p:txBody>
          <a:bodyPr wrap="none" rtlCol="0">
            <a:spAutoFit/>
          </a:bodyPr>
          <a:lstStyle/>
          <a:p>
            <a:r>
              <a:rPr lang="en-US" sz="3600" b="1" dirty="0">
                <a:solidFill>
                  <a:srgbClr val="FF0000"/>
                </a:solidFill>
              </a:rPr>
              <a:t>6</a:t>
            </a:r>
          </a:p>
        </p:txBody>
      </p:sp>
      <p:sp>
        <p:nvSpPr>
          <p:cNvPr id="3" name="Oval 2"/>
          <p:cNvSpPr/>
          <p:nvPr/>
        </p:nvSpPr>
        <p:spPr>
          <a:xfrm>
            <a:off x="1371600" y="3346534"/>
            <a:ext cx="457200" cy="382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85139">
            <a:off x="3001610" y="3820453"/>
            <a:ext cx="344055" cy="436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51852">
            <a:off x="2940868" y="2808799"/>
            <a:ext cx="389378" cy="1118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110185">
            <a:off x="3385588" y="3763989"/>
            <a:ext cx="649028" cy="865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197620">
            <a:off x="3090548" y="4619892"/>
            <a:ext cx="726044" cy="382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520938">
            <a:off x="2245214" y="2590840"/>
            <a:ext cx="515379" cy="331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6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rffloyd\My Documents\Public Schools\Right Whale Curriculum\Right whale lessons, rff\Pediddile (1012), 2009,02,07 NEA.jpg"/>
          <p:cNvPicPr>
            <a:picLocks noChangeAspect="1" noChangeArrowheads="1"/>
          </p:cNvPicPr>
          <p:nvPr/>
        </p:nvPicPr>
        <p:blipFill rotWithShape="1">
          <a:blip r:embed="rId3" cstate="print"/>
          <a:srcRect l="24991" t="40000" r="52906" b="27546"/>
          <a:stretch/>
        </p:blipFill>
        <p:spPr bwMode="auto">
          <a:xfrm>
            <a:off x="381000" y="1143000"/>
            <a:ext cx="4086533" cy="3987512"/>
          </a:xfrm>
          <a:prstGeom prst="rect">
            <a:avLst/>
          </a:prstGeom>
          <a:noFill/>
          <a:ln w="38100">
            <a:solidFill>
              <a:srgbClr val="002060"/>
            </a:solidFill>
          </a:ln>
          <a:scene3d>
            <a:camera prst="orthographicFront">
              <a:rot lat="10800000" lon="0" rev="0"/>
            </a:camera>
            <a:lightRig rig="threePt" dir="t"/>
          </a:scene3d>
        </p:spPr>
      </p:pic>
      <p:pic>
        <p:nvPicPr>
          <p:cNvPr id="3076" name="Picture 4" descr="C:\Documents and Settings\rffloyd\My Documents\Public Schools\Right Whale Curriculum\Right whale lessons, rff\Right Whale Sketch by Maia.tif"/>
          <p:cNvPicPr>
            <a:picLocks noChangeAspect="1" noChangeArrowheads="1"/>
          </p:cNvPicPr>
          <p:nvPr/>
        </p:nvPicPr>
        <p:blipFill>
          <a:blip r:embed="rId4" cstate="print"/>
          <a:srcRect l="23474" t="8182" r="31690" b="48182"/>
          <a:stretch>
            <a:fillRect/>
          </a:stretch>
        </p:blipFill>
        <p:spPr bwMode="auto">
          <a:xfrm>
            <a:off x="4648200" y="564177"/>
            <a:ext cx="3780096" cy="4749512"/>
          </a:xfrm>
          <a:prstGeom prst="rect">
            <a:avLst/>
          </a:prstGeom>
          <a:noFill/>
        </p:spPr>
      </p:pic>
      <p:sp>
        <p:nvSpPr>
          <p:cNvPr id="10" name="TextBox 9"/>
          <p:cNvSpPr txBox="1"/>
          <p:nvPr/>
        </p:nvSpPr>
        <p:spPr>
          <a:xfrm>
            <a:off x="0" y="210234"/>
            <a:ext cx="9144000" cy="707886"/>
          </a:xfrm>
          <a:prstGeom prst="rect">
            <a:avLst/>
          </a:prstGeom>
          <a:noFill/>
        </p:spPr>
        <p:txBody>
          <a:bodyPr wrap="square" rtlCol="0">
            <a:spAutoFit/>
          </a:bodyPr>
          <a:lstStyle/>
          <a:p>
            <a:pPr algn="ctr"/>
            <a:r>
              <a:rPr lang="en-US" sz="4000" b="1" dirty="0">
                <a:solidFill>
                  <a:srgbClr val="002060"/>
                </a:solidFill>
              </a:rPr>
              <a:t>Let’s try to draw </a:t>
            </a:r>
            <a:r>
              <a:rPr lang="en-US" sz="4000" b="1" i="1" dirty="0" err="1">
                <a:solidFill>
                  <a:srgbClr val="002060"/>
                </a:solidFill>
              </a:rPr>
              <a:t>Pediddle</a:t>
            </a:r>
            <a:r>
              <a:rPr lang="en-US" sz="4000" b="1" dirty="0">
                <a:solidFill>
                  <a:srgbClr val="002060"/>
                </a:solidFill>
              </a:rPr>
              <a:t> for the catalog!</a:t>
            </a:r>
          </a:p>
        </p:txBody>
      </p:sp>
      <p:sp>
        <p:nvSpPr>
          <p:cNvPr id="11" name="TextBox 10"/>
          <p:cNvSpPr txBox="1"/>
          <p:nvPr/>
        </p:nvSpPr>
        <p:spPr>
          <a:xfrm>
            <a:off x="275813" y="5130512"/>
            <a:ext cx="6781800" cy="1200329"/>
          </a:xfrm>
          <a:prstGeom prst="rect">
            <a:avLst/>
          </a:prstGeom>
          <a:noFill/>
        </p:spPr>
        <p:txBody>
          <a:bodyPr wrap="square" rtlCol="0">
            <a:spAutoFit/>
          </a:bodyPr>
          <a:lstStyle/>
          <a:p>
            <a:r>
              <a:rPr lang="en-US" sz="2400" b="1" dirty="0">
                <a:solidFill>
                  <a:srgbClr val="002060"/>
                </a:solidFill>
              </a:rPr>
              <a:t>Hints….</a:t>
            </a:r>
          </a:p>
          <a:p>
            <a:pPr marL="342900" indent="-342900">
              <a:buAutoNum type="arabicPeriod"/>
            </a:pPr>
            <a:r>
              <a:rPr lang="en-US" sz="2400" b="1" dirty="0">
                <a:solidFill>
                  <a:srgbClr val="002060"/>
                </a:solidFill>
              </a:rPr>
              <a:t>“Continuous” or “Broken” pattern?</a:t>
            </a:r>
          </a:p>
          <a:p>
            <a:pPr marL="342900" indent="-342900">
              <a:buAutoNum type="arabicPeriod"/>
            </a:pPr>
            <a:r>
              <a:rPr lang="en-US" sz="2400" b="1" dirty="0">
                <a:solidFill>
                  <a:srgbClr val="002060"/>
                </a:solidFill>
              </a:rPr>
              <a:t>Are there “Islands” or “Peninsulas”?</a:t>
            </a:r>
          </a:p>
        </p:txBody>
      </p:sp>
    </p:spTree>
    <p:extLst>
      <p:ext uri="{BB962C8B-B14F-4D97-AF65-F5344CB8AC3E}">
        <p14:creationId xmlns:p14="http://schemas.microsoft.com/office/powerpoint/2010/main" val="296370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rffloyd\My Documents\Public Schools\Right Whale Curriculum\Right whale lessons, rff\Pediddle diagram, rw catalog #1012.jpg"/>
          <p:cNvPicPr>
            <a:picLocks noChangeAspect="1" noChangeArrowheads="1"/>
          </p:cNvPicPr>
          <p:nvPr/>
        </p:nvPicPr>
        <p:blipFill rotWithShape="1">
          <a:blip r:embed="rId3" cstate="print"/>
          <a:srcRect r="4847" b="51950"/>
          <a:stretch/>
        </p:blipFill>
        <p:spPr bwMode="auto">
          <a:xfrm>
            <a:off x="3160803" y="228599"/>
            <a:ext cx="5983197" cy="6305729"/>
          </a:xfrm>
          <a:prstGeom prst="rect">
            <a:avLst/>
          </a:prstGeom>
          <a:noFill/>
        </p:spPr>
      </p:pic>
      <p:sp>
        <p:nvSpPr>
          <p:cNvPr id="3" name="TextBox 2"/>
          <p:cNvSpPr txBox="1"/>
          <p:nvPr/>
        </p:nvSpPr>
        <p:spPr>
          <a:xfrm>
            <a:off x="152400" y="228599"/>
            <a:ext cx="5260607" cy="769441"/>
          </a:xfrm>
          <a:prstGeom prst="rect">
            <a:avLst/>
          </a:prstGeom>
          <a:noFill/>
        </p:spPr>
        <p:txBody>
          <a:bodyPr wrap="none" rtlCol="0">
            <a:spAutoFit/>
          </a:bodyPr>
          <a:lstStyle/>
          <a:p>
            <a:r>
              <a:rPr lang="en-US" sz="4400" b="1" dirty="0">
                <a:solidFill>
                  <a:srgbClr val="002060"/>
                </a:solidFill>
              </a:rPr>
              <a:t>So….How did you do?</a:t>
            </a:r>
          </a:p>
        </p:txBody>
      </p:sp>
      <p:sp>
        <p:nvSpPr>
          <p:cNvPr id="4" name="TextBox 3"/>
          <p:cNvSpPr txBox="1"/>
          <p:nvPr/>
        </p:nvSpPr>
        <p:spPr>
          <a:xfrm>
            <a:off x="457200" y="2667000"/>
            <a:ext cx="2995826" cy="2554545"/>
          </a:xfrm>
          <a:prstGeom prst="rect">
            <a:avLst/>
          </a:prstGeom>
          <a:noFill/>
        </p:spPr>
        <p:txBody>
          <a:bodyPr wrap="square" rtlCol="0">
            <a:spAutoFit/>
          </a:bodyPr>
          <a:lstStyle/>
          <a:p>
            <a:r>
              <a:rPr lang="en-US" sz="3200" b="1" dirty="0">
                <a:solidFill>
                  <a:srgbClr val="002060"/>
                </a:solidFill>
                <a:latin typeface="Calibri" pitchFamily="34" charset="0"/>
                <a:cs typeface="Calibri" pitchFamily="34" charset="0"/>
              </a:rPr>
              <a:t>This is </a:t>
            </a:r>
            <a:r>
              <a:rPr lang="en-US" sz="3200" b="1" i="1" dirty="0" err="1">
                <a:solidFill>
                  <a:srgbClr val="002060"/>
                </a:solidFill>
                <a:latin typeface="Calibri" pitchFamily="34" charset="0"/>
                <a:cs typeface="Calibri" pitchFamily="34" charset="0"/>
              </a:rPr>
              <a:t>Pediddle</a:t>
            </a:r>
            <a:r>
              <a:rPr lang="en-US" sz="3200" b="1" dirty="0" err="1">
                <a:solidFill>
                  <a:srgbClr val="002060"/>
                </a:solidFill>
                <a:latin typeface="Calibri" pitchFamily="34" charset="0"/>
                <a:cs typeface="Calibri" pitchFamily="34" charset="0"/>
              </a:rPr>
              <a:t>’s</a:t>
            </a:r>
            <a:r>
              <a:rPr lang="en-US" sz="3200" b="1" dirty="0">
                <a:solidFill>
                  <a:srgbClr val="002060"/>
                </a:solidFill>
                <a:latin typeface="Calibri" pitchFamily="34" charset="0"/>
                <a:cs typeface="Calibri" pitchFamily="34" charset="0"/>
              </a:rPr>
              <a:t> actual drawing from the Right Whale Catalog.</a:t>
            </a:r>
          </a:p>
        </p:txBody>
      </p:sp>
      <p:sp>
        <p:nvSpPr>
          <p:cNvPr id="2" name="TextBox 1"/>
          <p:cNvSpPr txBox="1"/>
          <p:nvPr/>
        </p:nvSpPr>
        <p:spPr>
          <a:xfrm>
            <a:off x="5181600" y="6189821"/>
            <a:ext cx="2362200" cy="246221"/>
          </a:xfrm>
          <a:prstGeom prst="rect">
            <a:avLst/>
          </a:prstGeom>
          <a:noFill/>
        </p:spPr>
        <p:txBody>
          <a:bodyPr wrap="square" rtlCol="0">
            <a:spAutoFit/>
          </a:bodyPr>
          <a:lstStyle/>
          <a:p>
            <a:r>
              <a:rPr lang="en-US" sz="1000" dirty="0"/>
              <a:t>Image credit: New England Aquarium</a:t>
            </a:r>
          </a:p>
        </p:txBody>
      </p:sp>
    </p:spTree>
    <p:extLst>
      <p:ext uri="{BB962C8B-B14F-4D97-AF65-F5344CB8AC3E}">
        <p14:creationId xmlns:p14="http://schemas.microsoft.com/office/powerpoint/2010/main" val="308678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99734" y="2121305"/>
            <a:ext cx="5186866" cy="3454452"/>
          </a:xfrm>
          <a:prstGeom prst="rect">
            <a:avLst/>
          </a:prstGeom>
          <a:ln w="38100" cap="sq" cmpd="sng">
            <a:solidFill>
              <a:srgbClr val="002060"/>
            </a:solidFill>
            <a:prstDash val="solid"/>
            <a:miter lim="800000"/>
          </a:ln>
          <a:effectLst>
            <a:innerShdw blurRad="76200">
              <a:srgbClr val="000000"/>
            </a:innerShdw>
          </a:effectLst>
        </p:spPr>
      </p:pic>
      <p:sp>
        <p:nvSpPr>
          <p:cNvPr id="7" name="TextBox 6"/>
          <p:cNvSpPr txBox="1"/>
          <p:nvPr/>
        </p:nvSpPr>
        <p:spPr>
          <a:xfrm flipH="1">
            <a:off x="0" y="0"/>
            <a:ext cx="9144000" cy="1615827"/>
          </a:xfrm>
          <a:prstGeom prst="rect">
            <a:avLst/>
          </a:prstGeom>
          <a:noFill/>
        </p:spPr>
        <p:txBody>
          <a:bodyPr wrap="square" rtlCol="0">
            <a:spAutoFit/>
          </a:bodyPr>
          <a:lstStyle/>
          <a:p>
            <a:pPr algn="ctr"/>
            <a:r>
              <a:rPr lang="en-US" sz="4400" b="1" dirty="0">
                <a:solidFill>
                  <a:srgbClr val="002060"/>
                </a:solidFill>
              </a:rPr>
              <a:t>Who monitors the </a:t>
            </a:r>
          </a:p>
          <a:p>
            <a:pPr algn="ctr"/>
            <a:r>
              <a:rPr lang="en-US" sz="4400" b="1" dirty="0">
                <a:solidFill>
                  <a:srgbClr val="002060"/>
                </a:solidFill>
              </a:rPr>
              <a:t>North Atlantic right whales?</a:t>
            </a:r>
          </a:p>
          <a:p>
            <a:endParaRPr lang="en-US" sz="1100" dirty="0"/>
          </a:p>
        </p:txBody>
      </p:sp>
      <p:sp>
        <p:nvSpPr>
          <p:cNvPr id="9" name="TextBox 8"/>
          <p:cNvSpPr txBox="1"/>
          <p:nvPr/>
        </p:nvSpPr>
        <p:spPr>
          <a:xfrm>
            <a:off x="1905000" y="5131713"/>
            <a:ext cx="2362200" cy="430887"/>
          </a:xfrm>
          <a:prstGeom prst="rect">
            <a:avLst/>
          </a:prstGeom>
          <a:noFill/>
        </p:spPr>
        <p:txBody>
          <a:bodyPr wrap="square" rtlCol="0">
            <a:spAutoFit/>
          </a:bodyPr>
          <a:lstStyle/>
          <a:p>
            <a:r>
              <a:rPr lang="en-US" sz="1100" i="1" dirty="0">
                <a:solidFill>
                  <a:schemeClr val="bg1"/>
                </a:solidFill>
              </a:rPr>
              <a:t>Photo credit: Florida Fish and Wildlife Conservation Commission</a:t>
            </a:r>
          </a:p>
        </p:txBody>
      </p:sp>
      <p:pic>
        <p:nvPicPr>
          <p:cNvPr id="14340" name="Picture 4" descr="https://encrypted-tbn2.google.com/images?q=tbn:ANd9GcRRTaHBUGbAQ6kn5UHA-Io5Fk482jmcMAplmtwIPHaeh2xP5gSJLw"/>
          <p:cNvPicPr>
            <a:picLocks noChangeAspect="1" noChangeArrowheads="1"/>
          </p:cNvPicPr>
          <p:nvPr/>
        </p:nvPicPr>
        <p:blipFill>
          <a:blip r:embed="rId4" cstate="print"/>
          <a:srcRect/>
          <a:stretch>
            <a:fillRect/>
          </a:stretch>
        </p:blipFill>
        <p:spPr bwMode="auto">
          <a:xfrm>
            <a:off x="7315200" y="4428158"/>
            <a:ext cx="1727822" cy="914400"/>
          </a:xfrm>
          <a:prstGeom prst="rect">
            <a:avLst/>
          </a:prstGeom>
          <a:noFill/>
        </p:spPr>
      </p:pic>
      <p:pic>
        <p:nvPicPr>
          <p:cNvPr id="14342" name="Picture 6" descr="https://encrypted-tbn3.google.com/images?q=tbn:ANd9GcR8Id19UlGO71SWfCLb_q9kOTsiFBIoxWDn_KD-mHTEksh7loJ1YA"/>
          <p:cNvPicPr>
            <a:picLocks noChangeAspect="1" noChangeArrowheads="1"/>
          </p:cNvPicPr>
          <p:nvPr/>
        </p:nvPicPr>
        <p:blipFill>
          <a:blip r:embed="rId5" cstate="print"/>
          <a:srcRect/>
          <a:stretch>
            <a:fillRect/>
          </a:stretch>
        </p:blipFill>
        <p:spPr bwMode="auto">
          <a:xfrm>
            <a:off x="304800" y="1981200"/>
            <a:ext cx="1219200" cy="1219200"/>
          </a:xfrm>
          <a:prstGeom prst="rect">
            <a:avLst/>
          </a:prstGeom>
          <a:noFill/>
        </p:spPr>
      </p:pic>
      <p:pic>
        <p:nvPicPr>
          <p:cNvPr id="3074" name="Picture 2" descr="Provincetown Center for Coastal Studies">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882" r="3118"/>
          <a:stretch/>
        </p:blipFill>
        <p:spPr bwMode="auto">
          <a:xfrm>
            <a:off x="304800" y="4428158"/>
            <a:ext cx="1244402" cy="839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adnr.org/sites/all/themes/custom/dnrtheme/images/gadnrLogo.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2175" y="3684397"/>
            <a:ext cx="1825625" cy="5705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36" y="3283588"/>
            <a:ext cx="1723060" cy="788947"/>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75427" y="2057400"/>
            <a:ext cx="1187573" cy="1443839"/>
          </a:xfrm>
          <a:prstGeom prst="rect">
            <a:avLst/>
          </a:prstGeom>
        </p:spPr>
      </p:pic>
    </p:spTree>
    <p:extLst>
      <p:ext uri="{BB962C8B-B14F-4D97-AF65-F5344CB8AC3E}">
        <p14:creationId xmlns:p14="http://schemas.microsoft.com/office/powerpoint/2010/main" val="112053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flipH="1">
            <a:off x="76200" y="152400"/>
            <a:ext cx="8991600" cy="938719"/>
          </a:xfrm>
          <a:prstGeom prst="rect">
            <a:avLst/>
          </a:prstGeom>
          <a:noFill/>
        </p:spPr>
        <p:txBody>
          <a:bodyPr wrap="square" rtlCol="0">
            <a:spAutoFit/>
          </a:bodyPr>
          <a:lstStyle/>
          <a:p>
            <a:pPr algn="ctr"/>
            <a:r>
              <a:rPr lang="en-US" sz="4400" b="1" dirty="0">
                <a:solidFill>
                  <a:srgbClr val="002060"/>
                </a:solidFill>
              </a:rPr>
              <a:t>What do they do with all the photos?</a:t>
            </a:r>
          </a:p>
          <a:p>
            <a:endParaRPr lang="en-US" sz="1100" dirty="0"/>
          </a:p>
        </p:txBody>
      </p:sp>
      <p:pic>
        <p:nvPicPr>
          <p:cNvPr id="2" name="Picture 2" descr="C:\Users\cheryl.bonnes\Desktop\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14400"/>
            <a:ext cx="7604609" cy="318593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381000" y="4100331"/>
            <a:ext cx="3657600" cy="1125113"/>
          </a:xfrm>
          <a:prstGeom prst="wedgeRoundRectCallout">
            <a:avLst>
              <a:gd name="adj1" fmla="val -7895"/>
              <a:gd name="adj2" fmla="val 91165"/>
              <a:gd name="adj3" fmla="val 16667"/>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photos are put into the North Atlantic right whale database. This photo catalog is kept at the New England Aquarium.</a:t>
            </a:r>
          </a:p>
        </p:txBody>
      </p:sp>
      <p:pic>
        <p:nvPicPr>
          <p:cNvPr id="6" name="Picture 5" descr="G:\Content for App\GMIX.illustrations.Phone.apps\Whales\Balaenidae\RightWhal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5334000"/>
            <a:ext cx="3080494" cy="1219199"/>
          </a:xfrm>
          <a:prstGeom prst="rect">
            <a:avLst/>
          </a:prstGeom>
          <a:noFill/>
          <a:ln>
            <a:noFill/>
          </a:ln>
        </p:spPr>
      </p:pic>
    </p:spTree>
    <p:extLst>
      <p:ext uri="{BB962C8B-B14F-4D97-AF65-F5344CB8AC3E}">
        <p14:creationId xmlns:p14="http://schemas.microsoft.com/office/powerpoint/2010/main" val="21537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2060"/>
                </a:solidFill>
              </a:rPr>
              <a:t>Methods used to keep track of North Atlantic right whales:</a:t>
            </a:r>
            <a:br>
              <a:rPr lang="en-US" b="1" dirty="0">
                <a:solidFill>
                  <a:srgbClr val="002060"/>
                </a:solidFill>
              </a:rPr>
            </a:br>
            <a:endParaRPr lang="en-US" dirty="0"/>
          </a:p>
        </p:txBody>
      </p:sp>
      <p:grpSp>
        <p:nvGrpSpPr>
          <p:cNvPr id="4" name="Group 3"/>
          <p:cNvGrpSpPr/>
          <p:nvPr/>
        </p:nvGrpSpPr>
        <p:grpSpPr>
          <a:xfrm>
            <a:off x="685800" y="3373737"/>
            <a:ext cx="1799143" cy="2095512"/>
            <a:chOff x="154240" y="2104208"/>
            <a:chExt cx="1799143" cy="2095512"/>
          </a:xfrm>
        </p:grpSpPr>
        <p:sp>
          <p:nvSpPr>
            <p:cNvPr id="5" name="Round Same Side Corner Rectangle 4"/>
            <p:cNvSpPr/>
            <p:nvPr/>
          </p:nvSpPr>
          <p:spPr>
            <a:xfrm rot="10800000">
              <a:off x="154240" y="2104208"/>
              <a:ext cx="1799143" cy="2095512"/>
            </a:xfrm>
            <a:prstGeom prst="round2SameRect">
              <a:avLst>
                <a:gd name="adj1" fmla="val 10500"/>
                <a:gd name="adj2" fmla="val 0"/>
              </a:avLst>
            </a:prstGeom>
            <a:solidFill>
              <a:srgbClr val="00206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ound Same Side Corner Rectangle 4"/>
            <p:cNvSpPr/>
            <p:nvPr/>
          </p:nvSpPr>
          <p:spPr>
            <a:xfrm>
              <a:off x="209570" y="2104208"/>
              <a:ext cx="1688483" cy="2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a:t>Each right whale that is located has its photo taken by the aerial survey team.</a:t>
              </a:r>
            </a:p>
          </p:txBody>
        </p:sp>
      </p:grpSp>
      <p:grpSp>
        <p:nvGrpSpPr>
          <p:cNvPr id="7" name="Group 6"/>
          <p:cNvGrpSpPr/>
          <p:nvPr/>
        </p:nvGrpSpPr>
        <p:grpSpPr>
          <a:xfrm>
            <a:off x="2743200" y="3345097"/>
            <a:ext cx="1818809" cy="2095512"/>
            <a:chOff x="2254798" y="2104208"/>
            <a:chExt cx="1818809" cy="2095512"/>
          </a:xfrm>
        </p:grpSpPr>
        <p:sp>
          <p:nvSpPr>
            <p:cNvPr id="8" name="Round Same Side Corner Rectangle 7"/>
            <p:cNvSpPr/>
            <p:nvPr/>
          </p:nvSpPr>
          <p:spPr>
            <a:xfrm rot="10800000">
              <a:off x="2254798" y="2104208"/>
              <a:ext cx="1818809" cy="2095512"/>
            </a:xfrm>
            <a:prstGeom prst="round2SameRect">
              <a:avLst>
                <a:gd name="adj1" fmla="val 10500"/>
                <a:gd name="adj2" fmla="val 0"/>
              </a:avLst>
            </a:prstGeom>
            <a:solidFill>
              <a:srgbClr val="00206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 Same Side Corner Rectangle 4"/>
            <p:cNvSpPr/>
            <p:nvPr/>
          </p:nvSpPr>
          <p:spPr>
            <a:xfrm rot="21600000">
              <a:off x="2310733" y="2104208"/>
              <a:ext cx="1706939" cy="203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a:t>The photo is then compared to the photo catalog of right whales. </a:t>
              </a:r>
            </a:p>
          </p:txBody>
        </p:sp>
      </p:grpSp>
      <p:grpSp>
        <p:nvGrpSpPr>
          <p:cNvPr id="10" name="Group 9"/>
          <p:cNvGrpSpPr/>
          <p:nvPr/>
        </p:nvGrpSpPr>
        <p:grpSpPr>
          <a:xfrm>
            <a:off x="4849504" y="3373736"/>
            <a:ext cx="1818809" cy="2095512"/>
            <a:chOff x="2254798" y="2104208"/>
            <a:chExt cx="1818809" cy="2095512"/>
          </a:xfrm>
        </p:grpSpPr>
        <p:sp>
          <p:nvSpPr>
            <p:cNvPr id="11" name="Round Same Side Corner Rectangle 10"/>
            <p:cNvSpPr/>
            <p:nvPr/>
          </p:nvSpPr>
          <p:spPr>
            <a:xfrm rot="10800000">
              <a:off x="2254798" y="2104208"/>
              <a:ext cx="1818809" cy="2095512"/>
            </a:xfrm>
            <a:prstGeom prst="round2SameRect">
              <a:avLst>
                <a:gd name="adj1" fmla="val 10500"/>
                <a:gd name="adj2" fmla="val 0"/>
              </a:avLst>
            </a:prstGeom>
            <a:solidFill>
              <a:srgbClr val="00206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 Same Side Corner Rectangle 4"/>
            <p:cNvSpPr/>
            <p:nvPr/>
          </p:nvSpPr>
          <p:spPr>
            <a:xfrm rot="21600000">
              <a:off x="2310733" y="2104208"/>
              <a:ext cx="1706939" cy="203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0">
              <a:noAutofit/>
            </a:bodyPr>
            <a:lstStyle/>
            <a:p>
              <a:pPr defTabSz="889000">
                <a:lnSpc>
                  <a:spcPct val="90000"/>
                </a:lnSpc>
                <a:spcBef>
                  <a:spcPct val="0"/>
                </a:spcBef>
                <a:spcAft>
                  <a:spcPct val="35000"/>
                </a:spcAft>
              </a:pPr>
              <a:r>
                <a:rPr lang="en-US" sz="2000" kern="1200" dirty="0"/>
                <a:t>The </a:t>
              </a:r>
              <a:r>
                <a:rPr lang="en-US" sz="2000" kern="1200"/>
                <a:t>photo is </a:t>
              </a:r>
              <a:r>
                <a:rPr lang="en-US" sz="2000" kern="1200" dirty="0"/>
                <a:t>then </a:t>
              </a:r>
              <a:r>
                <a:rPr lang="en-US" sz="2000" dirty="0"/>
                <a:t>matched to a whale in the photo catalog</a:t>
              </a:r>
              <a:r>
                <a:rPr lang="en-US" sz="2000" kern="1200" dirty="0"/>
                <a:t>. </a:t>
              </a:r>
            </a:p>
          </p:txBody>
        </p:sp>
      </p:grpSp>
      <p:grpSp>
        <p:nvGrpSpPr>
          <p:cNvPr id="13" name="Group 12"/>
          <p:cNvGrpSpPr/>
          <p:nvPr/>
        </p:nvGrpSpPr>
        <p:grpSpPr>
          <a:xfrm>
            <a:off x="6934200" y="3373065"/>
            <a:ext cx="1818809" cy="2095512"/>
            <a:chOff x="2254798" y="2104208"/>
            <a:chExt cx="1818809" cy="2095512"/>
          </a:xfrm>
        </p:grpSpPr>
        <p:sp>
          <p:nvSpPr>
            <p:cNvPr id="14" name="Round Same Side Corner Rectangle 13"/>
            <p:cNvSpPr/>
            <p:nvPr/>
          </p:nvSpPr>
          <p:spPr>
            <a:xfrm rot="10800000">
              <a:off x="2254798" y="2104208"/>
              <a:ext cx="1818809" cy="2095512"/>
            </a:xfrm>
            <a:prstGeom prst="round2SameRect">
              <a:avLst>
                <a:gd name="adj1" fmla="val 10500"/>
                <a:gd name="adj2" fmla="val 0"/>
              </a:avLst>
            </a:prstGeom>
            <a:solidFill>
              <a:srgbClr val="002060"/>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ound Same Side Corner Rectangle 4"/>
            <p:cNvSpPr/>
            <p:nvPr/>
          </p:nvSpPr>
          <p:spPr>
            <a:xfrm rot="21600000">
              <a:off x="2310733" y="2104208"/>
              <a:ext cx="1706939" cy="203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0">
              <a:noAutofit/>
            </a:bodyPr>
            <a:lstStyle/>
            <a:p>
              <a:pPr lvl="0"/>
              <a:r>
                <a:rPr lang="en-US" sz="2000" dirty="0"/>
                <a:t>The information is added to the individual sighting history.</a:t>
              </a:r>
            </a:p>
          </p:txBody>
        </p:sp>
      </p:grpSp>
      <p:pic>
        <p:nvPicPr>
          <p:cNvPr id="19" name="Picture 18" descr="A small airplane flying high up in the air&#10;&#10;Description automatically generated">
            <a:extLst>
              <a:ext uri="{FF2B5EF4-FFF2-40B4-BE49-F238E27FC236}">
                <a16:creationId xmlns:a16="http://schemas.microsoft.com/office/drawing/2014/main" id="{C632C841-C1DE-4724-ADCB-C29C542BFBC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3818" y="1999258"/>
            <a:ext cx="1769093" cy="114300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F42C735-1E6E-4155-B9C6-C85A4B2607B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9975" y="1929351"/>
            <a:ext cx="1536404" cy="1282813"/>
          </a:xfrm>
          <a:prstGeom prst="rect">
            <a:avLst/>
          </a:prstGeom>
        </p:spPr>
      </p:pic>
      <p:pic>
        <p:nvPicPr>
          <p:cNvPr id="24" name="Picture 23" descr="A picture containing computer&#10;&#10;Description automatically generated">
            <a:extLst>
              <a:ext uri="{FF2B5EF4-FFF2-40B4-BE49-F238E27FC236}">
                <a16:creationId xmlns:a16="http://schemas.microsoft.com/office/drawing/2014/main" id="{B6BCCCD7-78FC-46D9-850B-CCB58818420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88355" y="1828800"/>
            <a:ext cx="1993445" cy="1450309"/>
          </a:xfrm>
          <a:prstGeom prst="rect">
            <a:avLst/>
          </a:prstGeom>
        </p:spPr>
      </p:pic>
      <p:pic>
        <p:nvPicPr>
          <p:cNvPr id="27" name="Picture 26" descr="A person on a computer&#10;&#10;Description automatically generated">
            <a:extLst>
              <a:ext uri="{FF2B5EF4-FFF2-40B4-BE49-F238E27FC236}">
                <a16:creationId xmlns:a16="http://schemas.microsoft.com/office/drawing/2014/main" id="{C26CB063-013A-475B-9C9B-C58761248DE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076660" y="1999256"/>
            <a:ext cx="1524001" cy="1143001"/>
          </a:xfrm>
          <a:prstGeom prst="rect">
            <a:avLst/>
          </a:prstGeom>
        </p:spPr>
      </p:pic>
    </p:spTree>
    <p:extLst>
      <p:ext uri="{BB962C8B-B14F-4D97-AF65-F5344CB8AC3E}">
        <p14:creationId xmlns:p14="http://schemas.microsoft.com/office/powerpoint/2010/main" val="142411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917877"/>
            <a:ext cx="1778051" cy="215444"/>
          </a:xfrm>
          <a:prstGeom prst="rect">
            <a:avLst/>
          </a:prstGeom>
        </p:spPr>
        <p:txBody>
          <a:bodyPr wrap="none">
            <a:spAutoFit/>
          </a:bodyPr>
          <a:lstStyle/>
          <a:p>
            <a:r>
              <a:rPr lang="en-US" sz="800" dirty="0" err="1">
                <a:solidFill>
                  <a:schemeClr val="bg1"/>
                </a:solidFill>
              </a:rPr>
              <a:t>Sascha</a:t>
            </a:r>
            <a:r>
              <a:rPr lang="en-US" sz="800" dirty="0">
                <a:solidFill>
                  <a:schemeClr val="bg1"/>
                </a:solidFill>
              </a:rPr>
              <a:t> Glinka/New England Aquarium</a:t>
            </a:r>
          </a:p>
        </p:txBody>
      </p:sp>
      <p:sp>
        <p:nvSpPr>
          <p:cNvPr id="16" name="TextBox 15"/>
          <p:cNvSpPr txBox="1"/>
          <p:nvPr/>
        </p:nvSpPr>
        <p:spPr>
          <a:xfrm>
            <a:off x="914400" y="2590800"/>
            <a:ext cx="1675459" cy="215444"/>
          </a:xfrm>
          <a:prstGeom prst="rect">
            <a:avLst/>
          </a:prstGeom>
          <a:noFill/>
        </p:spPr>
        <p:txBody>
          <a:bodyPr wrap="none" rtlCol="0">
            <a:spAutoFit/>
          </a:bodyPr>
          <a:lstStyle/>
          <a:p>
            <a:r>
              <a:rPr lang="en-US" sz="800" dirty="0">
                <a:solidFill>
                  <a:schemeClr val="bg1"/>
                </a:solidFill>
              </a:rPr>
              <a:t>Scott Kraus/New England Aquarium</a:t>
            </a:r>
          </a:p>
        </p:txBody>
      </p:sp>
      <p:sp>
        <p:nvSpPr>
          <p:cNvPr id="17" name="TextBox 16"/>
          <p:cNvSpPr txBox="1"/>
          <p:nvPr/>
        </p:nvSpPr>
        <p:spPr>
          <a:xfrm flipH="1">
            <a:off x="0" y="228600"/>
            <a:ext cx="9144000" cy="1615827"/>
          </a:xfrm>
          <a:prstGeom prst="rect">
            <a:avLst/>
          </a:prstGeom>
          <a:noFill/>
        </p:spPr>
        <p:txBody>
          <a:bodyPr wrap="square" rtlCol="0">
            <a:spAutoFit/>
          </a:bodyPr>
          <a:lstStyle/>
          <a:p>
            <a:pPr algn="ctr"/>
            <a:r>
              <a:rPr lang="en-US" sz="4400" b="1" dirty="0">
                <a:solidFill>
                  <a:srgbClr val="002060"/>
                </a:solidFill>
              </a:rPr>
              <a:t>How can we tell individual </a:t>
            </a:r>
          </a:p>
          <a:p>
            <a:pPr algn="ctr"/>
            <a:r>
              <a:rPr lang="en-US" sz="4400" b="1" dirty="0">
                <a:solidFill>
                  <a:srgbClr val="002060"/>
                </a:solidFill>
              </a:rPr>
              <a:t>right whales apart?</a:t>
            </a:r>
          </a:p>
          <a:p>
            <a:endParaRPr lang="en-US" sz="1100" dirty="0"/>
          </a:p>
        </p:txBody>
      </p:sp>
      <p:sp>
        <p:nvSpPr>
          <p:cNvPr id="18" name="Content Placeholder 2"/>
          <p:cNvSpPr txBox="1">
            <a:spLocks/>
          </p:cNvSpPr>
          <p:nvPr/>
        </p:nvSpPr>
        <p:spPr>
          <a:xfrm>
            <a:off x="914400" y="2133600"/>
            <a:ext cx="5257800" cy="40330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rgbClr val="002060"/>
                </a:solidFill>
              </a:rPr>
              <a:t>Scars</a:t>
            </a:r>
          </a:p>
          <a:p>
            <a:r>
              <a:rPr lang="en-US" sz="3600" b="1" dirty="0">
                <a:solidFill>
                  <a:srgbClr val="002060"/>
                </a:solidFill>
              </a:rPr>
              <a:t>Color patterns</a:t>
            </a:r>
          </a:p>
          <a:p>
            <a:r>
              <a:rPr lang="en-US" sz="3600" b="1" dirty="0">
                <a:solidFill>
                  <a:srgbClr val="002060"/>
                </a:solidFill>
              </a:rPr>
              <a:t>Callosity Patterns</a:t>
            </a:r>
          </a:p>
          <a:p>
            <a:endParaRPr lang="en-US" sz="2800" b="1" dirty="0">
              <a:solidFill>
                <a:srgbClr val="002060"/>
              </a:solidFill>
            </a:endParaRPr>
          </a:p>
          <a:p>
            <a:pPr marL="0" indent="0">
              <a:buNone/>
            </a:pPr>
            <a:endParaRPr lang="en-US" sz="2800" b="1" dirty="0">
              <a:solidFill>
                <a:srgbClr val="002060"/>
              </a:solidFill>
            </a:endParaRPr>
          </a:p>
          <a:p>
            <a:endParaRPr lang="en-US" sz="2800" b="1" dirty="0">
              <a:solidFill>
                <a:srgbClr val="002060"/>
              </a:solidFill>
            </a:endParaRPr>
          </a:p>
          <a:p>
            <a:endParaRPr lang="en-US" sz="2800" b="1" dirty="0">
              <a:solidFill>
                <a:srgbClr val="002060"/>
              </a:solidFill>
            </a:endParaRPr>
          </a:p>
          <a:p>
            <a:endParaRPr lang="en-US" dirty="0"/>
          </a:p>
        </p:txBody>
      </p:sp>
      <p:sp>
        <p:nvSpPr>
          <p:cNvPr id="19" name="Rounded Rectangular Callout 18"/>
          <p:cNvSpPr/>
          <p:nvPr/>
        </p:nvSpPr>
        <p:spPr>
          <a:xfrm>
            <a:off x="5410200" y="2133600"/>
            <a:ext cx="1905000" cy="1450848"/>
          </a:xfrm>
          <a:prstGeom prst="wedgeRoundRectCallout">
            <a:avLst>
              <a:gd name="adj1" fmla="val -30610"/>
              <a:gd name="adj2" fmla="val 98211"/>
              <a:gd name="adj3" fmla="val 16667"/>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How are they going to know it’s me and not my twin?</a:t>
            </a:r>
          </a:p>
        </p:txBody>
      </p:sp>
      <p:pic>
        <p:nvPicPr>
          <p:cNvPr id="8" name="Picture 7" descr="G:\Content for App\GMIX.illustrations.Phone.apps\Whales\Balaenidae\RightWhal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91706" y="4343400"/>
            <a:ext cx="3080494" cy="1219199"/>
          </a:xfrm>
          <a:prstGeom prst="rect">
            <a:avLst/>
          </a:prstGeom>
          <a:noFill/>
          <a:ln>
            <a:noFill/>
          </a:ln>
        </p:spPr>
      </p:pic>
    </p:spTree>
    <p:extLst>
      <p:ext uri="{BB962C8B-B14F-4D97-AF65-F5344CB8AC3E}">
        <p14:creationId xmlns:p14="http://schemas.microsoft.com/office/powerpoint/2010/main" val="63011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06" y="685800"/>
            <a:ext cx="8640448" cy="1384995"/>
          </a:xfrm>
          <a:prstGeom prst="rect">
            <a:avLst/>
          </a:prstGeom>
          <a:noFill/>
        </p:spPr>
        <p:txBody>
          <a:bodyPr wrap="square" rtlCol="0">
            <a:spAutoFit/>
          </a:bodyPr>
          <a:lstStyle/>
          <a:p>
            <a:r>
              <a:rPr lang="en-US" sz="2800" b="1" i="1" dirty="0">
                <a:solidFill>
                  <a:srgbClr val="002060"/>
                </a:solidFill>
              </a:rPr>
              <a:t>Callosity</a:t>
            </a:r>
            <a:r>
              <a:rPr lang="en-US" sz="2800" b="1" dirty="0">
                <a:solidFill>
                  <a:srgbClr val="002060"/>
                </a:solidFill>
              </a:rPr>
              <a:t>: is tissue (same color as the whale) that becomes infested with millions of  light-colored </a:t>
            </a:r>
            <a:r>
              <a:rPr lang="en-US" sz="2800" b="1" dirty="0" err="1">
                <a:solidFill>
                  <a:srgbClr val="002060"/>
                </a:solidFill>
              </a:rPr>
              <a:t>cyamids</a:t>
            </a:r>
            <a:r>
              <a:rPr lang="en-US" sz="2800" b="1" dirty="0">
                <a:solidFill>
                  <a:srgbClr val="002060"/>
                </a:solidFill>
              </a:rPr>
              <a:t>  (Si-am'-ids), or “whale lice”.</a:t>
            </a:r>
          </a:p>
        </p:txBody>
      </p:sp>
      <p:pic>
        <p:nvPicPr>
          <p:cNvPr id="5" name="Picture 4" descr="Callosity and cyamids on a right whale"/>
          <p:cNvPicPr>
            <a:picLocks noChangeAspect="1" noChangeArrowheads="1"/>
          </p:cNvPicPr>
          <p:nvPr/>
        </p:nvPicPr>
        <p:blipFill>
          <a:blip r:embed="rId3" cstate="print"/>
          <a:srcRect/>
          <a:stretch>
            <a:fillRect/>
          </a:stretch>
        </p:blipFill>
        <p:spPr bwMode="auto">
          <a:xfrm>
            <a:off x="3886199" y="2070795"/>
            <a:ext cx="4458455" cy="3219101"/>
          </a:xfrm>
          <a:prstGeom prst="rect">
            <a:avLst/>
          </a:prstGeom>
          <a:ln w="38100" cap="sq" cmpd="sng">
            <a:solidFill>
              <a:srgbClr val="002060"/>
            </a:solidFill>
            <a:prstDash val="solid"/>
            <a:miter lim="800000"/>
          </a:ln>
          <a:effectLst>
            <a:innerShdw blurRad="76200">
              <a:srgbClr val="000000"/>
            </a:innerShdw>
          </a:effectLst>
        </p:spPr>
      </p:pic>
      <p:pic>
        <p:nvPicPr>
          <p:cNvPr id="14" name="Picture 2" descr="File:Cyamus boopis (dorsal).jpg"/>
          <p:cNvPicPr>
            <a:picLocks noChangeAspect="1" noChangeArrowheads="1"/>
          </p:cNvPicPr>
          <p:nvPr/>
        </p:nvPicPr>
        <p:blipFill>
          <a:blip r:embed="rId4" cstate="print"/>
          <a:srcRect/>
          <a:stretch>
            <a:fillRect/>
          </a:stretch>
        </p:blipFill>
        <p:spPr bwMode="auto">
          <a:xfrm>
            <a:off x="457200" y="2098100"/>
            <a:ext cx="3002846" cy="2248380"/>
          </a:xfrm>
          <a:prstGeom prst="rect">
            <a:avLst/>
          </a:prstGeom>
          <a:ln w="38100" cap="sq" cmpd="sng">
            <a:solidFill>
              <a:srgbClr val="002060"/>
            </a:solidFill>
            <a:prstDash val="solid"/>
            <a:miter lim="800000"/>
          </a:ln>
          <a:effectLst>
            <a:innerShdw blurRad="76200">
              <a:srgbClr val="000000"/>
            </a:innerShdw>
          </a:effectLst>
        </p:spPr>
      </p:pic>
      <p:pic>
        <p:nvPicPr>
          <p:cNvPr id="1026" name="Picture 2" descr="Close-up of cyam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20174"/>
            <a:ext cx="3002846" cy="2005473"/>
          </a:xfrm>
          <a:prstGeom prst="rect">
            <a:avLst/>
          </a:prstGeom>
          <a:ln w="38100" cap="sq" cmpd="sng">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291590"/>
            <a:ext cx="3407547" cy="261610"/>
          </a:xfrm>
          <a:prstGeom prst="rect">
            <a:avLst/>
          </a:prstGeom>
          <a:noFill/>
        </p:spPr>
        <p:txBody>
          <a:bodyPr wrap="square" rtlCol="0">
            <a:spAutoFit/>
          </a:bodyPr>
          <a:lstStyle/>
          <a:p>
            <a:r>
              <a:rPr lang="en-US" sz="1100" b="1" i="1" dirty="0">
                <a:solidFill>
                  <a:schemeClr val="bg1"/>
                </a:solidFill>
              </a:rPr>
              <a:t>Photo credit: Scott Kraus, New England Aquarium</a:t>
            </a:r>
          </a:p>
        </p:txBody>
      </p:sp>
      <p:sp>
        <p:nvSpPr>
          <p:cNvPr id="12" name="TextBox 11"/>
          <p:cNvSpPr txBox="1"/>
          <p:nvPr/>
        </p:nvSpPr>
        <p:spPr>
          <a:xfrm>
            <a:off x="381000" y="4114800"/>
            <a:ext cx="2056459" cy="261610"/>
          </a:xfrm>
          <a:prstGeom prst="rect">
            <a:avLst/>
          </a:prstGeom>
          <a:noFill/>
        </p:spPr>
        <p:txBody>
          <a:bodyPr wrap="square" rtlCol="0">
            <a:spAutoFit/>
          </a:bodyPr>
          <a:lstStyle/>
          <a:p>
            <a:r>
              <a:rPr lang="en-US" sz="1100" b="1" i="1" dirty="0">
                <a:solidFill>
                  <a:schemeClr val="bg1"/>
                </a:solidFill>
              </a:rPr>
              <a:t>Photo credit: Hans </a:t>
            </a:r>
            <a:r>
              <a:rPr lang="en-US" sz="1100" b="1" i="1" dirty="0" err="1">
                <a:solidFill>
                  <a:schemeClr val="bg1"/>
                </a:solidFill>
              </a:rPr>
              <a:t>Hillewaert</a:t>
            </a:r>
            <a:endParaRPr lang="en-US" sz="1100" b="1" i="1" dirty="0">
              <a:solidFill>
                <a:schemeClr val="bg1"/>
              </a:solidFill>
            </a:endParaRPr>
          </a:p>
        </p:txBody>
      </p:sp>
      <p:sp>
        <p:nvSpPr>
          <p:cNvPr id="17" name="TextBox 16"/>
          <p:cNvSpPr txBox="1"/>
          <p:nvPr/>
        </p:nvSpPr>
        <p:spPr>
          <a:xfrm flipH="1">
            <a:off x="0" y="0"/>
            <a:ext cx="9144000" cy="938719"/>
          </a:xfrm>
          <a:prstGeom prst="rect">
            <a:avLst/>
          </a:prstGeom>
          <a:noFill/>
        </p:spPr>
        <p:txBody>
          <a:bodyPr wrap="square" rtlCol="0">
            <a:spAutoFit/>
          </a:bodyPr>
          <a:lstStyle/>
          <a:p>
            <a:pPr algn="ctr"/>
            <a:r>
              <a:rPr lang="en-US" sz="4400" b="1" dirty="0">
                <a:solidFill>
                  <a:srgbClr val="002060"/>
                </a:solidFill>
              </a:rPr>
              <a:t>Callosity</a:t>
            </a:r>
          </a:p>
          <a:p>
            <a:endParaRPr lang="en-US" sz="1100" dirty="0"/>
          </a:p>
        </p:txBody>
      </p:sp>
      <p:sp>
        <p:nvSpPr>
          <p:cNvPr id="6" name="Rectangle 5"/>
          <p:cNvSpPr/>
          <p:nvPr/>
        </p:nvSpPr>
        <p:spPr>
          <a:xfrm>
            <a:off x="5123901" y="5047738"/>
            <a:ext cx="3220753" cy="261610"/>
          </a:xfrm>
          <a:prstGeom prst="rect">
            <a:avLst/>
          </a:prstGeom>
        </p:spPr>
        <p:txBody>
          <a:bodyPr wrap="none">
            <a:spAutoFit/>
          </a:bodyPr>
          <a:lstStyle/>
          <a:p>
            <a:r>
              <a:rPr lang="en-US" sz="1100" b="1" i="1" dirty="0">
                <a:solidFill>
                  <a:schemeClr val="bg1"/>
                </a:solidFill>
              </a:rPr>
              <a:t>Photo credit: </a:t>
            </a:r>
            <a:r>
              <a:rPr lang="en-US" sz="1100" b="1" i="1" dirty="0" err="1">
                <a:solidFill>
                  <a:schemeClr val="bg1"/>
                </a:solidFill>
              </a:rPr>
              <a:t>Sascha</a:t>
            </a:r>
            <a:r>
              <a:rPr lang="en-US" sz="1100" b="1" i="1" dirty="0">
                <a:solidFill>
                  <a:schemeClr val="bg1"/>
                </a:solidFill>
              </a:rPr>
              <a:t> Glinka/New England Aquarium</a:t>
            </a:r>
          </a:p>
        </p:txBody>
      </p:sp>
    </p:spTree>
    <p:extLst>
      <p:ext uri="{BB962C8B-B14F-4D97-AF65-F5344CB8AC3E}">
        <p14:creationId xmlns:p14="http://schemas.microsoft.com/office/powerpoint/2010/main" val="398378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a:solidFill>
                  <a:srgbClr val="002060"/>
                </a:solidFill>
              </a:rPr>
              <a:t>Callosity patterns</a:t>
            </a:r>
          </a:p>
        </p:txBody>
      </p:sp>
      <p:sp>
        <p:nvSpPr>
          <p:cNvPr id="4" name="Content Placeholder 3"/>
          <p:cNvSpPr>
            <a:spLocks noGrp="1"/>
          </p:cNvSpPr>
          <p:nvPr>
            <p:ph idx="1"/>
          </p:nvPr>
        </p:nvSpPr>
        <p:spPr>
          <a:xfrm>
            <a:off x="381000" y="1295400"/>
            <a:ext cx="8229600" cy="5016758"/>
          </a:xfrm>
          <a:prstGeom prst="rect">
            <a:avLst/>
          </a:prstGeom>
        </p:spPr>
        <p:txBody>
          <a:bodyPr wrap="square">
            <a:spAutoFit/>
          </a:bodyPr>
          <a:lstStyle/>
          <a:p>
            <a:pPr marL="230187" lvl="1" indent="0">
              <a:spcBef>
                <a:spcPts val="0"/>
              </a:spcBef>
              <a:buNone/>
            </a:pPr>
            <a:r>
              <a:rPr lang="en-US" sz="3200" b="1" dirty="0">
                <a:solidFill>
                  <a:srgbClr val="002060"/>
                </a:solidFill>
              </a:rPr>
              <a:t>There are 6 areas of the head that scientists look at when describing callosity patterns on a right whale:</a:t>
            </a:r>
          </a:p>
          <a:p>
            <a:pPr marL="687387" lvl="1" indent="-457200">
              <a:spcBef>
                <a:spcPts val="0"/>
              </a:spcBef>
            </a:pPr>
            <a:r>
              <a:rPr lang="en-US" b="1" dirty="0">
                <a:solidFill>
                  <a:srgbClr val="002060"/>
                </a:solidFill>
              </a:rPr>
              <a:t>The “Bonnet”….which is the top of the rostrum</a:t>
            </a:r>
          </a:p>
          <a:p>
            <a:pPr marL="687387" lvl="1" indent="-457200">
              <a:spcBef>
                <a:spcPts val="0"/>
              </a:spcBef>
            </a:pPr>
            <a:r>
              <a:rPr lang="en-US" b="1" dirty="0">
                <a:solidFill>
                  <a:srgbClr val="002060"/>
                </a:solidFill>
              </a:rPr>
              <a:t>The chin</a:t>
            </a:r>
          </a:p>
          <a:p>
            <a:pPr marL="687387" lvl="1" indent="-457200">
              <a:spcBef>
                <a:spcPts val="0"/>
              </a:spcBef>
            </a:pPr>
            <a:r>
              <a:rPr lang="en-US" b="1" dirty="0">
                <a:solidFill>
                  <a:srgbClr val="002060"/>
                </a:solidFill>
              </a:rPr>
              <a:t>The lips</a:t>
            </a:r>
          </a:p>
          <a:p>
            <a:pPr marL="687387" lvl="1" indent="-457200">
              <a:spcBef>
                <a:spcPts val="0"/>
              </a:spcBef>
            </a:pPr>
            <a:r>
              <a:rPr lang="en-US" b="1" dirty="0">
                <a:solidFill>
                  <a:srgbClr val="002060"/>
                </a:solidFill>
              </a:rPr>
              <a:t>The “coaming”…which is the area right in front of the blowhole</a:t>
            </a:r>
          </a:p>
          <a:p>
            <a:pPr marL="687387" lvl="1" indent="-457200">
              <a:spcBef>
                <a:spcPts val="0"/>
              </a:spcBef>
            </a:pPr>
            <a:r>
              <a:rPr lang="en-US" b="1" dirty="0">
                <a:solidFill>
                  <a:srgbClr val="002060"/>
                </a:solidFill>
              </a:rPr>
              <a:t>The area just behind the blowhole (“post-blowhole”)</a:t>
            </a:r>
          </a:p>
          <a:p>
            <a:pPr marL="687387" lvl="1" indent="-457200">
              <a:spcBef>
                <a:spcPts val="0"/>
              </a:spcBef>
            </a:pPr>
            <a:r>
              <a:rPr lang="en-US" b="1" dirty="0">
                <a:solidFill>
                  <a:srgbClr val="002060"/>
                </a:solidFill>
              </a:rPr>
              <a:t>The area over the eye</a:t>
            </a:r>
          </a:p>
        </p:txBody>
      </p:sp>
    </p:spTree>
    <p:extLst>
      <p:ext uri="{BB962C8B-B14F-4D97-AF65-F5344CB8AC3E}">
        <p14:creationId xmlns:p14="http://schemas.microsoft.com/office/powerpoint/2010/main" val="22576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rwcatalog.neaq.org/ImageHandler.ashx?ImageTypeId=1&amp;ImageId=9562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722" t="13656" r="45759" b="23535"/>
          <a:stretch/>
        </p:blipFill>
        <p:spPr bwMode="auto">
          <a:xfrm>
            <a:off x="1752601" y="0"/>
            <a:ext cx="5638799" cy="6840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53" y="4267200"/>
            <a:ext cx="1604566" cy="830997"/>
          </a:xfrm>
          <a:prstGeom prst="rect">
            <a:avLst/>
          </a:prstGeom>
          <a:noFill/>
        </p:spPr>
        <p:txBody>
          <a:bodyPr wrap="square" rtlCol="0">
            <a:spAutoFit/>
          </a:bodyPr>
          <a:lstStyle/>
          <a:p>
            <a:r>
              <a:rPr lang="en-US" sz="2400" b="1" dirty="0">
                <a:solidFill>
                  <a:srgbClr val="002060"/>
                </a:solidFill>
              </a:rPr>
              <a:t>Post-</a:t>
            </a:r>
          </a:p>
          <a:p>
            <a:r>
              <a:rPr lang="en-US" sz="2400" b="1" dirty="0">
                <a:solidFill>
                  <a:srgbClr val="002060"/>
                </a:solidFill>
              </a:rPr>
              <a:t>blowhole </a:t>
            </a:r>
          </a:p>
        </p:txBody>
      </p:sp>
      <p:sp>
        <p:nvSpPr>
          <p:cNvPr id="8" name="TextBox 7"/>
          <p:cNvSpPr txBox="1"/>
          <p:nvPr/>
        </p:nvSpPr>
        <p:spPr>
          <a:xfrm>
            <a:off x="7671786" y="3926667"/>
            <a:ext cx="951175" cy="461665"/>
          </a:xfrm>
          <a:prstGeom prst="rect">
            <a:avLst/>
          </a:prstGeom>
          <a:noFill/>
        </p:spPr>
        <p:txBody>
          <a:bodyPr wrap="square" rtlCol="0">
            <a:spAutoFit/>
          </a:bodyPr>
          <a:lstStyle/>
          <a:p>
            <a:r>
              <a:rPr lang="en-US" sz="2400" b="1" dirty="0">
                <a:solidFill>
                  <a:srgbClr val="002060"/>
                </a:solidFill>
              </a:rPr>
              <a:t>Eye</a:t>
            </a:r>
          </a:p>
        </p:txBody>
      </p:sp>
      <p:sp>
        <p:nvSpPr>
          <p:cNvPr id="9" name="TextBox 8"/>
          <p:cNvSpPr txBox="1"/>
          <p:nvPr/>
        </p:nvSpPr>
        <p:spPr>
          <a:xfrm>
            <a:off x="7570761" y="487233"/>
            <a:ext cx="1573239" cy="461665"/>
          </a:xfrm>
          <a:prstGeom prst="rect">
            <a:avLst/>
          </a:prstGeom>
          <a:noFill/>
        </p:spPr>
        <p:txBody>
          <a:bodyPr wrap="square" rtlCol="0">
            <a:spAutoFit/>
          </a:bodyPr>
          <a:lstStyle/>
          <a:p>
            <a:r>
              <a:rPr lang="en-US" sz="2400" b="1" dirty="0">
                <a:solidFill>
                  <a:srgbClr val="002060"/>
                </a:solidFill>
              </a:rPr>
              <a:t>Bonnet</a:t>
            </a:r>
          </a:p>
        </p:txBody>
      </p:sp>
      <p:sp>
        <p:nvSpPr>
          <p:cNvPr id="10" name="TextBox 9"/>
          <p:cNvSpPr txBox="1"/>
          <p:nvPr/>
        </p:nvSpPr>
        <p:spPr>
          <a:xfrm>
            <a:off x="7527852" y="1904999"/>
            <a:ext cx="1040364" cy="461665"/>
          </a:xfrm>
          <a:prstGeom prst="rect">
            <a:avLst/>
          </a:prstGeom>
          <a:noFill/>
        </p:spPr>
        <p:txBody>
          <a:bodyPr wrap="square" rtlCol="0">
            <a:spAutoFit/>
          </a:bodyPr>
          <a:lstStyle/>
          <a:p>
            <a:r>
              <a:rPr lang="en-US" sz="2400" b="1" dirty="0">
                <a:solidFill>
                  <a:srgbClr val="002060"/>
                </a:solidFill>
              </a:rPr>
              <a:t>Chin</a:t>
            </a:r>
          </a:p>
        </p:txBody>
      </p:sp>
      <p:sp>
        <p:nvSpPr>
          <p:cNvPr id="11" name="TextBox 10"/>
          <p:cNvSpPr txBox="1"/>
          <p:nvPr/>
        </p:nvSpPr>
        <p:spPr>
          <a:xfrm>
            <a:off x="150281" y="2737619"/>
            <a:ext cx="1416050" cy="461665"/>
          </a:xfrm>
          <a:prstGeom prst="rect">
            <a:avLst/>
          </a:prstGeom>
          <a:noFill/>
        </p:spPr>
        <p:txBody>
          <a:bodyPr wrap="square" rtlCol="0">
            <a:spAutoFit/>
          </a:bodyPr>
          <a:lstStyle/>
          <a:p>
            <a:r>
              <a:rPr lang="en-US" sz="2400" b="1" dirty="0">
                <a:solidFill>
                  <a:srgbClr val="002060"/>
                </a:solidFill>
              </a:rPr>
              <a:t>Coaming</a:t>
            </a:r>
          </a:p>
        </p:txBody>
      </p:sp>
      <p:sp>
        <p:nvSpPr>
          <p:cNvPr id="12" name="TextBox 11"/>
          <p:cNvSpPr txBox="1"/>
          <p:nvPr/>
        </p:nvSpPr>
        <p:spPr>
          <a:xfrm>
            <a:off x="917464" y="892202"/>
            <a:ext cx="751373" cy="461665"/>
          </a:xfrm>
          <a:prstGeom prst="rect">
            <a:avLst/>
          </a:prstGeom>
          <a:noFill/>
        </p:spPr>
        <p:txBody>
          <a:bodyPr wrap="square" rtlCol="0">
            <a:spAutoFit/>
          </a:bodyPr>
          <a:lstStyle/>
          <a:p>
            <a:r>
              <a:rPr lang="en-US" sz="2400" b="1" dirty="0">
                <a:solidFill>
                  <a:srgbClr val="002060"/>
                </a:solidFill>
              </a:rPr>
              <a:t>Lip </a:t>
            </a:r>
          </a:p>
        </p:txBody>
      </p:sp>
      <p:cxnSp>
        <p:nvCxnSpPr>
          <p:cNvPr id="7" name="Straight Arrow Connector 6"/>
          <p:cNvCxnSpPr/>
          <p:nvPr/>
        </p:nvCxnSpPr>
        <p:spPr>
          <a:xfrm>
            <a:off x="1481666" y="1105931"/>
            <a:ext cx="2743200" cy="8498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724400" y="718066"/>
            <a:ext cx="2827866" cy="6535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181600" y="1530865"/>
            <a:ext cx="2370666" cy="5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562600" y="3911599"/>
            <a:ext cx="2065867" cy="2229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16050" y="2731532"/>
            <a:ext cx="2961216"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634066" y="3276600"/>
            <a:ext cx="2743200" cy="12699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65468" y="0"/>
            <a:ext cx="2933700" cy="261610"/>
          </a:xfrm>
          <a:prstGeom prst="rect">
            <a:avLst/>
          </a:prstGeom>
          <a:noFill/>
        </p:spPr>
        <p:txBody>
          <a:bodyPr wrap="square" rtlCol="0">
            <a:spAutoFit/>
          </a:bodyPr>
          <a:lstStyle/>
          <a:p>
            <a:r>
              <a:rPr lang="en-US" sz="1100" b="1" i="1" dirty="0">
                <a:solidFill>
                  <a:schemeClr val="bg1"/>
                </a:solidFill>
              </a:rPr>
              <a:t>Photo credit: NOAA/NEFSC Permit # 775-1600</a:t>
            </a:r>
          </a:p>
        </p:txBody>
      </p:sp>
    </p:spTree>
    <p:extLst>
      <p:ext uri="{BB962C8B-B14F-4D97-AF65-F5344CB8AC3E}">
        <p14:creationId xmlns:p14="http://schemas.microsoft.com/office/powerpoint/2010/main" val="295545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6" y="319916"/>
            <a:ext cx="8229600" cy="1143000"/>
          </a:xfrm>
        </p:spPr>
        <p:txBody>
          <a:bodyPr/>
          <a:lstStyle/>
          <a:p>
            <a:r>
              <a:rPr lang="en-US" b="1" dirty="0">
                <a:solidFill>
                  <a:srgbClr val="002060"/>
                </a:solidFill>
              </a:rPr>
              <a:t>Broken? or Continuous?</a:t>
            </a:r>
          </a:p>
        </p:txBody>
      </p:sp>
      <p:pic>
        <p:nvPicPr>
          <p:cNvPr id="8" name="Picture 2" descr="http://rwcatalog.neaq.org/ImageHandler.ashx?ImageTypeId=1&amp;ImageId=9562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722" t="13656" r="45759" b="34036"/>
          <a:stretch/>
        </p:blipFill>
        <p:spPr bwMode="auto">
          <a:xfrm>
            <a:off x="4800600" y="1524730"/>
            <a:ext cx="3755465" cy="3793939"/>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9" name="Picture 2" descr="http://rwcatalog.neaq.org/ImageHandler.ashx?ImageTypeId=1&amp;ImageId=129136"/>
          <p:cNvPicPr>
            <a:picLocks noChangeAspect="1" noChangeArrowheads="1"/>
          </p:cNvPicPr>
          <p:nvPr/>
        </p:nvPicPr>
        <p:blipFill rotWithShape="1">
          <a:blip r:embed="rId4">
            <a:extLst>
              <a:ext uri="{28A0092B-C50C-407E-A947-70E740481C1C}">
                <a14:useLocalDpi xmlns:a14="http://schemas.microsoft.com/office/drawing/2010/main" val="0"/>
              </a:ext>
            </a:extLst>
          </a:blip>
          <a:srcRect l="18689" t="7111" r="50862" b="45511"/>
          <a:stretch/>
        </p:blipFill>
        <p:spPr bwMode="auto">
          <a:xfrm>
            <a:off x="629653" y="1540772"/>
            <a:ext cx="3657600" cy="3793939"/>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40705" y="1492646"/>
            <a:ext cx="3429000" cy="261610"/>
          </a:xfrm>
          <a:prstGeom prst="rect">
            <a:avLst/>
          </a:prstGeom>
          <a:noFill/>
        </p:spPr>
        <p:txBody>
          <a:bodyPr wrap="square" rtlCol="0">
            <a:spAutoFit/>
          </a:bodyPr>
          <a:lstStyle/>
          <a:p>
            <a:r>
              <a:rPr lang="en-US" sz="1100" b="1" i="1" dirty="0">
                <a:solidFill>
                  <a:schemeClr val="bg1"/>
                </a:solidFill>
              </a:rPr>
              <a:t>Photo credit: NOAA/NEFSC.  Permit # 775-1600</a:t>
            </a:r>
          </a:p>
        </p:txBody>
      </p:sp>
      <p:sp>
        <p:nvSpPr>
          <p:cNvPr id="11" name="TextBox 10"/>
          <p:cNvSpPr txBox="1"/>
          <p:nvPr/>
        </p:nvSpPr>
        <p:spPr>
          <a:xfrm>
            <a:off x="725906" y="1507763"/>
            <a:ext cx="3818466" cy="261610"/>
          </a:xfrm>
          <a:prstGeom prst="rect">
            <a:avLst/>
          </a:prstGeom>
          <a:noFill/>
        </p:spPr>
        <p:txBody>
          <a:bodyPr wrap="square" rtlCol="0">
            <a:spAutoFit/>
          </a:bodyPr>
          <a:lstStyle/>
          <a:p>
            <a:r>
              <a:rPr lang="en-US" sz="1100" b="1" i="1" dirty="0">
                <a:solidFill>
                  <a:schemeClr val="bg1"/>
                </a:solidFill>
              </a:rPr>
              <a:t>Photo credit: PCCS, taken under NMFS permit 633-1763</a:t>
            </a:r>
          </a:p>
        </p:txBody>
      </p:sp>
    </p:spTree>
    <p:extLst>
      <p:ext uri="{BB962C8B-B14F-4D97-AF65-F5344CB8AC3E}">
        <p14:creationId xmlns:p14="http://schemas.microsoft.com/office/powerpoint/2010/main" val="6900121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12311</TotalTime>
  <Words>1749</Words>
  <Application>Microsoft Office PowerPoint</Application>
  <PresentationFormat>On-screen Show (4:3)</PresentationFormat>
  <Paragraphs>150</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Custom Design</vt:lpstr>
      <vt:lpstr>Office Theme</vt:lpstr>
      <vt:lpstr>PowerPoint Presentation</vt:lpstr>
      <vt:lpstr>PowerPoint Presentation</vt:lpstr>
      <vt:lpstr>PowerPoint Presentation</vt:lpstr>
      <vt:lpstr>Methods used to keep track of North Atlantic right whales: </vt:lpstr>
      <vt:lpstr>PowerPoint Presentation</vt:lpstr>
      <vt:lpstr>PowerPoint Presentation</vt:lpstr>
      <vt:lpstr>Callosity patterns</vt:lpstr>
      <vt:lpstr>PowerPoint Presentation</vt:lpstr>
      <vt:lpstr>Broken? or Continuous?</vt:lpstr>
      <vt:lpstr>Islands? or Peninsulas?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Bonnes</dc:creator>
  <cp:lastModifiedBy>Maia McGuire</cp:lastModifiedBy>
  <cp:revision>674</cp:revision>
  <dcterms:created xsi:type="dcterms:W3CDTF">2013-01-28T18:56:33Z</dcterms:created>
  <dcterms:modified xsi:type="dcterms:W3CDTF">2019-10-11T17:28:36Z</dcterms:modified>
</cp:coreProperties>
</file>