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
  </p:notesMasterIdLst>
  <p:sldIdLst>
    <p:sldId id="258" r:id="rId2"/>
    <p:sldId id="272" r:id="rId3"/>
    <p:sldId id="260" r:id="rId4"/>
    <p:sldId id="262" r:id="rId5"/>
    <p:sldId id="266" r:id="rId6"/>
    <p:sldId id="264" r:id="rId7"/>
    <p:sldId id="263" r:id="rId8"/>
    <p:sldId id="269" r:id="rId9"/>
    <p:sldId id="265" r:id="rId10"/>
    <p:sldId id="271" r:id="rId11"/>
    <p:sldId id="270" r:id="rId12"/>
  </p:sldIdLst>
  <p:sldSz cx="9144000" cy="6858000" type="screen4x3"/>
  <p:notesSz cx="6858000" cy="9144000"/>
  <p:custDataLst>
    <p:tags r:id="rId1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85" autoAdjust="0"/>
  </p:normalViewPr>
  <p:slideViewPr>
    <p:cSldViewPr>
      <p:cViewPr>
        <p:scale>
          <a:sx n="76" d="100"/>
          <a:sy n="76" d="100"/>
        </p:scale>
        <p:origin x="324" y="7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42F915-EB10-4BDA-B84E-DA00DD45F781}" type="datetimeFigureOut">
              <a:rPr lang="en-US" smtClean="0"/>
              <a:t>10/30/2015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FD4295-4F06-4438-B9FA-1D3988958281}" type="slidenum">
              <a:rPr lang="en-US" smtClean="0"/>
              <a:t>‹#›</a:t>
            </a:fld>
            <a:endParaRPr lang="en-US"/>
          </a:p>
        </p:txBody>
      </p:sp>
    </p:spTree>
    <p:extLst>
      <p:ext uri="{BB962C8B-B14F-4D97-AF65-F5344CB8AC3E}">
        <p14:creationId xmlns:p14="http://schemas.microsoft.com/office/powerpoint/2010/main" val="2719807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STUDENTS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explain what they think “adaptation” means.</a:t>
            </a:r>
          </a:p>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biological definition is a trait or characteristic that improves an organism’s ability to survive and reproduce in its environment.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smtClean="0">
                <a:solidFill>
                  <a:schemeClr val="tx1"/>
                </a:solidFill>
                <a:effectLst/>
                <a:latin typeface="+mn-lt"/>
                <a:ea typeface="+mn-ea"/>
                <a:cs typeface="+mn-cs"/>
              </a:rPr>
              <a:t>Example:</a:t>
            </a:r>
            <a:r>
              <a:rPr lang="en-US" sz="1200" kern="1200" dirty="0" smtClean="0">
                <a:solidFill>
                  <a:schemeClr val="tx1"/>
                </a:solidFill>
                <a:effectLst/>
                <a:latin typeface="+mn-lt"/>
                <a:ea typeface="+mn-ea"/>
                <a:cs typeface="+mn-cs"/>
              </a:rPr>
              <a:t> Animals’ teeth are different depending on their diet. Lions and sharks, which are carnivores, have razor sharp teeth good for tearing meat, but cows, which are herbivores, have teeth that are good for grinding plant material. Humans are omnivores, so they eat both plants and animals; thus, they have both sharp teeth and grinding molars.</a:t>
            </a:r>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2</a:t>
            </a:fld>
            <a:endParaRPr lang="en-US"/>
          </a:p>
        </p:txBody>
      </p:sp>
    </p:spTree>
    <p:extLst>
      <p:ext uri="{BB962C8B-B14F-4D97-AF65-F5344CB8AC3E}">
        <p14:creationId xmlns:p14="http://schemas.microsoft.com/office/powerpoint/2010/main" val="2995874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See how many groups of students can list all six adaptations mentioned in the presentation. How does a manatee use its nose, whiskers, lips, flippers, and tail? </a:t>
            </a:r>
            <a:r>
              <a:rPr lang="en-US" sz="1200" kern="1200" smtClean="0">
                <a:solidFill>
                  <a:schemeClr val="tx1"/>
                </a:solidFill>
                <a:effectLst/>
                <a:latin typeface="+mn-lt"/>
                <a:ea typeface="+mn-ea"/>
                <a:cs typeface="+mn-cs"/>
              </a:rPr>
              <a:t>How are its teeth special?</a:t>
            </a:r>
          </a:p>
          <a:p>
            <a:endParaRPr lang="en-US"/>
          </a:p>
        </p:txBody>
      </p:sp>
      <p:sp>
        <p:nvSpPr>
          <p:cNvPr id="4" name="Slide Number Placeholder 3"/>
          <p:cNvSpPr>
            <a:spLocks noGrp="1"/>
          </p:cNvSpPr>
          <p:nvPr>
            <p:ph type="sldNum" sz="quarter" idx="10"/>
          </p:nvPr>
        </p:nvSpPr>
        <p:spPr/>
        <p:txBody>
          <a:bodyPr/>
          <a:lstStyle/>
          <a:p>
            <a:fld id="{71FD4295-4F06-4438-B9FA-1D3988958281}" type="slidenum">
              <a:rPr lang="en-US" smtClean="0"/>
              <a:t>11</a:t>
            </a:fld>
            <a:endParaRPr lang="en-US"/>
          </a:p>
        </p:txBody>
      </p:sp>
    </p:spTree>
    <p:extLst>
      <p:ext uri="{BB962C8B-B14F-4D97-AF65-F5344CB8AC3E}">
        <p14:creationId xmlns:p14="http://schemas.microsoft.com/office/powerpoint/2010/main" val="99796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STUDENTS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discuss whether manatees breathe underwater like a fish or hold their breath like a person.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they determine that manatees hold their breath, have them guess how long they can hold their breath.</a:t>
            </a:r>
          </a:p>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Manatees breathe air just like humans, so they hold their breath. Their special adaptation is that they can close their nostrils so that water does not get into their lungs, just like we hold our nose when we dive underwater. On the slide, one picture shows the manatee’s nostrils open, and the other shows them closed. When manatees surface to breathe, only their nose has to come out of the water so that they can open their nostrils and take another breath.</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Manatees can hold their breath for up to 20 minutes, while the average person can only hold their breath for 30–45 seconds.</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3</a:t>
            </a:fld>
            <a:endParaRPr lang="en-US"/>
          </a:p>
        </p:txBody>
      </p:sp>
    </p:spTree>
    <p:extLst>
      <p:ext uri="{BB962C8B-B14F-4D97-AF65-F5344CB8AC3E}">
        <p14:creationId xmlns:p14="http://schemas.microsoft.com/office/powerpoint/2010/main" val="3720074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STUDENTS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explain what five senses a person has.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discuss what they think manatee whiskers are used for.</a:t>
            </a:r>
          </a:p>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Manatees use their whiskers as a sensory organ, much like a cat does. They can feel things (sense of touch) with their whiskers. The whiskers are actually more sensitive than the tips of our fingers.</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4</a:t>
            </a:fld>
            <a:endParaRPr lang="en-US"/>
          </a:p>
        </p:txBody>
      </p:sp>
    </p:spTree>
    <p:extLst>
      <p:ext uri="{BB962C8B-B14F-4D97-AF65-F5344CB8AC3E}">
        <p14:creationId xmlns:p14="http://schemas.microsoft.com/office/powerpoint/2010/main" val="334296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STUDENTS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explain what body part of the manatee is shown in the slide.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discuss how they think the manatee swims through the water.</a:t>
            </a:r>
          </a:p>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manatee moves through the water by moving its tail up and down.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 average, manatees swim at about 3 to 5 mph. This is about the same speed that people can walk. However, they have been known to swim at almost 20 mph in short bursts.</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5</a:t>
            </a:fld>
            <a:endParaRPr lang="en-US"/>
          </a:p>
        </p:txBody>
      </p:sp>
    </p:spTree>
    <p:extLst>
      <p:ext uri="{BB962C8B-B14F-4D97-AF65-F5344CB8AC3E}">
        <p14:creationId xmlns:p14="http://schemas.microsoft.com/office/powerpoint/2010/main" val="93970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Play the movie showing how a manatee swims through the water.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Explain to the students that this manatee is swimming quite fast!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Encourage them to watch the tail pumping up and down. Point out that because the tail is wide, it generates a lot of power.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Compare the speed of a person swimming with bare feet to that of a person swimming with swim fins or flippers. Who can swim faster?</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6</a:t>
            </a:fld>
            <a:endParaRPr lang="en-US"/>
          </a:p>
        </p:txBody>
      </p:sp>
    </p:spTree>
    <p:extLst>
      <p:ext uri="{BB962C8B-B14F-4D97-AF65-F5344CB8AC3E}">
        <p14:creationId xmlns:p14="http://schemas.microsoft.com/office/powerpoint/2010/main" val="281992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STUDENTS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explain how manatees use their front flippers.</a:t>
            </a:r>
          </a:p>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Front flippers help manatees steer and change direction when they are swimming. Point out that the students probably noticed this in the movie clip.</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Point out the manatees’ toenails, which are similar to those on elephants’ feet.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Manatees can use their flippers (and toenails) to help them collect the plants that they like to eat, and to get the plants into their mouths.</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7</a:t>
            </a:fld>
            <a:endParaRPr lang="en-US"/>
          </a:p>
        </p:txBody>
      </p:sp>
    </p:spTree>
    <p:extLst>
      <p:ext uri="{BB962C8B-B14F-4D97-AF65-F5344CB8AC3E}">
        <p14:creationId xmlns:p14="http://schemas.microsoft.com/office/powerpoint/2010/main" val="130673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STUDENTS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 manatee’s snout looks like an elephant trunk. Have the students discuss what they think are the possible reasons for the similarity.</a:t>
            </a:r>
          </a:p>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Their snouts enable them to collect food easily. Manatees can eat plants that are underwater or floating on the surface. Their lips are muscular and can grab plants and move the plants into the manatee’s mouth.</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8</a:t>
            </a:fld>
            <a:endParaRPr lang="en-US"/>
          </a:p>
        </p:txBody>
      </p:sp>
    </p:spTree>
    <p:extLst>
      <p:ext uri="{BB962C8B-B14F-4D97-AF65-F5344CB8AC3E}">
        <p14:creationId xmlns:p14="http://schemas.microsoft.com/office/powerpoint/2010/main" val="2122161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STUDENTS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the students discuss what a mother manatee provides for her calf.</a:t>
            </a:r>
          </a:p>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manatee calf nurses from under the mother’s flipper, so even baby manatees use their lips to help them get food—in this case, to get milk from the mother manatee.</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9</a:t>
            </a:fld>
            <a:endParaRPr lang="en-US"/>
          </a:p>
        </p:txBody>
      </p:sp>
    </p:spTree>
    <p:extLst>
      <p:ext uri="{BB962C8B-B14F-4D97-AF65-F5344CB8AC3E}">
        <p14:creationId xmlns:p14="http://schemas.microsoft.com/office/powerpoint/2010/main" val="472692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STUDENTS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Have the students discuss which of their teeth most resemble a manatee’s teeth.</a:t>
            </a:r>
          </a:p>
          <a:p>
            <a:r>
              <a:rPr lang="en-US" sz="1200" b="1" kern="1200" dirty="0" smtClean="0">
                <a:solidFill>
                  <a:schemeClr val="tx1"/>
                </a:solidFill>
                <a:effectLst/>
                <a:latin typeface="+mn-lt"/>
                <a:ea typeface="+mn-ea"/>
                <a:cs typeface="+mn-cs"/>
              </a:rPr>
              <a:t>TEACHER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Humans have different types of teeth, because we eat many different types of food (we are omnivores—we eat both meat and plants). Our incisors are used to cut food. Our canine teeth (</a:t>
            </a:r>
            <a:r>
              <a:rPr lang="en-US" sz="1200" kern="1200" dirty="0" err="1" smtClean="0">
                <a:solidFill>
                  <a:schemeClr val="tx1"/>
                </a:solidFill>
                <a:effectLst/>
                <a:latin typeface="+mn-lt"/>
                <a:ea typeface="+mn-ea"/>
                <a:cs typeface="+mn-cs"/>
              </a:rPr>
              <a:t>cuspids</a:t>
            </a:r>
            <a:r>
              <a:rPr lang="en-US" sz="1200" kern="1200" dirty="0" smtClean="0">
                <a:solidFill>
                  <a:schemeClr val="tx1"/>
                </a:solidFill>
                <a:effectLst/>
                <a:latin typeface="+mn-lt"/>
                <a:ea typeface="+mn-ea"/>
                <a:cs typeface="+mn-cs"/>
              </a:rPr>
              <a:t>) are used for tearing food. The bicuspids behind the canines are used for crushing food. Our molars are used for grinding food.</a:t>
            </a:r>
          </a:p>
          <a:p>
            <a:r>
              <a:rPr lang="en-US" sz="1200" kern="1200" dirty="0" smtClean="0">
                <a:solidFill>
                  <a:schemeClr val="tx1"/>
                </a:solidFill>
                <a:effectLst/>
                <a:latin typeface="+mn-lt"/>
                <a:ea typeface="+mn-ea"/>
                <a:cs typeface="+mn-cs"/>
              </a:rPr>
              <a:t>• Since manatees are herbivores (they only eat plants), they only have molars, which they use to grind up the plants before they swallow them.</a:t>
            </a:r>
          </a:p>
          <a:p>
            <a:r>
              <a:rPr lang="en-US" sz="1200" kern="1200" dirty="0" smtClean="0">
                <a:solidFill>
                  <a:schemeClr val="tx1"/>
                </a:solidFill>
                <a:effectLst/>
                <a:latin typeface="+mn-lt"/>
                <a:ea typeface="+mn-ea"/>
                <a:cs typeface="+mn-cs"/>
              </a:rPr>
              <a:t>• Unlike us, manatees grow new teeth in the back of their mouths all the time. As their older teeth get worn down from chewing those tough and sometimes sandy plants, they fall out. The rest of the teeth move forward in the jaw, and new teeth start to form in the back. We say that manatees have “marching molars.” Manatees never have to worry about running out of teeth!</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10</a:t>
            </a:fld>
            <a:endParaRPr lang="en-US"/>
          </a:p>
        </p:txBody>
      </p:sp>
    </p:spTree>
    <p:extLst>
      <p:ext uri="{BB962C8B-B14F-4D97-AF65-F5344CB8AC3E}">
        <p14:creationId xmlns:p14="http://schemas.microsoft.com/office/powerpoint/2010/main" val="1844756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r>
              <a:rPr lang="en-US" smtClean="0"/>
              <a:t>Lesson 3: Manatee Adaptations</a:t>
            </a:r>
            <a:endParaRPr lang="en-US"/>
          </a:p>
        </p:txBody>
      </p:sp>
      <p:sp>
        <p:nvSpPr>
          <p:cNvPr id="27" name="Slide Number Placeholder 26"/>
          <p:cNvSpPr>
            <a:spLocks noGrp="1"/>
          </p:cNvSpPr>
          <p:nvPr>
            <p:ph type="sldNum" sz="quarter" idx="12"/>
          </p:nvPr>
        </p:nvSpPr>
        <p:spPr/>
        <p:txBody>
          <a:bodyPr/>
          <a:lstStyle/>
          <a:p>
            <a:pPr>
              <a:defRPr/>
            </a:pPr>
            <a:fld id="{98364DFE-7234-4061-B5D8-5A224CE269C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Lesson 3: Manatee Adaptations</a:t>
            </a:r>
            <a:endParaRPr lang="en-US"/>
          </a:p>
        </p:txBody>
      </p:sp>
      <p:sp>
        <p:nvSpPr>
          <p:cNvPr id="6" name="Slide Number Placeholder 5"/>
          <p:cNvSpPr>
            <a:spLocks noGrp="1"/>
          </p:cNvSpPr>
          <p:nvPr>
            <p:ph type="sldNum" sz="quarter" idx="12"/>
          </p:nvPr>
        </p:nvSpPr>
        <p:spPr/>
        <p:txBody>
          <a:bodyPr/>
          <a:lstStyle/>
          <a:p>
            <a:pPr>
              <a:defRPr/>
            </a:pPr>
            <a:fld id="{6F7777E6-4E0C-48C9-AEF3-2CED28F50D0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Lesson 3: Manatee Adaptations</a:t>
            </a:r>
            <a:endParaRPr lang="en-US"/>
          </a:p>
        </p:txBody>
      </p:sp>
      <p:sp>
        <p:nvSpPr>
          <p:cNvPr id="6" name="Slide Number Placeholder 5"/>
          <p:cNvSpPr>
            <a:spLocks noGrp="1"/>
          </p:cNvSpPr>
          <p:nvPr>
            <p:ph type="sldNum" sz="quarter" idx="12"/>
          </p:nvPr>
        </p:nvSpPr>
        <p:spPr/>
        <p:txBody>
          <a:bodyPr/>
          <a:lstStyle/>
          <a:p>
            <a:pPr>
              <a:defRPr/>
            </a:pPr>
            <a:fld id="{93001A06-BA27-4986-BF8F-276FEA88D074}"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Lesson 3: Manatee Adaptations</a:t>
            </a:r>
            <a:endParaRPr lang="en-US"/>
          </a:p>
        </p:txBody>
      </p:sp>
      <p:sp>
        <p:nvSpPr>
          <p:cNvPr id="6" name="Slide Number Placeholder 5"/>
          <p:cNvSpPr>
            <a:spLocks noGrp="1"/>
          </p:cNvSpPr>
          <p:nvPr>
            <p:ph type="sldNum" sz="quarter" idx="12"/>
          </p:nvPr>
        </p:nvSpPr>
        <p:spPr/>
        <p:txBody>
          <a:bodyPr/>
          <a:lstStyle/>
          <a:p>
            <a:pPr>
              <a:defRPr/>
            </a:pPr>
            <a:fld id="{D0181F56-5CB1-4BEC-A196-0A8B4F382FB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Lesson 3: Manatee Adaptations</a:t>
            </a:r>
            <a:endParaRPr lang="en-US"/>
          </a:p>
        </p:txBody>
      </p:sp>
      <p:sp>
        <p:nvSpPr>
          <p:cNvPr id="6" name="Slide Number Placeholder 5"/>
          <p:cNvSpPr>
            <a:spLocks noGrp="1"/>
          </p:cNvSpPr>
          <p:nvPr>
            <p:ph type="sldNum" sz="quarter" idx="12"/>
          </p:nvPr>
        </p:nvSpPr>
        <p:spPr/>
        <p:txBody>
          <a:bodyPr/>
          <a:lstStyle/>
          <a:p>
            <a:pPr>
              <a:defRPr/>
            </a:pPr>
            <a:fld id="{F5FFFB16-EFFB-4899-A1DD-889529B94F74}"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Lesson 3: Manatee Adaptations</a:t>
            </a:r>
            <a:endParaRPr lang="en-US"/>
          </a:p>
        </p:txBody>
      </p:sp>
      <p:sp>
        <p:nvSpPr>
          <p:cNvPr id="7" name="Slide Number Placeholder 6"/>
          <p:cNvSpPr>
            <a:spLocks noGrp="1"/>
          </p:cNvSpPr>
          <p:nvPr>
            <p:ph type="sldNum" sz="quarter" idx="12"/>
          </p:nvPr>
        </p:nvSpPr>
        <p:spPr/>
        <p:txBody>
          <a:bodyPr/>
          <a:lstStyle/>
          <a:p>
            <a:pPr>
              <a:defRPr/>
            </a:pPr>
            <a:fld id="{18776FC3-8694-4A61-9C5B-B52FFEF0707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Lesson 3: Manatee Adaptations</a:t>
            </a:r>
            <a:endParaRPr lang="en-US"/>
          </a:p>
        </p:txBody>
      </p:sp>
      <p:sp>
        <p:nvSpPr>
          <p:cNvPr id="9" name="Slide Number Placeholder 8"/>
          <p:cNvSpPr>
            <a:spLocks noGrp="1"/>
          </p:cNvSpPr>
          <p:nvPr>
            <p:ph type="sldNum" sz="quarter" idx="12"/>
          </p:nvPr>
        </p:nvSpPr>
        <p:spPr/>
        <p:txBody>
          <a:bodyPr/>
          <a:lstStyle/>
          <a:p>
            <a:pPr>
              <a:defRPr/>
            </a:pPr>
            <a:fld id="{D1FB763D-3A3A-4E73-ACD7-9F256E95D9A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Lesson 3: Manatee Adaptations</a:t>
            </a:r>
            <a:endParaRPr lang="en-US"/>
          </a:p>
        </p:txBody>
      </p:sp>
      <p:sp>
        <p:nvSpPr>
          <p:cNvPr id="5" name="Slide Number Placeholder 4"/>
          <p:cNvSpPr>
            <a:spLocks noGrp="1"/>
          </p:cNvSpPr>
          <p:nvPr>
            <p:ph type="sldNum" sz="quarter" idx="12"/>
          </p:nvPr>
        </p:nvSpPr>
        <p:spPr/>
        <p:txBody>
          <a:bodyPr/>
          <a:lstStyle/>
          <a:p>
            <a:pPr>
              <a:defRPr/>
            </a:pPr>
            <a:fld id="{59A14FCD-88BD-4668-BAC4-E83B8A121528}"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Lesson 3: Manatee Adaptations</a:t>
            </a:r>
            <a:endParaRPr lang="en-US"/>
          </a:p>
        </p:txBody>
      </p:sp>
      <p:sp>
        <p:nvSpPr>
          <p:cNvPr id="4" name="Slide Number Placeholder 3"/>
          <p:cNvSpPr>
            <a:spLocks noGrp="1"/>
          </p:cNvSpPr>
          <p:nvPr>
            <p:ph type="sldNum" sz="quarter" idx="12"/>
          </p:nvPr>
        </p:nvSpPr>
        <p:spPr/>
        <p:txBody>
          <a:bodyPr/>
          <a:lstStyle/>
          <a:p>
            <a:pPr>
              <a:defRPr/>
            </a:pPr>
            <a:fld id="{845F1FEB-ACB1-4173-9085-0F70A7F1825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Lesson 3: Manatee Adaptations</a:t>
            </a:r>
            <a:endParaRPr lang="en-US"/>
          </a:p>
        </p:txBody>
      </p:sp>
      <p:sp>
        <p:nvSpPr>
          <p:cNvPr id="7" name="Slide Number Placeholder 6"/>
          <p:cNvSpPr>
            <a:spLocks noGrp="1"/>
          </p:cNvSpPr>
          <p:nvPr>
            <p:ph type="sldNum" sz="quarter" idx="12"/>
          </p:nvPr>
        </p:nvSpPr>
        <p:spPr/>
        <p:txBody>
          <a:bodyPr/>
          <a:lstStyle/>
          <a:p>
            <a:pPr>
              <a:defRPr/>
            </a:pPr>
            <a:fld id="{CAA4F88C-6FBC-4589-969A-CABF88CA6CD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Lesson 3: Manatee Adaptations</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9F6E6F96-3C66-4A37-849E-431749A6E538}"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n-US" smtClean="0"/>
              <a:t>Lesson 3: Manatee Adaptations</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5051C2B3-CEC5-40E8-8158-A5AE7FB69450}"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1447800" y="2819400"/>
            <a:ext cx="7239000" cy="1143000"/>
          </a:xfrm>
        </p:spPr>
        <p:txBody>
          <a:bodyPr>
            <a:normAutofit fontScale="90000"/>
          </a:bodyPr>
          <a:lstStyle/>
          <a:p>
            <a:pPr algn="r" eaLnBrk="1" hangingPunct="1"/>
            <a:r>
              <a:rPr lang="en-US" altLang="en-US" sz="6600" dirty="0" smtClean="0"/>
              <a:t>Manatee adaptations to life in a watery world</a:t>
            </a:r>
          </a:p>
        </p:txBody>
      </p:sp>
      <p:sp>
        <p:nvSpPr>
          <p:cNvPr id="2" name="Footer Placeholder 1"/>
          <p:cNvSpPr>
            <a:spLocks noGrp="1"/>
          </p:cNvSpPr>
          <p:nvPr>
            <p:ph type="ftr" sz="quarter" idx="11"/>
          </p:nvPr>
        </p:nvSpPr>
        <p:spPr>
          <a:xfrm>
            <a:off x="152400" y="6248400"/>
            <a:ext cx="2895600" cy="476250"/>
          </a:xfrm>
        </p:spPr>
        <p:txBody>
          <a:bodyPr/>
          <a:lstStyle/>
          <a:p>
            <a:pPr>
              <a:defRPr/>
            </a:pPr>
            <a:r>
              <a:rPr lang="en-US" dirty="0" smtClean="0"/>
              <a:t>Lesson 3: Manatee Adaptations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567" y="6096000"/>
            <a:ext cx="3392433" cy="5088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5727803"/>
            <a:ext cx="1405128" cy="9540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5691024"/>
            <a:ext cx="1017177" cy="11301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DSC056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525" y="3019425"/>
            <a:ext cx="4872038" cy="3654425"/>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152400" y="274638"/>
            <a:ext cx="8915399" cy="1401762"/>
          </a:xfrm>
        </p:spPr>
        <p:txBody>
          <a:bodyPr>
            <a:normAutofit/>
          </a:bodyPr>
          <a:lstStyle/>
          <a:p>
            <a:r>
              <a:rPr lang="en-US" altLang="en-US" sz="4400" dirty="0" smtClean="0"/>
              <a:t>What kind of teeth do manatees have?</a:t>
            </a:r>
          </a:p>
        </p:txBody>
      </p:sp>
      <p:sp>
        <p:nvSpPr>
          <p:cNvPr id="2" name="Footer Placeholder 1"/>
          <p:cNvSpPr>
            <a:spLocks noGrp="1"/>
          </p:cNvSpPr>
          <p:nvPr>
            <p:ph type="ftr" sz="quarter" idx="11"/>
          </p:nvPr>
        </p:nvSpPr>
        <p:spPr>
          <a:xfrm>
            <a:off x="152400" y="6248400"/>
            <a:ext cx="2895600" cy="476250"/>
          </a:xfrm>
        </p:spPr>
        <p:txBody>
          <a:bodyPr/>
          <a:lstStyle/>
          <a:p>
            <a:pPr>
              <a:defRPr/>
            </a:pPr>
            <a:r>
              <a:rPr lang="en-US" dirty="0" smtClean="0"/>
              <a:t>Lesson 3: Manatee Adaptations</a:t>
            </a:r>
            <a:endParaRPr lang="en-US" dirty="0"/>
          </a:p>
        </p:txBody>
      </p:sp>
      <p:pic>
        <p:nvPicPr>
          <p:cNvPr id="26628" name="Picture 4" descr="DSC05669"/>
          <p:cNvPicPr>
            <a:picLocks noChangeAspect="1" noChangeArrowheads="1"/>
          </p:cNvPicPr>
          <p:nvPr/>
        </p:nvPicPr>
        <p:blipFill>
          <a:blip r:embed="rId4" cstate="print">
            <a:extLst>
              <a:ext uri="{28A0092B-C50C-407E-A947-70E740481C1C}">
                <a14:useLocalDpi xmlns:a14="http://schemas.microsoft.com/office/drawing/2010/main" val="0"/>
              </a:ext>
            </a:extLst>
          </a:blip>
          <a:srcRect l="3226" t="10753" b="7527"/>
          <a:stretch>
            <a:fillRect/>
          </a:stretch>
        </p:blipFill>
        <p:spPr bwMode="auto">
          <a:xfrm>
            <a:off x="152400" y="1828800"/>
            <a:ext cx="4572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5257800" y="3276600"/>
            <a:ext cx="3124200" cy="366713"/>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j-lt"/>
              </a:rPr>
              <a:t>Teeth in a manatee’s lower jaw</a:t>
            </a:r>
          </a:p>
        </p:txBody>
      </p:sp>
      <p:sp>
        <p:nvSpPr>
          <p:cNvPr id="26631" name="Text Box 7"/>
          <p:cNvSpPr txBox="1">
            <a:spLocks noChangeArrowheads="1"/>
          </p:cNvSpPr>
          <p:nvPr/>
        </p:nvSpPr>
        <p:spPr bwMode="auto">
          <a:xfrm>
            <a:off x="228600" y="4267200"/>
            <a:ext cx="1752600" cy="366713"/>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j-lt"/>
              </a:rPr>
              <a:t>A manatee skull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50838"/>
            <a:ext cx="8229600" cy="1782762"/>
          </a:xfrm>
        </p:spPr>
        <p:txBody>
          <a:bodyPr>
            <a:normAutofit/>
          </a:bodyPr>
          <a:lstStyle/>
          <a:p>
            <a:r>
              <a:rPr lang="en-US" altLang="en-US" sz="4400" dirty="0" smtClean="0"/>
              <a:t>How many manatee adaptations can you list?</a:t>
            </a:r>
          </a:p>
        </p:txBody>
      </p:sp>
      <p:sp>
        <p:nvSpPr>
          <p:cNvPr id="2" name="Footer Placeholder 1"/>
          <p:cNvSpPr>
            <a:spLocks noGrp="1"/>
          </p:cNvSpPr>
          <p:nvPr>
            <p:ph type="ftr" sz="quarter" idx="11"/>
          </p:nvPr>
        </p:nvSpPr>
        <p:spPr>
          <a:xfrm>
            <a:off x="76200" y="6305550"/>
            <a:ext cx="2895600" cy="476250"/>
          </a:xfrm>
        </p:spPr>
        <p:txBody>
          <a:bodyPr/>
          <a:lstStyle/>
          <a:p>
            <a:pPr>
              <a:defRPr/>
            </a:pPr>
            <a:r>
              <a:rPr lang="en-US" dirty="0" smtClean="0"/>
              <a:t>Lesson 3: Manatee Adaptations</a:t>
            </a:r>
            <a:endParaRPr lang="en-US" dirty="0"/>
          </a:p>
        </p:txBody>
      </p:sp>
      <p:pic>
        <p:nvPicPr>
          <p:cNvPr id="25604" name="Picture 4" descr="DSC045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133600"/>
            <a:ext cx="57912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57200" y="2590800"/>
            <a:ext cx="8229600" cy="1143000"/>
          </a:xfrm>
        </p:spPr>
        <p:txBody>
          <a:bodyPr/>
          <a:lstStyle/>
          <a:p>
            <a:pPr eaLnBrk="1" hangingPunct="1"/>
            <a:r>
              <a:rPr lang="en-US" altLang="en-US" sz="6600" dirty="0" smtClean="0"/>
              <a:t>What is adaptation?</a:t>
            </a:r>
          </a:p>
        </p:txBody>
      </p:sp>
      <p:sp>
        <p:nvSpPr>
          <p:cNvPr id="2" name="Footer Placeholder 1"/>
          <p:cNvSpPr>
            <a:spLocks noGrp="1"/>
          </p:cNvSpPr>
          <p:nvPr>
            <p:ph type="ftr" sz="quarter" idx="11"/>
          </p:nvPr>
        </p:nvSpPr>
        <p:spPr>
          <a:xfrm>
            <a:off x="152400" y="6248400"/>
            <a:ext cx="2895600" cy="476250"/>
          </a:xfrm>
        </p:spPr>
        <p:txBody>
          <a:bodyPr/>
          <a:lstStyle/>
          <a:p>
            <a:pPr>
              <a:defRPr/>
            </a:pPr>
            <a:r>
              <a:rPr lang="en-US" dirty="0" smtClean="0"/>
              <a:t>Lesson 3: Manatee Adaptations</a:t>
            </a:r>
            <a:endParaRPr lang="en-US" dirty="0"/>
          </a:p>
        </p:txBody>
      </p:sp>
    </p:spTree>
    <p:extLst>
      <p:ext uri="{BB962C8B-B14F-4D97-AF65-F5344CB8AC3E}">
        <p14:creationId xmlns:p14="http://schemas.microsoft.com/office/powerpoint/2010/main" val="4094439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57200" y="457200"/>
            <a:ext cx="8534400" cy="1143000"/>
          </a:xfrm>
        </p:spPr>
        <p:txBody>
          <a:bodyPr>
            <a:normAutofit/>
          </a:bodyPr>
          <a:lstStyle/>
          <a:p>
            <a:pPr eaLnBrk="1" hangingPunct="1"/>
            <a:r>
              <a:rPr lang="en-US" altLang="en-US" sz="4400" dirty="0" smtClean="0"/>
              <a:t>Do manatees breathe under water?</a:t>
            </a:r>
          </a:p>
        </p:txBody>
      </p:sp>
      <p:pic>
        <p:nvPicPr>
          <p:cNvPr id="18434" name="Picture 11" descr="nos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046" t="18581" r="16092" b="17935"/>
          <a:stretch>
            <a:fillRect/>
          </a:stretch>
        </p:blipFill>
        <p:spPr>
          <a:xfrm>
            <a:off x="304800" y="1828800"/>
            <a:ext cx="5029200" cy="3124200"/>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smtClean="0"/>
              <a:t>Lesson 3: Manatee Adaptations</a:t>
            </a:r>
            <a:endParaRPr lang="en-US" dirty="0"/>
          </a:p>
        </p:txBody>
      </p:sp>
      <p:pic>
        <p:nvPicPr>
          <p:cNvPr id="18436" name="Picture 4" descr="DSC04521"/>
          <p:cNvPicPr>
            <a:picLocks noChangeAspect="1" noChangeArrowheads="1"/>
          </p:cNvPicPr>
          <p:nvPr/>
        </p:nvPicPr>
        <p:blipFill>
          <a:blip r:embed="rId4" cstate="print">
            <a:extLst>
              <a:ext uri="{28A0092B-C50C-407E-A947-70E740481C1C}">
                <a14:useLocalDpi xmlns:a14="http://schemas.microsoft.com/office/drawing/2010/main" val="0"/>
              </a:ext>
            </a:extLst>
          </a:blip>
          <a:srcRect l="14587" t="36122" r="45822" b="18031"/>
          <a:stretch>
            <a:fillRect/>
          </a:stretch>
        </p:blipFill>
        <p:spPr bwMode="auto">
          <a:xfrm>
            <a:off x="4953000" y="3200400"/>
            <a:ext cx="3962400" cy="34417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p:cNvSpPr txBox="1">
            <a:spLocks/>
          </p:cNvSpPr>
          <p:nvPr/>
        </p:nvSpPr>
        <p:spPr>
          <a:xfrm>
            <a:off x="304800" y="4800600"/>
            <a:ext cx="2895600" cy="476250"/>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2">
                    <a:shade val="9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smtClean="0"/>
              <a:t>All photos by Maia McGuire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533400"/>
            <a:ext cx="8229600" cy="1143000"/>
          </a:xfrm>
        </p:spPr>
        <p:txBody>
          <a:bodyPr>
            <a:noAutofit/>
          </a:bodyPr>
          <a:lstStyle/>
          <a:p>
            <a:pPr eaLnBrk="1" hangingPunct="1"/>
            <a:r>
              <a:rPr lang="en-US" altLang="en-US" sz="4400" dirty="0" smtClean="0"/>
              <a:t>Whiskers: What are they for?</a:t>
            </a:r>
          </a:p>
        </p:txBody>
      </p:sp>
      <p:pic>
        <p:nvPicPr>
          <p:cNvPr id="19458" name="Picture 17" descr="whiskers"/>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54250" y="2167731"/>
            <a:ext cx="4635500" cy="3924300"/>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smtClean="0"/>
              <a:t>Lesson 3: Manatee Adaptations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Grp="1" noChangeArrowheads="1"/>
          </p:cNvSpPr>
          <p:nvPr>
            <p:ph type="title"/>
          </p:nvPr>
        </p:nvSpPr>
        <p:spPr>
          <a:xfrm>
            <a:off x="457200" y="533400"/>
            <a:ext cx="8229600" cy="896112"/>
          </a:xfrm>
        </p:spPr>
        <p:txBody>
          <a:bodyPr>
            <a:normAutofit/>
          </a:bodyPr>
          <a:lstStyle/>
          <a:p>
            <a:pPr eaLnBrk="1" hangingPunct="1"/>
            <a:r>
              <a:rPr lang="en-US" altLang="en-US" sz="4400" dirty="0" smtClean="0"/>
              <a:t>How do manatees swim?</a:t>
            </a:r>
          </a:p>
        </p:txBody>
      </p:sp>
      <p:pic>
        <p:nvPicPr>
          <p:cNvPr id="21506" name="Picture 8" descr="fluk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524000"/>
            <a:ext cx="6484938" cy="5054600"/>
          </a:xfrm>
        </p:spPr>
      </p:pic>
      <p:sp>
        <p:nvSpPr>
          <p:cNvPr id="2" name="Footer Placeholder 1"/>
          <p:cNvSpPr>
            <a:spLocks noGrp="1"/>
          </p:cNvSpPr>
          <p:nvPr>
            <p:ph type="ftr" sz="quarter" idx="11"/>
          </p:nvPr>
        </p:nvSpPr>
        <p:spPr>
          <a:xfrm>
            <a:off x="152400" y="6305550"/>
            <a:ext cx="2895600" cy="476250"/>
          </a:xfrm>
        </p:spPr>
        <p:txBody>
          <a:bodyPr/>
          <a:lstStyle/>
          <a:p>
            <a:pPr>
              <a:defRPr/>
            </a:pPr>
            <a:r>
              <a:rPr lang="en-US" dirty="0" smtClean="0"/>
              <a:t>Lesson 3: Manatee Adaptations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Grp="1" noChangeArrowheads="1"/>
          </p:cNvSpPr>
          <p:nvPr>
            <p:ph type="title"/>
          </p:nvPr>
        </p:nvSpPr>
        <p:spPr>
          <a:xfrm>
            <a:off x="457200" y="401638"/>
            <a:ext cx="8229600" cy="1046162"/>
          </a:xfrm>
        </p:spPr>
        <p:txBody>
          <a:bodyPr>
            <a:normAutofit/>
          </a:bodyPr>
          <a:lstStyle/>
          <a:p>
            <a:pPr eaLnBrk="1" hangingPunct="1"/>
            <a:r>
              <a:rPr lang="en-US" altLang="en-US" sz="4400" dirty="0" smtClean="0"/>
              <a:t>A manatee in motion</a:t>
            </a:r>
          </a:p>
        </p:txBody>
      </p:sp>
      <p:sp>
        <p:nvSpPr>
          <p:cNvPr id="2" name="Footer Placeholder 1"/>
          <p:cNvSpPr>
            <a:spLocks noGrp="1"/>
          </p:cNvSpPr>
          <p:nvPr>
            <p:ph type="ftr" sz="quarter" idx="11"/>
          </p:nvPr>
        </p:nvSpPr>
        <p:spPr>
          <a:xfrm>
            <a:off x="152400" y="6324600"/>
            <a:ext cx="2895600" cy="476250"/>
          </a:xfrm>
        </p:spPr>
        <p:txBody>
          <a:bodyPr/>
          <a:lstStyle/>
          <a:p>
            <a:pPr>
              <a:defRPr/>
            </a:pPr>
            <a:r>
              <a:rPr lang="en-US" dirty="0" smtClean="0"/>
              <a:t>Lesson 3: Manatee Adaptations</a:t>
            </a:r>
            <a:endParaRPr lang="en-US" dirty="0"/>
          </a:p>
        </p:txBody>
      </p:sp>
      <p:pic>
        <p:nvPicPr>
          <p:cNvPr id="3" name="Lesson 3 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6002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type="title"/>
          </p:nvPr>
        </p:nvSpPr>
        <p:spPr>
          <a:xfrm>
            <a:off x="457200" y="579438"/>
            <a:ext cx="8229600" cy="1020762"/>
          </a:xfrm>
        </p:spPr>
        <p:txBody>
          <a:bodyPr>
            <a:normAutofit/>
          </a:bodyPr>
          <a:lstStyle/>
          <a:p>
            <a:pPr eaLnBrk="1" hangingPunct="1"/>
            <a:r>
              <a:rPr lang="en-US" altLang="en-US" sz="4400" dirty="0" smtClean="0"/>
              <a:t>What is my flipper for?</a:t>
            </a:r>
          </a:p>
        </p:txBody>
      </p:sp>
      <p:pic>
        <p:nvPicPr>
          <p:cNvPr id="20482" name="Picture 15" descr="flipp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1722437"/>
            <a:ext cx="4808538" cy="4525963"/>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smtClean="0"/>
              <a:t>Lesson 3: Manatee Adaptations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a:spLocks noGrp="1" noChangeArrowheads="1"/>
          </p:cNvSpPr>
          <p:nvPr>
            <p:ph type="title"/>
          </p:nvPr>
        </p:nvSpPr>
        <p:spPr>
          <a:xfrm>
            <a:off x="304800" y="704088"/>
            <a:ext cx="8686800" cy="1143000"/>
          </a:xfrm>
        </p:spPr>
        <p:txBody>
          <a:bodyPr>
            <a:noAutofit/>
          </a:bodyPr>
          <a:lstStyle/>
          <a:p>
            <a:pPr eaLnBrk="1" hangingPunct="1"/>
            <a:r>
              <a:rPr lang="en-US" altLang="en-US" sz="4400" dirty="0" smtClean="0"/>
              <a:t>What does a manatee use its lips for?</a:t>
            </a:r>
          </a:p>
        </p:txBody>
      </p:sp>
      <p:pic>
        <p:nvPicPr>
          <p:cNvPr id="23554" name="Picture 8" descr="mouth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426053" y="1935163"/>
            <a:ext cx="4291893" cy="4389437"/>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smtClean="0"/>
              <a:t>Lesson 3: Manatee Adaptations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title"/>
          </p:nvPr>
        </p:nvSpPr>
        <p:spPr>
          <a:xfrm>
            <a:off x="457200" y="990600"/>
            <a:ext cx="8229600" cy="1143000"/>
          </a:xfrm>
        </p:spPr>
        <p:txBody>
          <a:bodyPr>
            <a:noAutofit/>
          </a:bodyPr>
          <a:lstStyle/>
          <a:p>
            <a:pPr eaLnBrk="1" hangingPunct="1"/>
            <a:r>
              <a:rPr lang="en-US" altLang="en-US" sz="4400" dirty="0" smtClean="0"/>
              <a:t>Do baby manatees use their lips to get food?</a:t>
            </a:r>
          </a:p>
        </p:txBody>
      </p:sp>
      <p:pic>
        <p:nvPicPr>
          <p:cNvPr id="24579" name="Picture 15" descr="nursing bab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971800" y="2438400"/>
            <a:ext cx="4038600" cy="3559444"/>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smtClean="0"/>
              <a:t>Lesson 3: Manatee Adaptations</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anatee Adaptations&amp;quot;&quot;/&gt;&lt;property id=&quot;20307&quot; value=&quot;256&quot;/&gt;&lt;/object&gt;&lt;object type=&quot;3&quot; unique_id=&quot;10005&quot;&gt;&lt;property id=&quot;20148&quot; value=&quot;5&quot;/&gt;&lt;property id=&quot;20300&quot; value=&quot;Slide 2 - &amp;quot;What is a mammal?&amp;quot;&quot;/&gt;&lt;property id=&quot;20307&quot; value=&quot;257&quot;/&gt;&lt;/object&gt;&lt;object type=&quot;3&quot; unique_id=&quot;10006&quot;&gt;&lt;property id=&quot;20148&quot; value=&quot;5&quot;/&gt;&lt;property id=&quot;20300&quot; value=&quot;Slide 3 - &amp;quot;Adaptations&amp;quot;&quot;/&gt;&lt;property id=&quot;20307&quot; value=&quot;258&quot;/&gt;&lt;/object&gt;&lt;object type=&quot;3&quot; unique_id=&quot;10007&quot;&gt;&lt;property id=&quot;20148&quot; value=&quot;5&quot;/&gt;&lt;property id=&quot;20300&quot; value=&quot;Slide 4 - &amp;quot;How turtles stay warm…..&amp;quot;&quot;/&gt;&lt;property id=&quot;20307&quot; value=&quot;267&quot;/&gt;&lt;/object&gt;&lt;object type=&quot;3&quot; unique_id=&quot;10008&quot;&gt;&lt;property id=&quot;20148&quot; value=&quot;5&quot;/&gt;&lt;property id=&quot;20300&quot; value=&quot;Slide 5 - &amp;quot;How do manatees stay warm?&amp;quot;&quot;/&gt;&lt;property id=&quot;20307&quot; value=&quot;268&quot;/&gt;&lt;/object&gt;&lt;object type=&quot;3&quot; unique_id=&quot;10009&quot;&gt;&lt;property id=&quot;20148&quot; value=&quot;5&quot;/&gt;&lt;property id=&quot;20300&quot; value=&quot;Slide 6 - &amp;quot;Adaptation&amp;quot;&quot;/&gt;&lt;property id=&quot;20307&quot; value=&quot;259&quot;/&gt;&lt;/object&gt;&lt;object type=&quot;3&quot; unique_id=&quot;10010&quot;&gt;&lt;property id=&quot;20148&quot; value=&quot;5&quot;/&gt;&lt;property id=&quot;20300&quot; value=&quot;Slide 7 - &amp;quot;Adaptations&amp;quot;&quot;/&gt;&lt;property id=&quot;20307&quot; value=&quot;260&quot;/&gt;&lt;/object&gt;&lt;object type=&quot;3&quot; unique_id=&quot;10011&quot;&gt;&lt;property id=&quot;20148&quot; value=&quot;5&quot;/&gt;&lt;property id=&quot;20300&quot; value=&quot;Slide 8 - &amp;quot;Adaptations&amp;quot;&quot;/&gt;&lt;property id=&quot;20307&quot; value=&quot;261&quot;/&gt;&lt;/object&gt;&lt;object type=&quot;3&quot; unique_id=&quot;10012&quot;&gt;&lt;property id=&quot;20148&quot; value=&quot;5&quot;/&gt;&lt;property id=&quot;20300&quot; value=&quot;Slide 9 - &amp;quot;Whiskers&amp;#x0D;&amp;#x0A;What are they for?&amp;#x0D;&amp;#x0A;&amp;quot;&quot;/&gt;&lt;property id=&quot;20307&quot; value=&quot;262&quot;/&gt;&lt;/object&gt;&lt;object type=&quot;3&quot; unique_id=&quot;10013&quot;&gt;&lt;property id=&quot;20148&quot; value=&quot;5&quot;/&gt;&lt;property id=&quot;20300&quot; value=&quot;Slide 10 - &amp;quot;What my flipper for?&amp;quot;&quot;/&gt;&lt;property id=&quot;20307&quot; value=&quot;263&quot;/&gt;&lt;/object&gt;&lt;object type=&quot;3&quot; unique_id=&quot;10014&quot;&gt;&lt;property id=&quot;20148&quot; value=&quot;5&quot;/&gt;&lt;property id=&quot;20300&quot; value=&quot;Slide 11 - &amp;quot;How do you move?&amp;quot;&quot;/&gt;&lt;property id=&quot;20307&quot; value=&quot;264&quot;/&gt;&lt;/object&gt;&lt;object type=&quot;3&quot; unique_id=&quot;10015&quot;&gt;&lt;property id=&quot;20148&quot; value=&quot;5&quot;/&gt;&lt;property id=&quot;20300&quot; value=&quot;Slide 12 - &amp;quot;Manatee Kick&amp;quot;&quot;/&gt;&lt;property id=&quot;20307&quot; value=&quot;266&quot;/&gt;&lt;/object&gt;&lt;object type=&quot;3&quot; unique_id=&quot;10016&quot;&gt;&lt;property id=&quot;20148&quot; value=&quot;5&quot;/&gt;&lt;property id=&quot;20300&quot; value=&quot;Slide 13 - &amp;quot;My trunk?&amp;quot;&quot;/&gt;&lt;property id=&quot;20307&quot; value=&quot;269&quot;/&gt;&lt;/object&gt;&lt;object type=&quot;3&quot; unique_id=&quot;10017&quot;&gt;&lt;property id=&quot;20148&quot; value=&quot;5&quot;/&gt;&lt;property id=&quot;20300&quot; value=&quot;Slide 14 - &amp;quot;Which baby is right?&amp;quot;&quot;/&gt;&lt;property id=&quot;20307&quot; value=&quot;265&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819</TotalTime>
  <Words>1074</Words>
  <Application>Microsoft Office PowerPoint</Application>
  <PresentationFormat>On-screen Show (4:3)</PresentationFormat>
  <Paragraphs>83</Paragraphs>
  <Slides>11</Slides>
  <Notes>10</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Flow</vt:lpstr>
      <vt:lpstr>Manatee adaptations to life in a watery world</vt:lpstr>
      <vt:lpstr>What is adaptation?</vt:lpstr>
      <vt:lpstr>Do manatees breathe under water?</vt:lpstr>
      <vt:lpstr>Whiskers: What are they for?</vt:lpstr>
      <vt:lpstr>How do manatees swim?</vt:lpstr>
      <vt:lpstr>A manatee in motion</vt:lpstr>
      <vt:lpstr>What is my flipper for?</vt:lpstr>
      <vt:lpstr>What does a manatee use its lips for?</vt:lpstr>
      <vt:lpstr>Do baby manatees use their lips to get food?</vt:lpstr>
      <vt:lpstr>What kind of teeth do manatees have?</vt:lpstr>
      <vt:lpstr>How many manatee adaptations can you list?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Manatee Adaptations</dc:title>
  <dc:creator>Alexis Morris</dc:creator>
  <cp:lastModifiedBy>Maia</cp:lastModifiedBy>
  <cp:revision>37</cp:revision>
  <dcterms:created xsi:type="dcterms:W3CDTF">2010-01-11T22:46:45Z</dcterms:created>
  <dcterms:modified xsi:type="dcterms:W3CDTF">2015-10-30T16:55:28Z</dcterms:modified>
</cp:coreProperties>
</file>