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157" r:id="rId4"/>
  </p:sldMasterIdLst>
  <p:notesMasterIdLst>
    <p:notesMasterId r:id="rId82"/>
  </p:notesMasterIdLst>
  <p:sldIdLst>
    <p:sldId id="325" r:id="rId5"/>
    <p:sldId id="369" r:id="rId6"/>
    <p:sldId id="313" r:id="rId7"/>
    <p:sldId id="316" r:id="rId8"/>
    <p:sldId id="370" r:id="rId9"/>
    <p:sldId id="371" r:id="rId10"/>
    <p:sldId id="259" r:id="rId11"/>
    <p:sldId id="260" r:id="rId12"/>
    <p:sldId id="857" r:id="rId13"/>
    <p:sldId id="886" r:id="rId14"/>
    <p:sldId id="262" r:id="rId15"/>
    <p:sldId id="330" r:id="rId16"/>
    <p:sldId id="860" r:id="rId17"/>
    <p:sldId id="862" r:id="rId18"/>
    <p:sldId id="861" r:id="rId19"/>
    <p:sldId id="333" r:id="rId20"/>
    <p:sldId id="373" r:id="rId21"/>
    <p:sldId id="858" r:id="rId22"/>
    <p:sldId id="859" r:id="rId23"/>
    <p:sldId id="905" r:id="rId24"/>
    <p:sldId id="904" r:id="rId25"/>
    <p:sldId id="903" r:id="rId26"/>
    <p:sldId id="902" r:id="rId27"/>
    <p:sldId id="901" r:id="rId28"/>
    <p:sldId id="900" r:id="rId29"/>
    <p:sldId id="899" r:id="rId30"/>
    <p:sldId id="898" r:id="rId31"/>
    <p:sldId id="379" r:id="rId32"/>
    <p:sldId id="380" r:id="rId33"/>
    <p:sldId id="381" r:id="rId34"/>
    <p:sldId id="382" r:id="rId35"/>
    <p:sldId id="321" r:id="rId36"/>
    <p:sldId id="375" r:id="rId37"/>
    <p:sldId id="863" r:id="rId38"/>
    <p:sldId id="383" r:id="rId39"/>
    <p:sldId id="276" r:id="rId40"/>
    <p:sldId id="339" r:id="rId41"/>
    <p:sldId id="340" r:id="rId42"/>
    <p:sldId id="341" r:id="rId43"/>
    <p:sldId id="897" r:id="rId44"/>
    <p:sldId id="894" r:id="rId45"/>
    <p:sldId id="878" r:id="rId46"/>
    <p:sldId id="399" r:id="rId47"/>
    <p:sldId id="400" r:id="rId48"/>
    <p:sldId id="401" r:id="rId49"/>
    <p:sldId id="350" r:id="rId50"/>
    <p:sldId id="893" r:id="rId51"/>
    <p:sldId id="389" r:id="rId52"/>
    <p:sldId id="880" r:id="rId53"/>
    <p:sldId id="895" r:id="rId54"/>
    <p:sldId id="906" r:id="rId55"/>
    <p:sldId id="907" r:id="rId56"/>
    <p:sldId id="870" r:id="rId57"/>
    <p:sldId id="284" r:id="rId58"/>
    <p:sldId id="323" r:id="rId59"/>
    <p:sldId id="795" r:id="rId60"/>
    <p:sldId id="288" r:id="rId61"/>
    <p:sldId id="883" r:id="rId62"/>
    <p:sldId id="887" r:id="rId63"/>
    <p:sldId id="289" r:id="rId64"/>
    <p:sldId id="884" r:id="rId65"/>
    <p:sldId id="360" r:id="rId66"/>
    <p:sldId id="888" r:id="rId67"/>
    <p:sldId id="908" r:id="rId68"/>
    <p:sldId id="293" r:id="rId69"/>
    <p:sldId id="889" r:id="rId70"/>
    <p:sldId id="909" r:id="rId71"/>
    <p:sldId id="366" r:id="rId72"/>
    <p:sldId id="885" r:id="rId73"/>
    <p:sldId id="910" r:id="rId74"/>
    <p:sldId id="802" r:id="rId75"/>
    <p:sldId id="297" r:id="rId76"/>
    <p:sldId id="298" r:id="rId77"/>
    <p:sldId id="300" r:id="rId78"/>
    <p:sldId id="315" r:id="rId79"/>
    <p:sldId id="367" r:id="rId80"/>
    <p:sldId id="299" r:id="rId81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8" clrIdx="1"/>
  <p:cmAuthor id="3" name="Villalba, Abigail" initials="VA" lastIdx="17" clrIdx="2">
    <p:extLst>
      <p:ext uri="{19B8F6BF-5375-455C-9EA6-DF929625EA0E}">
        <p15:presenceInfo xmlns:p15="http://schemas.microsoft.com/office/powerpoint/2012/main" userId="S::villalba_vt.edu#ext#@afdo.onmicrosoft.com::40489051-a7c1-4f1f-976f-32da7b0319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3114"/>
    <a:srgbClr val="E66B19"/>
    <a:srgbClr val="006666"/>
    <a:srgbClr val="42568D"/>
    <a:srgbClr val="6076B4"/>
    <a:srgbClr val="FCD35A"/>
    <a:srgbClr val="0000CC"/>
    <a:srgbClr val="FF99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47A15-A286-C206-8B0F-459D60481265}" v="177" dt="2022-09-01T16:08:20.272"/>
    <p1510:client id="{5761E42F-7F63-BC55-FEFD-E208D7E1EBCB}" v="59" dt="2022-09-01T20:54:17.640"/>
    <p1510:client id="{9ECEC1EC-E9ED-4A1C-6F4C-DD971A8DAEAB}" v="88" dt="2022-09-02T15:24:54.476"/>
    <p1510:client id="{E0886FCC-46DF-989C-9564-1D5DE3E8FD51}" v="181" dt="2022-09-04T13:24:59.957"/>
    <p1510:client id="{E3D2432B-7746-E271-441B-ED36BAE04D9A}" v="234" dt="2022-09-01T15:35:05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096" autoAdjust="0"/>
  </p:normalViewPr>
  <p:slideViewPr>
    <p:cSldViewPr>
      <p:cViewPr varScale="1">
        <p:scale>
          <a:sx n="100" d="100"/>
          <a:sy n="100" d="100"/>
        </p:scale>
        <p:origin x="77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commentAuthors" Target="commentAuthors.xml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D6857BF0-FEA4-43E5-B5FC-FC23D2C590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2175A045-2510-4B0B-A970-6AB8E959C1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5304171-FD4E-4A0E-B868-1DF7114E86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2275" y="704850"/>
            <a:ext cx="62579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FC8FFCF2-B70C-4773-BE5C-C1C5A1BF95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727223C8-402B-486F-B128-3B8F95EA5A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5" name="Rectangle 7">
            <a:extLst>
              <a:ext uri="{FF2B5EF4-FFF2-40B4-BE49-F238E27FC236}">
                <a16:creationId xmlns:a16="http://schemas.microsoft.com/office/drawing/2014/main" id="{B3E713E2-2BA4-41CA-B062-687E79C85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998A62-A03D-41FA-95E3-20276E380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4DF0062-4049-4B97-B03D-838C38EB2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04A0D0EB-0195-4D03-874F-A780F382CF09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1</a:t>
            </a:fld>
            <a:endParaRPr lang="en-US" altLang="es-CL" dirty="0">
              <a:solidFill>
                <a:srgbClr val="000000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F3B2F50-3949-449E-BCCE-E1D201814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9794ECC-0482-4278-98D6-449CDFDB9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B9B166C-F221-4157-9A1B-C7CDF5934F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638FD56D-2A5D-4D30-AA8B-4FA68418E505}" type="slidenum">
              <a:rPr lang="en-US" altLang="es-CL">
                <a:solidFill>
                  <a:srgbClr val="000000"/>
                </a:solidFill>
              </a:rPr>
              <a:pPr>
                <a:buSzPct val="100000"/>
              </a:pPr>
              <a:t>10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A502353-889B-4E8D-8FBC-1AF291108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7EF28F0-ABB1-47D5-A0C7-DBA5527E4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3C6B65C-1049-4999-A329-C65D68E2F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BE7716DE-1481-45E7-A60B-643F72ECDDD6}" type="slidenum">
              <a:rPr lang="en-US" altLang="es-CL">
                <a:solidFill>
                  <a:srgbClr val="000000"/>
                </a:solidFill>
              </a:rPr>
              <a:pPr>
                <a:buSzPct val="100000"/>
              </a:pPr>
              <a:t>11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B8519DE-7B6C-41BC-86E3-EB0084FA8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E4B174D-4A22-4AF1-960B-1061CE8D3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+mn-cs"/>
              </a:rPr>
              <a:t>Procedimientos de Control </a:t>
            </a:r>
            <a:r>
              <a:rPr lang="en-US" dirty="0" err="1">
                <a:ea typeface="ＭＳ Ｐゴシック" charset="0"/>
                <a:cs typeface="+mn-cs"/>
              </a:rPr>
              <a:t>Sanitario</a:t>
            </a:r>
            <a:r>
              <a:rPr lang="en-US" dirty="0">
                <a:ea typeface="ＭＳ Ｐゴシック" charset="0"/>
                <a:cs typeface="+mn-cs"/>
              </a:rPr>
              <a:t> (SCP, </a:t>
            </a:r>
            <a:r>
              <a:rPr lang="en-US" dirty="0" err="1">
                <a:ea typeface="ＭＳ Ｐゴシック" charset="0"/>
                <a:cs typeface="+mn-cs"/>
              </a:rPr>
              <a:t>por</a:t>
            </a:r>
            <a:r>
              <a:rPr lang="en-US" dirty="0">
                <a:ea typeface="ＭＳ Ｐゴシック" charset="0"/>
                <a:cs typeface="+mn-cs"/>
              </a:rPr>
              <a:t> sus </a:t>
            </a:r>
            <a:r>
              <a:rPr lang="en-US" dirty="0" err="1">
                <a:ea typeface="ＭＳ Ｐゴシック" charset="0"/>
                <a:cs typeface="+mn-cs"/>
              </a:rPr>
              <a:t>siglas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dirty="0" err="1">
                <a:ea typeface="ＭＳ Ｐゴシック" charset="0"/>
                <a:cs typeface="+mn-cs"/>
              </a:rPr>
              <a:t>en</a:t>
            </a:r>
            <a:r>
              <a:rPr lang="en-US" dirty="0">
                <a:ea typeface="ＭＳ Ｐゴシック" charset="0"/>
                <a:cs typeface="+mn-cs"/>
              </a:rPr>
              <a:t> ingles) 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746668D-DB34-4B57-9FAF-D9CC2AA6B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7400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126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703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8281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400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72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44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16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1906FEE7-5B98-40ED-84E2-CD3C50E1A315}" type="slidenum">
              <a:rPr lang="en-US" altLang="es-CL">
                <a:solidFill>
                  <a:srgbClr val="000000"/>
                </a:solidFill>
              </a:rPr>
              <a:pPr>
                <a:buSzPct val="100000"/>
              </a:pPr>
              <a:t>12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2F2B109-6980-4A7C-AD51-E497827B9E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FB78035-8A00-46DC-B6D7-E4F3FB0CA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Procedimientos de Control </a:t>
            </a:r>
            <a:r>
              <a:rPr lang="en-US" dirty="0" err="1">
                <a:ea typeface="ＭＳ Ｐゴシック" charset="0"/>
                <a:cs typeface="+mn-cs"/>
              </a:rPr>
              <a:t>Sanitario</a:t>
            </a:r>
            <a:r>
              <a:rPr lang="en-US" dirty="0">
                <a:ea typeface="ＭＳ Ｐゴシック" charset="0"/>
                <a:cs typeface="+mn-cs"/>
              </a:rPr>
              <a:t> (SCP, </a:t>
            </a:r>
            <a:r>
              <a:rPr lang="en-US" dirty="0" err="1">
                <a:ea typeface="ＭＳ Ｐゴシック" charset="0"/>
                <a:cs typeface="+mn-cs"/>
              </a:rPr>
              <a:t>por</a:t>
            </a:r>
            <a:r>
              <a:rPr lang="en-US" dirty="0">
                <a:ea typeface="ＭＳ Ｐゴシック" charset="0"/>
                <a:cs typeface="+mn-cs"/>
              </a:rPr>
              <a:t> sus </a:t>
            </a:r>
            <a:r>
              <a:rPr lang="en-US" dirty="0" err="1">
                <a:ea typeface="ＭＳ Ｐゴシック" charset="0"/>
                <a:cs typeface="+mn-cs"/>
              </a:rPr>
              <a:t>siglas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dirty="0" err="1">
                <a:ea typeface="ＭＳ Ｐゴシック" charset="0"/>
                <a:cs typeface="+mn-cs"/>
              </a:rPr>
              <a:t>en</a:t>
            </a:r>
            <a:r>
              <a:rPr lang="en-US" dirty="0">
                <a:ea typeface="ＭＳ Ｐゴシック" charset="0"/>
                <a:cs typeface="+mn-cs"/>
              </a:rPr>
              <a:t> ingles)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DB07D32-0E03-4A3C-9B1B-0EE967501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6C81E85-5017-4F71-994A-4B0D7445D60E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13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6EE47A4-8A03-4225-8FDA-38AB3045A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43857921-434D-46B6-8C02-4E85BB031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Segundo </a:t>
            </a:r>
            <a:r>
              <a:rPr lang="en-US" dirty="0" err="1">
                <a:ea typeface="ＭＳ Ｐゴシック" charset="0"/>
                <a:cs typeface="+mn-cs"/>
              </a:rPr>
              <a:t>componente</a:t>
            </a:r>
            <a:r>
              <a:rPr lang="en-US" dirty="0">
                <a:ea typeface="ＭＳ Ｐゴシック" charset="0"/>
                <a:cs typeface="+mn-cs"/>
              </a:rPr>
              <a:t> de la Norma de HACCP 123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0AF461E-3176-43CA-8123-35948CF51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7400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126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703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8281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400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72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44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16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45DA6E7A-424F-4C19-B1B9-5EDDFDF1F3EA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14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209A4C8-A0C9-41AB-B45E-C978DF5D49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82A228A-3F3C-4380-8383-559500E42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61329C7-4A30-4335-A91B-94C7E6978C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7400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126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703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8281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400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72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44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16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19F90442-F6ED-40B2-99C3-69F9C2F4B791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15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E7705DB-D07F-40D7-8AAA-A0B29F2DB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EC0D515-FB57-4D72-981E-A85890AE8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Optional slide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CFR 117Requisitos </a:t>
            </a:r>
            <a:r>
              <a:rPr lang="en-US" dirty="0" err="1">
                <a:ea typeface="ＭＳ Ｐゴシック" charset="0"/>
                <a:cs typeface="+mn-cs"/>
              </a:rPr>
              <a:t>adicionales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BA8C8C9-89BC-4A28-9863-7A0716ADA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7400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126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703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8281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400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72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44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16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A58445-9780-43E0-952E-D8487D18281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0968830-69E3-4695-85D6-577FBC332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914A7A0-6D50-44C0-8054-9693C9A2E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Optional slide 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CFR 117 – </a:t>
            </a:r>
            <a:r>
              <a:rPr lang="en-US" dirty="0" err="1">
                <a:ea typeface="ＭＳ Ｐゴシック" charset="0"/>
                <a:cs typeface="+mn-cs"/>
              </a:rPr>
              <a:t>requisitos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dirty="0" err="1">
                <a:ea typeface="ＭＳ Ｐゴシック" charset="0"/>
                <a:cs typeface="+mn-cs"/>
              </a:rPr>
              <a:t>adicionales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FB1BAE9-BDC2-4057-BD85-ED5573397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3B103DBD-322B-4C9F-9D16-31229B49F77A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17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79301C9-2ED3-4165-96EB-D14859E496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C573C9E-B9A9-4E09-AD33-F3787DD86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La </a:t>
            </a:r>
            <a:r>
              <a:rPr lang="en-US" dirty="0" err="1">
                <a:ea typeface="ＭＳ Ｐゴシック" charset="0"/>
                <a:cs typeface="+mn-cs"/>
              </a:rPr>
              <a:t>norma</a:t>
            </a:r>
            <a:r>
              <a:rPr lang="en-US" dirty="0">
                <a:ea typeface="ＭＳ Ｐゴシック" charset="0"/>
                <a:cs typeface="+mn-cs"/>
              </a:rPr>
              <a:t> de HACCP </a:t>
            </a:r>
            <a:r>
              <a:rPr lang="en-US" dirty="0" err="1">
                <a:ea typeface="ＭＳ Ｐゴシック" charset="0"/>
                <a:cs typeface="+mn-cs"/>
              </a:rPr>
              <a:t>tiene</a:t>
            </a:r>
            <a:r>
              <a:rPr lang="en-US" dirty="0">
                <a:ea typeface="ＭＳ Ｐゴシック" charset="0"/>
                <a:cs typeface="+mn-cs"/>
              </a:rPr>
              <a:t> dos </a:t>
            </a:r>
            <a:r>
              <a:rPr lang="en-US" dirty="0" err="1">
                <a:ea typeface="ＭＳ Ｐゴシック" charset="0"/>
                <a:cs typeface="+mn-cs"/>
              </a:rPr>
              <a:t>componentes</a:t>
            </a: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5630644-CC1D-4A20-ABDC-81ADC7377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6611B6F6-F5A0-41E1-AA56-211185FA68CA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18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940D438-6C08-4262-869F-D5A52B68D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950E587-31C3-46F8-B600-89DD97AC2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Optional slide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2F45D7A-16B8-409A-8253-3C7EA03E4D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F482085-3439-409A-9A9C-013BE2DA2FC5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19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41CE15A-703F-46BB-9FF5-01BEA0F7BA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D70DEBFE-C8EA-4556-BEAD-CC8322285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Optional slide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D484022-5302-4C18-94BA-BFC3353C0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2000" indent="-2921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1575" indent="-2333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1475" indent="-2333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1375" indent="-2333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8575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5775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2975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0175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D3677D1-A52B-45AB-8CE1-EF30BB03AAE4}" type="slidenum">
              <a:rPr lang="en-US" altLang="es-CL">
                <a:solidFill>
                  <a:srgbClr val="000000"/>
                </a:solidFill>
              </a:rPr>
              <a:pPr>
                <a:buSzPct val="100000"/>
              </a:pPr>
              <a:t>2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54816C4-CAD8-4BB9-B6E3-6349DDD26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1D7A30F-277F-40F6-8A01-B58A75146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400E267-E87C-4514-B471-3DA2A3A5F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4875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320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92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64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36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1E9A4F50-5233-4250-B4A9-39B9DB8DF71C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20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19FA817-DF7E-4E2C-8325-AE8CBC2D9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5308B3F-0F8E-4EAF-B4CB-DCAD3489B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7E2F22D-EFE1-47E3-BCD6-4A0987691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6394F9FD-367C-48BC-94FF-F6FF3D15F867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21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3A25CF2-8E8D-4D58-8DAA-E8D0772DC3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5EC93F3B-D3F5-4C95-8A9C-3ED26501C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BFDD9BD-D0A8-4009-9A1C-7799D7A177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B8B89F7E-232A-426D-858A-D949A492D997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22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D0D220D-715E-43C9-936F-0DF2798C0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5A9A4D33-320F-4EAA-9B64-44E250055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A118EA4-BB0D-42FF-9E4B-63E245F28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2F408EAD-92D6-4BCB-AEAC-2EC589C17327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23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13A7679-0F60-42B9-88AC-53793672C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1BDC16C-CE0F-49A2-8AE3-57E756194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FD9FBCF8-0B33-4A14-AE63-934BF74EF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CBDB0588-0F77-47DA-AF6E-29266DFB097B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24</a:t>
            </a:fld>
            <a:endParaRPr lang="en-US" altLang="es-CL" dirty="0">
              <a:solidFill>
                <a:srgbClr val="000000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1A476B31-2B4F-4BE1-8BA9-6539AC75C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CB23B95-2C32-4251-9905-3A0E584D7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Se </a:t>
            </a:r>
            <a:r>
              <a:rPr lang="en-US" dirty="0" err="1">
                <a:ea typeface="ＭＳ Ｐゴシック" charset="0"/>
                <a:cs typeface="+mn-cs"/>
              </a:rPr>
              <a:t>conoce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dirty="0" err="1">
                <a:ea typeface="ＭＳ Ｐゴシック" charset="0"/>
                <a:cs typeface="+mn-cs"/>
              </a:rPr>
              <a:t>tambien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dirty="0" err="1">
                <a:ea typeface="ＭＳ Ｐゴシック" charset="0"/>
                <a:cs typeface="+mn-cs"/>
              </a:rPr>
              <a:t>como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i="1" dirty="0">
                <a:ea typeface="ＭＳ Ｐゴシック" charset="0"/>
                <a:cs typeface="+mn-cs"/>
              </a:rPr>
              <a:t>la </a:t>
            </a:r>
            <a:r>
              <a:rPr lang="en-US" i="1" dirty="0" err="1">
                <a:ea typeface="ＭＳ Ｐゴシック" charset="0"/>
                <a:cs typeface="+mn-cs"/>
              </a:rPr>
              <a:t>Guia</a:t>
            </a:r>
            <a:r>
              <a:rPr lang="en-US" i="1" dirty="0">
                <a:ea typeface="ＭＳ Ｐゴシック" charset="0"/>
                <a:cs typeface="+mn-cs"/>
              </a:rPr>
              <a:t> de la FDA para </a:t>
            </a:r>
            <a:r>
              <a:rPr lang="en-US" i="1" dirty="0" err="1">
                <a:ea typeface="ＭＳ Ｐゴシック" charset="0"/>
                <a:cs typeface="+mn-cs"/>
              </a:rPr>
              <a:t>pescados</a:t>
            </a:r>
            <a:r>
              <a:rPr lang="en-US" i="1" dirty="0">
                <a:ea typeface="ＭＳ Ｐゴシック" charset="0"/>
                <a:cs typeface="+mn-cs"/>
              </a:rPr>
              <a:t> y </a:t>
            </a:r>
            <a:r>
              <a:rPr lang="en-US" i="1" dirty="0" err="1">
                <a:ea typeface="ＭＳ Ｐゴシック" charset="0"/>
                <a:cs typeface="+mn-cs"/>
              </a:rPr>
              <a:t>mariscos</a:t>
            </a:r>
            <a:r>
              <a:rPr lang="en-US" i="1" dirty="0">
                <a:ea typeface="ＭＳ Ｐゴシック" charset="0"/>
                <a:cs typeface="+mn-cs"/>
              </a:rPr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B22F872-6982-4535-982A-7335B168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A02C7E47-E0B4-4293-8549-EECFEAD33697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25</a:t>
            </a:fld>
            <a:endParaRPr lang="en-US" altLang="es-CL" dirty="0">
              <a:solidFill>
                <a:srgbClr val="000000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21CE805-DA6B-445B-B93E-A57C40B91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34C0737-111A-46DE-9C9B-DE0DE3C9D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Freezing and storing at an ambient temperature of -4°F (-20°C) or below for 7 days (total time);</a:t>
            </a:r>
          </a:p>
          <a:p>
            <a:pPr>
              <a:defRPr/>
            </a:pPr>
            <a:r>
              <a:rPr lang="en-US" dirty="0">
                <a:cs typeface="+mn-cs"/>
              </a:rPr>
              <a:t>OR</a:t>
            </a: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• Freezing at an ambient temperature of -31°F (-35°C) or below until solid and storing at an ambient temperature of -31°F (-35°C) or below for 15 hours;</a:t>
            </a:r>
          </a:p>
          <a:p>
            <a:pPr>
              <a:defRPr/>
            </a:pPr>
            <a:r>
              <a:rPr lang="en-US" dirty="0">
                <a:cs typeface="+mn-cs"/>
              </a:rPr>
              <a:t>OR</a:t>
            </a: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• Freezing at an ambient temperature of -31°F (-35°C) or below until solid and storing at an ambient temperature of -4°F (-20°C) or below for 24 hours.</a:t>
            </a:r>
          </a:p>
          <a:p>
            <a:pPr>
              <a:defRPr/>
            </a:pPr>
            <a:endParaRPr lang="en-US" dirty="0"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F5CF2CA-A514-457B-B7BB-26CD40615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A465122B-89A8-49BF-A315-1637FF14CA2C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26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A0B3A5F-54CD-4ADB-9FCB-102894B10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9D956E4-F162-42FB-B932-83FE64565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•amnesic shellfish poisoning (ASP),</a:t>
            </a: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•</a:t>
            </a:r>
            <a:r>
              <a:rPr lang="en-US" dirty="0" err="1">
                <a:latin typeface="Arial"/>
                <a:ea typeface="MS PGothic"/>
                <a:cs typeface="Arial"/>
              </a:rPr>
              <a:t>azaspiracid</a:t>
            </a:r>
            <a:r>
              <a:rPr lang="en-US" dirty="0">
                <a:latin typeface="Arial"/>
                <a:ea typeface="MS PGothic"/>
                <a:cs typeface="Arial"/>
              </a:rPr>
              <a:t> shellfish poisoning (AZP),</a:t>
            </a: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•ciguatera fish poisoning (CFP),</a:t>
            </a: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•diarrhetic shellfish poisoning (DSP),</a:t>
            </a: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•neurotoxic shellfish poisoning (NSP), and</a:t>
            </a: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•paralytic shellfish poisoning (PSP).</a:t>
            </a:r>
          </a:p>
          <a:p>
            <a:pPr>
              <a:defRPr/>
            </a:pPr>
            <a:endParaRPr lang="en-US" dirty="0"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1553629-9675-4173-85BC-B1C6B15C46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1118184-AE4A-4532-A800-B9C2FE64A121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27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2E2AE6D-7BC0-444B-9004-4A5754E032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5F9E08E-6E2E-4251-A451-178041697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A0B437A-6190-42A3-AA47-477D2F838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330AA091-BA28-49F1-83F8-5AA5A9C1707F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28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0DA6FA2-DE0A-4B0A-9942-685EBA078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CFEC811F-D27A-4D6D-B6A1-83DD5B47E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/>
                <a:ea typeface="ＭＳ Ｐゴシック"/>
                <a:cs typeface="Arial"/>
              </a:rPr>
              <a:t>FAT TOM</a:t>
            </a:r>
          </a:p>
          <a:p>
            <a:pPr>
              <a:defRPr/>
            </a:pPr>
            <a:r>
              <a:rPr lang="en-US" b="1" dirty="0">
                <a:latin typeface="Arial"/>
                <a:ea typeface="MS PGothic"/>
                <a:cs typeface="Arial"/>
              </a:rPr>
              <a:t>food</a:t>
            </a:r>
            <a:r>
              <a:rPr lang="en-US" dirty="0">
                <a:latin typeface="Arial"/>
                <a:ea typeface="MS PGothic"/>
                <a:cs typeface="Arial"/>
              </a:rPr>
              <a:t>, </a:t>
            </a: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acidity, </a:t>
            </a: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time, </a:t>
            </a:r>
            <a:endParaRPr lang="en-US">
              <a:cs typeface="Arial"/>
            </a:endParaRP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temperature, </a:t>
            </a:r>
            <a:endParaRPr lang="en-US">
              <a:cs typeface="Arial"/>
            </a:endParaRP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Oxygen</a:t>
            </a:r>
            <a:endParaRPr lang="en-US">
              <a:cs typeface="Arial"/>
            </a:endParaRP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and moisture.</a:t>
            </a:r>
            <a:endParaRPr lang="en-US">
              <a:cs typeface="Arial"/>
            </a:endParaRPr>
          </a:p>
          <a:p>
            <a:pPr>
              <a:defRPr/>
            </a:pPr>
            <a:endParaRPr lang="en-US" dirty="0">
              <a:ea typeface="MS PGothic"/>
              <a:cs typeface="Arial"/>
            </a:endParaRP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GERMINATION, GROWTH, AND TOXIN FORMATION BY CLOSTRIDIUM BOTULINUM TYPE A, AND PROTEOLYTIC TYPES B AND F 50F</a:t>
            </a:r>
          </a:p>
          <a:p>
            <a:pPr>
              <a:defRPr/>
            </a:pPr>
            <a:endParaRPr lang="en-US" dirty="0">
              <a:ea typeface="MS PGothic"/>
              <a:cs typeface="Arial"/>
            </a:endParaRPr>
          </a:p>
          <a:p>
            <a:pPr>
              <a:defRPr/>
            </a:pPr>
            <a:r>
              <a:rPr lang="en-US" dirty="0">
                <a:latin typeface="Arial"/>
                <a:ea typeface="MS PGothic"/>
                <a:cs typeface="Arial"/>
              </a:rPr>
              <a:t>GERMINATION, GROWTH, AND TOXIN FORMATION BY CLOSTRIDIUM BOTULINUM TYPE E, AND NON-PROTEOLYTIC TYPES B AND F 37.9F</a:t>
            </a:r>
          </a:p>
          <a:p>
            <a:pPr>
              <a:defRPr/>
            </a:pPr>
            <a:endParaRPr lang="en-US" dirty="0">
              <a:ea typeface="MS PGothic"/>
              <a:cs typeface="Arial"/>
            </a:endParaRPr>
          </a:p>
          <a:p>
            <a:pPr>
              <a:defRPr/>
            </a:pPr>
            <a:endParaRPr lang="en-US" dirty="0">
              <a:ea typeface="MS PGothic"/>
              <a:cs typeface="Arial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A815CC00-8A95-419F-B0F4-725F6BBEE7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645D824A-3EFA-4D6D-B39C-718FBB879098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29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79D91E9-0375-4B43-ACF2-FEB77EC18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0E8CBF5-866A-4D9C-96D0-57FEFE4BC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8C477FE-835F-4BF2-8B66-0269568B1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14F961E-0ADA-4676-A376-7327C8334622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3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C4FDCC1-5A24-49C1-8BD2-E87A4B75E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7DA27AE-1545-43F3-A5F1-2FA297F41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B4EBE229-4DF1-4F2A-A6CE-61C00B029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96E6A47-E507-44C4-8E43-261C5CB339D1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30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16DB953-F1CA-454E-B669-62CABDC07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25808335-7043-46AE-81D9-13F56709A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EA6EEDB3-9103-4FBA-A679-C29F76E67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6D342477-77C0-48DD-9D6D-CF596932EE06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31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CB64BB3B-D578-4EE0-949D-EDD008A8D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7C087036-392C-4F31-BA07-7C903B1E1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12D9C0E-240D-4FB1-B62F-C05622464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7400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126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703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8281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400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72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44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16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A100502-72D1-4867-98A3-96E263ED7354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32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91BCDF9-1FC0-48C1-96FB-67051CAFB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5362D22-A5F9-4CDD-9702-53E1600E8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F5D107F8-8687-4C34-B26F-B65FF35EE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4875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320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92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64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36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A49DF5A3-16DD-464E-8A41-E5A54A8958FA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33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8A18FDD-8BC5-4A95-9F7D-36FCD8725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ED89C9E-5E28-48E6-A6DF-954E46AA6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C538335-00DB-4028-A937-6629A6625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479CFB7-E03D-448D-B519-64659FCD8025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34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7015AE17-9D9B-4AAE-85FB-7D00AA900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04019D0-F233-49BA-BB6C-36F3751E9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477EC9C7-E61C-40BE-9255-8855AA860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5BCE454-9A4C-4002-B03E-DE893C645CED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35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EA295373-6A69-43D4-BF40-4148EEB52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4504AEF-6730-458C-A074-E257CA27E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6BBDA3AD-8AC6-48C2-845B-AE9111D00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8348A050-D7B4-467A-A04A-45A39BDBDCB3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36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EDFDB21-ED98-4C50-B715-E4245CFC6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6433306-B048-4258-8FCD-B0881161E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641C23CD-7A25-4683-A688-AAB4C488CF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25E38597-697C-4EDE-B236-1E08C38D1912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37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7FB0E686-6A8B-49DD-BB00-99EBEB2E5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2C5E81E-E242-419E-B9BF-A5429C934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ＭＳ Ｐゴシック" charset="0"/>
                <a:cs typeface="+mn-cs"/>
              </a:rPr>
              <a:t>Formularios</a:t>
            </a:r>
            <a:r>
              <a:rPr lang="en-US" dirty="0">
                <a:ea typeface="ＭＳ Ｐゴシック" charset="0"/>
                <a:cs typeface="+mn-cs"/>
              </a:rPr>
              <a:t> – </a:t>
            </a:r>
            <a:r>
              <a:rPr lang="en-US" dirty="0" err="1">
                <a:ea typeface="ＭＳ Ｐゴシック" charset="0"/>
                <a:cs typeface="+mn-cs"/>
              </a:rPr>
              <a:t>Apendice</a:t>
            </a:r>
            <a:r>
              <a:rPr lang="en-US" dirty="0">
                <a:ea typeface="ＭＳ Ｐゴシック" charset="0"/>
                <a:cs typeface="+mn-cs"/>
              </a:rPr>
              <a:t> 2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F33E1F54-24A4-4D84-B5C8-E7F88DC2A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2199E70C-B32E-42CE-B1C1-04A5E0740DC3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38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8D4EDD53-FB0C-4E61-B1CC-E568380FA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1CF0FE8-644A-4FF1-A8DE-807EFBD4A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569C0848-5AF3-4E10-9980-E659FC6F1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85B495B-EB1E-4854-90B3-1FD479E2E38D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39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FC34F13E-58BB-40C6-B1DB-F52A0B6FA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4B964D0-80C8-4C69-A28D-C060A12DF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9994539-FC0C-4BF6-A7A1-411F93D0E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7400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126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703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8281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400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72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44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16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5488FDB-02DF-41CF-AC16-BE86C92DA7FB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4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3C9038E-B0FD-48A4-A5B2-E345CD238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090C8BF-FEAA-49FE-A5D1-4D4BAD114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ＭＳ Ｐゴシック" charset="0"/>
                <a:cs typeface="+mn-cs"/>
              </a:rPr>
              <a:t>Proposito</a:t>
            </a:r>
            <a:r>
              <a:rPr lang="en-US" dirty="0">
                <a:ea typeface="ＭＳ Ｐゴシック" charset="0"/>
                <a:cs typeface="+mn-cs"/>
              </a:rPr>
              <a:t> de </a:t>
            </a:r>
            <a:r>
              <a:rPr lang="en-US" dirty="0" err="1">
                <a:ea typeface="ＭＳ Ｐゴシック" charset="0"/>
                <a:cs typeface="+mn-cs"/>
              </a:rPr>
              <a:t>esta</a:t>
            </a:r>
            <a:r>
              <a:rPr lang="en-US" dirty="0">
                <a:ea typeface="ＭＳ Ｐゴシック" charset="0"/>
                <a:cs typeface="+mn-cs"/>
              </a:rPr>
              <a:t> Capacitacion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  <a:cs typeface="+mn-cs"/>
              </a:rPr>
              <a:t>Como </a:t>
            </a:r>
            <a:r>
              <a:rPr lang="en-US" dirty="0" err="1">
                <a:ea typeface="ＭＳ Ｐゴシック" charset="0"/>
                <a:cs typeface="+mn-cs"/>
              </a:rPr>
              <a:t>vamos</a:t>
            </a:r>
            <a:r>
              <a:rPr lang="en-US" dirty="0">
                <a:ea typeface="ＭＳ Ｐゴシック" charset="0"/>
                <a:cs typeface="+mn-cs"/>
              </a:rPr>
              <a:t> a </a:t>
            </a:r>
            <a:r>
              <a:rPr lang="en-US" dirty="0" err="1">
                <a:ea typeface="ＭＳ Ｐゴシック" charset="0"/>
                <a:cs typeface="+mn-cs"/>
              </a:rPr>
              <a:t>lograr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dirty="0" err="1">
                <a:ea typeface="ＭＳ Ｐゴシック" charset="0"/>
                <a:cs typeface="+mn-cs"/>
              </a:rPr>
              <a:t>esto</a:t>
            </a:r>
            <a:r>
              <a:rPr lang="en-US" dirty="0">
                <a:ea typeface="ＭＳ Ｐゴシック" charset="0"/>
                <a:cs typeface="+mn-cs"/>
              </a:rPr>
              <a:t> ?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00B534D4-9222-466B-AD03-4D960E191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E1B7B4A1-F18C-42FA-940A-59376FB45AC8}" type="slidenum">
              <a:rPr lang="en-US" altLang="es-CL">
                <a:solidFill>
                  <a:srgbClr val="000000"/>
                </a:solidFill>
              </a:rPr>
              <a:pPr>
                <a:buSzPct val="100000"/>
              </a:pPr>
              <a:t>40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1C0000B-1144-4748-BDE0-BDFF0E747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DEEE6EE-1021-4BE3-AA76-60F2A1FD1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349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00B534D4-9222-466B-AD03-4D960E191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E1B7B4A1-F18C-42FA-940A-59376FB45AC8}" type="slidenum">
              <a:rPr lang="en-US" altLang="es-CL">
                <a:solidFill>
                  <a:srgbClr val="000000"/>
                </a:solidFill>
              </a:rPr>
              <a:pPr>
                <a:buSzPct val="100000"/>
              </a:pPr>
              <a:t>42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1C0000B-1144-4748-BDE0-BDFF0E747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DEEE6EE-1021-4BE3-AA76-60F2A1FD1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23091F2-BB2F-4ACB-BE76-3E07CB70C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98E1008F-1B32-466B-A626-A32D29AEE22B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43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B1C0DDD-C6F1-4ABE-879A-B661716BD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3E9811D-2479-44E4-ABDB-6C9F6C9C3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06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CEFDE0FF-7521-4715-9B2B-A3D0A50AD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4A5F390D-ED25-4E57-98E6-4C53F5175D0F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44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5148345E-3A62-432E-8AFD-B845E3BBC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0AD9C35-4F78-42AF-B311-81D6B8CF3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6359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8998A79-FCA4-4FAA-85EB-CDF22D7BB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D41500DD-D4C7-4A9F-9251-8AD1773BC889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45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62E9B13A-75B5-4359-BBCF-EE25DE6F1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EF415AA8-432C-4A19-8F7A-751CBF980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355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A5FBD36A-1C1F-4869-A433-2493FF6A3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D2D32400-5C98-47AF-BC35-DEAB27007AC8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46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10137CF1-82A2-4F9F-9765-2EC5BE620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7938424-4027-44B6-B4AC-E5253F61C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998A62-A03D-41FA-95E3-20276E380B16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4680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B922EA5-D6C7-409C-B5D8-83F11B4FC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7400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126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703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8281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400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72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44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16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9A585094-D7D2-4131-A1B0-4986385119E7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48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8D5D8E45-F6A5-4AC1-982B-5D361CF33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F95B566C-09C9-45B8-9DDB-7FF9198C7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998A62-A03D-41FA-95E3-20276E380B16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3454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D051BEB2-E4F4-4571-BDCF-5815ABBD6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27AA24CE-92F1-4A98-A25F-7D5DF76965F2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53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F6FAA5AA-72E0-49F5-952D-0CB3696EF5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2C8A0970-9B11-4FF2-89DD-49A2699D6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4B4E17A-56A8-4F8F-B474-8BBC12F09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4875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320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92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64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36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AE6EC963-CD08-4230-94F9-27E34E747063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5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1B00CF3-5EC9-40FA-9285-EDA949CD1E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22514DD-9F8A-4014-AB94-0D2A3E78B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419" noProof="0" dirty="0">
                <a:ea typeface="ＭＳ Ｐゴシック" charset="0"/>
                <a:cs typeface="+mn-cs"/>
              </a:rPr>
              <a:t>Coordinar el color del libro con las paginas:</a:t>
            </a:r>
          </a:p>
          <a:p>
            <a:pPr eaLnBrk="1" hangingPunct="1">
              <a:defRPr/>
            </a:pPr>
            <a:r>
              <a:rPr lang="es-419" noProof="0" dirty="0">
                <a:ea typeface="ＭＳ Ｐゴシック" charset="0"/>
                <a:cs typeface="+mn-cs"/>
              </a:rPr>
              <a:t>Gris – Orientación de controles de peligros de los productos pesqueros y piscolas (Agosto 2019); “Guía de Peligros de la FDA”.  (</a:t>
            </a:r>
            <a:r>
              <a:rPr lang="es-419" noProof="0" dirty="0">
                <a:solidFill>
                  <a:srgbClr val="C00000"/>
                </a:solidFill>
                <a:ea typeface="ＭＳ Ｐゴシック" charset="0"/>
                <a:cs typeface="+mn-cs"/>
              </a:rPr>
              <a:t>Nota: se esta actualizando esta guía para incorporar los cambios de Junio 2021</a:t>
            </a:r>
            <a:r>
              <a:rPr lang="es-419" noProof="0" dirty="0">
                <a:ea typeface="ＭＳ Ｐゴシック" charset="0"/>
                <a:cs typeface="+mn-cs"/>
              </a:rPr>
              <a:t>).</a:t>
            </a:r>
          </a:p>
          <a:p>
            <a:pPr eaLnBrk="1" hangingPunct="1">
              <a:defRPr/>
            </a:pPr>
            <a:r>
              <a:rPr lang="es-419" noProof="0" dirty="0">
                <a:latin typeface="Arial"/>
                <a:ea typeface="ＭＳ Ｐゴシック"/>
                <a:cs typeface="Arial"/>
              </a:rPr>
              <a:t>Anaranjado – Programa de Capacitacion en Análisis de Peligros y puntos críticos de control Junio 2020</a:t>
            </a:r>
            <a:endParaRPr lang="es-419" noProof="0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752BBA1-6A5F-4F6C-A7DE-1CFC88796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3F67B120-EF83-4B56-9BF5-123E853FF1F4}" type="slidenum">
              <a:rPr lang="en-US" altLang="es-CL">
                <a:solidFill>
                  <a:srgbClr val="000000"/>
                </a:solidFill>
              </a:rPr>
              <a:pPr>
                <a:buSzPct val="100000"/>
              </a:pPr>
              <a:t>54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4546EBC0-0105-4E97-9478-743650B88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FAA0F99-26DE-48DB-A569-70B414D17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6D2F6992-2AE9-4CB1-B2E9-1414FA306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7400" indent="-3016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126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7038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82813" indent="-2413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400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72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44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11613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BF2EB66A-C2D3-41BE-9A00-C9B18B884BDA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55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31DCF9AD-44E9-4F6A-A008-EA56322E4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3F57B530-7B39-4F2D-83A8-B8B9C5461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69972B37-4825-45FF-8F8C-F0082439AD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0FDBE476-918D-4FB9-9E9C-94C9EBE75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26B3C340-BEBE-43DA-A752-781CDB213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FD0A36E1-B78E-4F07-B65A-F427721913EC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56</a:t>
            </a:fld>
            <a:endParaRPr lang="en-U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514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0EF90F2C-6C64-4822-8E5A-B965798D8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6EA044B4-E4EA-4386-88C8-76E30C89FA4E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57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D67C427D-798D-41A8-A7FF-3E36D34B1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97EBC20-728A-4D3D-B72A-0F950B9AA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AF063295-A499-4885-A2F8-E357AEE9E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E3DE27C4-5C7F-4327-8FBE-B75489B8F6FC}" type="slidenum">
              <a:rPr lang="en-US" altLang="es-CL">
                <a:solidFill>
                  <a:srgbClr val="000000"/>
                </a:solidFill>
              </a:rPr>
              <a:pPr>
                <a:buSzPct val="100000"/>
              </a:pPr>
              <a:t>58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A8A96EA3-5839-4559-B67A-08CD20C6B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4760A83F-748B-4217-9E09-5E2BE3A81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2A39F65E-30BD-41A3-9126-D06D28CA1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9C00E54A-51C2-40F9-B5B1-A57D8D9CF361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60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9FE970A8-842C-47DA-A595-436637B0C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8E166BEC-06B1-4085-A9D1-B617730E3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56B65A0A-9335-4660-B177-17012BEB75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7C00D459-7722-4F0B-8AF0-D2EF32A57CF3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62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DD4FAFE8-25F3-44A5-B637-44BC0612E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3B90C636-5403-422D-BCC9-9E2274CD7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0F87E626-EF8E-437B-BF72-2DD0015DF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4F536750-31E2-4779-A189-68C4A9FF1915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65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4313E94C-0734-4085-8CEA-C52C30503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A31E06D9-2D60-4BA4-9084-A79B608BC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24A7384E-B579-448A-963C-CA222B34D0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E8B20277-F8B7-4734-BF86-56BF06129479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68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1C930C13-5576-49E1-9950-E83C3989B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D8C49D71-44F5-4AAB-A334-B1BCEBE17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DB086569-45BF-4A4B-9D7A-6D2F613FBA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7F0D216F-5737-412C-AA12-3B202AA5D11A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72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7CF283C7-DEC2-4A75-8020-D0DF547CFA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6EED405B-54DF-4DB4-9597-4C6F5A5E7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D105C40-C0A4-4565-999D-DA1BB9E1A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74875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320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92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64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367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255831FC-ABE7-4210-8D55-6CC4EBBAB844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6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73E319E-DFA3-4131-B061-F18F0E069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0448367-C19C-4811-BBA5-BA3A244A9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9B339A28-277F-447E-8720-72AB18188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CDD66DEA-5D8D-4474-AEB7-EA5FDC683D9B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73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1C972723-092A-48F7-9C80-78D5BB266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252A64B7-DE51-4335-BC16-F2E70703E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6F489A82-0F93-416A-982B-C54B6CDA6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3A5885CD-1DD1-49E8-B9AB-F6D6873013C3}" type="slidenum">
              <a:rPr lang="en-US" altLang="es-CL">
                <a:solidFill>
                  <a:srgbClr val="000000"/>
                </a:solidFill>
              </a:rPr>
              <a:pPr>
                <a:buSzPct val="100000"/>
              </a:pPr>
              <a:t>74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B1C5AB1F-AC83-4B0C-870A-636359899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DD6DF3AF-7BF9-4B72-BDFB-BE746111D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0AE9CE12-145F-4586-9F86-E82D7AF0F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C643E62-A108-4F83-A26E-D47C87A5DF40}" type="slidenum">
              <a:rPr lang="en-US" altLang="es-CL">
                <a:solidFill>
                  <a:srgbClr val="000000"/>
                </a:solidFill>
              </a:rPr>
              <a:pPr>
                <a:buSzPct val="100000"/>
              </a:pPr>
              <a:t>75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7AF04675-575F-4BD7-9C3E-2721674C7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B9D49667-2111-49EF-8CC7-E605A21B0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2856597A-2A46-4DD7-9D39-F07E153133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7DB2D498-3C15-48E3-AF3B-33EB52108816}" type="slidenum">
              <a:rPr lang="en-US" altLang="es-CL">
                <a:solidFill>
                  <a:srgbClr val="000000"/>
                </a:solidFill>
              </a:rPr>
              <a:pPr>
                <a:buSzPct val="100000"/>
              </a:pPr>
              <a:t>76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645E535E-198A-4CA0-8507-59C5BE5F6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37092920-A8BA-421B-904E-019BB23C6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52B1C080-A895-4C50-A76E-FCD34EF32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8E3EF81B-4C7A-4A73-ADD8-7E9D8F50FA97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77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7F95DA5B-1D5E-4666-82C1-72514390F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CF1FA9F0-DD67-4173-8DA3-CA97E0B4C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37D929B-B3E4-4D73-AB20-D27FE055C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5169E3D1-C466-4A06-A9EA-1B8F49B43C42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7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AFC73CF-018A-420D-86FC-46172B2A3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D697F34-1CD5-4B1D-8905-26BD7A8D9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ＭＳ Ｐゴシック" charset="0"/>
                <a:cs typeface="+mn-cs"/>
              </a:rPr>
              <a:t>Definiciones</a:t>
            </a:r>
            <a:r>
              <a:rPr lang="en-US" dirty="0">
                <a:ea typeface="ＭＳ Ｐゴシック" charset="0"/>
                <a:cs typeface="+mn-cs"/>
              </a:rPr>
              <a:t> de la </a:t>
            </a:r>
            <a:r>
              <a:rPr lang="en-US" dirty="0" err="1">
                <a:ea typeface="ＭＳ Ｐゴシック" charset="0"/>
                <a:cs typeface="+mn-cs"/>
              </a:rPr>
              <a:t>norma</a:t>
            </a:r>
            <a:r>
              <a:rPr lang="en-US" dirty="0">
                <a:ea typeface="ＭＳ Ｐゴシック" charset="0"/>
                <a:cs typeface="+mn-cs"/>
              </a:rPr>
              <a:t> de HACCP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ea typeface="ＭＳ Ｐゴシック" charset="0"/>
                <a:cs typeface="+mn-cs"/>
              </a:rPr>
              <a:t>Producto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dirty="0" err="1">
                <a:ea typeface="ＭＳ Ｐゴシック" charset="0"/>
                <a:cs typeface="+mn-cs"/>
              </a:rPr>
              <a:t>detenido</a:t>
            </a: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ea typeface="ＭＳ Ｐゴシック" charset="0"/>
                <a:cs typeface="+mn-cs"/>
              </a:rPr>
              <a:t>Confiscado</a:t>
            </a:r>
            <a:r>
              <a:rPr lang="en-US" dirty="0">
                <a:ea typeface="ＭＳ Ｐゴシック" charset="0"/>
                <a:cs typeface="+mn-cs"/>
              </a:rPr>
              <a:t> – </a:t>
            </a:r>
          </a:p>
          <a:p>
            <a:pPr eaLnBrk="1" hangingPunct="1">
              <a:defRPr/>
            </a:pPr>
            <a:r>
              <a:rPr lang="en-US" dirty="0" err="1">
                <a:ea typeface="ＭＳ Ｐゴシック" charset="0"/>
                <a:cs typeface="+mn-cs"/>
              </a:rPr>
              <a:t>Prevenir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dirty="0" err="1">
                <a:ea typeface="ＭＳ Ｐゴシック" charset="0"/>
                <a:cs typeface="+mn-cs"/>
              </a:rPr>
              <a:t>su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dirty="0" err="1">
                <a:ea typeface="ＭＳ Ｐゴシック" charset="0"/>
                <a:cs typeface="+mn-cs"/>
              </a:rPr>
              <a:t>venta</a:t>
            </a:r>
            <a:endParaRPr lang="en-US" dirty="0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98DFC69-6197-442C-A9A8-0EF20BD431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E1833849-F8AF-471E-AAB1-C6CE949047CC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8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B17B7B9-F2E1-4233-A5AE-897FD5E49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0172206-F5F3-41D0-A65C-2AAAFF5C9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ＭＳ Ｐゴシック" charset="0"/>
                <a:cs typeface="+mn-cs"/>
              </a:rPr>
              <a:t>Definiciones</a:t>
            </a:r>
            <a:r>
              <a:rPr lang="en-US" dirty="0">
                <a:ea typeface="ＭＳ Ｐゴシック" charset="0"/>
                <a:cs typeface="+mn-cs"/>
              </a:rPr>
              <a:t> - review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6D73A5F-9B28-4AF9-8705-BF4FF1212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175" indent="-293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6338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7825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9313" indent="-2349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fld id="{9D94E1D1-E9A7-4C07-810C-1460D9743739}" type="slidenum">
              <a:rPr lang="en-US" altLang="es-CL" smtClean="0">
                <a:solidFill>
                  <a:srgbClr val="000000"/>
                </a:solidFill>
              </a:rPr>
              <a:pPr>
                <a:buSzPct val="100000"/>
              </a:pPr>
              <a:t>9</a:t>
            </a:fld>
            <a:endParaRPr lang="en-US" altLang="es-CL">
              <a:solidFill>
                <a:srgbClr val="000000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A67A524-E0BB-461B-8CD7-263076B28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F78D0E0-D8ED-44A1-AFEC-1DC302AEB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/>
                <a:ea typeface="ＭＳ Ｐゴシック"/>
                <a:cs typeface="Arial"/>
              </a:rPr>
              <a:t>Animation</a:t>
            </a:r>
            <a:endParaRPr lang="en-US" dirty="0">
              <a:ea typeface="ＭＳ Ｐゴシック" charset="0"/>
              <a:cs typeface="Arial" charset="0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dirty="0">
                <a:latin typeface="Arial"/>
                <a:ea typeface="ＭＳ Ｐゴシック"/>
                <a:cs typeface="Arial"/>
              </a:rPr>
              <a:t>Expander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significado</a:t>
            </a:r>
            <a:r>
              <a:rPr lang="en-US" dirty="0">
                <a:latin typeface="Arial"/>
                <a:ea typeface="ＭＳ Ｐゴシック"/>
                <a:cs typeface="Arial"/>
              </a:rPr>
              <a:t> de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ingrediente</a:t>
            </a:r>
            <a:r>
              <a:rPr lang="en-US" dirty="0">
                <a:latin typeface="Arial"/>
                <a:ea typeface="ＭＳ Ｐゴシック"/>
                <a:cs typeface="Arial"/>
              </a:rPr>
              <a:t>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característico</a:t>
            </a:r>
            <a:r>
              <a:rPr lang="en-US" dirty="0">
                <a:latin typeface="Arial"/>
                <a:ea typeface="ＭＳ Ｐゴシック"/>
                <a:cs typeface="Arial"/>
              </a:rPr>
              <a:t>.</a:t>
            </a:r>
            <a:endParaRPr lang="en-US" dirty="0"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795" y="3813175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C52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F0E4-0191-49DF-9721-6BC6AC29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8100" y="628332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EE9BD-32CE-4CB8-BD2C-A67D370A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8038" y="6283325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FC193-741B-4455-8342-A59712C2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0038" y="6283325"/>
            <a:ext cx="2844800" cy="365125"/>
          </a:xfrm>
        </p:spPr>
        <p:txBody>
          <a:bodyPr/>
          <a:lstStyle>
            <a:lvl1pPr>
              <a:defRPr>
                <a:solidFill>
                  <a:srgbClr val="234271"/>
                </a:solidFill>
              </a:defRPr>
            </a:lvl1pPr>
          </a:lstStyle>
          <a:p>
            <a:pPr>
              <a:defRPr/>
            </a:pPr>
            <a:fld id="{B1A4A13D-BEB4-44D1-BBB0-1E0E5B78C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90988-D336-2E4B-F881-D2C8B47A8081}"/>
              </a:ext>
            </a:extLst>
          </p:cNvPr>
          <p:cNvSpPr txBox="1"/>
          <p:nvPr userDrawn="1"/>
        </p:nvSpPr>
        <p:spPr>
          <a:xfrm rot="16200000">
            <a:off x="-2732486" y="3197428"/>
            <a:ext cx="6094428" cy="4770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Alianza Nacional HACCP para Pescados y Mariscos para Capacitación y Educación</a:t>
            </a:r>
            <a:br>
              <a:rPr kumimoji="0" lang="es-ES" alt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r>
              <a:rPr kumimoji="0" lang="es-ES" alt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Análisis de peligros y puntos críticos de control segmento 2</a:t>
            </a:r>
            <a:endParaRPr kumimoji="0" lang="es-CL" alt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27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8962D6-65E9-4343-ACE3-2FCB1E81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F27B2C-B999-4994-919B-8AEBDD5A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279A19-D1F2-4FAE-A9C7-93DECDF4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2737-2962-49F9-8C70-5425A4A09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 marL="742950" indent="-285750">
              <a:buFont typeface="Wingdings" pitchFamily="2" charset="2"/>
              <a:buChar char="§"/>
              <a:defRPr/>
            </a:lvl2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C40E6-68B4-4E04-BD88-4AF19B60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F94D1-C0D5-4BF4-BFC9-53584937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113A8-D0CA-422F-A0A0-DB10D43B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2142-3643-4E36-AFA5-262283509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7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2pPr marL="742950" indent="-285750">
              <a:buFont typeface="Wingdings" pitchFamily="2" charset="2"/>
              <a:buChar char="§"/>
              <a:defRPr/>
            </a:lvl2pPr>
            <a:lvl4pPr marL="1600200" indent="-228600">
              <a:buFont typeface="Wingdings" pitchFamily="2" charset="2"/>
              <a:buChar char="§"/>
              <a:defRPr/>
            </a:lvl4pPr>
            <a:lvl5pPr marL="2171700" indent="-3429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47D8E-9996-4B1A-B574-FA26EBC3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5389F-1653-4347-BC46-7B4E3500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09B26-7F6C-471D-A8F6-655BE1AE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E68F-1C58-4D53-A8A2-9E7C2111F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01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9956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524000"/>
            <a:ext cx="4876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524000"/>
            <a:ext cx="4876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306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9956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524000"/>
            <a:ext cx="4876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08800" y="1524000"/>
            <a:ext cx="48768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08800" y="4000500"/>
            <a:ext cx="48768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1294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C3F77D-FE7A-4F92-A25D-BB7C223B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3BE388-B40A-4F7D-847B-B53AFD98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B7DDCC-1634-44E8-BFAD-FF772A0A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C3D7-0DC9-4C1A-AE0E-73C584E88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itchFamily="2" charset="2"/>
              <a:buChar char="§"/>
              <a:defRPr/>
            </a:lvl2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38143-706B-4223-A153-B9432251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ED3C9-A073-448F-992A-D7A206E4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4D99F-D9EF-47C1-BA7D-56CC0DF3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E342-A451-4247-A704-5C18439A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95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395788"/>
            <a:ext cx="10566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1"/>
            <a:ext cx="10566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DD5C3-0588-4027-9937-2077BE10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4800" y="631348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1FB8-F153-4A5C-8F5B-EB918F08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7588" y="6313488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9B3C-3D06-4A3D-BB9D-46874D79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388" y="634523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2121-7FE9-41FA-B04B-A2CD2C84A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04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2400"/>
            <a:ext cx="10936211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447800"/>
            <a:ext cx="5384800" cy="4876800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 marL="1600200" indent="-228600">
              <a:buFont typeface="Wingdings" pitchFamily="2" charset="2"/>
              <a:buChar char="§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1" y="1447800"/>
            <a:ext cx="5384799" cy="4876800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 marL="1600200" indent="-228600">
              <a:buFont typeface="Wingdings" pitchFamily="2" charset="2"/>
              <a:buChar char="§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E889FE-CFA6-4F3F-A861-6B491110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B8969B-8DA5-46C5-9C5F-898AF266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C251B3-0C51-40BD-836C-18D577A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F210-2F22-4C9B-A741-635BC65B0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1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03200"/>
            <a:ext cx="104959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1" y="1524000"/>
            <a:ext cx="52679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2401" y="2163762"/>
            <a:ext cx="52679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0400" y="1524000"/>
            <a:ext cx="52700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0400" y="2163762"/>
            <a:ext cx="52700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644E6-A255-43A0-960F-0CDC765D0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338" y="6313488"/>
            <a:ext cx="2784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05B76F-BD69-4474-98E9-EF3435F8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0938" y="6313488"/>
            <a:ext cx="37766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4527B-2D5D-4CC1-AC6C-1D846323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00" y="6345238"/>
            <a:ext cx="2781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435C-7924-455C-B842-B27FAEF6C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3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988B3A-DBD0-4503-A07A-4F2DAABB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9626C0-5E73-4F02-9411-DDC5C0DD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64A587-B1A9-436E-ABF9-D0914205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0CE8-6BD2-4DC5-958D-9D8F19D2E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87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022F96-B183-4BA1-886D-0ED3CD08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68D9F-42DE-4A66-A508-C340BC24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D9F3D-AECA-4653-A226-25D5519D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800" y="6400800"/>
            <a:ext cx="2844800" cy="2889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E47F63-FBB0-45A6-818D-1A9237111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1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3048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733" y="304801"/>
            <a:ext cx="6612467" cy="585311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Wingdings" pitchFamily="2" charset="2"/>
              <a:buChar char="§"/>
              <a:defRPr sz="2800"/>
            </a:lvl2pPr>
            <a:lvl3pPr>
              <a:defRPr sz="2400"/>
            </a:lvl3pPr>
            <a:lvl4pPr marL="1600200" indent="-228600">
              <a:buFont typeface="Wingdings" pitchFamily="2" charset="2"/>
              <a:buChar char="§"/>
              <a:defRPr sz="2000"/>
            </a:lvl4pPr>
            <a:lvl5pPr marL="2057400" indent="-228600">
              <a:buFont typeface="Arial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1" y="146685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1D72B-D4F1-4FFF-8F2A-3FC58ED9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40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F7113-B252-466A-8191-F3CFC1A9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6800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74DB9-4E1A-4053-85ED-393A71C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66B8C-6230-4620-B89C-E22038F5F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8000">
              <a:srgbClr val="FFFFFF"/>
            </a:gs>
            <a:gs pos="100000">
              <a:srgbClr val="95959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A33D353-2494-489C-92D8-296FD86A4B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16000" y="152400"/>
            <a:ext cx="11037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C9F66BD-DC3B-42B1-B1E7-64F0DA538C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16000" y="1447800"/>
            <a:ext cx="110378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53A1-C28B-4577-80A3-130C13746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6013" y="6400800"/>
            <a:ext cx="2844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A8F4C-209F-47F7-9E4E-FCD8A9876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8800" y="6400800"/>
            <a:ext cx="3860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4242-0EB1-4033-BEBF-8B4A6B372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432550"/>
            <a:ext cx="2844800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C395E"/>
                </a:solidFill>
              </a:defRPr>
            </a:lvl1pPr>
          </a:lstStyle>
          <a:p>
            <a:pPr>
              <a:defRPr/>
            </a:pPr>
            <a:fld id="{39EB2D77-2DC2-426D-98A3-AF9BE3341D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Box 6">
            <a:extLst>
              <a:ext uri="{FF2B5EF4-FFF2-40B4-BE49-F238E27FC236}">
                <a16:creationId xmlns:a16="http://schemas.microsoft.com/office/drawing/2014/main" id="{FCF5D8CC-9092-491E-BE17-DDDBFF465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08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vert27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en-US" altLang="en-US" sz="1100" dirty="0">
                <a:solidFill>
                  <a:prstClr val="white"/>
                </a:solidFill>
                <a:cs typeface="Arial" panose="020B0604020202020204" pitchFamily="34" charset="0"/>
              </a:rPr>
              <a:t>National Seafood HACCP Alliance for Training and Education</a:t>
            </a:r>
          </a:p>
          <a:p>
            <a:pPr algn="ctr">
              <a:lnSpc>
                <a:spcPts val="1500"/>
              </a:lnSpc>
              <a:defRPr/>
            </a:pPr>
            <a:r>
              <a:rPr lang="en-US" altLang="en-US" sz="1400" b="1" dirty="0">
                <a:solidFill>
                  <a:prstClr val="white"/>
                </a:solidFill>
                <a:cs typeface="Arial" panose="020B0604020202020204" pitchFamily="34" charset="0"/>
              </a:rPr>
              <a:t>Hazard Analysis and Critical Control Point Segment 2</a:t>
            </a:r>
            <a:endParaRPr lang="en-US" altLang="en-US" sz="3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0CBE6-48F6-5F8F-2A37-C048D3371125}"/>
              </a:ext>
            </a:extLst>
          </p:cNvPr>
          <p:cNvSpPr txBox="1"/>
          <p:nvPr userDrawn="1"/>
        </p:nvSpPr>
        <p:spPr>
          <a:xfrm rot="16200000">
            <a:off x="-3034894" y="3143424"/>
            <a:ext cx="6677798" cy="49244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2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2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400" b="1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2000" b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39" r:id="rId2"/>
    <p:sldLayoutId id="2147484740" r:id="rId3"/>
    <p:sldLayoutId id="2147484747" r:id="rId4"/>
    <p:sldLayoutId id="2147484741" r:id="rId5"/>
    <p:sldLayoutId id="2147484748" r:id="rId6"/>
    <p:sldLayoutId id="2147484742" r:id="rId7"/>
    <p:sldLayoutId id="2147484749" r:id="rId8"/>
    <p:sldLayoutId id="2147484750" r:id="rId9"/>
    <p:sldLayoutId id="2147484743" r:id="rId10"/>
    <p:sldLayoutId id="2147484744" r:id="rId11"/>
    <p:sldLayoutId id="2147484745" r:id="rId12"/>
    <p:sldLayoutId id="2147484751" r:id="rId13"/>
    <p:sldLayoutId id="214748475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42568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2568D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2568D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2568D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2568D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42568D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42568D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42568D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42568D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seagrant.org/publications/seafood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image+clipboard&amp;view=detailv2&amp;&amp;id=FF49DFF1A0FCA85B1BFC29792E2DFCE2A6F96CD7&amp;selectedIndex=0&amp;ccid=QYtOryjm&amp;simid=608030747225163862&amp;thid=OIP.M418b4eaf28e61f4cd484ccd520370378H0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hyperlink" Target="https://www.fda.gov/food/hazard-analysis-critical-control-point-haccp/seafood-haccp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2E12044-9D2F-47AD-8DFD-E7FAEA80FA4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14700" y="361950"/>
            <a:ext cx="8153400" cy="2364474"/>
          </a:xfrm>
        </p:spPr>
        <p:txBody>
          <a:bodyPr/>
          <a:lstStyle/>
          <a:p>
            <a:r>
              <a:rPr lang="en-US" sz="3800" dirty="0">
                <a:solidFill>
                  <a:srgbClr val="FF0000"/>
                </a:solidFill>
              </a:rPr>
              <a:t>¡</a:t>
            </a:r>
            <a:r>
              <a:rPr lang="es-GT" altLang="es-CL" sz="3800" dirty="0">
                <a:solidFill>
                  <a:srgbClr val="FF0000"/>
                </a:solidFill>
              </a:rPr>
              <a:t>Bienvenidos!</a:t>
            </a:r>
            <a:br>
              <a:rPr lang="es-GT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es-GT" altLang="es-CL" dirty="0"/>
              <a:t>Curso del Segmento Dos de la Alianza Nacional HACCP para Pescados y Mariscos</a:t>
            </a:r>
            <a:endParaRPr lang="es-GT" altLang="es-CL" sz="3800">
              <a:cs typeface="Calibri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233125C-40F0-4467-908B-B7B70D601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4643" y="3034008"/>
            <a:ext cx="9145663" cy="2985791"/>
          </a:xfrm>
        </p:spPr>
        <p:txBody>
          <a:bodyPr/>
          <a:lstStyle/>
          <a:p>
            <a:pPr algn="l"/>
            <a:r>
              <a:rPr lang="es-GT" altLang="es-CL" sz="2800" dirty="0"/>
              <a:t>Número del curso:  </a:t>
            </a:r>
          </a:p>
          <a:p>
            <a:pPr algn="l"/>
            <a:r>
              <a:rPr lang="es-GT" altLang="es-CL" sz="2800" dirty="0"/>
              <a:t>Ubicación del curso:</a:t>
            </a:r>
            <a:endParaRPr lang="es-GT" altLang="es-CL" sz="2800" dirty="0">
              <a:cs typeface="Calibri"/>
            </a:endParaRPr>
          </a:p>
          <a:p>
            <a:pPr algn="l"/>
            <a:r>
              <a:rPr lang="es-GT" altLang="es-CL" sz="2800" dirty="0"/>
              <a:t>Fecha del curso: </a:t>
            </a:r>
          </a:p>
          <a:p>
            <a:pPr algn="l"/>
            <a:r>
              <a:rPr lang="es-GT" altLang="es-CL" sz="2800" dirty="0">
                <a:cs typeface="Calibri"/>
              </a:rPr>
              <a:t>Región de Asociación de Funcionarios de Alimentos y Medicamentos (AFDO):</a:t>
            </a:r>
            <a:endParaRPr lang="es-GT" altLang="es-CL" sz="2800" dirty="0"/>
          </a:p>
          <a:p>
            <a:pPr algn="l"/>
            <a:r>
              <a:rPr lang="es-GT" altLang="es-CL" sz="2800" dirty="0"/>
              <a:t>Instructor: </a:t>
            </a:r>
            <a:endParaRPr lang="es-GT" altLang="es-CL" sz="2800" dirty="0">
              <a:cs typeface="Calibri"/>
            </a:endParaRPr>
          </a:p>
          <a:p>
            <a:pPr algn="l"/>
            <a:r>
              <a:rPr lang="es-GT" sz="2800" dirty="0">
                <a:cs typeface="Calibri"/>
              </a:rPr>
              <a:t>		</a:t>
            </a:r>
            <a:endParaRPr lang="es-GT" dirty="0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240B8887-AD40-420E-925B-03D23E597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33413"/>
            <a:ext cx="2362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CuadroTexto 1">
            <a:extLst>
              <a:ext uri="{FF2B5EF4-FFF2-40B4-BE49-F238E27FC236}">
                <a16:creationId xmlns:a16="http://schemas.microsoft.com/office/drawing/2014/main" id="{6DD333C1-EA9D-4590-A9E1-F110480491B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84BFAD9-06A4-4B86-A8ED-17A903BD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228600"/>
            <a:ext cx="11039475" cy="1143000"/>
          </a:xfrm>
        </p:spPr>
        <p:txBody>
          <a:bodyPr/>
          <a:lstStyle/>
          <a:p>
            <a:r>
              <a:rPr lang="en-US" altLang="es-CL" dirty="0">
                <a:ea typeface="MS PGothic" panose="020B0600070205080204" pitchFamily="34" charset="-128"/>
              </a:rPr>
              <a:t>¿</a:t>
            </a:r>
            <a:r>
              <a:rPr lang="es-EC" altLang="es-CL" dirty="0">
                <a:ea typeface="MS PGothic" panose="020B0600070205080204" pitchFamily="34" charset="-128"/>
              </a:rPr>
              <a:t>Qué</a:t>
            </a:r>
            <a:r>
              <a:rPr lang="en-US" altLang="es-CL" dirty="0">
                <a:ea typeface="MS PGothic" panose="020B0600070205080204" pitchFamily="34" charset="-128"/>
              </a:rPr>
              <a:t> DEBEN </a:t>
            </a:r>
            <a:r>
              <a:rPr lang="es-EC" altLang="es-CL" dirty="0">
                <a:ea typeface="MS PGothic" panose="020B0600070205080204" pitchFamily="34" charset="-128"/>
              </a:rPr>
              <a:t>hacer todos los procesadores</a:t>
            </a:r>
            <a:r>
              <a:rPr lang="en-US" altLang="es-CL" dirty="0">
                <a:ea typeface="MS PGothic" panose="020B0600070205080204" pitchFamily="34" charset="-128"/>
              </a:rPr>
              <a:t>?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6E9D6AE-0C96-4993-AFC1-60E8C51D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11037888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C" altLang="es-CL" sz="3000" dirty="0">
                <a:solidFill>
                  <a:srgbClr val="000000"/>
                </a:solidFill>
                <a:ea typeface="MS PGothic" panose="020B0600070205080204" pitchFamily="34" charset="-128"/>
              </a:rPr>
              <a:t>Completar un </a:t>
            </a:r>
            <a:r>
              <a:rPr lang="es-EC" altLang="es-CL" sz="3000" dirty="0">
                <a:solidFill>
                  <a:srgbClr val="C00000"/>
                </a:solidFill>
                <a:ea typeface="MS PGothic" panose="020B0600070205080204" pitchFamily="34" charset="-128"/>
              </a:rPr>
              <a:t>Análisis de Peligros </a:t>
            </a:r>
            <a:r>
              <a:rPr lang="es-EC" altLang="es-CL" sz="3000" dirty="0">
                <a:solidFill>
                  <a:srgbClr val="000000"/>
                </a:solidFill>
                <a:ea typeface="MS PGothic" panose="020B0600070205080204" pitchFamily="34" charset="-128"/>
              </a:rPr>
              <a:t>para determinar si hay peligros significativos asociados con sus productos o procesos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EC" altLang="es-CL" sz="3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C" altLang="es-CL" sz="3000" dirty="0">
                <a:solidFill>
                  <a:srgbClr val="000000"/>
                </a:solidFill>
                <a:ea typeface="MS PGothic" panose="020B0600070205080204" pitchFamily="34" charset="-128"/>
              </a:rPr>
              <a:t>Desarrollar e implementar un </a:t>
            </a:r>
            <a:r>
              <a:rPr lang="es-EC" altLang="es-CL" sz="3000" dirty="0">
                <a:solidFill>
                  <a:srgbClr val="C00000"/>
                </a:solidFill>
                <a:ea typeface="MS PGothic" panose="020B0600070205080204" pitchFamily="34" charset="-128"/>
              </a:rPr>
              <a:t>Plan HACCP </a:t>
            </a:r>
            <a:r>
              <a:rPr lang="es-EC" altLang="es-CL" sz="3000" dirty="0">
                <a:solidFill>
                  <a:srgbClr val="000000"/>
                </a:solidFill>
                <a:ea typeface="MS PGothic" panose="020B0600070205080204" pitchFamily="34" charset="-128"/>
              </a:rPr>
              <a:t>para controlar cualquier peligro significativo identificado para la inocuidad de los alimentos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EC" altLang="es-CL" sz="30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C" altLang="es-CL" sz="3000" dirty="0">
                <a:solidFill>
                  <a:srgbClr val="000000"/>
                </a:solidFill>
                <a:ea typeface="MS PGothic" panose="020B0600070205080204" pitchFamily="34" charset="-128"/>
              </a:rPr>
              <a:t>Monitorear y mantener registros de los resultados del monitoreo y correcciones implementadas para las 8 áreas específicas de </a:t>
            </a:r>
            <a:r>
              <a:rPr lang="es-EC" altLang="es-CL" sz="3000" dirty="0">
                <a:solidFill>
                  <a:srgbClr val="C00000"/>
                </a:solidFill>
                <a:ea typeface="MS PGothic" panose="020B0600070205080204" pitchFamily="34" charset="-128"/>
              </a:rPr>
              <a:t>control sanitario</a:t>
            </a:r>
          </a:p>
        </p:txBody>
      </p:sp>
      <p:sp>
        <p:nvSpPr>
          <p:cNvPr id="28676" name="CuadroTexto 1">
            <a:extLst>
              <a:ext uri="{FF2B5EF4-FFF2-40B4-BE49-F238E27FC236}">
                <a16:creationId xmlns:a16="http://schemas.microsoft.com/office/drawing/2014/main" id="{BF6E1474-617D-4A2C-BB20-346D9710F98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B071E7A-F42D-4B39-AC8F-B979097E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287338"/>
            <a:ext cx="10566400" cy="1143000"/>
          </a:xfrm>
        </p:spPr>
        <p:txBody>
          <a:bodyPr/>
          <a:lstStyle/>
          <a:p>
            <a:pPr algn="ctr"/>
            <a:r>
              <a:rPr lang="es-EC" altLang="es-CL" sz="4200" dirty="0">
                <a:ea typeface="MS PGothic" panose="020B0600070205080204" pitchFamily="34" charset="-128"/>
              </a:rPr>
              <a:t>¿Qué DEBEN hacer todos los procesadores?</a:t>
            </a:r>
          </a:p>
        </p:txBody>
      </p:sp>
      <p:grpSp>
        <p:nvGrpSpPr>
          <p:cNvPr id="30724" name="Group 3">
            <a:extLst>
              <a:ext uri="{FF2B5EF4-FFF2-40B4-BE49-F238E27FC236}">
                <a16:creationId xmlns:a16="http://schemas.microsoft.com/office/drawing/2014/main" id="{DC7925A9-9BE9-4903-97E4-12AFBFB94DE6}"/>
              </a:ext>
            </a:extLst>
          </p:cNvPr>
          <p:cNvGrpSpPr>
            <a:grpSpLocks/>
          </p:cNvGrpSpPr>
          <p:nvPr/>
        </p:nvGrpSpPr>
        <p:grpSpPr bwMode="auto">
          <a:xfrm>
            <a:off x="1020763" y="1831975"/>
            <a:ext cx="4206875" cy="3775075"/>
            <a:chOff x="4857750" y="2345055"/>
            <a:chExt cx="2476500" cy="216789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BA18E9A-FD2B-4F3F-A823-CF84BAFB7E70}"/>
                </a:ext>
              </a:extLst>
            </p:cNvPr>
            <p:cNvSpPr/>
            <p:nvPr/>
          </p:nvSpPr>
          <p:spPr>
            <a:xfrm>
              <a:off x="4857750" y="2345055"/>
              <a:ext cx="2476500" cy="2167890"/>
            </a:xfrm>
            <a:prstGeom prst="triangl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A687DF-C791-42B5-B3B1-C7A1AF281CE4}"/>
                </a:ext>
              </a:extLst>
            </p:cNvPr>
            <p:cNvCxnSpPr/>
            <p:nvPr/>
          </p:nvCxnSpPr>
          <p:spPr>
            <a:xfrm flipV="1">
              <a:off x="5162406" y="3967782"/>
              <a:ext cx="1848497" cy="72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2D25A5-8E0B-4382-AF58-07F4E50D1C2F}"/>
                </a:ext>
              </a:extLst>
            </p:cNvPr>
            <p:cNvCxnSpPr>
              <a:stCxn id="12" idx="1"/>
              <a:endCxn id="12" idx="5"/>
            </p:cNvCxnSpPr>
            <p:nvPr/>
          </p:nvCxnSpPr>
          <p:spPr>
            <a:xfrm>
              <a:off x="5477342" y="3429912"/>
              <a:ext cx="1238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0" name="TextBox 7">
              <a:extLst>
                <a:ext uri="{FF2B5EF4-FFF2-40B4-BE49-F238E27FC236}">
                  <a16:creationId xmlns:a16="http://schemas.microsoft.com/office/drawing/2014/main" id="{A684D0C3-9712-4458-A15F-76C838ABD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3080" y="3028890"/>
              <a:ext cx="1005840" cy="30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sz="2800">
                  <a:solidFill>
                    <a:srgbClr val="000000"/>
                  </a:solidFill>
                  <a:latin typeface="Arial" panose="020B0604020202020204" pitchFamily="34" charset="0"/>
                </a:rPr>
                <a:t>HACCP</a:t>
              </a:r>
            </a:p>
          </p:txBody>
        </p:sp>
        <p:sp>
          <p:nvSpPr>
            <p:cNvPr id="30731" name="TextBox 8">
              <a:extLst>
                <a:ext uri="{FF2B5EF4-FFF2-40B4-BE49-F238E27FC236}">
                  <a16:creationId xmlns:a16="http://schemas.microsoft.com/office/drawing/2014/main" id="{B850C335-10A6-4ADA-BB2A-F1CC69260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7997" y="3480963"/>
              <a:ext cx="1265495" cy="33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>
                  <a:solidFill>
                    <a:srgbClr val="C00000"/>
                  </a:solidFill>
                  <a:latin typeface="Arial" panose="020B0604020202020204" pitchFamily="34" charset="0"/>
                </a:rPr>
                <a:t>SCP</a:t>
              </a:r>
              <a:endParaRPr lang="en-US" altLang="es-CL" sz="160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2" name="TextBox 9">
              <a:extLst>
                <a:ext uri="{FF2B5EF4-FFF2-40B4-BE49-F238E27FC236}">
                  <a16:creationId xmlns:a16="http://schemas.microsoft.com/office/drawing/2014/main" id="{B1170B29-16EF-462E-9ECD-F9A3D35AE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99" y="4078623"/>
              <a:ext cx="1714499" cy="30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sz="2800">
                  <a:solidFill>
                    <a:srgbClr val="000000"/>
                  </a:solidFill>
                  <a:latin typeface="Arial" panose="020B0604020202020204" pitchFamily="34" charset="0"/>
                </a:rPr>
                <a:t>BPM 117</a:t>
              </a:r>
            </a:p>
          </p:txBody>
        </p:sp>
      </p:grpSp>
      <p:sp>
        <p:nvSpPr>
          <p:cNvPr id="30725" name="TextBox 8">
            <a:extLst>
              <a:ext uri="{FF2B5EF4-FFF2-40B4-BE49-F238E27FC236}">
                <a16:creationId xmlns:a16="http://schemas.microsoft.com/office/drawing/2014/main" id="{18060359-9AE2-45CE-81C5-8C1A45BE0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2244725"/>
            <a:ext cx="6781800" cy="26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s-EC" altLang="es-CL" sz="3000" dirty="0">
                <a:solidFill>
                  <a:srgbClr val="000000"/>
                </a:solidFill>
                <a:latin typeface="Calibri"/>
                <a:ea typeface="MS PGothic"/>
                <a:cs typeface="Arial"/>
              </a:rPr>
              <a:t>Los procesadores deben desarrollar </a:t>
            </a:r>
            <a:br>
              <a:rPr lang="es-EC" altLang="es-CL" sz="3000" dirty="0">
                <a:cs typeface="Arial" panose="020B0604020202020204" pitchFamily="34" charset="0"/>
              </a:rPr>
            </a:br>
            <a:r>
              <a:rPr lang="es-EC" altLang="es-CL" sz="3000" dirty="0">
                <a:solidFill>
                  <a:srgbClr val="000000"/>
                </a:solidFill>
                <a:latin typeface="Calibri"/>
                <a:ea typeface="MS PGothic"/>
                <a:cs typeface="Arial"/>
              </a:rPr>
              <a:t>y mantener un programa de HACCP fundado en programas prerrequisito como los  </a:t>
            </a:r>
            <a:r>
              <a:rPr lang="es-EC" altLang="es-CL" sz="3000" dirty="0">
                <a:solidFill>
                  <a:srgbClr val="C00000"/>
                </a:solidFill>
                <a:latin typeface="Calibri"/>
                <a:ea typeface="MS PGothic"/>
                <a:cs typeface="Arial"/>
              </a:rPr>
              <a:t>Procedimientos de Control Sanitario (SCP, por sus siglas en inglés) </a:t>
            </a:r>
            <a:r>
              <a:rPr lang="es-EC" altLang="es-CL" sz="3000" dirty="0">
                <a:solidFill>
                  <a:srgbClr val="000000"/>
                </a:solidFill>
                <a:latin typeface="Calibri"/>
                <a:ea typeface="MS PGothic"/>
                <a:cs typeface="Arial"/>
              </a:rPr>
              <a:t>y las Buenas Prácticas de Manufactura (BPM)</a:t>
            </a:r>
          </a:p>
        </p:txBody>
      </p:sp>
      <p:sp>
        <p:nvSpPr>
          <p:cNvPr id="30726" name="CuadroTexto 1">
            <a:extLst>
              <a:ext uri="{FF2B5EF4-FFF2-40B4-BE49-F238E27FC236}">
                <a16:creationId xmlns:a16="http://schemas.microsoft.com/office/drawing/2014/main" id="{DCA8D240-3DAB-434C-BBBD-DE957274F7F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>
              <a:latin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C80A73-1E2F-4C21-B513-6314C3DE9B0D}"/>
              </a:ext>
            </a:extLst>
          </p:cNvPr>
          <p:cNvGrpSpPr/>
          <p:nvPr/>
        </p:nvGrpSpPr>
        <p:grpSpPr>
          <a:xfrm>
            <a:off x="5105400" y="6256947"/>
            <a:ext cx="2201724" cy="498475"/>
            <a:chOff x="5105401" y="6256947"/>
            <a:chExt cx="1981197" cy="49847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D0F5386-0731-4519-A658-3BA90066B609}"/>
                </a:ext>
              </a:extLst>
            </p:cNvPr>
            <p:cNvSpPr/>
            <p:nvPr/>
          </p:nvSpPr>
          <p:spPr bwMode="auto">
            <a:xfrm>
              <a:off x="5105401" y="6256947"/>
              <a:ext cx="990600" cy="490538"/>
            </a:xfrm>
            <a:prstGeom prst="roundRect">
              <a:avLst/>
            </a:prstGeom>
            <a:solidFill>
              <a:srgbClr val="E66B19"/>
            </a:solidFill>
            <a:ln>
              <a:solidFill>
                <a:srgbClr val="E66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GT" sz="1600" dirty="0"/>
                <a:t>208</a:t>
              </a:r>
              <a:endParaRPr lang="es-GT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BB088AF-132D-4351-86F4-1BF08F9ADBD7}"/>
                </a:ext>
              </a:extLst>
            </p:cNvPr>
            <p:cNvSpPr/>
            <p:nvPr/>
          </p:nvSpPr>
          <p:spPr>
            <a:xfrm>
              <a:off x="6095999" y="6256947"/>
              <a:ext cx="990599" cy="49847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600" dirty="0"/>
                <a:t>A8-3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BF3055F-6268-42B4-A1E7-E70E8D3E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38" y="381000"/>
            <a:ext cx="9605962" cy="685800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EC" altLang="es-CL" dirty="0">
                <a:solidFill>
                  <a:srgbClr val="C00000"/>
                </a:solidFill>
              </a:rPr>
              <a:t>Procedimientos de Control Sanitario</a:t>
            </a:r>
            <a:r>
              <a:rPr lang="en-US" altLang="es-CL" dirty="0">
                <a:solidFill>
                  <a:srgbClr val="C00000"/>
                </a:solidFill>
              </a:rPr>
              <a:t> (SCP)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DE8EB4C-D593-4E98-8FE1-E5F474109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4344988"/>
            <a:ext cx="9144000" cy="197961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s-C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s-C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s-C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772" name="Group 3">
            <a:extLst>
              <a:ext uri="{FF2B5EF4-FFF2-40B4-BE49-F238E27FC236}">
                <a16:creationId xmlns:a16="http://schemas.microsoft.com/office/drawing/2014/main" id="{36B6FCC3-5EE2-476C-A0EF-F77A7686592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211263"/>
            <a:ext cx="3581400" cy="3035300"/>
            <a:chOff x="4857750" y="2345055"/>
            <a:chExt cx="2476500" cy="216789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FAE7DCA-0E0C-48F5-8F13-B9D91259E595}"/>
                </a:ext>
              </a:extLst>
            </p:cNvPr>
            <p:cNvSpPr/>
            <p:nvPr/>
          </p:nvSpPr>
          <p:spPr>
            <a:xfrm>
              <a:off x="4857750" y="2345055"/>
              <a:ext cx="2476500" cy="2167890"/>
            </a:xfrm>
            <a:prstGeom prst="triangl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BF611C-56B9-412D-8CD3-5FAA872C78E4}"/>
                </a:ext>
              </a:extLst>
            </p:cNvPr>
            <p:cNvCxnSpPr/>
            <p:nvPr/>
          </p:nvCxnSpPr>
          <p:spPr>
            <a:xfrm flipV="1">
              <a:off x="5161824" y="3967571"/>
              <a:ext cx="1849690" cy="79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6D83B2-293F-46F6-8C90-E592FCC00BE6}"/>
                </a:ext>
              </a:extLst>
            </p:cNvPr>
            <p:cNvCxnSpPr>
              <a:stCxn id="5" idx="1"/>
              <a:endCxn id="5" idx="5"/>
            </p:cNvCxnSpPr>
            <p:nvPr/>
          </p:nvCxnSpPr>
          <p:spPr>
            <a:xfrm>
              <a:off x="5476875" y="3430133"/>
              <a:ext cx="1238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9" name="TextBox 7">
              <a:extLst>
                <a:ext uri="{FF2B5EF4-FFF2-40B4-BE49-F238E27FC236}">
                  <a16:creationId xmlns:a16="http://schemas.microsoft.com/office/drawing/2014/main" id="{86DBE04B-A45B-47B3-803A-BA92210DF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3080" y="3028890"/>
              <a:ext cx="1005840" cy="329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sz="2400">
                  <a:solidFill>
                    <a:srgbClr val="000000"/>
                  </a:solidFill>
                  <a:latin typeface="Arial" panose="020B0604020202020204" pitchFamily="34" charset="0"/>
                </a:rPr>
                <a:t>HACCP</a:t>
              </a:r>
            </a:p>
          </p:txBody>
        </p:sp>
        <p:sp>
          <p:nvSpPr>
            <p:cNvPr id="32780" name="TextBox 8">
              <a:extLst>
                <a:ext uri="{FF2B5EF4-FFF2-40B4-BE49-F238E27FC236}">
                  <a16:creationId xmlns:a16="http://schemas.microsoft.com/office/drawing/2014/main" id="{D76FE742-DD21-4E13-8275-3500671EC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3080" y="3528290"/>
              <a:ext cx="1005840" cy="37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sz="2800">
                  <a:solidFill>
                    <a:srgbClr val="C00000"/>
                  </a:solidFill>
                  <a:latin typeface="Arial" panose="020B0604020202020204" pitchFamily="34" charset="0"/>
                </a:rPr>
                <a:t>SCP</a:t>
              </a:r>
            </a:p>
          </p:txBody>
        </p:sp>
        <p:sp>
          <p:nvSpPr>
            <p:cNvPr id="32781" name="TextBox 9">
              <a:extLst>
                <a:ext uri="{FF2B5EF4-FFF2-40B4-BE49-F238E27FC236}">
                  <a16:creationId xmlns:a16="http://schemas.microsoft.com/office/drawing/2014/main" id="{B259C29E-6CED-4A4B-A93D-46BFB40F3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420" y="4026467"/>
              <a:ext cx="1714499" cy="329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sz="2400" dirty="0">
                  <a:solidFill>
                    <a:srgbClr val="000000"/>
                  </a:solidFill>
                  <a:latin typeface="Arial"/>
                  <a:ea typeface="MS PGothic"/>
                  <a:cs typeface="Arial"/>
                </a:rPr>
                <a:t>BPM 117</a:t>
              </a:r>
            </a:p>
          </p:txBody>
        </p:sp>
      </p:grpSp>
      <p:sp>
        <p:nvSpPr>
          <p:cNvPr id="32773" name="TextBox 1">
            <a:extLst>
              <a:ext uri="{FF2B5EF4-FFF2-40B4-BE49-F238E27FC236}">
                <a16:creationId xmlns:a16="http://schemas.microsoft.com/office/drawing/2014/main" id="{EAD81C22-922D-4B82-ADBD-EF11260A5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4413250"/>
            <a:ext cx="10287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C" altLang="es-CL" sz="2600" b="0" dirty="0">
                <a:solidFill>
                  <a:srgbClr val="000000"/>
                </a:solidFill>
                <a:cs typeface="Arial" panose="020B0604020202020204" pitchFamily="34" charset="0"/>
              </a:rPr>
              <a:t>Los procesadores de pescados y mariscos tienen la obligación de practicar, monitorear y </a:t>
            </a:r>
            <a:r>
              <a:rPr lang="es-EC" altLang="es-CL" sz="2600" b="0" dirty="0">
                <a:solidFill>
                  <a:srgbClr val="C00000"/>
                </a:solidFill>
                <a:cs typeface="Arial" panose="020B0604020202020204" pitchFamily="34" charset="0"/>
              </a:rPr>
              <a:t>registrar </a:t>
            </a:r>
            <a:r>
              <a:rPr lang="es-EC" altLang="es-CL" sz="2600" b="0" dirty="0">
                <a:solidFill>
                  <a:srgbClr val="000000"/>
                </a:solidFill>
                <a:cs typeface="Arial" panose="020B0604020202020204" pitchFamily="34" charset="0"/>
              </a:rPr>
              <a:t>los SCP durante todas las operaciones de procesamiento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C" altLang="es-CL" sz="2600" b="0" u="sng" dirty="0">
                <a:solidFill>
                  <a:srgbClr val="000000"/>
                </a:solidFill>
                <a:latin typeface="Calibri"/>
                <a:ea typeface="MS PGothic"/>
                <a:cs typeface="Arial"/>
              </a:rPr>
              <a:t>A partir de 2016</a:t>
            </a:r>
            <a:r>
              <a:rPr lang="es-EC" altLang="es-CL" sz="2600" b="0" dirty="0">
                <a:solidFill>
                  <a:srgbClr val="000000"/>
                </a:solidFill>
                <a:latin typeface="Calibri"/>
                <a:ea typeface="MS PGothic"/>
                <a:cs typeface="Arial"/>
              </a:rPr>
              <a:t>, los SCP deben basarse en las Buenas Prácticas de Manufactura vigentes, parte 117 que reemplazó las BPM 110</a:t>
            </a:r>
          </a:p>
        </p:txBody>
      </p:sp>
      <p:sp>
        <p:nvSpPr>
          <p:cNvPr id="32774" name="TextBox 2">
            <a:extLst>
              <a:ext uri="{FF2B5EF4-FFF2-40B4-BE49-F238E27FC236}">
                <a16:creationId xmlns:a16="http://schemas.microsoft.com/office/drawing/2014/main" id="{4F963483-4DD8-4389-9BFC-8A3456FCE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1822450"/>
            <a:ext cx="51831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EC" altLang="es-CL" sz="2800" dirty="0">
                <a:solidFill>
                  <a:srgbClr val="000000"/>
                </a:solidFill>
                <a:cs typeface="Arial" panose="020B0604020202020204" pitchFamily="34" charset="0"/>
              </a:rPr>
              <a:t>Los </a:t>
            </a:r>
            <a:r>
              <a:rPr lang="es-EC" altLang="es-CL" sz="2800" dirty="0">
                <a:solidFill>
                  <a:srgbClr val="C00000"/>
                </a:solidFill>
                <a:cs typeface="Arial" panose="020B0604020202020204" pitchFamily="34" charset="0"/>
              </a:rPr>
              <a:t>SCP</a:t>
            </a:r>
            <a:r>
              <a:rPr lang="es-EC" altLang="es-CL" sz="2800" dirty="0">
                <a:solidFill>
                  <a:srgbClr val="000000"/>
                </a:solidFill>
                <a:cs typeface="Arial" panose="020B0604020202020204" pitchFamily="34" charset="0"/>
              </a:rPr>
              <a:t> no se destacan en este </a:t>
            </a:r>
            <a:br>
              <a:rPr lang="es-EC" altLang="es-CL" sz="2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s-EC" altLang="es-CL" sz="2800" dirty="0">
                <a:solidFill>
                  <a:srgbClr val="000000"/>
                </a:solidFill>
                <a:cs typeface="Arial" panose="020B0604020202020204" pitchFamily="34" charset="0"/>
              </a:rPr>
              <a:t>curso del Segmento 2 de HACCP, pero son los cimientos esenciales exigidos para todos los </a:t>
            </a:r>
            <a:br>
              <a:rPr lang="es-EC" altLang="es-CL" sz="2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s-EC" altLang="es-CL" sz="2800" dirty="0">
                <a:solidFill>
                  <a:srgbClr val="000000"/>
                </a:solidFill>
                <a:cs typeface="Arial" panose="020B0604020202020204" pitchFamily="34" charset="0"/>
              </a:rPr>
              <a:t>Programas de HACCP</a:t>
            </a:r>
          </a:p>
        </p:txBody>
      </p:sp>
      <p:sp>
        <p:nvSpPr>
          <p:cNvPr id="32775" name="CuadroTexto 1">
            <a:extLst>
              <a:ext uri="{FF2B5EF4-FFF2-40B4-BE49-F238E27FC236}">
                <a16:creationId xmlns:a16="http://schemas.microsoft.com/office/drawing/2014/main" id="{680AC325-ECB1-4A90-B3D9-558E0CEF4AD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C8AD69BB-184C-4B92-8B5B-B87C6EC50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685" y="2438400"/>
            <a:ext cx="10767514" cy="40097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GT" altLang="es-CL" sz="2000" b="0" dirty="0">
                <a:solidFill>
                  <a:srgbClr val="000000"/>
                </a:solidFill>
                <a:ea typeface="MS PGothic"/>
              </a:rPr>
              <a:t>Inocuidad del </a:t>
            </a:r>
            <a:r>
              <a:rPr lang="es-GT" altLang="es-CL" sz="2000" dirty="0">
                <a:solidFill>
                  <a:srgbClr val="000000"/>
                </a:solidFill>
                <a:ea typeface="MS PGothic"/>
              </a:rPr>
              <a:t>agua</a:t>
            </a:r>
            <a:endParaRPr lang="es-GT" altLang="es-CL" sz="2000" dirty="0">
              <a:solidFill>
                <a:srgbClr val="000000"/>
              </a:solidFill>
              <a:ea typeface="MS PGothic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altLang="es-CL" sz="2000" dirty="0">
                <a:solidFill>
                  <a:srgbClr val="000000"/>
                </a:solidFill>
                <a:ea typeface="MS PGothic"/>
              </a:rPr>
              <a:t>Condición y limpieza </a:t>
            </a:r>
            <a:r>
              <a:rPr lang="es-GT" altLang="es-CL" sz="2000" b="0" dirty="0">
                <a:solidFill>
                  <a:srgbClr val="000000"/>
                </a:solidFill>
                <a:ea typeface="MS PGothic"/>
              </a:rPr>
              <a:t>de las superficies en contacto con alimentos</a:t>
            </a:r>
            <a:endParaRPr lang="es-GT" altLang="es-CL" sz="20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altLang="es-CL" sz="2000" dirty="0">
                <a:solidFill>
                  <a:srgbClr val="000000"/>
                </a:solidFill>
                <a:ea typeface="MS PGothic"/>
              </a:rPr>
              <a:t>Prevención</a:t>
            </a:r>
            <a:r>
              <a:rPr lang="es-GT" altLang="es-CL" sz="2000" b="0" dirty="0">
                <a:solidFill>
                  <a:srgbClr val="000000"/>
                </a:solidFill>
                <a:ea typeface="MS PGothic"/>
              </a:rPr>
              <a:t> de la contaminación cruzada</a:t>
            </a:r>
            <a:endParaRPr lang="es-GT" altLang="es-CL" sz="20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altLang="es-CL" sz="2000" b="0" dirty="0">
                <a:solidFill>
                  <a:srgbClr val="000000"/>
                </a:solidFill>
                <a:ea typeface="MS PGothic"/>
              </a:rPr>
              <a:t>Mantenimiento de estaciones de lavado y desinfección de manos y servicios sanitarios</a:t>
            </a:r>
            <a:endParaRPr lang="es-GT" altLang="es-CL" sz="20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altLang="es-CL" sz="2000" b="0" dirty="0">
                <a:solidFill>
                  <a:srgbClr val="000000"/>
                </a:solidFill>
                <a:ea typeface="MS PGothic"/>
              </a:rPr>
              <a:t>Protección de alimentos, materiales de envasado de alimentos y superficies en contacto directo con los alimentos contra adulterantes</a:t>
            </a:r>
            <a:endParaRPr lang="es-GT" altLang="es-CL" sz="2000" dirty="0">
              <a:solidFill>
                <a:srgbClr val="000000"/>
              </a:solidFill>
              <a:ea typeface="MS PGothic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altLang="es-CL" sz="2000" b="0" dirty="0">
                <a:solidFill>
                  <a:srgbClr val="000000"/>
                </a:solidFill>
                <a:ea typeface="MS PGothic"/>
              </a:rPr>
              <a:t>Etiquetado, almacenamiento y uso de compuestos </a:t>
            </a:r>
            <a:r>
              <a:rPr lang="es-GT" altLang="es-CL" sz="2000" dirty="0">
                <a:solidFill>
                  <a:srgbClr val="000000"/>
                </a:solidFill>
                <a:ea typeface="MS PGothic"/>
              </a:rPr>
              <a:t>tóxicos</a:t>
            </a:r>
            <a:endParaRPr lang="es-GT" altLang="es-CL" sz="2000" dirty="0">
              <a:solidFill>
                <a:srgbClr val="000000"/>
              </a:solidFill>
              <a:ea typeface="MS PGothic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altLang="es-CL" sz="2000" b="0" dirty="0">
                <a:solidFill>
                  <a:srgbClr val="000000"/>
                </a:solidFill>
                <a:ea typeface="MS PGothic"/>
              </a:rPr>
              <a:t>Condiciones de </a:t>
            </a:r>
            <a:r>
              <a:rPr lang="es-GT" altLang="es-CL" sz="2000" dirty="0">
                <a:solidFill>
                  <a:srgbClr val="000000"/>
                </a:solidFill>
                <a:ea typeface="MS PGothic"/>
              </a:rPr>
              <a:t>salud</a:t>
            </a:r>
            <a:r>
              <a:rPr lang="es-GT" altLang="es-CL" sz="2000" b="0" dirty="0">
                <a:solidFill>
                  <a:srgbClr val="000000"/>
                </a:solidFill>
                <a:ea typeface="MS PGothic"/>
              </a:rPr>
              <a:t> del </a:t>
            </a:r>
            <a:r>
              <a:rPr lang="es-GT" altLang="es-CL" sz="2000" dirty="0">
                <a:solidFill>
                  <a:srgbClr val="000000"/>
                </a:solidFill>
                <a:ea typeface="MS PGothic"/>
              </a:rPr>
              <a:t>personal</a:t>
            </a:r>
            <a:endParaRPr lang="es-GT" altLang="es-CL" sz="2000" dirty="0">
              <a:solidFill>
                <a:srgbClr val="000000"/>
              </a:solidFill>
              <a:ea typeface="MS PGothic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altLang="es-CL" sz="2000" b="0" dirty="0">
                <a:solidFill>
                  <a:srgbClr val="000000"/>
                </a:solidFill>
                <a:ea typeface="MS PGothic"/>
              </a:rPr>
              <a:t>Control de </a:t>
            </a:r>
            <a:r>
              <a:rPr lang="es-GT" altLang="es-CL" sz="2000" dirty="0">
                <a:solidFill>
                  <a:srgbClr val="000000"/>
                </a:solidFill>
                <a:ea typeface="MS PGothic"/>
              </a:rPr>
              <a:t>plagas</a:t>
            </a:r>
            <a:endParaRPr lang="es-GT" altLang="es-CL" sz="2400" b="0" dirty="0">
              <a:solidFill>
                <a:srgbClr val="000000"/>
              </a:solidFill>
              <a:ea typeface="MS PGothic"/>
              <a:cs typeface="Calibri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D49658AC-3CD6-4535-ADB3-1F32DF84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9832"/>
            <a:ext cx="10882799" cy="685800"/>
          </a:xfrm>
        </p:spPr>
        <p:txBody>
          <a:bodyPr>
            <a:noAutofit/>
          </a:bodyPr>
          <a:lstStyle/>
          <a:p>
            <a:pPr>
              <a:buSzPct val="100000"/>
              <a:defRPr/>
            </a:pPr>
            <a:r>
              <a:rPr lang="es-GT" altLang="es-CL" dirty="0">
                <a:solidFill>
                  <a:srgbClr val="C00000"/>
                </a:solidFill>
              </a:rPr>
              <a:t>Procedimientos de Control Sanitario (SCP) </a:t>
            </a:r>
          </a:p>
        </p:txBody>
      </p:sp>
      <p:sp>
        <p:nvSpPr>
          <p:cNvPr id="34821" name="CuadroTexto 1">
            <a:extLst>
              <a:ext uri="{FF2B5EF4-FFF2-40B4-BE49-F238E27FC236}">
                <a16:creationId xmlns:a16="http://schemas.microsoft.com/office/drawing/2014/main" id="{CD7B8186-C365-442D-8B6C-083BC38E5E2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C8AEF-D19B-4A67-85AD-4ED4AB9F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C7143-2B40-4F9B-9E94-7AE9F3D752F5}"/>
              </a:ext>
            </a:extLst>
          </p:cNvPr>
          <p:cNvSpPr/>
          <p:nvPr/>
        </p:nvSpPr>
        <p:spPr>
          <a:xfrm>
            <a:off x="1251448" y="1350643"/>
            <a:ext cx="10330951" cy="6832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El procesador </a:t>
            </a:r>
            <a:r>
              <a:rPr lang="es-GT" altLang="es-CL" sz="2400" b="1" dirty="0">
                <a:solidFill>
                  <a:srgbClr val="C00000"/>
                </a:solidFill>
                <a:latin typeface="Arial"/>
                <a:ea typeface="MS PGothic"/>
                <a:cs typeface="Arial"/>
              </a:rPr>
              <a:t>debe</a:t>
            </a:r>
            <a:r>
              <a:rPr lang="es-GT" altLang="es-CL" sz="2400" b="1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 </a:t>
            </a:r>
            <a:r>
              <a:rPr lang="es-GT" altLang="es-CL" sz="2400" u="sng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monitorear</a:t>
            </a:r>
            <a:r>
              <a:rPr lang="es-GT" altLang="es-CL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 y mantener registros de resultados del monitoreo y </a:t>
            </a:r>
            <a:r>
              <a:rPr lang="es-GT" altLang="es-CL" sz="2400" u="sng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correcciones</a:t>
            </a:r>
            <a:r>
              <a:rPr lang="es-GT" altLang="es-CL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 para las </a:t>
            </a:r>
            <a:r>
              <a:rPr lang="es-GT" altLang="es-CL" sz="2400" u="sng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8 áreas específicas de control sanitario</a:t>
            </a:r>
            <a:r>
              <a:rPr lang="es-GT" altLang="es-CL" sz="24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73D00A-6AE8-48BE-99D9-4A39B257D0C2}"/>
              </a:ext>
            </a:extLst>
          </p:cNvPr>
          <p:cNvGrpSpPr/>
          <p:nvPr/>
        </p:nvGrpSpPr>
        <p:grpSpPr>
          <a:xfrm>
            <a:off x="5105400" y="6256947"/>
            <a:ext cx="2201724" cy="498475"/>
            <a:chOff x="5105401" y="6256947"/>
            <a:chExt cx="1981197" cy="49847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FFF86AE-91D9-4197-8949-D1487E73DB0B}"/>
                </a:ext>
              </a:extLst>
            </p:cNvPr>
            <p:cNvSpPr/>
            <p:nvPr/>
          </p:nvSpPr>
          <p:spPr bwMode="auto">
            <a:xfrm>
              <a:off x="5105401" y="6256947"/>
              <a:ext cx="990600" cy="490538"/>
            </a:xfrm>
            <a:prstGeom prst="roundRect">
              <a:avLst/>
            </a:prstGeom>
            <a:solidFill>
              <a:srgbClr val="E66B19"/>
            </a:solidFill>
            <a:ln>
              <a:solidFill>
                <a:srgbClr val="E66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GT" sz="1600" dirty="0"/>
                <a:t>214</a:t>
              </a:r>
              <a:endParaRPr lang="es-GT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203793-9AE9-4AAF-8174-25601E6365DC}"/>
                </a:ext>
              </a:extLst>
            </p:cNvPr>
            <p:cNvSpPr/>
            <p:nvPr/>
          </p:nvSpPr>
          <p:spPr>
            <a:xfrm>
              <a:off x="6095999" y="6256947"/>
              <a:ext cx="990599" cy="49847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600" dirty="0"/>
                <a:t>A8-8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F348A5-C64B-46F5-B438-A66DE9212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26" y="2689449"/>
            <a:ext cx="4805791" cy="3039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2397F-6142-4170-AB19-5829B2A65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463" y="2205759"/>
            <a:ext cx="2346444" cy="3039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1F5491-F650-424C-94AA-A3235A8DD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93" y="2205759"/>
            <a:ext cx="2701778" cy="3475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60B6AC02-E3D5-4394-AB16-069AFD6E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188" y="457200"/>
            <a:ext cx="9574212" cy="685800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dirty="0">
                <a:solidFill>
                  <a:srgbClr val="C00000"/>
                </a:solidFill>
              </a:rPr>
              <a:t>Procedimientos de Control Sanitario (SCP) 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6D6DB02-3BDD-4C68-BF97-3733DDAB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188" y="1194593"/>
            <a:ext cx="9386887" cy="523875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800" dirty="0">
                <a:solidFill>
                  <a:schemeClr val="tx2"/>
                </a:solidFill>
              </a:rPr>
              <a:t>Ejemplo de Planes de SCP por escrito y registros de monitoreo</a:t>
            </a:r>
          </a:p>
        </p:txBody>
      </p:sp>
      <p:sp>
        <p:nvSpPr>
          <p:cNvPr id="36869" name="TextBox 4">
            <a:extLst>
              <a:ext uri="{FF2B5EF4-FFF2-40B4-BE49-F238E27FC236}">
                <a16:creationId xmlns:a16="http://schemas.microsoft.com/office/drawing/2014/main" id="{E79249F8-7554-431F-A987-12048D580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27716"/>
            <a:ext cx="9871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CL" sz="2000" dirty="0"/>
              <a:t>FUENTE:  Sitio web de Sea Grant de FL: </a:t>
            </a:r>
            <a:r>
              <a:rPr lang="en-US" altLang="es-CL" sz="2000" dirty="0">
                <a:solidFill>
                  <a:schemeClr val="bg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https://www.flseagrant.org/publications/seafood/</a:t>
            </a:r>
            <a:r>
              <a:rPr lang="en-US" altLang="es-CL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51620-401F-45BC-9DC1-4377B2A2E79E}"/>
              </a:ext>
            </a:extLst>
          </p:cNvPr>
          <p:cNvSpPr txBox="1"/>
          <p:nvPr/>
        </p:nvSpPr>
        <p:spPr>
          <a:xfrm>
            <a:off x="952502" y="5520538"/>
            <a:ext cx="27306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GT" altLang="es-CL" sz="1800" dirty="0">
                <a:solidFill>
                  <a:srgbClr val="234271"/>
                </a:solidFill>
                <a:latin typeface="Arial" panose="020B0604020202020204" pitchFamily="34" charset="0"/>
              </a:rPr>
              <a:t>Programa de SCP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6C388-1B47-4D96-BBA1-C8961A5B2A9C}"/>
              </a:ext>
            </a:extLst>
          </p:cNvPr>
          <p:cNvSpPr txBox="1"/>
          <p:nvPr/>
        </p:nvSpPr>
        <p:spPr>
          <a:xfrm>
            <a:off x="4182582" y="5262293"/>
            <a:ext cx="24733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GT" altLang="es-CL" sz="1800" dirty="0">
                <a:solidFill>
                  <a:srgbClr val="234271"/>
                </a:solidFill>
                <a:latin typeface="Arial" panose="020B0604020202020204" pitchFamily="34" charset="0"/>
              </a:rPr>
              <a:t>Programa de la SHA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GT" altLang="es-CL" sz="1800" dirty="0">
                <a:solidFill>
                  <a:srgbClr val="234271"/>
                </a:solidFill>
                <a:latin typeface="Arial" panose="020B0604020202020204" pitchFamily="34" charset="0"/>
              </a:rPr>
              <a:t>Junio 2020</a:t>
            </a:r>
          </a:p>
        </p:txBody>
      </p:sp>
      <p:sp>
        <p:nvSpPr>
          <p:cNvPr id="36877" name="CuadroTexto 1">
            <a:extLst>
              <a:ext uri="{FF2B5EF4-FFF2-40B4-BE49-F238E27FC236}">
                <a16:creationId xmlns:a16="http://schemas.microsoft.com/office/drawing/2014/main" id="{FA309B1F-F220-4F0B-BBC3-14D26AB846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95A93B-74AA-44BF-A9F8-A43DAA66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28E4ED-CBF4-488A-94CD-7B01A2D56674}"/>
              </a:ext>
            </a:extLst>
          </p:cNvPr>
          <p:cNvSpPr/>
          <p:nvPr/>
        </p:nvSpPr>
        <p:spPr bwMode="auto">
          <a:xfrm>
            <a:off x="9507639" y="2126981"/>
            <a:ext cx="2346444" cy="35292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000" dirty="0"/>
              <a:t>Capítulo 2: 37-38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26B090-5964-4928-A6A2-C30E39469342}"/>
              </a:ext>
            </a:extLst>
          </p:cNvPr>
          <p:cNvSpPr/>
          <p:nvPr/>
        </p:nvSpPr>
        <p:spPr>
          <a:xfrm>
            <a:off x="4588205" y="2942410"/>
            <a:ext cx="697326" cy="45719"/>
          </a:xfrm>
          <a:prstGeom prst="rect">
            <a:avLst/>
          </a:prstGeom>
          <a:solidFill>
            <a:srgbClr val="E66B19"/>
          </a:solidFill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spc="-15" dirty="0" err="1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Sexta</a:t>
            </a:r>
            <a:r>
              <a:rPr lang="en-US" sz="5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00" spc="-15" dirty="0" err="1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edición</a:t>
            </a:r>
            <a:r>
              <a:rPr lang="en-US" sz="500" spc="-15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5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00" spc="-15" dirty="0" err="1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junio</a:t>
            </a:r>
            <a:r>
              <a:rPr lang="en-US" sz="5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00" spc="-15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n-US" sz="5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500" spc="-15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endParaRPr lang="en-US" sz="2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9DF9467-356B-40BF-BDBB-5CC1346E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12" y="454025"/>
            <a:ext cx="9717087" cy="685800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dirty="0">
                <a:solidFill>
                  <a:srgbClr val="C00000"/>
                </a:solidFill>
              </a:rPr>
              <a:t>Procedimientos de Control Sanitario (SCP)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140CEAD-650F-46B8-9434-29C47574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516" y="1189133"/>
            <a:ext cx="7849025" cy="1600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s-GT" altLang="es-CL" sz="2800" dirty="0">
              <a:solidFill>
                <a:srgbClr val="000000"/>
              </a:solidFill>
              <a:cs typeface="Calibri"/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s-GT" altLang="es-CL" sz="28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s-GT" altLang="es-CL" sz="2800" dirty="0">
              <a:solidFill>
                <a:srgbClr val="000000"/>
              </a:solidFill>
            </a:endParaRPr>
          </a:p>
        </p:txBody>
      </p:sp>
      <p:sp>
        <p:nvSpPr>
          <p:cNvPr id="38916" name="TextBox 1">
            <a:extLst>
              <a:ext uri="{FF2B5EF4-FFF2-40B4-BE49-F238E27FC236}">
                <a16:creationId xmlns:a16="http://schemas.microsoft.com/office/drawing/2014/main" id="{C8E20AC9-B837-445F-93E3-355D3F9E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255" y="2001054"/>
            <a:ext cx="7364791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altLang="es-CL" sz="2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las nuevas BPM 117 se introdujeron requisitos adicionales para todos los procesadores de pescados y mariscos: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GT" altLang="es-CL" sz="2800" b="0" dirty="0">
              <a:solidFill>
                <a:srgbClr val="000000"/>
              </a:solidFill>
              <a:latin typeface="Calibri"/>
              <a:ea typeface="MS PGothic"/>
              <a:cs typeface="Calibri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C" altLang="es-CL" sz="28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Los procesadores de pescados y mariscos deben evaluar y registrar los controles de SCP necesarios para prevenir el </a:t>
            </a:r>
            <a:r>
              <a:rPr lang="es-EC" altLang="es-CL" sz="2800" u="sng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‘</a:t>
            </a:r>
            <a:r>
              <a:rPr lang="es-EC" altLang="es-CL" sz="2800" i="1" u="sng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contacto cruzado</a:t>
            </a:r>
            <a:r>
              <a:rPr lang="es-EC" altLang="es-CL" sz="2800" u="sng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’</a:t>
            </a:r>
            <a:r>
              <a:rPr lang="es-EC" altLang="es-CL" sz="28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es-EC" altLang="es-CL" sz="28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de alérgenos alimentarios potenciales</a:t>
            </a:r>
            <a:br>
              <a:rPr lang="es-EC" altLang="es-CL" sz="2800" b="0" dirty="0">
                <a:latin typeface="Calibri"/>
                <a:ea typeface="MS PGothic"/>
              </a:rPr>
            </a:br>
            <a:r>
              <a:rPr lang="es-EC" altLang="es-CL" sz="12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 </a:t>
            </a:r>
            <a:endParaRPr lang="es-EC" altLang="es-CL" sz="3200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C" altLang="es-CL" sz="28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Se deben documentar los requisitos adicionales para la </a:t>
            </a:r>
            <a:r>
              <a:rPr lang="es-EC" altLang="es-CL" sz="2800" u="sng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capacitación de empleados</a:t>
            </a:r>
            <a:endParaRPr lang="es-EC" altLang="es-CL" sz="2800" b="0" dirty="0">
              <a:solidFill>
                <a:srgbClr val="000000"/>
              </a:solidFill>
              <a:latin typeface="Calibri"/>
              <a:ea typeface="MS PGothic"/>
              <a:cs typeface="Calibri"/>
            </a:endParaRPr>
          </a:p>
        </p:txBody>
      </p:sp>
      <p:grpSp>
        <p:nvGrpSpPr>
          <p:cNvPr id="38917" name="Group 3">
            <a:extLst>
              <a:ext uri="{FF2B5EF4-FFF2-40B4-BE49-F238E27FC236}">
                <a16:creationId xmlns:a16="http://schemas.microsoft.com/office/drawing/2014/main" id="{3D2A9576-35CE-4D0C-9D4A-253C124D3599}"/>
              </a:ext>
            </a:extLst>
          </p:cNvPr>
          <p:cNvGrpSpPr>
            <a:grpSpLocks/>
          </p:cNvGrpSpPr>
          <p:nvPr/>
        </p:nvGrpSpPr>
        <p:grpSpPr bwMode="auto">
          <a:xfrm>
            <a:off x="8332694" y="1907157"/>
            <a:ext cx="3581400" cy="3035300"/>
            <a:chOff x="4857750" y="2345055"/>
            <a:chExt cx="2476500" cy="216789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3B5C9EED-9DB6-46A3-9B9E-6FA2D367984B}"/>
                </a:ext>
              </a:extLst>
            </p:cNvPr>
            <p:cNvSpPr/>
            <p:nvPr/>
          </p:nvSpPr>
          <p:spPr>
            <a:xfrm>
              <a:off x="4857750" y="2345055"/>
              <a:ext cx="2476500" cy="2167890"/>
            </a:xfrm>
            <a:prstGeom prst="triangl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GT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114AA8-56EE-40F7-9D3B-47FF0145C3F7}"/>
                </a:ext>
              </a:extLst>
            </p:cNvPr>
            <p:cNvCxnSpPr/>
            <p:nvPr/>
          </p:nvCxnSpPr>
          <p:spPr>
            <a:xfrm flipV="1">
              <a:off x="5161823" y="3967571"/>
              <a:ext cx="1849691" cy="79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719B86-04DF-416E-9A8E-6E8090693D54}"/>
                </a:ext>
              </a:extLst>
            </p:cNvPr>
            <p:cNvCxnSpPr>
              <a:stCxn id="13" idx="1"/>
              <a:endCxn id="13" idx="5"/>
            </p:cNvCxnSpPr>
            <p:nvPr/>
          </p:nvCxnSpPr>
          <p:spPr>
            <a:xfrm>
              <a:off x="5476875" y="3430133"/>
              <a:ext cx="1238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25" name="TextBox 7">
              <a:extLst>
                <a:ext uri="{FF2B5EF4-FFF2-40B4-BE49-F238E27FC236}">
                  <a16:creationId xmlns:a16="http://schemas.microsoft.com/office/drawing/2014/main" id="{D78B4115-9487-4F1A-B3C9-208EF2D6D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3080" y="3028890"/>
              <a:ext cx="1005840" cy="329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GT" altLang="es-CL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HACCP</a:t>
              </a:r>
            </a:p>
          </p:txBody>
        </p:sp>
        <p:sp>
          <p:nvSpPr>
            <p:cNvPr id="38926" name="TextBox 8">
              <a:extLst>
                <a:ext uri="{FF2B5EF4-FFF2-40B4-BE49-F238E27FC236}">
                  <a16:creationId xmlns:a16="http://schemas.microsoft.com/office/drawing/2014/main" id="{AC742BE7-751C-475F-B08A-C1B4F7F47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0269" y="3527921"/>
              <a:ext cx="1602679" cy="329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GT" altLang="es-CL" sz="2400">
                  <a:solidFill>
                    <a:srgbClr val="000000"/>
                  </a:solidFill>
                  <a:latin typeface="Arial"/>
                  <a:ea typeface="MS PGothic"/>
                  <a:cs typeface="Arial"/>
                </a:rPr>
                <a:t>SCP</a:t>
              </a:r>
              <a:endParaRPr lang="es-GT" altLang="es-CL" sz="2400">
                <a:solidFill>
                  <a:srgbClr val="000000"/>
                </a:solidFill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38927" name="TextBox 9">
              <a:extLst>
                <a:ext uri="{FF2B5EF4-FFF2-40B4-BE49-F238E27FC236}">
                  <a16:creationId xmlns:a16="http://schemas.microsoft.com/office/drawing/2014/main" id="{87378B3C-DBD1-4A87-9C03-85465378F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8750" y="4059348"/>
              <a:ext cx="1714499" cy="37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GT" altLang="es-CL" sz="2800" dirty="0">
                  <a:solidFill>
                    <a:srgbClr val="C00000"/>
                  </a:solidFill>
                  <a:latin typeface="Arial" panose="020B0604020202020204" pitchFamily="34" charset="0"/>
                </a:rPr>
                <a:t>BPM 117</a:t>
              </a:r>
            </a:p>
          </p:txBody>
        </p:sp>
      </p:grpSp>
      <p:sp>
        <p:nvSpPr>
          <p:cNvPr id="38919" name="CuadroTexto 1">
            <a:extLst>
              <a:ext uri="{FF2B5EF4-FFF2-40B4-BE49-F238E27FC236}">
                <a16:creationId xmlns:a16="http://schemas.microsoft.com/office/drawing/2014/main" id="{3286156E-A6D0-4C1D-8883-6A473267948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7082B-98FD-4C56-8AF8-F4CAFA24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206A9587-B557-43B9-BC32-197CF4224C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6536" y="2616553"/>
            <a:ext cx="6172994" cy="2807153"/>
          </a:xfrm>
        </p:spPr>
        <p:txBody>
          <a:bodyPr rtlCol="0"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C" altLang="es-CL" sz="2400" b="0" dirty="0">
                <a:solidFill>
                  <a:srgbClr val="000000"/>
                </a:solidFill>
              </a:rPr>
              <a:t>Registros adicionales de capacitación son requeridos para todos los empleados en las operaciones de procesamiento</a:t>
            </a:r>
            <a:endParaRPr lang="es-EC" altLang="es-CL" sz="2400" b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s-EC" altLang="es-CL" sz="2400" b="0" dirty="0">
              <a:ea typeface="+mn-lt"/>
              <a:cs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s-EC" sz="2400" b="0" dirty="0">
                <a:ea typeface="+mn-lt"/>
                <a:cs typeface="+mn-lt"/>
              </a:rPr>
              <a:t>No hay capacitaciones obligatorias y el buen desempeño de las tareas sigue siendo la medida más importante para demostrar una capacitación efectiva; pero los registros de capacitación son obligatorios.  </a:t>
            </a:r>
            <a:endParaRPr lang="en-US">
              <a:ea typeface="Calibri"/>
              <a:cs typeface="Calibri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Arial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Arial" charset="0"/>
            </a:endParaRP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36869" name="TextBox 10">
            <a:extLst>
              <a:ext uri="{FF2B5EF4-FFF2-40B4-BE49-F238E27FC236}">
                <a16:creationId xmlns:a16="http://schemas.microsoft.com/office/drawing/2014/main" id="{4C120303-7C37-4C51-9CED-7D32BA3BA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36" y="1434293"/>
            <a:ext cx="1015866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CL" sz="2800" dirty="0">
                <a:solidFill>
                  <a:srgbClr val="000000"/>
                </a:solidFill>
              </a:rPr>
              <a:t>REGISTROS DE CAPACITACIÓN DE EMPLEADOS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0687FE-386E-4535-9A75-1FA59ADE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6653" y="6404574"/>
            <a:ext cx="2844800" cy="288925"/>
          </a:xfrm>
        </p:spPr>
        <p:txBody>
          <a:bodyPr/>
          <a:lstStyle/>
          <a:p>
            <a:fld id="{F4104AF4-EFBF-4EF3-AA91-074BDD9172A6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C44537F-3FA6-42CF-B78A-5A042E3E1C63}"/>
              </a:ext>
            </a:extLst>
          </p:cNvPr>
          <p:cNvSpPr txBox="1">
            <a:spLocks/>
          </p:cNvSpPr>
          <p:nvPr/>
        </p:nvSpPr>
        <p:spPr bwMode="auto">
          <a:xfrm>
            <a:off x="1834366" y="-185886"/>
            <a:ext cx="97170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42568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2568D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2568D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2568D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2568D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2568D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2568D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2568D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2568D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  <a:defRPr/>
            </a:pPr>
            <a:r>
              <a:rPr lang="es-GT" altLang="es-CL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83D2197-69C9-44E3-9765-32B6B0A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11291888" cy="1143000"/>
          </a:xfrm>
        </p:spPr>
        <p:txBody>
          <a:bodyPr>
            <a:normAutofit/>
          </a:bodyPr>
          <a:lstStyle/>
          <a:p>
            <a:r>
              <a:rPr lang="es-GT" altLang="es-CL" dirty="0">
                <a:solidFill>
                  <a:srgbClr val="C00000"/>
                </a:solidFill>
              </a:rPr>
              <a:t>Procedimientos de Control Sanitario (SCP)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9C84CC-D2F7-470B-855D-25AA5DAA32C8}"/>
              </a:ext>
            </a:extLst>
          </p:cNvPr>
          <p:cNvSpPr/>
          <p:nvPr/>
        </p:nvSpPr>
        <p:spPr bwMode="auto">
          <a:xfrm>
            <a:off x="9143050" y="1397105"/>
            <a:ext cx="1753549" cy="490538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000" dirty="0"/>
              <a:t>Capítulo 2: 13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9880B95-35C7-4BBA-A011-8E4003B4A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026536"/>
            <a:ext cx="4393321" cy="46091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300E10C-219F-4F10-B966-C8F59F19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48" y="490182"/>
            <a:ext cx="11039475" cy="1143000"/>
          </a:xfrm>
        </p:spPr>
        <p:txBody>
          <a:bodyPr>
            <a:normAutofit fontScale="90000"/>
          </a:bodyPr>
          <a:lstStyle/>
          <a:p>
            <a:r>
              <a:rPr lang="es-GT" altLang="es-CL" dirty="0">
                <a:ea typeface="MS PGothic"/>
              </a:rPr>
              <a:t>¿Cuáles son las partes requeridas del programa de HACCP?</a:t>
            </a:r>
            <a:endParaRPr lang="es-GT" b="0" dirty="0">
              <a:ea typeface="+mj-lt"/>
              <a:cs typeface="+mj-lt"/>
            </a:endParaRPr>
          </a:p>
          <a:p>
            <a:endParaRPr lang="es-GT" sz="2700" dirty="0">
              <a:cs typeface="Calibri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3B95726-81CD-4DEF-88E7-B49EA4F11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118" y="2442890"/>
            <a:ext cx="7518605" cy="278765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s-GT" altLang="es-CL" sz="2200" dirty="0">
                <a:ea typeface="MS PGothic"/>
              </a:rPr>
              <a:t>Completar</a:t>
            </a:r>
            <a:r>
              <a:rPr lang="es-GT" altLang="es-CL" sz="2200" b="0" dirty="0">
                <a:ea typeface="MS PGothic"/>
              </a:rPr>
              <a:t> un </a:t>
            </a:r>
            <a:r>
              <a:rPr lang="es-GT" altLang="es-CL" sz="2200" dirty="0">
                <a:solidFill>
                  <a:srgbClr val="C00000"/>
                </a:solidFill>
                <a:ea typeface="MS PGothic"/>
              </a:rPr>
              <a:t>Análisis de peligros</a:t>
            </a:r>
            <a:r>
              <a:rPr lang="es-GT" altLang="es-CL" sz="2200" b="0" dirty="0">
                <a:ea typeface="MS PGothic"/>
              </a:rPr>
              <a:t> para determinar si hay peligros significativos asociados con sus productos o procesos</a:t>
            </a:r>
            <a:endParaRPr lang="es-GT" altLang="es-CL" sz="2600" b="0" dirty="0">
              <a:ea typeface="MS PGothic" panose="020B0600070205080204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s-GT" altLang="es-CL" sz="2200" dirty="0">
                <a:ea typeface="MS PGothic"/>
              </a:rPr>
              <a:t>Desarrollar e implementar </a:t>
            </a:r>
            <a:r>
              <a:rPr lang="es-GT" altLang="es-CL" sz="2200" b="0" dirty="0">
                <a:ea typeface="MS PGothic"/>
              </a:rPr>
              <a:t>un </a:t>
            </a:r>
            <a:r>
              <a:rPr lang="es-GT" altLang="es-CL" sz="2200" dirty="0">
                <a:solidFill>
                  <a:srgbClr val="C00000"/>
                </a:solidFill>
                <a:ea typeface="MS PGothic"/>
              </a:rPr>
              <a:t>Plan HACCP </a:t>
            </a:r>
            <a:r>
              <a:rPr lang="es-GT" altLang="es-CL" sz="2200" b="0" dirty="0">
                <a:ea typeface="MS PGothic"/>
              </a:rPr>
              <a:t>para controlar algún peligro significativo identificado para la inocuidad de los alimentos </a:t>
            </a:r>
            <a:endParaRPr lang="es-GT" altLang="es-CL" sz="2200" b="0" dirty="0">
              <a:ea typeface="MS PGothic" panose="020B0600070205080204" pitchFamily="34" charset="-128"/>
              <a:cs typeface="Calibri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GT" altLang="es-CL" sz="2600" b="0" dirty="0">
              <a:ea typeface="MS PGothic" panose="020B0600070205080204" pitchFamily="34" charset="-128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s-GT" altLang="es-CL" sz="2200" b="0" dirty="0"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28676" name="CuadroTexto 1">
            <a:extLst>
              <a:ext uri="{FF2B5EF4-FFF2-40B4-BE49-F238E27FC236}">
                <a16:creationId xmlns:a16="http://schemas.microsoft.com/office/drawing/2014/main" id="{5A915DD8-75F4-44B2-B42A-61C9B2CA0B1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FFEC77-F07D-4784-A7EB-ED702035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17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1FDC85-D2BC-4ED7-A7B0-DF4A09E1C3F8}"/>
              </a:ext>
            </a:extLst>
          </p:cNvPr>
          <p:cNvGrpSpPr/>
          <p:nvPr/>
        </p:nvGrpSpPr>
        <p:grpSpPr>
          <a:xfrm>
            <a:off x="5105400" y="6256947"/>
            <a:ext cx="2201724" cy="498475"/>
            <a:chOff x="5105401" y="6256947"/>
            <a:chExt cx="1981197" cy="4984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2C19DC8-E085-4EC1-97DA-733B826E7138}"/>
                </a:ext>
              </a:extLst>
            </p:cNvPr>
            <p:cNvSpPr/>
            <p:nvPr/>
          </p:nvSpPr>
          <p:spPr bwMode="auto">
            <a:xfrm>
              <a:off x="5105401" y="6256947"/>
              <a:ext cx="990600" cy="490538"/>
            </a:xfrm>
            <a:prstGeom prst="roundRect">
              <a:avLst/>
            </a:prstGeom>
            <a:solidFill>
              <a:srgbClr val="E66B19"/>
            </a:solidFill>
            <a:ln>
              <a:solidFill>
                <a:srgbClr val="E66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GT" sz="1600" dirty="0"/>
                <a:t>208/214</a:t>
              </a:r>
              <a:endParaRPr lang="es-GT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A3E55FF-F7FC-494D-AAD5-135920BA9AF7}"/>
                </a:ext>
              </a:extLst>
            </p:cNvPr>
            <p:cNvSpPr/>
            <p:nvPr/>
          </p:nvSpPr>
          <p:spPr>
            <a:xfrm>
              <a:off x="6095999" y="6256947"/>
              <a:ext cx="990599" cy="49847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600" dirty="0"/>
                <a:t>A8-3/8</a:t>
              </a:r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BE46C346-800F-485B-B59B-3FA3CCADD1A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133600"/>
            <a:ext cx="3322637" cy="2787650"/>
            <a:chOff x="4857750" y="2345055"/>
            <a:chExt cx="2476500" cy="2167890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41075200-61C4-4DCE-BE17-015A4BB281D7}"/>
                </a:ext>
              </a:extLst>
            </p:cNvPr>
            <p:cNvSpPr/>
            <p:nvPr/>
          </p:nvSpPr>
          <p:spPr>
            <a:xfrm>
              <a:off x="4857750" y="2345055"/>
              <a:ext cx="2476500" cy="2167890"/>
            </a:xfrm>
            <a:prstGeom prst="triangl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7BF016-3D65-43CC-AA6C-28BEA0841A2F}"/>
                </a:ext>
              </a:extLst>
            </p:cNvPr>
            <p:cNvCxnSpPr/>
            <p:nvPr/>
          </p:nvCxnSpPr>
          <p:spPr>
            <a:xfrm flipV="1">
              <a:off x="5162406" y="3967782"/>
              <a:ext cx="1848497" cy="72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B58BBD-2066-4916-B20C-FB5AE4FFE7ED}"/>
                </a:ext>
              </a:extLst>
            </p:cNvPr>
            <p:cNvCxnSpPr>
              <a:stCxn id="10" idx="1"/>
              <a:endCxn id="10" idx="5"/>
            </p:cNvCxnSpPr>
            <p:nvPr/>
          </p:nvCxnSpPr>
          <p:spPr>
            <a:xfrm>
              <a:off x="5477342" y="3429912"/>
              <a:ext cx="1238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62A84A1E-7F74-4B52-9C04-5A291420D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3080" y="3028890"/>
              <a:ext cx="1005840" cy="28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HACCP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F4FBD35F-D949-4BDD-B881-B2832C080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3425" y="3488256"/>
              <a:ext cx="1265495" cy="28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sz="2400" dirty="0">
                  <a:solidFill>
                    <a:srgbClr val="C00000"/>
                  </a:solidFill>
                  <a:latin typeface="Arial" panose="020B0604020202020204" pitchFamily="34" charset="0"/>
                </a:rPr>
                <a:t>SCP</a:t>
              </a:r>
              <a:endParaRPr lang="en-US" altLang="es-CL" sz="12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468E8032-6CDE-433B-97B9-1CF5D8A20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6099" y="4078623"/>
              <a:ext cx="1714499" cy="28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sz="2400" dirty="0">
                  <a:solidFill>
                    <a:srgbClr val="000000"/>
                  </a:solidFill>
                  <a:latin typeface="Arial" panose="020B0604020202020204" pitchFamily="34" charset="0"/>
                </a:rPr>
                <a:t>BPM 117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31699EE-7154-40B4-BEE3-33BC48B1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67223"/>
            <a:ext cx="11039475" cy="1143000"/>
          </a:xfrm>
        </p:spPr>
        <p:txBody>
          <a:bodyPr>
            <a:normAutofit/>
          </a:bodyPr>
          <a:lstStyle/>
          <a:p>
            <a:r>
              <a:rPr lang="es-GT" altLang="es-CL" dirty="0">
                <a:solidFill>
                  <a:schemeClr val="tx2"/>
                </a:solidFill>
                <a:ea typeface="MS PGothic"/>
              </a:rPr>
              <a:t>Requisitos del Plan HACCP</a:t>
            </a:r>
            <a:endParaRPr lang="es-GT" b="0" dirty="0">
              <a:ea typeface="+mj-lt"/>
              <a:cs typeface="+mj-lt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A5B755F-2EF7-4992-BD84-4CB78601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826" y="1719343"/>
            <a:ext cx="9079974" cy="4302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  <a:ea typeface="MS PGothic" panose="020B0600070205080204" pitchFamily="34" charset="-128"/>
              </a:rPr>
              <a:t>Cada uno de los 7 principios de HACCP tiene una sección en la Norma de la FDA con requisitos específicos relacionados con dicho principio.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Planes HACCP deben ser específicos para lo siguiente:</a:t>
            </a:r>
          </a:p>
          <a:p>
            <a:pPr>
              <a:buFont typeface="Arial" panose="020B0604020202020204" pitchFamily="34" charset="0"/>
              <a:buNone/>
            </a:pPr>
            <a:r>
              <a:rPr lang="es-GT" altLang="es-CL" sz="2600" b="0" dirty="0">
                <a:solidFill>
                  <a:srgbClr val="000000"/>
                </a:solidFill>
                <a:ea typeface="MS PGothic" panose="020B0600070205080204" pitchFamily="34" charset="-128"/>
              </a:rPr>
              <a:t>	- Cada tipo de producto piscícola (pueden agruparse los productos si los peligros y los controles son los mismos).</a:t>
            </a:r>
          </a:p>
          <a:p>
            <a:pPr>
              <a:buFont typeface="Arial" panose="020B0604020202020204" pitchFamily="34" charset="0"/>
              <a:buNone/>
            </a:pPr>
            <a:r>
              <a:rPr lang="es-GT" altLang="es-CL" sz="2600" b="0" dirty="0">
                <a:solidFill>
                  <a:srgbClr val="000000"/>
                </a:solidFill>
                <a:ea typeface="MS PGothic" panose="020B0600070205080204" pitchFamily="34" charset="-128"/>
              </a:rPr>
              <a:t>	- Cada lugar de procesamiento.</a:t>
            </a:r>
          </a:p>
          <a:p>
            <a:pPr>
              <a:buFont typeface="Arial" panose="020B0604020202020204" pitchFamily="34" charset="0"/>
              <a:buNone/>
            </a:pPr>
            <a:endParaRPr lang="es-GT" altLang="es-CL" sz="26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  <a:ea typeface="MS PGothic" panose="020B0600070205080204" pitchFamily="34" charset="-128"/>
              </a:rPr>
              <a:t>Se deben firmar, fechar e implementar en forma rutinaria los Planes HACCP.</a:t>
            </a:r>
          </a:p>
        </p:txBody>
      </p:sp>
      <p:sp>
        <p:nvSpPr>
          <p:cNvPr id="45061" name="CuadroTexto 1">
            <a:extLst>
              <a:ext uri="{FF2B5EF4-FFF2-40B4-BE49-F238E27FC236}">
                <a16:creationId xmlns:a16="http://schemas.microsoft.com/office/drawing/2014/main" id="{DB2C3262-4436-4FBD-B9C3-140ACA2E0C0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74B8B4-5AFA-46E8-A90B-835F3146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359343-CA49-48BA-81B1-3EE3B0131264}"/>
              </a:ext>
            </a:extLst>
          </p:cNvPr>
          <p:cNvGrpSpPr/>
          <p:nvPr/>
        </p:nvGrpSpPr>
        <p:grpSpPr>
          <a:xfrm>
            <a:off x="5105396" y="6269037"/>
            <a:ext cx="2227126" cy="498475"/>
            <a:chOff x="5105398" y="6230937"/>
            <a:chExt cx="2004055" cy="49847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18C602-7E3E-4BE1-95BF-1DCF0A02E453}"/>
                </a:ext>
              </a:extLst>
            </p:cNvPr>
            <p:cNvSpPr/>
            <p:nvPr/>
          </p:nvSpPr>
          <p:spPr bwMode="auto">
            <a:xfrm>
              <a:off x="5105398" y="6230937"/>
              <a:ext cx="990600" cy="490538"/>
            </a:xfrm>
            <a:prstGeom prst="roundRect">
              <a:avLst/>
            </a:prstGeom>
            <a:solidFill>
              <a:srgbClr val="E66B19"/>
            </a:solidFill>
            <a:ln>
              <a:solidFill>
                <a:srgbClr val="E66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GT" sz="1600" dirty="0"/>
                <a:t>208</a:t>
              </a:r>
              <a:endParaRPr lang="es-GT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610FC82-86EC-4412-ABBB-A66C2FB518A0}"/>
                </a:ext>
              </a:extLst>
            </p:cNvPr>
            <p:cNvSpPr/>
            <p:nvPr/>
          </p:nvSpPr>
          <p:spPr>
            <a:xfrm>
              <a:off x="6118854" y="6230937"/>
              <a:ext cx="990599" cy="49847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600" dirty="0"/>
                <a:t>A8-3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42E5EEB-DA20-4481-A89A-71E66516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03" y="439998"/>
            <a:ext cx="10856792" cy="11657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GT" altLang="es-CL" sz="4400" dirty="0">
                <a:ea typeface="MS PGothic"/>
              </a:rPr>
              <a:t>Los 7 Principios de HACCP</a:t>
            </a:r>
            <a:br>
              <a:rPr lang="es-GT" sz="4400" dirty="0">
                <a:ea typeface="MS PGothic"/>
              </a:rPr>
            </a:br>
            <a:endParaRPr lang="es-GT" sz="3100" dirty="0">
              <a:cs typeface="Calibri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19CE245-0A51-4030-80D4-DF68EF3D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8599"/>
            <a:ext cx="10399879" cy="4724400"/>
          </a:xfrm>
        </p:spPr>
        <p:txBody>
          <a:bodyPr anchor="ctr"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GT" altLang="es-CL" sz="2400" dirty="0">
                <a:solidFill>
                  <a:srgbClr val="42568D"/>
                </a:solidFill>
              </a:rPr>
              <a:t>Llevar a cabo un análisis de peligros: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GT" altLang="es-CL" sz="2400" b="0" dirty="0">
                <a:solidFill>
                  <a:srgbClr val="000000"/>
                </a:solidFill>
              </a:rPr>
              <a:t>	</a:t>
            </a:r>
            <a:r>
              <a:rPr lang="es-GT" altLang="es-CL" sz="2400" dirty="0">
                <a:solidFill>
                  <a:srgbClr val="000000"/>
                </a:solidFill>
              </a:rPr>
              <a:t>Principio 1: </a:t>
            </a:r>
            <a:r>
              <a:rPr lang="es-GT" altLang="es-CL" sz="2400" b="0" dirty="0">
                <a:solidFill>
                  <a:srgbClr val="000000"/>
                </a:solidFill>
              </a:rPr>
              <a:t>Realizar un análisis de peligros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GT" altLang="es-CL" sz="2400" b="0" dirty="0">
                <a:solidFill>
                  <a:srgbClr val="000000"/>
                </a:solidFill>
              </a:rPr>
              <a:t>	</a:t>
            </a:r>
            <a:r>
              <a:rPr lang="es-GT" altLang="es-CL" sz="2400" dirty="0">
                <a:solidFill>
                  <a:srgbClr val="000000"/>
                </a:solidFill>
              </a:rPr>
              <a:t>Principio 2:</a:t>
            </a:r>
            <a:r>
              <a:rPr lang="es-GT" altLang="es-CL" sz="2400" b="0" dirty="0">
                <a:solidFill>
                  <a:srgbClr val="000000"/>
                </a:solidFill>
              </a:rPr>
              <a:t> Identificar los puntos críticos de control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GT" altLang="es-CL" sz="2400" dirty="0">
                <a:solidFill>
                  <a:srgbClr val="42568D"/>
                </a:solidFill>
              </a:rPr>
              <a:t>Desarrollar un Plan HACCP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GT" altLang="es-CL" sz="2400" dirty="0">
                <a:solidFill>
                  <a:srgbClr val="000000"/>
                </a:solidFill>
              </a:rPr>
              <a:t>	Principio 3: </a:t>
            </a:r>
            <a:r>
              <a:rPr lang="es-GT" altLang="es-CL" sz="2400" b="0" dirty="0">
                <a:solidFill>
                  <a:srgbClr val="000000"/>
                </a:solidFill>
              </a:rPr>
              <a:t>Establecimiento de límites críticos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GT" altLang="es-CL" sz="2400" b="0" dirty="0">
                <a:solidFill>
                  <a:srgbClr val="000000"/>
                </a:solidFill>
              </a:rPr>
              <a:t>	</a:t>
            </a:r>
            <a:r>
              <a:rPr lang="es-GT" altLang="es-CL" sz="2400" dirty="0">
                <a:solidFill>
                  <a:srgbClr val="000000"/>
                </a:solidFill>
              </a:rPr>
              <a:t>Principio 4:</a:t>
            </a:r>
            <a:r>
              <a:rPr lang="es-GT" altLang="es-CL" sz="2400" b="0" dirty="0">
                <a:solidFill>
                  <a:srgbClr val="000000"/>
                </a:solidFill>
              </a:rPr>
              <a:t> Establecimiento de procedimientos de monitoreo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GT" altLang="es-CL" sz="2400" b="0" dirty="0">
                <a:solidFill>
                  <a:srgbClr val="000000"/>
                </a:solidFill>
              </a:rPr>
              <a:t>	</a:t>
            </a:r>
            <a:r>
              <a:rPr lang="es-GT" altLang="es-CL" sz="2400" dirty="0">
                <a:solidFill>
                  <a:srgbClr val="000000"/>
                </a:solidFill>
              </a:rPr>
              <a:t>Principio 5:</a:t>
            </a:r>
            <a:r>
              <a:rPr lang="es-GT" altLang="es-CL" sz="2400" b="0" dirty="0">
                <a:solidFill>
                  <a:srgbClr val="000000"/>
                </a:solidFill>
              </a:rPr>
              <a:t> Establecimiento de procedimientos para las medidas correctivas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GT" altLang="es-CL" sz="2400" b="0" dirty="0">
                <a:solidFill>
                  <a:srgbClr val="000000"/>
                </a:solidFill>
              </a:rPr>
              <a:t>	</a:t>
            </a:r>
            <a:r>
              <a:rPr lang="es-GT" altLang="es-CL" sz="2400" dirty="0">
                <a:solidFill>
                  <a:srgbClr val="000000"/>
                </a:solidFill>
              </a:rPr>
              <a:t>Principio 6:</a:t>
            </a:r>
            <a:r>
              <a:rPr lang="es-GT" altLang="es-CL" sz="2400" b="0" dirty="0">
                <a:solidFill>
                  <a:srgbClr val="000000"/>
                </a:solidFill>
              </a:rPr>
              <a:t> Establecimiento de procedimientos de verificación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GT" altLang="es-CL" sz="2400" b="0" dirty="0">
                <a:solidFill>
                  <a:srgbClr val="000000"/>
                </a:solidFill>
              </a:rPr>
              <a:t>	</a:t>
            </a:r>
            <a:r>
              <a:rPr lang="es-GT" altLang="es-CL" sz="2400" dirty="0">
                <a:solidFill>
                  <a:srgbClr val="000000"/>
                </a:solidFill>
              </a:rPr>
              <a:t>Principio 7:</a:t>
            </a:r>
            <a:r>
              <a:rPr lang="es-GT" altLang="es-CL" sz="2400" b="0" dirty="0">
                <a:solidFill>
                  <a:srgbClr val="000000"/>
                </a:solidFill>
              </a:rPr>
              <a:t> Establecimiento de un sistema de mantenimiento de registro</a:t>
            </a:r>
          </a:p>
        </p:txBody>
      </p:sp>
      <p:sp>
        <p:nvSpPr>
          <p:cNvPr id="47109" name="CuadroTexto 1">
            <a:extLst>
              <a:ext uri="{FF2B5EF4-FFF2-40B4-BE49-F238E27FC236}">
                <a16:creationId xmlns:a16="http://schemas.microsoft.com/office/drawing/2014/main" id="{C669F5CD-1291-42E6-A252-2733F7B41CB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29A63-FE79-47FB-8BC0-888A1A31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E1459AE0-54BE-4E8E-AD80-918A59006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5042"/>
            <a:ext cx="1333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85B94AE-7E95-4EA0-A5CF-380E1870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560388"/>
            <a:ext cx="9372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s-CL" dirty="0">
                <a:ea typeface="MS PGothic"/>
              </a:rPr>
              <a:t>Agenda del </a:t>
            </a:r>
            <a:r>
              <a:rPr lang="es-GT" altLang="es-CL" dirty="0">
                <a:ea typeface="MS PGothic"/>
              </a:rPr>
              <a:t>Curso</a:t>
            </a:r>
            <a:r>
              <a:rPr lang="en-US" altLang="es-CL" dirty="0">
                <a:ea typeface="MS PGothic"/>
              </a:rPr>
              <a:t> </a:t>
            </a:r>
            <a:r>
              <a:rPr lang="es-GT" altLang="es-CL" dirty="0">
                <a:ea typeface="MS PGothic"/>
              </a:rPr>
              <a:t>Segmento</a:t>
            </a:r>
            <a:r>
              <a:rPr lang="en-US" altLang="es-CL" dirty="0">
                <a:ea typeface="MS PGothic"/>
              </a:rPr>
              <a:t> 2 de la Alianza Nacional de HACCP [SHA]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76D0F1C-D635-44C0-9052-ABCEE2DEC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2133600"/>
            <a:ext cx="8991600" cy="4267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s-CL" sz="2400" dirty="0">
                <a:solidFill>
                  <a:srgbClr val="2F5897"/>
                </a:solidFill>
                <a:ea typeface="MS PGothic"/>
              </a:rPr>
              <a:t>PARTE 1:   </a:t>
            </a:r>
            <a:r>
              <a:rPr lang="en-US" altLang="es-CL" dirty="0">
                <a:solidFill>
                  <a:srgbClr val="2F5897"/>
                </a:solidFill>
                <a:ea typeface="MS PGothic"/>
              </a:rPr>
              <a:t>Clase y </a:t>
            </a:r>
            <a:r>
              <a:rPr lang="es-EC" altLang="es-CL" dirty="0">
                <a:solidFill>
                  <a:srgbClr val="2F5897"/>
                </a:solidFill>
                <a:ea typeface="MS PGothic"/>
              </a:rPr>
              <a:t>análisis</a:t>
            </a:r>
            <a:endParaRPr lang="es-EC" altLang="es-CL" sz="3600" dirty="0">
              <a:solidFill>
                <a:srgbClr val="2F5897"/>
              </a:solidFill>
              <a:ea typeface="MS PGothic"/>
            </a:endParaRPr>
          </a:p>
          <a:p>
            <a:pPr lvl="3">
              <a:lnSpc>
                <a:spcPct val="90000"/>
              </a:lnSpc>
            </a:pPr>
            <a:r>
              <a:rPr lang="es-EC" altLang="es-CL" sz="2400" b="0" dirty="0">
                <a:solidFill>
                  <a:srgbClr val="000000"/>
                </a:solidFill>
                <a:ea typeface="MS PGothic"/>
              </a:rPr>
              <a:t>Norma HACCP de pescados y mariscos de la Administración de Medicamentos y Alimentos de los Estados Unidos (FDA, por sus siglas en inglés)</a:t>
            </a:r>
            <a:endParaRPr lang="es-EC" altLang="es-CL" sz="24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es-EC" altLang="es-CL" sz="2400" b="0" dirty="0">
                <a:solidFill>
                  <a:srgbClr val="000000"/>
                </a:solidFill>
                <a:ea typeface="MS PGothic"/>
              </a:rPr>
              <a:t>Peligros para la inocuidad de pescados y mariscos, y sus controles</a:t>
            </a:r>
            <a:endParaRPr lang="es-EC" altLang="es-CL" sz="24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es-EC" altLang="es-CL" sz="2400" b="0" dirty="0">
                <a:solidFill>
                  <a:srgbClr val="000000"/>
                </a:solidFill>
                <a:ea typeface="MS PGothic"/>
              </a:rPr>
              <a:t>Desarrollo de un programa HACCP</a:t>
            </a:r>
            <a:br>
              <a:rPr lang="en-US" altLang="es-CL" sz="2400" b="0" dirty="0">
                <a:ea typeface="MS PGothic" panose="020B0600070205080204" pitchFamily="34" charset="-128"/>
              </a:rPr>
            </a:br>
            <a:endParaRPr lang="en-US" altLang="es-CL" sz="160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s-CL" sz="2400" dirty="0">
                <a:solidFill>
                  <a:srgbClr val="2F5897"/>
                </a:solidFill>
                <a:ea typeface="MS PGothic"/>
              </a:rPr>
              <a:t>PARTE 2</a:t>
            </a:r>
            <a:r>
              <a:rPr lang="en-US" altLang="es-CL" dirty="0">
                <a:solidFill>
                  <a:srgbClr val="2F5897"/>
                </a:solidFill>
                <a:ea typeface="MS PGothic"/>
              </a:rPr>
              <a:t>:   </a:t>
            </a:r>
            <a:r>
              <a:rPr lang="es-EC" altLang="es-CL" dirty="0">
                <a:solidFill>
                  <a:srgbClr val="2F5897"/>
                </a:solidFill>
                <a:ea typeface="MS PGothic"/>
              </a:rPr>
              <a:t>Aplicación</a:t>
            </a:r>
            <a:endParaRPr lang="es-EC" altLang="es-CL" sz="3600">
              <a:solidFill>
                <a:srgbClr val="2F5897"/>
              </a:solidFill>
              <a:ea typeface="MS PGothic"/>
              <a:cs typeface="Calibri"/>
            </a:endParaRPr>
          </a:p>
          <a:p>
            <a:pPr lvl="3">
              <a:lnSpc>
                <a:spcPct val="90000"/>
              </a:lnSpc>
            </a:pPr>
            <a:r>
              <a:rPr lang="es-EC" altLang="es-CL" sz="2400" b="0" dirty="0">
                <a:solidFill>
                  <a:srgbClr val="000000"/>
                </a:solidFill>
                <a:ea typeface="MS PGothic"/>
              </a:rPr>
              <a:t>Trabajo en grupos/equipos y presentaciones</a:t>
            </a:r>
            <a:endParaRPr lang="es-EC" altLang="es-CL" sz="2400" b="0" dirty="0">
              <a:solidFill>
                <a:srgbClr val="000000"/>
              </a:solidFill>
              <a:ea typeface="MS PGothic"/>
              <a:cs typeface="Calibri"/>
            </a:endParaRP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CC8ADAA0-6EB2-4FEC-B0A3-3C182B96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7238"/>
            <a:ext cx="1333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uadroTexto 1">
            <a:extLst>
              <a:ext uri="{FF2B5EF4-FFF2-40B4-BE49-F238E27FC236}">
                <a16:creationId xmlns:a16="http://schemas.microsoft.com/office/drawing/2014/main" id="{8AE11E28-E3E4-42F9-A05E-15CF32203A1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">
            <a:extLst>
              <a:ext uri="{FF2B5EF4-FFF2-40B4-BE49-F238E27FC236}">
                <a16:creationId xmlns:a16="http://schemas.microsoft.com/office/drawing/2014/main" id="{9C605455-1D40-4CB3-B61E-9D2D1AE1F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27350"/>
            <a:ext cx="4835525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GT" altLang="es-CL" sz="3400" dirty="0">
                <a:solidFill>
                  <a:srgbClr val="000000"/>
                </a:solidFill>
              </a:rPr>
              <a:t>Peligros relacionados con las especies</a:t>
            </a:r>
          </a:p>
          <a:p>
            <a:pPr>
              <a:spcBef>
                <a:spcPct val="0"/>
              </a:spcBef>
              <a:buFontTx/>
              <a:buNone/>
            </a:pPr>
            <a:endParaRPr lang="es-GT" altLang="es-CL" sz="3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lang="es-GT" altLang="es-CL" sz="3400" dirty="0"/>
            </a:br>
            <a:r>
              <a:rPr lang="es-GT" altLang="es-CL" sz="34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Peligros relacionados con el proceso</a:t>
            </a:r>
            <a:endParaRPr lang="es-GT" dirty="0"/>
          </a:p>
        </p:txBody>
      </p:sp>
      <p:sp>
        <p:nvSpPr>
          <p:cNvPr id="49155" name="TextBox 2">
            <a:extLst>
              <a:ext uri="{FF2B5EF4-FFF2-40B4-BE49-F238E27FC236}">
                <a16:creationId xmlns:a16="http://schemas.microsoft.com/office/drawing/2014/main" id="{FFE82BCA-3645-4F39-8D61-0962689AD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151" y="382159"/>
            <a:ext cx="1074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GT" altLang="es-CL" sz="4800" dirty="0">
                <a:solidFill>
                  <a:srgbClr val="42568D"/>
                </a:solidFill>
                <a:latin typeface="Calibri"/>
                <a:ea typeface="MS PGothic"/>
                <a:cs typeface="Calibri"/>
              </a:rPr>
              <a:t>Peligros de inocuidad y controles en pescados y mariscos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FC86FB33-6F54-42BC-9287-24692216A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41" y="2877297"/>
            <a:ext cx="29305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4">
            <a:extLst>
              <a:ext uri="{FF2B5EF4-FFF2-40B4-BE49-F238E27FC236}">
                <a16:creationId xmlns:a16="http://schemas.microsoft.com/office/drawing/2014/main" id="{C3ABDDAE-50B2-4A39-9D11-3C8AB8C61FBE}"/>
              </a:ext>
            </a:extLst>
          </p:cNvPr>
          <p:cNvGrpSpPr>
            <a:grpSpLocks/>
          </p:cNvGrpSpPr>
          <p:nvPr/>
        </p:nvGrpSpPr>
        <p:grpSpPr bwMode="auto">
          <a:xfrm>
            <a:off x="7732713" y="4159250"/>
            <a:ext cx="3460750" cy="2152650"/>
            <a:chOff x="8165523" y="4343400"/>
            <a:chExt cx="3752850" cy="2381250"/>
          </a:xfrm>
        </p:grpSpPr>
        <p:pic>
          <p:nvPicPr>
            <p:cNvPr id="49159" name="Picture 1">
              <a:extLst>
                <a:ext uri="{FF2B5EF4-FFF2-40B4-BE49-F238E27FC236}">
                  <a16:creationId xmlns:a16="http://schemas.microsoft.com/office/drawing/2014/main" id="{3EA40038-B705-4AFF-BCF0-B28BEE6F8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523" y="4343400"/>
              <a:ext cx="3752850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4E247C-5D4B-451D-BC06-A3EECBDD9149}"/>
                </a:ext>
              </a:extLst>
            </p:cNvPr>
            <p:cNvSpPr txBox="1"/>
            <p:nvPr/>
          </p:nvSpPr>
          <p:spPr>
            <a:xfrm>
              <a:off x="8413418" y="4947493"/>
              <a:ext cx="1298004" cy="44253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GT" altLang="es-CL" sz="1000" dirty="0">
                  <a:solidFill>
                    <a:srgbClr val="C00000"/>
                  </a:solidFill>
                  <a:latin typeface="Arial" panose="020B0604020202020204" pitchFamily="34" charset="0"/>
                </a:rPr>
                <a:t>PESCADOS Y MARISCOS</a:t>
              </a:r>
            </a:p>
          </p:txBody>
        </p:sp>
      </p:grpSp>
      <p:sp>
        <p:nvSpPr>
          <p:cNvPr id="49158" name="CuadroTexto 1">
            <a:extLst>
              <a:ext uri="{FF2B5EF4-FFF2-40B4-BE49-F238E27FC236}">
                <a16:creationId xmlns:a16="http://schemas.microsoft.com/office/drawing/2014/main" id="{D9FFAB76-C745-4F50-9FD9-A87B0C57BE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F28EA-938D-48A7-8ABA-9DC20E61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3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EBEE8D7-D4A3-40AB-BC8C-FA2A206E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72188"/>
            <a:ext cx="10588226" cy="1143000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sz="4400" dirty="0">
                <a:ea typeface="MS PGothic"/>
              </a:rPr>
              <a:t>Peligros “conocidos o razonablemente probables” (potenciales) en pescados y mariscos</a:t>
            </a:r>
          </a:p>
        </p:txBody>
      </p:sp>
      <p:sp>
        <p:nvSpPr>
          <p:cNvPr id="51203" name="TextBox 3">
            <a:extLst>
              <a:ext uri="{FF2B5EF4-FFF2-40B4-BE49-F238E27FC236}">
                <a16:creationId xmlns:a16="http://schemas.microsoft.com/office/drawing/2014/main" id="{8DB86989-371D-4403-B42B-DAF65E6B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1789113"/>
            <a:ext cx="51419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GT" altLang="es-CL" dirty="0">
                <a:solidFill>
                  <a:srgbClr val="000000"/>
                </a:solidFill>
              </a:rPr>
              <a:t>Peligros relacionados con las ESPECIES</a:t>
            </a:r>
          </a:p>
        </p:txBody>
      </p:sp>
      <p:sp>
        <p:nvSpPr>
          <p:cNvPr id="51204" name="TextBox 10">
            <a:extLst>
              <a:ext uri="{FF2B5EF4-FFF2-40B4-BE49-F238E27FC236}">
                <a16:creationId xmlns:a16="http://schemas.microsoft.com/office/drawing/2014/main" id="{AE0D2F77-3E5A-4D45-A24C-910BC2043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2973388"/>
            <a:ext cx="441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</a:rPr>
              <a:t>Patógenos (recolección)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</a:rPr>
              <a:t>Parásitos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</a:rPr>
              <a:t>Toxinas naturales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</a:rPr>
              <a:t>Histamina (elevada)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</a:rPr>
              <a:t>Sustancias químicas del medio ambiente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</a:rPr>
              <a:t>Medicamentos de acuicultura</a:t>
            </a:r>
          </a:p>
        </p:txBody>
      </p:sp>
      <p:sp>
        <p:nvSpPr>
          <p:cNvPr id="51205" name="Rectangle 6">
            <a:extLst>
              <a:ext uri="{FF2B5EF4-FFF2-40B4-BE49-F238E27FC236}">
                <a16:creationId xmlns:a16="http://schemas.microsoft.com/office/drawing/2014/main" id="{4C16EC40-D26E-4B82-8111-DD7D2143C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2049463"/>
            <a:ext cx="2007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GT" altLang="es-CL" sz="2800" dirty="0">
                <a:solidFill>
                  <a:srgbClr val="000000"/>
                </a:solidFill>
              </a:rPr>
              <a:t>Vertebrados</a:t>
            </a:r>
          </a:p>
        </p:txBody>
      </p:sp>
      <p:pic>
        <p:nvPicPr>
          <p:cNvPr id="51206" name="Picture 2">
            <a:extLst>
              <a:ext uri="{FF2B5EF4-FFF2-40B4-BE49-F238E27FC236}">
                <a16:creationId xmlns:a16="http://schemas.microsoft.com/office/drawing/2014/main" id="{D847E266-A88C-4836-9ADB-A7118BADF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60" y="2597523"/>
            <a:ext cx="2840878" cy="100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13">
            <a:extLst>
              <a:ext uri="{FF2B5EF4-FFF2-40B4-BE49-F238E27FC236}">
                <a16:creationId xmlns:a16="http://schemas.microsoft.com/office/drawing/2014/main" id="{81F1D65A-18CC-4AFD-9CB2-298E034C4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960" y="4169429"/>
            <a:ext cx="22639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GT" altLang="es-CL" sz="2800" dirty="0">
                <a:solidFill>
                  <a:srgbClr val="000000"/>
                </a:solidFill>
              </a:rPr>
              <a:t>Invertebrados</a:t>
            </a:r>
          </a:p>
        </p:txBody>
      </p:sp>
      <p:pic>
        <p:nvPicPr>
          <p:cNvPr id="51208" name="Picture 9">
            <a:extLst>
              <a:ext uri="{FF2B5EF4-FFF2-40B4-BE49-F238E27FC236}">
                <a16:creationId xmlns:a16="http://schemas.microsoft.com/office/drawing/2014/main" id="{BB28BEC0-D2E1-4C6B-88FD-281BB83FF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43" y="4747280"/>
            <a:ext cx="20320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CuadroTexto 1">
            <a:extLst>
              <a:ext uri="{FF2B5EF4-FFF2-40B4-BE49-F238E27FC236}">
                <a16:creationId xmlns:a16="http://schemas.microsoft.com/office/drawing/2014/main" id="{204537F1-B004-4BA3-87CE-A42AC70517B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A502EA-D67D-49A5-8A2D-8B3E638071D0}"/>
              </a:ext>
            </a:extLst>
          </p:cNvPr>
          <p:cNvSpPr/>
          <p:nvPr/>
        </p:nvSpPr>
        <p:spPr bwMode="auto">
          <a:xfrm>
            <a:off x="10142910" y="2547705"/>
            <a:ext cx="1792289" cy="12620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3</a:t>
            </a:r>
          </a:p>
          <a:p>
            <a:pPr algn="ctr">
              <a:defRPr/>
            </a:pPr>
            <a:r>
              <a:rPr lang="es-GT" sz="2400" dirty="0"/>
              <a:t>Tabla 3-2</a:t>
            </a:r>
          </a:p>
          <a:p>
            <a:pPr algn="ctr">
              <a:defRPr/>
            </a:pPr>
            <a:r>
              <a:rPr lang="es-GT" sz="2400" dirty="0"/>
              <a:t>(página 3-3)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1AB4C-CA89-4BFA-88F5-1745F44788DC}"/>
              </a:ext>
            </a:extLst>
          </p:cNvPr>
          <p:cNvSpPr/>
          <p:nvPr/>
        </p:nvSpPr>
        <p:spPr bwMode="auto">
          <a:xfrm>
            <a:off x="10121900" y="4855626"/>
            <a:ext cx="1981023" cy="136604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3</a:t>
            </a:r>
          </a:p>
          <a:p>
            <a:pPr algn="ctr">
              <a:defRPr/>
            </a:pPr>
            <a:r>
              <a:rPr lang="es-GT" sz="2400" dirty="0"/>
              <a:t>Tabla 3-3</a:t>
            </a:r>
          </a:p>
          <a:p>
            <a:pPr algn="ctr">
              <a:defRPr/>
            </a:pPr>
            <a:r>
              <a:rPr lang="es-GT" sz="2400" dirty="0"/>
              <a:t>(página 3-41)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263D9-A434-4C23-A1BC-A8C202B6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477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Box 7">
            <a:extLst>
              <a:ext uri="{FF2B5EF4-FFF2-40B4-BE49-F238E27FC236}">
                <a16:creationId xmlns:a16="http://schemas.microsoft.com/office/drawing/2014/main" id="{2F42224D-E067-42F9-AAB6-ED9A847A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447800"/>
            <a:ext cx="5067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GT" altLang="es-CL" dirty="0">
                <a:solidFill>
                  <a:srgbClr val="000000"/>
                </a:solidFill>
              </a:rPr>
              <a:t>Peligros relacionados con el PROCESO</a:t>
            </a:r>
          </a:p>
        </p:txBody>
      </p:sp>
      <p:sp>
        <p:nvSpPr>
          <p:cNvPr id="53252" name="TextBox 5">
            <a:extLst>
              <a:ext uri="{FF2B5EF4-FFF2-40B4-BE49-F238E27FC236}">
                <a16:creationId xmlns:a16="http://schemas.microsoft.com/office/drawing/2014/main" id="{28C30EB2-3F4A-44DD-91B7-ACBEE95F4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013" y="2525713"/>
            <a:ext cx="5143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200" b="0" dirty="0">
                <a:solidFill>
                  <a:srgbClr val="000000"/>
                </a:solidFill>
              </a:rPr>
              <a:t>Crecimiento de bacterias patógenas </a:t>
            </a:r>
            <a:br>
              <a:rPr lang="es-GT" altLang="es-CL" sz="2200" b="0" dirty="0">
                <a:solidFill>
                  <a:srgbClr val="000000"/>
                </a:solidFill>
              </a:rPr>
            </a:br>
            <a:r>
              <a:rPr lang="es-GT" altLang="es-CL" sz="2200" b="0" dirty="0">
                <a:solidFill>
                  <a:srgbClr val="000000"/>
                </a:solidFill>
              </a:rPr>
              <a:t>-uso incorrecto de la temperatura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200" b="0" dirty="0">
                <a:solidFill>
                  <a:srgbClr val="000000"/>
                </a:solidFill>
              </a:rPr>
              <a:t>Toxina </a:t>
            </a:r>
            <a:r>
              <a:rPr lang="es-GT" altLang="es-CL" sz="2200" b="0" i="1" dirty="0">
                <a:solidFill>
                  <a:srgbClr val="000000"/>
                </a:solidFill>
              </a:rPr>
              <a:t>C. </a:t>
            </a:r>
            <a:r>
              <a:rPr lang="es-GT" altLang="es-CL" sz="2200" b="0" i="1" dirty="0" err="1">
                <a:solidFill>
                  <a:srgbClr val="000000"/>
                </a:solidFill>
              </a:rPr>
              <a:t>botulinum</a:t>
            </a:r>
            <a:r>
              <a:rPr lang="es-GT" altLang="es-CL" sz="2200" b="0" i="1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200" b="0" dirty="0">
                <a:solidFill>
                  <a:srgbClr val="000000"/>
                </a:solidFill>
              </a:rPr>
              <a:t>Toxina </a:t>
            </a:r>
            <a:r>
              <a:rPr lang="es-GT" altLang="es-CL" sz="2200" b="0" i="1" dirty="0">
                <a:solidFill>
                  <a:srgbClr val="000000"/>
                </a:solidFill>
              </a:rPr>
              <a:t>S. </a:t>
            </a:r>
            <a:r>
              <a:rPr lang="es-GT" altLang="es-CL" sz="2200" b="0" i="1" dirty="0" err="1">
                <a:solidFill>
                  <a:srgbClr val="000000"/>
                </a:solidFill>
              </a:rPr>
              <a:t>aureus</a:t>
            </a:r>
            <a:r>
              <a:rPr lang="es-GT" altLang="es-CL" sz="2200" b="0" dirty="0">
                <a:solidFill>
                  <a:srgbClr val="000000"/>
                </a:solidFill>
              </a:rPr>
              <a:t> -Secado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200" b="0" dirty="0">
                <a:solidFill>
                  <a:srgbClr val="000000"/>
                </a:solidFill>
              </a:rPr>
              <a:t>Toxina </a:t>
            </a:r>
            <a:r>
              <a:rPr lang="es-GT" altLang="es-CL" sz="2200" b="0" i="1" dirty="0">
                <a:solidFill>
                  <a:srgbClr val="000000"/>
                </a:solidFill>
              </a:rPr>
              <a:t>S. </a:t>
            </a:r>
            <a:r>
              <a:rPr lang="es-GT" altLang="es-CL" sz="2200" b="0" i="1" dirty="0" err="1">
                <a:solidFill>
                  <a:srgbClr val="000000"/>
                </a:solidFill>
              </a:rPr>
              <a:t>aureus</a:t>
            </a:r>
            <a:r>
              <a:rPr lang="es-GT" altLang="es-CL" sz="2200" b="0" dirty="0">
                <a:solidFill>
                  <a:srgbClr val="000000"/>
                </a:solidFill>
              </a:rPr>
              <a:t> -Rebozado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200" b="0" dirty="0">
                <a:solidFill>
                  <a:srgbClr val="000000"/>
                </a:solidFill>
              </a:rPr>
              <a:t>Sobrevivencia de bacterias patógenas a través de la cocción y la pasteurización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200" b="0" dirty="0">
                <a:solidFill>
                  <a:srgbClr val="000000"/>
                </a:solidFill>
              </a:rPr>
              <a:t>Sobrevivencia de bacterias a través de procesos diseñados para conservar las características del producto crudo</a:t>
            </a:r>
          </a:p>
        </p:txBody>
      </p:sp>
      <p:grpSp>
        <p:nvGrpSpPr>
          <p:cNvPr id="53253" name="Group 4">
            <a:extLst>
              <a:ext uri="{FF2B5EF4-FFF2-40B4-BE49-F238E27FC236}">
                <a16:creationId xmlns:a16="http://schemas.microsoft.com/office/drawing/2014/main" id="{A5F45EDD-2D1E-4B29-BD94-ED1FCEBD6CA3}"/>
              </a:ext>
            </a:extLst>
          </p:cNvPr>
          <p:cNvGrpSpPr>
            <a:grpSpLocks/>
          </p:cNvGrpSpPr>
          <p:nvPr/>
        </p:nvGrpSpPr>
        <p:grpSpPr bwMode="auto">
          <a:xfrm>
            <a:off x="9108664" y="4915716"/>
            <a:ext cx="3039409" cy="1892674"/>
            <a:chOff x="8622427" y="4630984"/>
            <a:chExt cx="3295946" cy="2093666"/>
          </a:xfrm>
        </p:grpSpPr>
        <p:pic>
          <p:nvPicPr>
            <p:cNvPr id="53259" name="Picture 1">
              <a:extLst>
                <a:ext uri="{FF2B5EF4-FFF2-40B4-BE49-F238E27FC236}">
                  <a16:creationId xmlns:a16="http://schemas.microsoft.com/office/drawing/2014/main" id="{8470B7F6-7ACD-425A-BD50-98BAC8A93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2427" y="4630984"/>
              <a:ext cx="3295946" cy="2093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3A7B9C-E7C2-4B2C-BD72-A91C6F0E940D}"/>
                </a:ext>
              </a:extLst>
            </p:cNvPr>
            <p:cNvSpPr txBox="1"/>
            <p:nvPr/>
          </p:nvSpPr>
          <p:spPr>
            <a:xfrm>
              <a:off x="8724502" y="5017736"/>
              <a:ext cx="1298004" cy="4758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GT" altLang="es-CL" sz="1100" dirty="0">
                  <a:solidFill>
                    <a:srgbClr val="C00000"/>
                  </a:solidFill>
                  <a:latin typeface="Arial" panose="020B0604020202020204" pitchFamily="34" charset="0"/>
                </a:rPr>
                <a:t>PESCADOS Y MARISCOS</a:t>
              </a:r>
            </a:p>
          </p:txBody>
        </p:sp>
      </p:grpSp>
      <p:sp>
        <p:nvSpPr>
          <p:cNvPr id="53254" name="TextBox 6">
            <a:extLst>
              <a:ext uri="{FF2B5EF4-FFF2-40B4-BE49-F238E27FC236}">
                <a16:creationId xmlns:a16="http://schemas.microsoft.com/office/drawing/2014/main" id="{82FF4F6E-BAF1-4ACB-92D0-AA73B4611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2490788"/>
            <a:ext cx="52641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2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Contaminación con bacterias patógenas después de la pasteurización y de procesos especializados de cocción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200" b="0" dirty="0">
                <a:solidFill>
                  <a:srgbClr val="000000"/>
                </a:solidFill>
              </a:rPr>
              <a:t>Alérgenos y sustancias que provocan intolerancia a los alimentos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200" b="0" dirty="0">
                <a:solidFill>
                  <a:srgbClr val="000000"/>
                </a:solidFill>
              </a:rPr>
              <a:t>Inclusión de metal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200" b="0" dirty="0">
                <a:solidFill>
                  <a:srgbClr val="000000"/>
                </a:solidFill>
              </a:rPr>
              <a:t>Inclusión de vidrio</a:t>
            </a:r>
          </a:p>
        </p:txBody>
      </p:sp>
      <p:sp>
        <p:nvSpPr>
          <p:cNvPr id="53256" name="CuadroTexto 1">
            <a:extLst>
              <a:ext uri="{FF2B5EF4-FFF2-40B4-BE49-F238E27FC236}">
                <a16:creationId xmlns:a16="http://schemas.microsoft.com/office/drawing/2014/main" id="{7D85F739-F443-45D2-BC5A-A462B04E7D4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4B5DF-11F9-4A03-AC60-534B97E944FF}"/>
              </a:ext>
            </a:extLst>
          </p:cNvPr>
          <p:cNvSpPr/>
          <p:nvPr/>
        </p:nvSpPr>
        <p:spPr bwMode="auto">
          <a:xfrm>
            <a:off x="7620000" y="1374775"/>
            <a:ext cx="2293791" cy="107791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3</a:t>
            </a:r>
          </a:p>
          <a:p>
            <a:pPr algn="ctr">
              <a:defRPr/>
            </a:pPr>
            <a:r>
              <a:rPr lang="es-GT" sz="2400" dirty="0"/>
              <a:t>Tabla 3-4</a:t>
            </a:r>
          </a:p>
          <a:p>
            <a:pPr algn="ctr">
              <a:defRPr/>
            </a:pPr>
            <a:r>
              <a:rPr lang="es-GT" sz="2400" dirty="0"/>
              <a:t>(página 3-54)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EA4C0-A472-498A-AF4E-5613C287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9F83B1-FF20-4186-926F-CEFB7D46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altLang="es-CL" sz="4000" dirty="0">
                <a:ea typeface="MS PGothic"/>
              </a:rPr>
              <a:t>Peligros “conocidos o razonablemente probables” (potenciales) en pescados y mariscos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68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4">
            <a:extLst>
              <a:ext uri="{FF2B5EF4-FFF2-40B4-BE49-F238E27FC236}">
                <a16:creationId xmlns:a16="http://schemas.microsoft.com/office/drawing/2014/main" id="{9C1BB4DA-720D-4DFF-B131-39AE0EBE105D}"/>
              </a:ext>
            </a:extLst>
          </p:cNvPr>
          <p:cNvGrpSpPr>
            <a:grpSpLocks/>
          </p:cNvGrpSpPr>
          <p:nvPr/>
        </p:nvGrpSpPr>
        <p:grpSpPr bwMode="auto">
          <a:xfrm>
            <a:off x="4779963" y="4395788"/>
            <a:ext cx="2895600" cy="1954212"/>
            <a:chOff x="8165523" y="4343400"/>
            <a:chExt cx="3752850" cy="2381250"/>
          </a:xfrm>
        </p:grpSpPr>
        <p:pic>
          <p:nvPicPr>
            <p:cNvPr id="55317" name="Picture 1">
              <a:extLst>
                <a:ext uri="{FF2B5EF4-FFF2-40B4-BE49-F238E27FC236}">
                  <a16:creationId xmlns:a16="http://schemas.microsoft.com/office/drawing/2014/main" id="{88782A0E-CEF9-4345-AA31-A875F5179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523" y="4343400"/>
              <a:ext cx="3752850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BEC93E-F93D-4554-B2C9-27E56BA1E3C9}"/>
                </a:ext>
              </a:extLst>
            </p:cNvPr>
            <p:cNvSpPr txBox="1"/>
            <p:nvPr/>
          </p:nvSpPr>
          <p:spPr>
            <a:xfrm>
              <a:off x="8264282" y="4867623"/>
              <a:ext cx="1629527" cy="5629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s-CL" sz="12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PESCADOS</a:t>
              </a:r>
              <a:r>
                <a:rPr lang="en-US" altLang="es-CL" sz="1200" dirty="0">
                  <a:solidFill>
                    <a:srgbClr val="C00000"/>
                  </a:solidFill>
                  <a:latin typeface="Arial" panose="020B0604020202020204" pitchFamily="34" charset="0"/>
                </a:rPr>
                <a:t> Y </a:t>
              </a:r>
              <a:r>
                <a:rPr lang="en-US" altLang="es-CL" sz="12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MARISCOS</a:t>
              </a:r>
              <a:endParaRPr lang="en-US" altLang="es-CL" sz="12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CA3E75C-202F-4DA6-BCCB-7047A95E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485900"/>
            <a:ext cx="11049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GT" altLang="es-CL" sz="3100" dirty="0">
                <a:ea typeface="MS PGothic"/>
              </a:rPr>
              <a:t>En la Norma de HACCP, los procesadores son los responsables de controlar los peligros; por lo tanto, es importante comprender la diferencia entre procesador primario y secundario. </a:t>
            </a:r>
            <a:endParaRPr lang="es-GT" altLang="es-CL" sz="3100" dirty="0"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55300" name="TextBox 14">
            <a:extLst>
              <a:ext uri="{FF2B5EF4-FFF2-40B4-BE49-F238E27FC236}">
                <a16:creationId xmlns:a16="http://schemas.microsoft.com/office/drawing/2014/main" id="{3296F22C-0BFC-4371-AAC5-DFDD0FAC9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3368675"/>
            <a:ext cx="1924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CL" sz="24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PROCESADOR PRIMARIO</a:t>
            </a:r>
          </a:p>
        </p:txBody>
      </p:sp>
      <p:grpSp>
        <p:nvGrpSpPr>
          <p:cNvPr id="55301" name="Group 9">
            <a:extLst>
              <a:ext uri="{FF2B5EF4-FFF2-40B4-BE49-F238E27FC236}">
                <a16:creationId xmlns:a16="http://schemas.microsoft.com/office/drawing/2014/main" id="{3010C198-F210-4740-92D7-B047917FCD9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47638"/>
            <a:ext cx="1657350" cy="777875"/>
            <a:chOff x="876300" y="152400"/>
            <a:chExt cx="1657350" cy="777812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805CA8FA-0394-461A-A9B7-C30FCB3FCCC2}"/>
                </a:ext>
              </a:extLst>
            </p:cNvPr>
            <p:cNvSpPr/>
            <p:nvPr/>
          </p:nvSpPr>
          <p:spPr>
            <a:xfrm>
              <a:off x="876300" y="152400"/>
              <a:ext cx="1657350" cy="777812"/>
            </a:xfrm>
            <a:prstGeom prst="cloudCallout">
              <a:avLst>
                <a:gd name="adj1" fmla="val 32113"/>
                <a:gd name="adj2" fmla="val 931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16" name="TextBox 8">
              <a:extLst>
                <a:ext uri="{FF2B5EF4-FFF2-40B4-BE49-F238E27FC236}">
                  <a16:creationId xmlns:a16="http://schemas.microsoft.com/office/drawing/2014/main" id="{22F1D82C-8BFB-4A34-8205-B0B94F743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750" y="248918"/>
              <a:ext cx="14859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dirty="0">
                  <a:solidFill>
                    <a:srgbClr val="FFFFFF"/>
                  </a:solidFill>
                  <a:latin typeface="Arial" panose="020B0604020202020204" pitchFamily="34" charset="0"/>
                </a:rPr>
                <a:t>NOTA</a:t>
              </a:r>
            </a:p>
          </p:txBody>
        </p:sp>
      </p:grpSp>
      <p:grpSp>
        <p:nvGrpSpPr>
          <p:cNvPr id="55302" name="Group 4">
            <a:extLst>
              <a:ext uri="{FF2B5EF4-FFF2-40B4-BE49-F238E27FC236}">
                <a16:creationId xmlns:a16="http://schemas.microsoft.com/office/drawing/2014/main" id="{9529EFDF-460E-48C6-871C-E000AC393C69}"/>
              </a:ext>
            </a:extLst>
          </p:cNvPr>
          <p:cNvGrpSpPr>
            <a:grpSpLocks/>
          </p:cNvGrpSpPr>
          <p:nvPr/>
        </p:nvGrpSpPr>
        <p:grpSpPr bwMode="auto">
          <a:xfrm>
            <a:off x="8966200" y="4395788"/>
            <a:ext cx="2895600" cy="1954212"/>
            <a:chOff x="8165523" y="4343400"/>
            <a:chExt cx="3752850" cy="2381250"/>
          </a:xfrm>
        </p:grpSpPr>
        <p:pic>
          <p:nvPicPr>
            <p:cNvPr id="55313" name="Picture 1">
              <a:extLst>
                <a:ext uri="{FF2B5EF4-FFF2-40B4-BE49-F238E27FC236}">
                  <a16:creationId xmlns:a16="http://schemas.microsoft.com/office/drawing/2014/main" id="{C5274926-2CE8-4DEB-9BBC-0474A2266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523" y="4343400"/>
              <a:ext cx="3752850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BB6DF9-019B-470D-97F9-86AFFF937402}"/>
                </a:ext>
              </a:extLst>
            </p:cNvPr>
            <p:cNvSpPr txBox="1"/>
            <p:nvPr/>
          </p:nvSpPr>
          <p:spPr>
            <a:xfrm>
              <a:off x="8264282" y="4867623"/>
              <a:ext cx="1629527" cy="5629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s-CL" sz="12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PESCADOS</a:t>
              </a:r>
              <a:r>
                <a:rPr lang="en-US" altLang="es-CL" sz="1200" dirty="0">
                  <a:solidFill>
                    <a:srgbClr val="C00000"/>
                  </a:solidFill>
                  <a:latin typeface="Arial" panose="020B0604020202020204" pitchFamily="34" charset="0"/>
                </a:rPr>
                <a:t> Y </a:t>
              </a:r>
              <a:r>
                <a:rPr lang="en-US" altLang="es-CL" sz="1200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MARISCOS</a:t>
              </a:r>
              <a:endParaRPr lang="en-US" altLang="es-CL" sz="12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303" name="TextBox 26">
            <a:extLst>
              <a:ext uri="{FF2B5EF4-FFF2-40B4-BE49-F238E27FC236}">
                <a16:creationId xmlns:a16="http://schemas.microsoft.com/office/drawing/2014/main" id="{FE02DD8A-728D-49C2-8DC3-A3B9A452F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525" y="3455988"/>
            <a:ext cx="2036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CL" sz="2400" b="0" dirty="0">
                <a:solidFill>
                  <a:srgbClr val="000000"/>
                </a:solidFill>
              </a:rPr>
              <a:t>PROCESADOR </a:t>
            </a:r>
            <a:br>
              <a:rPr lang="en-US" altLang="es-CL" sz="2400" b="0">
                <a:solidFill>
                  <a:srgbClr val="000000"/>
                </a:solidFill>
              </a:rPr>
            </a:br>
            <a:r>
              <a:rPr lang="en-US" altLang="es-CL" sz="2400" b="0" dirty="0">
                <a:solidFill>
                  <a:srgbClr val="000000"/>
                </a:solidFill>
              </a:rPr>
              <a:t>SECUNDARIO</a:t>
            </a:r>
          </a:p>
        </p:txBody>
      </p:sp>
      <p:pic>
        <p:nvPicPr>
          <p:cNvPr id="55304" name="Picture 1">
            <a:extLst>
              <a:ext uri="{FF2B5EF4-FFF2-40B4-BE49-F238E27FC236}">
                <a16:creationId xmlns:a16="http://schemas.microsoft.com/office/drawing/2014/main" id="{17AD7B5D-96DA-475C-A942-F59B5D5ED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270250"/>
            <a:ext cx="2035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5" name="Group 35">
            <a:extLst>
              <a:ext uri="{FF2B5EF4-FFF2-40B4-BE49-F238E27FC236}">
                <a16:creationId xmlns:a16="http://schemas.microsoft.com/office/drawing/2014/main" id="{03D67D8D-0F70-403A-9D7D-D54667C9229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424488"/>
            <a:ext cx="2930525" cy="1050925"/>
            <a:chOff x="1068052" y="5423502"/>
            <a:chExt cx="2930525" cy="1050925"/>
          </a:xfrm>
        </p:grpSpPr>
        <p:pic>
          <p:nvPicPr>
            <p:cNvPr id="55311" name="Picture 2">
              <a:extLst>
                <a:ext uri="{FF2B5EF4-FFF2-40B4-BE49-F238E27FC236}">
                  <a16:creationId xmlns:a16="http://schemas.microsoft.com/office/drawing/2014/main" id="{5760340F-6EA2-4432-8813-D65A5438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052" y="5423502"/>
              <a:ext cx="2930525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2" name="TextBox 10">
              <a:extLst>
                <a:ext uri="{FF2B5EF4-FFF2-40B4-BE49-F238E27FC236}">
                  <a16:creationId xmlns:a16="http://schemas.microsoft.com/office/drawing/2014/main" id="{78907A81-E04C-4F8B-BA56-D78B134E7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364" y="5835606"/>
              <a:ext cx="1741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sz="1600" dirty="0">
                  <a:solidFill>
                    <a:srgbClr val="0000CC"/>
                  </a:solidFill>
                  <a:latin typeface="Arial" panose="020B0604020202020204" pitchFamily="34" charset="0"/>
                </a:rPr>
                <a:t>DE CRIADERO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6C15D9-6893-483E-918E-DAA61954FE02}"/>
              </a:ext>
            </a:extLst>
          </p:cNvPr>
          <p:cNvCxnSpPr>
            <a:cxnSpLocks/>
          </p:cNvCxnSpPr>
          <p:nvPr/>
        </p:nvCxnSpPr>
        <p:spPr>
          <a:xfrm>
            <a:off x="3454400" y="4648200"/>
            <a:ext cx="1231900" cy="347663"/>
          </a:xfrm>
          <a:prstGeom prst="straightConnector1">
            <a:avLst/>
          </a:prstGeom>
          <a:ln w="635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F6B5DD-CA5F-4B7C-BD77-85D29AFFD470}"/>
              </a:ext>
            </a:extLst>
          </p:cNvPr>
          <p:cNvCxnSpPr>
            <a:cxnSpLocks/>
            <a:stCxn id="55311" idx="3"/>
          </p:cNvCxnSpPr>
          <p:nvPr/>
        </p:nvCxnSpPr>
        <p:spPr>
          <a:xfrm flipV="1">
            <a:off x="3768725" y="5453063"/>
            <a:ext cx="917575" cy="496887"/>
          </a:xfrm>
          <a:prstGeom prst="straightConnector1">
            <a:avLst/>
          </a:prstGeom>
          <a:ln w="635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0CA675-FF05-460A-989D-1B6B97E5E25C}"/>
              </a:ext>
            </a:extLst>
          </p:cNvPr>
          <p:cNvCxnSpPr>
            <a:cxnSpLocks/>
          </p:cNvCxnSpPr>
          <p:nvPr/>
        </p:nvCxnSpPr>
        <p:spPr>
          <a:xfrm>
            <a:off x="7769225" y="5453063"/>
            <a:ext cx="1196975" cy="0"/>
          </a:xfrm>
          <a:prstGeom prst="straightConnector1">
            <a:avLst/>
          </a:prstGeom>
          <a:ln w="635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9" name="TextBox 43">
            <a:extLst>
              <a:ext uri="{FF2B5EF4-FFF2-40B4-BE49-F238E27FC236}">
                <a16:creationId xmlns:a16="http://schemas.microsoft.com/office/drawing/2014/main" id="{14F24D95-973E-4DA2-A3B1-AE6E845C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19600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CL" sz="1800" dirty="0">
                <a:solidFill>
                  <a:srgbClr val="FFFFFF"/>
                </a:solidFill>
                <a:latin typeface="Arial" panose="020B0604020202020204" pitchFamily="34" charset="0"/>
              </a:rPr>
              <a:t>SILVESTRES</a:t>
            </a:r>
          </a:p>
        </p:txBody>
      </p:sp>
      <p:sp>
        <p:nvSpPr>
          <p:cNvPr id="55310" name="CuadroTexto 1">
            <a:extLst>
              <a:ext uri="{FF2B5EF4-FFF2-40B4-BE49-F238E27FC236}">
                <a16:creationId xmlns:a16="http://schemas.microsoft.com/office/drawing/2014/main" id="{93905B98-2411-4A53-B774-2B8040FCDB9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916A4-0A95-4B77-8C9D-53D5EF55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036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E0476A1-9233-4742-8E3F-7180B4F9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30188"/>
            <a:ext cx="10134600" cy="1143000"/>
          </a:xfrm>
        </p:spPr>
        <p:txBody>
          <a:bodyPr>
            <a:normAutofit fontScale="90000"/>
          </a:bodyPr>
          <a:lstStyle/>
          <a:p>
            <a:pPr algn="l">
              <a:buSzPct val="100000"/>
              <a:defRPr/>
            </a:pPr>
            <a:r>
              <a:rPr lang="es-GT" altLang="es-CL" dirty="0">
                <a:ea typeface="MS PGothic" panose="020B0600070205080204" pitchFamily="34" charset="-128"/>
              </a:rPr>
              <a:t>Discutir Peligros y controles relacionados con pescados y mariscos</a:t>
            </a:r>
          </a:p>
        </p:txBody>
      </p:sp>
      <p:sp>
        <p:nvSpPr>
          <p:cNvPr id="57348" name="TextBox 3">
            <a:extLst>
              <a:ext uri="{FF2B5EF4-FFF2-40B4-BE49-F238E27FC236}">
                <a16:creationId xmlns:a16="http://schemas.microsoft.com/office/drawing/2014/main" id="{7FF30BCE-911A-4B2B-BA32-00642E85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1612900"/>
            <a:ext cx="66389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GT" altLang="es-CL" sz="28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Cada peligro ‘potencial’ para la inocuidad de pescados y mariscos, y las recomendaciones para las opciones de controles respectivos</a:t>
            </a:r>
            <a:r>
              <a:rPr lang="es-GT" altLang="es-CL" sz="2800" b="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MS PGothic"/>
                <a:cs typeface="Calibri"/>
              </a:rPr>
              <a:t> </a:t>
            </a:r>
            <a:r>
              <a:rPr lang="es-GT" altLang="es-CL" sz="28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se explican brevemente en la Guía de la FDA</a:t>
            </a:r>
          </a:p>
        </p:txBody>
      </p:sp>
      <p:sp>
        <p:nvSpPr>
          <p:cNvPr id="57349" name="TextBox 4">
            <a:extLst>
              <a:ext uri="{FF2B5EF4-FFF2-40B4-BE49-F238E27FC236}">
                <a16:creationId xmlns:a16="http://schemas.microsoft.com/office/drawing/2014/main" id="{7DECCBE2-DB21-4BFC-B851-9EDFFF706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3581400"/>
            <a:ext cx="6324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¿Cómo pueden los procesadores determinar los peligros ‘potenciales’ que se deberían considerar para sus especies y productos?   </a:t>
            </a:r>
            <a:br>
              <a:rPr lang="es-GT" altLang="es-CL" sz="2600" b="0" dirty="0"/>
            </a:br>
            <a:endParaRPr lang="es-GT" altLang="es-CL" sz="1100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¿Cómo pueden variar los peligros y los controles para procesadores primarios y secundarios?</a:t>
            </a:r>
          </a:p>
        </p:txBody>
      </p:sp>
      <p:sp>
        <p:nvSpPr>
          <p:cNvPr id="57350" name="CuadroTexto 1">
            <a:extLst>
              <a:ext uri="{FF2B5EF4-FFF2-40B4-BE49-F238E27FC236}">
                <a16:creationId xmlns:a16="http://schemas.microsoft.com/office/drawing/2014/main" id="{DF056D5E-0DF1-494D-B3D5-815A2ADBA03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CB59C-56C2-40FD-A57D-B04AE574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24</a:t>
            </a:fld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F0FD45-8438-48D7-9591-3A43366E5113}"/>
              </a:ext>
            </a:extLst>
          </p:cNvPr>
          <p:cNvGrpSpPr/>
          <p:nvPr/>
        </p:nvGrpSpPr>
        <p:grpSpPr>
          <a:xfrm>
            <a:off x="8409571" y="1524000"/>
            <a:ext cx="3190758" cy="4355408"/>
            <a:chOff x="8391642" y="1749495"/>
            <a:chExt cx="3190758" cy="43554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002071-0AFF-4A08-AA38-A8DF58397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1642" y="1749495"/>
              <a:ext cx="3190758" cy="4154348"/>
            </a:xfrm>
            <a:prstGeom prst="rect">
              <a:avLst/>
            </a:prstGeom>
          </p:spPr>
        </p:pic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FD8E572D-258E-47A3-B40C-C34574EEF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732">
              <a:off x="8993045" y="5612460"/>
              <a:ext cx="2130711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sz="2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rPr>
                <a:t>LIBRO GRIS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87A47F-7B46-429F-BA6B-F84A3A24474A}"/>
                </a:ext>
              </a:extLst>
            </p:cNvPr>
            <p:cNvSpPr txBox="1"/>
            <p:nvPr/>
          </p:nvSpPr>
          <p:spPr bwMode="auto">
            <a:xfrm>
              <a:off x="8855075" y="3181350"/>
              <a:ext cx="2422525" cy="4000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EC" altLang="es-CL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GUÍA</a:t>
              </a:r>
              <a:r>
                <a:rPr lang="en-US" altLang="es-CL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 DE LA FDA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972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677749EF-BAE7-41A1-83A2-72F8097CD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38" y="917187"/>
            <a:ext cx="8094662" cy="5824537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GT" altLang="es-CL" sz="2800" dirty="0">
              <a:solidFill>
                <a:srgbClr val="2F5897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600" dirty="0">
                <a:solidFill>
                  <a:srgbClr val="2F5897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Parásitos:</a:t>
            </a:r>
            <a:r>
              <a:rPr lang="es-GT" altLang="es-CL" sz="2600" dirty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 </a:t>
            </a:r>
            <a:r>
              <a:rPr lang="es-GT" altLang="es-CL" sz="26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8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Parásitos vivos en ciertas especies de pescados o mariscos que pueden infectar a los humanos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Uso adecuado de cocción y congelación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Un procesador debe congelar adecuadamente los productos que posiblemente contienen parásitos si se consumirán crudos o parcialmente cocidos (por ejemplo: sushi, sashimi, etc.)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GT" altLang="es-CL" sz="21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es-GT" altLang="es-CL" sz="2600" dirty="0">
                <a:solidFill>
                  <a:srgbClr val="2F5897"/>
                </a:solidFill>
                <a:latin typeface="Comic Sans MS"/>
                <a:ea typeface="MS PGothic"/>
              </a:rPr>
              <a:t>Patógenos de la cosecha/recolección:</a:t>
            </a:r>
            <a:r>
              <a:rPr lang="es-GT" altLang="es-CL" sz="2600" dirty="0">
                <a:solidFill>
                  <a:srgbClr val="000000"/>
                </a:solidFill>
                <a:latin typeface="Comic Sans MS"/>
                <a:ea typeface="MS PGothic"/>
              </a:rPr>
              <a:t> </a:t>
            </a:r>
            <a:endParaRPr lang="es-GT" altLang="es-CL" sz="2600" dirty="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es-GT" altLang="es-CL" sz="2800" dirty="0">
                <a:solidFill>
                  <a:srgbClr val="000000"/>
                </a:solidFill>
                <a:ea typeface="MS PGothic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Las aguas donde se pesca o cosecha pueden tener niveles altos de patógenos que contaminan mariscos o algunos pescados</a:t>
            </a:r>
            <a:endParaRPr lang="es-GT" altLang="es-CL" sz="21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Cocción adecuada por o para el consumidor y cosecha-recolectar en aguas autorizadas</a:t>
            </a:r>
            <a:endParaRPr lang="es-GT" altLang="es-CL" sz="21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moluscos bivalvos solo se recolectan en aguas aprobadas y todos los procesadores garantizan que los productos están debidamente etiquetados para su rastreabilidad </a:t>
            </a:r>
            <a:endParaRPr lang="es-GT" altLang="es-CL" sz="21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DC00AE7D-403A-429A-8D82-A7BD4BF90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556" y="4439850"/>
            <a:ext cx="3200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" descr="Unknown-1.jpeg">
            <a:extLst>
              <a:ext uri="{FF2B5EF4-FFF2-40B4-BE49-F238E27FC236}">
                <a16:creationId xmlns:a16="http://schemas.microsoft.com/office/drawing/2014/main" id="{35D78FFD-91EF-418A-AE4A-CA83FCE26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556" y="1366893"/>
            <a:ext cx="24384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>
            <a:extLst>
              <a:ext uri="{FF2B5EF4-FFF2-40B4-BE49-F238E27FC236}">
                <a16:creationId xmlns:a16="http://schemas.microsoft.com/office/drawing/2014/main" id="{826A0C02-6956-45C8-B59C-BA1D207B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"/>
            <a:ext cx="11037888" cy="898525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dirty="0">
                <a:ea typeface="MS PGothic" panose="020B0600070205080204" pitchFamily="34" charset="-128"/>
              </a:rPr>
              <a:t>Peligros para la inocuidad de los alimentos relacionados con las especies</a:t>
            </a:r>
          </a:p>
        </p:txBody>
      </p:sp>
      <p:sp>
        <p:nvSpPr>
          <p:cNvPr id="59400" name="CuadroTexto 1">
            <a:extLst>
              <a:ext uri="{FF2B5EF4-FFF2-40B4-BE49-F238E27FC236}">
                <a16:creationId xmlns:a16="http://schemas.microsoft.com/office/drawing/2014/main" id="{B624E609-0679-42DC-A638-F88569BA507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49F6F3-D33D-4530-B15B-4270E9CA403C}"/>
              </a:ext>
            </a:extLst>
          </p:cNvPr>
          <p:cNvSpPr/>
          <p:nvPr/>
        </p:nvSpPr>
        <p:spPr bwMode="auto">
          <a:xfrm>
            <a:off x="2743200" y="1096224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91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1E3AAA-34D2-4728-9383-174AF1E4B339}"/>
              </a:ext>
            </a:extLst>
          </p:cNvPr>
          <p:cNvSpPr/>
          <p:nvPr/>
        </p:nvSpPr>
        <p:spPr bwMode="auto">
          <a:xfrm>
            <a:off x="6934200" y="3829455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75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D1A2E-3FF8-4F5B-84C7-5AF4427B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315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FD8D7D8-C08C-48E5-B8A4-E7638114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"/>
            <a:ext cx="11037888" cy="898525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dirty="0">
                <a:ea typeface="MS PGothic" panose="020B0600070205080204" pitchFamily="34" charset="-128"/>
              </a:rPr>
              <a:t>Peligros para la inocuidad de los alimentos relacionados con las especies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C07BFDE-667D-492C-B670-5191FA700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974725"/>
            <a:ext cx="7932738" cy="5673725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GT" altLang="es-CL" sz="2800" dirty="0">
              <a:solidFill>
                <a:srgbClr val="2F5897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GT" altLang="es-CL" sz="2600" dirty="0">
                <a:solidFill>
                  <a:srgbClr val="2F5897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Histamina o </a:t>
            </a:r>
            <a:r>
              <a:rPr lang="es-GT" altLang="es-CL" sz="2600" dirty="0" err="1">
                <a:solidFill>
                  <a:srgbClr val="2F5897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escombrotoxina</a:t>
            </a:r>
            <a:r>
              <a:rPr lang="es-GT" altLang="es-CL" sz="2600" dirty="0">
                <a:solidFill>
                  <a:srgbClr val="2F5897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: </a:t>
            </a:r>
            <a:r>
              <a:rPr lang="es-GT" altLang="es-CL" sz="26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8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Pueden desarrollarse niveles elevados de histamina en ciertas especies de pescados expuestos a uso incorrecto de tiempo y temperatura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Prevenir el uso incorrecto de tiempo y temperatura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Todos los procesadores deben prevenir el uso incorrecto de tiempo y temperatura en las especies de pescados que son propensas a desarrollar </a:t>
            </a:r>
            <a:r>
              <a:rPr lang="es-GT" altLang="es-CL" sz="2100" b="0" dirty="0" err="1">
                <a:solidFill>
                  <a:srgbClr val="000000"/>
                </a:solidFill>
                <a:ea typeface="MS PGothic" panose="020B0600070205080204" pitchFamily="34" charset="-128"/>
              </a:rPr>
              <a:t>escombrotoxina</a:t>
            </a:r>
            <a:endParaRPr lang="es-GT" altLang="es-CL" sz="21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GT" altLang="es-CL" sz="24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GT" altLang="es-CL" sz="2600" dirty="0">
                <a:solidFill>
                  <a:srgbClr val="2F5897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Toxinas naturales:</a:t>
            </a:r>
            <a:r>
              <a:rPr lang="es-GT" altLang="es-CL" sz="26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8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Toxinas que se producen de forma natural pueden acumularse en pescados y mariscos recolectados en aguas contaminadas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Control de áreas de recolección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procesadores primarios deben confirmar que los productos que reciben no se recolectaron en aguas contaminadas</a:t>
            </a:r>
          </a:p>
        </p:txBody>
      </p:sp>
      <p:pic>
        <p:nvPicPr>
          <p:cNvPr id="61444" name="Picture 4" descr="04-pufferfish">
            <a:extLst>
              <a:ext uri="{FF2B5EF4-FFF2-40B4-BE49-F238E27FC236}">
                <a16:creationId xmlns:a16="http://schemas.microsoft.com/office/drawing/2014/main" id="{BA718CC5-835B-4F4E-86B2-77D81FC2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5" y="4761794"/>
            <a:ext cx="25146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>
            <a:extLst>
              <a:ext uri="{FF2B5EF4-FFF2-40B4-BE49-F238E27FC236}">
                <a16:creationId xmlns:a16="http://schemas.microsoft.com/office/drawing/2014/main" id="{B8E498E5-CED3-498F-A660-048CA79B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1447800"/>
            <a:ext cx="3044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" descr="images-2.jpeg">
            <a:extLst>
              <a:ext uri="{FF2B5EF4-FFF2-40B4-BE49-F238E27FC236}">
                <a16:creationId xmlns:a16="http://schemas.microsoft.com/office/drawing/2014/main" id="{8B93859C-3324-4CAF-8A34-A9FAE7B0C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2545997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CuadroTexto 1">
            <a:extLst>
              <a:ext uri="{FF2B5EF4-FFF2-40B4-BE49-F238E27FC236}">
                <a16:creationId xmlns:a16="http://schemas.microsoft.com/office/drawing/2014/main" id="{F3EA29A2-86FA-457B-B35D-83BAF415408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7E5FBB-4671-4A02-8453-B01793A60AB5}"/>
              </a:ext>
            </a:extLst>
          </p:cNvPr>
          <p:cNvSpPr/>
          <p:nvPr/>
        </p:nvSpPr>
        <p:spPr bwMode="auto">
          <a:xfrm>
            <a:off x="5867400" y="1202531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113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D4208C-D9E3-4C15-8648-74BC2BB69C5C}"/>
              </a:ext>
            </a:extLst>
          </p:cNvPr>
          <p:cNvSpPr/>
          <p:nvPr/>
        </p:nvSpPr>
        <p:spPr bwMode="auto">
          <a:xfrm>
            <a:off x="4327526" y="4074319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6-1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37A6A-5250-4E60-8ECA-16BCA07B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54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E3B0DB7-B7B3-4935-B249-8A578F04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76213"/>
            <a:ext cx="10820400" cy="933450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dirty="0">
                <a:ea typeface="MS PGothic" panose="020B0600070205080204" pitchFamily="34" charset="-128"/>
              </a:rPr>
              <a:t>Peligros para la inocuidad de los alimentos relacionados con las especies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22169D0-DFC0-4C9F-9337-82CB3E57D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382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s-GT" altLang="es-CL" sz="2800" dirty="0">
              <a:solidFill>
                <a:srgbClr val="2F5897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600" dirty="0">
                <a:solidFill>
                  <a:srgbClr val="2F5897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Contaminantes ambientales químicos: </a:t>
            </a:r>
            <a:r>
              <a:rPr lang="es-GT" altLang="es-CL" sz="26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8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Las sustancias químicas ambientales o industriales pueden acumularse en pescados y mariscos recolectados en aguas contaminadas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Control de áreas de recolección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procesadores primarios deben confirmar que los productos que reciben no se recolectaron en aguas que tienen una advertencia de salud debido a contaminación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s-GT" altLang="es-CL" sz="105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600" dirty="0">
                <a:solidFill>
                  <a:srgbClr val="2F5897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Medicamentos para la acuicultura: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8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Medicamentos usados en instalaciones de acuicultura deben estar aprobados y utilizados correctamente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Prohibir el uso de medicamentos no aprobados y seguir las instrucciones de un experto en el uso de medicamentos aprobados</a:t>
            </a:r>
            <a:endParaRPr lang="es-GT" altLang="es-CL" sz="21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procesadores primarios deben confirmar que los productos que recibieron de los proveedores de acuicultura siguen las prácticas adecuadas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2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</a:p>
        </p:txBody>
      </p:sp>
      <p:pic>
        <p:nvPicPr>
          <p:cNvPr id="63492" name="Picture 4" descr="04-aquaculture">
            <a:extLst>
              <a:ext uri="{FF2B5EF4-FFF2-40B4-BE49-F238E27FC236}">
                <a16:creationId xmlns:a16="http://schemas.microsoft.com/office/drawing/2014/main" id="{8236CCD1-583B-42E7-9E3E-A13545C4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4349997"/>
            <a:ext cx="2406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 descr="images-1.png">
            <a:extLst>
              <a:ext uri="{FF2B5EF4-FFF2-40B4-BE49-F238E27FC236}">
                <a16:creationId xmlns:a16="http://schemas.microsoft.com/office/drawing/2014/main" id="{70FBEDFF-463F-4304-8366-E08B2684F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1828800"/>
            <a:ext cx="24241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CuadroTexto 1">
            <a:extLst>
              <a:ext uri="{FF2B5EF4-FFF2-40B4-BE49-F238E27FC236}">
                <a16:creationId xmlns:a16="http://schemas.microsoft.com/office/drawing/2014/main" id="{0572082B-24B2-448F-9634-CDB7C6FA078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6785AF-0103-4D83-AD79-AE06587391FE}"/>
              </a:ext>
            </a:extLst>
          </p:cNvPr>
          <p:cNvSpPr/>
          <p:nvPr/>
        </p:nvSpPr>
        <p:spPr bwMode="auto">
          <a:xfrm>
            <a:off x="7056439" y="1185474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155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5268F3-79AF-44AD-9AC8-6E7BBC7A46C7}"/>
              </a:ext>
            </a:extLst>
          </p:cNvPr>
          <p:cNvSpPr/>
          <p:nvPr/>
        </p:nvSpPr>
        <p:spPr bwMode="auto">
          <a:xfrm>
            <a:off x="6858000" y="3586162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183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0BC06-A514-4520-92D4-B77EAF60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4315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n 2">
            <a:extLst>
              <a:ext uri="{FF2B5EF4-FFF2-40B4-BE49-F238E27FC236}">
                <a16:creationId xmlns:a16="http://schemas.microsoft.com/office/drawing/2014/main" id="{70A3D78B-A36A-4C46-B4FA-F84A11571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933450"/>
            <a:ext cx="1981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>
            <a:extLst>
              <a:ext uri="{FF2B5EF4-FFF2-40B4-BE49-F238E27FC236}">
                <a16:creationId xmlns:a16="http://schemas.microsoft.com/office/drawing/2014/main" id="{50BFC58B-9E07-407A-84D9-36780300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450"/>
            <a:ext cx="12295188" cy="914400"/>
          </a:xfrm>
        </p:spPr>
        <p:txBody>
          <a:bodyPr/>
          <a:lstStyle/>
          <a:p>
            <a:pPr algn="ctr"/>
            <a:r>
              <a:rPr lang="es-GT" altLang="es-CL" sz="3000" dirty="0">
                <a:ea typeface="MS PGothic" panose="020B0600070205080204" pitchFamily="34" charset="-128"/>
              </a:rPr>
              <a:t>Peligros para la inocuidad de los alimentos relacionados con el proceso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76B123D-522C-43E1-987D-E109CFC5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762000"/>
            <a:ext cx="9704387" cy="6048375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s-GT" altLang="es-CL" sz="1050" dirty="0">
              <a:solidFill>
                <a:srgbClr val="2F5897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s-GT" altLang="es-CL" sz="2200" dirty="0">
                <a:solidFill>
                  <a:srgbClr val="2F5897"/>
                </a:solidFill>
                <a:latin typeface="Comic Sans MS"/>
                <a:ea typeface="MS PGothic"/>
              </a:rPr>
              <a:t>Crecimiento de agentes patógenos debido a uso incorrecto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s-GT" altLang="es-CL" sz="2200" dirty="0">
                <a:solidFill>
                  <a:srgbClr val="2F5897"/>
                </a:solidFill>
                <a:latin typeface="Comic Sans MS"/>
                <a:ea typeface="MS PGothic"/>
              </a:rPr>
              <a:t>de tiempo y temperatura:</a:t>
            </a:r>
            <a:endParaRPr lang="es-GT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4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El desarrollo de agentes patógenos en productos que no se cocinarán antes de su consumo podría provocar enfermedades en los consumidores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Uso adecuado de tiempo y temperatura para productos listos para su consumo (por ejemplo: productos cocidos, ensaladas, productos ahumados o pasteurizados, sushi, etc.)</a:t>
            </a:r>
            <a:endParaRPr lang="es-GT" altLang="es-CL" sz="21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Todos los procesadores deben prevenir el uso incorrecto de tiempo y temperatura en alimentos listos para su consumo que no se cocinarán antes de consumirlos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s-GT" altLang="es-CL" sz="105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s-GT" altLang="es-CL" sz="2200" i="1" dirty="0">
                <a:solidFill>
                  <a:srgbClr val="2F5897"/>
                </a:solidFill>
                <a:latin typeface="Comic Sans MS"/>
                <a:ea typeface="MS PGothic"/>
              </a:rPr>
              <a:t>Formación de la toxina </a:t>
            </a:r>
            <a:r>
              <a:rPr lang="es-GT" altLang="es-CL" sz="2200" i="1" dirty="0" err="1">
                <a:solidFill>
                  <a:srgbClr val="2F5897"/>
                </a:solidFill>
                <a:latin typeface="Comic Sans MS"/>
                <a:ea typeface="MS PGothic"/>
              </a:rPr>
              <a:t>Clostridium</a:t>
            </a:r>
            <a:r>
              <a:rPr lang="es-GT" altLang="es-CL" sz="2200" i="1" dirty="0">
                <a:solidFill>
                  <a:srgbClr val="2F5897"/>
                </a:solidFill>
                <a:latin typeface="Comic Sans MS"/>
                <a:ea typeface="MS PGothic"/>
              </a:rPr>
              <a:t> </a:t>
            </a:r>
            <a:r>
              <a:rPr lang="es-GT" altLang="es-CL" sz="2200" i="1" dirty="0" err="1">
                <a:solidFill>
                  <a:srgbClr val="2F5897"/>
                </a:solidFill>
                <a:latin typeface="Comic Sans MS"/>
                <a:ea typeface="MS PGothic"/>
              </a:rPr>
              <a:t>botulinum</a:t>
            </a:r>
            <a:r>
              <a:rPr lang="es-GT" altLang="es-CL" sz="2200" i="1" dirty="0">
                <a:solidFill>
                  <a:srgbClr val="2F5897"/>
                </a:solidFill>
                <a:latin typeface="Comic Sans MS"/>
                <a:ea typeface="MS PGothic"/>
              </a:rPr>
              <a:t>:</a:t>
            </a:r>
            <a:r>
              <a:rPr lang="es-GT" altLang="es-CL" sz="2200" dirty="0">
                <a:solidFill>
                  <a:srgbClr val="2F5897"/>
                </a:solidFill>
                <a:latin typeface="Comic Sans MS"/>
                <a:ea typeface="MS PGothic"/>
              </a:rPr>
              <a:t> </a:t>
            </a:r>
            <a:endParaRPr lang="es-GT" altLang="es-CL" sz="2200" dirty="0">
              <a:solidFill>
                <a:srgbClr val="2F5897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400" dirty="0">
                <a:solidFill>
                  <a:srgbClr val="000000"/>
                </a:solidFill>
                <a:ea typeface="MS PGothic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: </a:t>
            </a:r>
            <a:r>
              <a:rPr lang="es-GT" altLang="es-CL" sz="2100" b="0" i="1" dirty="0">
                <a:solidFill>
                  <a:srgbClr val="000000"/>
                </a:solidFill>
                <a:ea typeface="MS PGothic"/>
              </a:rPr>
              <a:t>C. </a:t>
            </a:r>
            <a:r>
              <a:rPr lang="es-GT" altLang="es-CL" sz="2100" b="0" i="1" dirty="0" err="1">
                <a:solidFill>
                  <a:srgbClr val="000000"/>
                </a:solidFill>
                <a:ea typeface="MS PGothic"/>
              </a:rPr>
              <a:t>bot</a:t>
            </a:r>
            <a:r>
              <a:rPr lang="es-GT" altLang="es-CL" sz="2100" b="0" i="1" dirty="0">
                <a:solidFill>
                  <a:srgbClr val="000000"/>
                </a:solidFill>
                <a:ea typeface="MS PGothic"/>
              </a:rPr>
              <a:t> </a:t>
            </a: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puede formarse en productos ahumados, salados y encurtidos, y productos envasados en empaques con oxígeno reducido (ROP, por sus siglas en inglés), que están sujetos a uso incorrecto de tiempo y temperatura	</a:t>
            </a:r>
            <a:endParaRPr lang="es-GT" altLang="es-CL" sz="21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Uso adecuado de tiempo y temperatura en productos ahumados, salados, encurtidos y productos ROP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Todos los procesadores deben prevenir el uso incorrecto de tiempo y temperatura en productos ahumados, salados, encurtidos y productos ROP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s-GT" altLang="es-CL" sz="24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s-GT" altLang="es-CL" sz="2400" b="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65541" name="Picture 5" descr="SalmononSlicer">
            <a:extLst>
              <a:ext uri="{FF2B5EF4-FFF2-40B4-BE49-F238E27FC236}">
                <a16:creationId xmlns:a16="http://schemas.microsoft.com/office/drawing/2014/main" id="{4F7BE2CA-4AAB-40DE-952A-EA239753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50" y="4191000"/>
            <a:ext cx="2178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CuadroTexto 1">
            <a:extLst>
              <a:ext uri="{FF2B5EF4-FFF2-40B4-BE49-F238E27FC236}">
                <a16:creationId xmlns:a16="http://schemas.microsoft.com/office/drawing/2014/main" id="{09F5D843-3AF6-4061-A736-10061D55A33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65545" name="CuadroTexto 1">
            <a:extLst>
              <a:ext uri="{FF2B5EF4-FFF2-40B4-BE49-F238E27FC236}">
                <a16:creationId xmlns:a16="http://schemas.microsoft.com/office/drawing/2014/main" id="{F38A5A8B-3C35-4B00-B7D4-3BBA9B359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1427163"/>
            <a:ext cx="685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GT" altLang="en-US" sz="1000" dirty="0">
                <a:latin typeface="Arial Black" panose="020B0A04020102020204" pitchFamily="34" charset="0"/>
              </a:rPr>
              <a:t>Zona de peligro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60847F-35B0-4178-ABB6-1F01E7ED427D}"/>
              </a:ext>
            </a:extLst>
          </p:cNvPr>
          <p:cNvSpPr/>
          <p:nvPr/>
        </p:nvSpPr>
        <p:spPr bwMode="auto">
          <a:xfrm>
            <a:off x="9054422" y="959757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209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BD8456-F15D-4D27-98F4-2A7E2EE8BD53}"/>
              </a:ext>
            </a:extLst>
          </p:cNvPr>
          <p:cNvSpPr/>
          <p:nvPr/>
        </p:nvSpPr>
        <p:spPr bwMode="auto">
          <a:xfrm>
            <a:off x="7212227" y="3945731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245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D89A4-5F54-4D62-81C3-A9859771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28</a:t>
            </a:fld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A6A77E2-B2F7-4422-8BDF-ED8A3C16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125200" cy="1143000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dirty="0">
                <a:ea typeface="MS PGothic" panose="020B0600070205080204" pitchFamily="34" charset="-128"/>
              </a:rPr>
              <a:t>Peligros para la inocuidad de los alimentos relacionados con el proceso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872D5AC-24BA-4388-8714-3332C6EE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46163"/>
            <a:ext cx="9296400" cy="55070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s-GT" altLang="es-CL" sz="2800" dirty="0">
              <a:solidFill>
                <a:srgbClr val="2F5897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es-GT" altLang="es-CL" sz="2600" dirty="0">
                <a:solidFill>
                  <a:srgbClr val="2F5897"/>
                </a:solidFill>
                <a:latin typeface="Comic Sans MS"/>
                <a:ea typeface="MS PGothic"/>
              </a:rPr>
              <a:t>Formación de toxinas de </a:t>
            </a:r>
            <a:r>
              <a:rPr lang="es-GT" altLang="es-CL" sz="2600" i="1" dirty="0" err="1">
                <a:solidFill>
                  <a:srgbClr val="2F5897"/>
                </a:solidFill>
                <a:latin typeface="Comic Sans MS"/>
                <a:ea typeface="MS PGothic"/>
              </a:rPr>
              <a:t>Staphylococcus</a:t>
            </a:r>
            <a:r>
              <a:rPr lang="es-GT" altLang="es-CL" sz="2600" i="1" dirty="0">
                <a:solidFill>
                  <a:srgbClr val="2F5897"/>
                </a:solidFill>
                <a:latin typeface="Comic Sans MS"/>
                <a:ea typeface="MS PGothic"/>
              </a:rPr>
              <a:t> </a:t>
            </a:r>
            <a:r>
              <a:rPr lang="es-GT" altLang="es-CL" sz="2600" i="1" dirty="0" err="1">
                <a:solidFill>
                  <a:srgbClr val="2F5897"/>
                </a:solidFill>
                <a:latin typeface="Comic Sans MS"/>
                <a:ea typeface="MS PGothic"/>
              </a:rPr>
              <a:t>aureus</a:t>
            </a:r>
            <a:r>
              <a:rPr lang="es-GT" altLang="es-CL" sz="2600" dirty="0">
                <a:solidFill>
                  <a:srgbClr val="2F5897"/>
                </a:solidFill>
                <a:latin typeface="Comic Sans MS"/>
                <a:ea typeface="MS PGothic"/>
              </a:rPr>
              <a:t>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800" dirty="0">
                <a:solidFill>
                  <a:srgbClr val="000000"/>
                </a:solidFill>
                <a:ea typeface="MS PGothic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: </a:t>
            </a:r>
            <a:r>
              <a:rPr lang="es-GT" altLang="es-CL" sz="2100" b="0" i="1" dirty="0">
                <a:solidFill>
                  <a:srgbClr val="000000"/>
                </a:solidFill>
                <a:ea typeface="MS PGothic"/>
              </a:rPr>
              <a:t>S. </a:t>
            </a:r>
            <a:r>
              <a:rPr lang="es-GT" altLang="es-CL" sz="2100" b="0" i="1" dirty="0" err="1">
                <a:solidFill>
                  <a:srgbClr val="000000"/>
                </a:solidFill>
                <a:ea typeface="MS PGothic"/>
              </a:rPr>
              <a:t>aureus</a:t>
            </a:r>
            <a:r>
              <a:rPr lang="es-GT" altLang="es-CL" sz="2100" b="0" i="1" dirty="0">
                <a:solidFill>
                  <a:srgbClr val="000000"/>
                </a:solidFill>
                <a:ea typeface="MS PGothic"/>
              </a:rPr>
              <a:t> </a:t>
            </a: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puede desarrollarse en productos rebozados y salados que están sujetos a uso incorrecto de tiempo y temperatura	</a:t>
            </a:r>
            <a:endParaRPr lang="es-GT" altLang="es-CL" sz="21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Mantener producto de tiempo y temperatura apropiados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procesadores deben prevenir el uso incorrecto de tiempo y temperatura en productos rebozados y salados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GT" altLang="es-CL" sz="12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s-GT" altLang="es-CL" sz="2600" dirty="0">
                <a:solidFill>
                  <a:srgbClr val="2F5897"/>
                </a:solidFill>
                <a:latin typeface="Comic Sans MS"/>
                <a:ea typeface="MS PGothic"/>
              </a:rPr>
              <a:t>Procesos de cocción, pasteurización y no térmicos: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4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Alimentos mal cocidos o pasteurizados o no procesados térmicamente que pueden contener patógenos y causar enfermedades en los consumidores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Se deben usar procesos de cocción, pasteurización o procesos no térmicos científicamente validados para eliminar todos los patógenos</a:t>
            </a:r>
            <a:endParaRPr lang="es-GT" altLang="es-CL" sz="21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procesadores deben monitorear continuamente sus procesos de cocción, pasteurización y procesos no térmicos para garantizar que se han cumplido los límites predeterminados validados</a:t>
            </a:r>
          </a:p>
          <a:p>
            <a:pPr>
              <a:buFont typeface="Arial" panose="020B0604020202020204" pitchFamily="34" charset="0"/>
              <a:buNone/>
            </a:pPr>
            <a:endParaRPr lang="es-GT" altLang="es-CL" sz="24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s-GT" altLang="es-CL" sz="2400" b="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67588" name="Picture 1" descr="Unknown.jpeg">
            <a:extLst>
              <a:ext uri="{FF2B5EF4-FFF2-40B4-BE49-F238E27FC236}">
                <a16:creationId xmlns:a16="http://schemas.microsoft.com/office/drawing/2014/main" id="{617DD64C-F080-4C63-A6D4-449CD65CF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75" y="1965325"/>
            <a:ext cx="1825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 descr="images.jpeg">
            <a:extLst>
              <a:ext uri="{FF2B5EF4-FFF2-40B4-BE49-F238E27FC236}">
                <a16:creationId xmlns:a16="http://schemas.microsoft.com/office/drawing/2014/main" id="{84276255-6CA8-4533-B649-F03392CA1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9624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CuadroTexto 1">
            <a:extLst>
              <a:ext uri="{FF2B5EF4-FFF2-40B4-BE49-F238E27FC236}">
                <a16:creationId xmlns:a16="http://schemas.microsoft.com/office/drawing/2014/main" id="{F3A0DC67-7E10-4CB2-92F3-9B44A215359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439CC1-46F9-452E-A151-39E6619B2E52}"/>
              </a:ext>
            </a:extLst>
          </p:cNvPr>
          <p:cNvSpPr/>
          <p:nvPr/>
        </p:nvSpPr>
        <p:spPr bwMode="auto">
          <a:xfrm>
            <a:off x="8838256" y="1474787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309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7C644A-684F-4FA1-A4C0-7DAFE22457CF}"/>
              </a:ext>
            </a:extLst>
          </p:cNvPr>
          <p:cNvSpPr/>
          <p:nvPr/>
        </p:nvSpPr>
        <p:spPr bwMode="auto">
          <a:xfrm>
            <a:off x="9181070" y="3717131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315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60859-EFC6-49C2-896D-BC4D09AA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29</a:t>
            </a:fld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0E9C917-63EE-4896-894C-3AC10BFF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509588"/>
            <a:ext cx="10058400" cy="1143000"/>
          </a:xfrm>
        </p:spPr>
        <p:txBody>
          <a:bodyPr/>
          <a:lstStyle/>
          <a:p>
            <a:r>
              <a:rPr lang="es-GT" altLang="es-CL" dirty="0">
                <a:ea typeface="MS PGothic" panose="020B0600070205080204" pitchFamily="34" charset="-128"/>
              </a:rPr>
              <a:t>Propósito de esta capacitación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08C5E3A-2760-4268-9AA5-FA12B2EA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71638"/>
            <a:ext cx="86106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s-GT" altLang="es-CL" sz="2800" dirty="0">
                <a:solidFill>
                  <a:srgbClr val="2F5897"/>
                </a:solidFill>
                <a:ea typeface="MS PGothic"/>
              </a:rPr>
              <a:t>Las personas que completen este curso cumplirán con los requisitos de capacitación de la Norma HACCP para pescados y mariscos de la FDA y podrán hacer lo siguiente:</a:t>
            </a:r>
            <a:br>
              <a:rPr lang="es-GT" altLang="es-CL" sz="2400" b="0" dirty="0">
                <a:ea typeface="MS PGothic" panose="020B0600070205080204" pitchFamily="34" charset="-128"/>
              </a:rPr>
            </a:br>
            <a:endParaRPr lang="es-GT" altLang="es-CL" sz="24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s-GT" altLang="es-CL" sz="2400" dirty="0">
                <a:solidFill>
                  <a:srgbClr val="000000"/>
                </a:solidFill>
                <a:ea typeface="MS PGothic"/>
              </a:rPr>
              <a:t>Desarrollar</a:t>
            </a:r>
            <a:r>
              <a:rPr lang="es-GT" altLang="es-CL" sz="2400" b="0" dirty="0">
                <a:solidFill>
                  <a:srgbClr val="000000"/>
                </a:solidFill>
                <a:ea typeface="MS PGothic"/>
              </a:rPr>
              <a:t> un Plan HACCP para productos de pescados y mariscos, según lo exigido por la norma de la FDA.</a:t>
            </a:r>
            <a:endParaRPr lang="es-GT" altLang="es-CL" sz="24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s-GT" altLang="es-CL" sz="2400" dirty="0">
                <a:solidFill>
                  <a:srgbClr val="000000"/>
                </a:solidFill>
                <a:ea typeface="MS PGothic"/>
              </a:rPr>
              <a:t>Reevaluar</a:t>
            </a:r>
            <a:r>
              <a:rPr lang="es-GT" altLang="es-CL" sz="2400" b="0" dirty="0">
                <a:solidFill>
                  <a:srgbClr val="000000"/>
                </a:solidFill>
                <a:ea typeface="MS PGothic"/>
              </a:rPr>
              <a:t> o modificar un Plan HACCP según sea necesario o exigido por la norma de la FDA</a:t>
            </a:r>
            <a:endParaRPr lang="es-GT" altLang="es-CL" sz="24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s-GT" altLang="es-CL" sz="2400" dirty="0">
                <a:solidFill>
                  <a:srgbClr val="000000"/>
                </a:solidFill>
                <a:ea typeface="MS PGothic"/>
              </a:rPr>
              <a:t>Revisar</a:t>
            </a:r>
            <a:r>
              <a:rPr lang="es-GT" altLang="es-CL" sz="2400" b="0" dirty="0">
                <a:solidFill>
                  <a:srgbClr val="000000"/>
                </a:solidFill>
                <a:ea typeface="MS PGothic"/>
              </a:rPr>
              <a:t> registros del Plan HACCP según lo exigido por la norma de la FDA</a:t>
            </a:r>
            <a:endParaRPr lang="es-GT" altLang="es-CL" sz="2400" b="0" dirty="0">
              <a:solidFill>
                <a:srgbClr val="000000"/>
              </a:solidFill>
              <a:ea typeface="MS PGothic"/>
              <a:cs typeface="Calibri"/>
            </a:endParaRPr>
          </a:p>
        </p:txBody>
      </p:sp>
      <p:pic>
        <p:nvPicPr>
          <p:cNvPr id="14340" name="Picture 1">
            <a:extLst>
              <a:ext uri="{FF2B5EF4-FFF2-40B4-BE49-F238E27FC236}">
                <a16:creationId xmlns:a16="http://schemas.microsoft.com/office/drawing/2014/main" id="{20D81468-AB14-445C-8B1B-7BD991B73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1333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uadroTexto 1">
            <a:extLst>
              <a:ext uri="{FF2B5EF4-FFF2-40B4-BE49-F238E27FC236}">
                <a16:creationId xmlns:a16="http://schemas.microsoft.com/office/drawing/2014/main" id="{6F5439CA-47CF-4209-843F-198A848060F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04F37-11EE-41BF-A86D-1DE160E2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F676048-891B-4948-978D-550AB7FA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8"/>
            <a:ext cx="10972800" cy="1143000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dirty="0">
                <a:ea typeface="MS PGothic" panose="020B0600070205080204" pitchFamily="34" charset="-128"/>
              </a:rPr>
              <a:t>Peligros para la inocuidad de los alimentos relacionados con el proceso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5F501E7-AA1F-436D-83DC-E53C505A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11" y="1246574"/>
            <a:ext cx="8955088" cy="5328724"/>
          </a:xfrm>
        </p:spPr>
        <p:txBody>
          <a:bodyPr/>
          <a:lstStyle/>
          <a:p>
            <a:pPr>
              <a:buNone/>
            </a:pPr>
            <a:r>
              <a:rPr lang="es-GT" altLang="es-CL" sz="2400" dirty="0">
                <a:solidFill>
                  <a:srgbClr val="2F5897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Alérgenos alimentarios no declarados:</a:t>
            </a:r>
            <a:r>
              <a:rPr lang="es-GT" altLang="es-CL" sz="24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000" u="sng" dirty="0">
                <a:solidFill>
                  <a:srgbClr val="000000"/>
                </a:solidFill>
                <a:ea typeface="MS PGothic" panose="020B0600070205080204" pitchFamily="34" charset="-128"/>
              </a:rPr>
              <a:t>Peligro</a:t>
            </a: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000" b="0" i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s-GT" altLang="es-CL" sz="2000" b="0" dirty="0">
                <a:solidFill>
                  <a:srgbClr val="000000"/>
                </a:solidFill>
                <a:ea typeface="MS PGothic" panose="020B0600070205080204" pitchFamily="34" charset="-128"/>
              </a:rPr>
              <a:t>Peces de escamas y crustáceos se consideran como alérgenos alimentarios principales</a:t>
            </a:r>
          </a:p>
          <a:p>
            <a:pPr>
              <a:lnSpc>
                <a:spcPct val="80000"/>
              </a:lnSpc>
              <a:buNone/>
            </a:pP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0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</a:t>
            </a: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000" b="0" dirty="0">
                <a:solidFill>
                  <a:srgbClr val="000000"/>
                </a:solidFill>
                <a:ea typeface="MS PGothic" panose="020B0600070205080204" pitchFamily="34" charset="-128"/>
              </a:rPr>
              <a:t> Peces de escamas y crustáceos, o productos que los contienen deben estar etiquetados con su nombre comercial correcto</a:t>
            </a:r>
          </a:p>
          <a:p>
            <a:pPr>
              <a:lnSpc>
                <a:spcPct val="80000"/>
              </a:lnSpc>
              <a:buNone/>
            </a:pP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0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0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procesadores deben asegurarse de que todos los envases que contienen pescados y crustáceos están etiquetados con su nombre comercial correcto</a:t>
            </a:r>
          </a:p>
          <a:p>
            <a:pPr>
              <a:lnSpc>
                <a:spcPct val="80000"/>
              </a:lnSpc>
              <a:buNone/>
            </a:pPr>
            <a:endParaRPr lang="es-GT" altLang="es-CL" sz="20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buNone/>
            </a:pPr>
            <a:r>
              <a:rPr lang="es-GT" altLang="es-CL" sz="2600" dirty="0">
                <a:solidFill>
                  <a:srgbClr val="2F5897"/>
                </a:solidFill>
                <a:latin typeface="Comic Sans MS"/>
                <a:ea typeface="MS PGothic"/>
              </a:rPr>
              <a:t>Sustancias que provocan intolerancia a los alimentos: </a:t>
            </a:r>
            <a:endParaRPr lang="es-GT" altLang="es-CL" sz="2600" dirty="0">
              <a:solidFill>
                <a:srgbClr val="2F5897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es-GT" altLang="es-CL" sz="1400" dirty="0">
                <a:solidFill>
                  <a:srgbClr val="000000"/>
                </a:solidFill>
                <a:ea typeface="MS PGothic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: </a:t>
            </a:r>
            <a:r>
              <a:rPr lang="es-GT" altLang="es-CL" sz="2100" b="0" i="1" dirty="0">
                <a:solidFill>
                  <a:srgbClr val="000000"/>
                </a:solidFill>
                <a:ea typeface="MS PGothic"/>
              </a:rPr>
              <a:t> </a:t>
            </a: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Los sulfitos y algunos colorantes pueden provocar una reacción de intolerancia en algunos consumidores </a:t>
            </a:r>
            <a:endParaRPr lang="es-GT" altLang="es-CL" sz="2100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productos que contienen sustancias que provocan </a:t>
            </a:r>
            <a:b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intolerancia a los alimentos deben estar debidamente etiquetados para advertir a los consumidores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procesadores deben asegurarse de que los productos que provocan intolerancia a los alimentos están debidamente etiquetados</a:t>
            </a:r>
          </a:p>
          <a:p>
            <a:pPr>
              <a:buFont typeface="Arial" panose="020B0604020202020204" pitchFamily="34" charset="0"/>
              <a:buNone/>
            </a:pPr>
            <a:r>
              <a:rPr lang="es-GT" altLang="es-CL" sz="22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endParaRPr lang="es-GT" altLang="es-CL" sz="24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69636" name="Picture 4" descr="SeafoodRetailDisplay Pic for Customized Section">
            <a:extLst>
              <a:ext uri="{FF2B5EF4-FFF2-40B4-BE49-F238E27FC236}">
                <a16:creationId xmlns:a16="http://schemas.microsoft.com/office/drawing/2014/main" id="{7561798A-EC50-46CC-AD3C-47BA0C155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3" y="4148138"/>
            <a:ext cx="25034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CuadroTexto 1">
            <a:extLst>
              <a:ext uri="{FF2B5EF4-FFF2-40B4-BE49-F238E27FC236}">
                <a16:creationId xmlns:a16="http://schemas.microsoft.com/office/drawing/2014/main" id="{DC5DCD33-71A1-44D7-8B10-74F314FF079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C14785-FFE6-4B35-9E67-76EF59A4C3A9}"/>
              </a:ext>
            </a:extLst>
          </p:cNvPr>
          <p:cNvSpPr/>
          <p:nvPr/>
        </p:nvSpPr>
        <p:spPr bwMode="auto">
          <a:xfrm>
            <a:off x="8554410" y="3466484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19-1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377593-8FA5-4AE2-8B39-FFBD9059CF3E}"/>
              </a:ext>
            </a:extLst>
          </p:cNvPr>
          <p:cNvSpPr/>
          <p:nvPr/>
        </p:nvSpPr>
        <p:spPr bwMode="auto">
          <a:xfrm>
            <a:off x="8564707" y="1295400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19-1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48ED0-F392-4939-8777-C04025CE22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781"/>
          <a:stretch/>
        </p:blipFill>
        <p:spPr>
          <a:xfrm>
            <a:off x="9612312" y="1739901"/>
            <a:ext cx="2503488" cy="21002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C5C49-BC1A-46A1-99D4-098AAA5D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30</a:t>
            </a:fld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3405D85-8860-4719-8C6C-6C505F84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931"/>
            <a:ext cx="11277600" cy="914400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dirty="0">
                <a:ea typeface="MS PGothic" panose="020B0600070205080204" pitchFamily="34" charset="-128"/>
              </a:rPr>
              <a:t>Peligros para la inocuidad de los alimentos relacionados con el proceso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66058C8-16F3-467C-9DDF-1C210B600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9372600" cy="5468669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800" dirty="0">
                <a:solidFill>
                  <a:srgbClr val="2F5897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Inclusión de metal en productos terminados: </a:t>
            </a:r>
          </a:p>
          <a:p>
            <a:pPr>
              <a:lnSpc>
                <a:spcPct val="80000"/>
              </a:lnSpc>
              <a:buNone/>
            </a:pPr>
            <a:r>
              <a:rPr lang="es-GT" altLang="es-CL" sz="2800" dirty="0">
                <a:solidFill>
                  <a:srgbClr val="2F5897"/>
                </a:solidFill>
                <a:latin typeface="Comic Sans MS"/>
                <a:ea typeface="MS PGothic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: </a:t>
            </a:r>
            <a:r>
              <a:rPr lang="es-GT" altLang="es-CL" sz="2100" b="0" i="1" dirty="0">
                <a:solidFill>
                  <a:srgbClr val="000000"/>
                </a:solidFill>
                <a:ea typeface="MS PGothic"/>
              </a:rPr>
              <a:t> </a:t>
            </a: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Los fragmentos de metal no detectados en alimentos pueden provocar lesión física a los consumidores </a:t>
            </a:r>
            <a:endParaRPr lang="es-GT" altLang="es-CL" sz="2100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>
              <a:lnSpc>
                <a:spcPct val="80000"/>
              </a:lnSpc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: </a:t>
            </a:r>
            <a:r>
              <a:rPr lang="es-GT" sz="2100" b="0" dirty="0">
                <a:solidFill>
                  <a:srgbClr val="000000"/>
                </a:solidFill>
                <a:ea typeface="MS PGothic"/>
              </a:rPr>
              <a:t>Establecer métodos para la detección de metales, s</a:t>
            </a: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i es probable que la maquinaria del fabricante introduzca fragmentos de metal no detectados en los alimentos  </a:t>
            </a:r>
            <a:endParaRPr lang="es-GT" altLang="es-CL" sz="2100" dirty="0">
              <a:solidFill>
                <a:srgbClr val="000000"/>
              </a:solidFill>
              <a:ea typeface="MS PGothic"/>
            </a:endParaRPr>
          </a:p>
          <a:p>
            <a:pPr>
              <a:lnSpc>
                <a:spcPct val="80000"/>
              </a:lnSpc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Los procesadores deben pasar todos los envases con el producto terminado a través de un detector de metales o usar un método equivalente para asegurarse de que no se vendan productos contaminados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	</a:t>
            </a:r>
            <a:endParaRPr lang="es-GT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GT" altLang="es-CL" sz="6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800" dirty="0">
                <a:solidFill>
                  <a:srgbClr val="2F5897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Inclusión de vidrio en productos terminados: </a:t>
            </a:r>
          </a:p>
          <a:p>
            <a:pPr>
              <a:lnSpc>
                <a:spcPct val="80000"/>
              </a:lnSpc>
              <a:buNone/>
            </a:pPr>
            <a:r>
              <a:rPr lang="es-GT" altLang="es-CL" sz="2800" dirty="0">
                <a:solidFill>
                  <a:srgbClr val="000000"/>
                </a:solidFill>
                <a:ea typeface="MS PGothic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/>
              </a:rPr>
              <a:t>Peligro</a:t>
            </a:r>
            <a:r>
              <a:rPr lang="es-GT" altLang="es-CL" sz="2100" dirty="0">
                <a:solidFill>
                  <a:srgbClr val="000000"/>
                </a:solidFill>
                <a:ea typeface="MS PGothic"/>
              </a:rPr>
              <a:t>: </a:t>
            </a:r>
            <a:r>
              <a:rPr lang="es-GT" altLang="es-CL" sz="2100" b="0" i="1" dirty="0">
                <a:solidFill>
                  <a:srgbClr val="000000"/>
                </a:solidFill>
                <a:ea typeface="MS PGothic"/>
              </a:rPr>
              <a:t> </a:t>
            </a:r>
            <a:r>
              <a:rPr lang="es-GT" altLang="es-CL" sz="2100" b="0" dirty="0">
                <a:solidFill>
                  <a:srgbClr val="000000"/>
                </a:solidFill>
                <a:ea typeface="MS PGothic"/>
              </a:rPr>
              <a:t>Los fragmentos de vidrio no detectados en alimentos pueden provocar lesión física a los consumidores </a:t>
            </a:r>
            <a:endParaRPr lang="es-GT" altLang="es-CL" sz="2100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Se debe inspeccionar los envases de vidrio para asegurarse de que el vidrio no ha contaminado los alimentos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  <a:r>
              <a:rPr lang="es-GT" altLang="es-CL" sz="2100" u="sng" dirty="0">
                <a:solidFill>
                  <a:srgbClr val="000000"/>
                </a:solidFill>
                <a:ea typeface="MS PGothic" panose="020B0600070205080204" pitchFamily="34" charset="-128"/>
              </a:rPr>
              <a:t>Controles de HACCP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r>
              <a:rPr lang="es-GT" altLang="es-CL" sz="21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procesadores deben inspeccionar los envases de vidrio para detectar roturas, grietas u otros tipos de contaminación por vidrio, para asegurarse de que no se vendan productos contaminados</a:t>
            </a:r>
            <a:r>
              <a:rPr lang="es-GT" altLang="es-CL" sz="2100" dirty="0">
                <a:solidFill>
                  <a:srgbClr val="000000"/>
                </a:solidFill>
                <a:ea typeface="MS PGothic" panose="020B0600070205080204" pitchFamily="34" charset="-128"/>
              </a:rPr>
              <a:t>	</a:t>
            </a:r>
          </a:p>
        </p:txBody>
      </p:sp>
      <p:pic>
        <p:nvPicPr>
          <p:cNvPr id="71684" name="Picture 4" descr="04-glass-26">
            <a:extLst>
              <a:ext uri="{FF2B5EF4-FFF2-40B4-BE49-F238E27FC236}">
                <a16:creationId xmlns:a16="http://schemas.microsoft.com/office/drawing/2014/main" id="{67E5A8FD-6757-45D8-A912-3A094C3B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334" y="1657178"/>
            <a:ext cx="2286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CuadroTexto 1">
            <a:extLst>
              <a:ext uri="{FF2B5EF4-FFF2-40B4-BE49-F238E27FC236}">
                <a16:creationId xmlns:a16="http://schemas.microsoft.com/office/drawing/2014/main" id="{DF08F01A-F5BB-4864-B673-8DFF78FEA53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8F73C4-B6DC-48EB-BC65-9A477C98CFB5}"/>
              </a:ext>
            </a:extLst>
          </p:cNvPr>
          <p:cNvSpPr/>
          <p:nvPr/>
        </p:nvSpPr>
        <p:spPr bwMode="auto">
          <a:xfrm>
            <a:off x="8668933" y="1143332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385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D0D014-F01D-48BD-8471-238C48628D14}"/>
              </a:ext>
            </a:extLst>
          </p:cNvPr>
          <p:cNvSpPr/>
          <p:nvPr/>
        </p:nvSpPr>
        <p:spPr bwMode="auto">
          <a:xfrm>
            <a:off x="8709181" y="4029734"/>
            <a:ext cx="792161" cy="4905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395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5BCBF-AFBC-4284-BC4D-53007B53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31</a:t>
            </a:fld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A450E6-372C-4C4F-BF3E-11340451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644"/>
            <a:ext cx="4936117" cy="6858000"/>
          </a:xfrm>
          <a:prstGeom prst="rect">
            <a:avLst/>
          </a:prstGeom>
        </p:spPr>
      </p:pic>
      <p:sp>
        <p:nvSpPr>
          <p:cNvPr id="67586" name="Rectangle 2">
            <a:extLst>
              <a:ext uri="{FF2B5EF4-FFF2-40B4-BE49-F238E27FC236}">
                <a16:creationId xmlns:a16="http://schemas.microsoft.com/office/drawing/2014/main" id="{BAB01858-74FD-4219-8DDE-2C7672E1A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0" y="990600"/>
            <a:ext cx="4702175" cy="619125"/>
          </a:xfrm>
        </p:spPr>
        <p:txBody>
          <a:bodyPr>
            <a:normAutofit fontScale="90000"/>
          </a:bodyPr>
          <a:lstStyle/>
          <a:p>
            <a:pPr algn="ctr">
              <a:buSzPct val="100000"/>
              <a:defRPr/>
            </a:pPr>
            <a:r>
              <a:rPr lang="es-GT" altLang="es-CL" sz="3600" dirty="0">
                <a:cs typeface="Arial"/>
              </a:rPr>
              <a:t>Controles recomendados de la Guía de la FDA</a:t>
            </a:r>
            <a:br>
              <a:rPr lang="es-GT" altLang="es-CL" sz="3600" dirty="0">
                <a:cs typeface="Arial" panose="020B0604020202020204" pitchFamily="34" charset="0"/>
              </a:rPr>
            </a:br>
            <a:endParaRPr lang="es-GT" altLang="es-CL" sz="3600">
              <a:ea typeface="Calibri"/>
              <a:cs typeface="Arial" panose="020B0604020202020204" pitchFamily="34" charset="0"/>
            </a:endParaRPr>
          </a:p>
        </p:txBody>
      </p:sp>
      <p:sp>
        <p:nvSpPr>
          <p:cNvPr id="73731" name="TextBox 1">
            <a:extLst>
              <a:ext uri="{FF2B5EF4-FFF2-40B4-BE49-F238E27FC236}">
                <a16:creationId xmlns:a16="http://schemas.microsoft.com/office/drawing/2014/main" id="{2F700E88-1E29-42FA-AEC2-2BE5B47DC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344571"/>
            <a:ext cx="5486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+mj-lt"/>
              <a:buAutoNum type="arabicPeriod"/>
            </a:pPr>
            <a:r>
              <a:rPr lang="es-GT" altLang="es-CL" sz="2400" b="0" dirty="0">
                <a:solidFill>
                  <a:srgbClr val="000000"/>
                </a:solidFill>
              </a:rPr>
              <a:t>Antecedentes</a:t>
            </a:r>
          </a:p>
          <a:p>
            <a:pPr>
              <a:spcBef>
                <a:spcPct val="0"/>
              </a:spcBef>
              <a:buFont typeface="+mj-lt"/>
              <a:buAutoNum type="arabicPeriod"/>
            </a:pPr>
            <a:r>
              <a:rPr lang="es-GT" altLang="es-CL" sz="2400" b="0" dirty="0">
                <a:solidFill>
                  <a:srgbClr val="000000"/>
                </a:solidFill>
              </a:rPr>
              <a:t>Determinar si el peligro es significativo</a:t>
            </a:r>
          </a:p>
          <a:p>
            <a:pPr>
              <a:spcBef>
                <a:spcPct val="0"/>
              </a:spcBef>
              <a:buFont typeface="+mj-lt"/>
              <a:buAutoNum type="arabicPeriod"/>
            </a:pPr>
            <a:r>
              <a:rPr lang="es-GT" altLang="es-CL" sz="2400" b="0" dirty="0">
                <a:solidFill>
                  <a:srgbClr val="000000"/>
                </a:solidFill>
              </a:rPr>
              <a:t>Identificación de PCC</a:t>
            </a:r>
          </a:p>
          <a:p>
            <a:pPr>
              <a:spcBef>
                <a:spcPct val="0"/>
              </a:spcBef>
              <a:buFont typeface="+mj-lt"/>
              <a:buAutoNum type="arabicPeriod"/>
            </a:pPr>
            <a:r>
              <a:rPr lang="es-GT" altLang="es-CL" sz="2400" b="0" dirty="0">
                <a:solidFill>
                  <a:srgbClr val="000000"/>
                </a:solidFill>
              </a:rPr>
              <a:t>Distintas estrategias de control</a:t>
            </a:r>
          </a:p>
          <a:p>
            <a:pPr lvl="1">
              <a:spcBef>
                <a:spcPct val="0"/>
              </a:spcBef>
            </a:pPr>
            <a:r>
              <a:rPr lang="es-GT" altLang="es-CL" sz="2400" b="0" dirty="0">
                <a:solidFill>
                  <a:srgbClr val="000000"/>
                </a:solidFill>
              </a:rPr>
              <a:t>Límites críticos</a:t>
            </a:r>
          </a:p>
          <a:p>
            <a:pPr lvl="1">
              <a:spcBef>
                <a:spcPct val="0"/>
              </a:spcBef>
            </a:pPr>
            <a:r>
              <a:rPr lang="es-GT" altLang="es-CL" sz="2400" b="0" dirty="0">
                <a:solidFill>
                  <a:srgbClr val="000000"/>
                </a:solidFill>
              </a:rPr>
              <a:t>Monitoreo</a:t>
            </a:r>
          </a:p>
          <a:p>
            <a:pPr lvl="1">
              <a:spcBef>
                <a:spcPct val="0"/>
              </a:spcBef>
            </a:pPr>
            <a:r>
              <a:rPr lang="es-GT" altLang="es-CL" sz="24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Acciones correctivas</a:t>
            </a:r>
          </a:p>
          <a:p>
            <a:pPr lvl="1">
              <a:spcBef>
                <a:spcPct val="0"/>
              </a:spcBef>
            </a:pPr>
            <a:r>
              <a:rPr lang="es-GT" altLang="es-CL" sz="2400" b="0" dirty="0">
                <a:solidFill>
                  <a:srgbClr val="000000"/>
                </a:solidFill>
              </a:rPr>
              <a:t>Registros</a:t>
            </a:r>
          </a:p>
          <a:p>
            <a:pPr lvl="1">
              <a:spcBef>
                <a:spcPct val="0"/>
              </a:spcBef>
            </a:pPr>
            <a:r>
              <a:rPr lang="es-GT" altLang="es-CL" sz="2400" b="0" dirty="0">
                <a:solidFill>
                  <a:srgbClr val="000000"/>
                </a:solidFill>
              </a:rPr>
              <a:t>Verificaciones</a:t>
            </a:r>
          </a:p>
          <a:p>
            <a:pPr lvl="1">
              <a:spcBef>
                <a:spcPct val="0"/>
              </a:spcBef>
            </a:pPr>
            <a:r>
              <a:rPr lang="es-GT" altLang="es-CL" sz="2400" b="0" dirty="0">
                <a:solidFill>
                  <a:srgbClr val="000000"/>
                </a:solidFill>
              </a:rPr>
              <a:t>Ejemplos de Planes HACCP</a:t>
            </a:r>
          </a:p>
          <a:p>
            <a:pPr>
              <a:spcBef>
                <a:spcPct val="0"/>
              </a:spcBef>
            </a:pPr>
            <a:r>
              <a:rPr lang="es-GT" altLang="es-CL" sz="2400" b="0" dirty="0">
                <a:solidFill>
                  <a:srgbClr val="000000"/>
                </a:solidFill>
              </a:rPr>
              <a:t>Referencias</a:t>
            </a:r>
          </a:p>
        </p:txBody>
      </p:sp>
      <p:sp>
        <p:nvSpPr>
          <p:cNvPr id="73734" name="CuadroTexto 1">
            <a:extLst>
              <a:ext uri="{FF2B5EF4-FFF2-40B4-BE49-F238E27FC236}">
                <a16:creationId xmlns:a16="http://schemas.microsoft.com/office/drawing/2014/main" id="{40570E20-3801-417B-AA76-60547B7441A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5208B-7408-49AF-9341-C0BBE5BEE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9156">
            <a:off x="5916624" y="382955"/>
            <a:ext cx="1175292" cy="15220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70641-730C-441C-B32D-EAAED453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32</a:t>
            </a:fld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2">
            <a:extLst>
              <a:ext uri="{FF2B5EF4-FFF2-40B4-BE49-F238E27FC236}">
                <a16:creationId xmlns:a16="http://schemas.microsoft.com/office/drawing/2014/main" id="{2D89FAA9-F0D0-4A42-BE64-094D298BA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01700"/>
            <a:ext cx="10363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altLang="es-CL" sz="5200" dirty="0">
                <a:solidFill>
                  <a:srgbClr val="42568D"/>
                </a:solidFill>
              </a:rPr>
              <a:t>   </a:t>
            </a:r>
            <a:r>
              <a:rPr lang="es-GT" altLang="es-CL" sz="5200" dirty="0">
                <a:solidFill>
                  <a:srgbClr val="42568D"/>
                </a:solidFill>
              </a:rPr>
              <a:t>Desarrollo de un programa HACCP</a:t>
            </a:r>
          </a:p>
        </p:txBody>
      </p:sp>
      <p:grpSp>
        <p:nvGrpSpPr>
          <p:cNvPr id="75779" name="Group 9">
            <a:extLst>
              <a:ext uri="{FF2B5EF4-FFF2-40B4-BE49-F238E27FC236}">
                <a16:creationId xmlns:a16="http://schemas.microsoft.com/office/drawing/2014/main" id="{8BBA15B7-2F3B-40E8-9B2A-1B8D6F1DBBCA}"/>
              </a:ext>
            </a:extLst>
          </p:cNvPr>
          <p:cNvGrpSpPr>
            <a:grpSpLocks/>
          </p:cNvGrpSpPr>
          <p:nvPr/>
        </p:nvGrpSpPr>
        <p:grpSpPr bwMode="auto">
          <a:xfrm>
            <a:off x="7704138" y="2362200"/>
            <a:ext cx="1676400" cy="1308100"/>
            <a:chOff x="3124200" y="5029200"/>
            <a:chExt cx="1676400" cy="1308675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60A75AF2-9D38-4F23-957D-C304A36510B0}"/>
                </a:ext>
              </a:extLst>
            </p:cNvPr>
            <p:cNvSpPr/>
            <p:nvPr/>
          </p:nvSpPr>
          <p:spPr>
            <a:xfrm>
              <a:off x="3124200" y="5029200"/>
              <a:ext cx="1676400" cy="1308675"/>
            </a:xfrm>
            <a:prstGeom prst="triangle">
              <a:avLst>
                <a:gd name="adj" fmla="val 49310"/>
              </a:avLst>
            </a:prstGeom>
            <a:solidFill>
              <a:srgbClr val="FFC000"/>
            </a:solidFill>
            <a:ln w="603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785" name="TextBox 4">
              <a:extLst>
                <a:ext uri="{FF2B5EF4-FFF2-40B4-BE49-F238E27FC236}">
                  <a16:creationId xmlns:a16="http://schemas.microsoft.com/office/drawing/2014/main" id="{A276AA93-35AC-45A4-9747-F559A460F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900" y="5657494"/>
              <a:ext cx="1143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s-CL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PCC</a:t>
              </a:r>
            </a:p>
          </p:txBody>
        </p:sp>
      </p:grpSp>
      <p:sp>
        <p:nvSpPr>
          <p:cNvPr id="75780" name="TextBox 3">
            <a:extLst>
              <a:ext uri="{FF2B5EF4-FFF2-40B4-BE49-F238E27FC236}">
                <a16:creationId xmlns:a16="http://schemas.microsoft.com/office/drawing/2014/main" id="{E201C6F5-37E8-4A0B-9633-98A46210F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48138"/>
            <a:ext cx="3865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sz="4400" dirty="0">
                <a:solidFill>
                  <a:srgbClr val="000000"/>
                </a:solidFill>
              </a:rPr>
              <a:t>Plan HACCP  </a:t>
            </a:r>
            <a:r>
              <a:rPr lang="en-US" altLang="es-CL" sz="4000" dirty="0">
                <a:solidFill>
                  <a:srgbClr val="000000"/>
                </a:solidFill>
              </a:rPr>
              <a:t>=  </a:t>
            </a:r>
          </a:p>
        </p:txBody>
      </p:sp>
      <p:sp>
        <p:nvSpPr>
          <p:cNvPr id="75781" name="TextBox 11">
            <a:extLst>
              <a:ext uri="{FF2B5EF4-FFF2-40B4-BE49-F238E27FC236}">
                <a16:creationId xmlns:a16="http://schemas.microsoft.com/office/drawing/2014/main" id="{BE9EAE73-CD14-466C-B573-AFC35C744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06700"/>
            <a:ext cx="4837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C" altLang="es-CL" sz="4000" dirty="0">
                <a:solidFill>
                  <a:srgbClr val="000000"/>
                </a:solidFill>
              </a:rPr>
              <a:t>Análisis de peligros  </a:t>
            </a:r>
            <a:r>
              <a:rPr lang="en-US" altLang="es-CL" sz="4000" dirty="0">
                <a:solidFill>
                  <a:srgbClr val="000000"/>
                </a:solidFill>
              </a:rPr>
              <a:t>=    </a:t>
            </a:r>
          </a:p>
        </p:txBody>
      </p:sp>
      <p:pic>
        <p:nvPicPr>
          <p:cNvPr id="75782" name="Picture 2" descr="http://tse1.mm.bing.net/th?&amp;id=OIP.M418b4eaf28e61f4cd484ccd520370378H0&amp;w=299&amp;h=274&amp;c=0&amp;pid=1.9&amp;rs=0&amp;p=0&amp;r=0">
            <a:hlinkClick r:id="rId3"/>
            <a:extLst>
              <a:ext uri="{FF2B5EF4-FFF2-40B4-BE49-F238E27FC236}">
                <a16:creationId xmlns:a16="http://schemas.microsoft.com/office/drawing/2014/main" id="{10650AE0-417F-4425-9B63-31CBC28F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364">
            <a:off x="7573963" y="4133850"/>
            <a:ext cx="193516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CuadroTexto 1">
            <a:extLst>
              <a:ext uri="{FF2B5EF4-FFF2-40B4-BE49-F238E27FC236}">
                <a16:creationId xmlns:a16="http://schemas.microsoft.com/office/drawing/2014/main" id="{1C7262CC-7B92-4C69-9795-2A8CE58AE4D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7BC4FE-83A9-41AA-9A7D-AFFBAE6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33</a:t>
            </a:fld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DA4278-FCE6-4623-883D-441843531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" t="24475" r="16228" b="4545"/>
          <a:stretch/>
        </p:blipFill>
        <p:spPr>
          <a:xfrm>
            <a:off x="4392244" y="3629045"/>
            <a:ext cx="7622213" cy="1986506"/>
          </a:xfrm>
          <a:prstGeom prst="rect">
            <a:avLst/>
          </a:prstGeom>
          <a:ln>
            <a:noFill/>
          </a:ln>
        </p:spPr>
      </p:pic>
      <p:sp>
        <p:nvSpPr>
          <p:cNvPr id="77826" name="Rectangle 2">
            <a:extLst>
              <a:ext uri="{FF2B5EF4-FFF2-40B4-BE49-F238E27FC236}">
                <a16:creationId xmlns:a16="http://schemas.microsoft.com/office/drawing/2014/main" id="{3D07CB34-0715-41E2-B33B-447ED27F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436563"/>
            <a:ext cx="8229600" cy="838200"/>
          </a:xfrm>
        </p:spPr>
        <p:txBody>
          <a:bodyPr/>
          <a:lstStyle/>
          <a:p>
            <a:r>
              <a:rPr lang="es-GT" altLang="es-CL" sz="4400" dirty="0">
                <a:ea typeface="MS PGothic"/>
              </a:rPr>
              <a:t>Desarrollando el Plan HACCP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024C6-8AA8-4778-8D99-31E5FDDD1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46" y="1909166"/>
            <a:ext cx="3312208" cy="42898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B374-7D77-4A30-9ABD-5B222EB0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5400" y="6365472"/>
            <a:ext cx="2844800" cy="288925"/>
          </a:xfrm>
        </p:spPr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EB06B-BF22-4D82-B697-CDE423FDA370}"/>
              </a:ext>
            </a:extLst>
          </p:cNvPr>
          <p:cNvSpPr/>
          <p:nvPr/>
        </p:nvSpPr>
        <p:spPr>
          <a:xfrm>
            <a:off x="4245706" y="1823267"/>
            <a:ext cx="754380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GT" altLang="es-CL" sz="2000" dirty="0">
                <a:solidFill>
                  <a:srgbClr val="000000"/>
                </a:solidFill>
              </a:rPr>
              <a:t>El libro anaranjado proporciona un ejemplo de cómo desarrollar un Plan HACCP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99A72F-9DF9-4C82-AE2F-C4281C9A80BE}"/>
              </a:ext>
            </a:extLst>
          </p:cNvPr>
          <p:cNvSpPr/>
          <p:nvPr/>
        </p:nvSpPr>
        <p:spPr bwMode="auto">
          <a:xfrm>
            <a:off x="5392597" y="2729309"/>
            <a:ext cx="5372101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GT" sz="2200" dirty="0"/>
              <a:t>CAPÍTULO 4: Página 69: Filetes de </a:t>
            </a:r>
            <a:r>
              <a:rPr lang="es-GT" sz="2200" dirty="0" err="1"/>
              <a:t>Mahi</a:t>
            </a:r>
            <a:r>
              <a:rPr lang="es-GT" sz="2200" dirty="0"/>
              <a:t> </a:t>
            </a:r>
            <a:r>
              <a:rPr lang="es-GT" sz="2200" dirty="0" err="1"/>
              <a:t>mahi</a:t>
            </a:r>
            <a:endParaRPr lang="es-GT" sz="2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E968E9-9810-4B85-9E1E-61DBC1AFACBA}"/>
              </a:ext>
            </a:extLst>
          </p:cNvPr>
          <p:cNvSpPr/>
          <p:nvPr/>
        </p:nvSpPr>
        <p:spPr>
          <a:xfrm>
            <a:off x="1219200" y="2895600"/>
            <a:ext cx="990600" cy="152400"/>
          </a:xfrm>
          <a:prstGeom prst="rect">
            <a:avLst/>
          </a:prstGeom>
          <a:solidFill>
            <a:srgbClr val="E66B19"/>
          </a:solidFill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00" spc="-15" dirty="0" err="1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Sexta</a:t>
            </a:r>
            <a:r>
              <a:rPr lang="en-US" sz="7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700" spc="-15" dirty="0" err="1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edición</a:t>
            </a:r>
            <a:r>
              <a:rPr lang="en-US" sz="700" spc="-15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7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700" spc="-15" dirty="0" err="1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junio</a:t>
            </a:r>
            <a:r>
              <a:rPr lang="en-US" sz="7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700" spc="-15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n-US" sz="7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700" spc="-15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endParaRPr lang="en-US" sz="4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478AAB-F9DF-4171-8360-FAED8F48E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784" y="229495"/>
            <a:ext cx="3151162" cy="4081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F68733-32F7-4900-9FA9-257F3D73D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489" y="2046356"/>
            <a:ext cx="3190758" cy="4154348"/>
          </a:xfrm>
          <a:prstGeom prst="rect">
            <a:avLst/>
          </a:prstGeom>
        </p:spPr>
      </p:pic>
      <p:sp>
        <p:nvSpPr>
          <p:cNvPr id="79874" name="Rectangle 2">
            <a:extLst>
              <a:ext uri="{FF2B5EF4-FFF2-40B4-BE49-F238E27FC236}">
                <a16:creationId xmlns:a16="http://schemas.microsoft.com/office/drawing/2014/main" id="{78FFC205-58FE-4797-BE11-22BC8DA5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436563"/>
            <a:ext cx="8229600" cy="838200"/>
          </a:xfrm>
        </p:spPr>
        <p:txBody>
          <a:bodyPr/>
          <a:lstStyle/>
          <a:p>
            <a:r>
              <a:rPr lang="es-GT" altLang="es-CL" sz="4400" dirty="0">
                <a:ea typeface="MS PGothic" panose="020B0600070205080204" pitchFamily="34" charset="-128"/>
              </a:rPr>
              <a:t>Desarrollo del Plan HACCP</a:t>
            </a:r>
          </a:p>
        </p:txBody>
      </p:sp>
      <p:sp>
        <p:nvSpPr>
          <p:cNvPr id="79876" name="TextBox 1">
            <a:extLst>
              <a:ext uri="{FF2B5EF4-FFF2-40B4-BE49-F238E27FC236}">
                <a16:creationId xmlns:a16="http://schemas.microsoft.com/office/drawing/2014/main" id="{6EC3D1D9-AE1C-4B73-A01E-A0D70413E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2" y="1891260"/>
            <a:ext cx="65436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GT" altLang="es-CL" sz="36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El curso del Segmento 2 explicará cómo se desarrolló el Plan HACCP </a:t>
            </a:r>
            <a:r>
              <a:rPr lang="es-GT" sz="3600" b="0" dirty="0">
                <a:latin typeface="Calibri"/>
                <a:ea typeface="MS PGothic"/>
                <a:cs typeface="Calibri"/>
              </a:rPr>
              <a:t>Aplicado al </a:t>
            </a:r>
            <a:r>
              <a:rPr lang="es-GT" sz="3600" dirty="0">
                <a:latin typeface="Calibri"/>
                <a:ea typeface="MS PGothic"/>
                <a:cs typeface="Calibri"/>
              </a:rPr>
              <a:t>Ejemplo: Filetes de </a:t>
            </a:r>
            <a:r>
              <a:rPr lang="es-GT" sz="3600" dirty="0" err="1">
                <a:latin typeface="Calibri"/>
                <a:ea typeface="MS PGothic"/>
                <a:cs typeface="Calibri"/>
              </a:rPr>
              <a:t>Mahi</a:t>
            </a:r>
            <a:r>
              <a:rPr lang="es-GT" sz="3600" dirty="0">
                <a:latin typeface="Calibri"/>
                <a:ea typeface="MS PGothic"/>
                <a:cs typeface="Calibri"/>
              </a:rPr>
              <a:t> </a:t>
            </a:r>
            <a:r>
              <a:rPr lang="es-GT" sz="3600" dirty="0" err="1">
                <a:latin typeface="Calibri"/>
                <a:ea typeface="MS PGothic"/>
                <a:cs typeface="Calibri"/>
              </a:rPr>
              <a:t>mahi</a:t>
            </a:r>
            <a:r>
              <a:rPr lang="es-GT" sz="3600" dirty="0">
                <a:latin typeface="Calibri"/>
                <a:ea typeface="MS PGothic"/>
                <a:cs typeface="Calibri"/>
              </a:rPr>
              <a:t> </a:t>
            </a:r>
            <a:r>
              <a:rPr lang="es-GT" sz="3600" b="0" dirty="0">
                <a:latin typeface="Calibri"/>
                <a:ea typeface="MS PGothic"/>
                <a:cs typeface="Calibri"/>
              </a:rPr>
              <a:t>y</a:t>
            </a:r>
            <a:r>
              <a:rPr lang="es-GT" sz="3600" dirty="0">
                <a:latin typeface="Calibri"/>
                <a:ea typeface="MS PGothic"/>
                <a:cs typeface="Calibri"/>
              </a:rPr>
              <a:t> </a:t>
            </a:r>
            <a:r>
              <a:rPr lang="es-GT" altLang="es-CL" sz="3600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cómo se utilizó las recomendaciones en la </a:t>
            </a:r>
            <a:r>
              <a:rPr lang="es-GT" altLang="es-CL" sz="3600" dirty="0">
                <a:latin typeface="Arial"/>
                <a:ea typeface="MS PGothic"/>
                <a:cs typeface="Arial"/>
              </a:rPr>
              <a:t>GUÍA DE LA FDA.</a:t>
            </a:r>
          </a:p>
          <a:p>
            <a:pPr>
              <a:spcBef>
                <a:spcPct val="0"/>
              </a:spcBef>
              <a:buNone/>
            </a:pPr>
            <a:br>
              <a:rPr lang="es-GT" altLang="es-CL" sz="3600" dirty="0"/>
            </a:br>
            <a:endParaRPr lang="es-GT" altLang="es-CL" sz="36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01662CD-5CFA-4791-BE72-27479457C86B}"/>
              </a:ext>
            </a:extLst>
          </p:cNvPr>
          <p:cNvSpPr txBox="1">
            <a:spLocks noChangeArrowheads="1"/>
          </p:cNvSpPr>
          <p:nvPr/>
        </p:nvSpPr>
        <p:spPr bwMode="auto">
          <a:xfrm rot="9732">
            <a:off x="2397696" y="6364737"/>
            <a:ext cx="2130711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GT" altLang="es-CL" sz="2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LIBRO GRIS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2C741-5BFF-46A2-B45A-D4CB0BFEE850}"/>
              </a:ext>
            </a:extLst>
          </p:cNvPr>
          <p:cNvSpPr txBox="1"/>
          <p:nvPr/>
        </p:nvSpPr>
        <p:spPr bwMode="auto">
          <a:xfrm rot="7648">
            <a:off x="2395726" y="3434644"/>
            <a:ext cx="2422525" cy="40163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GT" altLang="es-CL" sz="2000" dirty="0">
                <a:latin typeface="Arial" panose="020B0604020202020204" pitchFamily="34" charset="0"/>
              </a:rPr>
              <a:t>GUÍA DE LA FDA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FA84C-3204-479B-973B-9DEBC914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9144F8-6101-41F9-9766-CB413ACA4E86}"/>
              </a:ext>
            </a:extLst>
          </p:cNvPr>
          <p:cNvSpPr/>
          <p:nvPr/>
        </p:nvSpPr>
        <p:spPr>
          <a:xfrm>
            <a:off x="1943490" y="1218204"/>
            <a:ext cx="1014890" cy="153396"/>
          </a:xfrm>
          <a:prstGeom prst="rect">
            <a:avLst/>
          </a:prstGeom>
          <a:solidFill>
            <a:srgbClr val="E66B19"/>
          </a:solidFill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00" spc="-15" dirty="0" err="1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Sexta</a:t>
            </a:r>
            <a:r>
              <a:rPr lang="en-US" sz="7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700" spc="-15" dirty="0" err="1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edición</a:t>
            </a:r>
            <a:r>
              <a:rPr lang="en-US" sz="700" spc="-15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7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700" spc="-15" dirty="0" err="1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junio</a:t>
            </a:r>
            <a:r>
              <a:rPr lang="en-US" sz="7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700" spc="-15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n-US" sz="700" spc="-40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700" spc="-15" dirty="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endParaRPr lang="en-US" sz="400" dirty="0">
              <a:solidFill>
                <a:srgbClr val="18171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0AA9F0-7DAA-45FC-A4F0-FB0049454F95}"/>
              </a:ext>
            </a:extLst>
          </p:cNvPr>
          <p:cNvSpPr/>
          <p:nvPr/>
        </p:nvSpPr>
        <p:spPr>
          <a:xfrm>
            <a:off x="5099367" y="3459797"/>
            <a:ext cx="2298065" cy="2432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spc="-15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Sexta</a:t>
            </a:r>
            <a:r>
              <a:rPr lang="en-US" sz="1200" spc="-4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spc="-15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edición,</a:t>
            </a:r>
            <a:r>
              <a:rPr lang="en-US" sz="1200" spc="-4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spc="-15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junio</a:t>
            </a:r>
            <a:r>
              <a:rPr lang="en-US" sz="1200" spc="-4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spc="-15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n-US" sz="1200" spc="-40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spc="-15">
                <a:solidFill>
                  <a:srgbClr val="FFFE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endParaRPr lang="en-US" sz="1000">
              <a:solidFill>
                <a:srgbClr val="18171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DE6E220-F95D-4C40-8DE8-79035038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7825"/>
            <a:ext cx="10668000" cy="1143000"/>
          </a:xfrm>
        </p:spPr>
        <p:txBody>
          <a:bodyPr/>
          <a:lstStyle/>
          <a:p>
            <a:r>
              <a:rPr lang="es-GT" altLang="es-CL" dirty="0">
                <a:ea typeface="MS PGothic"/>
              </a:rPr>
              <a:t>Etapa preliminar 1.   Reunir el equipo de HACCP</a:t>
            </a:r>
          </a:p>
        </p:txBody>
      </p:sp>
      <p:grpSp>
        <p:nvGrpSpPr>
          <p:cNvPr id="81923" name="Group 4">
            <a:extLst>
              <a:ext uri="{FF2B5EF4-FFF2-40B4-BE49-F238E27FC236}">
                <a16:creationId xmlns:a16="http://schemas.microsoft.com/office/drawing/2014/main" id="{D9E4F161-C8C7-49A0-AFA2-28E9E697D7CD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933575"/>
            <a:ext cx="6999288" cy="4314825"/>
            <a:chOff x="2666679" y="1933783"/>
            <a:chExt cx="6999496" cy="4314617"/>
          </a:xfrm>
        </p:grpSpPr>
        <p:pic>
          <p:nvPicPr>
            <p:cNvPr id="81925" name="Picture 4" descr="07_color_coded_clean_teamFinal">
              <a:extLst>
                <a:ext uri="{FF2B5EF4-FFF2-40B4-BE49-F238E27FC236}">
                  <a16:creationId xmlns:a16="http://schemas.microsoft.com/office/drawing/2014/main" id="{6E2B571F-D8B8-4A8A-B563-54CB12E19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362200"/>
              <a:ext cx="6465775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6" name="TextBox 3">
              <a:extLst>
                <a:ext uri="{FF2B5EF4-FFF2-40B4-BE49-F238E27FC236}">
                  <a16:creationId xmlns:a16="http://schemas.microsoft.com/office/drawing/2014/main" id="{834BEAA2-739A-43AB-B94D-7067DD8C2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6679" y="2009979"/>
              <a:ext cx="1676450" cy="5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s-CL" sz="2800" dirty="0">
                  <a:solidFill>
                    <a:srgbClr val="000000"/>
                  </a:solidFill>
                </a:rPr>
                <a:t>Gerentes</a:t>
              </a:r>
            </a:p>
          </p:txBody>
        </p:sp>
        <p:sp>
          <p:nvSpPr>
            <p:cNvPr id="81927" name="TextBox 7">
              <a:extLst>
                <a:ext uri="{FF2B5EF4-FFF2-40B4-BE49-F238E27FC236}">
                  <a16:creationId xmlns:a16="http://schemas.microsoft.com/office/drawing/2014/main" id="{61BDA683-9B0B-42BB-A06B-EA5B6CD96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422" y="1933783"/>
              <a:ext cx="2137782" cy="52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s-CL" sz="2800">
                  <a:solidFill>
                    <a:srgbClr val="000000"/>
                  </a:solidFill>
                  <a:latin typeface="Calibri"/>
                  <a:ea typeface="MS PGothic"/>
                  <a:cs typeface="Calibri"/>
                </a:rPr>
                <a:t>Saneamiento</a:t>
              </a:r>
              <a:endParaRPr lang="en-US" altLang="es-CL" sz="2800">
                <a:solidFill>
                  <a:srgbClr val="000000"/>
                </a:solidFill>
                <a:cs typeface="Calibri"/>
              </a:endParaRPr>
            </a:p>
          </p:txBody>
        </p:sp>
        <p:sp>
          <p:nvSpPr>
            <p:cNvPr id="81928" name="TextBox 8">
              <a:extLst>
                <a:ext uri="{FF2B5EF4-FFF2-40B4-BE49-F238E27FC236}">
                  <a16:creationId xmlns:a16="http://schemas.microsoft.com/office/drawing/2014/main" id="{4A4B2E84-AE73-4638-B852-A6B640598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533" y="2457633"/>
              <a:ext cx="2601989" cy="52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s-CL" sz="2800" dirty="0">
                  <a:solidFill>
                    <a:srgbClr val="000000"/>
                  </a:solidFill>
                </a:rPr>
                <a:t>Procesamiento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4FF6C-4928-48CA-8B7E-A5B428C0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36</a:t>
            </a:fld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2DE57-8ED7-47D4-88FD-2081AA330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27"/>
          <a:stretch/>
        </p:blipFill>
        <p:spPr>
          <a:xfrm>
            <a:off x="696914" y="1648904"/>
            <a:ext cx="10972800" cy="4635120"/>
          </a:xfrm>
          <a:prstGeom prst="rect">
            <a:avLst/>
          </a:prstGeom>
        </p:spPr>
      </p:pic>
      <p:sp>
        <p:nvSpPr>
          <p:cNvPr id="83970" name="Rectangle 2">
            <a:extLst>
              <a:ext uri="{FF2B5EF4-FFF2-40B4-BE49-F238E27FC236}">
                <a16:creationId xmlns:a16="http://schemas.microsoft.com/office/drawing/2014/main" id="{A4A80EEA-3A1C-4793-8D78-7CC7A0D2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14" y="152400"/>
            <a:ext cx="10325100" cy="917575"/>
          </a:xfrm>
        </p:spPr>
        <p:txBody>
          <a:bodyPr/>
          <a:lstStyle/>
          <a:p>
            <a:r>
              <a:rPr lang="es-GT" altLang="es-CL" dirty="0">
                <a:ea typeface="MS PGothic" panose="020B0600070205080204" pitchFamily="34" charset="-128"/>
              </a:rPr>
              <a:t>Etapa preliminar 2.   Describir el producto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A2536D-4DE0-452D-BA80-6CF2191D2C99}"/>
              </a:ext>
            </a:extLst>
          </p:cNvPr>
          <p:cNvSpPr/>
          <p:nvPr/>
        </p:nvSpPr>
        <p:spPr bwMode="auto">
          <a:xfrm>
            <a:off x="8176846" y="943892"/>
            <a:ext cx="3621088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4: Página 74</a:t>
            </a: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467F23-9104-495D-91B7-DB26CFE4AC0D}"/>
              </a:ext>
            </a:extLst>
          </p:cNvPr>
          <p:cNvSpPr/>
          <p:nvPr/>
        </p:nvSpPr>
        <p:spPr>
          <a:xfrm>
            <a:off x="1066800" y="6284024"/>
            <a:ext cx="7188200" cy="575702"/>
          </a:xfrm>
          <a:prstGeom prst="roundRect">
            <a:avLst/>
          </a:prstGeom>
          <a:solidFill>
            <a:schemeClr val="bg1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solidFill>
                  <a:srgbClr val="E66B19"/>
                </a:solidFill>
              </a:rPr>
              <a:t>El libro anaranjado proporciona un formulario útil para la información preliminar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0157C-24F6-4682-9359-569B7F87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63E870-1F7B-874D-E6AA-7A162E4D3523}"/>
              </a:ext>
            </a:extLst>
          </p:cNvPr>
          <p:cNvSpPr/>
          <p:nvPr/>
        </p:nvSpPr>
        <p:spPr bwMode="auto">
          <a:xfrm>
            <a:off x="9993922" y="5730815"/>
            <a:ext cx="2087319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s-GT" sz="2400" dirty="0"/>
              <a:t>Apéndice 2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1E616DA-BE2D-439E-BA4D-85DD7A4F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03" y="342242"/>
            <a:ext cx="10486416" cy="917575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dirty="0">
                <a:ea typeface="MS PGothic"/>
              </a:rPr>
              <a:t>Etapa preliminar 3. Diagrama de flujo del proceso</a:t>
            </a:r>
          </a:p>
        </p:txBody>
      </p:sp>
      <p:sp>
        <p:nvSpPr>
          <p:cNvPr id="86021" name="TextBox 4">
            <a:extLst>
              <a:ext uri="{FF2B5EF4-FFF2-40B4-BE49-F238E27FC236}">
                <a16:creationId xmlns:a16="http://schemas.microsoft.com/office/drawing/2014/main" id="{3265F0DB-B0CE-408D-BB13-98249CC6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73238"/>
            <a:ext cx="533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C" altLang="es-CL" sz="2800" b="0" dirty="0">
                <a:latin typeface="Calibri"/>
                <a:ea typeface="MS PGothic"/>
                <a:cs typeface="Calibri"/>
              </a:rPr>
              <a:t>Crear un diagrama de flujo del proceso; y</a:t>
            </a:r>
            <a:endParaRPr lang="es-EC" dirty="0"/>
          </a:p>
          <a:p>
            <a:pPr>
              <a:spcBef>
                <a:spcPct val="0"/>
              </a:spcBef>
              <a:buNone/>
            </a:pPr>
            <a:endParaRPr lang="es-EC" altLang="es-CL" sz="2800" b="0" dirty="0">
              <a:cs typeface="Calibri"/>
            </a:endParaRPr>
          </a:p>
          <a:p>
            <a:pPr>
              <a:spcBef>
                <a:spcPct val="0"/>
              </a:spcBef>
              <a:buNone/>
            </a:pPr>
            <a:r>
              <a:rPr lang="es-EC" altLang="es-CL" sz="2800" b="0" dirty="0">
                <a:latin typeface="Calibri"/>
                <a:ea typeface="MS PGothic"/>
                <a:cs typeface="Calibri"/>
              </a:rPr>
              <a:t>Crear una narrativa del proceso que describa el producto y lo que ocurre en cada etapa </a:t>
            </a:r>
          </a:p>
          <a:p>
            <a:pPr>
              <a:spcBef>
                <a:spcPct val="0"/>
              </a:spcBef>
              <a:buNone/>
            </a:pPr>
            <a:endParaRPr lang="es-EC" altLang="es-CL" sz="2800" b="0" dirty="0">
              <a:cs typeface="Calibri"/>
            </a:endParaRPr>
          </a:p>
          <a:p>
            <a:pPr>
              <a:spcBef>
                <a:spcPct val="0"/>
              </a:spcBef>
              <a:buNone/>
            </a:pPr>
            <a:r>
              <a:rPr lang="es-EC" sz="2800" b="0" dirty="0">
                <a:latin typeface="Calibri"/>
                <a:ea typeface="Calibri"/>
                <a:cs typeface="Calibri"/>
              </a:rPr>
              <a:t>Ejemplo: Filetes frescos de </a:t>
            </a:r>
            <a:r>
              <a:rPr lang="es-EC" sz="2800" b="0" dirty="0" err="1">
                <a:latin typeface="Calibri"/>
                <a:ea typeface="Calibri"/>
                <a:cs typeface="Calibri"/>
              </a:rPr>
              <a:t>mahi-mahi</a:t>
            </a:r>
            <a:endParaRPr lang="es-EC" b="0" dirty="0">
              <a:latin typeface="Calibri"/>
              <a:cs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B5F805-1A2A-4A09-BC02-1E0A222CAF60}"/>
              </a:ext>
            </a:extLst>
          </p:cNvPr>
          <p:cNvSpPr/>
          <p:nvPr/>
        </p:nvSpPr>
        <p:spPr bwMode="auto">
          <a:xfrm>
            <a:off x="3013321" y="5462911"/>
            <a:ext cx="3621088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4: Página 75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39B40-5053-4230-886A-DFC6E93C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172" y="1867584"/>
            <a:ext cx="4895242" cy="39614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8C1A48-F3C0-458E-9B34-A243C6AE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38</a:t>
            </a:fld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27D6C81-AB2E-4242-8043-3FFEEC2D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8096"/>
            <a:ext cx="110394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GT" altLang="es-CL" sz="3600" dirty="0">
                <a:ea typeface="MS PGothic"/>
              </a:rPr>
              <a:t>Una narrativa del proceso puede usarse para ayudar a describir el diagrama de flujo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B42BE2A-72CC-4C79-9C3C-05018B18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734" y="1978603"/>
            <a:ext cx="6564745" cy="4879397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C" altLang="es-CL" sz="2600" b="0" dirty="0">
                <a:solidFill>
                  <a:srgbClr val="000000"/>
                </a:solidFill>
                <a:ea typeface="MS PGothic"/>
              </a:rPr>
              <a:t>Nombre comercial: </a:t>
            </a:r>
            <a:r>
              <a:rPr lang="es-EC" altLang="es-CL" sz="2600" b="0" dirty="0" err="1">
                <a:solidFill>
                  <a:srgbClr val="000000"/>
                </a:solidFill>
                <a:ea typeface="MS PGothic"/>
              </a:rPr>
              <a:t>Mahi-mahi</a:t>
            </a:r>
            <a:r>
              <a:rPr lang="es-EC" altLang="es-CL" sz="2600" b="0" dirty="0">
                <a:solidFill>
                  <a:srgbClr val="000000"/>
                </a:solidFill>
                <a:ea typeface="MS PGothic"/>
              </a:rPr>
              <a:t> </a:t>
            </a:r>
            <a:endParaRPr lang="es-EC" altLang="es-CL" sz="26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C" altLang="es-CL" sz="2600" b="0" dirty="0">
                <a:solidFill>
                  <a:srgbClr val="000000"/>
                </a:solidFill>
                <a:ea typeface="MS PGothic"/>
              </a:rPr>
              <a:t>Fuente: Captura en estado silvestre; recibido de otros procesadores</a:t>
            </a:r>
            <a:endParaRPr lang="es-EC" altLang="es-CL" sz="26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C" altLang="es-CL" sz="2600" b="0" dirty="0">
                <a:solidFill>
                  <a:srgbClr val="000000"/>
                </a:solidFill>
                <a:ea typeface="MS PGothic"/>
              </a:rPr>
              <a:t>Producto terminado: Filetes crudos</a:t>
            </a:r>
            <a:endParaRPr lang="es-EC" altLang="es-CL" sz="26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C" altLang="es-CL" sz="2600" b="0" dirty="0">
                <a:solidFill>
                  <a:srgbClr val="000000"/>
                </a:solidFill>
                <a:ea typeface="MS PGothic"/>
              </a:rPr>
              <a:t>Método de recepción, almacenamiento y distribución: Hielo/Refrigerado</a:t>
            </a:r>
            <a:endParaRPr lang="es-EC" altLang="es-CL" sz="2600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C" altLang="es-CL" sz="2600" b="0" dirty="0">
                <a:solidFill>
                  <a:srgbClr val="000000"/>
                </a:solidFill>
                <a:ea typeface="MS PGothic"/>
              </a:rPr>
              <a:t>Envasado: empaque aeróbico, (no envasado en oxígeno reducido)</a:t>
            </a:r>
            <a:endParaRPr lang="es-EC" altLang="es-CL" sz="2600" b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C" altLang="es-CL" sz="2600" b="0" dirty="0">
                <a:solidFill>
                  <a:srgbClr val="000000"/>
                </a:solidFill>
                <a:ea typeface="MS PGothic"/>
              </a:rPr>
              <a:t>Uso previsto: Cocinado antes de su consumo</a:t>
            </a:r>
            <a:endParaRPr lang="es-EC" altLang="es-CL" sz="26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C" altLang="es-CL" sz="2600" b="0" dirty="0">
                <a:solidFill>
                  <a:srgbClr val="000000"/>
                </a:solidFill>
                <a:ea typeface="MS PGothic"/>
              </a:rPr>
              <a:t>Consumidor previsto: el público en general</a:t>
            </a:r>
            <a:endParaRPr lang="es-EC" altLang="es-CL" sz="2600" b="0" dirty="0">
              <a:solidFill>
                <a:srgbClr val="000000"/>
              </a:solidFill>
              <a:ea typeface="MS PGothic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B574ED-61E8-44D0-B267-31402BC74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781" y="2819400"/>
            <a:ext cx="4172319" cy="338508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DDAA99-B21D-4A1C-916A-6B6EBE2A0C4E}"/>
              </a:ext>
            </a:extLst>
          </p:cNvPr>
          <p:cNvSpPr/>
          <p:nvPr/>
        </p:nvSpPr>
        <p:spPr bwMode="auto">
          <a:xfrm>
            <a:off x="8050396" y="1391096"/>
            <a:ext cx="3621088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4: Página 74-75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FEE7D-B91D-47F8-AAFA-20B0FB55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0F8CE-19CD-409D-AB0F-7EC1EE6B41BB}"/>
              </a:ext>
            </a:extLst>
          </p:cNvPr>
          <p:cNvSpPr txBox="1"/>
          <p:nvPr/>
        </p:nvSpPr>
        <p:spPr>
          <a:xfrm>
            <a:off x="7776368" y="2458508"/>
            <a:ext cx="41713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C" altLang="es-CL" b="1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Filetes frescos de </a:t>
            </a:r>
            <a:r>
              <a:rPr lang="en-US" altLang="es-CL" b="1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mahi-mah</a:t>
            </a:r>
            <a:r>
              <a:rPr lang="en-US" altLang="es-CL" b="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i</a:t>
            </a:r>
            <a:endParaRPr lang="en-US" dirty="0">
              <a:latin typeface="Arial"/>
              <a:ea typeface="MS PGothic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67D7259-0902-4A4F-8F5A-60353A579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381000"/>
            <a:ext cx="9677400" cy="838200"/>
          </a:xfrm>
        </p:spPr>
        <p:txBody>
          <a:bodyPr>
            <a:normAutofit/>
          </a:bodyPr>
          <a:lstStyle/>
          <a:p>
            <a:pPr>
              <a:buSzPct val="100000"/>
              <a:defRPr/>
            </a:pPr>
            <a:r>
              <a:rPr lang="es-GT" altLang="es-CL" sz="4400" dirty="0">
                <a:cs typeface="Arial" panose="020B0604020202020204" pitchFamily="34" charset="0"/>
              </a:rPr>
              <a:t>Expectativas de la capacitación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0A29EFE7-E433-4A09-9F56-25DC37904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181" y="2068903"/>
            <a:ext cx="8839200" cy="4086045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GT" altLang="es-CL" sz="2300" b="0" dirty="0">
                <a:solidFill>
                  <a:srgbClr val="000000"/>
                </a:solidFill>
                <a:cs typeface="Arial"/>
              </a:rPr>
              <a:t>Los cursos de la </a:t>
            </a:r>
            <a:r>
              <a:rPr lang="es-GT" sz="2300" b="0" dirty="0">
                <a:ea typeface="+mn-lt"/>
                <a:cs typeface="+mn-lt"/>
              </a:rPr>
              <a:t>Alianza Nacional HACCP para pescados y mariscos proveen una introducción básica a los </a:t>
            </a:r>
            <a:r>
              <a:rPr lang="es-GT" sz="2300" b="0" dirty="0">
                <a:solidFill>
                  <a:srgbClr val="000000"/>
                </a:solidFill>
                <a:cs typeface="Calibri"/>
              </a:rPr>
              <a:t>r</a:t>
            </a:r>
            <a:r>
              <a:rPr lang="es-GT" altLang="es-CL" sz="2300" b="0" dirty="0">
                <a:solidFill>
                  <a:srgbClr val="000000"/>
                </a:solidFill>
                <a:cs typeface="Arial"/>
              </a:rPr>
              <a:t>equisitos regulatorios vigentes de HACCP exigidos para el procesamiento de pescados y mariscos, y productos de acuicultura</a:t>
            </a:r>
            <a:endParaRPr lang="es-GT" sz="2300" b="0" dirty="0">
              <a:solidFill>
                <a:srgbClr val="000000"/>
              </a:solidFill>
              <a:cs typeface="Calibri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GT" altLang="es-CL" sz="2300" b="0" dirty="0">
                <a:solidFill>
                  <a:srgbClr val="000000"/>
                </a:solidFill>
                <a:cs typeface="Arial"/>
              </a:rPr>
              <a:t>Aprender la práctica de cómo usar la Guía de la FDA para completar el Análisis de Peligros y desarrollar un Plan HACCP.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GT" altLang="es-CL" sz="2300" b="0" dirty="0">
                <a:solidFill>
                  <a:srgbClr val="000000"/>
                </a:solidFill>
                <a:cs typeface="Arial"/>
              </a:rPr>
              <a:t>Explicación y ejemplos de cómo monitorear los procedimientos de control sanitario requeridos.</a:t>
            </a:r>
            <a:endParaRPr lang="es-GT" altLang="es-CL" sz="2300" b="0" dirty="0">
              <a:cs typeface="Arial"/>
            </a:endParaRP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10C43497-783D-463F-AB69-2F9E3912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1333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uadroTexto 1">
            <a:extLst>
              <a:ext uri="{FF2B5EF4-FFF2-40B4-BE49-F238E27FC236}">
                <a16:creationId xmlns:a16="http://schemas.microsoft.com/office/drawing/2014/main" id="{85B4BFFB-2990-437D-8F88-FEC778E202B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D8478-C7A4-4CE0-9892-34430F9F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5C53310-4C78-7DB3-12C8-3BC955085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0514" y="1828800"/>
            <a:ext cx="3181486" cy="4142277"/>
          </a:xfrm>
          <a:prstGeom prst="rect">
            <a:avLst/>
          </a:prstGeom>
        </p:spPr>
      </p:pic>
      <p:sp>
        <p:nvSpPr>
          <p:cNvPr id="90114" name="Rectangle 2">
            <a:extLst>
              <a:ext uri="{FF2B5EF4-FFF2-40B4-BE49-F238E27FC236}">
                <a16:creationId xmlns:a16="http://schemas.microsoft.com/office/drawing/2014/main" id="{26AFDD58-D1C2-4881-ACC0-B6985745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419" altLang="es-CL" sz="3600" dirty="0">
                <a:ea typeface="MS PGothic" panose="020B0600070205080204" pitchFamily="34" charset="-128"/>
              </a:rPr>
              <a:t>Análisis de Peligros (Requerido)</a:t>
            </a:r>
          </a:p>
        </p:txBody>
      </p:sp>
      <p:grpSp>
        <p:nvGrpSpPr>
          <p:cNvPr id="90116" name="Group 2">
            <a:extLst>
              <a:ext uri="{FF2B5EF4-FFF2-40B4-BE49-F238E27FC236}">
                <a16:creationId xmlns:a16="http://schemas.microsoft.com/office/drawing/2014/main" id="{6ACF44FD-91B2-422C-89B9-804A7A4663EE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520622"/>
            <a:ext cx="7086600" cy="4093428"/>
            <a:chOff x="5070676" y="1619825"/>
            <a:chExt cx="7086384" cy="4092140"/>
          </a:xfrm>
        </p:grpSpPr>
        <p:sp>
          <p:nvSpPr>
            <p:cNvPr id="90121" name="TextBox 8">
              <a:extLst>
                <a:ext uri="{FF2B5EF4-FFF2-40B4-BE49-F238E27FC236}">
                  <a16:creationId xmlns:a16="http://schemas.microsoft.com/office/drawing/2014/main" id="{1CFF433E-897B-4A63-A670-AEAFFD0F6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0676" y="1619825"/>
              <a:ext cx="6857791" cy="196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914400" indent="-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C" altLang="es-CL" b="0" dirty="0">
                  <a:solidFill>
                    <a:srgbClr val="000000"/>
                  </a:solidFill>
                </a:rPr>
                <a:t>Usar la información preliminar</a:t>
              </a:r>
            </a:p>
            <a:p>
              <a:pPr lvl="1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s-EC" altLang="es-CL" sz="3000" b="0" dirty="0">
                  <a:solidFill>
                    <a:srgbClr val="000000"/>
                  </a:solidFill>
                </a:rPr>
                <a:t>Diagrama de flujo del proceso</a:t>
              </a:r>
            </a:p>
            <a:p>
              <a:pPr lvl="1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s-EC" altLang="es-CL" sz="3000" b="0" dirty="0">
                  <a:solidFill>
                    <a:srgbClr val="000000"/>
                  </a:solidFill>
                </a:rPr>
                <a:t>Descripción del producto y proceso</a:t>
              </a:r>
            </a:p>
            <a:p>
              <a:pPr lvl="1"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s-EC" altLang="es-CL" sz="3000" b="0" dirty="0">
                  <a:solidFill>
                    <a:srgbClr val="000000"/>
                  </a:solidFill>
                </a:rPr>
                <a:t>Narrativa del proceso</a:t>
              </a:r>
            </a:p>
          </p:txBody>
        </p:sp>
        <p:sp>
          <p:nvSpPr>
            <p:cNvPr id="90122" name="TextBox 9">
              <a:extLst>
                <a:ext uri="{FF2B5EF4-FFF2-40B4-BE49-F238E27FC236}">
                  <a16:creationId xmlns:a16="http://schemas.microsoft.com/office/drawing/2014/main" id="{33514442-392E-438A-A105-3CE2BCDAB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060" y="3588975"/>
              <a:ext cx="6553000" cy="212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C" altLang="es-CL" b="0" dirty="0">
                  <a:solidFill>
                    <a:srgbClr val="000000"/>
                  </a:solidFill>
                  <a:latin typeface="Calibri"/>
                  <a:ea typeface="MS PGothic"/>
                  <a:cs typeface="Calibri"/>
                </a:rPr>
                <a:t>con </a:t>
              </a:r>
              <a:r>
                <a:rPr lang="es-EC" altLang="es-CL" dirty="0">
                  <a:solidFill>
                    <a:srgbClr val="000000"/>
                  </a:solidFill>
                  <a:latin typeface="Calibri"/>
                  <a:ea typeface="MS PGothic"/>
                  <a:cs typeface="Calibri"/>
                </a:rPr>
                <a:t>recomendaciones</a:t>
              </a:r>
              <a:r>
                <a:rPr lang="es-EC" altLang="es-CL" b="0" dirty="0">
                  <a:solidFill>
                    <a:srgbClr val="000000"/>
                  </a:solidFill>
                  <a:latin typeface="Calibri"/>
                  <a:ea typeface="MS PGothic"/>
                  <a:cs typeface="Calibri"/>
                </a:rPr>
                <a:t> de la </a:t>
              </a:r>
              <a:br>
                <a:rPr lang="es-EC" altLang="es-CL" b="0" dirty="0"/>
              </a:br>
              <a:r>
                <a:rPr lang="es-EC" altLang="es-CL" sz="3600" dirty="0">
                  <a:solidFill>
                    <a:srgbClr val="C00000"/>
                  </a:solidFill>
                  <a:latin typeface="Calibri"/>
                  <a:ea typeface="MS PGothic"/>
                  <a:cs typeface="Calibri"/>
                </a:rPr>
                <a:t>Guía de la FDA</a:t>
              </a:r>
              <a:r>
                <a:rPr lang="es-EC" altLang="es-CL" b="0" dirty="0">
                  <a:solidFill>
                    <a:srgbClr val="000000"/>
                  </a:solidFill>
                  <a:latin typeface="Calibri"/>
                  <a:ea typeface="MS PGothic"/>
                  <a:cs typeface="Calibri"/>
                </a:rPr>
                <a:t>, comenzando con una </a:t>
              </a:r>
              <a:r>
                <a:rPr lang="es-EC" altLang="es-CL" b="0" u="sng" dirty="0">
                  <a:solidFill>
                    <a:srgbClr val="000000"/>
                  </a:solidFill>
                  <a:latin typeface="Calibri"/>
                  <a:ea typeface="MS PGothic"/>
                  <a:cs typeface="Calibri"/>
                </a:rPr>
                <a:t>Hoja de trabajo de análisis de peligros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2542BB7-17B0-47C1-A46A-291DE47C0ADC}"/>
              </a:ext>
            </a:extLst>
          </p:cNvPr>
          <p:cNvSpPr txBox="1"/>
          <p:nvPr/>
        </p:nvSpPr>
        <p:spPr bwMode="auto">
          <a:xfrm rot="7648">
            <a:off x="1769994" y="3292093"/>
            <a:ext cx="2422525" cy="40163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GT" altLang="es-CL" sz="2000" dirty="0">
                <a:latin typeface="Arial" panose="020B0604020202020204" pitchFamily="34" charset="0"/>
              </a:rPr>
              <a:t>GUÍA DE LA FDA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43675DC-C9D7-410D-9FD1-B40BE8F55488}"/>
              </a:ext>
            </a:extLst>
          </p:cNvPr>
          <p:cNvSpPr txBox="1">
            <a:spLocks noChangeArrowheads="1"/>
          </p:cNvSpPr>
          <p:nvPr/>
        </p:nvSpPr>
        <p:spPr bwMode="auto">
          <a:xfrm rot="9732">
            <a:off x="1875228" y="5974092"/>
            <a:ext cx="2130711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GT" altLang="es-CL" sz="2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LIBRO GRIS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9F2BD9-F0E8-D6BD-D2DC-0B7A1446E779}"/>
              </a:ext>
            </a:extLst>
          </p:cNvPr>
          <p:cNvSpPr/>
          <p:nvPr/>
        </p:nvSpPr>
        <p:spPr bwMode="auto">
          <a:xfrm>
            <a:off x="9339935" y="5445327"/>
            <a:ext cx="2331550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s-GT" sz="3200" dirty="0"/>
              <a:t>Apéndice 2</a:t>
            </a:r>
            <a:endParaRPr lang="en-US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659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6C65D-26C1-4C8A-AD35-EB557E4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FF210-2F22-4C9B-A741-635BC65B0EE3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483E1-C3F0-471B-9FD9-C6C11579C191}"/>
              </a:ext>
            </a:extLst>
          </p:cNvPr>
          <p:cNvPicPr/>
          <p:nvPr/>
        </p:nvPicPr>
        <p:blipFill rotWithShape="1">
          <a:blip r:embed="rId2"/>
          <a:srcRect l="2029" t="13227" r="1594" b="7919"/>
          <a:stretch/>
        </p:blipFill>
        <p:spPr>
          <a:xfrm>
            <a:off x="4533022" y="838200"/>
            <a:ext cx="7622134" cy="5181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DC43382-92E4-4689-B17C-FF32DF44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89" y="2514600"/>
            <a:ext cx="3072899" cy="3390786"/>
          </a:xfrm>
          <a:prstGeom prst="rect">
            <a:avLst/>
          </a:prstGeom>
        </p:spPr>
      </p:pic>
      <p:sp>
        <p:nvSpPr>
          <p:cNvPr id="9" name="Line 13">
            <a:extLst>
              <a:ext uri="{FF2B5EF4-FFF2-40B4-BE49-F238E27FC236}">
                <a16:creationId xmlns:a16="http://schemas.microsoft.com/office/drawing/2014/main" id="{0C58E6D5-7C5B-4D0E-89C2-F3704B4E3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9138" y="2888198"/>
            <a:ext cx="1905000" cy="1981200"/>
          </a:xfrm>
          <a:prstGeom prst="line">
            <a:avLst/>
          </a:prstGeom>
          <a:noFill/>
          <a:ln w="44450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GT" dirty="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9B31E2A-C8C1-456D-9F55-944544324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65" y="323507"/>
            <a:ext cx="36868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GT" altLang="es-CL" sz="3600" dirty="0">
                <a:solidFill>
                  <a:srgbClr val="C00000"/>
                </a:solidFill>
                <a:latin typeface="Calibri"/>
                <a:ea typeface="MS PGothic"/>
                <a:cs typeface="Calibri"/>
              </a:rPr>
              <a:t> Hoja de trabajo de análisis de peligros</a:t>
            </a: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1A302486-6B19-4925-AB84-A9B83C75C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366" y="4773787"/>
            <a:ext cx="4068368" cy="16363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35560" rIns="0" bIns="0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75"/>
              </a:spcBef>
              <a:buFont typeface="Arial" panose="020B0604020202020204" pitchFamily="34" charset="0"/>
              <a:buNone/>
            </a:pPr>
            <a:r>
              <a:rPr lang="es-GT" altLang="es-CL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Columna 1:</a:t>
            </a:r>
            <a:r>
              <a:rPr lang="es-GT" altLang="es-CL" sz="2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altLang="es-CL" sz="2600" dirty="0">
                <a:solidFill>
                  <a:srgbClr val="172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Indicar cada una de las etapas del proceso en el Diagrama de flujo del proceso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97FC64-DF59-4DAC-9EE4-4F647939164E}"/>
              </a:ext>
            </a:extLst>
          </p:cNvPr>
          <p:cNvSpPr/>
          <p:nvPr/>
        </p:nvSpPr>
        <p:spPr>
          <a:xfrm>
            <a:off x="4744138" y="4453999"/>
            <a:ext cx="990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Recepcion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filetes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A889C-0170-6FA0-F89A-B9982728A9D3}"/>
              </a:ext>
            </a:extLst>
          </p:cNvPr>
          <p:cNvSpPr txBox="1"/>
          <p:nvPr/>
        </p:nvSpPr>
        <p:spPr>
          <a:xfrm>
            <a:off x="840214" y="2292431"/>
            <a:ext cx="317488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C" altLang="es-CL" sz="1400" b="1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Filetes frescos de </a:t>
            </a:r>
            <a:r>
              <a:rPr lang="en-US" altLang="es-CL" sz="1400" b="1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mahi-mah</a:t>
            </a:r>
            <a:r>
              <a:rPr lang="en-US" altLang="es-CL" sz="1400" b="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i</a:t>
            </a:r>
            <a:endParaRPr lang="en-US" sz="1400" dirty="0">
              <a:latin typeface="Arial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8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6AFDD58-D1C2-4881-ACC0-B6985745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1788"/>
            <a:ext cx="10820400" cy="1143000"/>
          </a:xfrm>
        </p:spPr>
        <p:txBody>
          <a:bodyPr>
            <a:noAutofit/>
          </a:bodyPr>
          <a:lstStyle/>
          <a:p>
            <a:r>
              <a:rPr lang="es-419" altLang="es-CL" sz="3600" dirty="0">
                <a:ea typeface="MS PGothic" panose="020B0600070205080204" pitchFamily="34" charset="-128"/>
              </a:rPr>
              <a:t>Usar la Guía de Peligros de la FDA para identificar los peligros potenciales durante el análisis de peligros </a:t>
            </a:r>
          </a:p>
        </p:txBody>
      </p:sp>
      <p:sp>
        <p:nvSpPr>
          <p:cNvPr id="90122" name="TextBox 9">
            <a:extLst>
              <a:ext uri="{FF2B5EF4-FFF2-40B4-BE49-F238E27FC236}">
                <a16:creationId xmlns:a16="http://schemas.microsoft.com/office/drawing/2014/main" id="{33514442-392E-438A-A105-3CE2BCDAB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101606"/>
            <a:ext cx="6629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….. </a:t>
            </a:r>
            <a:r>
              <a:rPr lang="es-419" altLang="es-CL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esta guía describe el punto de vista actual de la Agencia y se deberá ver solo como recomendaciones de los temas abordados…..”</a:t>
            </a:r>
            <a:br>
              <a:rPr lang="es-419" altLang="es-CL" b="0" dirty="0"/>
            </a:br>
            <a:endParaRPr lang="es-419" altLang="es-CL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419" altLang="es-CL" b="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Seguir las recomendaciones puede llevar a un cumplimiento exitoso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8F83BD-D3BE-4FD1-947F-77FE2F51B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24215"/>
            <a:ext cx="2907884" cy="3786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542BB7-17B0-47C1-A46A-291DE47C0ADC}"/>
              </a:ext>
            </a:extLst>
          </p:cNvPr>
          <p:cNvSpPr txBox="1"/>
          <p:nvPr/>
        </p:nvSpPr>
        <p:spPr bwMode="auto">
          <a:xfrm rot="7648">
            <a:off x="1766680" y="3390663"/>
            <a:ext cx="2422525" cy="40163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GT" altLang="es-CL" sz="2000" dirty="0">
                <a:latin typeface="Arial" panose="020B0604020202020204" pitchFamily="34" charset="0"/>
              </a:rPr>
              <a:t>GUÍA DE LA FDA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219CE85-BD88-47F3-AF58-075B703C33D7}"/>
              </a:ext>
            </a:extLst>
          </p:cNvPr>
          <p:cNvSpPr txBox="1">
            <a:spLocks noChangeArrowheads="1"/>
          </p:cNvSpPr>
          <p:nvPr/>
        </p:nvSpPr>
        <p:spPr bwMode="auto">
          <a:xfrm rot="9732">
            <a:off x="1853177" y="5913278"/>
            <a:ext cx="2130711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GT" altLang="es-CL" sz="2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LIBRO GRIS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B913ADAE-E246-46A0-897D-6FD92A47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07" y="867175"/>
            <a:ext cx="4247202" cy="5903016"/>
          </a:xfrm>
          <a:prstGeom prst="rect">
            <a:avLst/>
          </a:prstGeom>
        </p:spPr>
      </p:pic>
      <p:pic>
        <p:nvPicPr>
          <p:cNvPr id="15" name="Picture 14" descr="Calendar&#10;&#10;Description automatically generated">
            <a:extLst>
              <a:ext uri="{FF2B5EF4-FFF2-40B4-BE49-F238E27FC236}">
                <a16:creationId xmlns:a16="http://schemas.microsoft.com/office/drawing/2014/main" id="{7AB7E94F-222B-4D71-9C8B-9AFB3EEE4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3"/>
          <a:stretch/>
        </p:blipFill>
        <p:spPr>
          <a:xfrm>
            <a:off x="6209599" y="1869743"/>
            <a:ext cx="5982401" cy="4619465"/>
          </a:xfrm>
          <a:prstGeom prst="rect">
            <a:avLst/>
          </a:prstGeom>
        </p:spPr>
      </p:pic>
      <p:sp>
        <p:nvSpPr>
          <p:cNvPr id="96258" name="Rectangle 2">
            <a:extLst>
              <a:ext uri="{FF2B5EF4-FFF2-40B4-BE49-F238E27FC236}">
                <a16:creationId xmlns:a16="http://schemas.microsoft.com/office/drawing/2014/main" id="{1657FC8A-6CFC-4B91-A004-5DB9CD02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09" y="0"/>
            <a:ext cx="99732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3000" dirty="0">
                <a:ea typeface="+mj-lt"/>
                <a:cs typeface="+mj-lt"/>
              </a:rPr>
              <a:t>Buscar los peligros potenciales para los filetes frescos de </a:t>
            </a:r>
            <a:r>
              <a:rPr lang="es-419" sz="3000" dirty="0" err="1">
                <a:ea typeface="+mj-lt"/>
                <a:cs typeface="+mj-lt"/>
              </a:rPr>
              <a:t>mahi-mahi</a:t>
            </a:r>
            <a:r>
              <a:rPr lang="es-419" sz="3000" dirty="0">
                <a:ea typeface="+mj-lt"/>
                <a:cs typeface="+mj-lt"/>
              </a:rPr>
              <a:t> capturado en estado silvestre (Empresa de pescados y mariscos XYZ)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318BF-84B4-46B6-9107-63C8B0EB78EA}"/>
              </a:ext>
            </a:extLst>
          </p:cNvPr>
          <p:cNvSpPr txBox="1"/>
          <p:nvPr/>
        </p:nvSpPr>
        <p:spPr>
          <a:xfrm>
            <a:off x="7908650" y="5276671"/>
            <a:ext cx="4283349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CAP 3:Tablas </a:t>
            </a:r>
            <a:r>
              <a:rPr lang="es-GT" sz="2400" b="1" dirty="0">
                <a:solidFill>
                  <a:srgbClr val="E66B19"/>
                </a:solidFill>
                <a:latin typeface="Arial"/>
                <a:ea typeface="MS PGothic"/>
                <a:cs typeface="Arial"/>
              </a:rPr>
              <a:t>3-4</a:t>
            </a:r>
          </a:p>
          <a:p>
            <a:pPr algn="ctr"/>
            <a:r>
              <a:rPr lang="es-GT" sz="2800" b="1" u="sng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Peligros relacionados </a:t>
            </a:r>
            <a:endParaRPr lang="es-GT" sz="2800" b="1" u="sng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s-GT" sz="2800" b="1" u="sng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con el Proceso</a:t>
            </a:r>
            <a:endParaRPr lang="en-US" sz="2800" b="1" u="sng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04123-F152-4977-A5B9-B06D0DC0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43</a:t>
            </a:fld>
            <a:endParaRPr lang="en-US" alt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5AED774-9493-41F3-9149-4083B3A84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6800">
            <a:off x="10793424" y="140908"/>
            <a:ext cx="1175292" cy="1522045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EE56DC5B-965A-47F6-8BA1-2A53CA3F4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88" y="2218155"/>
            <a:ext cx="3570489" cy="4551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A63912-EF8B-48CF-8576-9B6A9C785E63}"/>
              </a:ext>
            </a:extLst>
          </p:cNvPr>
          <p:cNvSpPr txBox="1"/>
          <p:nvPr/>
        </p:nvSpPr>
        <p:spPr>
          <a:xfrm>
            <a:off x="1787681" y="5378253"/>
            <a:ext cx="4310297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CAP3:Tablas</a:t>
            </a:r>
            <a:r>
              <a:rPr lang="es-GT" sz="2400" b="1" dirty="0">
                <a:latin typeface="Arial"/>
                <a:ea typeface="MS PGothic"/>
                <a:cs typeface="Arial"/>
              </a:rPr>
              <a:t> </a:t>
            </a:r>
            <a:r>
              <a:rPr lang="es-GT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MS PGothic"/>
                <a:cs typeface="Arial"/>
              </a:rPr>
              <a:t>3-2</a:t>
            </a:r>
            <a:r>
              <a:rPr lang="es-GT" sz="2400" b="1" dirty="0">
                <a:latin typeface="Arial"/>
                <a:ea typeface="MS PGothic"/>
                <a:cs typeface="Arial"/>
              </a:rPr>
              <a:t> y </a:t>
            </a:r>
            <a:r>
              <a:rPr lang="es-GT" sz="2400" b="1" dirty="0">
                <a:solidFill>
                  <a:srgbClr val="00B0F0"/>
                </a:solidFill>
                <a:latin typeface="Arial"/>
                <a:ea typeface="MS PGothic"/>
                <a:cs typeface="Arial"/>
              </a:rPr>
              <a:t>3-3</a:t>
            </a:r>
          </a:p>
          <a:p>
            <a:pPr algn="ctr"/>
            <a:r>
              <a:rPr lang="es-GT" sz="2800" b="1" u="sng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Peligros relacionados </a:t>
            </a:r>
            <a:endParaRPr lang="es-GT" sz="2800" b="1" u="sng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s-GT" sz="2800" b="1" u="sng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con Especies</a:t>
            </a:r>
            <a:endParaRPr lang="en-US" sz="2800" b="1" u="sng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232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Table&#10;&#10;Description automatically generated">
            <a:extLst>
              <a:ext uri="{FF2B5EF4-FFF2-40B4-BE49-F238E27FC236}">
                <a16:creationId xmlns:a16="http://schemas.microsoft.com/office/drawing/2014/main" id="{3D9CB5C8-71DC-9EA9-6676-06B4442E2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3114" y="1025891"/>
            <a:ext cx="11037888" cy="3116138"/>
          </a:xfrm>
          <a:prstGeom prst="rect">
            <a:avLst/>
          </a:prstGeom>
        </p:spPr>
      </p:pic>
      <p:sp>
        <p:nvSpPr>
          <p:cNvPr id="98307" name="Rectangle 2">
            <a:extLst>
              <a:ext uri="{FF2B5EF4-FFF2-40B4-BE49-F238E27FC236}">
                <a16:creationId xmlns:a16="http://schemas.microsoft.com/office/drawing/2014/main" id="{47BAF3D0-D7BD-4251-B9DC-CC923FF9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821" y="123017"/>
            <a:ext cx="11037888" cy="1143000"/>
          </a:xfrm>
        </p:spPr>
        <p:txBody>
          <a:bodyPr>
            <a:normAutofit/>
          </a:bodyPr>
          <a:lstStyle/>
          <a:p>
            <a:pPr>
              <a:buSzPct val="100000"/>
              <a:defRPr/>
            </a:pPr>
            <a:r>
              <a:rPr lang="es-EC" altLang="es-CL" dirty="0">
                <a:ea typeface="MS PGothic"/>
              </a:rPr>
              <a:t>Un peligro relacionado con las especies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061086-31AA-45B8-9265-7D3F2D30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44</a:t>
            </a:fld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FB7518-FACE-478A-89E0-5D9AF54D77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8"/>
          <a:stretch/>
        </p:blipFill>
        <p:spPr>
          <a:xfrm>
            <a:off x="799660" y="5518697"/>
            <a:ext cx="11071342" cy="64115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302224A-4EE3-41FE-A02F-2437EA001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37" y="4093880"/>
            <a:ext cx="11119616" cy="1406685"/>
          </a:xfrm>
          <a:prstGeom prst="rect">
            <a:avLst/>
          </a:prstGeom>
        </p:spPr>
      </p:pic>
      <p:sp>
        <p:nvSpPr>
          <p:cNvPr id="98314" name="object 6">
            <a:extLst>
              <a:ext uri="{FF2B5EF4-FFF2-40B4-BE49-F238E27FC236}">
                <a16:creationId xmlns:a16="http://schemas.microsoft.com/office/drawing/2014/main" id="{77C5AB0A-3F65-477E-AF6E-1019BD156F30}"/>
              </a:ext>
            </a:extLst>
          </p:cNvPr>
          <p:cNvSpPr>
            <a:spLocks/>
          </p:cNvSpPr>
          <p:nvPr/>
        </p:nvSpPr>
        <p:spPr bwMode="auto">
          <a:xfrm>
            <a:off x="889492" y="4865582"/>
            <a:ext cx="11019610" cy="593198"/>
          </a:xfrm>
          <a:custGeom>
            <a:avLst/>
            <a:gdLst>
              <a:gd name="T0" fmla="*/ 0 w 7618730"/>
              <a:gd name="T1" fmla="*/ 82550 h 495300"/>
              <a:gd name="T2" fmla="*/ 6486 w 7618730"/>
              <a:gd name="T3" fmla="*/ 50417 h 495300"/>
              <a:gd name="T4" fmla="*/ 24177 w 7618730"/>
              <a:gd name="T5" fmla="*/ 24177 h 495300"/>
              <a:gd name="T6" fmla="*/ 50417 w 7618730"/>
              <a:gd name="T7" fmla="*/ 6486 h 495300"/>
              <a:gd name="T8" fmla="*/ 82550 w 7618730"/>
              <a:gd name="T9" fmla="*/ 0 h 495300"/>
              <a:gd name="T10" fmla="*/ 7535926 w 7618730"/>
              <a:gd name="T11" fmla="*/ 0 h 495300"/>
              <a:gd name="T12" fmla="*/ 7568058 w 7618730"/>
              <a:gd name="T13" fmla="*/ 6486 h 495300"/>
              <a:gd name="T14" fmla="*/ 7594298 w 7618730"/>
              <a:gd name="T15" fmla="*/ 24177 h 495300"/>
              <a:gd name="T16" fmla="*/ 7611989 w 7618730"/>
              <a:gd name="T17" fmla="*/ 50417 h 495300"/>
              <a:gd name="T18" fmla="*/ 7618476 w 7618730"/>
              <a:gd name="T19" fmla="*/ 82550 h 495300"/>
              <a:gd name="T20" fmla="*/ 7618476 w 7618730"/>
              <a:gd name="T21" fmla="*/ 412750 h 495300"/>
              <a:gd name="T22" fmla="*/ 7611989 w 7618730"/>
              <a:gd name="T23" fmla="*/ 444882 h 495300"/>
              <a:gd name="T24" fmla="*/ 7594298 w 7618730"/>
              <a:gd name="T25" fmla="*/ 471122 h 495300"/>
              <a:gd name="T26" fmla="*/ 7568058 w 7618730"/>
              <a:gd name="T27" fmla="*/ 488813 h 495300"/>
              <a:gd name="T28" fmla="*/ 7535926 w 7618730"/>
              <a:gd name="T29" fmla="*/ 495300 h 495300"/>
              <a:gd name="T30" fmla="*/ 82550 w 7618730"/>
              <a:gd name="T31" fmla="*/ 495300 h 495300"/>
              <a:gd name="T32" fmla="*/ 50417 w 7618730"/>
              <a:gd name="T33" fmla="*/ 488813 h 495300"/>
              <a:gd name="T34" fmla="*/ 24177 w 7618730"/>
              <a:gd name="T35" fmla="*/ 471122 h 495300"/>
              <a:gd name="T36" fmla="*/ 6486 w 7618730"/>
              <a:gd name="T37" fmla="*/ 444882 h 495300"/>
              <a:gd name="T38" fmla="*/ 0 w 7618730"/>
              <a:gd name="T39" fmla="*/ 412750 h 495300"/>
              <a:gd name="T40" fmla="*/ 0 w 7618730"/>
              <a:gd name="T41" fmla="*/ 82550 h 495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618730" h="495300">
                <a:moveTo>
                  <a:pt x="0" y="82550"/>
                </a:moveTo>
                <a:lnTo>
                  <a:pt x="6486" y="50417"/>
                </a:lnTo>
                <a:lnTo>
                  <a:pt x="24177" y="24177"/>
                </a:lnTo>
                <a:lnTo>
                  <a:pt x="50417" y="6486"/>
                </a:lnTo>
                <a:lnTo>
                  <a:pt x="82550" y="0"/>
                </a:lnTo>
                <a:lnTo>
                  <a:pt x="7535926" y="0"/>
                </a:lnTo>
                <a:lnTo>
                  <a:pt x="7568058" y="6486"/>
                </a:lnTo>
                <a:lnTo>
                  <a:pt x="7594298" y="24177"/>
                </a:lnTo>
                <a:lnTo>
                  <a:pt x="7611989" y="50417"/>
                </a:lnTo>
                <a:lnTo>
                  <a:pt x="7618476" y="82550"/>
                </a:lnTo>
                <a:lnTo>
                  <a:pt x="7618476" y="412750"/>
                </a:lnTo>
                <a:lnTo>
                  <a:pt x="7611989" y="444882"/>
                </a:lnTo>
                <a:lnTo>
                  <a:pt x="7594298" y="471122"/>
                </a:lnTo>
                <a:lnTo>
                  <a:pt x="7568058" y="488813"/>
                </a:lnTo>
                <a:lnTo>
                  <a:pt x="7535926" y="495300"/>
                </a:lnTo>
                <a:lnTo>
                  <a:pt x="82550" y="495300"/>
                </a:lnTo>
                <a:lnTo>
                  <a:pt x="50417" y="488813"/>
                </a:lnTo>
                <a:lnTo>
                  <a:pt x="24177" y="471122"/>
                </a:lnTo>
                <a:lnTo>
                  <a:pt x="6486" y="444882"/>
                </a:lnTo>
                <a:lnTo>
                  <a:pt x="0" y="412750"/>
                </a:lnTo>
                <a:lnTo>
                  <a:pt x="0" y="82550"/>
                </a:lnTo>
                <a:close/>
              </a:path>
            </a:pathLst>
          </a:custGeom>
          <a:noFill/>
          <a:ln w="3200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315" name="object 7">
            <a:extLst>
              <a:ext uri="{FF2B5EF4-FFF2-40B4-BE49-F238E27FC236}">
                <a16:creationId xmlns:a16="http://schemas.microsoft.com/office/drawing/2014/main" id="{A4A5438D-6DCC-4E3B-91FC-1988C92966F2}"/>
              </a:ext>
            </a:extLst>
          </p:cNvPr>
          <p:cNvSpPr>
            <a:spLocks/>
          </p:cNvSpPr>
          <p:nvPr/>
        </p:nvSpPr>
        <p:spPr bwMode="auto">
          <a:xfrm>
            <a:off x="8001000" y="2957740"/>
            <a:ext cx="1371600" cy="1202421"/>
          </a:xfrm>
          <a:custGeom>
            <a:avLst/>
            <a:gdLst>
              <a:gd name="T0" fmla="*/ 0 w 1143000"/>
              <a:gd name="T1" fmla="*/ 358901 h 718185"/>
              <a:gd name="T2" fmla="*/ 11612 w 1143000"/>
              <a:gd name="T3" fmla="*/ 286561 h 718185"/>
              <a:gd name="T4" fmla="*/ 44916 w 1143000"/>
              <a:gd name="T5" fmla="*/ 219188 h 718185"/>
              <a:gd name="T6" fmla="*/ 68984 w 1143000"/>
              <a:gd name="T7" fmla="*/ 187814 h 718185"/>
              <a:gd name="T8" fmla="*/ 97612 w 1143000"/>
              <a:gd name="T9" fmla="*/ 158222 h 718185"/>
              <a:gd name="T10" fmla="*/ 130514 w 1143000"/>
              <a:gd name="T11" fmla="*/ 130594 h 718185"/>
              <a:gd name="T12" fmla="*/ 167401 w 1143000"/>
              <a:gd name="T13" fmla="*/ 105108 h 718185"/>
              <a:gd name="T14" fmla="*/ 207987 w 1143000"/>
              <a:gd name="T15" fmla="*/ 81945 h 718185"/>
              <a:gd name="T16" fmla="*/ 251984 w 1143000"/>
              <a:gd name="T17" fmla="*/ 61286 h 718185"/>
              <a:gd name="T18" fmla="*/ 299104 w 1143000"/>
              <a:gd name="T19" fmla="*/ 43311 h 718185"/>
              <a:gd name="T20" fmla="*/ 349061 w 1143000"/>
              <a:gd name="T21" fmla="*/ 28199 h 718185"/>
              <a:gd name="T22" fmla="*/ 401566 w 1143000"/>
              <a:gd name="T23" fmla="*/ 16132 h 718185"/>
              <a:gd name="T24" fmla="*/ 456333 w 1143000"/>
              <a:gd name="T25" fmla="*/ 7290 h 718185"/>
              <a:gd name="T26" fmla="*/ 513073 w 1143000"/>
              <a:gd name="T27" fmla="*/ 1852 h 718185"/>
              <a:gd name="T28" fmla="*/ 571499 w 1143000"/>
              <a:gd name="T29" fmla="*/ 0 h 718185"/>
              <a:gd name="T30" fmla="*/ 629926 w 1143000"/>
              <a:gd name="T31" fmla="*/ 1852 h 718185"/>
              <a:gd name="T32" fmla="*/ 686666 w 1143000"/>
              <a:gd name="T33" fmla="*/ 7290 h 718185"/>
              <a:gd name="T34" fmla="*/ 741433 w 1143000"/>
              <a:gd name="T35" fmla="*/ 16132 h 718185"/>
              <a:gd name="T36" fmla="*/ 793938 w 1143000"/>
              <a:gd name="T37" fmla="*/ 28199 h 718185"/>
              <a:gd name="T38" fmla="*/ 843895 w 1143000"/>
              <a:gd name="T39" fmla="*/ 43311 h 718185"/>
              <a:gd name="T40" fmla="*/ 891015 w 1143000"/>
              <a:gd name="T41" fmla="*/ 61286 h 718185"/>
              <a:gd name="T42" fmla="*/ 935012 w 1143000"/>
              <a:gd name="T43" fmla="*/ 81945 h 718185"/>
              <a:gd name="T44" fmla="*/ 975598 w 1143000"/>
              <a:gd name="T45" fmla="*/ 105108 h 718185"/>
              <a:gd name="T46" fmla="*/ 1012485 w 1143000"/>
              <a:gd name="T47" fmla="*/ 130594 h 718185"/>
              <a:gd name="T48" fmla="*/ 1045387 w 1143000"/>
              <a:gd name="T49" fmla="*/ 158222 h 718185"/>
              <a:gd name="T50" fmla="*/ 1074015 w 1143000"/>
              <a:gd name="T51" fmla="*/ 187814 h 718185"/>
              <a:gd name="T52" fmla="*/ 1098083 w 1143000"/>
              <a:gd name="T53" fmla="*/ 219188 h 718185"/>
              <a:gd name="T54" fmla="*/ 1117303 w 1143000"/>
              <a:gd name="T55" fmla="*/ 252164 h 718185"/>
              <a:gd name="T56" fmla="*/ 1140049 w 1143000"/>
              <a:gd name="T57" fmla="*/ 322201 h 718185"/>
              <a:gd name="T58" fmla="*/ 1142999 w 1143000"/>
              <a:gd name="T59" fmla="*/ 358901 h 718185"/>
              <a:gd name="T60" fmla="*/ 1140049 w 1143000"/>
              <a:gd name="T61" fmla="*/ 395602 h 718185"/>
              <a:gd name="T62" fmla="*/ 1117303 w 1143000"/>
              <a:gd name="T63" fmla="*/ 465639 h 718185"/>
              <a:gd name="T64" fmla="*/ 1098083 w 1143000"/>
              <a:gd name="T65" fmla="*/ 498615 h 718185"/>
              <a:gd name="T66" fmla="*/ 1074015 w 1143000"/>
              <a:gd name="T67" fmla="*/ 529989 h 718185"/>
              <a:gd name="T68" fmla="*/ 1045387 w 1143000"/>
              <a:gd name="T69" fmla="*/ 559581 h 718185"/>
              <a:gd name="T70" fmla="*/ 1012485 w 1143000"/>
              <a:gd name="T71" fmla="*/ 587209 h 718185"/>
              <a:gd name="T72" fmla="*/ 975598 w 1143000"/>
              <a:gd name="T73" fmla="*/ 612695 h 718185"/>
              <a:gd name="T74" fmla="*/ 935012 w 1143000"/>
              <a:gd name="T75" fmla="*/ 635858 h 718185"/>
              <a:gd name="T76" fmla="*/ 891015 w 1143000"/>
              <a:gd name="T77" fmla="*/ 656517 h 718185"/>
              <a:gd name="T78" fmla="*/ 843895 w 1143000"/>
              <a:gd name="T79" fmla="*/ 674492 h 718185"/>
              <a:gd name="T80" fmla="*/ 793938 w 1143000"/>
              <a:gd name="T81" fmla="*/ 689604 h 718185"/>
              <a:gd name="T82" fmla="*/ 741433 w 1143000"/>
              <a:gd name="T83" fmla="*/ 701671 h 718185"/>
              <a:gd name="T84" fmla="*/ 686666 w 1143000"/>
              <a:gd name="T85" fmla="*/ 710513 h 718185"/>
              <a:gd name="T86" fmla="*/ 629926 w 1143000"/>
              <a:gd name="T87" fmla="*/ 715951 h 718185"/>
              <a:gd name="T88" fmla="*/ 571499 w 1143000"/>
              <a:gd name="T89" fmla="*/ 717804 h 718185"/>
              <a:gd name="T90" fmla="*/ 513073 w 1143000"/>
              <a:gd name="T91" fmla="*/ 715951 h 718185"/>
              <a:gd name="T92" fmla="*/ 456333 w 1143000"/>
              <a:gd name="T93" fmla="*/ 710513 h 718185"/>
              <a:gd name="T94" fmla="*/ 401566 w 1143000"/>
              <a:gd name="T95" fmla="*/ 701671 h 718185"/>
              <a:gd name="T96" fmla="*/ 349061 w 1143000"/>
              <a:gd name="T97" fmla="*/ 689604 h 718185"/>
              <a:gd name="T98" fmla="*/ 299104 w 1143000"/>
              <a:gd name="T99" fmla="*/ 674492 h 718185"/>
              <a:gd name="T100" fmla="*/ 251984 w 1143000"/>
              <a:gd name="T101" fmla="*/ 656517 h 718185"/>
              <a:gd name="T102" fmla="*/ 207987 w 1143000"/>
              <a:gd name="T103" fmla="*/ 635858 h 718185"/>
              <a:gd name="T104" fmla="*/ 167401 w 1143000"/>
              <a:gd name="T105" fmla="*/ 612695 h 718185"/>
              <a:gd name="T106" fmla="*/ 130514 w 1143000"/>
              <a:gd name="T107" fmla="*/ 587209 h 718185"/>
              <a:gd name="T108" fmla="*/ 97612 w 1143000"/>
              <a:gd name="T109" fmla="*/ 559581 h 718185"/>
              <a:gd name="T110" fmla="*/ 68984 w 1143000"/>
              <a:gd name="T111" fmla="*/ 529989 h 718185"/>
              <a:gd name="T112" fmla="*/ 44916 w 1143000"/>
              <a:gd name="T113" fmla="*/ 498615 h 718185"/>
              <a:gd name="T114" fmla="*/ 25696 w 1143000"/>
              <a:gd name="T115" fmla="*/ 465639 h 718185"/>
              <a:gd name="T116" fmla="*/ 2950 w 1143000"/>
              <a:gd name="T117" fmla="*/ 395602 h 718185"/>
              <a:gd name="T118" fmla="*/ 0 w 1143000"/>
              <a:gd name="T119" fmla="*/ 358901 h 7181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43000" h="718185">
                <a:moveTo>
                  <a:pt x="0" y="358901"/>
                </a:moveTo>
                <a:lnTo>
                  <a:pt x="11612" y="286561"/>
                </a:lnTo>
                <a:lnTo>
                  <a:pt x="44916" y="219188"/>
                </a:lnTo>
                <a:lnTo>
                  <a:pt x="68984" y="187814"/>
                </a:lnTo>
                <a:lnTo>
                  <a:pt x="97612" y="158222"/>
                </a:lnTo>
                <a:lnTo>
                  <a:pt x="130514" y="130594"/>
                </a:lnTo>
                <a:lnTo>
                  <a:pt x="167401" y="105108"/>
                </a:lnTo>
                <a:lnTo>
                  <a:pt x="207987" y="81945"/>
                </a:lnTo>
                <a:lnTo>
                  <a:pt x="251984" y="61286"/>
                </a:lnTo>
                <a:lnTo>
                  <a:pt x="299104" y="43311"/>
                </a:lnTo>
                <a:lnTo>
                  <a:pt x="349061" y="28199"/>
                </a:lnTo>
                <a:lnTo>
                  <a:pt x="401566" y="16132"/>
                </a:lnTo>
                <a:lnTo>
                  <a:pt x="456333" y="7290"/>
                </a:lnTo>
                <a:lnTo>
                  <a:pt x="513073" y="1852"/>
                </a:lnTo>
                <a:lnTo>
                  <a:pt x="571499" y="0"/>
                </a:lnTo>
                <a:lnTo>
                  <a:pt x="629926" y="1852"/>
                </a:lnTo>
                <a:lnTo>
                  <a:pt x="686666" y="7290"/>
                </a:lnTo>
                <a:lnTo>
                  <a:pt x="741433" y="16132"/>
                </a:lnTo>
                <a:lnTo>
                  <a:pt x="793938" y="28199"/>
                </a:lnTo>
                <a:lnTo>
                  <a:pt x="843895" y="43311"/>
                </a:lnTo>
                <a:lnTo>
                  <a:pt x="891015" y="61286"/>
                </a:lnTo>
                <a:lnTo>
                  <a:pt x="935012" y="81945"/>
                </a:lnTo>
                <a:lnTo>
                  <a:pt x="975598" y="105108"/>
                </a:lnTo>
                <a:lnTo>
                  <a:pt x="1012485" y="130594"/>
                </a:lnTo>
                <a:lnTo>
                  <a:pt x="1045387" y="158222"/>
                </a:lnTo>
                <a:lnTo>
                  <a:pt x="1074015" y="187814"/>
                </a:lnTo>
                <a:lnTo>
                  <a:pt x="1098083" y="219188"/>
                </a:lnTo>
                <a:lnTo>
                  <a:pt x="1117303" y="252164"/>
                </a:lnTo>
                <a:lnTo>
                  <a:pt x="1140049" y="322201"/>
                </a:lnTo>
                <a:lnTo>
                  <a:pt x="1142999" y="358901"/>
                </a:lnTo>
                <a:lnTo>
                  <a:pt x="1140049" y="395602"/>
                </a:lnTo>
                <a:lnTo>
                  <a:pt x="1117303" y="465639"/>
                </a:lnTo>
                <a:lnTo>
                  <a:pt x="1098083" y="498615"/>
                </a:lnTo>
                <a:lnTo>
                  <a:pt x="1074015" y="529989"/>
                </a:lnTo>
                <a:lnTo>
                  <a:pt x="1045387" y="559581"/>
                </a:lnTo>
                <a:lnTo>
                  <a:pt x="1012485" y="587209"/>
                </a:lnTo>
                <a:lnTo>
                  <a:pt x="975598" y="612695"/>
                </a:lnTo>
                <a:lnTo>
                  <a:pt x="935012" y="635858"/>
                </a:lnTo>
                <a:lnTo>
                  <a:pt x="891015" y="656517"/>
                </a:lnTo>
                <a:lnTo>
                  <a:pt x="843895" y="674492"/>
                </a:lnTo>
                <a:lnTo>
                  <a:pt x="793938" y="689604"/>
                </a:lnTo>
                <a:lnTo>
                  <a:pt x="741433" y="701671"/>
                </a:lnTo>
                <a:lnTo>
                  <a:pt x="686666" y="710513"/>
                </a:lnTo>
                <a:lnTo>
                  <a:pt x="629926" y="715951"/>
                </a:lnTo>
                <a:lnTo>
                  <a:pt x="571499" y="717804"/>
                </a:lnTo>
                <a:lnTo>
                  <a:pt x="513073" y="715951"/>
                </a:lnTo>
                <a:lnTo>
                  <a:pt x="456333" y="710513"/>
                </a:lnTo>
                <a:lnTo>
                  <a:pt x="401566" y="701671"/>
                </a:lnTo>
                <a:lnTo>
                  <a:pt x="349061" y="689604"/>
                </a:lnTo>
                <a:lnTo>
                  <a:pt x="299104" y="674492"/>
                </a:lnTo>
                <a:lnTo>
                  <a:pt x="251984" y="656517"/>
                </a:lnTo>
                <a:lnTo>
                  <a:pt x="207987" y="635858"/>
                </a:lnTo>
                <a:lnTo>
                  <a:pt x="167401" y="612695"/>
                </a:lnTo>
                <a:lnTo>
                  <a:pt x="130514" y="587209"/>
                </a:lnTo>
                <a:lnTo>
                  <a:pt x="97612" y="559581"/>
                </a:lnTo>
                <a:lnTo>
                  <a:pt x="68984" y="529989"/>
                </a:lnTo>
                <a:lnTo>
                  <a:pt x="44916" y="498615"/>
                </a:lnTo>
                <a:lnTo>
                  <a:pt x="25696" y="465639"/>
                </a:lnTo>
                <a:lnTo>
                  <a:pt x="2950" y="395602"/>
                </a:lnTo>
                <a:lnTo>
                  <a:pt x="0" y="358901"/>
                </a:lnTo>
                <a:close/>
              </a:path>
            </a:pathLst>
          </a:custGeom>
          <a:noFill/>
          <a:ln w="28956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C2B23C-6D42-47DC-BEFD-3E1AFB75D67B}"/>
              </a:ext>
            </a:extLst>
          </p:cNvPr>
          <p:cNvSpPr/>
          <p:nvPr/>
        </p:nvSpPr>
        <p:spPr bwMode="auto">
          <a:xfrm>
            <a:off x="1242187" y="1456810"/>
            <a:ext cx="3990542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s-GT" sz="2400" dirty="0"/>
              <a:t>CAP 3: Tabla 3-2: página 3-21</a:t>
            </a:r>
            <a:endParaRPr lang="en-US" sz="2400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90110FB-A0B7-4E0B-B7F0-A9D6AADCF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1906">
            <a:off x="10766530" y="203661"/>
            <a:ext cx="1175292" cy="15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 animBg="1"/>
      <p:bldP spid="983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323AFCE7-EA9A-4728-911A-9CBCDF73E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53" y="1710442"/>
            <a:ext cx="9983739" cy="5142724"/>
          </a:xfrm>
          <a:prstGeom prst="rect">
            <a:avLst/>
          </a:prstGeom>
        </p:spPr>
      </p:pic>
      <p:sp>
        <p:nvSpPr>
          <p:cNvPr id="100354" name="Rectangle 2">
            <a:extLst>
              <a:ext uri="{FF2B5EF4-FFF2-40B4-BE49-F238E27FC236}">
                <a16:creationId xmlns:a16="http://schemas.microsoft.com/office/drawing/2014/main" id="{31F0DC77-7609-4216-BDC4-7D0C7ECD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28" y="200738"/>
            <a:ext cx="913289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s-GT" altLang="es-CL" dirty="0">
                <a:ea typeface="MS PGothic"/>
              </a:rPr>
              <a:t>Cuatro peligros relacionados con los procesos</a:t>
            </a:r>
          </a:p>
        </p:txBody>
      </p:sp>
      <p:sp>
        <p:nvSpPr>
          <p:cNvPr id="100364" name="object 7">
            <a:extLst>
              <a:ext uri="{FF2B5EF4-FFF2-40B4-BE49-F238E27FC236}">
                <a16:creationId xmlns:a16="http://schemas.microsoft.com/office/drawing/2014/main" id="{FF1F9C49-1B52-4821-8ED3-84DDA37F02D7}"/>
              </a:ext>
            </a:extLst>
          </p:cNvPr>
          <p:cNvSpPr>
            <a:spLocks/>
          </p:cNvSpPr>
          <p:nvPr/>
        </p:nvSpPr>
        <p:spPr bwMode="auto">
          <a:xfrm>
            <a:off x="5150891" y="2347402"/>
            <a:ext cx="718162" cy="2050372"/>
          </a:xfrm>
          <a:custGeom>
            <a:avLst/>
            <a:gdLst>
              <a:gd name="T0" fmla="*/ 0 w 533400"/>
              <a:gd name="T1" fmla="*/ 663701 h 1327785"/>
              <a:gd name="T2" fmla="*/ 1376 w 533400"/>
              <a:gd name="T3" fmla="*/ 595847 h 1327785"/>
              <a:gd name="T4" fmla="*/ 5417 w 533400"/>
              <a:gd name="T5" fmla="*/ 529951 h 1327785"/>
              <a:gd name="T6" fmla="*/ 11988 w 533400"/>
              <a:gd name="T7" fmla="*/ 466348 h 1327785"/>
              <a:gd name="T8" fmla="*/ 20954 w 533400"/>
              <a:gd name="T9" fmla="*/ 405372 h 1327785"/>
              <a:gd name="T10" fmla="*/ 32184 w 533400"/>
              <a:gd name="T11" fmla="*/ 347355 h 1327785"/>
              <a:gd name="T12" fmla="*/ 45541 w 533400"/>
              <a:gd name="T13" fmla="*/ 292633 h 1327785"/>
              <a:gd name="T14" fmla="*/ 60893 w 533400"/>
              <a:gd name="T15" fmla="*/ 241538 h 1327785"/>
              <a:gd name="T16" fmla="*/ 78104 w 533400"/>
              <a:gd name="T17" fmla="*/ 194405 h 1327785"/>
              <a:gd name="T18" fmla="*/ 97043 w 533400"/>
              <a:gd name="T19" fmla="*/ 151567 h 1327785"/>
              <a:gd name="T20" fmla="*/ 117574 w 533400"/>
              <a:gd name="T21" fmla="*/ 113357 h 1327785"/>
              <a:gd name="T22" fmla="*/ 139563 w 533400"/>
              <a:gd name="T23" fmla="*/ 80111 h 1327785"/>
              <a:gd name="T24" fmla="*/ 187382 w 533400"/>
              <a:gd name="T25" fmla="*/ 29841 h 1327785"/>
              <a:gd name="T26" fmla="*/ 239427 w 533400"/>
              <a:gd name="T27" fmla="*/ 3426 h 1327785"/>
              <a:gd name="T28" fmla="*/ 266700 w 533400"/>
              <a:gd name="T29" fmla="*/ 0 h 1327785"/>
              <a:gd name="T30" fmla="*/ 293972 w 533400"/>
              <a:gd name="T31" fmla="*/ 3426 h 1327785"/>
              <a:gd name="T32" fmla="*/ 346017 w 533400"/>
              <a:gd name="T33" fmla="*/ 29841 h 1327785"/>
              <a:gd name="T34" fmla="*/ 393836 w 533400"/>
              <a:gd name="T35" fmla="*/ 80111 h 1327785"/>
              <a:gd name="T36" fmla="*/ 415825 w 533400"/>
              <a:gd name="T37" fmla="*/ 113357 h 1327785"/>
              <a:gd name="T38" fmla="*/ 436356 w 533400"/>
              <a:gd name="T39" fmla="*/ 151567 h 1327785"/>
              <a:gd name="T40" fmla="*/ 455295 w 533400"/>
              <a:gd name="T41" fmla="*/ 194405 h 1327785"/>
              <a:gd name="T42" fmla="*/ 472506 w 533400"/>
              <a:gd name="T43" fmla="*/ 241538 h 1327785"/>
              <a:gd name="T44" fmla="*/ 487858 w 533400"/>
              <a:gd name="T45" fmla="*/ 292633 h 1327785"/>
              <a:gd name="T46" fmla="*/ 501215 w 533400"/>
              <a:gd name="T47" fmla="*/ 347355 h 1327785"/>
              <a:gd name="T48" fmla="*/ 512445 w 533400"/>
              <a:gd name="T49" fmla="*/ 405372 h 1327785"/>
              <a:gd name="T50" fmla="*/ 521411 w 533400"/>
              <a:gd name="T51" fmla="*/ 466348 h 1327785"/>
              <a:gd name="T52" fmla="*/ 527982 w 533400"/>
              <a:gd name="T53" fmla="*/ 529951 h 1327785"/>
              <a:gd name="T54" fmla="*/ 532023 w 533400"/>
              <a:gd name="T55" fmla="*/ 595847 h 1327785"/>
              <a:gd name="T56" fmla="*/ 533400 w 533400"/>
              <a:gd name="T57" fmla="*/ 663701 h 1327785"/>
              <a:gd name="T58" fmla="*/ 532023 w 533400"/>
              <a:gd name="T59" fmla="*/ 731556 h 1327785"/>
              <a:gd name="T60" fmla="*/ 527982 w 533400"/>
              <a:gd name="T61" fmla="*/ 797452 h 1327785"/>
              <a:gd name="T62" fmla="*/ 521411 w 533400"/>
              <a:gd name="T63" fmla="*/ 861055 h 1327785"/>
              <a:gd name="T64" fmla="*/ 512445 w 533400"/>
              <a:gd name="T65" fmla="*/ 922031 h 1327785"/>
              <a:gd name="T66" fmla="*/ 501215 w 533400"/>
              <a:gd name="T67" fmla="*/ 980048 h 1327785"/>
              <a:gd name="T68" fmla="*/ 487858 w 533400"/>
              <a:gd name="T69" fmla="*/ 1034770 h 1327785"/>
              <a:gd name="T70" fmla="*/ 472506 w 533400"/>
              <a:gd name="T71" fmla="*/ 1085865 h 1327785"/>
              <a:gd name="T72" fmla="*/ 455295 w 533400"/>
              <a:gd name="T73" fmla="*/ 1132998 h 1327785"/>
              <a:gd name="T74" fmla="*/ 436356 w 533400"/>
              <a:gd name="T75" fmla="*/ 1175836 h 1327785"/>
              <a:gd name="T76" fmla="*/ 415825 w 533400"/>
              <a:gd name="T77" fmla="*/ 1214046 h 1327785"/>
              <a:gd name="T78" fmla="*/ 393836 w 533400"/>
              <a:gd name="T79" fmla="*/ 1247292 h 1327785"/>
              <a:gd name="T80" fmla="*/ 346017 w 533400"/>
              <a:gd name="T81" fmla="*/ 1297562 h 1327785"/>
              <a:gd name="T82" fmla="*/ 293972 w 533400"/>
              <a:gd name="T83" fmla="*/ 1323977 h 1327785"/>
              <a:gd name="T84" fmla="*/ 266700 w 533400"/>
              <a:gd name="T85" fmla="*/ 1327404 h 1327785"/>
              <a:gd name="T86" fmla="*/ 239427 w 533400"/>
              <a:gd name="T87" fmla="*/ 1323977 h 1327785"/>
              <a:gd name="T88" fmla="*/ 187382 w 533400"/>
              <a:gd name="T89" fmla="*/ 1297562 h 1327785"/>
              <a:gd name="T90" fmla="*/ 139563 w 533400"/>
              <a:gd name="T91" fmla="*/ 1247292 h 1327785"/>
              <a:gd name="T92" fmla="*/ 117574 w 533400"/>
              <a:gd name="T93" fmla="*/ 1214046 h 1327785"/>
              <a:gd name="T94" fmla="*/ 97043 w 533400"/>
              <a:gd name="T95" fmla="*/ 1175836 h 1327785"/>
              <a:gd name="T96" fmla="*/ 78104 w 533400"/>
              <a:gd name="T97" fmla="*/ 1132998 h 1327785"/>
              <a:gd name="T98" fmla="*/ 60893 w 533400"/>
              <a:gd name="T99" fmla="*/ 1085865 h 1327785"/>
              <a:gd name="T100" fmla="*/ 45541 w 533400"/>
              <a:gd name="T101" fmla="*/ 1034770 h 1327785"/>
              <a:gd name="T102" fmla="*/ 32184 w 533400"/>
              <a:gd name="T103" fmla="*/ 980048 h 1327785"/>
              <a:gd name="T104" fmla="*/ 20954 w 533400"/>
              <a:gd name="T105" fmla="*/ 922031 h 1327785"/>
              <a:gd name="T106" fmla="*/ 11988 w 533400"/>
              <a:gd name="T107" fmla="*/ 861055 h 1327785"/>
              <a:gd name="T108" fmla="*/ 5417 w 533400"/>
              <a:gd name="T109" fmla="*/ 797452 h 1327785"/>
              <a:gd name="T110" fmla="*/ 1376 w 533400"/>
              <a:gd name="T111" fmla="*/ 731556 h 1327785"/>
              <a:gd name="T112" fmla="*/ 0 w 533400"/>
              <a:gd name="T113" fmla="*/ 663701 h 13277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3400" h="1327785">
                <a:moveTo>
                  <a:pt x="0" y="663701"/>
                </a:moveTo>
                <a:lnTo>
                  <a:pt x="1376" y="595847"/>
                </a:lnTo>
                <a:lnTo>
                  <a:pt x="5417" y="529951"/>
                </a:lnTo>
                <a:lnTo>
                  <a:pt x="11988" y="466348"/>
                </a:lnTo>
                <a:lnTo>
                  <a:pt x="20954" y="405372"/>
                </a:lnTo>
                <a:lnTo>
                  <a:pt x="32184" y="347355"/>
                </a:lnTo>
                <a:lnTo>
                  <a:pt x="45541" y="292633"/>
                </a:lnTo>
                <a:lnTo>
                  <a:pt x="60893" y="241538"/>
                </a:lnTo>
                <a:lnTo>
                  <a:pt x="78104" y="194405"/>
                </a:lnTo>
                <a:lnTo>
                  <a:pt x="97043" y="151567"/>
                </a:lnTo>
                <a:lnTo>
                  <a:pt x="117574" y="113357"/>
                </a:lnTo>
                <a:lnTo>
                  <a:pt x="139563" y="80111"/>
                </a:lnTo>
                <a:lnTo>
                  <a:pt x="187382" y="29841"/>
                </a:lnTo>
                <a:lnTo>
                  <a:pt x="239427" y="3426"/>
                </a:lnTo>
                <a:lnTo>
                  <a:pt x="266700" y="0"/>
                </a:lnTo>
                <a:lnTo>
                  <a:pt x="293972" y="3426"/>
                </a:lnTo>
                <a:lnTo>
                  <a:pt x="346017" y="29841"/>
                </a:lnTo>
                <a:lnTo>
                  <a:pt x="393836" y="80111"/>
                </a:lnTo>
                <a:lnTo>
                  <a:pt x="415825" y="113357"/>
                </a:lnTo>
                <a:lnTo>
                  <a:pt x="436356" y="151567"/>
                </a:lnTo>
                <a:lnTo>
                  <a:pt x="455295" y="194405"/>
                </a:lnTo>
                <a:lnTo>
                  <a:pt x="472506" y="241538"/>
                </a:lnTo>
                <a:lnTo>
                  <a:pt x="487858" y="292633"/>
                </a:lnTo>
                <a:lnTo>
                  <a:pt x="501215" y="347355"/>
                </a:lnTo>
                <a:lnTo>
                  <a:pt x="512445" y="405372"/>
                </a:lnTo>
                <a:lnTo>
                  <a:pt x="521411" y="466348"/>
                </a:lnTo>
                <a:lnTo>
                  <a:pt x="527982" y="529951"/>
                </a:lnTo>
                <a:lnTo>
                  <a:pt x="532023" y="595847"/>
                </a:lnTo>
                <a:lnTo>
                  <a:pt x="533400" y="663701"/>
                </a:lnTo>
                <a:lnTo>
                  <a:pt x="532023" y="731556"/>
                </a:lnTo>
                <a:lnTo>
                  <a:pt x="527982" y="797452"/>
                </a:lnTo>
                <a:lnTo>
                  <a:pt x="521411" y="861055"/>
                </a:lnTo>
                <a:lnTo>
                  <a:pt x="512445" y="922031"/>
                </a:lnTo>
                <a:lnTo>
                  <a:pt x="501215" y="980048"/>
                </a:lnTo>
                <a:lnTo>
                  <a:pt x="487858" y="1034770"/>
                </a:lnTo>
                <a:lnTo>
                  <a:pt x="472506" y="1085865"/>
                </a:lnTo>
                <a:lnTo>
                  <a:pt x="455295" y="1132998"/>
                </a:lnTo>
                <a:lnTo>
                  <a:pt x="436356" y="1175836"/>
                </a:lnTo>
                <a:lnTo>
                  <a:pt x="415825" y="1214046"/>
                </a:lnTo>
                <a:lnTo>
                  <a:pt x="393836" y="1247292"/>
                </a:lnTo>
                <a:lnTo>
                  <a:pt x="346017" y="1297562"/>
                </a:lnTo>
                <a:lnTo>
                  <a:pt x="293972" y="1323977"/>
                </a:lnTo>
                <a:lnTo>
                  <a:pt x="266700" y="1327404"/>
                </a:lnTo>
                <a:lnTo>
                  <a:pt x="239427" y="1323977"/>
                </a:lnTo>
                <a:lnTo>
                  <a:pt x="187382" y="1297562"/>
                </a:lnTo>
                <a:lnTo>
                  <a:pt x="139563" y="1247292"/>
                </a:lnTo>
                <a:lnTo>
                  <a:pt x="117574" y="1214046"/>
                </a:lnTo>
                <a:lnTo>
                  <a:pt x="97043" y="1175836"/>
                </a:lnTo>
                <a:lnTo>
                  <a:pt x="78104" y="1132998"/>
                </a:lnTo>
                <a:lnTo>
                  <a:pt x="60893" y="1085865"/>
                </a:lnTo>
                <a:lnTo>
                  <a:pt x="45541" y="1034770"/>
                </a:lnTo>
                <a:lnTo>
                  <a:pt x="32184" y="980048"/>
                </a:lnTo>
                <a:lnTo>
                  <a:pt x="20954" y="922031"/>
                </a:lnTo>
                <a:lnTo>
                  <a:pt x="11988" y="861055"/>
                </a:lnTo>
                <a:lnTo>
                  <a:pt x="5417" y="797452"/>
                </a:lnTo>
                <a:lnTo>
                  <a:pt x="1376" y="731556"/>
                </a:lnTo>
                <a:lnTo>
                  <a:pt x="0" y="663701"/>
                </a:lnTo>
                <a:close/>
              </a:path>
            </a:pathLst>
          </a:custGeom>
          <a:noFill/>
          <a:ln w="28956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0363" name="object 6">
            <a:extLst>
              <a:ext uri="{FF2B5EF4-FFF2-40B4-BE49-F238E27FC236}">
                <a16:creationId xmlns:a16="http://schemas.microsoft.com/office/drawing/2014/main" id="{1E16A379-034C-424B-B710-F74F4B90CF49}"/>
              </a:ext>
            </a:extLst>
          </p:cNvPr>
          <p:cNvSpPr>
            <a:spLocks/>
          </p:cNvSpPr>
          <p:nvPr/>
        </p:nvSpPr>
        <p:spPr bwMode="auto">
          <a:xfrm>
            <a:off x="1398953" y="5001425"/>
            <a:ext cx="9983739" cy="616469"/>
          </a:xfrm>
          <a:custGeom>
            <a:avLst/>
            <a:gdLst>
              <a:gd name="T0" fmla="*/ 0 w 8077200"/>
              <a:gd name="T1" fmla="*/ 82550 h 495300"/>
              <a:gd name="T2" fmla="*/ 6486 w 8077200"/>
              <a:gd name="T3" fmla="*/ 50417 h 495300"/>
              <a:gd name="T4" fmla="*/ 24177 w 8077200"/>
              <a:gd name="T5" fmla="*/ 24177 h 495300"/>
              <a:gd name="T6" fmla="*/ 50417 w 8077200"/>
              <a:gd name="T7" fmla="*/ 6486 h 495300"/>
              <a:gd name="T8" fmla="*/ 82550 w 8077200"/>
              <a:gd name="T9" fmla="*/ 0 h 495300"/>
              <a:gd name="T10" fmla="*/ 7994650 w 8077200"/>
              <a:gd name="T11" fmla="*/ 0 h 495300"/>
              <a:gd name="T12" fmla="*/ 8026782 w 8077200"/>
              <a:gd name="T13" fmla="*/ 6486 h 495300"/>
              <a:gd name="T14" fmla="*/ 8053022 w 8077200"/>
              <a:gd name="T15" fmla="*/ 24177 h 495300"/>
              <a:gd name="T16" fmla="*/ 8070713 w 8077200"/>
              <a:gd name="T17" fmla="*/ 50417 h 495300"/>
              <a:gd name="T18" fmla="*/ 8077200 w 8077200"/>
              <a:gd name="T19" fmla="*/ 82550 h 495300"/>
              <a:gd name="T20" fmla="*/ 8077200 w 8077200"/>
              <a:gd name="T21" fmla="*/ 412750 h 495300"/>
              <a:gd name="T22" fmla="*/ 8070713 w 8077200"/>
              <a:gd name="T23" fmla="*/ 444882 h 495300"/>
              <a:gd name="T24" fmla="*/ 8053022 w 8077200"/>
              <a:gd name="T25" fmla="*/ 471122 h 495300"/>
              <a:gd name="T26" fmla="*/ 8026782 w 8077200"/>
              <a:gd name="T27" fmla="*/ 488813 h 495300"/>
              <a:gd name="T28" fmla="*/ 7994650 w 8077200"/>
              <a:gd name="T29" fmla="*/ 495300 h 495300"/>
              <a:gd name="T30" fmla="*/ 82550 w 8077200"/>
              <a:gd name="T31" fmla="*/ 495300 h 495300"/>
              <a:gd name="T32" fmla="*/ 50417 w 8077200"/>
              <a:gd name="T33" fmla="*/ 488813 h 495300"/>
              <a:gd name="T34" fmla="*/ 24177 w 8077200"/>
              <a:gd name="T35" fmla="*/ 471122 h 495300"/>
              <a:gd name="T36" fmla="*/ 6486 w 8077200"/>
              <a:gd name="T37" fmla="*/ 444882 h 495300"/>
              <a:gd name="T38" fmla="*/ 0 w 8077200"/>
              <a:gd name="T39" fmla="*/ 412750 h 495300"/>
              <a:gd name="T40" fmla="*/ 0 w 8077200"/>
              <a:gd name="T41" fmla="*/ 82550 h 4953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77200" h="495300">
                <a:moveTo>
                  <a:pt x="0" y="82550"/>
                </a:moveTo>
                <a:lnTo>
                  <a:pt x="6486" y="50417"/>
                </a:lnTo>
                <a:lnTo>
                  <a:pt x="24177" y="24177"/>
                </a:lnTo>
                <a:lnTo>
                  <a:pt x="50417" y="6486"/>
                </a:lnTo>
                <a:lnTo>
                  <a:pt x="82550" y="0"/>
                </a:lnTo>
                <a:lnTo>
                  <a:pt x="7994650" y="0"/>
                </a:lnTo>
                <a:lnTo>
                  <a:pt x="8026782" y="6486"/>
                </a:lnTo>
                <a:lnTo>
                  <a:pt x="8053022" y="24177"/>
                </a:lnTo>
                <a:lnTo>
                  <a:pt x="8070713" y="50417"/>
                </a:lnTo>
                <a:lnTo>
                  <a:pt x="8077200" y="82550"/>
                </a:lnTo>
                <a:lnTo>
                  <a:pt x="8077200" y="412750"/>
                </a:lnTo>
                <a:lnTo>
                  <a:pt x="8070713" y="444882"/>
                </a:lnTo>
                <a:lnTo>
                  <a:pt x="8053022" y="471122"/>
                </a:lnTo>
                <a:lnTo>
                  <a:pt x="8026782" y="488813"/>
                </a:lnTo>
                <a:lnTo>
                  <a:pt x="7994650" y="495300"/>
                </a:lnTo>
                <a:lnTo>
                  <a:pt x="82550" y="495300"/>
                </a:lnTo>
                <a:lnTo>
                  <a:pt x="50417" y="488813"/>
                </a:lnTo>
                <a:lnTo>
                  <a:pt x="24177" y="471122"/>
                </a:lnTo>
                <a:lnTo>
                  <a:pt x="6486" y="444882"/>
                </a:lnTo>
                <a:lnTo>
                  <a:pt x="0" y="412750"/>
                </a:lnTo>
                <a:lnTo>
                  <a:pt x="0" y="82550"/>
                </a:lnTo>
                <a:close/>
              </a:path>
            </a:pathLst>
          </a:custGeom>
          <a:noFill/>
          <a:ln w="3200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0365" name="object 8">
            <a:extLst>
              <a:ext uri="{FF2B5EF4-FFF2-40B4-BE49-F238E27FC236}">
                <a16:creationId xmlns:a16="http://schemas.microsoft.com/office/drawing/2014/main" id="{E37F1BDD-0281-4C42-A816-7E50D6BC8E80}"/>
              </a:ext>
            </a:extLst>
          </p:cNvPr>
          <p:cNvSpPr>
            <a:spLocks/>
          </p:cNvSpPr>
          <p:nvPr/>
        </p:nvSpPr>
        <p:spPr bwMode="auto">
          <a:xfrm>
            <a:off x="10305483" y="2478357"/>
            <a:ext cx="533399" cy="1787574"/>
          </a:xfrm>
          <a:custGeom>
            <a:avLst/>
            <a:gdLst>
              <a:gd name="T0" fmla="*/ 0 w 381000"/>
              <a:gd name="T1" fmla="*/ 729233 h 1458595"/>
              <a:gd name="T2" fmla="*/ 872 w 381000"/>
              <a:gd name="T3" fmla="*/ 659008 h 1458595"/>
              <a:gd name="T4" fmla="*/ 3436 w 381000"/>
              <a:gd name="T5" fmla="*/ 590670 h 1458595"/>
              <a:gd name="T6" fmla="*/ 7613 w 381000"/>
              <a:gd name="T7" fmla="*/ 524525 h 1458595"/>
              <a:gd name="T8" fmla="*/ 13321 w 381000"/>
              <a:gd name="T9" fmla="*/ 460880 h 1458595"/>
              <a:gd name="T10" fmla="*/ 20480 w 381000"/>
              <a:gd name="T11" fmla="*/ 400039 h 1458595"/>
              <a:gd name="T12" fmla="*/ 29012 w 381000"/>
              <a:gd name="T13" fmla="*/ 342309 h 1458595"/>
              <a:gd name="T14" fmla="*/ 38835 w 381000"/>
              <a:gd name="T15" fmla="*/ 287995 h 1458595"/>
              <a:gd name="T16" fmla="*/ 49869 w 381000"/>
              <a:gd name="T17" fmla="*/ 237402 h 1458595"/>
              <a:gd name="T18" fmla="*/ 62036 w 381000"/>
              <a:gd name="T19" fmla="*/ 190838 h 1458595"/>
              <a:gd name="T20" fmla="*/ 75253 w 381000"/>
              <a:gd name="T21" fmla="*/ 148607 h 1458595"/>
              <a:gd name="T22" fmla="*/ 89443 w 381000"/>
              <a:gd name="T23" fmla="*/ 111015 h 1458595"/>
              <a:gd name="T24" fmla="*/ 120416 w 381000"/>
              <a:gd name="T25" fmla="*/ 50970 h 1458595"/>
              <a:gd name="T26" fmla="*/ 154315 w 381000"/>
              <a:gd name="T27" fmla="*/ 13150 h 1458595"/>
              <a:gd name="T28" fmla="*/ 190500 w 381000"/>
              <a:gd name="T29" fmla="*/ 0 h 1458595"/>
              <a:gd name="T30" fmla="*/ 208837 w 381000"/>
              <a:gd name="T31" fmla="*/ 3338 h 1458595"/>
              <a:gd name="T32" fmla="*/ 243959 w 381000"/>
              <a:gd name="T33" fmla="*/ 29129 h 1458595"/>
              <a:gd name="T34" fmla="*/ 276475 w 381000"/>
              <a:gd name="T35" fmla="*/ 78367 h 1458595"/>
              <a:gd name="T36" fmla="*/ 305746 w 381000"/>
              <a:gd name="T37" fmla="*/ 148607 h 1458595"/>
              <a:gd name="T38" fmla="*/ 318963 w 381000"/>
              <a:gd name="T39" fmla="*/ 190838 h 1458595"/>
              <a:gd name="T40" fmla="*/ 331130 w 381000"/>
              <a:gd name="T41" fmla="*/ 237402 h 1458595"/>
              <a:gd name="T42" fmla="*/ 342164 w 381000"/>
              <a:gd name="T43" fmla="*/ 287995 h 1458595"/>
              <a:gd name="T44" fmla="*/ 351987 w 381000"/>
              <a:gd name="T45" fmla="*/ 342309 h 1458595"/>
              <a:gd name="T46" fmla="*/ 360519 w 381000"/>
              <a:gd name="T47" fmla="*/ 400039 h 1458595"/>
              <a:gd name="T48" fmla="*/ 367678 w 381000"/>
              <a:gd name="T49" fmla="*/ 460880 h 1458595"/>
              <a:gd name="T50" fmla="*/ 373386 w 381000"/>
              <a:gd name="T51" fmla="*/ 524525 h 1458595"/>
              <a:gd name="T52" fmla="*/ 377563 w 381000"/>
              <a:gd name="T53" fmla="*/ 590670 h 1458595"/>
              <a:gd name="T54" fmla="*/ 380127 w 381000"/>
              <a:gd name="T55" fmla="*/ 659008 h 1458595"/>
              <a:gd name="T56" fmla="*/ 381000 w 381000"/>
              <a:gd name="T57" fmla="*/ 729233 h 1458595"/>
              <a:gd name="T58" fmla="*/ 380127 w 381000"/>
              <a:gd name="T59" fmla="*/ 799459 h 1458595"/>
              <a:gd name="T60" fmla="*/ 377563 w 381000"/>
              <a:gd name="T61" fmla="*/ 867797 h 1458595"/>
              <a:gd name="T62" fmla="*/ 373386 w 381000"/>
              <a:gd name="T63" fmla="*/ 933942 h 1458595"/>
              <a:gd name="T64" fmla="*/ 367678 w 381000"/>
              <a:gd name="T65" fmla="*/ 997587 h 1458595"/>
              <a:gd name="T66" fmla="*/ 360519 w 381000"/>
              <a:gd name="T67" fmla="*/ 1058428 h 1458595"/>
              <a:gd name="T68" fmla="*/ 351987 w 381000"/>
              <a:gd name="T69" fmla="*/ 1116158 h 1458595"/>
              <a:gd name="T70" fmla="*/ 342164 w 381000"/>
              <a:gd name="T71" fmla="*/ 1170472 h 1458595"/>
              <a:gd name="T72" fmla="*/ 331130 w 381000"/>
              <a:gd name="T73" fmla="*/ 1221065 h 1458595"/>
              <a:gd name="T74" fmla="*/ 318963 w 381000"/>
              <a:gd name="T75" fmla="*/ 1267629 h 1458595"/>
              <a:gd name="T76" fmla="*/ 305746 w 381000"/>
              <a:gd name="T77" fmla="*/ 1309860 h 1458595"/>
              <a:gd name="T78" fmla="*/ 291556 w 381000"/>
              <a:gd name="T79" fmla="*/ 1347452 h 1458595"/>
              <a:gd name="T80" fmla="*/ 260583 w 381000"/>
              <a:gd name="T81" fmla="*/ 1407497 h 1458595"/>
              <a:gd name="T82" fmla="*/ 226684 w 381000"/>
              <a:gd name="T83" fmla="*/ 1445317 h 1458595"/>
              <a:gd name="T84" fmla="*/ 190500 w 381000"/>
              <a:gd name="T85" fmla="*/ 1458467 h 1458595"/>
              <a:gd name="T86" fmla="*/ 172162 w 381000"/>
              <a:gd name="T87" fmla="*/ 1455129 h 1458595"/>
              <a:gd name="T88" fmla="*/ 137040 w 381000"/>
              <a:gd name="T89" fmla="*/ 1429338 h 1458595"/>
              <a:gd name="T90" fmla="*/ 104524 w 381000"/>
              <a:gd name="T91" fmla="*/ 1380100 h 1458595"/>
              <a:gd name="T92" fmla="*/ 75253 w 381000"/>
              <a:gd name="T93" fmla="*/ 1309860 h 1458595"/>
              <a:gd name="T94" fmla="*/ 62036 w 381000"/>
              <a:gd name="T95" fmla="*/ 1267629 h 1458595"/>
              <a:gd name="T96" fmla="*/ 49869 w 381000"/>
              <a:gd name="T97" fmla="*/ 1221065 h 1458595"/>
              <a:gd name="T98" fmla="*/ 38835 w 381000"/>
              <a:gd name="T99" fmla="*/ 1170472 h 1458595"/>
              <a:gd name="T100" fmla="*/ 29012 w 381000"/>
              <a:gd name="T101" fmla="*/ 1116158 h 1458595"/>
              <a:gd name="T102" fmla="*/ 20480 w 381000"/>
              <a:gd name="T103" fmla="*/ 1058428 h 1458595"/>
              <a:gd name="T104" fmla="*/ 13321 w 381000"/>
              <a:gd name="T105" fmla="*/ 997587 h 1458595"/>
              <a:gd name="T106" fmla="*/ 7613 w 381000"/>
              <a:gd name="T107" fmla="*/ 933942 h 1458595"/>
              <a:gd name="T108" fmla="*/ 3436 w 381000"/>
              <a:gd name="T109" fmla="*/ 867797 h 1458595"/>
              <a:gd name="T110" fmla="*/ 872 w 381000"/>
              <a:gd name="T111" fmla="*/ 799459 h 1458595"/>
              <a:gd name="T112" fmla="*/ 0 w 381000"/>
              <a:gd name="T113" fmla="*/ 729233 h 14585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81000" h="1458595">
                <a:moveTo>
                  <a:pt x="0" y="729233"/>
                </a:moveTo>
                <a:lnTo>
                  <a:pt x="872" y="659008"/>
                </a:lnTo>
                <a:lnTo>
                  <a:pt x="3436" y="590670"/>
                </a:lnTo>
                <a:lnTo>
                  <a:pt x="7613" y="524525"/>
                </a:lnTo>
                <a:lnTo>
                  <a:pt x="13321" y="460880"/>
                </a:lnTo>
                <a:lnTo>
                  <a:pt x="20480" y="400039"/>
                </a:lnTo>
                <a:lnTo>
                  <a:pt x="29012" y="342309"/>
                </a:lnTo>
                <a:lnTo>
                  <a:pt x="38835" y="287995"/>
                </a:lnTo>
                <a:lnTo>
                  <a:pt x="49869" y="237402"/>
                </a:lnTo>
                <a:lnTo>
                  <a:pt x="62036" y="190838"/>
                </a:lnTo>
                <a:lnTo>
                  <a:pt x="75253" y="148607"/>
                </a:lnTo>
                <a:lnTo>
                  <a:pt x="89443" y="111015"/>
                </a:lnTo>
                <a:lnTo>
                  <a:pt x="120416" y="50970"/>
                </a:lnTo>
                <a:lnTo>
                  <a:pt x="154315" y="13150"/>
                </a:lnTo>
                <a:lnTo>
                  <a:pt x="190500" y="0"/>
                </a:lnTo>
                <a:lnTo>
                  <a:pt x="208837" y="3338"/>
                </a:lnTo>
                <a:lnTo>
                  <a:pt x="243959" y="29129"/>
                </a:lnTo>
                <a:lnTo>
                  <a:pt x="276475" y="78367"/>
                </a:lnTo>
                <a:lnTo>
                  <a:pt x="305746" y="148607"/>
                </a:lnTo>
                <a:lnTo>
                  <a:pt x="318963" y="190838"/>
                </a:lnTo>
                <a:lnTo>
                  <a:pt x="331130" y="237402"/>
                </a:lnTo>
                <a:lnTo>
                  <a:pt x="342164" y="287995"/>
                </a:lnTo>
                <a:lnTo>
                  <a:pt x="351987" y="342309"/>
                </a:lnTo>
                <a:lnTo>
                  <a:pt x="360519" y="400039"/>
                </a:lnTo>
                <a:lnTo>
                  <a:pt x="367678" y="460880"/>
                </a:lnTo>
                <a:lnTo>
                  <a:pt x="373386" y="524525"/>
                </a:lnTo>
                <a:lnTo>
                  <a:pt x="377563" y="590670"/>
                </a:lnTo>
                <a:lnTo>
                  <a:pt x="380127" y="659008"/>
                </a:lnTo>
                <a:lnTo>
                  <a:pt x="381000" y="729233"/>
                </a:lnTo>
                <a:lnTo>
                  <a:pt x="380127" y="799459"/>
                </a:lnTo>
                <a:lnTo>
                  <a:pt x="377563" y="867797"/>
                </a:lnTo>
                <a:lnTo>
                  <a:pt x="373386" y="933942"/>
                </a:lnTo>
                <a:lnTo>
                  <a:pt x="367678" y="997587"/>
                </a:lnTo>
                <a:lnTo>
                  <a:pt x="360519" y="1058428"/>
                </a:lnTo>
                <a:lnTo>
                  <a:pt x="351987" y="1116158"/>
                </a:lnTo>
                <a:lnTo>
                  <a:pt x="342164" y="1170472"/>
                </a:lnTo>
                <a:lnTo>
                  <a:pt x="331130" y="1221065"/>
                </a:lnTo>
                <a:lnTo>
                  <a:pt x="318963" y="1267629"/>
                </a:lnTo>
                <a:lnTo>
                  <a:pt x="305746" y="1309860"/>
                </a:lnTo>
                <a:lnTo>
                  <a:pt x="291556" y="1347452"/>
                </a:lnTo>
                <a:lnTo>
                  <a:pt x="260583" y="1407497"/>
                </a:lnTo>
                <a:lnTo>
                  <a:pt x="226684" y="1445317"/>
                </a:lnTo>
                <a:lnTo>
                  <a:pt x="190500" y="1458467"/>
                </a:lnTo>
                <a:lnTo>
                  <a:pt x="172162" y="1455129"/>
                </a:lnTo>
                <a:lnTo>
                  <a:pt x="137040" y="1429338"/>
                </a:lnTo>
                <a:lnTo>
                  <a:pt x="104524" y="1380100"/>
                </a:lnTo>
                <a:lnTo>
                  <a:pt x="75253" y="1309860"/>
                </a:lnTo>
                <a:lnTo>
                  <a:pt x="62036" y="1267629"/>
                </a:lnTo>
                <a:lnTo>
                  <a:pt x="49869" y="1221065"/>
                </a:lnTo>
                <a:lnTo>
                  <a:pt x="38835" y="1170472"/>
                </a:lnTo>
                <a:lnTo>
                  <a:pt x="29012" y="1116158"/>
                </a:lnTo>
                <a:lnTo>
                  <a:pt x="20480" y="1058428"/>
                </a:lnTo>
                <a:lnTo>
                  <a:pt x="13321" y="997587"/>
                </a:lnTo>
                <a:lnTo>
                  <a:pt x="7613" y="933942"/>
                </a:lnTo>
                <a:lnTo>
                  <a:pt x="3436" y="867797"/>
                </a:lnTo>
                <a:lnTo>
                  <a:pt x="872" y="799459"/>
                </a:lnTo>
                <a:lnTo>
                  <a:pt x="0" y="729233"/>
                </a:lnTo>
                <a:close/>
              </a:path>
            </a:pathLst>
          </a:custGeom>
          <a:noFill/>
          <a:ln w="28956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0366" name="object 9">
            <a:extLst>
              <a:ext uri="{FF2B5EF4-FFF2-40B4-BE49-F238E27FC236}">
                <a16:creationId xmlns:a16="http://schemas.microsoft.com/office/drawing/2014/main" id="{C19AD5AC-281F-49C9-80F4-E6F9C11C91E9}"/>
              </a:ext>
            </a:extLst>
          </p:cNvPr>
          <p:cNvSpPr>
            <a:spLocks/>
          </p:cNvSpPr>
          <p:nvPr/>
        </p:nvSpPr>
        <p:spPr bwMode="auto">
          <a:xfrm>
            <a:off x="9677089" y="2476356"/>
            <a:ext cx="631403" cy="1787574"/>
          </a:xfrm>
          <a:custGeom>
            <a:avLst/>
            <a:gdLst>
              <a:gd name="T0" fmla="*/ 0 w 393700"/>
              <a:gd name="T1" fmla="*/ 729234 h 1458595"/>
              <a:gd name="T2" fmla="*/ 899 w 393700"/>
              <a:gd name="T3" fmla="*/ 659008 h 1458595"/>
              <a:gd name="T4" fmla="*/ 3544 w 393700"/>
              <a:gd name="T5" fmla="*/ 590670 h 1458595"/>
              <a:gd name="T6" fmla="*/ 7851 w 393700"/>
              <a:gd name="T7" fmla="*/ 524525 h 1458595"/>
              <a:gd name="T8" fmla="*/ 13739 w 393700"/>
              <a:gd name="T9" fmla="*/ 460880 h 1458595"/>
              <a:gd name="T10" fmla="*/ 21124 w 393700"/>
              <a:gd name="T11" fmla="*/ 400039 h 1458595"/>
              <a:gd name="T12" fmla="*/ 29925 w 393700"/>
              <a:gd name="T13" fmla="*/ 342309 h 1458595"/>
              <a:gd name="T14" fmla="*/ 40058 w 393700"/>
              <a:gd name="T15" fmla="*/ 287995 h 1458595"/>
              <a:gd name="T16" fmla="*/ 51443 w 393700"/>
              <a:gd name="T17" fmla="*/ 237402 h 1458595"/>
              <a:gd name="T18" fmla="*/ 63995 w 393700"/>
              <a:gd name="T19" fmla="*/ 190838 h 1458595"/>
              <a:gd name="T20" fmla="*/ 77634 w 393700"/>
              <a:gd name="T21" fmla="*/ 148607 h 1458595"/>
              <a:gd name="T22" fmla="*/ 92277 w 393700"/>
              <a:gd name="T23" fmla="*/ 111015 h 1458595"/>
              <a:gd name="T24" fmla="*/ 124243 w 393700"/>
              <a:gd name="T25" fmla="*/ 50970 h 1458595"/>
              <a:gd name="T26" fmla="*/ 159235 w 393700"/>
              <a:gd name="T27" fmla="*/ 13150 h 1458595"/>
              <a:gd name="T28" fmla="*/ 196596 w 393700"/>
              <a:gd name="T29" fmla="*/ 0 h 1458595"/>
              <a:gd name="T30" fmla="*/ 215530 w 393700"/>
              <a:gd name="T31" fmla="*/ 3338 h 1458595"/>
              <a:gd name="T32" fmla="*/ 251789 w 393700"/>
              <a:gd name="T33" fmla="*/ 29129 h 1458595"/>
              <a:gd name="T34" fmla="*/ 285351 w 393700"/>
              <a:gd name="T35" fmla="*/ 78367 h 1458595"/>
              <a:gd name="T36" fmla="*/ 315557 w 393700"/>
              <a:gd name="T37" fmla="*/ 148607 h 1458595"/>
              <a:gd name="T38" fmla="*/ 329196 w 393700"/>
              <a:gd name="T39" fmla="*/ 190838 h 1458595"/>
              <a:gd name="T40" fmla="*/ 341748 w 393700"/>
              <a:gd name="T41" fmla="*/ 237402 h 1458595"/>
              <a:gd name="T42" fmla="*/ 353133 w 393700"/>
              <a:gd name="T43" fmla="*/ 287995 h 1458595"/>
              <a:gd name="T44" fmla="*/ 363266 w 393700"/>
              <a:gd name="T45" fmla="*/ 342309 h 1458595"/>
              <a:gd name="T46" fmla="*/ 372067 w 393700"/>
              <a:gd name="T47" fmla="*/ 400039 h 1458595"/>
              <a:gd name="T48" fmla="*/ 379452 w 393700"/>
              <a:gd name="T49" fmla="*/ 460880 h 1458595"/>
              <a:gd name="T50" fmla="*/ 385340 w 393700"/>
              <a:gd name="T51" fmla="*/ 524525 h 1458595"/>
              <a:gd name="T52" fmla="*/ 389647 w 393700"/>
              <a:gd name="T53" fmla="*/ 590670 h 1458595"/>
              <a:gd name="T54" fmla="*/ 392292 w 393700"/>
              <a:gd name="T55" fmla="*/ 659008 h 1458595"/>
              <a:gd name="T56" fmla="*/ 393192 w 393700"/>
              <a:gd name="T57" fmla="*/ 729234 h 1458595"/>
              <a:gd name="T58" fmla="*/ 392292 w 393700"/>
              <a:gd name="T59" fmla="*/ 799459 h 1458595"/>
              <a:gd name="T60" fmla="*/ 389647 w 393700"/>
              <a:gd name="T61" fmla="*/ 867797 h 1458595"/>
              <a:gd name="T62" fmla="*/ 385340 w 393700"/>
              <a:gd name="T63" fmla="*/ 933942 h 1458595"/>
              <a:gd name="T64" fmla="*/ 379452 w 393700"/>
              <a:gd name="T65" fmla="*/ 997587 h 1458595"/>
              <a:gd name="T66" fmla="*/ 372067 w 393700"/>
              <a:gd name="T67" fmla="*/ 1058428 h 1458595"/>
              <a:gd name="T68" fmla="*/ 363266 w 393700"/>
              <a:gd name="T69" fmla="*/ 1116158 h 1458595"/>
              <a:gd name="T70" fmla="*/ 353133 w 393700"/>
              <a:gd name="T71" fmla="*/ 1170472 h 1458595"/>
              <a:gd name="T72" fmla="*/ 341748 w 393700"/>
              <a:gd name="T73" fmla="*/ 1221065 h 1458595"/>
              <a:gd name="T74" fmla="*/ 329196 w 393700"/>
              <a:gd name="T75" fmla="*/ 1267629 h 1458595"/>
              <a:gd name="T76" fmla="*/ 315557 w 393700"/>
              <a:gd name="T77" fmla="*/ 1309860 h 1458595"/>
              <a:gd name="T78" fmla="*/ 300914 w 393700"/>
              <a:gd name="T79" fmla="*/ 1347452 h 1458595"/>
              <a:gd name="T80" fmla="*/ 268948 w 393700"/>
              <a:gd name="T81" fmla="*/ 1407497 h 1458595"/>
              <a:gd name="T82" fmla="*/ 233956 w 393700"/>
              <a:gd name="T83" fmla="*/ 1445317 h 1458595"/>
              <a:gd name="T84" fmla="*/ 196596 w 393700"/>
              <a:gd name="T85" fmla="*/ 1458468 h 1458595"/>
              <a:gd name="T86" fmla="*/ 177661 w 393700"/>
              <a:gd name="T87" fmla="*/ 1455129 h 1458595"/>
              <a:gd name="T88" fmla="*/ 141402 w 393700"/>
              <a:gd name="T89" fmla="*/ 1429338 h 1458595"/>
              <a:gd name="T90" fmla="*/ 107840 w 393700"/>
              <a:gd name="T91" fmla="*/ 1380100 h 1458595"/>
              <a:gd name="T92" fmla="*/ 77634 w 393700"/>
              <a:gd name="T93" fmla="*/ 1309860 h 1458595"/>
              <a:gd name="T94" fmla="*/ 63995 w 393700"/>
              <a:gd name="T95" fmla="*/ 1267629 h 1458595"/>
              <a:gd name="T96" fmla="*/ 51443 w 393700"/>
              <a:gd name="T97" fmla="*/ 1221065 h 1458595"/>
              <a:gd name="T98" fmla="*/ 40058 w 393700"/>
              <a:gd name="T99" fmla="*/ 1170472 h 1458595"/>
              <a:gd name="T100" fmla="*/ 29925 w 393700"/>
              <a:gd name="T101" fmla="*/ 1116158 h 1458595"/>
              <a:gd name="T102" fmla="*/ 21124 w 393700"/>
              <a:gd name="T103" fmla="*/ 1058428 h 1458595"/>
              <a:gd name="T104" fmla="*/ 13739 w 393700"/>
              <a:gd name="T105" fmla="*/ 997587 h 1458595"/>
              <a:gd name="T106" fmla="*/ 7851 w 393700"/>
              <a:gd name="T107" fmla="*/ 933942 h 1458595"/>
              <a:gd name="T108" fmla="*/ 3544 w 393700"/>
              <a:gd name="T109" fmla="*/ 867797 h 1458595"/>
              <a:gd name="T110" fmla="*/ 899 w 393700"/>
              <a:gd name="T111" fmla="*/ 799459 h 1458595"/>
              <a:gd name="T112" fmla="*/ 0 w 393700"/>
              <a:gd name="T113" fmla="*/ 729234 h 14585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93700" h="1458595">
                <a:moveTo>
                  <a:pt x="0" y="729234"/>
                </a:moveTo>
                <a:lnTo>
                  <a:pt x="899" y="659008"/>
                </a:lnTo>
                <a:lnTo>
                  <a:pt x="3544" y="590670"/>
                </a:lnTo>
                <a:lnTo>
                  <a:pt x="7851" y="524525"/>
                </a:lnTo>
                <a:lnTo>
                  <a:pt x="13739" y="460880"/>
                </a:lnTo>
                <a:lnTo>
                  <a:pt x="21124" y="400039"/>
                </a:lnTo>
                <a:lnTo>
                  <a:pt x="29925" y="342309"/>
                </a:lnTo>
                <a:lnTo>
                  <a:pt x="40058" y="287995"/>
                </a:lnTo>
                <a:lnTo>
                  <a:pt x="51443" y="237402"/>
                </a:lnTo>
                <a:lnTo>
                  <a:pt x="63995" y="190838"/>
                </a:lnTo>
                <a:lnTo>
                  <a:pt x="77634" y="148607"/>
                </a:lnTo>
                <a:lnTo>
                  <a:pt x="92277" y="111015"/>
                </a:lnTo>
                <a:lnTo>
                  <a:pt x="124243" y="50970"/>
                </a:lnTo>
                <a:lnTo>
                  <a:pt x="159235" y="13150"/>
                </a:lnTo>
                <a:lnTo>
                  <a:pt x="196596" y="0"/>
                </a:lnTo>
                <a:lnTo>
                  <a:pt x="215530" y="3338"/>
                </a:lnTo>
                <a:lnTo>
                  <a:pt x="251789" y="29129"/>
                </a:lnTo>
                <a:lnTo>
                  <a:pt x="285351" y="78367"/>
                </a:lnTo>
                <a:lnTo>
                  <a:pt x="315557" y="148607"/>
                </a:lnTo>
                <a:lnTo>
                  <a:pt x="329196" y="190838"/>
                </a:lnTo>
                <a:lnTo>
                  <a:pt x="341748" y="237402"/>
                </a:lnTo>
                <a:lnTo>
                  <a:pt x="353133" y="287995"/>
                </a:lnTo>
                <a:lnTo>
                  <a:pt x="363266" y="342309"/>
                </a:lnTo>
                <a:lnTo>
                  <a:pt x="372067" y="400039"/>
                </a:lnTo>
                <a:lnTo>
                  <a:pt x="379452" y="460880"/>
                </a:lnTo>
                <a:lnTo>
                  <a:pt x="385340" y="524525"/>
                </a:lnTo>
                <a:lnTo>
                  <a:pt x="389647" y="590670"/>
                </a:lnTo>
                <a:lnTo>
                  <a:pt x="392292" y="659008"/>
                </a:lnTo>
                <a:lnTo>
                  <a:pt x="393192" y="729234"/>
                </a:lnTo>
                <a:lnTo>
                  <a:pt x="392292" y="799459"/>
                </a:lnTo>
                <a:lnTo>
                  <a:pt x="389647" y="867797"/>
                </a:lnTo>
                <a:lnTo>
                  <a:pt x="385340" y="933942"/>
                </a:lnTo>
                <a:lnTo>
                  <a:pt x="379452" y="997587"/>
                </a:lnTo>
                <a:lnTo>
                  <a:pt x="372067" y="1058428"/>
                </a:lnTo>
                <a:lnTo>
                  <a:pt x="363266" y="1116158"/>
                </a:lnTo>
                <a:lnTo>
                  <a:pt x="353133" y="1170472"/>
                </a:lnTo>
                <a:lnTo>
                  <a:pt x="341748" y="1221065"/>
                </a:lnTo>
                <a:lnTo>
                  <a:pt x="329196" y="1267629"/>
                </a:lnTo>
                <a:lnTo>
                  <a:pt x="315557" y="1309860"/>
                </a:lnTo>
                <a:lnTo>
                  <a:pt x="300914" y="1347452"/>
                </a:lnTo>
                <a:lnTo>
                  <a:pt x="268948" y="1407497"/>
                </a:lnTo>
                <a:lnTo>
                  <a:pt x="233956" y="1445317"/>
                </a:lnTo>
                <a:lnTo>
                  <a:pt x="196596" y="1458468"/>
                </a:lnTo>
                <a:lnTo>
                  <a:pt x="177661" y="1455129"/>
                </a:lnTo>
                <a:lnTo>
                  <a:pt x="141402" y="1429338"/>
                </a:lnTo>
                <a:lnTo>
                  <a:pt x="107840" y="1380100"/>
                </a:lnTo>
                <a:lnTo>
                  <a:pt x="77634" y="1309860"/>
                </a:lnTo>
                <a:lnTo>
                  <a:pt x="63995" y="1267629"/>
                </a:lnTo>
                <a:lnTo>
                  <a:pt x="51443" y="1221065"/>
                </a:lnTo>
                <a:lnTo>
                  <a:pt x="40058" y="1170472"/>
                </a:lnTo>
                <a:lnTo>
                  <a:pt x="29925" y="1116158"/>
                </a:lnTo>
                <a:lnTo>
                  <a:pt x="21124" y="1058428"/>
                </a:lnTo>
                <a:lnTo>
                  <a:pt x="13739" y="997587"/>
                </a:lnTo>
                <a:lnTo>
                  <a:pt x="7851" y="933942"/>
                </a:lnTo>
                <a:lnTo>
                  <a:pt x="3544" y="867797"/>
                </a:lnTo>
                <a:lnTo>
                  <a:pt x="899" y="799459"/>
                </a:lnTo>
                <a:lnTo>
                  <a:pt x="0" y="729234"/>
                </a:lnTo>
                <a:close/>
              </a:path>
            </a:pathLst>
          </a:custGeom>
          <a:noFill/>
          <a:ln w="28956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120178-CEEE-417C-9D3D-29960FB024A0}"/>
              </a:ext>
            </a:extLst>
          </p:cNvPr>
          <p:cNvCxnSpPr>
            <a:cxnSpLocks/>
          </p:cNvCxnSpPr>
          <p:nvPr/>
        </p:nvCxnSpPr>
        <p:spPr>
          <a:xfrm flipH="1">
            <a:off x="10101384" y="778143"/>
            <a:ext cx="200808" cy="1753735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E8D2A7-BD42-4BBA-9484-1C271030D177}"/>
              </a:ext>
            </a:extLst>
          </p:cNvPr>
          <p:cNvSpPr/>
          <p:nvPr/>
        </p:nvSpPr>
        <p:spPr bwMode="auto">
          <a:xfrm>
            <a:off x="978453" y="1348146"/>
            <a:ext cx="4059815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s-GT" sz="2400" dirty="0"/>
              <a:t>CAP 3: Tabla 3-4: página 3-56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0F70A-ED35-4380-B0A6-EA8D5554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792" y="6442543"/>
            <a:ext cx="2844800" cy="288925"/>
          </a:xfrm>
        </p:spPr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45</a:t>
            </a:fld>
            <a:endParaRPr lang="en-US" altLang="en-US" dirty="0"/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BB96FEBF-7428-494B-B6C8-64B9D54C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87150">
            <a:off x="10766530" y="203661"/>
            <a:ext cx="1175292" cy="1522045"/>
          </a:xfrm>
          <a:prstGeom prst="rect">
            <a:avLst/>
          </a:prstGeom>
        </p:spPr>
      </p:pic>
      <p:sp>
        <p:nvSpPr>
          <p:cNvPr id="100358" name="TextBox 5">
            <a:extLst>
              <a:ext uri="{FF2B5EF4-FFF2-40B4-BE49-F238E27FC236}">
                <a16:creationId xmlns:a16="http://schemas.microsoft.com/office/drawing/2014/main" id="{92B916B3-4871-47C1-8A3D-AE9977059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807" y="126532"/>
            <a:ext cx="27432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GT" altLang="es-CL" sz="1800" dirty="0">
                <a:solidFill>
                  <a:srgbClr val="2F5897"/>
                </a:solidFill>
                <a:latin typeface="Arial" panose="020B0604020202020204" pitchFamily="34" charset="0"/>
              </a:rPr>
              <a:t>Atención: Dos peligros en el Capítulo 19</a:t>
            </a:r>
          </a:p>
        </p:txBody>
      </p:sp>
    </p:spTree>
    <p:extLst>
      <p:ext uri="{BB962C8B-B14F-4D97-AF65-F5344CB8AC3E}">
        <p14:creationId xmlns:p14="http://schemas.microsoft.com/office/powerpoint/2010/main" val="2401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 animBg="1"/>
      <p:bldP spid="100363" grpId="0" animBg="1"/>
      <p:bldP spid="100365" grpId="0" animBg="1"/>
      <p:bldP spid="100366" grpId="0" animBg="1"/>
      <p:bldP spid="10035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F04F4703-6D3E-41CD-BCEA-0F4D25F8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39763"/>
            <a:ext cx="102870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GT" altLang="es-CL" sz="3600" dirty="0">
                <a:ea typeface="MS PGothic"/>
              </a:rPr>
              <a:t>El análisis de peligros para la Empresa de pescados y mariscos XYZ deberá incluir 5 peligros potenciales:</a:t>
            </a:r>
            <a:br>
              <a:rPr lang="es-GT" altLang="es-CL" sz="3600" dirty="0">
                <a:ea typeface="MS PGothic" panose="020B0600070205080204" pitchFamily="34" charset="-128"/>
              </a:rPr>
            </a:br>
            <a:r>
              <a:rPr lang="es-GT" altLang="es-CL" dirty="0">
                <a:ea typeface="MS PGothic"/>
              </a:rPr>
              <a:t>		</a:t>
            </a:r>
            <a:r>
              <a:rPr lang="es-EC" altLang="es-CL" sz="3100" dirty="0">
                <a:solidFill>
                  <a:srgbClr val="000000"/>
                </a:solidFill>
              </a:rPr>
              <a:t>Ejemplo: Filetes frescos </a:t>
            </a:r>
            <a:r>
              <a:rPr lang="en-US" altLang="es-CL" sz="3100" dirty="0">
                <a:solidFill>
                  <a:srgbClr val="000000"/>
                </a:solidFill>
              </a:rPr>
              <a:t>de mahi-mah</a:t>
            </a:r>
            <a:r>
              <a:rPr lang="en-US" altLang="es-CL" sz="3100" b="0" dirty="0">
                <a:solidFill>
                  <a:srgbClr val="000000"/>
                </a:solidFill>
              </a:rPr>
              <a:t>i</a:t>
            </a:r>
            <a:br>
              <a:rPr lang="es-GT" altLang="es-CL" sz="2800" dirty="0">
                <a:ea typeface="MS PGothic" panose="020B0600070205080204" pitchFamily="34" charset="-128"/>
              </a:rPr>
            </a:br>
            <a:endParaRPr lang="es-GT" altLang="es-CL" sz="2800" dirty="0">
              <a:ea typeface="MS PGothic" panose="020B0600070205080204" pitchFamily="34" charset="-128"/>
            </a:endParaRPr>
          </a:p>
        </p:txBody>
      </p:sp>
      <p:sp>
        <p:nvSpPr>
          <p:cNvPr id="102403" name="object 4">
            <a:extLst>
              <a:ext uri="{FF2B5EF4-FFF2-40B4-BE49-F238E27FC236}">
                <a16:creationId xmlns:a16="http://schemas.microsoft.com/office/drawing/2014/main" id="{B6495520-9BD0-4AAA-9E83-1D2BC45B3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40761"/>
            <a:ext cx="7970981" cy="4021229"/>
          </a:xfrm>
          <a:prstGeom prst="rect">
            <a:avLst/>
          </a:prstGeom>
          <a:noFill/>
          <a:ln>
            <a:noFill/>
          </a:ln>
        </p:spPr>
        <p:txBody>
          <a:bodyPr wrap="square" lIns="0" tIns="102235" rIns="0" bIns="0" anchor="t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800"/>
              </a:spcBef>
              <a:buFontTx/>
              <a:buNone/>
              <a:defRPr/>
            </a:pPr>
            <a:r>
              <a:rPr lang="es-GT" altLang="es-CL" sz="2800" dirty="0">
                <a:solidFill>
                  <a:srgbClr val="224270"/>
                </a:solidFill>
                <a:cs typeface="Calibri" panose="020F0502020204030204" pitchFamily="34" charset="0"/>
              </a:rPr>
              <a:t>Peligros relacionados con las especies (</a:t>
            </a:r>
            <a:r>
              <a:rPr lang="es-GT" altLang="es-CL" sz="2800" dirty="0">
                <a:solidFill>
                  <a:srgbClr val="000000"/>
                </a:solidFill>
                <a:cs typeface="Calibri" panose="020F0502020204030204" pitchFamily="34" charset="0"/>
              </a:rPr>
              <a:t>Tabla 3-2</a:t>
            </a:r>
            <a:r>
              <a:rPr lang="es-GT" altLang="es-CL" sz="2800" dirty="0">
                <a:solidFill>
                  <a:srgbClr val="224270"/>
                </a:solidFill>
                <a:cs typeface="Calibri" panose="020F0502020204030204" pitchFamily="34" charset="0"/>
              </a:rPr>
              <a:t>)</a:t>
            </a:r>
          </a:p>
          <a:p>
            <a:pPr marL="469900" indent="-457200">
              <a:spcBef>
                <a:spcPts val="600"/>
              </a:spcBef>
              <a:buAutoNum type="arabicPeriod"/>
              <a:defRPr/>
            </a:pPr>
            <a:r>
              <a:rPr lang="es-GT" altLang="es-CL" sz="2400" b="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Formación de histamina </a:t>
            </a:r>
            <a:r>
              <a:rPr lang="es-GT" altLang="es-CL" sz="240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(</a:t>
            </a:r>
            <a:r>
              <a:rPr lang="es-GT" altLang="es-CL" sz="2400" dirty="0">
                <a:latin typeface="Calibri"/>
                <a:ea typeface="MS PGothic"/>
                <a:cs typeface="Calibri"/>
              </a:rPr>
              <a:t>Capítulo 7</a:t>
            </a:r>
            <a:r>
              <a:rPr lang="es-GT" altLang="es-CL" sz="240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)</a:t>
            </a:r>
          </a:p>
          <a:p>
            <a:pPr>
              <a:buNone/>
              <a:defRPr/>
            </a:pPr>
            <a:r>
              <a:rPr lang="es-GT" sz="280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Peligros relacionados con los procesos (</a:t>
            </a:r>
            <a:r>
              <a:rPr lang="es-GT" sz="28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Tabla 3-4</a:t>
            </a:r>
            <a:r>
              <a:rPr lang="es-GT" sz="280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)</a:t>
            </a:r>
            <a:endParaRPr lang="es-GT" sz="2800" b="0" dirty="0">
              <a:latin typeface="Calibri"/>
              <a:ea typeface="MS PGothic"/>
              <a:cs typeface="Calibri"/>
            </a:endParaRPr>
          </a:p>
          <a:p>
            <a:pPr marL="469900" indent="-457200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s-GT" sz="2400" b="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Desarrollo de bacterias patógenas por el uso incorrecto de la temperatura  </a:t>
            </a:r>
            <a:r>
              <a:rPr lang="es-GT" sz="24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(Capítulo 12)</a:t>
            </a:r>
          </a:p>
          <a:p>
            <a:pPr marL="469900" indent="-457200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s-GT" sz="2400" b="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Alérgenos </a:t>
            </a:r>
            <a:r>
              <a:rPr lang="es-GT" sz="240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(</a:t>
            </a:r>
            <a:r>
              <a:rPr lang="es-GT" sz="24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Capítulo 19</a:t>
            </a:r>
            <a:r>
              <a:rPr lang="es-GT" sz="240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)</a:t>
            </a:r>
            <a:endParaRPr lang="es-GT" sz="2400" dirty="0">
              <a:solidFill>
                <a:srgbClr val="000000"/>
              </a:solidFill>
              <a:latin typeface="Calibri"/>
              <a:ea typeface="MS PGothic"/>
              <a:cs typeface="Calibri"/>
            </a:endParaRPr>
          </a:p>
          <a:p>
            <a:pPr marL="469900" indent="-457200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s-GT" sz="2400" b="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Sustancias que provocan intolerancia a los alimentos </a:t>
            </a:r>
            <a:r>
              <a:rPr lang="es-GT" sz="240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(</a:t>
            </a:r>
            <a:r>
              <a:rPr lang="es-GT" sz="24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Capítulo 19</a:t>
            </a:r>
            <a:r>
              <a:rPr lang="es-GT" sz="240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)</a:t>
            </a:r>
            <a:endParaRPr lang="es-GT" sz="2400" dirty="0">
              <a:solidFill>
                <a:srgbClr val="000000"/>
              </a:solidFill>
              <a:latin typeface="Calibri"/>
              <a:ea typeface="MS PGothic"/>
              <a:cs typeface="Calibri"/>
            </a:endParaRPr>
          </a:p>
          <a:p>
            <a:pPr marL="469900" indent="-457200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s-GT" sz="2400" b="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Inclusión de metal </a:t>
            </a:r>
            <a:r>
              <a:rPr lang="es-GT" sz="240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(</a:t>
            </a:r>
            <a:r>
              <a:rPr lang="es-GT" sz="2400" dirty="0">
                <a:solidFill>
                  <a:srgbClr val="000000"/>
                </a:solidFill>
                <a:latin typeface="Calibri"/>
                <a:ea typeface="MS PGothic"/>
                <a:cs typeface="Calibri"/>
              </a:rPr>
              <a:t>Capítulo 20</a:t>
            </a:r>
            <a:r>
              <a:rPr lang="es-GT" sz="2400" dirty="0">
                <a:solidFill>
                  <a:srgbClr val="224270"/>
                </a:solidFill>
                <a:latin typeface="Calibri"/>
                <a:ea typeface="MS PGothic"/>
                <a:cs typeface="Calibri"/>
              </a:rPr>
              <a:t>)</a:t>
            </a:r>
            <a:endParaRPr lang="es-GT" sz="2400" dirty="0">
              <a:latin typeface="Calibri"/>
              <a:ea typeface="MS PGothic"/>
              <a:cs typeface="Calibri"/>
            </a:endParaRPr>
          </a:p>
        </p:txBody>
      </p:sp>
      <p:sp>
        <p:nvSpPr>
          <p:cNvPr id="102404" name="object 6">
            <a:extLst>
              <a:ext uri="{FF2B5EF4-FFF2-40B4-BE49-F238E27FC236}">
                <a16:creationId xmlns:a16="http://schemas.microsoft.com/office/drawing/2014/main" id="{9A9B9CD4-A303-41F8-B620-49F2D8EDA914}"/>
              </a:ext>
            </a:extLst>
          </p:cNvPr>
          <p:cNvSpPr>
            <a:spLocks noChangeArrowheads="1"/>
          </p:cNvSpPr>
          <p:nvPr/>
        </p:nvSpPr>
        <p:spPr bwMode="auto">
          <a:xfrm rot="21480000">
            <a:off x="9278652" y="3629818"/>
            <a:ext cx="2355850" cy="22145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GT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F903A-25C7-4205-8EF4-3F3A592D14D8}"/>
              </a:ext>
            </a:extLst>
          </p:cNvPr>
          <p:cNvSpPr txBox="1"/>
          <p:nvPr/>
        </p:nvSpPr>
        <p:spPr>
          <a:xfrm>
            <a:off x="9332056" y="5845020"/>
            <a:ext cx="239981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1600" b="1" dirty="0">
                <a:latin typeface="Arial"/>
                <a:ea typeface="MS PGothic"/>
                <a:cs typeface="Arial"/>
              </a:rPr>
              <a:t>Filetes</a:t>
            </a:r>
            <a:r>
              <a:rPr lang="en-US" sz="1600" b="1" dirty="0">
                <a:latin typeface="Arial"/>
                <a:ea typeface="MS PGothic"/>
                <a:cs typeface="Arial"/>
              </a:rPr>
              <a:t> de Mahi-Mahi</a:t>
            </a:r>
            <a:endParaRPr lang="en-US" sz="1600" b="1" dirty="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1ECEA3-622F-4EC6-BFBF-02DEE64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46</a:t>
            </a:fld>
            <a:endParaRPr lang="en-US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C99936-149B-F931-7512-16A4D9F9B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323" y="2276114"/>
            <a:ext cx="2743200" cy="107484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CFAC-107A-49D3-88DD-12617BD2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1098-8425-441F-BD23-30C2BE31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6D6A5-F7D4-4675-B071-D74765C5305D}"/>
              </a:ext>
            </a:extLst>
          </p:cNvPr>
          <p:cNvPicPr/>
          <p:nvPr/>
        </p:nvPicPr>
        <p:blipFill rotWithShape="1">
          <a:blip r:embed="rId3"/>
          <a:srcRect t="7032"/>
          <a:stretch/>
        </p:blipFill>
        <p:spPr>
          <a:xfrm>
            <a:off x="4594025" y="429933"/>
            <a:ext cx="7086600" cy="6172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A28E9D-2C62-4757-AFD4-2E5D03BD5477}"/>
              </a:ext>
            </a:extLst>
          </p:cNvPr>
          <p:cNvSpPr txBox="1"/>
          <p:nvPr/>
        </p:nvSpPr>
        <p:spPr>
          <a:xfrm>
            <a:off x="1016000" y="1885938"/>
            <a:ext cx="34036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GT" altLang="es-CL" sz="2800" b="1" dirty="0">
                <a:solidFill>
                  <a:srgbClr val="A50021"/>
                </a:solidFill>
                <a:latin typeface="Arial"/>
                <a:ea typeface="MS PGothic"/>
                <a:cs typeface="Arial"/>
              </a:rPr>
              <a:t>Método Inclusivo</a:t>
            </a: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875A044C-58FD-4E08-8737-230C7B4F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906" y="3853003"/>
            <a:ext cx="4045605" cy="2575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35560" rIns="0" bIns="0" anchor="t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75"/>
              </a:spcBef>
              <a:buFont typeface="Arial" panose="020B0604020202020204" pitchFamily="34" charset="0"/>
              <a:buNone/>
            </a:pPr>
            <a:r>
              <a:rPr lang="es-GT" altLang="es-CL" sz="2000" dirty="0">
                <a:solidFill>
                  <a:srgbClr val="C00000"/>
                </a:solidFill>
                <a:latin typeface="Arial"/>
                <a:ea typeface="MS PGothic"/>
                <a:cs typeface="Arial"/>
              </a:rPr>
              <a:t>Columna 2</a:t>
            </a:r>
            <a:r>
              <a:rPr lang="es-GT" altLang="es-CL" sz="2000" dirty="0">
                <a:solidFill>
                  <a:srgbClr val="800000"/>
                </a:solidFill>
                <a:latin typeface="Arial"/>
                <a:ea typeface="MS PGothic"/>
                <a:cs typeface="Arial"/>
              </a:rPr>
              <a:t> </a:t>
            </a:r>
            <a:r>
              <a:rPr lang="es-GT" altLang="es-CL" sz="2000" dirty="0">
                <a:solidFill>
                  <a:srgbClr val="172C4A"/>
                </a:solidFill>
                <a:latin typeface="Arial"/>
                <a:ea typeface="MS PGothic"/>
                <a:cs typeface="Arial"/>
              </a:rPr>
              <a:t>Enumere </a:t>
            </a:r>
            <a:r>
              <a:rPr lang="es-GT" altLang="es-CL" sz="2000" u="sng" dirty="0">
                <a:solidFill>
                  <a:srgbClr val="172C4A"/>
                </a:solidFill>
                <a:latin typeface="Arial"/>
                <a:ea typeface="MS PGothic"/>
                <a:cs typeface="Arial"/>
              </a:rPr>
              <a:t>todos</a:t>
            </a:r>
            <a:r>
              <a:rPr lang="es-GT" altLang="es-CL" sz="2000" dirty="0">
                <a:solidFill>
                  <a:srgbClr val="172C4A"/>
                </a:solidFill>
                <a:latin typeface="Arial"/>
                <a:ea typeface="MS PGothic"/>
                <a:cs typeface="Arial"/>
              </a:rPr>
              <a:t> los peligros que podrían ocurrir razonablemente en </a:t>
            </a:r>
            <a:r>
              <a:rPr lang="es-GT" altLang="es-CL" sz="2000" u="sng" dirty="0">
                <a:solidFill>
                  <a:srgbClr val="172C4A"/>
                </a:solidFill>
                <a:latin typeface="Arial"/>
                <a:ea typeface="MS PGothic"/>
                <a:cs typeface="Arial"/>
              </a:rPr>
              <a:t>cada</a:t>
            </a:r>
            <a:r>
              <a:rPr lang="es-GT" altLang="es-CL" sz="2000" dirty="0">
                <a:solidFill>
                  <a:srgbClr val="172C4A"/>
                </a:solidFill>
                <a:latin typeface="Arial"/>
                <a:ea typeface="MS PGothic"/>
                <a:cs typeface="Arial"/>
              </a:rPr>
              <a:t> paso del proceso</a:t>
            </a:r>
          </a:p>
          <a:p>
            <a:pPr>
              <a:spcBef>
                <a:spcPts val="275"/>
              </a:spcBef>
              <a:buFont typeface="Arial" panose="020B0604020202020204" pitchFamily="34" charset="0"/>
              <a:buNone/>
            </a:pPr>
            <a:endParaRPr lang="es-GT" altLang="es-CL" sz="2000" dirty="0">
              <a:solidFill>
                <a:srgbClr val="172C4A"/>
              </a:solidFill>
              <a:latin typeface="Arial"/>
              <a:ea typeface="MS PGothic"/>
              <a:cs typeface="Arial"/>
            </a:endParaRPr>
          </a:p>
          <a:p>
            <a:pPr>
              <a:spcBef>
                <a:spcPts val="275"/>
              </a:spcBef>
              <a:buNone/>
            </a:pPr>
            <a:r>
              <a:rPr lang="es-GT" altLang="es-CL" sz="2000" dirty="0">
                <a:solidFill>
                  <a:srgbClr val="172C4A"/>
                </a:solidFill>
                <a:latin typeface="Arial"/>
                <a:ea typeface="MS PGothic"/>
                <a:cs typeface="Arial"/>
              </a:rPr>
              <a:t>Cada peligro potencial es considerado en cada etapa del proceso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AD4FB59-A8AD-481C-9DF8-5E7C1FB8CA3B}"/>
              </a:ext>
            </a:extLst>
          </p:cNvPr>
          <p:cNvSpPr/>
          <p:nvPr/>
        </p:nvSpPr>
        <p:spPr>
          <a:xfrm>
            <a:off x="7162800" y="3962400"/>
            <a:ext cx="365760" cy="2249079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26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6C53E4-DEC6-498C-A88D-C47136AC03B9}"/>
              </a:ext>
            </a:extLst>
          </p:cNvPr>
          <p:cNvPicPr/>
          <p:nvPr/>
        </p:nvPicPr>
        <p:blipFill rotWithShape="1">
          <a:blip r:embed="rId3"/>
          <a:srcRect t="7032"/>
          <a:stretch/>
        </p:blipFill>
        <p:spPr>
          <a:xfrm>
            <a:off x="3011488" y="762000"/>
            <a:ext cx="7086600" cy="6172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1923" name="Rectangle 2">
            <a:extLst>
              <a:ext uri="{FF2B5EF4-FFF2-40B4-BE49-F238E27FC236}">
                <a16:creationId xmlns:a16="http://schemas.microsoft.com/office/drawing/2014/main" id="{8984C0E7-F3B7-4BC4-BA6F-556A0BCE2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31576"/>
            <a:ext cx="10134600" cy="762000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sz="3600" dirty="0">
                <a:ea typeface="SimSun" panose="02010600030101010101" pitchFamily="2" charset="-122"/>
                <a:cs typeface="Arial" panose="020B0604020202020204" pitchFamily="34" charset="0"/>
              </a:rPr>
              <a:t>Ejercicio: </a:t>
            </a:r>
            <a:r>
              <a:rPr lang="es-GT" altLang="es-CL" sz="3100" dirty="0">
                <a:ea typeface="SimSun" panose="02010600030101010101" pitchFamily="2" charset="-122"/>
                <a:cs typeface="Arial" panose="020B0604020202020204" pitchFamily="34" charset="0"/>
              </a:rPr>
              <a:t>Completar la Hoja de Trabajo de Análisis de Peligros </a:t>
            </a:r>
            <a:br>
              <a:rPr lang="es-GT" altLang="es-CL" sz="2900" dirty="0"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s-GT" altLang="es-CL" sz="29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78248-7A5E-4FDB-9390-C7C803C6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48</a:t>
            </a:fld>
            <a:endParaRPr lang="en-US" altLang="en-US" dirty="0"/>
          </a:p>
        </p:txBody>
      </p:sp>
      <p:sp>
        <p:nvSpPr>
          <p:cNvPr id="106500" name="TextBox 5">
            <a:extLst>
              <a:ext uri="{FF2B5EF4-FFF2-40B4-BE49-F238E27FC236}">
                <a16:creationId xmlns:a16="http://schemas.microsoft.com/office/drawing/2014/main" id="{E40FDB1E-86DF-483B-BF9A-9603AED1E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549676"/>
            <a:ext cx="429858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GT" altLang="es-CL" sz="2000" dirty="0">
                <a:solidFill>
                  <a:srgbClr val="2C395E"/>
                </a:solidFill>
                <a:latin typeface="Calibri"/>
                <a:ea typeface="MS PGothic"/>
                <a:cs typeface="Calibri"/>
              </a:rPr>
              <a:t>Solo responda las preguntas en orden para cada peligro potencial indicado en cada etapa del proceso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s-GT" altLang="es-CL" sz="2400" dirty="0">
              <a:solidFill>
                <a:srgbClr val="2C395E"/>
              </a:solidFill>
              <a:cs typeface="Calibri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GT" altLang="es-CL" sz="2000" dirty="0">
                <a:solidFill>
                  <a:srgbClr val="2C395E"/>
                </a:solidFill>
                <a:latin typeface="Calibri"/>
                <a:ea typeface="MS PGothic"/>
                <a:cs typeface="Calibri"/>
              </a:rPr>
              <a:t>La Guía de la FDA proporciona recomendaciones en los capítulos de peligros respectivos</a:t>
            </a:r>
          </a:p>
        </p:txBody>
      </p:sp>
      <p:sp>
        <p:nvSpPr>
          <p:cNvPr id="106501" name="Left Brace 1">
            <a:extLst>
              <a:ext uri="{FF2B5EF4-FFF2-40B4-BE49-F238E27FC236}">
                <a16:creationId xmlns:a16="http://schemas.microsoft.com/office/drawing/2014/main" id="{7F292FEB-C45A-4B92-A680-612066B85655}"/>
              </a:ext>
            </a:extLst>
          </p:cNvPr>
          <p:cNvSpPr>
            <a:spLocks/>
          </p:cNvSpPr>
          <p:nvPr/>
        </p:nvSpPr>
        <p:spPr bwMode="auto">
          <a:xfrm rot="16200000">
            <a:off x="7539319" y="2225915"/>
            <a:ext cx="345142" cy="4450980"/>
          </a:xfrm>
          <a:prstGeom prst="leftBrace">
            <a:avLst>
              <a:gd name="adj1" fmla="val 47423"/>
              <a:gd name="adj2" fmla="val 48083"/>
            </a:avLst>
          </a:prstGeom>
          <a:noFill/>
          <a:ln w="603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GT" altLang="en-US" sz="18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B866-EDB8-44F7-BB4F-E26ECDEFD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56178"/>
              </p:ext>
            </p:extLst>
          </p:nvPr>
        </p:nvGraphicFramePr>
        <p:xfrm>
          <a:off x="1219200" y="1641475"/>
          <a:ext cx="10363200" cy="5002244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8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Columna 2</a:t>
                      </a:r>
                      <a:br>
                        <a:rPr kumimoji="0" lang="es-EC" altLang="es-CL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</a:br>
                      <a:r>
                        <a:rPr kumimoji="0" lang="es-EC" altLang="es-CL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Peligros potenciales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(Con probabilidad de que ocurran)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Columnas 3 y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¿Es el peligro significativo en esta </a:t>
                      </a:r>
                      <a:br>
                        <a:rPr kumimoji="0" lang="es-EC" altLang="es-CL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</a:br>
                      <a:r>
                        <a:rPr kumimoji="0" lang="es-EC" altLang="es-CL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operación de procesamiento?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Columna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Controles necesarios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Histamina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SÍ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El </a:t>
                      </a:r>
                      <a:r>
                        <a:rPr kumimoji="0" lang="es-EC" altLang="es-CL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mahi</a:t>
                      </a: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es una especie de pescado potencialmente </a:t>
                      </a:r>
                      <a:r>
                        <a:rPr kumimoji="0" lang="es-EC" altLang="es-CL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escombrotóxico</a:t>
                      </a: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sujeta a uso incorrecto de temperatura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Controles de tiempo y temperatura (Capítulo 7)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Desarrollo de agentes patógenos: </a:t>
                      </a:r>
                      <a:b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</a:b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Uso incorrecto de la temperatura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El uso previsto del </a:t>
                      </a:r>
                      <a:r>
                        <a:rPr kumimoji="0" lang="es-EC" altLang="es-CL" sz="16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mahi</a:t>
                      </a: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es </a:t>
                      </a:r>
                      <a:r>
                        <a:rPr lang="es-EC" altLang="es-CL" sz="1600" b="0" noProof="0" dirty="0">
                          <a:solidFill>
                            <a:srgbClr val="000000"/>
                          </a:solidFill>
                          <a:ea typeface="MS PGothic"/>
                        </a:rPr>
                        <a:t>ser cocinado antes de su consumo</a:t>
                      </a:r>
                      <a:endParaRPr kumimoji="0" lang="es-EC" altLang="es-CL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Capítulo 12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Alérgenos alimentarios no declarados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SÍ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El pescado es un alérgeno alimentario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</a:rPr>
                        <a:t>Etiquetado adecuado del producto (Capítulo 19</a:t>
                      </a:r>
                      <a:r>
                        <a:rPr kumimoji="0" lang="en-U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MS PGothic"/>
                        </a:rPr>
                        <a:t>)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Sustancias que provocan intolerancia a los alimentos (FIS, por sus siglas en inglés)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 se usaron ni agregaron FIS o aditivos de alimentos en esta operación de procesamiento 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Capítulo 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Inclusión de metal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No hay probabilidad de que ocurra en las etapas de procesamiento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C" altLang="es-CL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Capítulo</a:t>
                      </a:r>
                      <a:r>
                        <a:rPr kumimoji="0" lang="en-U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20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8582" name="TextBox 6">
            <a:extLst>
              <a:ext uri="{FF2B5EF4-FFF2-40B4-BE49-F238E27FC236}">
                <a16:creationId xmlns:a16="http://schemas.microsoft.com/office/drawing/2014/main" id="{6AFF6D87-FB4F-4B83-81DD-308532907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1000"/>
            <a:ext cx="1021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b="0" dirty="0">
                <a:solidFill>
                  <a:srgbClr val="000000"/>
                </a:solidFill>
              </a:rPr>
              <a:t>RESUMEN BREVE </a:t>
            </a:r>
            <a:r>
              <a:rPr lang="es-EC" altLang="es-CL" b="0" dirty="0">
                <a:solidFill>
                  <a:srgbClr val="000000"/>
                </a:solidFill>
              </a:rPr>
              <a:t>según la Guía de la FDA, que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C" altLang="es-CL" b="0" dirty="0">
                <a:solidFill>
                  <a:srgbClr val="000000"/>
                </a:solidFill>
              </a:rPr>
              <a:t>proporciona</a:t>
            </a:r>
            <a:r>
              <a:rPr lang="en-US" altLang="es-CL" b="0" dirty="0">
                <a:solidFill>
                  <a:srgbClr val="000000"/>
                </a:solidFill>
              </a:rPr>
              <a:t> </a:t>
            </a:r>
            <a:r>
              <a:rPr lang="es-GT" altLang="es-CL" b="0" dirty="0">
                <a:solidFill>
                  <a:srgbClr val="000000"/>
                </a:solidFill>
              </a:rPr>
              <a:t>recomendaciones</a:t>
            </a:r>
            <a:r>
              <a:rPr lang="en-US" altLang="es-CL" b="0" dirty="0">
                <a:solidFill>
                  <a:srgbClr val="000000"/>
                </a:solidFill>
              </a:rPr>
              <a:t> m</a:t>
            </a:r>
            <a:r>
              <a:rPr lang="es-EC" altLang="es-CL" b="0" dirty="0" err="1">
                <a:solidFill>
                  <a:srgbClr val="000000"/>
                </a:solidFill>
              </a:rPr>
              <a:t>ás</a:t>
            </a:r>
            <a:r>
              <a:rPr lang="es-GT" altLang="es-CL" b="0" dirty="0">
                <a:solidFill>
                  <a:srgbClr val="000000"/>
                </a:solidFill>
              </a:rPr>
              <a:t> detalladas</a:t>
            </a:r>
            <a:endParaRPr lang="en-US" altLang="es-CL" b="0" dirty="0">
              <a:solidFill>
                <a:srgbClr val="000000"/>
              </a:solidFill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3D69DDC-5D3D-1D8E-A8EA-8E247722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7150">
            <a:off x="10766530" y="203661"/>
            <a:ext cx="1175292" cy="15220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6FE9C0A-8112-4D17-A23F-4FBB40B04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3313" y="533400"/>
            <a:ext cx="9513887" cy="838200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sz="4400" dirty="0">
                <a:cs typeface="Arial" panose="020B0604020202020204" pitchFamily="34" charset="0"/>
              </a:rPr>
              <a:t> Materiales para la capacitación de la SHA</a:t>
            </a: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79CA11A7-E1E2-496F-97A0-7065A5370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1333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CuadroTexto 1">
            <a:extLst>
              <a:ext uri="{FF2B5EF4-FFF2-40B4-BE49-F238E27FC236}">
                <a16:creationId xmlns:a16="http://schemas.microsoft.com/office/drawing/2014/main" id="{A7C87A03-B933-45F3-924E-9DF4E62E5F7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F97B6-F246-4686-9AB3-132C3F79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E204FE-B24C-A534-FFA5-3B1587291F4C}"/>
              </a:ext>
            </a:extLst>
          </p:cNvPr>
          <p:cNvGrpSpPr/>
          <p:nvPr/>
        </p:nvGrpSpPr>
        <p:grpSpPr>
          <a:xfrm rot="360000">
            <a:off x="7199462" y="1546861"/>
            <a:ext cx="3481581" cy="5065420"/>
            <a:chOff x="6740308" y="1546861"/>
            <a:chExt cx="3481581" cy="50654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86643D-E2CD-442F-83CC-6DF3C4136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0308" y="1546861"/>
              <a:ext cx="3481581" cy="4532998"/>
            </a:xfrm>
            <a:prstGeom prst="rect">
              <a:avLst/>
            </a:prstGeom>
          </p:spPr>
        </p:pic>
        <p:sp>
          <p:nvSpPr>
            <p:cNvPr id="18440" name="TextBox 4">
              <a:extLst>
                <a:ext uri="{FF2B5EF4-FFF2-40B4-BE49-F238E27FC236}">
                  <a16:creationId xmlns:a16="http://schemas.microsoft.com/office/drawing/2014/main" id="{547AD626-4748-460C-ACB4-53E43A752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9343" y="6119838"/>
              <a:ext cx="21307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GT" altLang="es-CL" sz="26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rPr>
                <a:t>LIBRO GRIS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AC6056-2F15-4564-A7C3-DD1D3F74E85D}"/>
                </a:ext>
              </a:extLst>
            </p:cNvPr>
            <p:cNvSpPr txBox="1"/>
            <p:nvPr/>
          </p:nvSpPr>
          <p:spPr bwMode="auto">
            <a:xfrm>
              <a:off x="7099343" y="3133706"/>
              <a:ext cx="2422525" cy="401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s-GT" altLang="es-CL" sz="2000" dirty="0">
                  <a:latin typeface="Arial" panose="020B0604020202020204" pitchFamily="34" charset="0"/>
                </a:rPr>
                <a:t>GUÍA DE LA FDA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E98C696-0E03-49B6-B935-64673D448336}"/>
                </a:ext>
              </a:extLst>
            </p:cNvPr>
            <p:cNvSpPr/>
            <p:nvPr/>
          </p:nvSpPr>
          <p:spPr>
            <a:xfrm>
              <a:off x="9320485" y="6204527"/>
              <a:ext cx="508380" cy="367751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CEBC46-87CF-1918-F0F3-A9EF5639202F}"/>
              </a:ext>
            </a:extLst>
          </p:cNvPr>
          <p:cNvGrpSpPr/>
          <p:nvPr/>
        </p:nvGrpSpPr>
        <p:grpSpPr>
          <a:xfrm rot="-240000">
            <a:off x="1731813" y="1557944"/>
            <a:ext cx="4184233" cy="5222817"/>
            <a:chOff x="2034659" y="1557944"/>
            <a:chExt cx="4184233" cy="52228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A19D37-8025-A381-907B-42283166A0DA}"/>
                </a:ext>
              </a:extLst>
            </p:cNvPr>
            <p:cNvGrpSpPr/>
            <p:nvPr/>
          </p:nvGrpSpPr>
          <p:grpSpPr>
            <a:xfrm>
              <a:off x="2585520" y="1557944"/>
              <a:ext cx="3445140" cy="4461988"/>
              <a:chOff x="2585520" y="1557944"/>
              <a:chExt cx="3445140" cy="446198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4DB610F-5C14-4699-9F61-723332C65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5520" y="1557944"/>
                <a:ext cx="3445140" cy="4461988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986DDC-D6FF-44CC-8BA4-0A7DFC3ED488}"/>
                  </a:ext>
                </a:extLst>
              </p:cNvPr>
              <p:cNvSpPr txBox="1"/>
              <p:nvPr/>
            </p:nvSpPr>
            <p:spPr bwMode="auto">
              <a:xfrm>
                <a:off x="2759607" y="2765477"/>
                <a:ext cx="3136900" cy="4619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s-GT" altLang="es-CL" sz="2400" dirty="0">
                    <a:solidFill>
                      <a:srgbClr val="234271"/>
                    </a:solidFill>
                    <a:latin typeface="Arial" panose="020B0604020202020204" pitchFamily="34" charset="0"/>
                  </a:rPr>
                  <a:t>Programa de la SHA</a:t>
                </a:r>
              </a:p>
            </p:txBody>
          </p:sp>
        </p:grpSp>
        <p:sp>
          <p:nvSpPr>
            <p:cNvPr id="18447" name="TextBox 11">
              <a:extLst>
                <a:ext uri="{FF2B5EF4-FFF2-40B4-BE49-F238E27FC236}">
                  <a16:creationId xmlns:a16="http://schemas.microsoft.com/office/drawing/2014/main" id="{960BDAF7-31A4-4798-BBBD-B5C1C401E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659" y="6042097"/>
              <a:ext cx="367164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GT" altLang="es-CL" sz="2600" dirty="0">
                  <a:solidFill>
                    <a:srgbClr val="E66B19"/>
                  </a:solidFill>
                  <a:latin typeface="Arial"/>
                  <a:ea typeface="MS PGothic"/>
                  <a:cs typeface="Arial"/>
                </a:rPr>
                <a:t>LIBRO ANARANJADO</a:t>
              </a:r>
            </a:p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s-GT" altLang="es-CL" sz="1600" dirty="0">
                  <a:solidFill>
                    <a:srgbClr val="E66B19"/>
                  </a:solidFill>
                  <a:latin typeface="Arial"/>
                  <a:ea typeface="MS PGothic"/>
                  <a:cs typeface="Arial"/>
                </a:rPr>
                <a:t>Junio 2020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7E35027-5540-4E4A-BA56-4F922681AE63}"/>
                </a:ext>
              </a:extLst>
            </p:cNvPr>
            <p:cNvSpPr/>
            <p:nvPr/>
          </p:nvSpPr>
          <p:spPr>
            <a:xfrm>
              <a:off x="5710512" y="6242472"/>
              <a:ext cx="508380" cy="367751"/>
            </a:xfrm>
            <a:prstGeom prst="roundRect">
              <a:avLst/>
            </a:prstGeom>
            <a:solidFill>
              <a:srgbClr val="E66B19"/>
            </a:solidFill>
            <a:ln>
              <a:solidFill>
                <a:srgbClr val="E66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solidFill>
                  <a:srgbClr val="B33114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584DE2-3910-4778-A06B-BD90D4EE6075}"/>
                </a:ext>
              </a:extLst>
            </p:cNvPr>
            <p:cNvSpPr/>
            <p:nvPr/>
          </p:nvSpPr>
          <p:spPr>
            <a:xfrm>
              <a:off x="3026431" y="2607633"/>
              <a:ext cx="900189" cy="113459"/>
            </a:xfrm>
            <a:prstGeom prst="rect">
              <a:avLst/>
            </a:prstGeom>
            <a:solidFill>
              <a:srgbClr val="E66B19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b="1" spc="-15" dirty="0" err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Sexta</a:t>
              </a:r>
              <a:r>
                <a:rPr lang="en-US" sz="600" b="1" spc="-4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600" b="1" spc="-15" dirty="0" err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edición</a:t>
              </a:r>
              <a:r>
                <a:rPr lang="en-US" sz="600" b="1" spc="-1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</a:t>
              </a:r>
              <a:r>
                <a:rPr lang="en-US" sz="600" b="1" spc="-4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600" b="1" spc="-15" dirty="0" err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junio</a:t>
              </a:r>
              <a:r>
                <a:rPr lang="en-US" sz="600" b="1" spc="-4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600" b="1" spc="-1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r>
                <a:rPr lang="en-US" sz="600" b="1" spc="-4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600" b="1" spc="-1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2020</a:t>
              </a:r>
              <a:endParaRPr lang="en-US" sz="300" b="1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1B-218C-434D-9025-35188CAB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altLang="es-CL" sz="2800" dirty="0">
                <a:ea typeface="MS PGothic" panose="020B0600070205080204" pitchFamily="34" charset="-128"/>
              </a:rPr>
              <a:t>Hoja de trabajo de análisis de peligros </a:t>
            </a:r>
            <a:r>
              <a:rPr lang="es-EC" altLang="es-CL" sz="2800" u="sng" dirty="0">
                <a:ea typeface="MS PGothic" panose="020B0600070205080204" pitchFamily="34" charset="-128"/>
              </a:rPr>
              <a:t>completada </a:t>
            </a:r>
            <a:endParaRPr lang="es-EC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8E2C0-4861-FA4A-6ADD-37DFEC7E4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pPr algn="r"/>
            <a:r>
              <a:rPr lang="en-US" altLang="es-CL" sz="24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NOTA: </a:t>
            </a:r>
            <a:r>
              <a:rPr lang="es-EC" altLang="es-CL" sz="24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Cada ‘Sí’ en la columna 3 exige una respuesta en la columna 4, 5 y 6</a:t>
            </a:r>
            <a:endParaRPr lang="es-EC" altLang="es-C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0B927-F41D-4715-8519-2D77CF0D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CBDC9B-8697-464C-8636-8BD2F5DEA691}"/>
              </a:ext>
            </a:extLst>
          </p:cNvPr>
          <p:cNvSpPr/>
          <p:nvPr/>
        </p:nvSpPr>
        <p:spPr bwMode="auto">
          <a:xfrm>
            <a:off x="1675590" y="2229963"/>
            <a:ext cx="2895105" cy="162356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s-GT" sz="2400" dirty="0"/>
              <a:t>Análisis de peligro finalizado</a:t>
            </a:r>
          </a:p>
          <a:p>
            <a:pPr algn="ctr">
              <a:defRPr/>
            </a:pPr>
            <a:r>
              <a:rPr lang="es-GT" sz="2400" dirty="0"/>
              <a:t>105-107</a:t>
            </a:r>
            <a:endParaRPr lang="en-US" sz="2400" dirty="0"/>
          </a:p>
        </p:txBody>
      </p:sp>
      <p:pic>
        <p:nvPicPr>
          <p:cNvPr id="12" name="Content Placeholder 11" descr="Table&#10;&#10;Description automatically generated">
            <a:extLst>
              <a:ext uri="{FF2B5EF4-FFF2-40B4-BE49-F238E27FC236}">
                <a16:creationId xmlns:a16="http://schemas.microsoft.com/office/drawing/2014/main" id="{0A2EEEEE-6C9E-97B1-D5EF-448D3D254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46" y="304800"/>
            <a:ext cx="6324768" cy="6096000"/>
          </a:xfr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91A8C4B1-AEB3-4178-9C4D-663562B1F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400" y="3164503"/>
            <a:ext cx="921464" cy="689022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s-CL" sz="1400" b="1" dirty="0">
                <a:solidFill>
                  <a:srgbClr val="FFFFFF"/>
                </a:solidFill>
              </a:rPr>
              <a:t>PCC</a:t>
            </a:r>
          </a:p>
        </p:txBody>
      </p:sp>
    </p:spTree>
    <p:extLst>
      <p:ext uri="{BB962C8B-B14F-4D97-AF65-F5344CB8AC3E}">
        <p14:creationId xmlns:p14="http://schemas.microsoft.com/office/powerpoint/2010/main" val="3580506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1B-218C-434D-9025-35188CAB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altLang="es-CL" sz="2800">
                <a:ea typeface="MS PGothic" panose="020B0600070205080204" pitchFamily="34" charset="-128"/>
              </a:rPr>
              <a:t>Hoja de trabajo de análisis de peligros </a:t>
            </a:r>
            <a:r>
              <a:rPr lang="es-EC" altLang="es-CL" sz="2800" u="sng">
                <a:ea typeface="MS PGothic" panose="020B0600070205080204" pitchFamily="34" charset="-128"/>
              </a:rPr>
              <a:t>completada </a:t>
            </a:r>
            <a:endParaRPr lang="es-EC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8E2C0-4861-FA4A-6ADD-37DFEC7E4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pPr algn="r"/>
            <a:r>
              <a:rPr lang="es-EC" altLang="es-CL" sz="24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NOTA: Cada ‘Sí’ en la columna 3 exige una respuesta en la columna 4, 5 y 6</a:t>
            </a:r>
            <a:endParaRPr lang="es-EC" altLang="es-C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0B927-F41D-4715-8519-2D77CF0D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CBDC9B-8697-464C-8636-8BD2F5DEA691}"/>
              </a:ext>
            </a:extLst>
          </p:cNvPr>
          <p:cNvSpPr/>
          <p:nvPr/>
        </p:nvSpPr>
        <p:spPr bwMode="auto">
          <a:xfrm>
            <a:off x="1675590" y="2229963"/>
            <a:ext cx="2895105" cy="162356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s-GT" sz="2400" dirty="0"/>
              <a:t>Análisis de peligro finalizado</a:t>
            </a:r>
          </a:p>
          <a:p>
            <a:pPr algn="ctr">
              <a:defRPr/>
            </a:pPr>
            <a:r>
              <a:rPr lang="es-GT" sz="2400" dirty="0"/>
              <a:t>105-107</a:t>
            </a:r>
            <a:endParaRPr lang="en-US" sz="2400" dirty="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91A8C4B1-AEB3-4178-9C4D-663562B1F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4625" y="1130283"/>
            <a:ext cx="921464" cy="689022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s-CL" sz="1400" b="1" dirty="0">
                <a:solidFill>
                  <a:srgbClr val="FFFFFF"/>
                </a:solidFill>
              </a:rPr>
              <a:t>PCC</a:t>
            </a:r>
          </a:p>
        </p:txBody>
      </p:sp>
      <p:pic>
        <p:nvPicPr>
          <p:cNvPr id="17" name="Content Placeholder 16" descr="Table&#10;&#10;Description automatically generated">
            <a:extLst>
              <a:ext uri="{FF2B5EF4-FFF2-40B4-BE49-F238E27FC236}">
                <a16:creationId xmlns:a16="http://schemas.microsoft.com/office/drawing/2014/main" id="{BF1173D5-2744-0F12-1B48-1E78392F9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8186"/>
            <a:ext cx="5662025" cy="6496908"/>
          </a:xfrm>
        </p:spPr>
      </p:pic>
    </p:spTree>
    <p:extLst>
      <p:ext uri="{BB962C8B-B14F-4D97-AF65-F5344CB8AC3E}">
        <p14:creationId xmlns:p14="http://schemas.microsoft.com/office/powerpoint/2010/main" val="142451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1B-218C-434D-9025-35188CAB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altLang="es-CL" sz="2800">
                <a:ea typeface="MS PGothic" panose="020B0600070205080204" pitchFamily="34" charset="-128"/>
              </a:rPr>
              <a:t>Hoja de trabajo de análisis de peligros </a:t>
            </a:r>
            <a:r>
              <a:rPr lang="es-EC" altLang="es-CL" sz="2800" u="sng">
                <a:ea typeface="MS PGothic" panose="020B0600070205080204" pitchFamily="34" charset="-128"/>
              </a:rPr>
              <a:t>completada </a:t>
            </a:r>
            <a:endParaRPr lang="es-EC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8E2C0-4861-FA4A-6ADD-37DFEC7E4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601" y="1509881"/>
            <a:ext cx="4011084" cy="4691063"/>
          </a:xfrm>
        </p:spPr>
        <p:txBody>
          <a:bodyPr anchor="b"/>
          <a:lstStyle/>
          <a:p>
            <a:pPr algn="r"/>
            <a:r>
              <a:rPr lang="es-EC" altLang="es-CL" sz="24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NOTA: Cada ‘Sí’ en la columna 3 exige una respuesta en la columna 4, 5 y 6</a:t>
            </a:r>
            <a:endParaRPr lang="es-EC" altLang="es-CL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0B927-F41D-4715-8519-2D77CF0D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CBDC9B-8697-464C-8636-8BD2F5DEA691}"/>
              </a:ext>
            </a:extLst>
          </p:cNvPr>
          <p:cNvSpPr/>
          <p:nvPr/>
        </p:nvSpPr>
        <p:spPr bwMode="auto">
          <a:xfrm>
            <a:off x="1675590" y="2229963"/>
            <a:ext cx="2895105" cy="162356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s-GT" sz="2400" dirty="0"/>
              <a:t>Análisis de peligro finalizado</a:t>
            </a:r>
          </a:p>
          <a:p>
            <a:pPr algn="ctr">
              <a:defRPr/>
            </a:pPr>
            <a:r>
              <a:rPr lang="es-GT" sz="2400" dirty="0"/>
              <a:t>105-107</a:t>
            </a:r>
            <a:endParaRPr lang="en-US" sz="2400" dirty="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91A8C4B1-AEB3-4178-9C4D-663562B1F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6493" y="2438400"/>
            <a:ext cx="921464" cy="689022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s-CL" sz="1400" b="1" dirty="0">
                <a:solidFill>
                  <a:srgbClr val="FFFFFF"/>
                </a:solidFill>
              </a:rPr>
              <a:t>PCC</a:t>
            </a:r>
          </a:p>
        </p:txBody>
      </p:sp>
      <p:sp>
        <p:nvSpPr>
          <p:cNvPr id="11" name="Left Arrow 8">
            <a:extLst>
              <a:ext uri="{FF2B5EF4-FFF2-40B4-BE49-F238E27FC236}">
                <a16:creationId xmlns:a16="http://schemas.microsoft.com/office/drawing/2014/main" id="{CB6B4CAF-B21E-78CF-2BF6-61A76DC3A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4625" y="3747612"/>
            <a:ext cx="921464" cy="689022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s-CL" sz="1400" b="1" dirty="0">
                <a:solidFill>
                  <a:srgbClr val="FFFFFF"/>
                </a:solidFill>
              </a:rPr>
              <a:t>PCC</a:t>
            </a:r>
          </a:p>
        </p:txBody>
      </p:sp>
      <p:pic>
        <p:nvPicPr>
          <p:cNvPr id="13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8FB971C6-15F6-C5E4-ECE3-A6DF96C04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9919" y="198472"/>
            <a:ext cx="5518050" cy="646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896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478D1DCE-2DB6-46D5-8F73-9BB4B89B4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52400"/>
            <a:ext cx="10414000" cy="1143000"/>
          </a:xfrm>
        </p:spPr>
        <p:txBody>
          <a:bodyPr>
            <a:normAutofit/>
          </a:bodyPr>
          <a:lstStyle/>
          <a:p>
            <a:r>
              <a:rPr lang="es-419" altLang="es-CL" sz="3600" dirty="0">
                <a:ea typeface="MS PGothic" panose="020B0600070205080204" pitchFamily="34" charset="-128"/>
              </a:rPr>
              <a:t>Conclusión del Análisis de Peligros</a:t>
            </a:r>
            <a:endParaRPr lang="en-US" altLang="es-CL" sz="3600" dirty="0">
              <a:ea typeface="MS PGothic" panose="020B0600070205080204" pitchFamily="34" charset="-128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FF44E49-2566-4CA9-A79F-7051B231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447800"/>
            <a:ext cx="10414000" cy="4876800"/>
          </a:xfrm>
        </p:spPr>
        <p:txBody>
          <a:bodyPr anchor="ctr"/>
          <a:lstStyle/>
          <a:p>
            <a:pPr marL="398463" indent="-39846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419" altLang="es-CL" sz="2800" dirty="0">
                <a:solidFill>
                  <a:srgbClr val="000000"/>
                </a:solidFill>
                <a:ea typeface="MS PGothic"/>
              </a:rPr>
              <a:t>La histamina </a:t>
            </a:r>
            <a:r>
              <a:rPr lang="es-419" altLang="es-CL" sz="2800" b="0" dirty="0">
                <a:solidFill>
                  <a:srgbClr val="000000"/>
                </a:solidFill>
                <a:ea typeface="MS PGothic"/>
              </a:rPr>
              <a:t>es un peligro significativo para la inocuidad de los alimentos y hay </a:t>
            </a:r>
            <a:r>
              <a:rPr lang="es-419" altLang="es-CL" sz="2800" dirty="0">
                <a:solidFill>
                  <a:srgbClr val="000000"/>
                </a:solidFill>
                <a:ea typeface="MS PGothic"/>
              </a:rPr>
              <a:t>tres </a:t>
            </a:r>
            <a:r>
              <a:rPr lang="es-419" altLang="es-CL" sz="2800" b="0" dirty="0">
                <a:solidFill>
                  <a:srgbClr val="000000"/>
                </a:solidFill>
                <a:ea typeface="MS PGothic"/>
              </a:rPr>
              <a:t>PCC para este peligro: </a:t>
            </a:r>
            <a:endParaRPr lang="es-419" altLang="es-CL" sz="2800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s-419" altLang="es-CL" dirty="0">
                <a:solidFill>
                  <a:schemeClr val="tx2"/>
                </a:solidFill>
                <a:ea typeface="MS PGothic"/>
              </a:rPr>
              <a:t>PCC 1</a:t>
            </a:r>
            <a:r>
              <a:rPr lang="es-419" altLang="es-CL" b="0" dirty="0">
                <a:solidFill>
                  <a:srgbClr val="000000"/>
                </a:solidFill>
                <a:ea typeface="MS PGothic"/>
              </a:rPr>
              <a:t>. Recepción de filetes fresco </a:t>
            </a:r>
            <a:endParaRPr lang="es-419" altLang="es-CL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s-419" altLang="es-CL" dirty="0">
                <a:solidFill>
                  <a:schemeClr val="tx2"/>
                </a:solidFill>
                <a:ea typeface="MS PGothic"/>
              </a:rPr>
              <a:t>PCC 2</a:t>
            </a:r>
            <a:r>
              <a:rPr lang="es-419" altLang="es-CL" b="0" dirty="0">
                <a:solidFill>
                  <a:srgbClr val="000000"/>
                </a:solidFill>
                <a:ea typeface="MS PGothic"/>
              </a:rPr>
              <a:t>. Almacenamiento refrigerado </a:t>
            </a:r>
            <a:endParaRPr lang="es-419" altLang="es-CL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s-419" altLang="es-CL" dirty="0">
                <a:solidFill>
                  <a:schemeClr val="tx2"/>
                </a:solidFill>
                <a:ea typeface="MS PGothic"/>
              </a:rPr>
              <a:t>PCC 3</a:t>
            </a:r>
            <a:r>
              <a:rPr lang="es-419" altLang="es-CL" b="0" dirty="0">
                <a:solidFill>
                  <a:srgbClr val="000000"/>
                </a:solidFill>
                <a:ea typeface="MS PGothic"/>
              </a:rPr>
              <a:t>. Almacenamiento refrigerado del producto terminado</a:t>
            </a:r>
            <a:br>
              <a:rPr lang="es-419" altLang="es-CL" b="0" dirty="0">
                <a:ea typeface="MS PGothic" panose="020B0600070205080204" pitchFamily="34" charset="-128"/>
              </a:rPr>
            </a:br>
            <a:endParaRPr lang="es-419" altLang="es-CL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 marL="398463" indent="-39846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419" altLang="es-CL" sz="2800" dirty="0">
                <a:solidFill>
                  <a:srgbClr val="000000"/>
                </a:solidFill>
                <a:ea typeface="MS PGothic"/>
              </a:rPr>
              <a:t>Los alérgenos alimentarios</a:t>
            </a:r>
            <a:r>
              <a:rPr lang="es-419" altLang="es-CL" sz="2800" b="0" dirty="0">
                <a:solidFill>
                  <a:srgbClr val="000000"/>
                </a:solidFill>
                <a:ea typeface="MS PGothic"/>
              </a:rPr>
              <a:t> son un peligro significativo para la inocuidad de los alimentos y hay </a:t>
            </a:r>
            <a:r>
              <a:rPr lang="es-419" altLang="es-CL" sz="2800" dirty="0">
                <a:solidFill>
                  <a:srgbClr val="000000"/>
                </a:solidFill>
                <a:ea typeface="MS PGothic"/>
              </a:rPr>
              <a:t>un</a:t>
            </a:r>
            <a:r>
              <a:rPr lang="es-419" altLang="es-CL" sz="2800" b="0" dirty="0">
                <a:solidFill>
                  <a:srgbClr val="000000"/>
                </a:solidFill>
                <a:ea typeface="MS PGothic"/>
              </a:rPr>
              <a:t> PCC para este peligro: </a:t>
            </a:r>
            <a:endParaRPr lang="es-419" altLang="es-CL" sz="2800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s-419" altLang="es-CL" dirty="0">
                <a:solidFill>
                  <a:schemeClr val="tx2"/>
                </a:solidFill>
                <a:ea typeface="MS PGothic"/>
              </a:rPr>
              <a:t>PCC 4.</a:t>
            </a:r>
            <a:r>
              <a:rPr lang="es-419" altLang="es-CL" b="0" dirty="0">
                <a:solidFill>
                  <a:srgbClr val="000000"/>
                </a:solidFill>
                <a:ea typeface="MS PGothic"/>
              </a:rPr>
              <a:t> Pesaje, envasado y etiquetado</a:t>
            </a:r>
            <a:endParaRPr lang="es-419" altLang="es-CL" b="0" dirty="0">
              <a:ea typeface="MS PGothic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6DF6B-33EF-4AB8-BB3E-6B920151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DD216C26-BD1C-4149-BC12-3ED44415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SzPct val="100000"/>
              <a:defRPr/>
            </a:pPr>
            <a:r>
              <a:rPr lang="en-US" altLang="es-CL" dirty="0">
                <a:ea typeface="MS PGothic" panose="020B0600070205080204" pitchFamily="34" charset="-128"/>
              </a:rPr>
              <a:t>Desarrollo del Plan HACCP </a:t>
            </a:r>
          </a:p>
        </p:txBody>
      </p:sp>
      <p:pic>
        <p:nvPicPr>
          <p:cNvPr id="4" name="Content Placeholder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5C165322-44CC-0343-BFF2-31CF56871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066874"/>
            <a:ext cx="8153399" cy="5791126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BFB029-F4F8-4B70-9AB5-42B114BE56E6}"/>
              </a:ext>
            </a:extLst>
          </p:cNvPr>
          <p:cNvSpPr/>
          <p:nvPr/>
        </p:nvSpPr>
        <p:spPr bwMode="auto">
          <a:xfrm>
            <a:off x="4202650" y="5486156"/>
            <a:ext cx="4482024" cy="1060450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APÉNDICE 2: Página 221</a:t>
            </a:r>
            <a:endParaRPr lang="en-US" sz="2400" dirty="0"/>
          </a:p>
          <a:p>
            <a:pPr algn="ctr">
              <a:defRPr/>
            </a:pPr>
            <a:r>
              <a:rPr lang="es-GT" sz="2400" dirty="0"/>
              <a:t>Hojas de trabajo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7D3BF74-CD51-AFDC-32A3-CD5F2A1CA5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85795" y="1447800"/>
            <a:ext cx="3824409" cy="4876800"/>
          </a:xfrm>
          <a:prstGeom prst="rect">
            <a:avLst/>
          </a:prstGeom>
        </p:spPr>
      </p:pic>
      <p:pic>
        <p:nvPicPr>
          <p:cNvPr id="11" name="Content Placeholder 10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DAA622E-9CCF-3625-FD7C-42BC19009C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973866"/>
            <a:ext cx="5384800" cy="3824668"/>
          </a:xfrm>
          <a:prstGeom prst="rect">
            <a:avLst/>
          </a:prstGeom>
        </p:spPr>
      </p:pic>
      <p:sp>
        <p:nvSpPr>
          <p:cNvPr id="92162" name="Rectangle 2">
            <a:extLst>
              <a:ext uri="{FF2B5EF4-FFF2-40B4-BE49-F238E27FC236}">
                <a16:creationId xmlns:a16="http://schemas.microsoft.com/office/drawing/2014/main" id="{E10388A7-8D48-410D-A854-227C6F8E3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buSzPct val="100000"/>
              <a:defRPr/>
            </a:pPr>
            <a:r>
              <a:rPr lang="es-GT" altLang="es-CL" sz="3600" dirty="0">
                <a:cs typeface="Arial" panose="020B0604020202020204" pitchFamily="34" charset="0"/>
              </a:rPr>
              <a:t>Formularios Opcionales del Plan</a:t>
            </a:r>
            <a:r>
              <a:rPr lang="es-GT" altLang="es-CL" sz="4400" dirty="0">
                <a:cs typeface="Arial" panose="020B0604020202020204" pitchFamily="34" charset="0"/>
              </a:rPr>
              <a:t> HACCP</a:t>
            </a:r>
            <a:br>
              <a:rPr lang="es-GT" altLang="es-CL" sz="3600" dirty="0">
                <a:cs typeface="Arial" panose="020B0604020202020204" pitchFamily="34" charset="0"/>
              </a:rPr>
            </a:br>
            <a:r>
              <a:rPr lang="es-GT" altLang="es-CL" sz="2800" dirty="0">
                <a:cs typeface="Arial" panose="020B0604020202020204" pitchFamily="34" charset="0"/>
              </a:rPr>
              <a:t>(los dos deben contener la misma información)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92718-5362-4191-9DD0-4AF42AB8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55</a:t>
            </a:fld>
            <a:endParaRPr lang="en-US" altLang="en-US" dirty="0"/>
          </a:p>
        </p:txBody>
      </p:sp>
      <p:sp>
        <p:nvSpPr>
          <p:cNvPr id="117765" name="TextBox 1">
            <a:extLst>
              <a:ext uri="{FF2B5EF4-FFF2-40B4-BE49-F238E27FC236}">
                <a16:creationId xmlns:a16="http://schemas.microsoft.com/office/drawing/2014/main" id="{E8DB5B18-FE60-4F19-82DA-F51CE0CF9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239869"/>
            <a:ext cx="2133600" cy="64633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CL" sz="3600" b="0" dirty="0">
                <a:solidFill>
                  <a:srgbClr val="2C395E"/>
                </a:solidFill>
              </a:rPr>
              <a:t>Horizontal</a:t>
            </a:r>
            <a:r>
              <a:rPr lang="en-US" altLang="es-CL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7767" name="TextBox 8">
            <a:extLst>
              <a:ext uri="{FF2B5EF4-FFF2-40B4-BE49-F238E27FC236}">
                <a16:creationId xmlns:a16="http://schemas.microsoft.com/office/drawing/2014/main" id="{8FFBF6F2-D14D-4BD4-AE79-31489A4A9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200" y="3563034"/>
            <a:ext cx="2133600" cy="64633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CL" sz="3600" b="0" dirty="0">
                <a:solidFill>
                  <a:srgbClr val="2C395E"/>
                </a:solidFill>
              </a:rPr>
              <a:t>Vertical </a:t>
            </a:r>
            <a:r>
              <a:rPr lang="en-US" altLang="es-CL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058598-292C-4059-BB45-A7BE772E931C}"/>
              </a:ext>
            </a:extLst>
          </p:cNvPr>
          <p:cNvSpPr/>
          <p:nvPr/>
        </p:nvSpPr>
        <p:spPr bwMode="auto">
          <a:xfrm>
            <a:off x="8527533" y="484546"/>
            <a:ext cx="3471433" cy="622061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APÉNDICE 2: Página 221</a:t>
            </a:r>
            <a:endParaRPr lang="en-US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itle 1">
            <a:extLst>
              <a:ext uri="{FF2B5EF4-FFF2-40B4-BE49-F238E27FC236}">
                <a16:creationId xmlns:a16="http://schemas.microsoft.com/office/drawing/2014/main" id="{0D4866E1-6165-4611-BD2E-1A12E381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9525"/>
            <a:ext cx="10483850" cy="1143000"/>
          </a:xfrm>
        </p:spPr>
        <p:txBody>
          <a:bodyPr>
            <a:normAutofit fontScale="90000"/>
          </a:bodyPr>
          <a:lstStyle/>
          <a:p>
            <a:pPr>
              <a:buSzPct val="100000"/>
              <a:defRPr/>
            </a:pPr>
            <a:r>
              <a:rPr lang="es-GT" altLang="es-CL" dirty="0"/>
              <a:t>Establecer un formulario del Plan HACCP para cada punto crítico de control (PCC)</a:t>
            </a:r>
          </a:p>
        </p:txBody>
      </p:sp>
      <p:sp>
        <p:nvSpPr>
          <p:cNvPr id="119813" name="object 17">
            <a:extLst>
              <a:ext uri="{FF2B5EF4-FFF2-40B4-BE49-F238E27FC236}">
                <a16:creationId xmlns:a16="http://schemas.microsoft.com/office/drawing/2014/main" id="{CCB37146-484C-406C-883C-B5661D844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738" y="4002997"/>
            <a:ext cx="2709862" cy="15132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35560" rIns="0" bIns="0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75"/>
              </a:spcBef>
              <a:buFont typeface="Arial" panose="020B0604020202020204" pitchFamily="34" charset="0"/>
              <a:buNone/>
            </a:pPr>
            <a:r>
              <a:rPr lang="en-US" altLang="es-CL" sz="24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Columna</a:t>
            </a:r>
            <a:r>
              <a:rPr lang="en-US" altLang="es-CL" sz="2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y 2 </a:t>
            </a:r>
            <a:r>
              <a:rPr lang="en-US" altLang="es-CL" sz="2400" dirty="0" err="1">
                <a:solidFill>
                  <a:srgbClr val="172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Indicar</a:t>
            </a:r>
            <a:r>
              <a:rPr lang="en-US" altLang="es-CL" sz="2400" dirty="0">
                <a:solidFill>
                  <a:srgbClr val="172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solidFill>
                  <a:srgbClr val="172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altLang="es-CL" sz="2400" dirty="0">
                <a:solidFill>
                  <a:srgbClr val="172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PCC </a:t>
            </a:r>
            <a:r>
              <a:rPr lang="en-US" altLang="es-CL" sz="2400" dirty="0" err="1">
                <a:solidFill>
                  <a:srgbClr val="172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identificados</a:t>
            </a:r>
            <a:r>
              <a:rPr lang="en-US" altLang="es-CL" sz="2400" dirty="0">
                <a:solidFill>
                  <a:srgbClr val="172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400" dirty="0" err="1">
                <a:solidFill>
                  <a:srgbClr val="172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peligros</a:t>
            </a:r>
            <a:endParaRPr lang="en-US" altLang="es-CL" sz="2400" dirty="0">
              <a:solidFill>
                <a:srgbClr val="172C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07D9DD-3764-4EEF-8F84-88BE6A9B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dirty="0" smtClean="0"/>
              <a:pPr>
                <a:defRPr/>
              </a:pPr>
              <a:t>56</a:t>
            </a:fld>
            <a:endParaRPr lang="en-US" altLang="en-US" dirty="0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028D91E9-58B6-4675-98F0-2A4D5BC091A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2808" b="19067"/>
          <a:stretch/>
        </p:blipFill>
        <p:spPr>
          <a:xfrm>
            <a:off x="987652" y="1216655"/>
            <a:ext cx="5871909" cy="55726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C41AA0B-DE56-431E-908F-CB8ED76A21BE}"/>
              </a:ext>
            </a:extLst>
          </p:cNvPr>
          <p:cNvSpPr/>
          <p:nvPr/>
        </p:nvSpPr>
        <p:spPr>
          <a:xfrm>
            <a:off x="1161366" y="3801627"/>
            <a:ext cx="911225" cy="4365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D260DF-EBC1-40B7-88A3-37432EE95A1B}"/>
              </a:ext>
            </a:extLst>
          </p:cNvPr>
          <p:cNvSpPr/>
          <p:nvPr/>
        </p:nvSpPr>
        <p:spPr>
          <a:xfrm>
            <a:off x="1363522" y="3493130"/>
            <a:ext cx="1080248" cy="344768"/>
          </a:xfrm>
          <a:custGeom>
            <a:avLst/>
            <a:gdLst>
              <a:gd name="connsiteX0" fmla="*/ 0 w 2660073"/>
              <a:gd name="connsiteY0" fmla="*/ 175944 h 222126"/>
              <a:gd name="connsiteX1" fmla="*/ 1366982 w 2660073"/>
              <a:gd name="connsiteY1" fmla="*/ 453 h 222126"/>
              <a:gd name="connsiteX2" fmla="*/ 2660073 w 2660073"/>
              <a:gd name="connsiteY2" fmla="*/ 222126 h 22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0073" h="222126">
                <a:moveTo>
                  <a:pt x="0" y="175944"/>
                </a:moveTo>
                <a:cubicBezTo>
                  <a:pt x="461818" y="84350"/>
                  <a:pt x="923637" y="-7244"/>
                  <a:pt x="1366982" y="453"/>
                </a:cubicBezTo>
                <a:cubicBezTo>
                  <a:pt x="1810327" y="8150"/>
                  <a:pt x="2235200" y="115138"/>
                  <a:pt x="2660073" y="222126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F5559CC-853A-D065-D315-47BFB2982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36" y="1099605"/>
            <a:ext cx="5100164" cy="578018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4814B4C-2170-4367-845E-34348C31F9F7}"/>
              </a:ext>
            </a:extLst>
          </p:cNvPr>
          <p:cNvSpPr/>
          <p:nvPr/>
        </p:nvSpPr>
        <p:spPr>
          <a:xfrm>
            <a:off x="2072591" y="3838527"/>
            <a:ext cx="609600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38B8824-9B3B-49FF-94C5-695095E90339}"/>
              </a:ext>
            </a:extLst>
          </p:cNvPr>
          <p:cNvSpPr/>
          <p:nvPr/>
        </p:nvSpPr>
        <p:spPr>
          <a:xfrm rot="20001549">
            <a:off x="6118362" y="2598416"/>
            <a:ext cx="3869782" cy="861208"/>
          </a:xfrm>
          <a:custGeom>
            <a:avLst/>
            <a:gdLst>
              <a:gd name="connsiteX0" fmla="*/ 0 w 2660073"/>
              <a:gd name="connsiteY0" fmla="*/ 175944 h 222126"/>
              <a:gd name="connsiteX1" fmla="*/ 1366982 w 2660073"/>
              <a:gd name="connsiteY1" fmla="*/ 453 h 222126"/>
              <a:gd name="connsiteX2" fmla="*/ 2660073 w 2660073"/>
              <a:gd name="connsiteY2" fmla="*/ 222126 h 22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0073" h="222126">
                <a:moveTo>
                  <a:pt x="0" y="175944"/>
                </a:moveTo>
                <a:cubicBezTo>
                  <a:pt x="461818" y="84350"/>
                  <a:pt x="923637" y="-7244"/>
                  <a:pt x="1366982" y="453"/>
                </a:cubicBezTo>
                <a:cubicBezTo>
                  <a:pt x="1810327" y="8150"/>
                  <a:pt x="2235200" y="115138"/>
                  <a:pt x="2660073" y="222126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814FD9E-218A-4C5E-B632-68229E6AD6D5}"/>
              </a:ext>
            </a:extLst>
          </p:cNvPr>
          <p:cNvSpPr/>
          <p:nvPr/>
        </p:nvSpPr>
        <p:spPr>
          <a:xfrm>
            <a:off x="5798437" y="3827577"/>
            <a:ext cx="685800" cy="3508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85A5802-13FE-42D9-9140-DFF692902EDB}"/>
              </a:ext>
            </a:extLst>
          </p:cNvPr>
          <p:cNvSpPr/>
          <p:nvPr/>
        </p:nvSpPr>
        <p:spPr>
          <a:xfrm rot="21060090">
            <a:off x="2443906" y="2808765"/>
            <a:ext cx="6314218" cy="463736"/>
          </a:xfrm>
          <a:custGeom>
            <a:avLst/>
            <a:gdLst>
              <a:gd name="connsiteX0" fmla="*/ 0 w 2660073"/>
              <a:gd name="connsiteY0" fmla="*/ 175944 h 222126"/>
              <a:gd name="connsiteX1" fmla="*/ 1366982 w 2660073"/>
              <a:gd name="connsiteY1" fmla="*/ 453 h 222126"/>
              <a:gd name="connsiteX2" fmla="*/ 2660073 w 2660073"/>
              <a:gd name="connsiteY2" fmla="*/ 222126 h 22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0073" h="222126">
                <a:moveTo>
                  <a:pt x="0" y="175944"/>
                </a:moveTo>
                <a:cubicBezTo>
                  <a:pt x="461818" y="84350"/>
                  <a:pt x="923637" y="-7244"/>
                  <a:pt x="1366982" y="453"/>
                </a:cubicBezTo>
                <a:cubicBezTo>
                  <a:pt x="1810327" y="8150"/>
                  <a:pt x="2235200" y="115138"/>
                  <a:pt x="2660073" y="222126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26EEF0-72D2-4B96-8161-0B6986395FE1}"/>
              </a:ext>
            </a:extLst>
          </p:cNvPr>
          <p:cNvSpPr/>
          <p:nvPr/>
        </p:nvSpPr>
        <p:spPr>
          <a:xfrm>
            <a:off x="10051066" y="2226923"/>
            <a:ext cx="685800" cy="3508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37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B06086-5C1D-4D95-99AA-30E01CAC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81200"/>
            <a:ext cx="6582480" cy="4240285"/>
          </a:xfrm>
          <a:prstGeom prst="rect">
            <a:avLst/>
          </a:prstGeom>
        </p:spPr>
      </p:pic>
      <p:sp>
        <p:nvSpPr>
          <p:cNvPr id="121858" name="Rectangle 2">
            <a:extLst>
              <a:ext uri="{FF2B5EF4-FFF2-40B4-BE49-F238E27FC236}">
                <a16:creationId xmlns:a16="http://schemas.microsoft.com/office/drawing/2014/main" id="{207E4304-7AEA-4B0F-B27E-A6D763D3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07" y="328272"/>
            <a:ext cx="10746231" cy="952500"/>
          </a:xfrm>
        </p:spPr>
        <p:txBody>
          <a:bodyPr/>
          <a:lstStyle/>
          <a:p>
            <a:pPr algn="r"/>
            <a:r>
              <a:rPr lang="es-GT" altLang="es-CL" dirty="0">
                <a:ea typeface="MS PGothic" panose="020B0600070205080204" pitchFamily="34" charset="-128"/>
              </a:rPr>
              <a:t>Principio 3:  Establecer </a:t>
            </a:r>
            <a:r>
              <a:rPr lang="es-GT" altLang="es-CL" u="sng" dirty="0">
                <a:ea typeface="MS PGothic" panose="020B0600070205080204" pitchFamily="34" charset="-128"/>
              </a:rPr>
              <a:t>límites críticos</a:t>
            </a:r>
            <a:r>
              <a:rPr lang="es-GT" altLang="es-CL" dirty="0">
                <a:ea typeface="MS PGothic" panose="020B0600070205080204" pitchFamily="34" charset="-128"/>
              </a:rPr>
              <a:t> usando la              Guía de Peligros de la FDA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343096-2D4F-4364-851D-2A4152A73D45}"/>
              </a:ext>
            </a:extLst>
          </p:cNvPr>
          <p:cNvSpPr/>
          <p:nvPr/>
        </p:nvSpPr>
        <p:spPr bwMode="auto">
          <a:xfrm>
            <a:off x="5383436" y="4118564"/>
            <a:ext cx="6483609" cy="609600"/>
          </a:xfrm>
          <a:prstGeom prst="roundRect">
            <a:avLst/>
          </a:pr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 dirty="0"/>
          </a:p>
        </p:txBody>
      </p:sp>
      <p:sp>
        <p:nvSpPr>
          <p:cNvPr id="121861" name="TextBox 1">
            <a:extLst>
              <a:ext uri="{FF2B5EF4-FFF2-40B4-BE49-F238E27FC236}">
                <a16:creationId xmlns:a16="http://schemas.microsoft.com/office/drawing/2014/main" id="{6AD7391B-8D08-4005-8C51-DBF0C1284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8213"/>
            <a:ext cx="43367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2800" dirty="0">
                <a:solidFill>
                  <a:srgbClr val="2C395E"/>
                </a:solidFill>
              </a:rPr>
              <a:t>ESTRATEGIA DE CONTROL </a:t>
            </a:r>
            <a:br>
              <a:rPr lang="es-GT" altLang="es-CL" sz="2400" b="0" dirty="0">
                <a:solidFill>
                  <a:srgbClr val="2C395E"/>
                </a:solidFill>
              </a:rPr>
            </a:br>
            <a:r>
              <a:rPr lang="es-GT" altLang="es-CL" sz="2400" b="0" dirty="0">
                <a:solidFill>
                  <a:srgbClr val="2C395E"/>
                </a:solidFill>
              </a:rPr>
              <a:t>seleccionada de la Guía de la FDA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2800" b="0" dirty="0">
                <a:solidFill>
                  <a:srgbClr val="2C395E"/>
                </a:solidFill>
              </a:rPr>
              <a:t>PCC: Recepción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2800" b="0" dirty="0">
                <a:solidFill>
                  <a:srgbClr val="2C395E"/>
                </a:solidFill>
              </a:rPr>
              <a:t>Peligro: Histamina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B9DA18-62A4-4E14-B3EA-D3853AFD9EF1}"/>
              </a:ext>
            </a:extLst>
          </p:cNvPr>
          <p:cNvSpPr/>
          <p:nvPr/>
        </p:nvSpPr>
        <p:spPr bwMode="auto">
          <a:xfrm>
            <a:off x="1066800" y="4722963"/>
            <a:ext cx="3621088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7: página 124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B06F648A-7FC3-2F6C-9DFB-85317533A5F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016000" y="1447800"/>
            <a:ext cx="110378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C" altLang="es-CL" dirty="0">
                <a:solidFill>
                  <a:srgbClr val="2C395E"/>
                </a:solidFill>
              </a:rPr>
              <a:t>OPCIONES DE CONTROL EN TRÁNSITO</a:t>
            </a:r>
          </a:p>
          <a:p>
            <a:pPr>
              <a:spcBef>
                <a:spcPct val="0"/>
              </a:spcBef>
              <a:buFontTx/>
              <a:buNone/>
            </a:pPr>
            <a:endParaRPr lang="es-EC" altLang="es-CL" dirty="0">
              <a:solidFill>
                <a:srgbClr val="2C395E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C" altLang="es-CL" dirty="0">
              <a:solidFill>
                <a:srgbClr val="2C395E"/>
              </a:solidFill>
            </a:endParaRPr>
          </a:p>
          <a:p>
            <a:pPr>
              <a:spcBef>
                <a:spcPct val="0"/>
              </a:spcBef>
            </a:pPr>
            <a:r>
              <a:rPr lang="es-EC" altLang="es-CL" b="0" dirty="0">
                <a:solidFill>
                  <a:srgbClr val="2C395E"/>
                </a:solidFill>
                <a:latin typeface="Calibri"/>
                <a:cs typeface="Calibri"/>
              </a:rPr>
              <a:t>Registros de temperatura en tránsito, o</a:t>
            </a:r>
            <a:endParaRPr lang="es-EC" altLang="es-CL" b="0" dirty="0">
              <a:solidFill>
                <a:srgbClr val="2C395E"/>
              </a:solidFill>
              <a:cs typeface="Calibri"/>
            </a:endParaRPr>
          </a:p>
          <a:p>
            <a:pPr>
              <a:spcBef>
                <a:spcPct val="0"/>
              </a:spcBef>
            </a:pPr>
            <a:r>
              <a:rPr lang="es-EC" altLang="es-CL" b="0" dirty="0">
                <a:solidFill>
                  <a:srgbClr val="2C395E"/>
                </a:solidFill>
                <a:latin typeface="Calibri"/>
                <a:cs typeface="Calibri"/>
              </a:rPr>
              <a:t>Rodeado de hielo en la entrega, o</a:t>
            </a:r>
            <a:endParaRPr lang="es-EC" altLang="es-CL" b="0" dirty="0">
              <a:solidFill>
                <a:srgbClr val="2C395E"/>
              </a:solidFill>
              <a:cs typeface="Calibri"/>
            </a:endParaRPr>
          </a:p>
          <a:p>
            <a:pPr>
              <a:spcBef>
                <a:spcPct val="0"/>
              </a:spcBef>
            </a:pPr>
            <a:r>
              <a:rPr lang="es-EC" altLang="es-CL" b="0" dirty="0">
                <a:solidFill>
                  <a:srgbClr val="2C395E"/>
                </a:solidFill>
                <a:latin typeface="Calibri"/>
                <a:cs typeface="Calibri"/>
              </a:rPr>
              <a:t>Uso de hielo; Y temperatura interna del pescado, o</a:t>
            </a:r>
            <a:endParaRPr lang="es-EC" altLang="es-CL" b="0" dirty="0">
              <a:solidFill>
                <a:srgbClr val="2C395E"/>
              </a:solidFill>
              <a:cs typeface="Calibri"/>
            </a:endParaRPr>
          </a:p>
          <a:p>
            <a:pPr marL="342900" indent="-342900">
              <a:spcBef>
                <a:spcPct val="0"/>
              </a:spcBef>
            </a:pPr>
            <a:r>
              <a:rPr lang="es-EC" altLang="es-CL" b="0" dirty="0">
                <a:solidFill>
                  <a:srgbClr val="2C395E"/>
                </a:solidFill>
              </a:rPr>
              <a:t>Bolsas de gel congeladas; Y temperatura interna del pescado</a:t>
            </a:r>
          </a:p>
          <a:p>
            <a:pPr marL="342900" indent="-342900">
              <a:spcBef>
                <a:spcPct val="0"/>
              </a:spcBef>
            </a:pPr>
            <a:r>
              <a:rPr lang="es-EC" altLang="es-CL" b="0" dirty="0">
                <a:solidFill>
                  <a:srgbClr val="2C395E"/>
                </a:solidFill>
              </a:rPr>
              <a:t>Tiempo de traslado (&lt; 4 horas); Y temperatura interna del pescado</a:t>
            </a: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82C581A2-E341-40F0-84B2-E7E18121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C" altLang="es-CL">
                <a:ea typeface="MS PGothic" panose="020B0600070205080204" pitchFamily="34" charset="-128"/>
              </a:rPr>
              <a:t>Principio 3:  Establecer </a:t>
            </a:r>
            <a:r>
              <a:rPr lang="es-EC" altLang="es-CL" u="sng">
                <a:ea typeface="MS PGothic" panose="020B0600070205080204" pitchFamily="34" charset="-128"/>
              </a:rPr>
              <a:t>límites críticos</a:t>
            </a:r>
            <a:r>
              <a:rPr lang="es-EC" altLang="es-CL">
                <a:ea typeface="MS PGothic" panose="020B0600070205080204" pitchFamily="34" charset="-128"/>
              </a:rPr>
              <a:t> usando la Guía de peligros de la FDA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14C11E-3F86-AE24-E499-74013AF5E837}"/>
              </a:ext>
            </a:extLst>
          </p:cNvPr>
          <p:cNvGrpSpPr/>
          <p:nvPr/>
        </p:nvGrpSpPr>
        <p:grpSpPr>
          <a:xfrm>
            <a:off x="3760561" y="5294540"/>
            <a:ext cx="1765841" cy="1340303"/>
            <a:chOff x="3978275" y="5584825"/>
            <a:chExt cx="1539056" cy="1095375"/>
          </a:xfrm>
        </p:grpSpPr>
        <p:sp>
          <p:nvSpPr>
            <p:cNvPr id="123913" name="object 17">
              <a:extLst>
                <a:ext uri="{FF2B5EF4-FFF2-40B4-BE49-F238E27FC236}">
                  <a16:creationId xmlns:a16="http://schemas.microsoft.com/office/drawing/2014/main" id="{648C48E0-1C97-4DEF-96D9-3E10DAC0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5" y="5584825"/>
              <a:ext cx="539750" cy="96838"/>
            </a:xfrm>
            <a:custGeom>
              <a:avLst/>
              <a:gdLst>
                <a:gd name="T0" fmla="*/ 0 w 539750"/>
                <a:gd name="T1" fmla="*/ 101200 h 96520"/>
                <a:gd name="T2" fmla="*/ 539496 w 539750"/>
                <a:gd name="T3" fmla="*/ 101200 h 96520"/>
                <a:gd name="T4" fmla="*/ 539496 w 539750"/>
                <a:gd name="T5" fmla="*/ 0 h 96520"/>
                <a:gd name="T6" fmla="*/ 0 w 539750"/>
                <a:gd name="T7" fmla="*/ 0 h 96520"/>
                <a:gd name="T8" fmla="*/ 0 w 539750"/>
                <a:gd name="T9" fmla="*/ 101200 h 96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750" h="96520">
                  <a:moveTo>
                    <a:pt x="0" y="96012"/>
                  </a:moveTo>
                  <a:lnTo>
                    <a:pt x="539496" y="96012"/>
                  </a:lnTo>
                  <a:lnTo>
                    <a:pt x="539496" y="0"/>
                  </a:lnTo>
                  <a:lnTo>
                    <a:pt x="0" y="0"/>
                  </a:lnTo>
                  <a:lnTo>
                    <a:pt x="0" y="960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914" name="object 21">
              <a:extLst>
                <a:ext uri="{FF2B5EF4-FFF2-40B4-BE49-F238E27FC236}">
                  <a16:creationId xmlns:a16="http://schemas.microsoft.com/office/drawing/2014/main" id="{1A77E13A-B0ED-4BFD-94F5-5752D1482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515" y="5778501"/>
              <a:ext cx="1393825" cy="879475"/>
            </a:xfrm>
            <a:custGeom>
              <a:avLst/>
              <a:gdLst>
                <a:gd name="T0" fmla="*/ 1924750 w 826135"/>
                <a:gd name="T1" fmla="*/ 780687 h 802004"/>
                <a:gd name="T2" fmla="*/ 1439065 w 826135"/>
                <a:gd name="T3" fmla="*/ 780687 h 802004"/>
                <a:gd name="T4" fmla="*/ 1582786 w 826135"/>
                <a:gd name="T5" fmla="*/ 1079075 h 802004"/>
                <a:gd name="T6" fmla="*/ 1924750 w 826135"/>
                <a:gd name="T7" fmla="*/ 780687 h 802004"/>
                <a:gd name="T8" fmla="*/ 2602404 w 826135"/>
                <a:gd name="T9" fmla="*/ 746104 h 802004"/>
                <a:gd name="T10" fmla="*/ 1964387 w 826135"/>
                <a:gd name="T11" fmla="*/ 746104 h 802004"/>
                <a:gd name="T12" fmla="*/ 2471123 w 826135"/>
                <a:gd name="T13" fmla="*/ 986006 h 802004"/>
                <a:gd name="T14" fmla="*/ 2602404 w 826135"/>
                <a:gd name="T15" fmla="*/ 746104 h 802004"/>
                <a:gd name="T16" fmla="*/ 3212559 w 826135"/>
                <a:gd name="T17" fmla="*/ 722237 h 802004"/>
                <a:gd name="T18" fmla="*/ 2615470 w 826135"/>
                <a:gd name="T19" fmla="*/ 722237 h 802004"/>
                <a:gd name="T20" fmla="*/ 3384867 w 826135"/>
                <a:gd name="T21" fmla="*/ 903982 h 802004"/>
                <a:gd name="T22" fmla="*/ 3212559 w 826135"/>
                <a:gd name="T23" fmla="*/ 722237 h 802004"/>
                <a:gd name="T24" fmla="*/ 3187928 w 826135"/>
                <a:gd name="T25" fmla="*/ 696252 h 802004"/>
                <a:gd name="T26" fmla="*/ 1056844 w 826135"/>
                <a:gd name="T27" fmla="*/ 696252 h 802004"/>
                <a:gd name="T28" fmla="*/ 888347 w 826135"/>
                <a:gd name="T29" fmla="*/ 880098 h 802004"/>
                <a:gd name="T30" fmla="*/ 1439065 w 826135"/>
                <a:gd name="T31" fmla="*/ 780687 h 802004"/>
                <a:gd name="T32" fmla="*/ 1924750 w 826135"/>
                <a:gd name="T33" fmla="*/ 780687 h 802004"/>
                <a:gd name="T34" fmla="*/ 1964387 w 826135"/>
                <a:gd name="T35" fmla="*/ 746104 h 802004"/>
                <a:gd name="T36" fmla="*/ 2602404 w 826135"/>
                <a:gd name="T37" fmla="*/ 746104 h 802004"/>
                <a:gd name="T38" fmla="*/ 2615470 w 826135"/>
                <a:gd name="T39" fmla="*/ 722237 h 802004"/>
                <a:gd name="T40" fmla="*/ 3212559 w 826135"/>
                <a:gd name="T41" fmla="*/ 722237 h 802004"/>
                <a:gd name="T42" fmla="*/ 3187928 w 826135"/>
                <a:gd name="T43" fmla="*/ 696252 h 802004"/>
                <a:gd name="T44" fmla="*/ 68740 w 826135"/>
                <a:gd name="T45" fmla="*/ 114643 h 802004"/>
                <a:gd name="T46" fmla="*/ 862940 w 826135"/>
                <a:gd name="T47" fmla="*/ 380531 h 802004"/>
                <a:gd name="T48" fmla="*/ 0 w 826135"/>
                <a:gd name="T49" fmla="*/ 430381 h 802004"/>
                <a:gd name="T50" fmla="*/ 694443 w 826135"/>
                <a:gd name="T51" fmla="*/ 588244 h 802004"/>
                <a:gd name="T52" fmla="*/ 25397 w 826135"/>
                <a:gd name="T53" fmla="*/ 728717 h 802004"/>
                <a:gd name="T54" fmla="*/ 1056844 w 826135"/>
                <a:gd name="T55" fmla="*/ 696252 h 802004"/>
                <a:gd name="T56" fmla="*/ 3187928 w 826135"/>
                <a:gd name="T57" fmla="*/ 696252 h 802004"/>
                <a:gd name="T58" fmla="*/ 3140792 w 826135"/>
                <a:gd name="T59" fmla="*/ 646539 h 802004"/>
                <a:gd name="T60" fmla="*/ 3937076 w 826135"/>
                <a:gd name="T61" fmla="*/ 646539 h 802004"/>
                <a:gd name="T62" fmla="*/ 3284516 w 826135"/>
                <a:gd name="T63" fmla="*/ 523298 h 802004"/>
                <a:gd name="T64" fmla="*/ 3935595 w 826135"/>
                <a:gd name="T65" fmla="*/ 406499 h 802004"/>
                <a:gd name="T66" fmla="*/ 3115390 w 826135"/>
                <a:gd name="T67" fmla="*/ 365435 h 802004"/>
                <a:gd name="T68" fmla="*/ 3224312 w 826135"/>
                <a:gd name="T69" fmla="*/ 315720 h 802004"/>
                <a:gd name="T70" fmla="*/ 1364107 w 826135"/>
                <a:gd name="T71" fmla="*/ 315720 h 802004"/>
                <a:gd name="T72" fmla="*/ 68740 w 826135"/>
                <a:gd name="T73" fmla="*/ 114643 h 802004"/>
                <a:gd name="T74" fmla="*/ 3937076 w 826135"/>
                <a:gd name="T75" fmla="*/ 646539 h 802004"/>
                <a:gd name="T76" fmla="*/ 3140792 w 826135"/>
                <a:gd name="T77" fmla="*/ 646539 h 802004"/>
                <a:gd name="T78" fmla="*/ 4029134 w 826135"/>
                <a:gd name="T79" fmla="*/ 663926 h 802004"/>
                <a:gd name="T80" fmla="*/ 3937076 w 826135"/>
                <a:gd name="T81" fmla="*/ 646539 h 802004"/>
                <a:gd name="T82" fmla="*/ 1558006 w 826135"/>
                <a:gd name="T83" fmla="*/ 114643 h 802004"/>
                <a:gd name="T84" fmla="*/ 1364107 w 826135"/>
                <a:gd name="T85" fmla="*/ 315720 h 802004"/>
                <a:gd name="T86" fmla="*/ 3224312 w 826135"/>
                <a:gd name="T87" fmla="*/ 315720 h 802004"/>
                <a:gd name="T88" fmla="*/ 3281211 w 826135"/>
                <a:gd name="T89" fmla="*/ 289753 h 802004"/>
                <a:gd name="T90" fmla="*/ 2014568 w 826135"/>
                <a:gd name="T91" fmla="*/ 289753 h 802004"/>
                <a:gd name="T92" fmla="*/ 1558006 w 826135"/>
                <a:gd name="T93" fmla="*/ 114643 h 802004"/>
                <a:gd name="T94" fmla="*/ 2709015 w 826135"/>
                <a:gd name="T95" fmla="*/ 0 h 802004"/>
                <a:gd name="T96" fmla="*/ 2014568 w 826135"/>
                <a:gd name="T97" fmla="*/ 289753 h 802004"/>
                <a:gd name="T98" fmla="*/ 3281211 w 826135"/>
                <a:gd name="T99" fmla="*/ 289753 h 802004"/>
                <a:gd name="T100" fmla="*/ 3333199 w 826135"/>
                <a:gd name="T101" fmla="*/ 266025 h 802004"/>
                <a:gd name="T102" fmla="*/ 2640246 w 826135"/>
                <a:gd name="T103" fmla="*/ 266025 h 802004"/>
                <a:gd name="T104" fmla="*/ 2709015 w 826135"/>
                <a:gd name="T105" fmla="*/ 0 h 802004"/>
                <a:gd name="T106" fmla="*/ 3428227 w 826135"/>
                <a:gd name="T107" fmla="*/ 222652 h 802004"/>
                <a:gd name="T108" fmla="*/ 2640246 w 826135"/>
                <a:gd name="T109" fmla="*/ 266025 h 802004"/>
                <a:gd name="T110" fmla="*/ 3333199 w 826135"/>
                <a:gd name="T111" fmla="*/ 266025 h 802004"/>
                <a:gd name="T112" fmla="*/ 3428227 w 826135"/>
                <a:gd name="T113" fmla="*/ 222652 h 8020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26135" h="802004">
                  <a:moveTo>
                    <a:pt x="394591" y="579958"/>
                  </a:moveTo>
                  <a:lnTo>
                    <a:pt x="295021" y="579958"/>
                  </a:lnTo>
                  <a:lnTo>
                    <a:pt x="324485" y="801624"/>
                  </a:lnTo>
                  <a:lnTo>
                    <a:pt x="394591" y="579958"/>
                  </a:lnTo>
                  <a:close/>
                </a:path>
                <a:path w="826135" h="802004">
                  <a:moveTo>
                    <a:pt x="533516" y="554266"/>
                  </a:moveTo>
                  <a:lnTo>
                    <a:pt x="402717" y="554266"/>
                  </a:lnTo>
                  <a:lnTo>
                    <a:pt x="506603" y="732485"/>
                  </a:lnTo>
                  <a:lnTo>
                    <a:pt x="533516" y="554266"/>
                  </a:lnTo>
                  <a:close/>
                </a:path>
                <a:path w="826135" h="802004">
                  <a:moveTo>
                    <a:pt x="658603" y="536536"/>
                  </a:moveTo>
                  <a:lnTo>
                    <a:pt x="536194" y="536536"/>
                  </a:lnTo>
                  <a:lnTo>
                    <a:pt x="693928" y="671550"/>
                  </a:lnTo>
                  <a:lnTo>
                    <a:pt x="658603" y="536536"/>
                  </a:lnTo>
                  <a:close/>
                </a:path>
                <a:path w="826135" h="802004">
                  <a:moveTo>
                    <a:pt x="653552" y="517232"/>
                  </a:moveTo>
                  <a:lnTo>
                    <a:pt x="216662" y="517232"/>
                  </a:lnTo>
                  <a:lnTo>
                    <a:pt x="182118" y="653808"/>
                  </a:lnTo>
                  <a:lnTo>
                    <a:pt x="295021" y="579958"/>
                  </a:lnTo>
                  <a:lnTo>
                    <a:pt x="394591" y="579958"/>
                  </a:lnTo>
                  <a:lnTo>
                    <a:pt x="402717" y="554266"/>
                  </a:lnTo>
                  <a:lnTo>
                    <a:pt x="533516" y="554266"/>
                  </a:lnTo>
                  <a:lnTo>
                    <a:pt x="536194" y="536536"/>
                  </a:lnTo>
                  <a:lnTo>
                    <a:pt x="658603" y="536536"/>
                  </a:lnTo>
                  <a:lnTo>
                    <a:pt x="653552" y="517232"/>
                  </a:lnTo>
                  <a:close/>
                </a:path>
                <a:path w="826135" h="802004">
                  <a:moveTo>
                    <a:pt x="14097" y="85166"/>
                  </a:moveTo>
                  <a:lnTo>
                    <a:pt x="176911" y="282689"/>
                  </a:lnTo>
                  <a:lnTo>
                    <a:pt x="0" y="319722"/>
                  </a:lnTo>
                  <a:lnTo>
                    <a:pt x="142367" y="436994"/>
                  </a:lnTo>
                  <a:lnTo>
                    <a:pt x="5207" y="541350"/>
                  </a:lnTo>
                  <a:lnTo>
                    <a:pt x="216662" y="517232"/>
                  </a:lnTo>
                  <a:lnTo>
                    <a:pt x="653552" y="517232"/>
                  </a:lnTo>
                  <a:lnTo>
                    <a:pt x="643890" y="480301"/>
                  </a:lnTo>
                  <a:lnTo>
                    <a:pt x="807135" y="480301"/>
                  </a:lnTo>
                  <a:lnTo>
                    <a:pt x="673354" y="388747"/>
                  </a:lnTo>
                  <a:lnTo>
                    <a:pt x="806831" y="301980"/>
                  </a:lnTo>
                  <a:lnTo>
                    <a:pt x="638683" y="271475"/>
                  </a:lnTo>
                  <a:lnTo>
                    <a:pt x="661013" y="234543"/>
                  </a:lnTo>
                  <a:lnTo>
                    <a:pt x="279654" y="234543"/>
                  </a:lnTo>
                  <a:lnTo>
                    <a:pt x="14097" y="85166"/>
                  </a:lnTo>
                  <a:close/>
                </a:path>
                <a:path w="826135" h="802004">
                  <a:moveTo>
                    <a:pt x="807135" y="480301"/>
                  </a:moveTo>
                  <a:lnTo>
                    <a:pt x="643890" y="480301"/>
                  </a:lnTo>
                  <a:lnTo>
                    <a:pt x="826008" y="493217"/>
                  </a:lnTo>
                  <a:lnTo>
                    <a:pt x="807135" y="480301"/>
                  </a:lnTo>
                  <a:close/>
                </a:path>
                <a:path w="826135" h="802004">
                  <a:moveTo>
                    <a:pt x="319405" y="85166"/>
                  </a:moveTo>
                  <a:lnTo>
                    <a:pt x="279654" y="234543"/>
                  </a:lnTo>
                  <a:lnTo>
                    <a:pt x="661013" y="234543"/>
                  </a:lnTo>
                  <a:lnTo>
                    <a:pt x="672677" y="215252"/>
                  </a:lnTo>
                  <a:lnTo>
                    <a:pt x="413004" y="215252"/>
                  </a:lnTo>
                  <a:lnTo>
                    <a:pt x="319405" y="85166"/>
                  </a:lnTo>
                  <a:close/>
                </a:path>
                <a:path w="826135" h="802004">
                  <a:moveTo>
                    <a:pt x="555371" y="0"/>
                  </a:moveTo>
                  <a:lnTo>
                    <a:pt x="413004" y="215252"/>
                  </a:lnTo>
                  <a:lnTo>
                    <a:pt x="672677" y="215252"/>
                  </a:lnTo>
                  <a:lnTo>
                    <a:pt x="683336" y="197624"/>
                  </a:lnTo>
                  <a:lnTo>
                    <a:pt x="541274" y="197624"/>
                  </a:lnTo>
                  <a:lnTo>
                    <a:pt x="555371" y="0"/>
                  </a:lnTo>
                  <a:close/>
                </a:path>
                <a:path w="826135" h="802004">
                  <a:moveTo>
                    <a:pt x="702818" y="165404"/>
                  </a:moveTo>
                  <a:lnTo>
                    <a:pt x="541274" y="197624"/>
                  </a:lnTo>
                  <a:lnTo>
                    <a:pt x="683336" y="197624"/>
                  </a:lnTo>
                  <a:lnTo>
                    <a:pt x="702818" y="16540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915" name="object 22">
              <a:extLst>
                <a:ext uri="{FF2B5EF4-FFF2-40B4-BE49-F238E27FC236}">
                  <a16:creationId xmlns:a16="http://schemas.microsoft.com/office/drawing/2014/main" id="{DA429A2A-BF17-4862-8C78-43BF9DF3F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240" y="5800725"/>
              <a:ext cx="1393825" cy="879475"/>
            </a:xfrm>
            <a:custGeom>
              <a:avLst/>
              <a:gdLst>
                <a:gd name="T0" fmla="*/ 2014568 w 826135"/>
                <a:gd name="T1" fmla="*/ 289753 h 802004"/>
                <a:gd name="T2" fmla="*/ 2709011 w 826135"/>
                <a:gd name="T3" fmla="*/ 0 h 802004"/>
                <a:gd name="T4" fmla="*/ 2640243 w 826135"/>
                <a:gd name="T5" fmla="*/ 266025 h 802004"/>
                <a:gd name="T6" fmla="*/ 3428226 w 826135"/>
                <a:gd name="T7" fmla="*/ 222652 h 802004"/>
                <a:gd name="T8" fmla="*/ 3115390 w 826135"/>
                <a:gd name="T9" fmla="*/ 365435 h 802004"/>
                <a:gd name="T10" fmla="*/ 3935591 w 826135"/>
                <a:gd name="T11" fmla="*/ 406499 h 802004"/>
                <a:gd name="T12" fmla="*/ 3284516 w 826135"/>
                <a:gd name="T13" fmla="*/ 523298 h 802004"/>
                <a:gd name="T14" fmla="*/ 4029131 w 826135"/>
                <a:gd name="T15" fmla="*/ 663926 h 802004"/>
                <a:gd name="T16" fmla="*/ 3140789 w 826135"/>
                <a:gd name="T17" fmla="*/ 646539 h 802004"/>
                <a:gd name="T18" fmla="*/ 3384864 w 826135"/>
                <a:gd name="T19" fmla="*/ 903982 h 802004"/>
                <a:gd name="T20" fmla="*/ 2615467 w 826135"/>
                <a:gd name="T21" fmla="*/ 722237 h 802004"/>
                <a:gd name="T22" fmla="*/ 2471123 w 826135"/>
                <a:gd name="T23" fmla="*/ 986006 h 802004"/>
                <a:gd name="T24" fmla="*/ 1964387 w 826135"/>
                <a:gd name="T25" fmla="*/ 746104 h 802004"/>
                <a:gd name="T26" fmla="*/ 1582786 w 826135"/>
                <a:gd name="T27" fmla="*/ 1079075 h 802004"/>
                <a:gd name="T28" fmla="*/ 1439065 w 826135"/>
                <a:gd name="T29" fmla="*/ 780687 h 802004"/>
                <a:gd name="T30" fmla="*/ 888346 w 826135"/>
                <a:gd name="T31" fmla="*/ 880098 h 802004"/>
                <a:gd name="T32" fmla="*/ 1056843 w 826135"/>
                <a:gd name="T33" fmla="*/ 696252 h 802004"/>
                <a:gd name="T34" fmla="*/ 25397 w 826135"/>
                <a:gd name="T35" fmla="*/ 728717 h 802004"/>
                <a:gd name="T36" fmla="*/ 694443 w 826135"/>
                <a:gd name="T37" fmla="*/ 588244 h 802004"/>
                <a:gd name="T38" fmla="*/ 0 w 826135"/>
                <a:gd name="T39" fmla="*/ 430381 h 802004"/>
                <a:gd name="T40" fmla="*/ 862940 w 826135"/>
                <a:gd name="T41" fmla="*/ 380531 h 802004"/>
                <a:gd name="T42" fmla="*/ 68740 w 826135"/>
                <a:gd name="T43" fmla="*/ 114643 h 802004"/>
                <a:gd name="T44" fmla="*/ 1364107 w 826135"/>
                <a:gd name="T45" fmla="*/ 315720 h 802004"/>
                <a:gd name="T46" fmla="*/ 1558003 w 826135"/>
                <a:gd name="T47" fmla="*/ 114643 h 802004"/>
                <a:gd name="T48" fmla="*/ 2014568 w 826135"/>
                <a:gd name="T49" fmla="*/ 289753 h 8020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6135" h="802004">
                  <a:moveTo>
                    <a:pt x="413004" y="215252"/>
                  </a:moveTo>
                  <a:lnTo>
                    <a:pt x="555371" y="0"/>
                  </a:lnTo>
                  <a:lnTo>
                    <a:pt x="541274" y="197624"/>
                  </a:lnTo>
                  <a:lnTo>
                    <a:pt x="702818" y="165404"/>
                  </a:lnTo>
                  <a:lnTo>
                    <a:pt x="638683" y="271475"/>
                  </a:lnTo>
                  <a:lnTo>
                    <a:pt x="806831" y="301980"/>
                  </a:lnTo>
                  <a:lnTo>
                    <a:pt x="673354" y="388747"/>
                  </a:lnTo>
                  <a:lnTo>
                    <a:pt x="826008" y="493217"/>
                  </a:lnTo>
                  <a:lnTo>
                    <a:pt x="643890" y="480301"/>
                  </a:lnTo>
                  <a:lnTo>
                    <a:pt x="693928" y="671550"/>
                  </a:lnTo>
                  <a:lnTo>
                    <a:pt x="536194" y="536536"/>
                  </a:lnTo>
                  <a:lnTo>
                    <a:pt x="506603" y="732485"/>
                  </a:lnTo>
                  <a:lnTo>
                    <a:pt x="402717" y="554266"/>
                  </a:lnTo>
                  <a:lnTo>
                    <a:pt x="324485" y="801624"/>
                  </a:lnTo>
                  <a:lnTo>
                    <a:pt x="295021" y="579958"/>
                  </a:lnTo>
                  <a:lnTo>
                    <a:pt x="182118" y="653808"/>
                  </a:lnTo>
                  <a:lnTo>
                    <a:pt x="216662" y="517232"/>
                  </a:lnTo>
                  <a:lnTo>
                    <a:pt x="5207" y="541350"/>
                  </a:lnTo>
                  <a:lnTo>
                    <a:pt x="142367" y="436994"/>
                  </a:lnTo>
                  <a:lnTo>
                    <a:pt x="0" y="319722"/>
                  </a:lnTo>
                  <a:lnTo>
                    <a:pt x="176911" y="282689"/>
                  </a:lnTo>
                  <a:lnTo>
                    <a:pt x="14097" y="85166"/>
                  </a:lnTo>
                  <a:lnTo>
                    <a:pt x="279654" y="234543"/>
                  </a:lnTo>
                  <a:lnTo>
                    <a:pt x="319405" y="85166"/>
                  </a:lnTo>
                  <a:lnTo>
                    <a:pt x="413004" y="215252"/>
                  </a:lnTo>
                  <a:close/>
                </a:path>
              </a:pathLst>
            </a:custGeom>
            <a:noFill/>
            <a:ln w="25908">
              <a:solidFill>
                <a:srgbClr val="4454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916" name="object 23">
              <a:extLst>
                <a:ext uri="{FF2B5EF4-FFF2-40B4-BE49-F238E27FC236}">
                  <a16:creationId xmlns:a16="http://schemas.microsoft.com/office/drawing/2014/main" id="{A91670AB-550D-43E2-A971-29CDF3213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9706" y="6097732"/>
              <a:ext cx="13176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2700" rIns="0" bIns="0">
              <a:spAutoFit/>
            </a:bodyPr>
            <a:lstStyle>
              <a:lvl1pPr marL="12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100"/>
                </a:spcBef>
                <a:buFontTx/>
                <a:buNone/>
              </a:pPr>
              <a:r>
                <a:rPr lang="es-EC" altLang="es-CL" sz="1600" dirty="0">
                  <a:solidFill>
                    <a:srgbClr val="FF0000"/>
                  </a:solidFill>
                  <a:cs typeface="Calibri" panose="020F0502020204030204" pitchFamily="34" charset="0"/>
                </a:rPr>
                <a:t>Sugerencia</a:t>
              </a:r>
            </a:p>
          </p:txBody>
        </p:sp>
      </p:grpSp>
      <p:sp>
        <p:nvSpPr>
          <p:cNvPr id="123918" name="object 26">
            <a:extLst>
              <a:ext uri="{FF2B5EF4-FFF2-40B4-BE49-F238E27FC236}">
                <a16:creationId xmlns:a16="http://schemas.microsoft.com/office/drawing/2014/main" id="{35433EE8-9869-4177-B6F7-334E4E6D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308" y="6155265"/>
            <a:ext cx="4408260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 anchor="t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00"/>
              </a:spcBef>
              <a:buNone/>
            </a:pPr>
            <a:r>
              <a:rPr lang="es-EC" altLang="es-CL" sz="2400" dirty="0">
                <a:solidFill>
                  <a:srgbClr val="800000"/>
                </a:solidFill>
                <a:latin typeface="Calibri"/>
                <a:ea typeface="MS PGothic"/>
                <a:cs typeface="Calibri"/>
              </a:rPr>
              <a:t>Atención: 'O</a:t>
            </a:r>
            <a:r>
              <a:rPr lang="es-EC" altLang="es-CL" sz="2400" b="0" dirty="0">
                <a:solidFill>
                  <a:srgbClr val="800000"/>
                </a:solidFill>
                <a:latin typeface="Calibri"/>
                <a:ea typeface="MS PGothic"/>
                <a:cs typeface="Calibri"/>
              </a:rPr>
              <a:t>s</a:t>
            </a:r>
            <a:r>
              <a:rPr lang="es-EC" altLang="es-CL" sz="2400" dirty="0">
                <a:solidFill>
                  <a:srgbClr val="800000"/>
                </a:solidFill>
                <a:latin typeface="Calibri"/>
                <a:ea typeface="MS PGothic"/>
                <a:cs typeface="Calibri"/>
              </a:rPr>
              <a:t>  e   </a:t>
            </a:r>
            <a:r>
              <a:rPr lang="es-EC" altLang="es-CL" sz="2400" dirty="0" err="1">
                <a:solidFill>
                  <a:srgbClr val="800000"/>
                </a:solidFill>
                <a:latin typeface="Calibri"/>
                <a:ea typeface="MS PGothic"/>
                <a:cs typeface="Calibri"/>
              </a:rPr>
              <a:t>Y</a:t>
            </a:r>
            <a:r>
              <a:rPr lang="es-EC" altLang="es-CL" sz="2400" b="0" dirty="0" err="1">
                <a:solidFill>
                  <a:srgbClr val="800000"/>
                </a:solidFill>
                <a:latin typeface="Calibri"/>
                <a:ea typeface="MS PGothic"/>
                <a:cs typeface="Calibri"/>
              </a:rPr>
              <a:t>s</a:t>
            </a:r>
            <a:r>
              <a:rPr lang="es-EC" altLang="es-CL" sz="2400" dirty="0">
                <a:solidFill>
                  <a:srgbClr val="800000"/>
                </a:solidFill>
                <a:latin typeface="Calibri"/>
                <a:ea typeface="MS PGothic"/>
                <a:cs typeface="Calibri"/>
              </a:rPr>
              <a:t>'</a:t>
            </a:r>
            <a:endParaRPr lang="es-EC" altLang="es-CL" sz="2400" i="1" dirty="0">
              <a:solidFill>
                <a:srgbClr val="800000"/>
              </a:solidFill>
              <a:latin typeface="Calibri"/>
              <a:ea typeface="MS PGothic"/>
              <a:cs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E6B1A6F-DEB6-4BA9-9565-3833554CFAB3}"/>
              </a:ext>
            </a:extLst>
          </p:cNvPr>
          <p:cNvSpPr/>
          <p:nvPr/>
        </p:nvSpPr>
        <p:spPr bwMode="auto">
          <a:xfrm>
            <a:off x="3486944" y="2100040"/>
            <a:ext cx="6096000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7 HISTAMINA: página 136-139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F5829D-4574-4E1E-B4CF-5F7F5B56E7DA}"/>
              </a:ext>
            </a:extLst>
          </p:cNvPr>
          <p:cNvSpPr/>
          <p:nvPr/>
        </p:nvSpPr>
        <p:spPr bwMode="auto">
          <a:xfrm>
            <a:off x="1016000" y="3432144"/>
            <a:ext cx="6378089" cy="555625"/>
          </a:xfrm>
          <a:prstGeom prst="roundRect">
            <a:avLst/>
          </a:pr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8898E1B-7545-B7C1-C2D9-DD8A090BEC2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344" t="855" r="26855" b="855"/>
          <a:stretch/>
        </p:blipFill>
        <p:spPr>
          <a:xfrm rot="5400000">
            <a:off x="3429002" y="-1369812"/>
            <a:ext cx="5333997" cy="10515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523F5B2-322A-4A41-8523-321E21AB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52400"/>
            <a:ext cx="9956802" cy="1143000"/>
          </a:xfrm>
        </p:spPr>
        <p:txBody>
          <a:bodyPr/>
          <a:lstStyle/>
          <a:p>
            <a:r>
              <a:rPr lang="es-EC" altLang="es-CL">
                <a:ea typeface="MS PGothic" panose="020B0600070205080204" pitchFamily="34" charset="-128"/>
              </a:rPr>
              <a:t>Límites críticos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B368A4-BD0F-4A81-8020-6ECC10218A0E}"/>
              </a:ext>
            </a:extLst>
          </p:cNvPr>
          <p:cNvSpPr/>
          <p:nvPr/>
        </p:nvSpPr>
        <p:spPr bwMode="auto">
          <a:xfrm>
            <a:off x="1480074" y="303909"/>
            <a:ext cx="1600200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3200" dirty="0"/>
              <a:t>118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719E42C-F2C2-471F-B836-426A840DA029}"/>
              </a:ext>
            </a:extLst>
          </p:cNvPr>
          <p:cNvSpPr/>
          <p:nvPr/>
        </p:nvSpPr>
        <p:spPr>
          <a:xfrm>
            <a:off x="3962400" y="2514600"/>
            <a:ext cx="381000" cy="3962400"/>
          </a:xfrm>
          <a:prstGeom prst="rightBrace">
            <a:avLst>
              <a:gd name="adj1" fmla="val 8333"/>
              <a:gd name="adj2" fmla="val 49246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7D00BF73-EB0C-4F87-A037-C24469654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33800"/>
            <a:ext cx="4380405" cy="11439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35560" rIns="0" bIns="0" anchor="t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75"/>
              </a:spcBef>
              <a:buFont typeface="Arial" panose="020B0604020202020204" pitchFamily="34" charset="0"/>
              <a:buNone/>
            </a:pPr>
            <a:r>
              <a:rPr lang="es-EC" altLang="es-CL" sz="24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Basados en las recomendaciones de la Guía de la FDA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F33C0A-775B-4E23-0158-9D741A66AA37}"/>
              </a:ext>
            </a:extLst>
          </p:cNvPr>
          <p:cNvSpPr/>
          <p:nvPr/>
        </p:nvSpPr>
        <p:spPr bwMode="auto">
          <a:xfrm>
            <a:off x="4927898" y="2971809"/>
            <a:ext cx="4583007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7 HISTAMINA: página 136</a:t>
            </a:r>
          </a:p>
        </p:txBody>
      </p:sp>
    </p:spTree>
    <p:extLst>
      <p:ext uri="{BB962C8B-B14F-4D97-AF65-F5344CB8AC3E}">
        <p14:creationId xmlns:p14="http://schemas.microsoft.com/office/powerpoint/2010/main" val="181819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EA6E3B7-2A55-4300-84C2-5172E065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3675"/>
            <a:ext cx="3690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E69C404B-8797-47F4-BC45-A4D6592FF17B}"/>
              </a:ext>
            </a:extLst>
          </p:cNvPr>
          <p:cNvSpPr txBox="1">
            <a:spLocks/>
          </p:cNvSpPr>
          <p:nvPr/>
        </p:nvSpPr>
        <p:spPr bwMode="auto">
          <a:xfrm>
            <a:off x="1389063" y="1676400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marL="685800" indent="-685800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s-GT" altLang="es-CL" sz="5400" dirty="0">
                <a:solidFill>
                  <a:srgbClr val="42568D"/>
                </a:solidFill>
                <a:latin typeface="Calibri"/>
                <a:ea typeface="MS PGothic"/>
                <a:cs typeface="Calibri"/>
              </a:rPr>
              <a:t>Norma HACCP para pescados y mariscos de la FDA</a:t>
            </a:r>
            <a:br>
              <a:rPr lang="es-GT" altLang="es-CL" sz="5400" dirty="0"/>
            </a:br>
            <a:r>
              <a:rPr lang="es-GT" altLang="es-CL" sz="5400" dirty="0">
                <a:solidFill>
                  <a:srgbClr val="42568D"/>
                </a:solidFill>
                <a:latin typeface="Calibri"/>
                <a:ea typeface="MS PGothic"/>
                <a:cs typeface="Calibri"/>
              </a:rPr>
              <a:t>   </a:t>
            </a:r>
            <a:r>
              <a:rPr lang="es-GT" altLang="es-CL" sz="4000" dirty="0">
                <a:solidFill>
                  <a:srgbClr val="42568D"/>
                </a:solidFill>
                <a:latin typeface="Calibri"/>
                <a:ea typeface="MS PGothic"/>
                <a:cs typeface="Calibri"/>
              </a:rPr>
              <a:t>21 CFR Parte 123</a:t>
            </a:r>
            <a:endParaRPr lang="es-GT" dirty="0">
              <a:latin typeface="Calibri"/>
              <a:ea typeface="MS PGothic"/>
              <a:cs typeface="Calibri"/>
            </a:endParaRP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2D6E853B-55F4-4511-BF39-44CD33468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027613"/>
            <a:ext cx="609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s-CL" sz="2400" b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https://www.fda.gov/food/hazard-analysis-critical-control-point-haccp/seafood-haccp</a:t>
            </a:r>
            <a:endParaRPr lang="en-US" altLang="es-CL" sz="2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CuadroTexto 1">
            <a:extLst>
              <a:ext uri="{FF2B5EF4-FFF2-40B4-BE49-F238E27FC236}">
                <a16:creationId xmlns:a16="http://schemas.microsoft.com/office/drawing/2014/main" id="{4385266B-475C-4E27-8434-F2410F1E1BF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0D37F1-DD97-4B05-ADFE-2BA64DB6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9064BD-2761-DF9A-8C8A-D6F0264384DB}"/>
              </a:ext>
            </a:extLst>
          </p:cNvPr>
          <p:cNvGrpSpPr/>
          <p:nvPr/>
        </p:nvGrpSpPr>
        <p:grpSpPr>
          <a:xfrm>
            <a:off x="914319" y="2921705"/>
            <a:ext cx="1833004" cy="3109818"/>
            <a:chOff x="914319" y="2921705"/>
            <a:chExt cx="1833004" cy="31098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556D7-117A-4DD0-B2E2-6F3B50EC3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319" y="2921705"/>
              <a:ext cx="1833004" cy="2367356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A9905ED-C040-4993-AB1B-88EB4C22E3B1}"/>
                </a:ext>
              </a:extLst>
            </p:cNvPr>
            <p:cNvSpPr/>
            <p:nvPr/>
          </p:nvSpPr>
          <p:spPr>
            <a:xfrm>
              <a:off x="967604" y="5421923"/>
              <a:ext cx="1723373" cy="6096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2400" b="1" dirty="0"/>
                <a:t>Apéndice 8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8FBB74-1E1F-99EA-EF44-B9AC93E8903B}"/>
              </a:ext>
            </a:extLst>
          </p:cNvPr>
          <p:cNvGrpSpPr/>
          <p:nvPr/>
        </p:nvGrpSpPr>
        <p:grpSpPr>
          <a:xfrm>
            <a:off x="9859903" y="2921705"/>
            <a:ext cx="1828800" cy="3105568"/>
            <a:chOff x="9752441" y="3214782"/>
            <a:chExt cx="1828800" cy="310556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16399ED-B7B8-4DB0-9262-51B60B1AF483}"/>
                </a:ext>
              </a:extLst>
            </p:cNvPr>
            <p:cNvSpPr/>
            <p:nvPr/>
          </p:nvSpPr>
          <p:spPr bwMode="auto">
            <a:xfrm>
              <a:off x="9752441" y="5625096"/>
              <a:ext cx="1828800" cy="695254"/>
            </a:xfrm>
            <a:prstGeom prst="roundRect">
              <a:avLst/>
            </a:prstGeom>
            <a:solidFill>
              <a:srgbClr val="E66B19"/>
            </a:solidFill>
            <a:ln>
              <a:solidFill>
                <a:srgbClr val="E66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r>
                <a:rPr lang="es-GT" sz="2400" b="1" dirty="0"/>
                <a:t>Apéndice  1</a:t>
              </a:r>
              <a:endParaRPr lang="en-US" sz="2400" b="1" dirty="0">
                <a:cs typeface="Calibri"/>
              </a:endParaRP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F2A373B-4AD3-4801-A549-1E7738B9B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2441" y="3214782"/>
              <a:ext cx="1828800" cy="233252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62379A-67B2-44A5-A22D-E1561E4271D5}"/>
                </a:ext>
              </a:extLst>
            </p:cNvPr>
            <p:cNvSpPr/>
            <p:nvPr/>
          </p:nvSpPr>
          <p:spPr>
            <a:xfrm>
              <a:off x="9982200" y="3771106"/>
              <a:ext cx="762000" cy="115094"/>
            </a:xfrm>
            <a:prstGeom prst="rect">
              <a:avLst/>
            </a:prstGeom>
            <a:solidFill>
              <a:srgbClr val="E66B19"/>
            </a:solidFill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spc="-15" dirty="0" err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Sexta</a:t>
              </a:r>
              <a:r>
                <a:rPr lang="en-US" sz="500" spc="-4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500" spc="-15" dirty="0" err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edición</a:t>
              </a:r>
              <a:r>
                <a:rPr lang="en-US" sz="500" spc="-1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</a:t>
              </a:r>
              <a:r>
                <a:rPr lang="en-US" sz="500" spc="-4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500" spc="-15" dirty="0" err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junio</a:t>
              </a:r>
              <a:r>
                <a:rPr lang="en-US" sz="500" spc="-4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500" spc="-1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r>
                <a:rPr lang="en-US" sz="500" spc="-4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500" spc="-1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2020</a:t>
              </a:r>
              <a:endParaRPr lang="en-US" sz="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68554450-C7B8-4834-A423-DE2B7FA5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GT" altLang="es-CL" dirty="0">
                <a:ea typeface="MS PGothic" panose="020B0600070205080204" pitchFamily="34" charset="-128"/>
              </a:rPr>
              <a:t>Principio 4:  Establecimiento de procedimientos de monitoreo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9FF36678-7D0B-4214-9E06-C54E907A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s-GT" altLang="es-CL" sz="2800" b="0" dirty="0">
                <a:solidFill>
                  <a:srgbClr val="000000"/>
                </a:solidFill>
                <a:ea typeface="MS PGothic" panose="020B0600070205080204" pitchFamily="34" charset="-128"/>
              </a:rPr>
              <a:t>Siga la misma opción seleccionada para los límites críticos </a:t>
            </a:r>
            <a:endParaRPr lang="en-US"/>
          </a:p>
          <a:p>
            <a:pPr lvl="1" algn="ctr">
              <a:buNone/>
            </a:pPr>
            <a:r>
              <a:rPr lang="es-GT" altLang="es-CL" b="0" dirty="0">
                <a:solidFill>
                  <a:srgbClr val="000000"/>
                </a:solidFill>
                <a:ea typeface="MS PGothic" panose="020B0600070205080204" pitchFamily="34" charset="-128"/>
              </a:rPr>
              <a:t>Ejemplo</a:t>
            </a:r>
            <a:endParaRPr lang="es-GT" altLang="es-CL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 lvl="1" algn="ctr">
              <a:buNone/>
            </a:pPr>
            <a:r>
              <a:rPr lang="es-GT" altLang="es-CL" dirty="0">
                <a:solidFill>
                  <a:srgbClr val="000000"/>
                </a:solidFill>
                <a:ea typeface="MS PGothic" panose="020B0600070205080204" pitchFamily="34" charset="-128"/>
              </a:rPr>
              <a:t>Estrategia de control</a:t>
            </a:r>
            <a:r>
              <a:rPr lang="es-GT" altLang="es-CL" b="0" dirty="0">
                <a:solidFill>
                  <a:srgbClr val="000000"/>
                </a:solidFill>
                <a:ea typeface="MS PGothic" panose="020B0600070205080204" pitchFamily="34" charset="-128"/>
              </a:rPr>
              <a:t>: Control en tránsito </a:t>
            </a:r>
            <a:endParaRPr lang="es-GT" altLang="es-CL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 lvl="1" algn="ctr">
              <a:buNone/>
            </a:pPr>
            <a:r>
              <a:rPr lang="es-GT" altLang="es-CL" dirty="0">
                <a:solidFill>
                  <a:srgbClr val="000000"/>
                </a:solidFill>
                <a:ea typeface="MS PGothic" panose="020B0600070205080204" pitchFamily="34" charset="-128"/>
              </a:rPr>
              <a:t>Opción de límite crítico</a:t>
            </a:r>
            <a:r>
              <a:rPr lang="es-GT" altLang="es-CL" b="0" dirty="0">
                <a:solidFill>
                  <a:srgbClr val="000000"/>
                </a:solidFill>
                <a:ea typeface="MS PGothic" panose="020B0600070205080204" pitchFamily="34" charset="-128"/>
              </a:rPr>
              <a:t>: Rodeado de hielo </a:t>
            </a:r>
            <a:br>
              <a:rPr lang="es-GT" altLang="es-CL" sz="24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endParaRPr lang="es-GT" altLang="es-CL" sz="240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 lvl="2"/>
            <a:r>
              <a:rPr lang="es-GT" altLang="es-CL" sz="2800" b="0" dirty="0">
                <a:solidFill>
                  <a:srgbClr val="000000"/>
                </a:solidFill>
                <a:ea typeface="MS PGothic" panose="020B0600070205080204" pitchFamily="34" charset="-128"/>
              </a:rPr>
              <a:t>¿Qué se controlará?</a:t>
            </a:r>
          </a:p>
          <a:p>
            <a:pPr lvl="2"/>
            <a:r>
              <a:rPr lang="es-GT" altLang="es-CL" sz="2800" b="0" dirty="0">
                <a:solidFill>
                  <a:srgbClr val="000000"/>
                </a:solidFill>
                <a:ea typeface="MS PGothic" panose="020B0600070205080204" pitchFamily="34" charset="-128"/>
              </a:rPr>
              <a:t>¿Cómo se llevará a cabo el monitoreo?</a:t>
            </a:r>
          </a:p>
          <a:p>
            <a:pPr lvl="2"/>
            <a:r>
              <a:rPr lang="es-GT" altLang="es-CL" sz="2800" b="0" dirty="0">
                <a:solidFill>
                  <a:srgbClr val="000000"/>
                </a:solidFill>
                <a:ea typeface="MS PGothic" panose="020B0600070205080204" pitchFamily="34" charset="-128"/>
              </a:rPr>
              <a:t>¿Con qué frecuencia se llevará a cabo el monitoreo?</a:t>
            </a:r>
          </a:p>
          <a:p>
            <a:pPr lvl="2"/>
            <a:r>
              <a:rPr lang="es-GT" altLang="es-CL" sz="2800" b="0" dirty="0">
                <a:solidFill>
                  <a:srgbClr val="000000"/>
                </a:solidFill>
                <a:ea typeface="MS PGothic" panose="020B0600070205080204" pitchFamily="34" charset="-128"/>
              </a:rPr>
              <a:t>¿Quién llevará a cabo el monitoreo?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97AA7E-79F5-41E0-944B-FE0000AD6163}"/>
              </a:ext>
            </a:extLst>
          </p:cNvPr>
          <p:cNvSpPr/>
          <p:nvPr/>
        </p:nvSpPr>
        <p:spPr bwMode="auto">
          <a:xfrm>
            <a:off x="2057400" y="1018843"/>
            <a:ext cx="5410200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7 HISTAMINA: página 136-137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CB5F-6F09-4968-9EC7-A1325A5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52400"/>
            <a:ext cx="10566400" cy="1143000"/>
          </a:xfrm>
        </p:spPr>
        <p:txBody>
          <a:bodyPr>
            <a:normAutofit/>
          </a:bodyPr>
          <a:lstStyle/>
          <a:p>
            <a:r>
              <a:rPr lang="es-GT" altLang="es-CL" sz="4000" dirty="0">
                <a:solidFill>
                  <a:schemeClr val="tx2"/>
                </a:solidFill>
              </a:rPr>
              <a:t>Monitoreo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88504C-0AAC-4CEB-BA6E-78F038C4019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617" t="510" r="26975" b="904"/>
          <a:stretch/>
        </p:blipFill>
        <p:spPr>
          <a:xfrm rot="5400000">
            <a:off x="3811019" y="-940959"/>
            <a:ext cx="5447850" cy="97264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D8CBA-09A0-4BC7-BF6C-92DB3670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7F43C5-E3DB-45D3-9686-5A1AD473917E}"/>
              </a:ext>
            </a:extLst>
          </p:cNvPr>
          <p:cNvSpPr/>
          <p:nvPr/>
        </p:nvSpPr>
        <p:spPr bwMode="auto">
          <a:xfrm>
            <a:off x="1016000" y="405209"/>
            <a:ext cx="1600200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3200" dirty="0"/>
              <a:t>127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5128B19-EB55-45F8-A705-7826790591A6}"/>
              </a:ext>
            </a:extLst>
          </p:cNvPr>
          <p:cNvSpPr/>
          <p:nvPr/>
        </p:nvSpPr>
        <p:spPr>
          <a:xfrm>
            <a:off x="7694646" y="2683322"/>
            <a:ext cx="381000" cy="3869877"/>
          </a:xfrm>
          <a:prstGeom prst="rightBrace">
            <a:avLst>
              <a:gd name="adj1" fmla="val 8333"/>
              <a:gd name="adj2" fmla="val 49246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697A421B-0D01-4A7A-824B-8125695BD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66" y="3922246"/>
            <a:ext cx="2709862" cy="15132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35560" rIns="0" bIns="0" anchor="t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75"/>
              </a:spcBef>
              <a:buFont typeface="Arial" panose="020B0604020202020204" pitchFamily="34" charset="0"/>
              <a:buNone/>
            </a:pPr>
            <a:r>
              <a:rPr lang="es-EC" altLang="es-CL" sz="24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Basados en las recomendaciones de la Guía de la FDA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909775-59DB-8EA5-1CC3-0BA57CB1100A}"/>
              </a:ext>
            </a:extLst>
          </p:cNvPr>
          <p:cNvSpPr/>
          <p:nvPr/>
        </p:nvSpPr>
        <p:spPr bwMode="auto">
          <a:xfrm>
            <a:off x="8075646" y="2901812"/>
            <a:ext cx="3168549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7 HISTAMINA</a:t>
            </a:r>
          </a:p>
          <a:p>
            <a:pPr algn="ctr">
              <a:defRPr/>
            </a:pPr>
            <a:r>
              <a:rPr lang="es-GT" sz="2400" dirty="0"/>
              <a:t>página 136-137</a:t>
            </a:r>
          </a:p>
        </p:txBody>
      </p:sp>
    </p:spTree>
    <p:extLst>
      <p:ext uri="{BB962C8B-B14F-4D97-AF65-F5344CB8AC3E}">
        <p14:creationId xmlns:p14="http://schemas.microsoft.com/office/powerpoint/2010/main" val="11442572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3607870-ADE9-4FCF-8975-1D69B670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GT" altLang="es-CL" dirty="0">
                <a:ea typeface="MS PGothic" panose="020B0600070205080204" pitchFamily="34" charset="-128"/>
              </a:rPr>
              <a:t>Principio 5: Establecimiento de medidas correctivas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7ABBDC-3CFE-CAAB-EDF3-CF614FF52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GT" altLang="es-CL" sz="2800" b="0" dirty="0">
                <a:solidFill>
                  <a:srgbClr val="000000"/>
                </a:solidFill>
              </a:rPr>
              <a:t>Siga la misma </a:t>
            </a:r>
            <a:r>
              <a:rPr lang="es-GT" altLang="es-CL" sz="2800" dirty="0">
                <a:solidFill>
                  <a:srgbClr val="000000"/>
                </a:solidFill>
              </a:rPr>
              <a:t>Estrategia de control</a:t>
            </a:r>
            <a:r>
              <a:rPr lang="es-GT" altLang="es-CL" sz="2800" b="0" dirty="0">
                <a:solidFill>
                  <a:srgbClr val="000000"/>
                </a:solidFill>
              </a:rPr>
              <a:t> seleccionada para los límites críticos </a:t>
            </a:r>
            <a:endParaRPr lang="en-US" sz="2800"/>
          </a:p>
          <a:p>
            <a:pPr lvl="1" algn="ctr">
              <a:buNone/>
            </a:pPr>
            <a:r>
              <a:rPr lang="es-GT" b="0" dirty="0">
                <a:solidFill>
                  <a:srgbClr val="000000"/>
                </a:solidFill>
                <a:cs typeface="Calibri"/>
              </a:rPr>
              <a:t>Ejemplo</a:t>
            </a:r>
            <a:endParaRPr lang="es-GT" b="0" dirty="0">
              <a:ea typeface="+mn-lt"/>
              <a:cs typeface="+mn-lt"/>
            </a:endParaRPr>
          </a:p>
          <a:p>
            <a:pPr lvl="1" algn="ctr">
              <a:buNone/>
            </a:pPr>
            <a:r>
              <a:rPr lang="es-GT" dirty="0">
                <a:solidFill>
                  <a:srgbClr val="000000"/>
                </a:solidFill>
                <a:cs typeface="Calibri"/>
              </a:rPr>
              <a:t>Estrategia de control</a:t>
            </a:r>
            <a:r>
              <a:rPr lang="es-GT" b="0" dirty="0">
                <a:solidFill>
                  <a:srgbClr val="000000"/>
                </a:solidFill>
                <a:cs typeface="Calibri"/>
              </a:rPr>
              <a:t>: Control en tránsito </a:t>
            </a:r>
            <a:endParaRPr lang="es-GT" b="0" dirty="0">
              <a:ea typeface="+mn-lt"/>
              <a:cs typeface="+mn-lt"/>
            </a:endParaRPr>
          </a:p>
          <a:p>
            <a:pPr lvl="1" algn="ctr">
              <a:buNone/>
            </a:pPr>
            <a:r>
              <a:rPr lang="es-GT" dirty="0">
                <a:solidFill>
                  <a:srgbClr val="000000"/>
                </a:solidFill>
                <a:cs typeface="Calibri"/>
              </a:rPr>
              <a:t>Opción de límite crítico</a:t>
            </a:r>
            <a:r>
              <a:rPr lang="es-GT" b="0" dirty="0">
                <a:solidFill>
                  <a:srgbClr val="000000"/>
                </a:solidFill>
                <a:cs typeface="Calibri"/>
              </a:rPr>
              <a:t>: Rodeado de hielo</a:t>
            </a:r>
            <a:endParaRPr lang="es-GT" dirty="0"/>
          </a:p>
          <a:p>
            <a:pPr algn="ctr">
              <a:buFont typeface="Arial" panose="020B0604020202020204" pitchFamily="34" charset="0"/>
              <a:buNone/>
            </a:pPr>
            <a:br>
              <a:rPr lang="es-GT" altLang="es-CL" sz="2800" b="0" dirty="0">
                <a:solidFill>
                  <a:srgbClr val="000000"/>
                </a:solidFill>
              </a:rPr>
            </a:br>
            <a:r>
              <a:rPr lang="es-GT" altLang="es-CL" sz="2800" b="0" u="sng" dirty="0">
                <a:solidFill>
                  <a:srgbClr val="000000"/>
                </a:solidFill>
              </a:rPr>
              <a:t>Las medidas correctivas</a:t>
            </a:r>
            <a:r>
              <a:rPr lang="es-GT" altLang="es-CL" sz="2800" b="0" dirty="0">
                <a:solidFill>
                  <a:srgbClr val="000000"/>
                </a:solidFill>
              </a:rPr>
              <a:t> con dos partes (‘SI’ y ‘ENTONCES’) </a:t>
            </a:r>
            <a:br>
              <a:rPr lang="es-GT" altLang="es-CL" sz="2800" b="0" dirty="0">
                <a:solidFill>
                  <a:srgbClr val="000000"/>
                </a:solidFill>
              </a:rPr>
            </a:br>
            <a:r>
              <a:rPr lang="es-GT" altLang="es-CL" sz="2800" b="0" dirty="0">
                <a:solidFill>
                  <a:srgbClr val="000000"/>
                </a:solidFill>
              </a:rPr>
              <a:t>deberán incluir medidas para garantizar productos inocuos </a:t>
            </a:r>
            <a:br>
              <a:rPr lang="es-GT" altLang="es-CL" sz="2800" b="0" dirty="0">
                <a:solidFill>
                  <a:srgbClr val="000000"/>
                </a:solidFill>
              </a:rPr>
            </a:br>
            <a:r>
              <a:rPr lang="es-GT" altLang="es-CL" sz="2800" b="0" dirty="0">
                <a:solidFill>
                  <a:srgbClr val="000000"/>
                </a:solidFill>
              </a:rPr>
              <a:t>y solucionar el problema antes de un procesamiento adicional</a:t>
            </a:r>
            <a:endParaRPr lang="es-GT" altLang="es-CL" sz="2800" b="0" dirty="0">
              <a:solidFill>
                <a:srgbClr val="000000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1E512C-D6F1-488F-AD0A-55DE2B0F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altLang="es-CL" dirty="0">
                <a:ea typeface="MS PGothic" panose="020B0600070205080204" pitchFamily="34" charset="-128"/>
              </a:rPr>
              <a:t>Medidas Correctivas</a:t>
            </a:r>
            <a:r>
              <a:rPr lang="es-GT" altLang="es-CL" b="0" dirty="0">
                <a:ea typeface="MS PGothic" panose="020B0600070205080204" pitchFamily="34" charset="-128"/>
              </a:rPr>
              <a:t> (página 1)</a:t>
            </a:r>
            <a:endParaRPr lang="en-US" b="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7D95B0-7FD5-9C8D-1A0F-E5DA45ABEC5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250" t="480"/>
          <a:stretch/>
        </p:blipFill>
        <p:spPr>
          <a:xfrm rot="5400000">
            <a:off x="3231906" y="-120893"/>
            <a:ext cx="5610477" cy="80425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CF6783-6E07-4811-AB51-57FF18176829}"/>
              </a:ext>
            </a:extLst>
          </p:cNvPr>
          <p:cNvSpPr/>
          <p:nvPr/>
        </p:nvSpPr>
        <p:spPr bwMode="auto">
          <a:xfrm>
            <a:off x="1233719" y="277018"/>
            <a:ext cx="1600200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800" dirty="0"/>
              <a:t>138-139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8CED8CE-CB4F-434A-98A0-A7C03F50501C}"/>
              </a:ext>
            </a:extLst>
          </p:cNvPr>
          <p:cNvSpPr/>
          <p:nvPr/>
        </p:nvSpPr>
        <p:spPr>
          <a:xfrm>
            <a:off x="8001000" y="2314052"/>
            <a:ext cx="381000" cy="4239148"/>
          </a:xfrm>
          <a:prstGeom prst="rightBrace">
            <a:avLst>
              <a:gd name="adj1" fmla="val 8333"/>
              <a:gd name="adj2" fmla="val 49246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C3EEE8E9-79C5-4E9A-B301-485C9438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677008"/>
            <a:ext cx="2709862" cy="15132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35560" rIns="0" bIns="0" anchor="t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75"/>
              </a:spcBef>
              <a:buFont typeface="Arial" panose="020B0604020202020204" pitchFamily="34" charset="0"/>
              <a:buNone/>
            </a:pPr>
            <a:r>
              <a:rPr lang="es-EC" altLang="es-CL" sz="24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Basados en las recomendaciones de la Guía de la FDA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B15066-C4E1-F0DA-D3B4-2505D17DF652}"/>
              </a:ext>
            </a:extLst>
          </p:cNvPr>
          <p:cNvSpPr/>
          <p:nvPr/>
        </p:nvSpPr>
        <p:spPr bwMode="auto">
          <a:xfrm>
            <a:off x="8392310" y="2791618"/>
            <a:ext cx="3332182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7 HISTAMINA</a:t>
            </a:r>
          </a:p>
          <a:p>
            <a:pPr algn="ctr">
              <a:defRPr/>
            </a:pPr>
            <a:r>
              <a:rPr lang="es-GT" sz="2400" dirty="0"/>
              <a:t>página 137-138</a:t>
            </a:r>
          </a:p>
        </p:txBody>
      </p:sp>
    </p:spTree>
    <p:extLst>
      <p:ext uri="{BB962C8B-B14F-4D97-AF65-F5344CB8AC3E}">
        <p14:creationId xmlns:p14="http://schemas.microsoft.com/office/powerpoint/2010/main" val="20989394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0EF250-CA1A-9722-ECE0-6386FE9342D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738" t="1119" r="38524"/>
          <a:stretch/>
        </p:blipFill>
        <p:spPr>
          <a:xfrm rot="5400000">
            <a:off x="3527009" y="-1088608"/>
            <a:ext cx="4656843" cy="101868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1E512C-D6F1-488F-AD0A-55DE2B0F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52400"/>
            <a:ext cx="10822203" cy="1143000"/>
          </a:xfrm>
        </p:spPr>
        <p:txBody>
          <a:bodyPr>
            <a:normAutofit/>
          </a:bodyPr>
          <a:lstStyle/>
          <a:p>
            <a:r>
              <a:rPr lang="es-GT" altLang="es-CL" dirty="0">
                <a:ea typeface="MS PGothic" panose="020B0600070205080204" pitchFamily="34" charset="-128"/>
              </a:rPr>
              <a:t>Medidas Correctivas</a:t>
            </a:r>
            <a:r>
              <a:rPr lang="es-GT" altLang="es-CL" b="0" dirty="0">
                <a:ea typeface="MS PGothic" panose="020B0600070205080204" pitchFamily="34" charset="-128"/>
              </a:rPr>
              <a:t> (página 2)</a:t>
            </a:r>
            <a:endParaRPr lang="en-US" b="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CF6783-6E07-4811-AB51-57FF18176829}"/>
              </a:ext>
            </a:extLst>
          </p:cNvPr>
          <p:cNvSpPr/>
          <p:nvPr/>
        </p:nvSpPr>
        <p:spPr bwMode="auto">
          <a:xfrm>
            <a:off x="1233719" y="277018"/>
            <a:ext cx="1600200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800" dirty="0"/>
              <a:t>138-139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8CED8CE-CB4F-434A-98A0-A7C03F50501C}"/>
              </a:ext>
            </a:extLst>
          </p:cNvPr>
          <p:cNvSpPr/>
          <p:nvPr/>
        </p:nvSpPr>
        <p:spPr>
          <a:xfrm>
            <a:off x="8436181" y="3114792"/>
            <a:ext cx="381000" cy="2981208"/>
          </a:xfrm>
          <a:prstGeom prst="rightBrace">
            <a:avLst>
              <a:gd name="adj1" fmla="val 8333"/>
              <a:gd name="adj2" fmla="val 49246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C3EEE8E9-79C5-4E9A-B301-485C9438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341" y="3848778"/>
            <a:ext cx="2709862" cy="15132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35560" rIns="0" bIns="0" anchor="t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75"/>
              </a:spcBef>
              <a:buFont typeface="Arial" panose="020B0604020202020204" pitchFamily="34" charset="0"/>
              <a:buNone/>
            </a:pPr>
            <a:r>
              <a:rPr lang="es-EC" altLang="es-CL" sz="24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Basados en las recomendaciones de la Guía de la FDA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B15066-C4E1-F0DA-D3B4-2505D17DF652}"/>
              </a:ext>
            </a:extLst>
          </p:cNvPr>
          <p:cNvSpPr/>
          <p:nvPr/>
        </p:nvSpPr>
        <p:spPr bwMode="auto">
          <a:xfrm>
            <a:off x="8817181" y="2804169"/>
            <a:ext cx="3332182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7 HISTAMINA</a:t>
            </a:r>
          </a:p>
          <a:p>
            <a:pPr algn="ctr">
              <a:defRPr/>
            </a:pPr>
            <a:r>
              <a:rPr lang="es-GT" sz="2400" dirty="0"/>
              <a:t>página 137-138</a:t>
            </a:r>
          </a:p>
        </p:txBody>
      </p:sp>
    </p:spTree>
    <p:extLst>
      <p:ext uri="{BB962C8B-B14F-4D97-AF65-F5344CB8AC3E}">
        <p14:creationId xmlns:p14="http://schemas.microsoft.com/office/powerpoint/2010/main" val="18205528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>
            <a:extLst>
              <a:ext uri="{FF2B5EF4-FFF2-40B4-BE49-F238E27FC236}">
                <a16:creationId xmlns:a16="http://schemas.microsoft.com/office/drawing/2014/main" id="{C607D7F6-1335-40FC-9D89-B85D8487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GT" altLang="es-CL" dirty="0">
                <a:ea typeface="MS PGothic" panose="020B0600070205080204" pitchFamily="34" charset="-128"/>
              </a:rPr>
              <a:t>Principio 6:  Establecer verificaciones</a:t>
            </a:r>
          </a:p>
        </p:txBody>
      </p:sp>
      <p:sp>
        <p:nvSpPr>
          <p:cNvPr id="138242" name="Rectangle 3">
            <a:extLst>
              <a:ext uri="{FF2B5EF4-FFF2-40B4-BE49-F238E27FC236}">
                <a16:creationId xmlns:a16="http://schemas.microsoft.com/office/drawing/2014/main" id="{70407F4D-3564-4A63-9515-C77D1C05E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GT" altLang="es-CL" sz="3600" b="0" dirty="0">
                <a:solidFill>
                  <a:srgbClr val="000000"/>
                </a:solidFill>
                <a:latin typeface="Calibri"/>
                <a:cs typeface="Calibri"/>
              </a:rPr>
              <a:t>Seleccione la misma opción de </a:t>
            </a:r>
            <a:r>
              <a:rPr lang="es-GT" altLang="es-CL" sz="3600" b="1" dirty="0">
                <a:solidFill>
                  <a:srgbClr val="000000"/>
                </a:solidFill>
                <a:latin typeface="Calibri"/>
                <a:cs typeface="Calibri"/>
              </a:rPr>
              <a:t>Estrategia de control </a:t>
            </a:r>
            <a:r>
              <a:rPr lang="es-GT" altLang="es-CL" sz="3600" b="0" dirty="0">
                <a:solidFill>
                  <a:srgbClr val="000000"/>
                </a:solidFill>
                <a:latin typeface="Calibri"/>
                <a:cs typeface="Calibri"/>
              </a:rPr>
              <a:t>que corresponda al límite crítico escogido:</a:t>
            </a:r>
          </a:p>
          <a:p>
            <a:pPr marL="0" indent="0">
              <a:buNone/>
            </a:pPr>
            <a:endParaRPr lang="es-GT" altLang="es-CL" sz="36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r>
              <a:rPr lang="es-GT" altLang="es-CL" sz="3600" b="0" dirty="0">
                <a:solidFill>
                  <a:srgbClr val="000000"/>
                </a:solidFill>
                <a:ea typeface="MS PGothic" panose="020B0600070205080204" pitchFamily="34" charset="-128"/>
              </a:rPr>
              <a:t>Revisión semanal de los registros se aplica a todas las opciones</a:t>
            </a:r>
          </a:p>
          <a:p>
            <a:r>
              <a:rPr lang="es-GT" altLang="es-CL" sz="3600" b="0" dirty="0">
                <a:solidFill>
                  <a:srgbClr val="000000"/>
                </a:solidFill>
                <a:ea typeface="MS PGothic" panose="020B0600070205080204" pitchFamily="34" charset="-128"/>
              </a:rPr>
              <a:t>Los termómetros se deben revisar para verificar su precisión y calibrarlos periódicamente</a:t>
            </a:r>
          </a:p>
          <a:p>
            <a:pPr>
              <a:buFont typeface="Arial" panose="020B0604020202020204" pitchFamily="34" charset="0"/>
              <a:buNone/>
            </a:pPr>
            <a:endParaRPr lang="es-GT" altLang="es-CL" sz="2800" b="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602EA2-BFD9-53D4-7472-CD4D636669A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7012" t="-72" r="5764" b="72"/>
          <a:stretch/>
        </p:blipFill>
        <p:spPr>
          <a:xfrm rot="5400000">
            <a:off x="2627708" y="-420291"/>
            <a:ext cx="5666583" cy="8890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E4776D8-2A3A-4821-BDFE-D5A648AA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altLang="es-CL" dirty="0">
                <a:ea typeface="MS PGothic" panose="020B0600070205080204" pitchFamily="34" charset="-128"/>
              </a:rPr>
              <a:t>Verificación </a:t>
            </a:r>
            <a:r>
              <a:rPr lang="es-GT" altLang="es-CL" b="0" dirty="0">
                <a:ea typeface="MS PGothic" panose="020B0600070205080204" pitchFamily="34" charset="-128"/>
              </a:rPr>
              <a:t>(página 1)</a:t>
            </a:r>
            <a:endParaRPr lang="en-US" b="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45EB0E-462D-442A-A0E3-71B1CA04184E}"/>
              </a:ext>
            </a:extLst>
          </p:cNvPr>
          <p:cNvSpPr/>
          <p:nvPr/>
        </p:nvSpPr>
        <p:spPr bwMode="auto">
          <a:xfrm>
            <a:off x="1066800" y="353218"/>
            <a:ext cx="1600200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800" dirty="0"/>
              <a:t>155-156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1D7CBD1-12D3-488E-8B2A-A170EE82EB6D}"/>
              </a:ext>
            </a:extLst>
          </p:cNvPr>
          <p:cNvSpPr/>
          <p:nvPr/>
        </p:nvSpPr>
        <p:spPr>
          <a:xfrm>
            <a:off x="8679157" y="2133600"/>
            <a:ext cx="381000" cy="4572000"/>
          </a:xfrm>
          <a:prstGeom prst="rightBrace">
            <a:avLst>
              <a:gd name="adj1" fmla="val 8333"/>
              <a:gd name="adj2" fmla="val 49246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0B283AC5-6C25-4299-848A-EC77C205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119" y="3792851"/>
            <a:ext cx="2438400" cy="12670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35560" rIns="0" bIns="0" anchor="t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75"/>
              </a:spcBef>
              <a:buFont typeface="Arial" panose="020B0604020202020204" pitchFamily="34" charset="0"/>
              <a:buNone/>
            </a:pPr>
            <a:r>
              <a:rPr lang="es-EC" altLang="es-CL" sz="20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Basados en las recomendaciones de la Guía de la FDA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D3C351-24D9-6AED-EA08-6924D93BE181}"/>
              </a:ext>
            </a:extLst>
          </p:cNvPr>
          <p:cNvSpPr/>
          <p:nvPr/>
        </p:nvSpPr>
        <p:spPr bwMode="auto">
          <a:xfrm>
            <a:off x="9058639" y="2624346"/>
            <a:ext cx="3133361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7 HISTAMINA página 138-139</a:t>
            </a:r>
          </a:p>
        </p:txBody>
      </p:sp>
    </p:spTree>
    <p:extLst>
      <p:ext uri="{BB962C8B-B14F-4D97-AF65-F5344CB8AC3E}">
        <p14:creationId xmlns:p14="http://schemas.microsoft.com/office/powerpoint/2010/main" val="25371750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4776D8-2A3A-4821-BDFE-D5A648AA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altLang="es-CL" dirty="0">
                <a:ea typeface="MS PGothic" panose="020B0600070205080204" pitchFamily="34" charset="-128"/>
              </a:rPr>
              <a:t>Verificación </a:t>
            </a:r>
            <a:r>
              <a:rPr lang="es-GT" altLang="es-CL" b="0" dirty="0">
                <a:ea typeface="MS PGothic" panose="020B0600070205080204" pitchFamily="34" charset="-128"/>
              </a:rPr>
              <a:t>(página 2)</a:t>
            </a:r>
            <a:endParaRPr lang="en-US" b="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45EB0E-462D-442A-A0E3-71B1CA04184E}"/>
              </a:ext>
            </a:extLst>
          </p:cNvPr>
          <p:cNvSpPr/>
          <p:nvPr/>
        </p:nvSpPr>
        <p:spPr bwMode="auto">
          <a:xfrm>
            <a:off x="1066800" y="353218"/>
            <a:ext cx="1600200" cy="637382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800" dirty="0"/>
              <a:t>155-156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3F2165-AC30-3EFA-D6CE-93F3F2A6E51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250" r="17188"/>
          <a:stretch/>
        </p:blipFill>
        <p:spPr>
          <a:xfrm rot="5400000">
            <a:off x="2627709" y="-420291"/>
            <a:ext cx="5666582" cy="889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41D7CBD1-12D3-488E-8B2A-A170EE82EB6D}"/>
              </a:ext>
            </a:extLst>
          </p:cNvPr>
          <p:cNvSpPr/>
          <p:nvPr/>
        </p:nvSpPr>
        <p:spPr>
          <a:xfrm>
            <a:off x="8677639" y="1905000"/>
            <a:ext cx="381000" cy="4800600"/>
          </a:xfrm>
          <a:prstGeom prst="rightBrace">
            <a:avLst>
              <a:gd name="adj1" fmla="val 8333"/>
              <a:gd name="adj2" fmla="val 49246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0B283AC5-6C25-4299-848A-EC77C205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119" y="3667239"/>
            <a:ext cx="2438400" cy="12670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35560" rIns="0" bIns="0" anchor="t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75"/>
              </a:spcBef>
              <a:buFont typeface="Arial" panose="020B0604020202020204" pitchFamily="34" charset="0"/>
              <a:buNone/>
            </a:pPr>
            <a:r>
              <a:rPr lang="es-EC" altLang="es-CL" sz="20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Basados en las recomendaciones de la Guía de la FDA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D3C351-24D9-6AED-EA08-6924D93BE181}"/>
              </a:ext>
            </a:extLst>
          </p:cNvPr>
          <p:cNvSpPr/>
          <p:nvPr/>
        </p:nvSpPr>
        <p:spPr bwMode="auto">
          <a:xfrm>
            <a:off x="8920527" y="5410200"/>
            <a:ext cx="3133361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7 HISTAMINA página 138-139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955A44-0693-101A-C092-408F38C31F4D}"/>
              </a:ext>
            </a:extLst>
          </p:cNvPr>
          <p:cNvSpPr/>
          <p:nvPr/>
        </p:nvSpPr>
        <p:spPr bwMode="auto">
          <a:xfrm>
            <a:off x="8938763" y="2245458"/>
            <a:ext cx="3133361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9 ALÉRGENOS página 19-8 – 19-9</a:t>
            </a:r>
          </a:p>
        </p:txBody>
      </p:sp>
    </p:spTree>
    <p:extLst>
      <p:ext uri="{BB962C8B-B14F-4D97-AF65-F5344CB8AC3E}">
        <p14:creationId xmlns:p14="http://schemas.microsoft.com/office/powerpoint/2010/main" val="7408988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9699FD54-EE01-47B3-B445-810D32EC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GT" altLang="es-CL" dirty="0">
                <a:ea typeface="MS PGothic" panose="020B0600070205080204" pitchFamily="34" charset="-128"/>
              </a:rPr>
              <a:t>Principio 7:  Establecimiento de procedimientos para mantener registros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297B58CF-EAEB-44F2-8E8B-68286B388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GT" altLang="es-CL" sz="3000" b="0" u="sng" dirty="0">
                <a:solidFill>
                  <a:srgbClr val="000000"/>
                </a:solidFill>
                <a:ea typeface="MS PGothic" panose="020B0600070205080204" pitchFamily="34" charset="-128"/>
              </a:rPr>
              <a:t>Ingrese el nombre de los registros que se mantendrán para dicho PCC en el formulario del Plan HACCP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s-GT" altLang="es-CL" sz="3000" b="0" u="sng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GT" altLang="es-CL" sz="3000" b="0" dirty="0">
                <a:solidFill>
                  <a:srgbClr val="000000"/>
                </a:solidFill>
                <a:ea typeface="MS PGothic" panose="020B0600070205080204" pitchFamily="34" charset="-128"/>
              </a:rPr>
              <a:t> Sus registros deben estar diseñados para cumplir los requisitos de 21 CFR Parte 123.9 para documentar los resultados de los componentes de monitoreo, medida correctiva y verificación del Plan HACCP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A2D6-B2B5-42A2-8C32-CEA65E97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altLang="es-CL" sz="3200" dirty="0">
                <a:solidFill>
                  <a:srgbClr val="2C395E"/>
                </a:solidFill>
                <a:latin typeface="Calibri"/>
                <a:ea typeface="MS PGothic"/>
                <a:cs typeface="Calibri"/>
              </a:rPr>
              <a:t>Registros</a:t>
            </a:r>
            <a:r>
              <a:rPr lang="es-GT" altLang="es-CL" sz="3200" b="0" dirty="0">
                <a:solidFill>
                  <a:srgbClr val="2C395E"/>
                </a:solidFill>
                <a:latin typeface="Calibri"/>
                <a:ea typeface="MS PGothic"/>
                <a:cs typeface="Calibri"/>
              </a:rPr>
              <a:t> (página 1)</a:t>
            </a:r>
            <a:endParaRPr lang="en-US" sz="2400" b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564DE-3617-48B5-A8AB-92C216F82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6" r="5583"/>
          <a:stretch/>
        </p:blipFill>
        <p:spPr>
          <a:xfrm rot="5400000">
            <a:off x="2235846" y="-247005"/>
            <a:ext cx="5187121" cy="81719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EA5B6-A064-490D-8B4F-5D459B5A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2CD5C8-A6D5-4453-A854-58DCF2551A99}"/>
              </a:ext>
            </a:extLst>
          </p:cNvPr>
          <p:cNvSpPr/>
          <p:nvPr/>
        </p:nvSpPr>
        <p:spPr bwMode="auto">
          <a:xfrm>
            <a:off x="1016000" y="301279"/>
            <a:ext cx="1574800" cy="536921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GT" sz="2800" dirty="0"/>
              <a:t>179-180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B6D0380-BB86-4F76-A030-492FAA33EBD4}"/>
              </a:ext>
            </a:extLst>
          </p:cNvPr>
          <p:cNvSpPr/>
          <p:nvPr/>
        </p:nvSpPr>
        <p:spPr>
          <a:xfrm>
            <a:off x="8737600" y="2145110"/>
            <a:ext cx="381000" cy="4287440"/>
          </a:xfrm>
          <a:prstGeom prst="rightBrace">
            <a:avLst>
              <a:gd name="adj1" fmla="val 8333"/>
              <a:gd name="adj2" fmla="val 49246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53A55E44-B857-49AB-B1C7-B636FD4C0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423666"/>
            <a:ext cx="2709862" cy="15132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35560" rIns="0" bIns="0" anchor="t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75"/>
              </a:spcBef>
              <a:buFont typeface="Arial" panose="020B0604020202020204" pitchFamily="34" charset="0"/>
              <a:buNone/>
            </a:pPr>
            <a:r>
              <a:rPr lang="es-EC" altLang="es-CL" sz="24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Basados en las recomendaciones de la Guía de la FDA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D89980-247D-95E8-68AA-5268393A0765}"/>
              </a:ext>
            </a:extLst>
          </p:cNvPr>
          <p:cNvSpPr/>
          <p:nvPr/>
        </p:nvSpPr>
        <p:spPr bwMode="auto">
          <a:xfrm>
            <a:off x="9022500" y="2145110"/>
            <a:ext cx="3033247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7 HISTAMINA página 138</a:t>
            </a:r>
          </a:p>
        </p:txBody>
      </p:sp>
    </p:spTree>
    <p:extLst>
      <p:ext uri="{BB962C8B-B14F-4D97-AF65-F5344CB8AC3E}">
        <p14:creationId xmlns:p14="http://schemas.microsoft.com/office/powerpoint/2010/main" val="182369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19C410B-A7E6-411B-94B5-0DE2E08A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6700"/>
            <a:ext cx="98298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defRPr/>
            </a:pPr>
            <a:r>
              <a:rPr lang="es-GT" altLang="es-CL" sz="3400" dirty="0">
                <a:ea typeface="MS PGothic"/>
              </a:rPr>
              <a:t>Norma HACCP para pescados y mariscos de la FDA</a:t>
            </a:r>
            <a:br>
              <a:rPr lang="es-GT" altLang="es-CL" sz="3400" dirty="0">
                <a:ea typeface="MS PGothic" panose="020B0600070205080204" pitchFamily="34" charset="-128"/>
              </a:rPr>
            </a:br>
            <a:r>
              <a:rPr lang="es-GT" altLang="es-CL" sz="3400" dirty="0">
                <a:ea typeface="MS PGothic"/>
              </a:rPr>
              <a:t>21 CFR Parte 123</a:t>
            </a:r>
            <a:endParaRPr lang="es-GT" altLang="es-CL" sz="3400" dirty="0">
              <a:ea typeface="MS PGothic"/>
              <a:cs typeface="Calibri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CD3B925-FD90-4C8A-AFF9-7B95B936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413" y="1854200"/>
            <a:ext cx="96520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</a:rPr>
              <a:t>Cualquier </a:t>
            </a:r>
            <a:r>
              <a:rPr lang="es-GT" altLang="es-CL" sz="2600" dirty="0">
                <a:solidFill>
                  <a:srgbClr val="000000"/>
                </a:solidFill>
              </a:rPr>
              <a:t>producto pesquero</a:t>
            </a:r>
            <a:r>
              <a:rPr lang="es-GT" altLang="es-CL" sz="2600" b="0" dirty="0">
                <a:solidFill>
                  <a:srgbClr val="000000"/>
                </a:solidFill>
              </a:rPr>
              <a:t> o piscícola procesado o </a:t>
            </a:r>
            <a:r>
              <a:rPr lang="es-GT" altLang="es-CL" sz="2600" dirty="0">
                <a:solidFill>
                  <a:srgbClr val="000000"/>
                </a:solidFill>
              </a:rPr>
              <a:t>importado</a:t>
            </a:r>
            <a:r>
              <a:rPr lang="es-GT" altLang="es-CL" sz="2600" b="0" dirty="0">
                <a:solidFill>
                  <a:srgbClr val="000000"/>
                </a:solidFill>
              </a:rPr>
              <a:t> que infrinja esta norma se puede considerar </a:t>
            </a:r>
            <a:r>
              <a:rPr lang="es-GT" altLang="es-CL" sz="2600" dirty="0">
                <a:solidFill>
                  <a:srgbClr val="000000"/>
                </a:solidFill>
              </a:rPr>
              <a:t>adulterado</a:t>
            </a:r>
            <a:r>
              <a:rPr lang="es-GT" altLang="es-CL" sz="2600" b="0" dirty="0">
                <a:solidFill>
                  <a:srgbClr val="000000"/>
                </a:solidFill>
              </a:rPr>
              <a:t> y está sujeto a medidas de fiscalización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s-GT" altLang="es-CL" sz="1800" b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</a:rPr>
              <a:t>Un </a:t>
            </a:r>
            <a:r>
              <a:rPr lang="es-GT" altLang="es-CL" sz="2600" dirty="0">
                <a:solidFill>
                  <a:srgbClr val="000000"/>
                </a:solidFill>
              </a:rPr>
              <a:t>procesador</a:t>
            </a:r>
            <a:r>
              <a:rPr lang="es-GT" altLang="es-CL" sz="2600" b="0" dirty="0">
                <a:solidFill>
                  <a:srgbClr val="000000"/>
                </a:solidFill>
              </a:rPr>
              <a:t> se refiere a cualquier persona dedicada al </a:t>
            </a:r>
            <a:r>
              <a:rPr lang="es-GT" altLang="es-CL" sz="2600" dirty="0">
                <a:solidFill>
                  <a:srgbClr val="000000"/>
                </a:solidFill>
              </a:rPr>
              <a:t>procesamiento comercial</a:t>
            </a:r>
            <a:r>
              <a:rPr lang="es-GT" altLang="es-CL" sz="2600" b="0" dirty="0">
                <a:solidFill>
                  <a:srgbClr val="000000"/>
                </a:solidFill>
              </a:rPr>
              <a:t>, personalizado o institucional de productos pesqueros y mariscos, ya sea en Estados Unidos (EE. UU.) o en el extranjero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s-GT" altLang="es-CL" sz="1800" b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</a:rPr>
              <a:t>Requisitos específicos para </a:t>
            </a:r>
            <a:r>
              <a:rPr lang="es-GT" altLang="es-CL" sz="2600" dirty="0">
                <a:solidFill>
                  <a:srgbClr val="000000"/>
                </a:solidFill>
              </a:rPr>
              <a:t>importadores</a:t>
            </a:r>
            <a:r>
              <a:rPr lang="es-GT" altLang="es-CL" sz="2600" b="0" dirty="0">
                <a:solidFill>
                  <a:srgbClr val="000000"/>
                </a:solidFill>
              </a:rPr>
              <a:t>: El propietario o destinatario en EE. UU. o el representante en EE. UU. del propietario extranjero o destinatario al momento del </a:t>
            </a:r>
            <a:r>
              <a:rPr lang="es-GT" altLang="es-CL" sz="2600" b="0" dirty="0">
                <a:solidFill>
                  <a:srgbClr val="000000"/>
                </a:solidFill>
                <a:ea typeface="MS PGothic"/>
              </a:rPr>
              <a:t>ingreso del producto a EE. UU.</a:t>
            </a:r>
            <a:endParaRPr lang="es-GT" altLang="es-CL" sz="2600" b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80000"/>
              </a:lnSpc>
            </a:pPr>
            <a:endParaRPr lang="es-GT" altLang="es-CL" sz="2600" b="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22532" name="Picture 2" descr="Image result for fda flag usa">
            <a:extLst>
              <a:ext uri="{FF2B5EF4-FFF2-40B4-BE49-F238E27FC236}">
                <a16:creationId xmlns:a16="http://schemas.microsoft.com/office/drawing/2014/main" id="{87C0F903-1118-4D47-A6AB-ED6FC6CD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1" y="428625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4DD0CC16-9E4E-4CCF-8B37-2AFC6FA9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1" y="1052513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29D8AD-47EB-4978-94E5-B1CB5EA74139}"/>
              </a:ext>
            </a:extLst>
          </p:cNvPr>
          <p:cNvSpPr/>
          <p:nvPr/>
        </p:nvSpPr>
        <p:spPr bwMode="auto">
          <a:xfrm>
            <a:off x="5935266" y="6202362"/>
            <a:ext cx="1334294" cy="490538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000" dirty="0"/>
              <a:t>206- 207</a:t>
            </a:r>
          </a:p>
        </p:txBody>
      </p:sp>
      <p:sp>
        <p:nvSpPr>
          <p:cNvPr id="22536" name="CuadroTexto 1">
            <a:extLst>
              <a:ext uri="{FF2B5EF4-FFF2-40B4-BE49-F238E27FC236}">
                <a16:creationId xmlns:a16="http://schemas.microsoft.com/office/drawing/2014/main" id="{F48A1E3C-299A-4558-B3DF-CB4C35562AC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GT" altLang="es-CL" sz="11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GT" altLang="es-CL" sz="1200" dirty="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GT" altLang="es-CL" sz="180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357DB-AA4C-4878-B6EA-9AB30F40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6A17-19AA-4CA5-BEC2-59D20F20A169}"/>
              </a:ext>
            </a:extLst>
          </p:cNvPr>
          <p:cNvSpPr/>
          <p:nvPr/>
        </p:nvSpPr>
        <p:spPr>
          <a:xfrm>
            <a:off x="7269561" y="6202362"/>
            <a:ext cx="1254124" cy="50323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/>
              <a:t>A8-2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A2D6-B2B5-42A2-8C32-CEA65E97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altLang="es-CL" sz="3200" dirty="0">
                <a:solidFill>
                  <a:srgbClr val="2C395E"/>
                </a:solidFill>
                <a:latin typeface="Calibri"/>
                <a:ea typeface="MS PGothic"/>
                <a:cs typeface="Calibri"/>
              </a:rPr>
              <a:t>Registros</a:t>
            </a:r>
            <a:r>
              <a:rPr lang="es-GT" altLang="es-CL" sz="3200" b="0" dirty="0">
                <a:solidFill>
                  <a:srgbClr val="2C395E"/>
                </a:solidFill>
                <a:latin typeface="Calibri"/>
                <a:ea typeface="MS PGothic"/>
                <a:cs typeface="Calibri"/>
              </a:rPr>
              <a:t> (página 2)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EA5B6-A064-490D-8B4F-5D459B5A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2CD5C8-A6D5-4453-A854-58DCF2551A99}"/>
              </a:ext>
            </a:extLst>
          </p:cNvPr>
          <p:cNvSpPr/>
          <p:nvPr/>
        </p:nvSpPr>
        <p:spPr bwMode="auto">
          <a:xfrm>
            <a:off x="1016000" y="301279"/>
            <a:ext cx="1574800" cy="536921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GT" sz="2800" dirty="0"/>
              <a:t>179-180</a:t>
            </a: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53A55E44-B857-49AB-B1C7-B636FD4C0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23" y="3588952"/>
            <a:ext cx="2709862" cy="15132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35560" rIns="0" bIns="0" anchor="t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75"/>
              </a:spcBef>
              <a:buFont typeface="Arial" panose="020B0604020202020204" pitchFamily="34" charset="0"/>
              <a:buNone/>
            </a:pPr>
            <a:r>
              <a:rPr lang="es-EC" altLang="es-CL" sz="24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Basados en las recomendaciones de la Guía de la FDA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C6817F4-8DC4-7105-5A04-9CFD39563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35" r="21327"/>
          <a:stretch/>
        </p:blipFill>
        <p:spPr>
          <a:xfrm rot="5400000">
            <a:off x="2509966" y="-223964"/>
            <a:ext cx="4962270" cy="84581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1B6D0380-BB86-4F76-A030-492FAA33EBD4}"/>
              </a:ext>
            </a:extLst>
          </p:cNvPr>
          <p:cNvSpPr/>
          <p:nvPr/>
        </p:nvSpPr>
        <p:spPr>
          <a:xfrm>
            <a:off x="9029701" y="2159978"/>
            <a:ext cx="381000" cy="4287440"/>
          </a:xfrm>
          <a:prstGeom prst="rightBrace">
            <a:avLst>
              <a:gd name="adj1" fmla="val 8333"/>
              <a:gd name="adj2" fmla="val 49246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D89980-247D-95E8-68AA-5268393A0765}"/>
              </a:ext>
            </a:extLst>
          </p:cNvPr>
          <p:cNvSpPr/>
          <p:nvPr/>
        </p:nvSpPr>
        <p:spPr bwMode="auto">
          <a:xfrm>
            <a:off x="9158753" y="6113859"/>
            <a:ext cx="3033247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7 HISTAMINA página 138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8B2A82-AB60-22C0-1744-6C48D5A2B2F7}"/>
              </a:ext>
            </a:extLst>
          </p:cNvPr>
          <p:cNvSpPr/>
          <p:nvPr/>
        </p:nvSpPr>
        <p:spPr bwMode="auto">
          <a:xfrm>
            <a:off x="9058639" y="1438696"/>
            <a:ext cx="3133361" cy="6373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dirty="0"/>
              <a:t>Capítulo 9 ALÉRGENOS página 19-8 – 19-9</a:t>
            </a:r>
          </a:p>
        </p:txBody>
      </p:sp>
    </p:spTree>
    <p:extLst>
      <p:ext uri="{BB962C8B-B14F-4D97-AF65-F5344CB8AC3E}">
        <p14:creationId xmlns:p14="http://schemas.microsoft.com/office/powerpoint/2010/main" val="21472393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11ECB5-4C58-4778-869D-DA403EEE1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20"/>
          <a:stretch/>
        </p:blipFill>
        <p:spPr>
          <a:xfrm rot="20788771">
            <a:off x="8157513" y="1555731"/>
            <a:ext cx="5097141" cy="6090464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6E17B91-467B-434F-BBFE-E8FC9E065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771">
            <a:off x="5700817" y="1791817"/>
            <a:ext cx="4587786" cy="5053443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83D9FA0D-FBCE-48CB-BF9B-33CDDDE508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5"/>
          <a:stretch/>
        </p:blipFill>
        <p:spPr>
          <a:xfrm rot="20788771">
            <a:off x="3037672" y="867565"/>
            <a:ext cx="4583602" cy="5498949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959DDA25-F612-4AE0-A56B-73E907CA1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771">
            <a:off x="342328" y="449870"/>
            <a:ext cx="4864431" cy="586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0E716-06CD-4A4D-A888-093DA669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GT" dirty="0"/>
              <a:t>Plan HACCP Completo</a:t>
            </a:r>
            <a:br>
              <a:rPr lang="es-GT" dirty="0"/>
            </a:br>
            <a:r>
              <a:rPr lang="es-GT" sz="3200" dirty="0">
                <a:solidFill>
                  <a:srgbClr val="C00000"/>
                </a:solidFill>
              </a:rPr>
              <a:t>Formato Vertical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5961AF-9938-4CEA-AD28-2461D1F374C7}"/>
              </a:ext>
            </a:extLst>
          </p:cNvPr>
          <p:cNvSpPr/>
          <p:nvPr/>
        </p:nvSpPr>
        <p:spPr bwMode="auto">
          <a:xfrm rot="20796976">
            <a:off x="1058996" y="5769179"/>
            <a:ext cx="4626556" cy="354805"/>
          </a:xfrm>
          <a:prstGeom prst="roundRect">
            <a:avLst/>
          </a:pr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2FC98E-B329-4CDC-B697-2C6B2FC9772E}"/>
              </a:ext>
            </a:extLst>
          </p:cNvPr>
          <p:cNvSpPr/>
          <p:nvPr/>
        </p:nvSpPr>
        <p:spPr bwMode="auto">
          <a:xfrm rot="20796976">
            <a:off x="3693811" y="5861233"/>
            <a:ext cx="4452634" cy="354805"/>
          </a:xfrm>
          <a:prstGeom prst="roundRect">
            <a:avLst/>
          </a:pr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C394A7-BC8E-410B-AD95-00290C0DB06C}"/>
              </a:ext>
            </a:extLst>
          </p:cNvPr>
          <p:cNvSpPr/>
          <p:nvPr/>
        </p:nvSpPr>
        <p:spPr bwMode="auto">
          <a:xfrm rot="20796976">
            <a:off x="6010627" y="6075222"/>
            <a:ext cx="4480879" cy="354805"/>
          </a:xfrm>
          <a:prstGeom prst="roundRect">
            <a:avLst/>
          </a:pr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D3365-3919-42A7-826A-78C1A336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0C3D7-0DC9-4C1A-AE0E-73C584E88AFF}" type="slidenum">
              <a:rPr lang="en-US" altLang="en-US" dirty="0" smtClean="0"/>
              <a:pPr>
                <a:defRPr/>
              </a:pPr>
              <a:t>71</a:t>
            </a:fld>
            <a:endParaRPr lang="en-US" alt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B000FE-2E86-4E21-988C-1A932816F193}"/>
              </a:ext>
            </a:extLst>
          </p:cNvPr>
          <p:cNvSpPr/>
          <p:nvPr/>
        </p:nvSpPr>
        <p:spPr bwMode="auto">
          <a:xfrm>
            <a:off x="766695" y="90307"/>
            <a:ext cx="1338074" cy="403226"/>
          </a:xfrm>
          <a:prstGeom prst="roundRect">
            <a:avLst/>
          </a:prstGeom>
          <a:solidFill>
            <a:srgbClr val="E66B19"/>
          </a:solidFill>
          <a:ln>
            <a:solidFill>
              <a:srgbClr val="E66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GT" sz="2400" dirty="0"/>
              <a:t>181-184</a:t>
            </a:r>
          </a:p>
        </p:txBody>
      </p:sp>
    </p:spTree>
    <p:extLst>
      <p:ext uri="{BB962C8B-B14F-4D97-AF65-F5344CB8AC3E}">
        <p14:creationId xmlns:p14="http://schemas.microsoft.com/office/powerpoint/2010/main" val="10771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5283365-5016-4E6C-88C6-4749B447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altLang="es-CL" sz="3600">
                <a:ea typeface="MS PGothic" panose="020B0600070205080204" pitchFamily="34" charset="-128"/>
              </a:rPr>
              <a:t>Planes HACCP se pueden desarrollar para cualquier Peligro de la misma forma usando el capítulo adecuado en la Guía de peligros de la FDA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71952038-1B9B-418F-B1F6-D845286BD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33400" indent="-533400">
              <a:buFont typeface="Wingdings" panose="05000000000000000000" pitchFamily="2" charset="2"/>
              <a:buChar char="ü"/>
            </a:pPr>
            <a:r>
              <a:rPr lang="es-EC" altLang="es-CL" b="0">
                <a:solidFill>
                  <a:srgbClr val="000000"/>
                </a:solidFill>
                <a:ea typeface="MS PGothic" panose="020B0600070205080204" pitchFamily="34" charset="-128"/>
              </a:rPr>
              <a:t>Seleccione la estrategia de control que se aplica a su situación y PCC.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s-EC" altLang="es-CL" b="0">
                <a:solidFill>
                  <a:srgbClr val="000000"/>
                </a:solidFill>
                <a:ea typeface="MS PGothic" panose="020B0600070205080204" pitchFamily="34" charset="-128"/>
              </a:rPr>
              <a:t>Seleccione una o más opciones de límite crítico para su situación.</a:t>
            </a:r>
          </a:p>
          <a:p>
            <a:pPr marL="533400" indent="-533400">
              <a:buFont typeface="Wingdings" panose="05000000000000000000" pitchFamily="2" charset="2"/>
              <a:buChar char="ü"/>
            </a:pPr>
            <a:r>
              <a:rPr lang="es-EC" altLang="es-CL" b="0">
                <a:solidFill>
                  <a:srgbClr val="000000"/>
                </a:solidFill>
                <a:ea typeface="MS PGothic" panose="020B0600070205080204" pitchFamily="34" charset="-128"/>
              </a:rPr>
              <a:t>Siga las mismas opciones para determinar los procedimientos de monitorio, medida correctiva, verificación y mantenimiento de registro.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D8977434-E8AE-46C7-BFE2-BB52430F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altLang="es-CL" dirty="0">
                <a:ea typeface="MS PGothic" panose="020B0600070205080204" pitchFamily="34" charset="-128"/>
              </a:rPr>
              <a:t>Otros recursos en la </a:t>
            </a:r>
            <a:br>
              <a:rPr lang="es-GT" altLang="es-CL" dirty="0">
                <a:ea typeface="MS PGothic" panose="020B0600070205080204" pitchFamily="34" charset="-128"/>
              </a:rPr>
            </a:br>
            <a:r>
              <a:rPr lang="es-GT" altLang="es-CL" dirty="0">
                <a:ea typeface="MS PGothic" panose="020B0600070205080204" pitchFamily="34" charset="-128"/>
              </a:rPr>
              <a:t>Guía de Peligros de la FDA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BDBE8D80-8C8C-4D79-8884-CF8AFD97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33400" indent="-533400">
              <a:buFont typeface="Wingdings" panose="05000000000000000000" pitchFamily="2" charset="2"/>
              <a:buChar char="§"/>
            </a:pP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Apéndice 1 (páginas A1-1) Formularios en blanco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Apéndice 4 (páginas 417-438) Tablas de crecimiento de agentes patógenos bacterianos</a:t>
            </a:r>
          </a:p>
          <a:p>
            <a:pPr marL="533400" indent="-533400">
              <a:buFont typeface="Arial" panose="020B0604020202020204" pitchFamily="34" charset="0"/>
              <a:buNone/>
            </a:pP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	Tabla A-1 (pág. 420) Limitar las condiciones para la formación</a:t>
            </a:r>
          </a:p>
          <a:p>
            <a:pPr marL="533400" indent="-533400">
              <a:buNone/>
            </a:pP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	Tabla A-2 (pág. 421) Exposición acumulativa de tiempo y temperatura</a:t>
            </a:r>
          </a:p>
          <a:p>
            <a:pPr marL="533400" indent="-533400">
              <a:buFont typeface="Arial" panose="020B0604020202020204" pitchFamily="34" charset="0"/>
              <a:buNone/>
            </a:pP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	Tabla A-3 (pág. 422) Cocción (Inactivación de </a:t>
            </a:r>
            <a:r>
              <a:rPr lang="es-GT" altLang="es-CL" sz="2000" i="1" dirty="0">
                <a:solidFill>
                  <a:srgbClr val="000000"/>
                </a:solidFill>
                <a:ea typeface="MS PGothic" panose="020B0600070205080204" pitchFamily="34" charset="-128"/>
              </a:rPr>
              <a:t>L. mono</a:t>
            </a: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)</a:t>
            </a:r>
          </a:p>
          <a:p>
            <a:pPr marL="533400" indent="-533400">
              <a:buFont typeface="Arial" panose="020B0604020202020204" pitchFamily="34" charset="0"/>
              <a:buNone/>
            </a:pPr>
            <a:r>
              <a:rPr lang="es-GT" altLang="es-CL" sz="2000" dirty="0">
                <a:solidFill>
                  <a:srgbClr val="000000"/>
                </a:solidFill>
                <a:ea typeface="MS PGothic"/>
              </a:rPr>
              <a:t>	Tabla A-4 (pág. 423) Pasteurización (</a:t>
            </a:r>
            <a:r>
              <a:rPr lang="es-GT" altLang="es-CL" sz="2000" dirty="0" err="1">
                <a:solidFill>
                  <a:srgbClr val="000000"/>
                </a:solidFill>
                <a:ea typeface="MS PGothic"/>
              </a:rPr>
              <a:t>Inactiv</a:t>
            </a:r>
            <a:r>
              <a:rPr lang="es-GT" altLang="es-CL" sz="2000" dirty="0">
                <a:solidFill>
                  <a:srgbClr val="000000"/>
                </a:solidFill>
                <a:ea typeface="MS PGothic"/>
              </a:rPr>
              <a:t>. de </a:t>
            </a:r>
            <a:r>
              <a:rPr lang="es-GT" altLang="es-CL" sz="2000" i="1" dirty="0">
                <a:solidFill>
                  <a:srgbClr val="000000"/>
                </a:solidFill>
                <a:ea typeface="MS PGothic"/>
              </a:rPr>
              <a:t>C. </a:t>
            </a:r>
            <a:r>
              <a:rPr lang="es-GT" altLang="es-CL" sz="2000" i="1" dirty="0" err="1">
                <a:solidFill>
                  <a:srgbClr val="000000"/>
                </a:solidFill>
                <a:ea typeface="MS PGothic"/>
              </a:rPr>
              <a:t>bot</a:t>
            </a:r>
            <a:r>
              <a:rPr lang="es-GT" altLang="es-CL" sz="2000" dirty="0">
                <a:solidFill>
                  <a:srgbClr val="000000"/>
                </a:solidFill>
                <a:ea typeface="MS PGothic"/>
              </a:rPr>
              <a:t> B)</a:t>
            </a:r>
            <a:endParaRPr lang="es-GT" altLang="es-CL" sz="2000" dirty="0">
              <a:solidFill>
                <a:srgbClr val="000000"/>
              </a:solidFill>
              <a:ea typeface="MS PGothic"/>
              <a:cs typeface="Calibri"/>
            </a:endParaRP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Apéndice 5 (pág. A5-1) Niveles de inocuidad de la FDA y la Agencia de Protección Ambiental de los EE. UU. [EPA, por sus siglas en inglés] en normas y orientación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s-GT" altLang="es-CL" sz="2000" dirty="0">
                <a:solidFill>
                  <a:srgbClr val="000000"/>
                </a:solidFill>
                <a:ea typeface="MS PGothic" panose="020B0600070205080204" pitchFamily="34" charset="-128"/>
              </a:rPr>
              <a:t>Apéndice 8 (pág. A8-1) Norma HACCP para pescados y mariscos de la FDA, 21 CFR Parte 123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s-GT" altLang="es-CL" sz="2000" dirty="0">
                <a:solidFill>
                  <a:srgbClr val="000000"/>
                </a:solidFill>
                <a:ea typeface="MS PGothic"/>
                <a:cs typeface="Calibri"/>
              </a:rPr>
              <a:t>Apéndice 9 (pág. A9-1): Prevención del contacto cruzado con alérgenos </a:t>
            </a:r>
          </a:p>
          <a:p>
            <a:pPr marL="533400" indent="-533400">
              <a:buFont typeface="Wingdings" panose="05000000000000000000" pitchFamily="2" charset="2"/>
              <a:buChar char="§"/>
            </a:pPr>
            <a:r>
              <a:rPr lang="es-GT" altLang="es-CL" sz="2000" dirty="0">
                <a:solidFill>
                  <a:srgbClr val="000000"/>
                </a:solidFill>
                <a:ea typeface="MS PGothic"/>
                <a:cs typeface="Calibri"/>
              </a:rPr>
              <a:t>Apéndice 10 (pág. A10-1): Higiene y saneamiento de alérgenos </a:t>
            </a:r>
            <a:endParaRPr lang="es-GT" altLang="es-CL" sz="200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10F0D3-328F-4009-9085-4F0753933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9847">
            <a:off x="989861" y="229198"/>
            <a:ext cx="1196564" cy="1549593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7E408464-6D3F-451F-9806-DCCAC864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altLang="es-CL" sz="3600" dirty="0">
                <a:ea typeface="MS PGothic" panose="020B0600070205080204" pitchFamily="34" charset="-128"/>
              </a:rPr>
              <a:t>SESIONES DE TRABAJO</a:t>
            </a:r>
            <a:br>
              <a:rPr lang="es-ES_tradnl" altLang="es-CL" sz="3600" dirty="0">
                <a:ea typeface="MS PGothic" panose="020B0600070205080204" pitchFamily="34" charset="-128"/>
              </a:rPr>
            </a:br>
            <a:r>
              <a:rPr lang="es-ES_tradnl" altLang="es-CL" sz="2400" dirty="0">
                <a:solidFill>
                  <a:srgbClr val="C00000"/>
                </a:solidFill>
                <a:ea typeface="MS PGothic" panose="020B0600070205080204" pitchFamily="34" charset="-128"/>
              </a:rPr>
              <a:t>A cada grupo se le asignará un producto pesquero</a:t>
            </a:r>
            <a:endParaRPr lang="en-US" altLang="es-CL" sz="3600" dirty="0">
              <a:ea typeface="MS PGothic" panose="020B0600070205080204" pitchFamily="34" charset="-128"/>
            </a:endParaRPr>
          </a:p>
        </p:txBody>
      </p:sp>
      <p:sp>
        <p:nvSpPr>
          <p:cNvPr id="156675" name="Rectangle 4">
            <a:extLst>
              <a:ext uri="{FF2B5EF4-FFF2-40B4-BE49-F238E27FC236}">
                <a16:creationId xmlns:a16="http://schemas.microsoft.com/office/drawing/2014/main" id="{9D603D10-DE27-4136-8560-7FE184BBC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447800"/>
            <a:ext cx="11037888" cy="5085442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419" altLang="es-CL" sz="2400" dirty="0">
                <a:solidFill>
                  <a:srgbClr val="000000"/>
                </a:solidFill>
              </a:rPr>
              <a:t>Cada grupo hará lo siguiente: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419" altLang="es-CL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419" altLang="es-CL" sz="2000" dirty="0">
                <a:solidFill>
                  <a:srgbClr val="C00000"/>
                </a:solidFill>
              </a:rPr>
              <a:t>Organizarse: </a:t>
            </a:r>
            <a:r>
              <a:rPr lang="es-419" altLang="es-CL" sz="2000" dirty="0">
                <a:solidFill>
                  <a:srgbClr val="000000"/>
                </a:solidFill>
              </a:rPr>
              <a:t>Escoger un líder, un secretario y un presentador </a:t>
            </a:r>
            <a:endParaRPr lang="es-419" altLang="es-CL" sz="2000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419" altLang="es-CL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419" altLang="es-CL" sz="2000" dirty="0">
                <a:solidFill>
                  <a:srgbClr val="C00000"/>
                </a:solidFill>
              </a:rPr>
              <a:t>Leer y revisar el material  de las etapas preliminares del modelo asignado: </a:t>
            </a:r>
            <a:r>
              <a:rPr lang="es-419" altLang="es-CL" sz="2000" dirty="0">
                <a:solidFill>
                  <a:srgbClr val="000000"/>
                </a:solidFill>
              </a:rPr>
              <a:t>descripción del producto, diagrama del flujo del proceso y narrativa del proceso del modelo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419" altLang="es-CL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419" altLang="es-CL" sz="2000" dirty="0">
                <a:solidFill>
                  <a:srgbClr val="C00000"/>
                </a:solidFill>
              </a:rPr>
              <a:t>Llevar a cabo un análisis de peligros: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419" altLang="es-CL" sz="2000" dirty="0">
                <a:solidFill>
                  <a:srgbClr val="000000"/>
                </a:solidFill>
              </a:rPr>
              <a:t>Completar la Hoja de trabajo de análisis de peligros </a:t>
            </a:r>
            <a:r>
              <a:rPr lang="es-419" altLang="es-CL" sz="2000" b="0" dirty="0">
                <a:solidFill>
                  <a:srgbClr val="000000"/>
                </a:solidFill>
              </a:rPr>
              <a:t>(llenar el encabezado y la Columna 1: ingrese todas las etapas del proceso del diagrama de flujo del proceso)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419" altLang="es-CL" sz="2000" dirty="0">
                <a:solidFill>
                  <a:srgbClr val="000000"/>
                </a:solidFill>
              </a:rPr>
              <a:t>Buscar todos los peligros potenciales </a:t>
            </a:r>
            <a:r>
              <a:rPr lang="es-419" altLang="es-CL" sz="2000" b="0" dirty="0">
                <a:solidFill>
                  <a:srgbClr val="000000"/>
                </a:solidFill>
              </a:rPr>
              <a:t>relacionados con las especies y los procesos en las Tablas 3-2, 3-3 y 3-4 en la Guía de peligros de la FDA e ingresar los resultados en la Columna 2;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419" altLang="es-CL" sz="2000" dirty="0">
                <a:solidFill>
                  <a:srgbClr val="000000"/>
                </a:solidFill>
              </a:rPr>
              <a:t>Determinar qué peligros potenciales son significativos </a:t>
            </a:r>
            <a:r>
              <a:rPr lang="es-419" altLang="es-CL" sz="2000" b="0" dirty="0">
                <a:solidFill>
                  <a:srgbClr val="000000"/>
                </a:solidFill>
              </a:rPr>
              <a:t>usando los capítulos correspondientes en la Guía de peligros de la FDA e ingresar los resultados en las Columnas 3 y 4;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419" altLang="es-CL" sz="2000" dirty="0">
                <a:solidFill>
                  <a:srgbClr val="000000"/>
                </a:solidFill>
              </a:rPr>
              <a:t>Identificar las medidas de control </a:t>
            </a:r>
            <a:r>
              <a:rPr lang="es-419" altLang="es-CL" sz="2000" b="0" dirty="0">
                <a:solidFill>
                  <a:srgbClr val="000000"/>
                </a:solidFill>
              </a:rPr>
              <a:t>en la Columna 5 para todos los peligros significativos;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419" altLang="es-CL" sz="2000" dirty="0">
                <a:solidFill>
                  <a:srgbClr val="000000"/>
                </a:solidFill>
              </a:rPr>
              <a:t>Determinar si cada etapa es un PCC </a:t>
            </a:r>
            <a:r>
              <a:rPr lang="es-419" altLang="es-CL" sz="2000" b="0" dirty="0">
                <a:solidFill>
                  <a:srgbClr val="000000"/>
                </a:solidFill>
              </a:rPr>
              <a:t>para los peligros significativos que ha identificado usando los capítulos 4-21 de la Guía de peligros de la FDA.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786277D5-D658-4112-84AB-23AF3326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L" sz="3600" dirty="0">
                <a:ea typeface="MS PGothic" panose="020B0600070205080204" pitchFamily="34" charset="-128"/>
              </a:rPr>
              <a:t>SESIONES DE TRABAJO </a:t>
            </a:r>
            <a:r>
              <a:rPr lang="en-US" altLang="es-CL" sz="3600" b="0" dirty="0">
                <a:ea typeface="MS PGothic" panose="020B0600070205080204" pitchFamily="34" charset="-128"/>
              </a:rPr>
              <a:t>(</a:t>
            </a:r>
            <a:r>
              <a:rPr lang="es-GT" altLang="es-CL" sz="3600" b="0" dirty="0">
                <a:ea typeface="MS PGothic" panose="020B0600070205080204" pitchFamily="34" charset="-128"/>
              </a:rPr>
              <a:t>continuación</a:t>
            </a:r>
            <a:r>
              <a:rPr lang="en-US" altLang="es-CL" sz="3600" b="0" dirty="0">
                <a:ea typeface="MS PGothic" panose="020B0600070205080204" pitchFamily="34" charset="-128"/>
              </a:rPr>
              <a:t> )</a:t>
            </a:r>
          </a:p>
        </p:txBody>
      </p:sp>
      <p:sp>
        <p:nvSpPr>
          <p:cNvPr id="158723" name="Rectangle 4">
            <a:extLst>
              <a:ext uri="{FF2B5EF4-FFF2-40B4-BE49-F238E27FC236}">
                <a16:creationId xmlns:a16="http://schemas.microsoft.com/office/drawing/2014/main" id="{CF6B507B-6635-4333-8536-B1B691E91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C" altLang="es-CL" sz="2400" dirty="0">
                <a:solidFill>
                  <a:srgbClr val="000000"/>
                </a:solidFill>
              </a:rPr>
              <a:t>Cada grupo hará lo siguiente: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EC" altLang="es-CL" sz="24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EC" altLang="es-CL" sz="2000" dirty="0">
                <a:solidFill>
                  <a:srgbClr val="C00000"/>
                </a:solidFill>
              </a:rPr>
              <a:t>Completar el formulario del plan HACCP para cada peligro significativo en cada PCC identificado en el análisis de peligros: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C" altLang="es-CL" sz="2000" b="0" dirty="0">
                <a:solidFill>
                  <a:srgbClr val="000000"/>
                </a:solidFill>
              </a:rPr>
              <a:t>Completar la información de la empresa y el producto;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C" altLang="es-CL" sz="2000" b="0" dirty="0">
                <a:solidFill>
                  <a:srgbClr val="000000"/>
                </a:solidFill>
              </a:rPr>
              <a:t>Completar las columnas 1 (PCC) y 2 (Peligro) identificados en el análisis de peligro;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C" altLang="es-CL" sz="2000" b="0" dirty="0">
                <a:solidFill>
                  <a:srgbClr val="000000"/>
                </a:solidFill>
              </a:rPr>
              <a:t>Identificar la estrategia de control y el límite crítico correspondiente al peligro identificado usando los capítulos 4-21 en la Guía de peligros de la FDA e ingresar los resultados en la Columna 3;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C" altLang="es-CL" sz="2000" b="0" dirty="0">
                <a:solidFill>
                  <a:srgbClr val="000000"/>
                </a:solidFill>
              </a:rPr>
              <a:t>Identificar el monitoreo, la medida correctiva, la verificación y los registros asociados con la estrategia de control que se seleccionó usando los capítulos 4-21. Ingresar los resultados en las Columnas 4-10.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s-EC" altLang="es-CL" sz="20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EC" altLang="es-CL" sz="2000" dirty="0">
                <a:solidFill>
                  <a:srgbClr val="C00000"/>
                </a:solidFill>
              </a:rPr>
              <a:t>Finalizar los resultados del grupo para la presentación al resto de la clase y determinar quién en el grupo hará la presentación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25A9F726-3C3F-4860-85B9-7AFF04C8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L" sz="3600" dirty="0">
                <a:ea typeface="MS PGothic"/>
              </a:rPr>
              <a:t>SESIONES DE TRABAJO </a:t>
            </a:r>
            <a:r>
              <a:rPr lang="en-US" altLang="es-CL" sz="3600" b="0" dirty="0">
                <a:ea typeface="MS PGothic"/>
              </a:rPr>
              <a:t>(</a:t>
            </a:r>
            <a:r>
              <a:rPr lang="es-GT" altLang="es-CL" sz="3600" b="0" dirty="0">
                <a:ea typeface="MS PGothic"/>
              </a:rPr>
              <a:t>continuación)</a:t>
            </a:r>
            <a:r>
              <a:rPr lang="en-US" altLang="es-CL" sz="3600" b="0" dirty="0">
                <a:ea typeface="MS PGothic"/>
              </a:rPr>
              <a:t> </a:t>
            </a:r>
            <a:endParaRPr lang="en-US" altLang="es-CL" sz="3600" b="0">
              <a:ea typeface="MS PGothic"/>
            </a:endParaRPr>
          </a:p>
        </p:txBody>
      </p:sp>
      <p:sp>
        <p:nvSpPr>
          <p:cNvPr id="160771" name="Rectangle 4">
            <a:extLst>
              <a:ext uri="{FF2B5EF4-FFF2-40B4-BE49-F238E27FC236}">
                <a16:creationId xmlns:a16="http://schemas.microsoft.com/office/drawing/2014/main" id="{49FCBFBA-BF28-4644-86B5-8F1BCC92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C" altLang="es-CL" sz="2800" dirty="0">
                <a:solidFill>
                  <a:srgbClr val="000000"/>
                </a:solidFill>
              </a:rPr>
              <a:t>Por último, para finalizar el proceso de aprendizaje,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s-EC" altLang="es-CL" sz="28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s-EC" altLang="es-CL" sz="2800" dirty="0">
                <a:solidFill>
                  <a:srgbClr val="C00000"/>
                </a:solidFill>
              </a:rPr>
              <a:t>Cada grupo presentará los resultados del análisis de peligros y los planes HACCP para discusión abierta</a:t>
            </a:r>
            <a:endParaRPr lang="es-EC" altLang="es-CL" sz="2800" dirty="0">
              <a:solidFill>
                <a:srgbClr val="C00000"/>
              </a:solidFill>
              <a:ea typeface="Calibri"/>
              <a:cs typeface="Calibri"/>
            </a:endParaRPr>
          </a:p>
        </p:txBody>
      </p:sp>
      <p:pic>
        <p:nvPicPr>
          <p:cNvPr id="160772" name="Picture 2" descr="Image result for presentation">
            <a:extLst>
              <a:ext uri="{FF2B5EF4-FFF2-40B4-BE49-F238E27FC236}">
                <a16:creationId xmlns:a16="http://schemas.microsoft.com/office/drawing/2014/main" id="{695DDEF2-D8F4-4205-9D82-27C6070A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309938"/>
            <a:ext cx="5262563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438313E6-01E9-4E19-8E6F-0EBBCF13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4800"/>
            <a:ext cx="8610600" cy="1143000"/>
          </a:xfrm>
        </p:spPr>
        <p:txBody>
          <a:bodyPr/>
          <a:lstStyle/>
          <a:p>
            <a:r>
              <a:rPr lang="en-US" altLang="es-CL" sz="3600" dirty="0">
                <a:ea typeface="MS PGothic" panose="020B0600070205080204" pitchFamily="34" charset="-128"/>
              </a:rPr>
              <a:t>PREGUNTAS</a:t>
            </a:r>
          </a:p>
        </p:txBody>
      </p:sp>
      <p:pic>
        <p:nvPicPr>
          <p:cNvPr id="162819" name="Picture 4" descr="MPj03900830000[1]">
            <a:extLst>
              <a:ext uri="{FF2B5EF4-FFF2-40B4-BE49-F238E27FC236}">
                <a16:creationId xmlns:a16="http://schemas.microsoft.com/office/drawing/2014/main" id="{137FDFF4-3B61-4512-A742-EB5262C31C67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0075" y="1524000"/>
            <a:ext cx="32861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07BF73D-06C8-45EA-97F9-A4DC483A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37" y="388629"/>
            <a:ext cx="11219858" cy="1143000"/>
          </a:xfrm>
        </p:spPr>
        <p:txBody>
          <a:bodyPr>
            <a:normAutofit/>
          </a:bodyPr>
          <a:lstStyle/>
          <a:p>
            <a:r>
              <a:rPr lang="es-GT" altLang="es-CL" sz="4400" dirty="0">
                <a:ea typeface="MS PGothic"/>
              </a:rPr>
              <a:t>¿Qué incluye el procesamiento?</a:t>
            </a:r>
            <a:endParaRPr lang="es-GT" sz="4400" dirty="0">
              <a:ea typeface="MS PGothic"/>
              <a:cs typeface="Calibri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AC73528-7C76-4ABD-B70B-212AA49BB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320" y="1718285"/>
            <a:ext cx="10128285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GT" altLang="es-CL" sz="2800" u="sng" dirty="0">
                <a:solidFill>
                  <a:srgbClr val="000000"/>
                </a:solidFill>
                <a:ea typeface="MS PGothic" panose="020B0600070205080204" pitchFamily="34" charset="-128"/>
              </a:rPr>
              <a:t>Procesamiento significa</a:t>
            </a:r>
            <a:r>
              <a:rPr lang="es-GT" altLang="es-CL" sz="2800" dirty="0">
                <a:solidFill>
                  <a:srgbClr val="000000"/>
                </a:solidFill>
                <a:ea typeface="MS PGothic" panose="020B0600070205080204" pitchFamily="34" charset="-128"/>
              </a:rPr>
              <a:t>:</a:t>
            </a:r>
            <a:r>
              <a:rPr lang="es-GT" altLang="es-CL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GT" altLang="es-CL" sz="2800" dirty="0">
                <a:solidFill>
                  <a:srgbClr val="000000"/>
                </a:solidFill>
                <a:ea typeface="MS PGothic"/>
              </a:rPr>
              <a:t>	</a:t>
            </a:r>
            <a:r>
              <a:rPr lang="es-GT" altLang="es-CL" sz="2600" b="0" dirty="0">
                <a:solidFill>
                  <a:srgbClr val="000000"/>
                </a:solidFill>
                <a:ea typeface="MS PGothic"/>
              </a:rPr>
              <a:t>Manipulación, almacenamiento, preparación, descabezado, eviscerado, congelación, modificación conforme a las distintas formas de comercialización, manufactura, desbullado, preservación, embalaje, etiquetado, descarga o mantenimiento en el muelle</a:t>
            </a:r>
            <a:endParaRPr lang="es-GT" altLang="es-CL" sz="26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s-GT" altLang="es-CL" sz="12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GT" altLang="es-CL" sz="2800" u="sng" dirty="0">
                <a:solidFill>
                  <a:srgbClr val="000000"/>
                </a:solidFill>
                <a:ea typeface="MS PGothic" panose="020B0600070205080204" pitchFamily="34" charset="-128"/>
              </a:rPr>
              <a:t>Esta norma no aplica a lo siguiente</a:t>
            </a:r>
            <a:r>
              <a:rPr lang="es-GT" altLang="es-CL" sz="2800" dirty="0">
                <a:solidFill>
                  <a:srgbClr val="000000"/>
                </a:solidFill>
                <a:ea typeface="MS PGothic" panose="020B0600070205080204" pitchFamily="34" charset="-128"/>
              </a:rPr>
              <a:t>:   </a:t>
            </a:r>
          </a:p>
          <a:p>
            <a:pPr lvl="1">
              <a:lnSpc>
                <a:spcPct val="80000"/>
              </a:lnSpc>
            </a:pPr>
            <a:r>
              <a:rPr lang="es-GT" altLang="es-CL" sz="2600" b="0" dirty="0">
                <a:solidFill>
                  <a:srgbClr val="000000"/>
                </a:solidFill>
                <a:ea typeface="MS PGothic"/>
              </a:rPr>
              <a:t>Pesca/cosecha/recolección,</a:t>
            </a:r>
            <a:endParaRPr lang="es-GT" altLang="es-CL" sz="2600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s-GT" altLang="es-CL" sz="2600" b="0" dirty="0">
                <a:solidFill>
                  <a:srgbClr val="000000"/>
                </a:solidFill>
                <a:ea typeface="MS PGothic" panose="020B0600070205080204" pitchFamily="34" charset="-128"/>
              </a:rPr>
              <a:t>Transporte,</a:t>
            </a:r>
          </a:p>
          <a:p>
            <a:pPr lvl="1">
              <a:lnSpc>
                <a:spcPct val="80000"/>
              </a:lnSpc>
            </a:pPr>
            <a:r>
              <a:rPr lang="es-GT" altLang="es-CL" sz="2600" b="0" dirty="0">
                <a:solidFill>
                  <a:srgbClr val="000000"/>
                </a:solidFill>
                <a:ea typeface="MS PGothic"/>
              </a:rPr>
              <a:t>Descabezado, eviscerado o congelación en el barco pesquero con el fin exclusivo de preservar el pescado</a:t>
            </a:r>
            <a:endParaRPr lang="es-GT" altLang="es-CL" sz="26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s-GT" altLang="es-CL" sz="2600" b="0" dirty="0">
                <a:solidFill>
                  <a:srgbClr val="000000"/>
                </a:solidFill>
                <a:ea typeface="MS PGothic"/>
              </a:rPr>
              <a:t>Operaciones de venta al por menor</a:t>
            </a:r>
            <a:endParaRPr lang="es-GT" altLang="es-CL" sz="2600" b="0" dirty="0">
              <a:solidFill>
                <a:srgbClr val="000000"/>
              </a:solidFill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24581" name="CuadroTexto 1">
            <a:extLst>
              <a:ext uri="{FF2B5EF4-FFF2-40B4-BE49-F238E27FC236}">
                <a16:creationId xmlns:a16="http://schemas.microsoft.com/office/drawing/2014/main" id="{7E03426B-9B48-4809-8ED8-C2138C952F2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161D8-7587-4066-8323-390243F5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A1EBB4-01D4-4B7B-8C3E-947CC0E0FD72}"/>
              </a:ext>
            </a:extLst>
          </p:cNvPr>
          <p:cNvGrpSpPr/>
          <p:nvPr/>
        </p:nvGrpSpPr>
        <p:grpSpPr>
          <a:xfrm>
            <a:off x="5303839" y="6256947"/>
            <a:ext cx="1584322" cy="511175"/>
            <a:chOff x="5303839" y="6256947"/>
            <a:chExt cx="1584322" cy="5111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BB00863-7111-4D6E-B001-5050DD8B6284}"/>
                </a:ext>
              </a:extLst>
            </p:cNvPr>
            <p:cNvSpPr/>
            <p:nvPr/>
          </p:nvSpPr>
          <p:spPr bwMode="auto">
            <a:xfrm>
              <a:off x="5303839" y="6256947"/>
              <a:ext cx="792161" cy="490538"/>
            </a:xfrm>
            <a:prstGeom prst="roundRect">
              <a:avLst/>
            </a:prstGeom>
            <a:solidFill>
              <a:srgbClr val="E66B19"/>
            </a:solidFill>
            <a:ln>
              <a:solidFill>
                <a:srgbClr val="E66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GT" sz="2400" dirty="0"/>
                <a:t>207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B68D370-FEDE-479A-AF05-89971948D122}"/>
                </a:ext>
              </a:extLst>
            </p:cNvPr>
            <p:cNvSpPr/>
            <p:nvPr/>
          </p:nvSpPr>
          <p:spPr>
            <a:xfrm>
              <a:off x="6096000" y="6264884"/>
              <a:ext cx="792161" cy="50323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2000" dirty="0"/>
                <a:t>A8-2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D81F05B-29E8-41FF-88B0-1CEB8148E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5303" y="577210"/>
            <a:ext cx="10790827" cy="14273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GT" altLang="es-CL" sz="4400" dirty="0">
                <a:ea typeface="MS PGothic"/>
              </a:rPr>
              <a:t>¿Qué son los pescados o los productos piscícolas?</a:t>
            </a:r>
            <a:endParaRPr lang="es-GT" sz="4400" dirty="0">
              <a:ea typeface="MS PGothic"/>
              <a:cs typeface="Calibri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DBB1160-F442-4DCE-B9AB-4D42274A7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626" y="2147247"/>
            <a:ext cx="9611435" cy="16843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GT" altLang="es-CL" sz="2600" dirty="0">
                <a:solidFill>
                  <a:srgbClr val="000000"/>
                </a:solidFill>
                <a:ea typeface="MS PGothic"/>
              </a:rPr>
              <a:t>Pescado</a:t>
            </a:r>
            <a:r>
              <a:rPr lang="es-GT" altLang="es-CL" sz="2600" b="0" dirty="0">
                <a:solidFill>
                  <a:srgbClr val="000000"/>
                </a:solidFill>
                <a:ea typeface="MS PGothic"/>
              </a:rPr>
              <a:t> se refiere a: peces de escamas, crustáceos, moluscos y otras formas de vida acuática de agua dulce o salada (por ejemplo, caimanes, ranas, tortugas acuáticas, medusas, pepinos de mar, erizos de mar, huevas), distintas a aves o mamíferos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GT" altLang="es-CL" sz="2600" b="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26629" name="CuadroTexto 1">
            <a:extLst>
              <a:ext uri="{FF2B5EF4-FFF2-40B4-BE49-F238E27FC236}">
                <a16:creationId xmlns:a16="http://schemas.microsoft.com/office/drawing/2014/main" id="{A7E2FCFD-C37F-4792-9BB5-60A584AF92F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891631" y="3120231"/>
            <a:ext cx="6381750" cy="446088"/>
          </a:xfrm>
          <a:prstGeom prst="rect">
            <a:avLst/>
          </a:prstGeom>
          <a:solidFill>
            <a:srgbClr val="607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  <a:t>Alianza Nacional HACCP para Pescados y Mariscos para Capacitación y Educación</a:t>
            </a:r>
            <a:br>
              <a:rPr lang="es-ES" altLang="es-CL" sz="1100" b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altLang="es-CL" sz="1200">
                <a:solidFill>
                  <a:schemeClr val="bg1"/>
                </a:solidFill>
                <a:latin typeface="Arial" panose="020B0604020202020204" pitchFamily="34" charset="0"/>
              </a:rPr>
              <a:t>Análisis de peligros y puntos críticos de control segmento 2</a:t>
            </a:r>
            <a:endParaRPr lang="es-CL" altLang="es-CL" sz="180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273905-665F-43AB-AD06-3EF72A6F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5E342-A451-4247-A704-5C18439A501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2999463-3622-4E28-9C68-D0ACDE2DD837}"/>
              </a:ext>
            </a:extLst>
          </p:cNvPr>
          <p:cNvSpPr txBox="1">
            <a:spLocks/>
          </p:cNvSpPr>
          <p:nvPr/>
        </p:nvSpPr>
        <p:spPr bwMode="auto">
          <a:xfrm>
            <a:off x="1494998" y="4375303"/>
            <a:ext cx="9611435" cy="220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GT" altLang="es-CL" sz="2600" dirty="0">
                <a:solidFill>
                  <a:srgbClr val="000000"/>
                </a:solidFill>
                <a:ea typeface="MS PGothic"/>
              </a:rPr>
              <a:t>Producto piscícola</a:t>
            </a:r>
            <a:r>
              <a:rPr lang="es-GT" altLang="es-CL" sz="2600" b="0" dirty="0">
                <a:solidFill>
                  <a:srgbClr val="000000"/>
                </a:solidFill>
                <a:ea typeface="MS PGothic"/>
              </a:rPr>
              <a:t> se refiere a cualquier producto alimentario en donde el pescado es un ingrediente característico</a:t>
            </a:r>
            <a:endParaRPr lang="es-GT" altLang="es-CL" sz="2600" b="0" dirty="0">
              <a:solidFill>
                <a:srgbClr val="000000"/>
              </a:solidFill>
              <a:ea typeface="MS PGothic"/>
              <a:cs typeface="Calibri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s-GT" altLang="es-CL" sz="2600" b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GT" altLang="es-CL" sz="2600" b="0" dirty="0">
                <a:solidFill>
                  <a:srgbClr val="000000"/>
                </a:solidFill>
                <a:ea typeface="MS PGothic"/>
              </a:rPr>
              <a:t>Abarca todos los productos destinados al consumo humano</a:t>
            </a:r>
            <a:endParaRPr lang="es-GT" altLang="es-CL" sz="2600" b="0" dirty="0">
              <a:solidFill>
                <a:srgbClr val="000000"/>
              </a:solidFill>
              <a:ea typeface="MS PGothic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plate 2016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97db6-2d05-469e-ab8c-4a86e9e27245">
      <Terms xmlns="http://schemas.microsoft.com/office/infopath/2007/PartnerControls"/>
    </lcf76f155ced4ddcb4097134ff3c332f>
    <TaxCatchAll xmlns="5fbf6b3d-4736-4661-b4b4-82fd722ff3ba" xsi:nil="true"/>
    <SharedWithUsers xmlns="5fbf6b3d-4736-4661-b4b4-82fd722ff3ba">
      <UserInfo>
        <DisplayName>Daphne Koufomihalis</DisplayName>
        <AccountId>40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4856C95A2A64CAD70BC107919B8E7" ma:contentTypeVersion="12" ma:contentTypeDescription="Create a new document." ma:contentTypeScope="" ma:versionID="fb04b3cea83ca74a326d64dbf0070cb1">
  <xsd:schema xmlns:xsd="http://www.w3.org/2001/XMLSchema" xmlns:xs="http://www.w3.org/2001/XMLSchema" xmlns:p="http://schemas.microsoft.com/office/2006/metadata/properties" xmlns:ns2="29c97db6-2d05-469e-ab8c-4a86e9e27245" xmlns:ns3="5fbf6b3d-4736-4661-b4b4-82fd722ff3ba" targetNamespace="http://schemas.microsoft.com/office/2006/metadata/properties" ma:root="true" ma:fieldsID="e94617e6faab5c716c822086c5f87a50" ns2:_="" ns3:_="">
    <xsd:import namespace="29c97db6-2d05-469e-ab8c-4a86e9e27245"/>
    <xsd:import namespace="5fbf6b3d-4736-4661-b4b4-82fd722ff3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7db6-2d05-469e-ab8c-4a86e9e27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b41c2e3-9785-49eb-8a3d-46febc3934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f6b3d-4736-4661-b4b4-82fd722ff3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1382c32-dcad-49d1-a2ea-fe5f5109b05c}" ma:internalName="TaxCatchAll" ma:showField="CatchAllData" ma:web="5fbf6b3d-4736-4661-b4b4-82fd722ff3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6D4696-9536-491F-9F8B-A1845DFC709B}">
  <ds:schemaRefs>
    <ds:schemaRef ds:uri="ce1c04ee-6411-43a2-a405-3aca7d1e662a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2936120-284d-4856-adfa-df9384308cf8"/>
    <ds:schemaRef ds:uri="http://purl.org/dc/dcmitype/"/>
    <ds:schemaRef ds:uri="29c97db6-2d05-469e-ab8c-4a86e9e27245"/>
    <ds:schemaRef ds:uri="5fbf6b3d-4736-4661-b4b4-82fd722ff3ba"/>
  </ds:schemaRefs>
</ds:datastoreItem>
</file>

<file path=customXml/itemProps2.xml><?xml version="1.0" encoding="utf-8"?>
<ds:datastoreItem xmlns:ds="http://schemas.openxmlformats.org/officeDocument/2006/customXml" ds:itemID="{00F81206-EE4E-4625-96F0-DA20ED3261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F11399-FE02-4820-9265-10ED58FD4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7db6-2d05-469e-ab8c-4a86e9e27245"/>
    <ds:schemaRef ds:uri="5fbf6b3d-4736-4661-b4b4-82fd722ff3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6333</Words>
  <Application>Microsoft Office PowerPoint</Application>
  <PresentationFormat>Widescreen</PresentationFormat>
  <Paragraphs>762</Paragraphs>
  <Slides>77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Template 2016</vt:lpstr>
      <vt:lpstr>¡Bienvenidos! Curso del Segmento Dos de la Alianza Nacional HACCP para Pescados y Mariscos</vt:lpstr>
      <vt:lpstr>Agenda del Curso Segmento 2 de la Alianza Nacional de HACCP [SHA]</vt:lpstr>
      <vt:lpstr>Propósito de esta capacitación</vt:lpstr>
      <vt:lpstr>Expectativas de la capacitación</vt:lpstr>
      <vt:lpstr> Materiales para la capacitación de la SHA</vt:lpstr>
      <vt:lpstr>PowerPoint Presentation</vt:lpstr>
      <vt:lpstr>Norma HACCP para pescados y mariscos de la FDA 21 CFR Parte 123</vt:lpstr>
      <vt:lpstr>¿Qué incluye el procesamiento?</vt:lpstr>
      <vt:lpstr>¿Qué son los pescados o los productos piscícolas?</vt:lpstr>
      <vt:lpstr>¿Qué DEBEN hacer todos los procesadores?</vt:lpstr>
      <vt:lpstr>¿Qué DEBEN hacer todos los procesadores?</vt:lpstr>
      <vt:lpstr>Procedimientos de Control Sanitario (SCP) </vt:lpstr>
      <vt:lpstr>Procedimientos de Control Sanitario (SCP) </vt:lpstr>
      <vt:lpstr>Procedimientos de Control Sanitario (SCP) </vt:lpstr>
      <vt:lpstr>Procedimientos de Control Sanitario (SCP)</vt:lpstr>
      <vt:lpstr>Procedimientos de Control Sanitario (SCP)</vt:lpstr>
      <vt:lpstr>¿Cuáles son las partes requeridas del programa de HACCP? </vt:lpstr>
      <vt:lpstr>Requisitos del Plan HACCP</vt:lpstr>
      <vt:lpstr>Los 7 Principios de HACCP </vt:lpstr>
      <vt:lpstr>PowerPoint Presentation</vt:lpstr>
      <vt:lpstr>Peligros “conocidos o razonablemente probables” (potenciales) en pescados y mariscos</vt:lpstr>
      <vt:lpstr>Peligros “conocidos o razonablemente probables” (potenciales) en pescados y mariscos</vt:lpstr>
      <vt:lpstr>En la Norma de HACCP, los procesadores son los responsables de controlar los peligros; por lo tanto, es importante comprender la diferencia entre procesador primario y secundario. </vt:lpstr>
      <vt:lpstr>Discutir Peligros y controles relacionados con pescados y mariscos</vt:lpstr>
      <vt:lpstr>Peligros para la inocuidad de los alimentos relacionados con las especies</vt:lpstr>
      <vt:lpstr>Peligros para la inocuidad de los alimentos relacionados con las especies</vt:lpstr>
      <vt:lpstr>Peligros para la inocuidad de los alimentos relacionados con las especies</vt:lpstr>
      <vt:lpstr>Peligros para la inocuidad de los alimentos relacionados con el proceso</vt:lpstr>
      <vt:lpstr>Peligros para la inocuidad de los alimentos relacionados con el proceso</vt:lpstr>
      <vt:lpstr>Peligros para la inocuidad de los alimentos relacionados con el proceso</vt:lpstr>
      <vt:lpstr>Peligros para la inocuidad de los alimentos relacionados con el proceso</vt:lpstr>
      <vt:lpstr>Controles recomendados de la Guía de la FDA </vt:lpstr>
      <vt:lpstr>PowerPoint Presentation</vt:lpstr>
      <vt:lpstr>Desarrollando el Plan HACCP</vt:lpstr>
      <vt:lpstr>Desarrollo del Plan HACCP</vt:lpstr>
      <vt:lpstr>Etapa preliminar 1.   Reunir el equipo de HACCP</vt:lpstr>
      <vt:lpstr>Etapa preliminar 2.   Describir el producto</vt:lpstr>
      <vt:lpstr>Etapa preliminar 3. Diagrama de flujo del proceso</vt:lpstr>
      <vt:lpstr>Una narrativa del proceso puede usarse para ayudar a describir el diagrama de flujo</vt:lpstr>
      <vt:lpstr>Análisis de Peligros (Requerido)</vt:lpstr>
      <vt:lpstr>PowerPoint Presentation</vt:lpstr>
      <vt:lpstr>Usar la Guía de Peligros de la FDA para identificar los peligros potenciales durante el análisis de peligros </vt:lpstr>
      <vt:lpstr>Buscar los peligros potenciales para los filetes frescos de mahi-mahi capturado en estado silvestre (Empresa de pescados y mariscos XYZ)</vt:lpstr>
      <vt:lpstr>Un peligro relacionado con las especies</vt:lpstr>
      <vt:lpstr>Cuatro peligros relacionados con los procesos</vt:lpstr>
      <vt:lpstr>El análisis de peligros para la Empresa de pescados y mariscos XYZ deberá incluir 5 peligros potenciales:   Ejemplo: Filetes frescos de mahi-mahi </vt:lpstr>
      <vt:lpstr>PowerPoint Presentation</vt:lpstr>
      <vt:lpstr>Ejercicio: Completar la Hoja de Trabajo de Análisis de Peligros  </vt:lpstr>
      <vt:lpstr>PowerPoint Presentation</vt:lpstr>
      <vt:lpstr>Hoja de trabajo de análisis de peligros completada </vt:lpstr>
      <vt:lpstr>Hoja de trabajo de análisis de peligros completada </vt:lpstr>
      <vt:lpstr>Hoja de trabajo de análisis de peligros completada </vt:lpstr>
      <vt:lpstr>Conclusión del Análisis de Peligros</vt:lpstr>
      <vt:lpstr>Desarrollo del Plan HACCP </vt:lpstr>
      <vt:lpstr>Formularios Opcionales del Plan HACCP (los dos deben contener la misma información)</vt:lpstr>
      <vt:lpstr>Establecer un formulario del Plan HACCP para cada punto crítico de control (PCC)</vt:lpstr>
      <vt:lpstr>Principio 3:  Establecer límites críticos usando la              Guía de Peligros de la FDA</vt:lpstr>
      <vt:lpstr>Principio 3:  Establecer límites críticos usando la Guía de peligros de la FDA</vt:lpstr>
      <vt:lpstr>Límites críticos</vt:lpstr>
      <vt:lpstr>Principio 4:  Establecimiento de procedimientos de monitoreo</vt:lpstr>
      <vt:lpstr>Monitoreo</vt:lpstr>
      <vt:lpstr>Principio 5: Establecimiento de medidas correctivas</vt:lpstr>
      <vt:lpstr>Medidas Correctivas (página 1)</vt:lpstr>
      <vt:lpstr>Medidas Correctivas (página 2)</vt:lpstr>
      <vt:lpstr>Principio 6:  Establecer verificaciones</vt:lpstr>
      <vt:lpstr>Verificación (página 1)</vt:lpstr>
      <vt:lpstr>Verificación (página 2)</vt:lpstr>
      <vt:lpstr>Principio 7:  Establecimiento de procedimientos para mantener registros</vt:lpstr>
      <vt:lpstr>Registros (página 1)</vt:lpstr>
      <vt:lpstr>Registros (página 2)</vt:lpstr>
      <vt:lpstr>Plan HACCP Completo Formato Vertical </vt:lpstr>
      <vt:lpstr>Planes HACCP se pueden desarrollar para cualquier Peligro de la misma forma usando el capítulo adecuado en la Guía de peligros de la FDA</vt:lpstr>
      <vt:lpstr>Otros recursos en la  Guía de Peligros de la FDA</vt:lpstr>
      <vt:lpstr>SESIONES DE TRABAJO A cada grupo se le asignará un producto pesquero</vt:lpstr>
      <vt:lpstr>SESIONES DE TRABAJO (continuación )</vt:lpstr>
      <vt:lpstr>SESIONES DE TRABAJO (continuación) </vt:lpstr>
      <vt:lpstr>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del Segmento Dos de la Alianza Nacional HACCP para pescados y mariscos</dc:title>
  <dc:creator/>
  <cp:lastModifiedBy/>
  <cp:revision>2684</cp:revision>
  <dcterms:created xsi:type="dcterms:W3CDTF">2020-07-31T01:04:23Z</dcterms:created>
  <dcterms:modified xsi:type="dcterms:W3CDTF">2022-09-06T15:17:31Z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0x010100D854856C95A2A64CAD70BC107919B8E7</vt:lpwstr>
  </property>
  <property fmtid="{D5CDD505-2E9C-101B-9397-08002B2CF9AE}" pid="3" name="MediaServiceImageTags">
    <vt:lpwstr/>
  </property>
</Properties>
</file>