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59204" y="664540"/>
            <a:ext cx="562559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1F386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44536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000099"/>
                </a:solidFill>
                <a:latin typeface="Comic Sans MS"/>
                <a:cs typeface="Comic Sans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44536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44536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376" y="296828"/>
            <a:ext cx="8245246" cy="1590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44536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79317" y="2639864"/>
            <a:ext cx="5244465" cy="4159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000099"/>
                </a:solidFill>
                <a:latin typeface="Comic Sans MS"/>
                <a:cs typeface="Comic Sans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1.jpg"/><Relationship Id="rId3" Type="http://schemas.openxmlformats.org/officeDocument/2006/relationships/image" Target="../media/image162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6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7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8.pn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g"/><Relationship Id="rId3" Type="http://schemas.openxmlformats.org/officeDocument/2006/relationships/image" Target="../media/image171.pn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4.jpg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9.png"/><Relationship Id="rId3" Type="http://schemas.openxmlformats.org/officeDocument/2006/relationships/image" Target="../media/image180.jp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1.jp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2.jpg"/><Relationship Id="rId3" Type="http://schemas.openxmlformats.org/officeDocument/2006/relationships/image" Target="../media/image183.jpg"/><Relationship Id="rId4" Type="http://schemas.openxmlformats.org/officeDocument/2006/relationships/image" Target="../media/image184.jpg"/><Relationship Id="rId5" Type="http://schemas.openxmlformats.org/officeDocument/2006/relationships/image" Target="../media/image185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g"/><Relationship Id="rId3" Type="http://schemas.openxmlformats.org/officeDocument/2006/relationships/image" Target="../media/image187.jpg"/><Relationship Id="rId4" Type="http://schemas.openxmlformats.org/officeDocument/2006/relationships/image" Target="../media/image188.jpg"/><Relationship Id="rId5" Type="http://schemas.openxmlformats.org/officeDocument/2006/relationships/image" Target="../media/image189.jp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0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1.jp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2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7.png"/><Relationship Id="rId3" Type="http://schemas.openxmlformats.org/officeDocument/2006/relationships/image" Target="../media/image198.png"/><Relationship Id="rId4" Type="http://schemas.openxmlformats.org/officeDocument/2006/relationships/image" Target="../media/image199.pn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g"/><Relationship Id="rId3" Type="http://schemas.openxmlformats.org/officeDocument/2006/relationships/image" Target="../media/image201.pn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208.pn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jp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1.pn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g"/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7.png"/><Relationship Id="rId3" Type="http://schemas.openxmlformats.org/officeDocument/2006/relationships/image" Target="../media/image218.jp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9.jpg"/><Relationship Id="rId3" Type="http://schemas.openxmlformats.org/officeDocument/2006/relationships/image" Target="../media/image220.jp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1.jpg"/><Relationship Id="rId3" Type="http://schemas.openxmlformats.org/officeDocument/2006/relationships/image" Target="../media/image222.jp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3.jpg"/><Relationship Id="rId3" Type="http://schemas.openxmlformats.org/officeDocument/2006/relationships/image" Target="../media/image222.jp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4.jpg"/><Relationship Id="rId3" Type="http://schemas.openxmlformats.org/officeDocument/2006/relationships/image" Target="../media/image222.jp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g"/><Relationship Id="rId3" Type="http://schemas.openxmlformats.org/officeDocument/2006/relationships/image" Target="../media/image222.jp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g"/><Relationship Id="rId3" Type="http://schemas.openxmlformats.org/officeDocument/2006/relationships/image" Target="../media/image222.jp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7.jp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8.jpg"/><Relationship Id="rId3" Type="http://schemas.openxmlformats.org/officeDocument/2006/relationships/image" Target="../media/image229.jp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0.jpg"/><Relationship Id="rId3" Type="http://schemas.openxmlformats.org/officeDocument/2006/relationships/image" Target="../media/image231.png"/><Relationship Id="rId4" Type="http://schemas.openxmlformats.org/officeDocument/2006/relationships/image" Target="../media/image23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jpg"/><Relationship Id="rId3" Type="http://schemas.openxmlformats.org/officeDocument/2006/relationships/image" Target="../media/image233.pn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4.png"/><Relationship Id="rId3" Type="http://schemas.openxmlformats.org/officeDocument/2006/relationships/image" Target="../media/image235.jp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6.jpg"/><Relationship Id="rId3" Type="http://schemas.openxmlformats.org/officeDocument/2006/relationships/image" Target="../media/image237.jp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8.jp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g"/><Relationship Id="rId3" Type="http://schemas.openxmlformats.org/officeDocument/2006/relationships/image" Target="../media/image240.pn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1.jpg"/><Relationship Id="rId3" Type="http://schemas.openxmlformats.org/officeDocument/2006/relationships/image" Target="../media/image242.jp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Relationship Id="rId3" Type="http://schemas.openxmlformats.org/officeDocument/2006/relationships/image" Target="../media/image244.pn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5.jpg"/><Relationship Id="rId3" Type="http://schemas.openxmlformats.org/officeDocument/2006/relationships/image" Target="../media/image246.jp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7.jpg"/><Relationship Id="rId3" Type="http://schemas.openxmlformats.org/officeDocument/2006/relationships/image" Target="../media/image248.jp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jpg"/><Relationship Id="rId3" Type="http://schemas.openxmlformats.org/officeDocument/2006/relationships/image" Target="../media/image189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jpg"/><Relationship Id="rId3" Type="http://schemas.openxmlformats.org/officeDocument/2006/relationships/image" Target="../media/image189.jp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jpg"/><Relationship Id="rId3" Type="http://schemas.openxmlformats.org/officeDocument/2006/relationships/image" Target="../media/image233.pn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1.png"/><Relationship Id="rId3" Type="http://schemas.openxmlformats.org/officeDocument/2006/relationships/image" Target="../media/image252.jp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3.jpg"/><Relationship Id="rId3" Type="http://schemas.openxmlformats.org/officeDocument/2006/relationships/image" Target="../media/image254.pn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5.jp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jp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7.jp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8.jp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jpg"/><Relationship Id="rId3" Type="http://schemas.openxmlformats.org/officeDocument/2006/relationships/image" Target="../media/image260.jp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2.jpg"/><Relationship Id="rId3" Type="http://schemas.openxmlformats.org/officeDocument/2006/relationships/image" Target="../media/image263.jp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4.jpg"/><Relationship Id="rId3" Type="http://schemas.openxmlformats.org/officeDocument/2006/relationships/image" Target="../media/image265.jpg"/><Relationship Id="rId4" Type="http://schemas.openxmlformats.org/officeDocument/2006/relationships/image" Target="../media/image266.pn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7.jpg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jpg"/><Relationship Id="rId3" Type="http://schemas.openxmlformats.org/officeDocument/2006/relationships/image" Target="../media/image269.jpg"/><Relationship Id="rId4" Type="http://schemas.openxmlformats.org/officeDocument/2006/relationships/image" Target="../media/image244.pn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0.pn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1.jp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2.jpg"/><Relationship Id="rId3" Type="http://schemas.openxmlformats.org/officeDocument/2006/relationships/image" Target="../media/image273.jp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4.jpg"/><Relationship Id="rId3" Type="http://schemas.openxmlformats.org/officeDocument/2006/relationships/image" Target="../media/image275.png"/><Relationship Id="rId4" Type="http://schemas.openxmlformats.org/officeDocument/2006/relationships/image" Target="../media/image276.pn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7.jpg"/><Relationship Id="rId3" Type="http://schemas.openxmlformats.org/officeDocument/2006/relationships/image" Target="../media/image278.png"/><Relationship Id="rId4" Type="http://schemas.openxmlformats.org/officeDocument/2006/relationships/image" Target="../media/image279.pn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jpg"/><Relationship Id="rId3" Type="http://schemas.openxmlformats.org/officeDocument/2006/relationships/image" Target="../media/image23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0.png"/><Relationship Id="rId3" Type="http://schemas.openxmlformats.org/officeDocument/2006/relationships/image" Target="../media/image281.jpg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2.jpg"/><Relationship Id="rId3" Type="http://schemas.openxmlformats.org/officeDocument/2006/relationships/image" Target="../media/image283.jp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png"/><Relationship Id="rId3" Type="http://schemas.openxmlformats.org/officeDocument/2006/relationships/image" Target="../media/image285.png"/><Relationship Id="rId4" Type="http://schemas.openxmlformats.org/officeDocument/2006/relationships/image" Target="../media/image286.jpg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7.jpg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8.jpg"/><Relationship Id="rId3" Type="http://schemas.openxmlformats.org/officeDocument/2006/relationships/image" Target="../media/image289.jp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0.jp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1.png"/><Relationship Id="rId3" Type="http://schemas.openxmlformats.org/officeDocument/2006/relationships/image" Target="../media/image292.jpg"/><Relationship Id="rId4" Type="http://schemas.openxmlformats.org/officeDocument/2006/relationships/image" Target="../media/image293.jp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4.png"/><Relationship Id="rId3" Type="http://schemas.openxmlformats.org/officeDocument/2006/relationships/image" Target="../media/image295.jp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6.png"/><Relationship Id="rId3" Type="http://schemas.openxmlformats.org/officeDocument/2006/relationships/image" Target="../media/image297.jp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8.png"/><Relationship Id="rId3" Type="http://schemas.openxmlformats.org/officeDocument/2006/relationships/image" Target="../media/image299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png"/><Relationship Id="rId3" Type="http://schemas.openxmlformats.org/officeDocument/2006/relationships/image" Target="../media/image189.jpg"/><Relationship Id="rId4" Type="http://schemas.openxmlformats.org/officeDocument/2006/relationships/image" Target="../media/image301.png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2.jp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3.jpg"/><Relationship Id="rId3" Type="http://schemas.openxmlformats.org/officeDocument/2006/relationships/image" Target="../media/image304.jpg"/><Relationship Id="rId4" Type="http://schemas.openxmlformats.org/officeDocument/2006/relationships/image" Target="../media/image305.jpg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.jpg"/><Relationship Id="rId3" Type="http://schemas.openxmlformats.org/officeDocument/2006/relationships/image" Target="../media/image189.jp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jpg"/><Relationship Id="rId3" Type="http://schemas.openxmlformats.org/officeDocument/2006/relationships/image" Target="../media/image189.jp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jpg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jpg"/><Relationship Id="rId3" Type="http://schemas.openxmlformats.org/officeDocument/2006/relationships/image" Target="../media/image310.png"/><Relationship Id="rId4" Type="http://schemas.openxmlformats.org/officeDocument/2006/relationships/image" Target="../media/image311.png"/><Relationship Id="rId5" Type="http://schemas.openxmlformats.org/officeDocument/2006/relationships/image" Target="../media/image312.png"/><Relationship Id="rId6" Type="http://schemas.openxmlformats.org/officeDocument/2006/relationships/image" Target="../media/image313.png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4.png"/><Relationship Id="rId3" Type="http://schemas.openxmlformats.org/officeDocument/2006/relationships/image" Target="../media/image315.jpg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jpg"/><Relationship Id="rId3" Type="http://schemas.openxmlformats.org/officeDocument/2006/relationships/image" Target="../media/image317.jpg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9.jpg"/></Relationships>
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0.png"/><Relationship Id="rId3" Type="http://schemas.openxmlformats.org/officeDocument/2006/relationships/image" Target="../media/image321.jpg"/></Relationships>
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2.jpg"/></Relationships>
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3.jpg"/></Relationships>
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4.jpg"/></Relationships>
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5.png"/><Relationship Id="rId3" Type="http://schemas.openxmlformats.org/officeDocument/2006/relationships/image" Target="../media/image326.jpg"/></Relationships>
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7.jpg"/><Relationship Id="rId3" Type="http://schemas.openxmlformats.org/officeDocument/2006/relationships/image" Target="../media/image328.jpg"/></Relationships>
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9.jpg"/><Relationship Id="rId3" Type="http://schemas.openxmlformats.org/officeDocument/2006/relationships/image" Target="../media/image330.png"/></Relationships>
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1.jpg"/></Relationships>
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2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
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3.jpg"/><Relationship Id="rId3" Type="http://schemas.openxmlformats.org/officeDocument/2006/relationships/image" Target="../media/image334.jpg"/></Relationships>
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5.jpg"/><Relationship Id="rId3" Type="http://schemas.openxmlformats.org/officeDocument/2006/relationships/image" Target="../media/image336.png"/></Relationships>
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7.jpg"/><Relationship Id="rId3" Type="http://schemas.openxmlformats.org/officeDocument/2006/relationships/image" Target="../media/image338.jpg"/></Relationships>
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9.jpg"/><Relationship Id="rId3" Type="http://schemas.openxmlformats.org/officeDocument/2006/relationships/image" Target="../media/image340.jpg"/></Relationships>
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1.jpg"/><Relationship Id="rId3" Type="http://schemas.openxmlformats.org/officeDocument/2006/relationships/image" Target="../media/image342.jpg"/></Relationships>
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3.jpg"/><Relationship Id="rId3" Type="http://schemas.openxmlformats.org/officeDocument/2006/relationships/image" Target="../media/image344.png"/></Relationships>
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5.jpg"/><Relationship Id="rId3" Type="http://schemas.openxmlformats.org/officeDocument/2006/relationships/image" Target="../media/image346.png"/></Relationships>
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7.jpg"/><Relationship Id="rId3" Type="http://schemas.openxmlformats.org/officeDocument/2006/relationships/image" Target="../media/image348.jpg"/></Relationships>
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9.jpg"/><Relationship Id="rId3" Type="http://schemas.openxmlformats.org/officeDocument/2006/relationships/image" Target="../media/image350.jpg"/><Relationship Id="rId4" Type="http://schemas.openxmlformats.org/officeDocument/2006/relationships/image" Target="../media/image351.jpg"/></Relationships>
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2.jpg"/><Relationship Id="rId3" Type="http://schemas.openxmlformats.org/officeDocument/2006/relationships/image" Target="../media/image353.jpg"/><Relationship Id="rId4" Type="http://schemas.openxmlformats.org/officeDocument/2006/relationships/image" Target="../media/image354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
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5.jpg"/></Relationships>
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6.jpg"/><Relationship Id="rId3" Type="http://schemas.openxmlformats.org/officeDocument/2006/relationships/image" Target="../media/image357.jpg"/></Relationships>
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8.jpg"/></Relationships>
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9.jpg"/></Relationships>
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0.jpg"/></Relationships>
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1.jpg"/><Relationship Id="rId3" Type="http://schemas.openxmlformats.org/officeDocument/2006/relationships/image" Target="../media/image362.jpg"/></Relationships>
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3.jpg"/><Relationship Id="rId3" Type="http://schemas.openxmlformats.org/officeDocument/2006/relationships/image" Target="../media/image364.jpg"/><Relationship Id="rId4" Type="http://schemas.openxmlformats.org/officeDocument/2006/relationships/image" Target="../media/image365.png"/></Relationships>
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6.jpg"/><Relationship Id="rId3" Type="http://schemas.openxmlformats.org/officeDocument/2006/relationships/image" Target="../media/image367.jpg"/><Relationship Id="rId4" Type="http://schemas.openxmlformats.org/officeDocument/2006/relationships/image" Target="../media/image368.jpg"/></Relationships>
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Relationship Id="rId4" Type="http://schemas.openxmlformats.org/officeDocument/2006/relationships/image" Target="../media/image54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jpg"/><Relationship Id="rId3" Type="http://schemas.openxmlformats.org/officeDocument/2006/relationships/image" Target="../media/image88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g"/><Relationship Id="rId3" Type="http://schemas.openxmlformats.org/officeDocument/2006/relationships/image" Target="../media/image90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jpg"/><Relationship Id="rId3" Type="http://schemas.openxmlformats.org/officeDocument/2006/relationships/image" Target="../media/image98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jpg"/><Relationship Id="rId3" Type="http://schemas.openxmlformats.org/officeDocument/2006/relationships/image" Target="../media/image100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jpg"/><Relationship Id="rId3" Type="http://schemas.openxmlformats.org/officeDocument/2006/relationships/image" Target="../media/image102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Relationship Id="rId3" Type="http://schemas.openxmlformats.org/officeDocument/2006/relationships/image" Target="../media/image104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9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2.png"/><Relationship Id="rId3" Type="http://schemas.openxmlformats.org/officeDocument/2006/relationships/image" Target="../media/image113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png"/><Relationship Id="rId3" Type="http://schemas.openxmlformats.org/officeDocument/2006/relationships/image" Target="../media/image116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Relationship Id="rId3" Type="http://schemas.openxmlformats.org/officeDocument/2006/relationships/image" Target="../media/image118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Relationship Id="rId4" Type="http://schemas.openxmlformats.org/officeDocument/2006/relationships/image" Target="../media/image126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1.jpg"/><Relationship Id="rId3" Type="http://schemas.openxmlformats.org/officeDocument/2006/relationships/image" Target="../media/image132.png"/><Relationship Id="rId4" Type="http://schemas.openxmlformats.org/officeDocument/2006/relationships/image" Target="../media/image130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135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g"/><Relationship Id="rId3" Type="http://schemas.openxmlformats.org/officeDocument/2006/relationships/image" Target="../media/image137.png"/><Relationship Id="rId4" Type="http://schemas.openxmlformats.org/officeDocument/2006/relationships/image" Target="../media/image138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g"/><Relationship Id="rId3" Type="http://schemas.openxmlformats.org/officeDocument/2006/relationships/image" Target="../media/image140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jpg"/><Relationship Id="rId3" Type="http://schemas.openxmlformats.org/officeDocument/2006/relationships/image" Target="../media/image143.jpg"/><Relationship Id="rId4" Type="http://schemas.openxmlformats.org/officeDocument/2006/relationships/image" Target="../media/image144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jpg"/><Relationship Id="rId3" Type="http://schemas.openxmlformats.org/officeDocument/2006/relationships/image" Target="../media/image148.jpg"/><Relationship Id="rId4" Type="http://schemas.openxmlformats.org/officeDocument/2006/relationships/image" Target="../media/image149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1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5.png"/><Relationship Id="rId3" Type="http://schemas.openxmlformats.org/officeDocument/2006/relationships/image" Target="../media/image156.jp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jpg"/><Relationship Id="rId3" Type="http://schemas.openxmlformats.org/officeDocument/2006/relationships/image" Target="../media/image158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9.png"/><Relationship Id="rId3" Type="http://schemas.openxmlformats.org/officeDocument/2006/relationships/image" Target="../media/image160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21675" y="6596557"/>
            <a:ext cx="10287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15"/>
              </a:lnSpc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71031"/>
            <a:ext cx="9144000" cy="8869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8683" y="611886"/>
            <a:ext cx="7853045" cy="5207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 marR="16764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Slides</a:t>
            </a:r>
            <a:r>
              <a:rPr dirty="0"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prepared</a:t>
            </a:r>
            <a:r>
              <a:rPr dirty="0"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support</a:t>
            </a:r>
            <a:r>
              <a:rPr dirty="0" sz="2800" spc="6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44536A"/>
                </a:solidFill>
                <a:latin typeface="Calibri"/>
                <a:cs typeface="Calibri"/>
              </a:rPr>
              <a:t>Seafood</a:t>
            </a:r>
            <a:r>
              <a:rPr dirty="0" sz="2800" spc="20" b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dirty="0" sz="2800" spc="15" b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44536A"/>
                </a:solidFill>
                <a:latin typeface="Calibri"/>
                <a:cs typeface="Calibri"/>
              </a:rPr>
              <a:t>Alliance </a:t>
            </a:r>
            <a:r>
              <a:rPr dirty="0" sz="2800" b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dirty="0"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courses</a:t>
            </a:r>
            <a:r>
              <a:rPr dirty="0"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approved</a:t>
            </a:r>
            <a:r>
              <a:rPr dirty="0"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dirty="0"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Association</a:t>
            </a:r>
            <a:r>
              <a:rPr dirty="0"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Food </a:t>
            </a:r>
            <a:r>
              <a:rPr dirty="0"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Drug</a:t>
            </a:r>
            <a:r>
              <a:rPr dirty="0" sz="2800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Officials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(AFDO)</a:t>
            </a:r>
            <a:r>
              <a:rPr dirty="0"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which</a:t>
            </a:r>
            <a:r>
              <a:rPr dirty="0"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‘require’</a:t>
            </a:r>
            <a:r>
              <a:rPr dirty="0"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dirty="0" sz="2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accompanying</a:t>
            </a:r>
            <a:r>
              <a:rPr dirty="0"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dirty="0"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manuals: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50">
              <a:latin typeface="Calibri"/>
              <a:cs typeface="Calibri"/>
            </a:endParaRPr>
          </a:p>
          <a:p>
            <a:pPr marL="1483360" marR="246379" indent="-457834">
              <a:lnSpc>
                <a:spcPct val="104800"/>
              </a:lnSpc>
              <a:buFont typeface="Arial"/>
              <a:buChar char="•"/>
              <a:tabLst>
                <a:tab pos="1483360" algn="l"/>
                <a:tab pos="1483995" algn="l"/>
              </a:tabLst>
            </a:pP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Hazard Analysis</a:t>
            </a:r>
            <a:r>
              <a:rPr dirty="0" sz="2800" spc="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Critical</a:t>
            </a:r>
            <a:r>
              <a:rPr dirty="0" sz="2800" spc="-2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Control</a:t>
            </a:r>
            <a:r>
              <a:rPr dirty="0" sz="2800" spc="2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 b="1" i="1">
                <a:solidFill>
                  <a:srgbClr val="44536A"/>
                </a:solidFill>
                <a:latin typeface="Calibri"/>
                <a:cs typeface="Calibri"/>
              </a:rPr>
              <a:t>Point </a:t>
            </a:r>
            <a:r>
              <a:rPr dirty="0" sz="2800" spc="-62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20" b="1" i="1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dirty="0" sz="2800" spc="5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Curriculum </a:t>
            </a:r>
            <a:r>
              <a:rPr dirty="0" sz="2800" spc="-5" i="1">
                <a:solidFill>
                  <a:srgbClr val="44536A"/>
                </a:solidFill>
                <a:latin typeface="Calibri"/>
                <a:cs typeface="Calibri"/>
              </a:rPr>
              <a:t>(SGR</a:t>
            </a:r>
            <a:r>
              <a:rPr dirty="0" sz="28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400" spc="-5" i="1">
                <a:solidFill>
                  <a:srgbClr val="44536A"/>
                </a:solidFill>
                <a:latin typeface="Arial"/>
                <a:cs typeface="Arial"/>
              </a:rPr>
              <a:t>137</a:t>
            </a:r>
            <a:r>
              <a:rPr dirty="0" sz="2800" spc="-5" i="1">
                <a:solidFill>
                  <a:srgbClr val="44536A"/>
                </a:solidFill>
                <a:latin typeface="Calibri"/>
                <a:cs typeface="Calibri"/>
              </a:rPr>
              <a:t>;</a:t>
            </a:r>
            <a:r>
              <a:rPr dirty="0" sz="28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i="1">
                <a:solidFill>
                  <a:srgbClr val="44536A"/>
                </a:solidFill>
                <a:latin typeface="Calibri"/>
                <a:cs typeface="Calibri"/>
              </a:rPr>
              <a:t>Blue</a:t>
            </a:r>
            <a:r>
              <a:rPr dirty="0"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i="1">
                <a:solidFill>
                  <a:srgbClr val="44536A"/>
                </a:solidFill>
                <a:latin typeface="Calibri"/>
                <a:cs typeface="Calibri"/>
              </a:rPr>
              <a:t>Book) </a:t>
            </a:r>
            <a:r>
              <a:rPr dirty="0"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44536A"/>
                </a:solidFill>
                <a:latin typeface="Calibri"/>
                <a:cs typeface="Calibri"/>
              </a:rPr>
              <a:t>6</a:t>
            </a:r>
            <a:r>
              <a:rPr dirty="0" baseline="25525" sz="2775" i="1">
                <a:solidFill>
                  <a:srgbClr val="44536A"/>
                </a:solidFill>
                <a:latin typeface="Calibri"/>
                <a:cs typeface="Calibri"/>
              </a:rPr>
              <a:t>th</a:t>
            </a:r>
            <a:r>
              <a:rPr dirty="0" baseline="25525" sz="2775" spc="33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i="1">
                <a:solidFill>
                  <a:srgbClr val="44536A"/>
                </a:solidFill>
                <a:latin typeface="Calibri"/>
                <a:cs typeface="Calibri"/>
              </a:rPr>
              <a:t>edition</a:t>
            </a:r>
            <a:r>
              <a:rPr dirty="0" sz="2800" spc="1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4536A"/>
                </a:solidFill>
                <a:latin typeface="Arial"/>
                <a:cs typeface="Arial"/>
              </a:rPr>
              <a:t>June </a:t>
            </a:r>
            <a:r>
              <a:rPr dirty="0" sz="2400" spc="-5" i="1">
                <a:solidFill>
                  <a:srgbClr val="44536A"/>
                </a:solidFill>
                <a:latin typeface="Arial"/>
                <a:cs typeface="Arial"/>
              </a:rPr>
              <a:t>2020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4536A"/>
              </a:buClr>
              <a:buFont typeface="Arial"/>
              <a:buChar char="•"/>
            </a:pPr>
            <a:endParaRPr sz="2650">
              <a:latin typeface="Arial"/>
              <a:cs typeface="Arial"/>
            </a:endParaRPr>
          </a:p>
          <a:p>
            <a:pPr marL="1483360" marR="55880" indent="-4572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483360" algn="l"/>
                <a:tab pos="1483995" algn="l"/>
              </a:tabLst>
            </a:pPr>
            <a:r>
              <a:rPr dirty="0" sz="2800" spc="-20" b="1" i="1">
                <a:solidFill>
                  <a:srgbClr val="44536A"/>
                </a:solidFill>
                <a:latin typeface="Calibri"/>
                <a:cs typeface="Calibri"/>
              </a:rPr>
              <a:t>FDA</a:t>
            </a:r>
            <a:r>
              <a:rPr dirty="0" sz="2800" spc="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Fish</a:t>
            </a:r>
            <a:r>
              <a:rPr dirty="0"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2800" spc="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Fishery</a:t>
            </a:r>
            <a:r>
              <a:rPr dirty="0" sz="2800" spc="3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 b="1" i="1">
                <a:solidFill>
                  <a:srgbClr val="44536A"/>
                </a:solidFill>
                <a:latin typeface="Calibri"/>
                <a:cs typeface="Calibri"/>
              </a:rPr>
              <a:t>Products</a:t>
            </a:r>
            <a:r>
              <a:rPr dirty="0" sz="2800" spc="5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 b="1" i="1">
                <a:solidFill>
                  <a:srgbClr val="44536A"/>
                </a:solidFill>
                <a:latin typeface="Calibri"/>
                <a:cs typeface="Calibri"/>
              </a:rPr>
              <a:t>Hazards</a:t>
            </a:r>
            <a:r>
              <a:rPr dirty="0" sz="2800" spc="5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dirty="0" sz="2800" spc="-615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b="1" i="1">
                <a:solidFill>
                  <a:srgbClr val="44536A"/>
                </a:solidFill>
                <a:latin typeface="Calibri"/>
                <a:cs typeface="Calibri"/>
              </a:rPr>
              <a:t>Controls</a:t>
            </a:r>
            <a:r>
              <a:rPr dirty="0"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 b="1" i="1">
                <a:solidFill>
                  <a:srgbClr val="44536A"/>
                </a:solidFill>
                <a:latin typeface="Calibri"/>
                <a:cs typeface="Calibri"/>
              </a:rPr>
              <a:t>Guidance</a:t>
            </a:r>
            <a:r>
              <a:rPr dirty="0" sz="2800" spc="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 i="1">
                <a:solidFill>
                  <a:srgbClr val="44536A"/>
                </a:solidFill>
                <a:latin typeface="Calibri"/>
                <a:cs typeface="Calibri"/>
              </a:rPr>
              <a:t>(Gold </a:t>
            </a:r>
            <a:r>
              <a:rPr dirty="0" sz="2800" spc="-5" i="1">
                <a:solidFill>
                  <a:srgbClr val="44536A"/>
                </a:solidFill>
                <a:latin typeface="Calibri"/>
                <a:cs typeface="Calibri"/>
              </a:rPr>
              <a:t>Book;</a:t>
            </a:r>
            <a:r>
              <a:rPr dirty="0" sz="28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 i="1">
                <a:solidFill>
                  <a:srgbClr val="44536A"/>
                </a:solidFill>
                <a:latin typeface="Calibri"/>
                <a:cs typeface="Calibri"/>
              </a:rPr>
              <a:t>SGR</a:t>
            </a:r>
            <a:r>
              <a:rPr dirty="0"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i="1">
                <a:solidFill>
                  <a:srgbClr val="44536A"/>
                </a:solidFill>
                <a:latin typeface="Calibri"/>
                <a:cs typeface="Calibri"/>
              </a:rPr>
              <a:t>129)</a:t>
            </a:r>
            <a:endParaRPr sz="2800">
              <a:latin typeface="Calibri"/>
              <a:cs typeface="Calibri"/>
            </a:endParaRPr>
          </a:p>
          <a:p>
            <a:pPr marL="1483360">
              <a:lnSpc>
                <a:spcPct val="100000"/>
              </a:lnSpc>
            </a:pPr>
            <a:r>
              <a:rPr dirty="0" sz="2800" i="1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dirty="0" baseline="25525" sz="2775" i="1">
                <a:solidFill>
                  <a:srgbClr val="44536A"/>
                </a:solidFill>
                <a:latin typeface="Calibri"/>
                <a:cs typeface="Calibri"/>
              </a:rPr>
              <a:t>th</a:t>
            </a:r>
            <a:r>
              <a:rPr dirty="0" baseline="25525" sz="2775" spc="307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 i="1">
                <a:solidFill>
                  <a:srgbClr val="44536A"/>
                </a:solidFill>
                <a:latin typeface="Calibri"/>
                <a:cs typeface="Calibri"/>
              </a:rPr>
              <a:t>edition</a:t>
            </a:r>
            <a:r>
              <a:rPr dirty="0" sz="2800" spc="-3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44536A"/>
                </a:solidFill>
                <a:latin typeface="Arial"/>
                <a:cs typeface="Arial"/>
              </a:rPr>
              <a:t>March</a:t>
            </a:r>
            <a:r>
              <a:rPr dirty="0" sz="2400" spc="-25" i="1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dirty="0" sz="2400" spc="-5" i="1">
                <a:solidFill>
                  <a:srgbClr val="44536A"/>
                </a:solidFill>
                <a:latin typeface="Arial"/>
                <a:cs typeface="Arial"/>
              </a:rPr>
              <a:t>2020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95" y="2580132"/>
            <a:ext cx="1179576" cy="15422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359" y="4386071"/>
            <a:ext cx="1222248" cy="165506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92836" y="4384547"/>
            <a:ext cx="1225550" cy="1658620"/>
          </a:xfrm>
          <a:custGeom>
            <a:avLst/>
            <a:gdLst/>
            <a:ahLst/>
            <a:cxnLst/>
            <a:rect l="l" t="t" r="r" b="b"/>
            <a:pathLst>
              <a:path w="1225550" h="1658620">
                <a:moveTo>
                  <a:pt x="0" y="1658112"/>
                </a:moveTo>
                <a:lnTo>
                  <a:pt x="1225295" y="1658112"/>
                </a:lnTo>
                <a:lnTo>
                  <a:pt x="1225295" y="0"/>
                </a:lnTo>
                <a:lnTo>
                  <a:pt x="0" y="0"/>
                </a:lnTo>
                <a:lnTo>
                  <a:pt x="0" y="165811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36" y="1341119"/>
            <a:ext cx="8084820" cy="39105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14573" y="598170"/>
            <a:ext cx="533844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/>
              <a:t>7</a:t>
            </a:r>
            <a:r>
              <a:rPr dirty="0" sz="4800" spc="-30"/>
              <a:t> </a:t>
            </a:r>
            <a:r>
              <a:rPr dirty="0" sz="4800"/>
              <a:t>Principles</a:t>
            </a:r>
            <a:r>
              <a:rPr dirty="0" sz="4800" spc="-25"/>
              <a:t> </a:t>
            </a:r>
            <a:r>
              <a:rPr dirty="0" sz="4800" spc="-5"/>
              <a:t>of</a:t>
            </a:r>
            <a:r>
              <a:rPr dirty="0" sz="4800" spc="-35"/>
              <a:t> </a:t>
            </a:r>
            <a:r>
              <a:rPr dirty="0" sz="4800" spc="-15"/>
              <a:t>HACCP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268" y="1389888"/>
            <a:ext cx="8135111" cy="21976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3724" y="432562"/>
            <a:ext cx="719391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5"/>
              <a:t>What’s</a:t>
            </a:r>
            <a:r>
              <a:rPr dirty="0" sz="4400" spc="-45"/>
              <a:t> </a:t>
            </a:r>
            <a:r>
              <a:rPr dirty="0" sz="4400"/>
              <a:t>a </a:t>
            </a:r>
            <a:r>
              <a:rPr dirty="0" sz="4400" spc="-10"/>
              <a:t>Critical</a:t>
            </a:r>
            <a:r>
              <a:rPr dirty="0" sz="4400" spc="-5"/>
              <a:t> </a:t>
            </a:r>
            <a:r>
              <a:rPr dirty="0" sz="4400" spc="-15"/>
              <a:t>Control </a:t>
            </a:r>
            <a:r>
              <a:rPr dirty="0" sz="4400" spc="-25"/>
              <a:t>Point</a:t>
            </a:r>
            <a:r>
              <a:rPr dirty="0" sz="4400" spc="-5"/>
              <a:t> </a:t>
            </a:r>
            <a:r>
              <a:rPr dirty="0" sz="4400"/>
              <a:t>?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268" y="3771900"/>
            <a:ext cx="8135111" cy="182422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316" y="1616963"/>
            <a:ext cx="8013192" cy="16108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51636" y="3546442"/>
            <a:ext cx="2917190" cy="1816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4900"/>
              </a:lnSpc>
              <a:spcBef>
                <a:spcPts val="100"/>
              </a:spcBef>
            </a:pPr>
            <a:r>
              <a:rPr dirty="0" u="sng" sz="2800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dirty="0" u="sng" sz="2800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Measures </a:t>
            </a:r>
            <a:r>
              <a:rPr dirty="0" sz="2800" spc="-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212A35"/>
                </a:solidFill>
                <a:latin typeface="Calibri"/>
                <a:cs typeface="Calibri"/>
              </a:rPr>
              <a:t>Formulation </a:t>
            </a:r>
            <a:r>
              <a:rPr dirty="0" sz="2800" spc="-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35">
                <a:solidFill>
                  <a:srgbClr val="212A35"/>
                </a:solidFill>
                <a:latin typeface="Calibri"/>
                <a:cs typeface="Calibri"/>
              </a:rPr>
              <a:t>Time/Temp</a:t>
            </a:r>
            <a:r>
              <a:rPr dirty="0" sz="2800" spc="-20">
                <a:solidFill>
                  <a:srgbClr val="212A35"/>
                </a:solidFill>
                <a:latin typeface="Calibri"/>
                <a:cs typeface="Calibri"/>
              </a:rPr>
              <a:t> Control </a:t>
            </a:r>
            <a:r>
              <a:rPr dirty="0" sz="2800" spc="-1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212A35"/>
                </a:solidFill>
                <a:latin typeface="Calibri"/>
                <a:cs typeface="Calibri"/>
              </a:rPr>
              <a:t>Supplier </a:t>
            </a:r>
            <a:r>
              <a:rPr dirty="0" sz="2800" spc="-15">
                <a:solidFill>
                  <a:srgbClr val="212A35"/>
                </a:solidFill>
                <a:latin typeface="Calibri"/>
                <a:cs typeface="Calibri"/>
              </a:rPr>
              <a:t>Certificates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4809871" y="3546442"/>
            <a:ext cx="3697604" cy="181673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u="sng" sz="2800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2800" spc="-10">
                <a:solidFill>
                  <a:srgbClr val="212A35"/>
                </a:solidFill>
                <a:latin typeface="Calibri"/>
                <a:cs typeface="Calibri"/>
              </a:rPr>
              <a:t>Mixing Step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4600"/>
              </a:lnSpc>
              <a:spcBef>
                <a:spcPts val="15"/>
              </a:spcBef>
            </a:pPr>
            <a:r>
              <a:rPr dirty="0" sz="2800" spc="-25">
                <a:solidFill>
                  <a:srgbClr val="212A35"/>
                </a:solidFill>
                <a:latin typeface="Calibri"/>
                <a:cs typeface="Calibri"/>
              </a:rPr>
              <a:t>Refrigerated</a:t>
            </a:r>
            <a:r>
              <a:rPr dirty="0" sz="2800" spc="-3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212A35"/>
                </a:solidFill>
                <a:latin typeface="Calibri"/>
                <a:cs typeface="Calibri"/>
              </a:rPr>
              <a:t>Storage</a:t>
            </a:r>
            <a:r>
              <a:rPr dirty="0" sz="2800" spc="-15">
                <a:solidFill>
                  <a:srgbClr val="212A35"/>
                </a:solidFill>
                <a:latin typeface="Calibri"/>
                <a:cs typeface="Calibri"/>
              </a:rPr>
              <a:t> Step </a:t>
            </a:r>
            <a:r>
              <a:rPr dirty="0" sz="2800" spc="-62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212A35"/>
                </a:solidFill>
                <a:latin typeface="Calibri"/>
                <a:cs typeface="Calibri"/>
              </a:rPr>
              <a:t>Receiving Step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02001" y="471373"/>
            <a:ext cx="420243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5"/>
              <a:t>Hazard</a:t>
            </a:r>
            <a:r>
              <a:rPr dirty="0" sz="4400" spc="-75"/>
              <a:t> </a:t>
            </a:r>
            <a:r>
              <a:rPr dirty="0" sz="4400" spc="-15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2001" y="471373"/>
            <a:ext cx="429450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5"/>
              <a:t>Hazard</a:t>
            </a:r>
            <a:r>
              <a:rPr dirty="0" sz="4400" spc="-30"/>
              <a:t> </a:t>
            </a:r>
            <a:r>
              <a:rPr dirty="0" sz="4400" spc="-10"/>
              <a:t>Elimination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312" y="1725167"/>
            <a:ext cx="8150352" cy="155143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92555" y="3393465"/>
            <a:ext cx="3364229" cy="2071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88035">
              <a:lnSpc>
                <a:spcPct val="120000"/>
              </a:lnSpc>
              <a:spcBef>
                <a:spcPts val="100"/>
              </a:spcBef>
            </a:pPr>
            <a:r>
              <a:rPr dirty="0" u="sng" sz="2800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dirty="0" u="sng" sz="2800" spc="-5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800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Measures </a:t>
            </a:r>
            <a:r>
              <a:rPr dirty="0" sz="2800" spc="-61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Cooking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  <a:spcBef>
                <a:spcPts val="5"/>
              </a:spcBef>
            </a:pPr>
            <a:r>
              <a:rPr dirty="0" sz="2800" spc="-5">
                <a:latin typeface="Calibri"/>
                <a:cs typeface="Calibri"/>
              </a:rPr>
              <a:t>Use </a:t>
            </a:r>
            <a:r>
              <a:rPr dirty="0" sz="2800">
                <a:latin typeface="Calibri"/>
                <a:cs typeface="Calibri"/>
              </a:rPr>
              <a:t>of </a:t>
            </a:r>
            <a:r>
              <a:rPr dirty="0" sz="2800" spc="-15">
                <a:latin typeface="Calibri"/>
                <a:cs typeface="Calibri"/>
              </a:rPr>
              <a:t>Metal </a:t>
            </a:r>
            <a:r>
              <a:rPr dirty="0" sz="2800" spc="-10">
                <a:latin typeface="Calibri"/>
                <a:cs typeface="Calibri"/>
              </a:rPr>
              <a:t>Detection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Freezing Procedures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5465190" y="3393465"/>
            <a:ext cx="2936875" cy="207137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u="sng" sz="2800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10">
                <a:latin typeface="Calibri"/>
                <a:cs typeface="Calibri"/>
              </a:rPr>
              <a:t>Cook</a:t>
            </a:r>
            <a:r>
              <a:rPr dirty="0" sz="2800" spc="-4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</a:pPr>
            <a:r>
              <a:rPr dirty="0" sz="2800" spc="-15">
                <a:latin typeface="Calibri"/>
                <a:cs typeface="Calibri"/>
              </a:rPr>
              <a:t>Metal Detector </a:t>
            </a:r>
            <a:r>
              <a:rPr dirty="0" sz="2800" spc="-10">
                <a:latin typeface="Calibri"/>
                <a:cs typeface="Calibri"/>
              </a:rPr>
              <a:t>Step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30">
                <a:latin typeface="Calibri"/>
                <a:cs typeface="Calibri"/>
              </a:rPr>
              <a:t>Freeze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2001" y="471373"/>
            <a:ext cx="403288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5"/>
              <a:t>Hazard</a:t>
            </a:r>
            <a:r>
              <a:rPr dirty="0" sz="4400" spc="-50"/>
              <a:t> </a:t>
            </a:r>
            <a:r>
              <a:rPr dirty="0" sz="4400" spc="-10"/>
              <a:t>Reduction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2" y="1702307"/>
            <a:ext cx="8103108" cy="17983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5410" y="3646766"/>
            <a:ext cx="2811780" cy="15614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19900"/>
              </a:lnSpc>
              <a:spcBef>
                <a:spcPts val="105"/>
              </a:spcBef>
            </a:pPr>
            <a:r>
              <a:rPr dirty="0" u="sng" sz="2800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dirty="0" u="sng" sz="2800" spc="-15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800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Measure </a:t>
            </a:r>
            <a:r>
              <a:rPr dirty="0" sz="2800" spc="-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Source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20">
                <a:latin typeface="Calibri"/>
                <a:cs typeface="Calibri"/>
              </a:rPr>
              <a:t>Controls 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35">
                <a:latin typeface="Calibri"/>
                <a:cs typeface="Calibri"/>
              </a:rPr>
              <a:t>Time/Temp</a:t>
            </a:r>
            <a:r>
              <a:rPr dirty="0" sz="2800" spc="-50">
                <a:latin typeface="Calibri"/>
                <a:cs typeface="Calibri"/>
              </a:rPr>
              <a:t> </a:t>
            </a:r>
            <a:r>
              <a:rPr dirty="0" sz="2800" spc="-20">
                <a:latin typeface="Calibri"/>
                <a:cs typeface="Calibri"/>
              </a:rPr>
              <a:t>Control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5748273" y="3646766"/>
            <a:ext cx="2115820" cy="156146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u="sng" sz="2800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  <a:spcBef>
                <a:spcPts val="15"/>
              </a:spcBef>
            </a:pPr>
            <a:r>
              <a:rPr dirty="0" sz="2800" spc="-10">
                <a:latin typeface="Calibri"/>
                <a:cs typeface="Calibri"/>
              </a:rPr>
              <a:t>Receiving</a:t>
            </a:r>
            <a:r>
              <a:rPr dirty="0" sz="2800" spc="-9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Step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Cook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451" y="1344167"/>
            <a:ext cx="8153400" cy="40568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4801" y="571626"/>
            <a:ext cx="394271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5"/>
              <a:t>More</a:t>
            </a:r>
            <a:r>
              <a:rPr dirty="0" sz="4400" spc="-25"/>
              <a:t> </a:t>
            </a:r>
            <a:r>
              <a:rPr dirty="0" sz="4400"/>
              <a:t>than</a:t>
            </a:r>
            <a:r>
              <a:rPr dirty="0" sz="4400" spc="-20"/>
              <a:t> </a:t>
            </a:r>
            <a:r>
              <a:rPr dirty="0" sz="4400"/>
              <a:t>one</a:t>
            </a:r>
            <a:r>
              <a:rPr dirty="0" sz="4400" spc="-25"/>
              <a:t> </a:t>
            </a:r>
            <a:r>
              <a:rPr dirty="0" sz="4400"/>
              <a:t>…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7427" y="643204"/>
            <a:ext cx="6528434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Product</a:t>
            </a:r>
            <a:r>
              <a:rPr dirty="0" sz="4400" spc="-25"/>
              <a:t> </a:t>
            </a:r>
            <a:r>
              <a:rPr dirty="0" sz="4400"/>
              <a:t>&amp;</a:t>
            </a:r>
            <a:r>
              <a:rPr dirty="0" sz="4400" spc="-20"/>
              <a:t> </a:t>
            </a:r>
            <a:r>
              <a:rPr dirty="0" sz="4400" spc="-10"/>
              <a:t>Process</a:t>
            </a:r>
            <a:r>
              <a:rPr dirty="0" sz="4400" spc="-15"/>
              <a:t> </a:t>
            </a:r>
            <a:r>
              <a:rPr dirty="0" sz="4400" spc="-5"/>
              <a:t>Specific</a:t>
            </a:r>
            <a:r>
              <a:rPr dirty="0" sz="4400" spc="-40"/>
              <a:t> </a:t>
            </a:r>
            <a:r>
              <a:rPr dirty="0" sz="4400"/>
              <a:t>…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59" y="1732788"/>
            <a:ext cx="8060435" cy="322173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5100" y="216408"/>
            <a:ext cx="6438900" cy="59420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5861" y="1628013"/>
            <a:ext cx="3329940" cy="1065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44536A"/>
                </a:solidFill>
                <a:latin typeface="Calibri"/>
                <a:cs typeface="Calibri"/>
              </a:rPr>
              <a:t>CCP</a:t>
            </a:r>
            <a:r>
              <a:rPr dirty="0" sz="3600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5">
                <a:solidFill>
                  <a:srgbClr val="44536A"/>
                </a:solidFill>
                <a:latin typeface="Calibri"/>
                <a:cs typeface="Calibri"/>
              </a:rPr>
              <a:t>Decision</a:t>
            </a:r>
            <a:r>
              <a:rPr dirty="0" sz="36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75">
                <a:solidFill>
                  <a:srgbClr val="44536A"/>
                </a:solidFill>
                <a:latin typeface="Calibri"/>
                <a:cs typeface="Calibri"/>
              </a:rPr>
              <a:t>Tree</a:t>
            </a:r>
            <a:endParaRPr sz="3600">
              <a:latin typeface="Calibri"/>
              <a:cs typeface="Calibri"/>
            </a:endParaRPr>
          </a:p>
          <a:p>
            <a:pPr algn="ctr" marL="3175">
              <a:lnSpc>
                <a:spcPct val="100000"/>
              </a:lnSpc>
              <a:spcBef>
                <a:spcPts val="25"/>
              </a:spcBef>
            </a:pPr>
            <a:r>
              <a:rPr dirty="0" sz="3200" spc="-5">
                <a:solidFill>
                  <a:srgbClr val="44536A"/>
                </a:solidFill>
                <a:latin typeface="Calibri"/>
                <a:cs typeface="Calibri"/>
              </a:rPr>
              <a:t>(optional</a:t>
            </a:r>
            <a:r>
              <a:rPr dirty="0" sz="32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200" spc="-15">
                <a:solidFill>
                  <a:srgbClr val="44536A"/>
                </a:solidFill>
                <a:latin typeface="Calibri"/>
                <a:cs typeface="Calibri"/>
              </a:rPr>
              <a:t>tool)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92936" y="3212592"/>
            <a:ext cx="1199515" cy="439420"/>
            <a:chOff x="1392936" y="3212592"/>
            <a:chExt cx="1199515" cy="439420"/>
          </a:xfrm>
        </p:grpSpPr>
        <p:sp>
          <p:nvSpPr>
            <p:cNvPr id="5" name="object 5"/>
            <p:cNvSpPr/>
            <p:nvPr/>
          </p:nvSpPr>
          <p:spPr>
            <a:xfrm>
              <a:off x="1399032" y="3218688"/>
              <a:ext cx="1187450" cy="426720"/>
            </a:xfrm>
            <a:custGeom>
              <a:avLst/>
              <a:gdLst/>
              <a:ahLst/>
              <a:cxnLst/>
              <a:rect l="l" t="t" r="r" b="b"/>
              <a:pathLst>
                <a:path w="1187450" h="426720">
                  <a:moveTo>
                    <a:pt x="1116076" y="0"/>
                  </a:moveTo>
                  <a:lnTo>
                    <a:pt x="71120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20" y="426719"/>
                  </a:lnTo>
                  <a:lnTo>
                    <a:pt x="1116076" y="426719"/>
                  </a:lnTo>
                  <a:lnTo>
                    <a:pt x="1143744" y="421126"/>
                  </a:lnTo>
                  <a:lnTo>
                    <a:pt x="1166352" y="405876"/>
                  </a:lnTo>
                  <a:lnTo>
                    <a:pt x="1181602" y="383268"/>
                  </a:lnTo>
                  <a:lnTo>
                    <a:pt x="1187195" y="355600"/>
                  </a:lnTo>
                  <a:lnTo>
                    <a:pt x="1187195" y="71120"/>
                  </a:lnTo>
                  <a:lnTo>
                    <a:pt x="1181602" y="43451"/>
                  </a:lnTo>
                  <a:lnTo>
                    <a:pt x="1166352" y="20843"/>
                  </a:lnTo>
                  <a:lnTo>
                    <a:pt x="1143744" y="5593"/>
                  </a:lnTo>
                  <a:lnTo>
                    <a:pt x="111607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99032" y="3218688"/>
              <a:ext cx="1187450" cy="426720"/>
            </a:xfrm>
            <a:custGeom>
              <a:avLst/>
              <a:gdLst/>
              <a:ahLst/>
              <a:cxnLst/>
              <a:rect l="l" t="t" r="r" b="b"/>
              <a:pathLst>
                <a:path w="1187450" h="42672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20" y="0"/>
                  </a:lnTo>
                  <a:lnTo>
                    <a:pt x="1116076" y="0"/>
                  </a:lnTo>
                  <a:lnTo>
                    <a:pt x="1143744" y="5593"/>
                  </a:lnTo>
                  <a:lnTo>
                    <a:pt x="1166352" y="20843"/>
                  </a:lnTo>
                  <a:lnTo>
                    <a:pt x="1181602" y="43451"/>
                  </a:lnTo>
                  <a:lnTo>
                    <a:pt x="1187195" y="71120"/>
                  </a:lnTo>
                  <a:lnTo>
                    <a:pt x="1187195" y="355600"/>
                  </a:lnTo>
                  <a:lnTo>
                    <a:pt x="1181602" y="383268"/>
                  </a:lnTo>
                  <a:lnTo>
                    <a:pt x="1166352" y="405876"/>
                  </a:lnTo>
                  <a:lnTo>
                    <a:pt x="1143744" y="421126"/>
                  </a:lnTo>
                  <a:lnTo>
                    <a:pt x="1116076" y="426719"/>
                  </a:lnTo>
                  <a:lnTo>
                    <a:pt x="71120" y="426719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501521" y="3197174"/>
            <a:ext cx="991869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99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7604" y="675131"/>
            <a:ext cx="1908175" cy="1047115"/>
          </a:xfrm>
          <a:custGeom>
            <a:avLst/>
            <a:gdLst/>
            <a:ahLst/>
            <a:cxnLst/>
            <a:rect l="l" t="t" r="r" b="b"/>
            <a:pathLst>
              <a:path w="1908175" h="1047114">
                <a:moveTo>
                  <a:pt x="1733550" y="0"/>
                </a:moveTo>
                <a:lnTo>
                  <a:pt x="174498" y="0"/>
                </a:lnTo>
                <a:lnTo>
                  <a:pt x="128102" y="6231"/>
                </a:lnTo>
                <a:lnTo>
                  <a:pt x="86416" y="23819"/>
                </a:lnTo>
                <a:lnTo>
                  <a:pt x="51101" y="51101"/>
                </a:lnTo>
                <a:lnTo>
                  <a:pt x="23819" y="86416"/>
                </a:lnTo>
                <a:lnTo>
                  <a:pt x="6231" y="128102"/>
                </a:lnTo>
                <a:lnTo>
                  <a:pt x="0" y="174497"/>
                </a:lnTo>
                <a:lnTo>
                  <a:pt x="0" y="872489"/>
                </a:lnTo>
                <a:lnTo>
                  <a:pt x="6231" y="918885"/>
                </a:lnTo>
                <a:lnTo>
                  <a:pt x="23819" y="960571"/>
                </a:lnTo>
                <a:lnTo>
                  <a:pt x="51101" y="995886"/>
                </a:lnTo>
                <a:lnTo>
                  <a:pt x="86416" y="1023168"/>
                </a:lnTo>
                <a:lnTo>
                  <a:pt x="128102" y="1040756"/>
                </a:lnTo>
                <a:lnTo>
                  <a:pt x="174498" y="1046988"/>
                </a:lnTo>
                <a:lnTo>
                  <a:pt x="1733550" y="1046988"/>
                </a:lnTo>
                <a:lnTo>
                  <a:pt x="1779945" y="1040756"/>
                </a:lnTo>
                <a:lnTo>
                  <a:pt x="1821631" y="1023168"/>
                </a:lnTo>
                <a:lnTo>
                  <a:pt x="1856946" y="995886"/>
                </a:lnTo>
                <a:lnTo>
                  <a:pt x="1884228" y="960571"/>
                </a:lnTo>
                <a:lnTo>
                  <a:pt x="1901816" y="918885"/>
                </a:lnTo>
                <a:lnTo>
                  <a:pt x="1908048" y="872489"/>
                </a:lnTo>
                <a:lnTo>
                  <a:pt x="1908048" y="174497"/>
                </a:lnTo>
                <a:lnTo>
                  <a:pt x="1901816" y="128102"/>
                </a:lnTo>
                <a:lnTo>
                  <a:pt x="1884228" y="86416"/>
                </a:lnTo>
                <a:lnTo>
                  <a:pt x="1856946" y="51101"/>
                </a:lnTo>
                <a:lnTo>
                  <a:pt x="1821631" y="23819"/>
                </a:lnTo>
                <a:lnTo>
                  <a:pt x="1779945" y="6231"/>
                </a:lnTo>
                <a:lnTo>
                  <a:pt x="173355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63588" y="752983"/>
            <a:ext cx="1659889" cy="8928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1270">
              <a:lnSpc>
                <a:spcPct val="99700"/>
              </a:lnSpc>
              <a:spcBef>
                <a:spcPts val="105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Completed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zard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sis  </a:t>
            </a:r>
            <a:r>
              <a:rPr dirty="0" sz="2100" spc="-5">
                <a:solidFill>
                  <a:srgbClr val="FFFFFF"/>
                </a:solidFill>
                <a:latin typeface="Arial"/>
                <a:cs typeface="Arial"/>
              </a:rPr>
              <a:t>105</a:t>
            </a:r>
            <a:r>
              <a:rPr dirty="0" sz="21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100" spc="-10">
                <a:solidFill>
                  <a:srgbClr val="FFFFFF"/>
                </a:solidFill>
                <a:latin typeface="Arial"/>
                <a:cs typeface="Arial"/>
              </a:rPr>
              <a:t> 107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76542" y="2891993"/>
            <a:ext cx="2552700" cy="849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1610" marR="5080" indent="-16954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dirty="0" sz="1800" spc="-45" b="1">
                <a:solidFill>
                  <a:srgbClr val="001F5F"/>
                </a:solidFill>
                <a:latin typeface="Arial"/>
                <a:cs typeface="Arial"/>
              </a:rPr>
              <a:t>v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dirty="0" sz="1800" spc="-5" b="1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y</a:t>
            </a:r>
            <a:r>
              <a:rPr dirty="0" sz="1800" spc="3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‘</a:t>
            </a:r>
            <a:r>
              <a:rPr dirty="0" sz="1800" spc="-100" b="1">
                <a:solidFill>
                  <a:srgbClr val="001F5F"/>
                </a:solidFill>
                <a:latin typeface="Arial"/>
                <a:cs typeface="Arial"/>
              </a:rPr>
              <a:t>Y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es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’</a:t>
            </a:r>
            <a:r>
              <a:rPr dirty="0" sz="1800" spc="-10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in</a:t>
            </a:r>
            <a:r>
              <a:rPr dirty="0" sz="1800" spc="-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olumn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3  </a:t>
            </a:r>
            <a:r>
              <a:rPr dirty="0" sz="1800" spc="-5" b="1">
                <a:solidFill>
                  <a:srgbClr val="001F5F"/>
                </a:solidFill>
                <a:latin typeface="Arial"/>
                <a:cs typeface="Arial"/>
              </a:rPr>
              <a:t>requires a response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 in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column</a:t>
            </a:r>
            <a:r>
              <a:rPr dirty="0" sz="1800" spc="-1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001F5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6993890" cy="6497320"/>
            <a:chOff x="0" y="0"/>
            <a:chExt cx="6993890" cy="64973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111240" cy="64968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21323" y="2008632"/>
              <a:ext cx="967740" cy="492759"/>
            </a:xfrm>
            <a:custGeom>
              <a:avLst/>
              <a:gdLst/>
              <a:ahLst/>
              <a:cxnLst/>
              <a:rect l="l" t="t" r="r" b="b"/>
              <a:pathLst>
                <a:path w="967740" h="492760">
                  <a:moveTo>
                    <a:pt x="246125" y="0"/>
                  </a:moveTo>
                  <a:lnTo>
                    <a:pt x="0" y="246125"/>
                  </a:lnTo>
                  <a:lnTo>
                    <a:pt x="246125" y="492251"/>
                  </a:lnTo>
                  <a:lnTo>
                    <a:pt x="246125" y="369188"/>
                  </a:lnTo>
                  <a:lnTo>
                    <a:pt x="967740" y="369188"/>
                  </a:lnTo>
                  <a:lnTo>
                    <a:pt x="967740" y="123062"/>
                  </a:lnTo>
                  <a:lnTo>
                    <a:pt x="246125" y="123062"/>
                  </a:lnTo>
                  <a:lnTo>
                    <a:pt x="2461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021323" y="2008632"/>
              <a:ext cx="967740" cy="492759"/>
            </a:xfrm>
            <a:custGeom>
              <a:avLst/>
              <a:gdLst/>
              <a:ahLst/>
              <a:cxnLst/>
              <a:rect l="l" t="t" r="r" b="b"/>
              <a:pathLst>
                <a:path w="967740" h="492760">
                  <a:moveTo>
                    <a:pt x="0" y="246125"/>
                  </a:moveTo>
                  <a:lnTo>
                    <a:pt x="246125" y="0"/>
                  </a:lnTo>
                  <a:lnTo>
                    <a:pt x="246125" y="123062"/>
                  </a:lnTo>
                  <a:lnTo>
                    <a:pt x="967740" y="123062"/>
                  </a:lnTo>
                  <a:lnTo>
                    <a:pt x="967740" y="369188"/>
                  </a:lnTo>
                  <a:lnTo>
                    <a:pt x="246125" y="369188"/>
                  </a:lnTo>
                  <a:lnTo>
                    <a:pt x="246125" y="492251"/>
                  </a:lnTo>
                  <a:lnTo>
                    <a:pt x="0" y="246125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376542" y="2133346"/>
            <a:ext cx="39116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5" b="1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83223" y="4172711"/>
            <a:ext cx="975360" cy="501650"/>
            <a:chOff x="5983223" y="4172711"/>
            <a:chExt cx="975360" cy="501650"/>
          </a:xfrm>
        </p:grpSpPr>
        <p:sp>
          <p:nvSpPr>
            <p:cNvPr id="11" name="object 11"/>
            <p:cNvSpPr/>
            <p:nvPr/>
          </p:nvSpPr>
          <p:spPr>
            <a:xfrm>
              <a:off x="5987795" y="4177283"/>
              <a:ext cx="966469" cy="492759"/>
            </a:xfrm>
            <a:custGeom>
              <a:avLst/>
              <a:gdLst/>
              <a:ahLst/>
              <a:cxnLst/>
              <a:rect l="l" t="t" r="r" b="b"/>
              <a:pathLst>
                <a:path w="966470" h="492760">
                  <a:moveTo>
                    <a:pt x="246125" y="0"/>
                  </a:moveTo>
                  <a:lnTo>
                    <a:pt x="0" y="246126"/>
                  </a:lnTo>
                  <a:lnTo>
                    <a:pt x="246125" y="492252"/>
                  </a:lnTo>
                  <a:lnTo>
                    <a:pt x="246125" y="369189"/>
                  </a:lnTo>
                  <a:lnTo>
                    <a:pt x="966215" y="369189"/>
                  </a:lnTo>
                  <a:lnTo>
                    <a:pt x="966215" y="123063"/>
                  </a:lnTo>
                  <a:lnTo>
                    <a:pt x="246125" y="123063"/>
                  </a:lnTo>
                  <a:lnTo>
                    <a:pt x="2461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987795" y="4177283"/>
              <a:ext cx="966469" cy="492759"/>
            </a:xfrm>
            <a:custGeom>
              <a:avLst/>
              <a:gdLst/>
              <a:ahLst/>
              <a:cxnLst/>
              <a:rect l="l" t="t" r="r" b="b"/>
              <a:pathLst>
                <a:path w="966470" h="492760">
                  <a:moveTo>
                    <a:pt x="0" y="246126"/>
                  </a:moveTo>
                  <a:lnTo>
                    <a:pt x="246125" y="0"/>
                  </a:lnTo>
                  <a:lnTo>
                    <a:pt x="246125" y="123063"/>
                  </a:lnTo>
                  <a:lnTo>
                    <a:pt x="966215" y="123063"/>
                  </a:lnTo>
                  <a:lnTo>
                    <a:pt x="966215" y="369189"/>
                  </a:lnTo>
                  <a:lnTo>
                    <a:pt x="246125" y="369189"/>
                  </a:lnTo>
                  <a:lnTo>
                    <a:pt x="246125" y="492252"/>
                  </a:lnTo>
                  <a:lnTo>
                    <a:pt x="0" y="24612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342126" y="4301744"/>
            <a:ext cx="39116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5" b="1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7604" y="675131"/>
            <a:ext cx="1908175" cy="1047115"/>
          </a:xfrm>
          <a:custGeom>
            <a:avLst/>
            <a:gdLst/>
            <a:ahLst/>
            <a:cxnLst/>
            <a:rect l="l" t="t" r="r" b="b"/>
            <a:pathLst>
              <a:path w="1908175" h="1047114">
                <a:moveTo>
                  <a:pt x="1733550" y="0"/>
                </a:moveTo>
                <a:lnTo>
                  <a:pt x="174498" y="0"/>
                </a:lnTo>
                <a:lnTo>
                  <a:pt x="128102" y="6231"/>
                </a:lnTo>
                <a:lnTo>
                  <a:pt x="86416" y="23819"/>
                </a:lnTo>
                <a:lnTo>
                  <a:pt x="51101" y="51101"/>
                </a:lnTo>
                <a:lnTo>
                  <a:pt x="23819" y="86416"/>
                </a:lnTo>
                <a:lnTo>
                  <a:pt x="6231" y="128102"/>
                </a:lnTo>
                <a:lnTo>
                  <a:pt x="0" y="174497"/>
                </a:lnTo>
                <a:lnTo>
                  <a:pt x="0" y="872489"/>
                </a:lnTo>
                <a:lnTo>
                  <a:pt x="6231" y="918885"/>
                </a:lnTo>
                <a:lnTo>
                  <a:pt x="23819" y="960571"/>
                </a:lnTo>
                <a:lnTo>
                  <a:pt x="51101" y="995886"/>
                </a:lnTo>
                <a:lnTo>
                  <a:pt x="86416" y="1023168"/>
                </a:lnTo>
                <a:lnTo>
                  <a:pt x="128102" y="1040756"/>
                </a:lnTo>
                <a:lnTo>
                  <a:pt x="174498" y="1046988"/>
                </a:lnTo>
                <a:lnTo>
                  <a:pt x="1733550" y="1046988"/>
                </a:lnTo>
                <a:lnTo>
                  <a:pt x="1779945" y="1040756"/>
                </a:lnTo>
                <a:lnTo>
                  <a:pt x="1821631" y="1023168"/>
                </a:lnTo>
                <a:lnTo>
                  <a:pt x="1856946" y="995886"/>
                </a:lnTo>
                <a:lnTo>
                  <a:pt x="1884228" y="960571"/>
                </a:lnTo>
                <a:lnTo>
                  <a:pt x="1901816" y="918885"/>
                </a:lnTo>
                <a:lnTo>
                  <a:pt x="1908048" y="872489"/>
                </a:lnTo>
                <a:lnTo>
                  <a:pt x="1908048" y="174497"/>
                </a:lnTo>
                <a:lnTo>
                  <a:pt x="1901816" y="128102"/>
                </a:lnTo>
                <a:lnTo>
                  <a:pt x="1884228" y="86416"/>
                </a:lnTo>
                <a:lnTo>
                  <a:pt x="1856946" y="51101"/>
                </a:lnTo>
                <a:lnTo>
                  <a:pt x="1821631" y="23819"/>
                </a:lnTo>
                <a:lnTo>
                  <a:pt x="1779945" y="6231"/>
                </a:lnTo>
                <a:lnTo>
                  <a:pt x="173355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63588" y="752983"/>
            <a:ext cx="1659889" cy="8928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1270">
              <a:lnSpc>
                <a:spcPct val="99700"/>
              </a:lnSpc>
              <a:spcBef>
                <a:spcPts val="105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Completed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zard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sis  </a:t>
            </a:r>
            <a:r>
              <a:rPr dirty="0" sz="2100" spc="-5">
                <a:solidFill>
                  <a:srgbClr val="FFFFFF"/>
                </a:solidFill>
                <a:latin typeface="Arial"/>
                <a:cs typeface="Arial"/>
              </a:rPr>
              <a:t>105</a:t>
            </a:r>
            <a:r>
              <a:rPr dirty="0" sz="21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100" spc="-10">
                <a:solidFill>
                  <a:srgbClr val="FFFFFF"/>
                </a:solidFill>
                <a:latin typeface="Arial"/>
                <a:cs typeface="Arial"/>
              </a:rPr>
              <a:t> 107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40" y="89915"/>
            <a:ext cx="6690995" cy="6407150"/>
            <a:chOff x="15240" y="89915"/>
            <a:chExt cx="6690995" cy="64071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89915"/>
              <a:ext cx="5832348" cy="64068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33287" y="3174492"/>
              <a:ext cx="967740" cy="492759"/>
            </a:xfrm>
            <a:custGeom>
              <a:avLst/>
              <a:gdLst/>
              <a:ahLst/>
              <a:cxnLst/>
              <a:rect l="l" t="t" r="r" b="b"/>
              <a:pathLst>
                <a:path w="967740" h="492760">
                  <a:moveTo>
                    <a:pt x="246125" y="0"/>
                  </a:moveTo>
                  <a:lnTo>
                    <a:pt x="0" y="246125"/>
                  </a:lnTo>
                  <a:lnTo>
                    <a:pt x="246125" y="492252"/>
                  </a:lnTo>
                  <a:lnTo>
                    <a:pt x="246125" y="369188"/>
                  </a:lnTo>
                  <a:lnTo>
                    <a:pt x="967739" y="369188"/>
                  </a:lnTo>
                  <a:lnTo>
                    <a:pt x="967739" y="123062"/>
                  </a:lnTo>
                  <a:lnTo>
                    <a:pt x="246125" y="123062"/>
                  </a:lnTo>
                  <a:lnTo>
                    <a:pt x="2461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733287" y="3174492"/>
              <a:ext cx="967740" cy="492759"/>
            </a:xfrm>
            <a:custGeom>
              <a:avLst/>
              <a:gdLst/>
              <a:ahLst/>
              <a:cxnLst/>
              <a:rect l="l" t="t" r="r" b="b"/>
              <a:pathLst>
                <a:path w="967740" h="492760">
                  <a:moveTo>
                    <a:pt x="0" y="246125"/>
                  </a:moveTo>
                  <a:lnTo>
                    <a:pt x="246125" y="0"/>
                  </a:lnTo>
                  <a:lnTo>
                    <a:pt x="246125" y="123062"/>
                  </a:lnTo>
                  <a:lnTo>
                    <a:pt x="967739" y="123062"/>
                  </a:lnTo>
                  <a:lnTo>
                    <a:pt x="967739" y="369188"/>
                  </a:lnTo>
                  <a:lnTo>
                    <a:pt x="246125" y="369188"/>
                  </a:lnTo>
                  <a:lnTo>
                    <a:pt x="246125" y="492252"/>
                  </a:lnTo>
                  <a:lnTo>
                    <a:pt x="0" y="246125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088507" y="2246452"/>
            <a:ext cx="276098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9890" marR="5080" indent="-16954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dirty="0" sz="1800" spc="-45" b="1">
                <a:solidFill>
                  <a:srgbClr val="001F5F"/>
                </a:solidFill>
                <a:latin typeface="Arial"/>
                <a:cs typeface="Arial"/>
              </a:rPr>
              <a:t>v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dirty="0" sz="1800" spc="-5" b="1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y</a:t>
            </a:r>
            <a:r>
              <a:rPr dirty="0" sz="1800" spc="3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‘</a:t>
            </a:r>
            <a:r>
              <a:rPr dirty="0" sz="1800" spc="-100" b="1">
                <a:solidFill>
                  <a:srgbClr val="001F5F"/>
                </a:solidFill>
                <a:latin typeface="Arial"/>
                <a:cs typeface="Arial"/>
              </a:rPr>
              <a:t>Y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es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’</a:t>
            </a:r>
            <a:r>
              <a:rPr dirty="0" sz="1800" spc="-10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in</a:t>
            </a:r>
            <a:r>
              <a:rPr dirty="0" sz="1800" spc="-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olumn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3  </a:t>
            </a:r>
            <a:r>
              <a:rPr dirty="0" sz="1800" spc="-5" b="1">
                <a:solidFill>
                  <a:srgbClr val="001F5F"/>
                </a:solidFill>
                <a:latin typeface="Arial"/>
                <a:cs typeface="Arial"/>
              </a:rPr>
              <a:t>requires a response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 in</a:t>
            </a:r>
            <a:r>
              <a:rPr dirty="0" sz="1800" spc="-1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Arial"/>
                <a:cs typeface="Arial"/>
              </a:rPr>
              <a:t>column</a:t>
            </a:r>
            <a:r>
              <a:rPr dirty="0" sz="1800" spc="-1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001F5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350" spc="5" b="1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92140" y="4192523"/>
            <a:ext cx="975360" cy="501650"/>
            <a:chOff x="5692140" y="4192523"/>
            <a:chExt cx="975360" cy="501650"/>
          </a:xfrm>
        </p:grpSpPr>
        <p:sp>
          <p:nvSpPr>
            <p:cNvPr id="10" name="object 10"/>
            <p:cNvSpPr/>
            <p:nvPr/>
          </p:nvSpPr>
          <p:spPr>
            <a:xfrm>
              <a:off x="5696712" y="4197095"/>
              <a:ext cx="966469" cy="492759"/>
            </a:xfrm>
            <a:custGeom>
              <a:avLst/>
              <a:gdLst/>
              <a:ahLst/>
              <a:cxnLst/>
              <a:rect l="l" t="t" r="r" b="b"/>
              <a:pathLst>
                <a:path w="966470" h="492760">
                  <a:moveTo>
                    <a:pt x="246125" y="0"/>
                  </a:moveTo>
                  <a:lnTo>
                    <a:pt x="0" y="246125"/>
                  </a:lnTo>
                  <a:lnTo>
                    <a:pt x="246125" y="492251"/>
                  </a:lnTo>
                  <a:lnTo>
                    <a:pt x="246125" y="369188"/>
                  </a:lnTo>
                  <a:lnTo>
                    <a:pt x="966215" y="369188"/>
                  </a:lnTo>
                  <a:lnTo>
                    <a:pt x="966215" y="123062"/>
                  </a:lnTo>
                  <a:lnTo>
                    <a:pt x="246125" y="123062"/>
                  </a:lnTo>
                  <a:lnTo>
                    <a:pt x="2461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696712" y="4197095"/>
              <a:ext cx="966469" cy="492759"/>
            </a:xfrm>
            <a:custGeom>
              <a:avLst/>
              <a:gdLst/>
              <a:ahLst/>
              <a:cxnLst/>
              <a:rect l="l" t="t" r="r" b="b"/>
              <a:pathLst>
                <a:path w="966470" h="492760">
                  <a:moveTo>
                    <a:pt x="0" y="246125"/>
                  </a:moveTo>
                  <a:lnTo>
                    <a:pt x="246125" y="0"/>
                  </a:lnTo>
                  <a:lnTo>
                    <a:pt x="246125" y="123062"/>
                  </a:lnTo>
                  <a:lnTo>
                    <a:pt x="966215" y="123062"/>
                  </a:lnTo>
                  <a:lnTo>
                    <a:pt x="966215" y="369188"/>
                  </a:lnTo>
                  <a:lnTo>
                    <a:pt x="246125" y="369188"/>
                  </a:lnTo>
                  <a:lnTo>
                    <a:pt x="246125" y="492251"/>
                  </a:lnTo>
                  <a:lnTo>
                    <a:pt x="0" y="24612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051041" y="4321809"/>
            <a:ext cx="39116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5" b="1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291" y="614248"/>
            <a:ext cx="77089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001F5F"/>
                </a:solidFill>
              </a:rPr>
              <a:t>Conclusions </a:t>
            </a:r>
            <a:r>
              <a:rPr dirty="0" spc="-25">
                <a:solidFill>
                  <a:srgbClr val="001F5F"/>
                </a:solidFill>
              </a:rPr>
              <a:t>from</a:t>
            </a:r>
            <a:r>
              <a:rPr dirty="0" spc="-5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the</a:t>
            </a:r>
            <a:r>
              <a:rPr dirty="0" spc="-5">
                <a:solidFill>
                  <a:srgbClr val="001F5F"/>
                </a:solidFill>
              </a:rPr>
              <a:t> </a:t>
            </a:r>
            <a:r>
              <a:rPr dirty="0" spc="-25">
                <a:solidFill>
                  <a:srgbClr val="001F5F"/>
                </a:solidFill>
              </a:rPr>
              <a:t>Hazard</a:t>
            </a:r>
            <a:r>
              <a:rPr dirty="0" spc="-20">
                <a:solidFill>
                  <a:srgbClr val="001F5F"/>
                </a:solidFill>
              </a:rPr>
              <a:t> </a:t>
            </a:r>
            <a:r>
              <a:rPr dirty="0" spc="-10">
                <a:solidFill>
                  <a:srgbClr val="001F5F"/>
                </a:solidFill>
              </a:rPr>
              <a:t>Analysis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1283969" y="1615567"/>
            <a:ext cx="7055484" cy="390906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417830" marR="348615" indent="-405765">
              <a:lnSpc>
                <a:spcPts val="3020"/>
              </a:lnSpc>
              <a:spcBef>
                <a:spcPts val="480"/>
              </a:spcBef>
              <a:buFont typeface="Wingdings"/>
              <a:buChar char=""/>
              <a:tabLst>
                <a:tab pos="415925" algn="l"/>
                <a:tab pos="416559" algn="l"/>
              </a:tabLst>
            </a:pP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Histamine</a:t>
            </a:r>
            <a:r>
              <a:rPr dirty="0" sz="2800" spc="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dirty="0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significant</a:t>
            </a:r>
            <a:r>
              <a:rPr dirty="0" sz="28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F5F"/>
                </a:solidFill>
                <a:latin typeface="Calibri"/>
                <a:cs typeface="Calibri"/>
              </a:rPr>
              <a:t>food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safety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hazard </a:t>
            </a:r>
            <a:r>
              <a:rPr dirty="0" sz="2800" spc="-6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dirty="0" sz="2800" spc="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there</a:t>
            </a:r>
            <a:r>
              <a:rPr dirty="0" sz="2800" spc="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are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three</a:t>
            </a:r>
            <a:r>
              <a:rPr dirty="0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CCPs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F5F"/>
                </a:solidFill>
                <a:latin typeface="Calibri"/>
                <a:cs typeface="Calibri"/>
              </a:rPr>
              <a:t>for</a:t>
            </a:r>
            <a:r>
              <a:rPr dirty="0" sz="2800" spc="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this</a:t>
            </a:r>
            <a:r>
              <a:rPr dirty="0" sz="28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hazard: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CCP 1.</a:t>
            </a:r>
            <a:r>
              <a:rPr dirty="0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Receive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fresh</a:t>
            </a:r>
            <a:r>
              <a:rPr dirty="0" sz="28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fish</a:t>
            </a:r>
            <a:endParaRPr sz="2800">
              <a:latin typeface="Calibri"/>
              <a:cs typeface="Calibri"/>
            </a:endParaRPr>
          </a:p>
          <a:p>
            <a:pPr marL="550545">
              <a:lnSpc>
                <a:spcPts val="2820"/>
              </a:lnSpc>
            </a:pP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CCP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 2.</a:t>
            </a:r>
            <a:r>
              <a:rPr dirty="0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Refrigerated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F5F"/>
                </a:solidFill>
                <a:latin typeface="Calibri"/>
                <a:cs typeface="Calibri"/>
              </a:rPr>
              <a:t>storage,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 and</a:t>
            </a:r>
            <a:endParaRPr sz="2800">
              <a:latin typeface="Calibri"/>
              <a:cs typeface="Calibri"/>
            </a:endParaRPr>
          </a:p>
          <a:p>
            <a:pPr marL="579120">
              <a:lnSpc>
                <a:spcPts val="3190"/>
              </a:lnSpc>
            </a:pP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CCP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3.</a:t>
            </a:r>
            <a:r>
              <a:rPr dirty="0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Finished</a:t>
            </a:r>
            <a:r>
              <a:rPr dirty="0" sz="2800" spc="4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product</a:t>
            </a:r>
            <a:r>
              <a:rPr dirty="0" sz="2800" spc="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refrigerated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F5F"/>
                </a:solidFill>
                <a:latin typeface="Calibri"/>
                <a:cs typeface="Calibri"/>
              </a:rPr>
              <a:t>storage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Calibri"/>
              <a:cs typeface="Calibri"/>
            </a:endParaRPr>
          </a:p>
          <a:p>
            <a:pPr marL="469900" marR="5080" indent="-457200">
              <a:lnSpc>
                <a:spcPct val="90000"/>
              </a:lnSpc>
              <a:buClr>
                <a:srgbClr val="001F5F"/>
              </a:buClr>
              <a:buFont typeface="Wingdings"/>
              <a:buChar char=""/>
              <a:tabLst>
                <a:tab pos="550545" algn="l"/>
                <a:tab pos="551180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Undeclared</a:t>
            </a:r>
            <a:r>
              <a:rPr dirty="0" sz="28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food</a:t>
            </a:r>
            <a:r>
              <a:rPr dirty="0" sz="2800" spc="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allergen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is a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significant</a:t>
            </a:r>
            <a:r>
              <a:rPr dirty="0" sz="2800" spc="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F5F"/>
                </a:solidFill>
                <a:latin typeface="Calibri"/>
                <a:cs typeface="Calibri"/>
              </a:rPr>
              <a:t>food </a:t>
            </a:r>
            <a:r>
              <a:rPr dirty="0" sz="2800" spc="-6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safety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hazard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 and</a:t>
            </a:r>
            <a:r>
              <a:rPr dirty="0" sz="28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there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dirty="0" sz="2800" spc="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one</a:t>
            </a:r>
            <a:r>
              <a:rPr dirty="0" sz="2800" spc="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CCP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F5F"/>
                </a:solidFill>
                <a:latin typeface="Calibri"/>
                <a:cs typeface="Calibri"/>
              </a:rPr>
              <a:t>for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 this </a:t>
            </a:r>
            <a:r>
              <a:rPr dirty="0" sz="28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hazard:</a:t>
            </a:r>
            <a:endParaRPr sz="2800">
              <a:latin typeface="Calibri"/>
              <a:cs typeface="Calibri"/>
            </a:endParaRPr>
          </a:p>
          <a:p>
            <a:pPr marL="631190">
              <a:lnSpc>
                <a:spcPts val="3025"/>
              </a:lnSpc>
            </a:pP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CCP</a:t>
            </a: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4. 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Weigh/Pack/Label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995" y="905255"/>
            <a:ext cx="7801356" cy="49255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30066" y="441706"/>
            <a:ext cx="406336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/>
              <a:t>Layers</a:t>
            </a:r>
            <a:r>
              <a:rPr dirty="0" sz="4400" spc="-30"/>
              <a:t> </a:t>
            </a:r>
            <a:r>
              <a:rPr dirty="0" sz="4400" spc="-5"/>
              <a:t>of</a:t>
            </a:r>
            <a:r>
              <a:rPr dirty="0" sz="4400" spc="-30"/>
              <a:t> </a:t>
            </a:r>
            <a:r>
              <a:rPr dirty="0" sz="4400" spc="-20"/>
              <a:t>Controls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37989" y="758698"/>
            <a:ext cx="3917315" cy="5970270"/>
            <a:chOff x="4737989" y="758698"/>
            <a:chExt cx="3917315" cy="5970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5148" y="778764"/>
              <a:ext cx="3259836" cy="42306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365242" y="768858"/>
              <a:ext cx="3279775" cy="4250690"/>
            </a:xfrm>
            <a:custGeom>
              <a:avLst/>
              <a:gdLst/>
              <a:ahLst/>
              <a:cxnLst/>
              <a:rect l="l" t="t" r="r" b="b"/>
              <a:pathLst>
                <a:path w="3279775" h="4250690">
                  <a:moveTo>
                    <a:pt x="0" y="4250436"/>
                  </a:moveTo>
                  <a:lnTo>
                    <a:pt x="3279648" y="4250436"/>
                  </a:lnTo>
                  <a:lnTo>
                    <a:pt x="3279648" y="0"/>
                  </a:lnTo>
                  <a:lnTo>
                    <a:pt x="0" y="0"/>
                  </a:lnTo>
                  <a:lnTo>
                    <a:pt x="0" y="4250436"/>
                  </a:lnTo>
                  <a:close/>
                </a:path>
              </a:pathLst>
            </a:custGeom>
            <a:ln w="19811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7989" y="2690659"/>
              <a:ext cx="3178314" cy="40381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0311" y="290321"/>
            <a:ext cx="4041775" cy="1671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1F3863"/>
                </a:solidFill>
              </a:rPr>
              <a:t>Remember</a:t>
            </a:r>
            <a:r>
              <a:rPr dirty="0" sz="3600" spc="-65">
                <a:solidFill>
                  <a:srgbClr val="1F3863"/>
                </a:solidFill>
              </a:rPr>
              <a:t> </a:t>
            </a:r>
            <a:r>
              <a:rPr dirty="0" sz="3600" spc="-25">
                <a:solidFill>
                  <a:srgbClr val="1F3863"/>
                </a:solidFill>
              </a:rPr>
              <a:t>to</a:t>
            </a:r>
            <a:r>
              <a:rPr dirty="0" sz="3600" spc="-20">
                <a:solidFill>
                  <a:srgbClr val="1F3863"/>
                </a:solidFill>
              </a:rPr>
              <a:t> </a:t>
            </a:r>
            <a:r>
              <a:rPr dirty="0" sz="3600" spc="-5">
                <a:solidFill>
                  <a:srgbClr val="1F3863"/>
                </a:solidFill>
              </a:rPr>
              <a:t>use</a:t>
            </a:r>
            <a:r>
              <a:rPr dirty="0" sz="3600" spc="-35">
                <a:solidFill>
                  <a:srgbClr val="1F3863"/>
                </a:solidFill>
              </a:rPr>
              <a:t> </a:t>
            </a:r>
            <a:r>
              <a:rPr dirty="0" sz="3600">
                <a:solidFill>
                  <a:srgbClr val="1F3863"/>
                </a:solidFill>
              </a:rPr>
              <a:t>the </a:t>
            </a:r>
            <a:r>
              <a:rPr dirty="0" sz="3600" spc="-800">
                <a:solidFill>
                  <a:srgbClr val="1F3863"/>
                </a:solidFill>
              </a:rPr>
              <a:t> </a:t>
            </a:r>
            <a:r>
              <a:rPr dirty="0" sz="3600" spc="-10">
                <a:solidFill>
                  <a:srgbClr val="1F3863"/>
                </a:solidFill>
              </a:rPr>
              <a:t>recommendations </a:t>
            </a:r>
            <a:r>
              <a:rPr dirty="0" sz="3600">
                <a:solidFill>
                  <a:srgbClr val="1F3863"/>
                </a:solidFill>
              </a:rPr>
              <a:t>in </a:t>
            </a:r>
            <a:r>
              <a:rPr dirty="0" sz="3600" spc="5">
                <a:solidFill>
                  <a:srgbClr val="1F3863"/>
                </a:solidFill>
              </a:rPr>
              <a:t> </a:t>
            </a:r>
            <a:r>
              <a:rPr dirty="0" sz="3600">
                <a:solidFill>
                  <a:srgbClr val="1F3863"/>
                </a:solidFill>
              </a:rPr>
              <a:t>the</a:t>
            </a:r>
            <a:r>
              <a:rPr dirty="0" sz="3600" spc="-25">
                <a:solidFill>
                  <a:srgbClr val="1F3863"/>
                </a:solidFill>
              </a:rPr>
              <a:t> </a:t>
            </a:r>
            <a:r>
              <a:rPr dirty="0" sz="3600" spc="-20">
                <a:solidFill>
                  <a:srgbClr val="1F3863"/>
                </a:solidFill>
              </a:rPr>
              <a:t>FDA</a:t>
            </a:r>
            <a:r>
              <a:rPr dirty="0" sz="3600" spc="-25">
                <a:solidFill>
                  <a:srgbClr val="1F3863"/>
                </a:solidFill>
              </a:rPr>
              <a:t> </a:t>
            </a:r>
            <a:r>
              <a:rPr dirty="0" sz="3600">
                <a:solidFill>
                  <a:srgbClr val="1F3863"/>
                </a:solidFill>
              </a:rPr>
              <a:t>Guide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649325" y="2321179"/>
            <a:ext cx="3813175" cy="252857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0"/>
              </a:spcBef>
            </a:pPr>
            <a:r>
              <a:rPr dirty="0" sz="2800" spc="-20" b="1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dirty="0" sz="2800" spc="-1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1F3863"/>
                </a:solidFill>
                <a:latin typeface="Calibri"/>
                <a:cs typeface="Calibri"/>
              </a:rPr>
              <a:t>example,</a:t>
            </a:r>
            <a:r>
              <a:rPr dirty="0" sz="2800" spc="2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1F3863"/>
                </a:solidFill>
                <a:latin typeface="Calibri"/>
                <a:cs typeface="Calibri"/>
              </a:rPr>
              <a:t>‘Likely</a:t>
            </a:r>
            <a:r>
              <a:rPr dirty="0" sz="2800" spc="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1F3863"/>
                </a:solidFill>
                <a:latin typeface="Calibri"/>
                <a:cs typeface="Calibri"/>
              </a:rPr>
              <a:t>CCPs’ </a:t>
            </a:r>
            <a:r>
              <a:rPr dirty="0" sz="2800" spc="-62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dirty="0" sz="2800" spc="-10" b="1">
                <a:solidFill>
                  <a:srgbClr val="1F3863"/>
                </a:solidFill>
                <a:latin typeface="Calibri"/>
                <a:cs typeface="Calibri"/>
              </a:rPr>
              <a:t> histamine</a:t>
            </a:r>
            <a:r>
              <a:rPr dirty="0" sz="2800" spc="1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1F3863"/>
                </a:solidFill>
                <a:latin typeface="Calibri"/>
                <a:cs typeface="Calibri"/>
              </a:rPr>
              <a:t>formation </a:t>
            </a:r>
            <a:r>
              <a:rPr dirty="0" sz="2800" spc="-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(FDA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 Guide,</a:t>
            </a:r>
            <a:r>
              <a:rPr dirty="0" sz="2400" spc="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 7)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dirty="0" sz="2800" spc="-5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35" b="1">
                <a:solidFill>
                  <a:srgbClr val="1F3863"/>
                </a:solidFill>
                <a:latin typeface="Calibri"/>
                <a:cs typeface="Calibri"/>
              </a:rPr>
              <a:t>food</a:t>
            </a:r>
            <a:r>
              <a:rPr dirty="0" sz="2800" spc="-5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35" b="1">
                <a:solidFill>
                  <a:srgbClr val="1F3863"/>
                </a:solidFill>
                <a:latin typeface="Calibri"/>
                <a:cs typeface="Calibri"/>
              </a:rPr>
              <a:t>allergens</a:t>
            </a:r>
            <a:endParaRPr sz="2800">
              <a:latin typeface="Calibri"/>
              <a:cs typeface="Calibri"/>
            </a:endParaRPr>
          </a:p>
          <a:p>
            <a:pPr marL="24765">
              <a:lnSpc>
                <a:spcPct val="100000"/>
              </a:lnSpc>
              <a:spcBef>
                <a:spcPts val="30"/>
              </a:spcBef>
            </a:pPr>
            <a:r>
              <a:rPr dirty="0" sz="2400" spc="-35" b="1">
                <a:solidFill>
                  <a:srgbClr val="1F3863"/>
                </a:solidFill>
                <a:latin typeface="Calibri"/>
                <a:cs typeface="Calibri"/>
              </a:rPr>
              <a:t>(FDA</a:t>
            </a:r>
            <a:r>
              <a:rPr dirty="0" sz="2400" spc="-5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F3863"/>
                </a:solidFill>
                <a:latin typeface="Calibri"/>
                <a:cs typeface="Calibri"/>
              </a:rPr>
              <a:t>Guide,</a:t>
            </a:r>
            <a:r>
              <a:rPr dirty="0" sz="2400" spc="-3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dirty="0" sz="2400" spc="-4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19)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90950" y="239268"/>
            <a:ext cx="2090420" cy="3261360"/>
            <a:chOff x="3790950" y="239268"/>
            <a:chExt cx="2090420" cy="3261360"/>
          </a:xfrm>
        </p:grpSpPr>
        <p:sp>
          <p:nvSpPr>
            <p:cNvPr id="9" name="object 9"/>
            <p:cNvSpPr/>
            <p:nvPr/>
          </p:nvSpPr>
          <p:spPr>
            <a:xfrm>
              <a:off x="3790950" y="3328943"/>
              <a:ext cx="974725" cy="171450"/>
            </a:xfrm>
            <a:custGeom>
              <a:avLst/>
              <a:gdLst/>
              <a:ahLst/>
              <a:cxnLst/>
              <a:rect l="l" t="t" r="r" b="b"/>
              <a:pathLst>
                <a:path w="974725" h="171450">
                  <a:moveTo>
                    <a:pt x="898924" y="85578"/>
                  </a:moveTo>
                  <a:lnTo>
                    <a:pt x="812926" y="135743"/>
                  </a:lnTo>
                  <a:lnTo>
                    <a:pt x="807247" y="140795"/>
                  </a:lnTo>
                  <a:lnTo>
                    <a:pt x="804068" y="147395"/>
                  </a:lnTo>
                  <a:lnTo>
                    <a:pt x="803604" y="154709"/>
                  </a:lnTo>
                  <a:lnTo>
                    <a:pt x="806069" y="161905"/>
                  </a:lnTo>
                  <a:lnTo>
                    <a:pt x="811119" y="167512"/>
                  </a:lnTo>
                  <a:lnTo>
                    <a:pt x="817705" y="170668"/>
                  </a:lnTo>
                  <a:lnTo>
                    <a:pt x="824982" y="171156"/>
                  </a:lnTo>
                  <a:lnTo>
                    <a:pt x="832103" y="168763"/>
                  </a:lnTo>
                  <a:lnTo>
                    <a:pt x="941965" y="104628"/>
                  </a:lnTo>
                  <a:lnTo>
                    <a:pt x="936878" y="104628"/>
                  </a:lnTo>
                  <a:lnTo>
                    <a:pt x="936878" y="102088"/>
                  </a:lnTo>
                  <a:lnTo>
                    <a:pt x="927226" y="102088"/>
                  </a:lnTo>
                  <a:lnTo>
                    <a:pt x="898924" y="85578"/>
                  </a:lnTo>
                  <a:close/>
                </a:path>
                <a:path w="974725" h="171450">
                  <a:moveTo>
                    <a:pt x="866266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866266" y="104628"/>
                  </a:lnTo>
                  <a:lnTo>
                    <a:pt x="898924" y="85578"/>
                  </a:lnTo>
                  <a:lnTo>
                    <a:pt x="866266" y="66528"/>
                  </a:lnTo>
                  <a:close/>
                </a:path>
                <a:path w="974725" h="171450">
                  <a:moveTo>
                    <a:pt x="941965" y="66528"/>
                  </a:moveTo>
                  <a:lnTo>
                    <a:pt x="936878" y="66528"/>
                  </a:lnTo>
                  <a:lnTo>
                    <a:pt x="936878" y="104628"/>
                  </a:lnTo>
                  <a:lnTo>
                    <a:pt x="941965" y="104628"/>
                  </a:lnTo>
                  <a:lnTo>
                    <a:pt x="974598" y="85578"/>
                  </a:lnTo>
                  <a:lnTo>
                    <a:pt x="941965" y="66528"/>
                  </a:lnTo>
                  <a:close/>
                </a:path>
                <a:path w="974725" h="171450">
                  <a:moveTo>
                    <a:pt x="927226" y="69068"/>
                  </a:moveTo>
                  <a:lnTo>
                    <a:pt x="898924" y="85578"/>
                  </a:lnTo>
                  <a:lnTo>
                    <a:pt x="927226" y="102088"/>
                  </a:lnTo>
                  <a:lnTo>
                    <a:pt x="927226" y="69068"/>
                  </a:lnTo>
                  <a:close/>
                </a:path>
                <a:path w="974725" h="171450">
                  <a:moveTo>
                    <a:pt x="936878" y="69068"/>
                  </a:moveTo>
                  <a:lnTo>
                    <a:pt x="927226" y="69068"/>
                  </a:lnTo>
                  <a:lnTo>
                    <a:pt x="927226" y="102088"/>
                  </a:lnTo>
                  <a:lnTo>
                    <a:pt x="936878" y="102088"/>
                  </a:lnTo>
                  <a:lnTo>
                    <a:pt x="936878" y="69068"/>
                  </a:lnTo>
                  <a:close/>
                </a:path>
                <a:path w="974725" h="171450">
                  <a:moveTo>
                    <a:pt x="824982" y="0"/>
                  </a:moveTo>
                  <a:lnTo>
                    <a:pt x="817705" y="488"/>
                  </a:lnTo>
                  <a:lnTo>
                    <a:pt x="811119" y="3643"/>
                  </a:lnTo>
                  <a:lnTo>
                    <a:pt x="806069" y="9251"/>
                  </a:lnTo>
                  <a:lnTo>
                    <a:pt x="803604" y="16446"/>
                  </a:lnTo>
                  <a:lnTo>
                    <a:pt x="804068" y="23760"/>
                  </a:lnTo>
                  <a:lnTo>
                    <a:pt x="807247" y="30360"/>
                  </a:lnTo>
                  <a:lnTo>
                    <a:pt x="812926" y="35413"/>
                  </a:lnTo>
                  <a:lnTo>
                    <a:pt x="898924" y="85578"/>
                  </a:lnTo>
                  <a:lnTo>
                    <a:pt x="927226" y="69068"/>
                  </a:lnTo>
                  <a:lnTo>
                    <a:pt x="936878" y="69068"/>
                  </a:lnTo>
                  <a:lnTo>
                    <a:pt x="936878" y="66528"/>
                  </a:lnTo>
                  <a:lnTo>
                    <a:pt x="941965" y="66528"/>
                  </a:lnTo>
                  <a:lnTo>
                    <a:pt x="832103" y="2393"/>
                  </a:lnTo>
                  <a:lnTo>
                    <a:pt x="824982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875275" y="245364"/>
              <a:ext cx="1000125" cy="1066800"/>
            </a:xfrm>
            <a:custGeom>
              <a:avLst/>
              <a:gdLst/>
              <a:ahLst/>
              <a:cxnLst/>
              <a:rect l="l" t="t" r="r" b="b"/>
              <a:pathLst>
                <a:path w="1000125" h="1066800">
                  <a:moveTo>
                    <a:pt x="672084" y="0"/>
                  </a:moveTo>
                  <a:lnTo>
                    <a:pt x="499872" y="286511"/>
                  </a:lnTo>
                  <a:lnTo>
                    <a:pt x="386588" y="113283"/>
                  </a:lnTo>
                  <a:lnTo>
                    <a:pt x="338454" y="312165"/>
                  </a:lnTo>
                  <a:lnTo>
                    <a:pt x="17145" y="113283"/>
                  </a:lnTo>
                  <a:lnTo>
                    <a:pt x="214122" y="376173"/>
                  </a:lnTo>
                  <a:lnTo>
                    <a:pt x="0" y="425449"/>
                  </a:lnTo>
                  <a:lnTo>
                    <a:pt x="172212" y="581532"/>
                  </a:lnTo>
                  <a:lnTo>
                    <a:pt x="6223" y="720470"/>
                  </a:lnTo>
                  <a:lnTo>
                    <a:pt x="262254" y="688339"/>
                  </a:lnTo>
                  <a:lnTo>
                    <a:pt x="220345" y="870076"/>
                  </a:lnTo>
                  <a:lnTo>
                    <a:pt x="357124" y="771778"/>
                  </a:lnTo>
                  <a:lnTo>
                    <a:pt x="392684" y="1066799"/>
                  </a:lnTo>
                  <a:lnTo>
                    <a:pt x="487425" y="737615"/>
                  </a:lnTo>
                  <a:lnTo>
                    <a:pt x="613156" y="974724"/>
                  </a:lnTo>
                  <a:lnTo>
                    <a:pt x="648970" y="713993"/>
                  </a:lnTo>
                  <a:lnTo>
                    <a:pt x="839851" y="893698"/>
                  </a:lnTo>
                  <a:lnTo>
                    <a:pt x="779272" y="639190"/>
                  </a:lnTo>
                  <a:lnTo>
                    <a:pt x="999744" y="656335"/>
                  </a:lnTo>
                  <a:lnTo>
                    <a:pt x="814959" y="517397"/>
                  </a:lnTo>
                  <a:lnTo>
                    <a:pt x="976502" y="401827"/>
                  </a:lnTo>
                  <a:lnTo>
                    <a:pt x="773049" y="361314"/>
                  </a:lnTo>
                  <a:lnTo>
                    <a:pt x="850646" y="220090"/>
                  </a:lnTo>
                  <a:lnTo>
                    <a:pt x="655193" y="263016"/>
                  </a:lnTo>
                  <a:lnTo>
                    <a:pt x="67208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75275" y="245364"/>
              <a:ext cx="1000125" cy="1066800"/>
            </a:xfrm>
            <a:custGeom>
              <a:avLst/>
              <a:gdLst/>
              <a:ahLst/>
              <a:cxnLst/>
              <a:rect l="l" t="t" r="r" b="b"/>
              <a:pathLst>
                <a:path w="1000125" h="1066800">
                  <a:moveTo>
                    <a:pt x="499872" y="286511"/>
                  </a:moveTo>
                  <a:lnTo>
                    <a:pt x="672084" y="0"/>
                  </a:lnTo>
                  <a:lnTo>
                    <a:pt x="655193" y="263016"/>
                  </a:lnTo>
                  <a:lnTo>
                    <a:pt x="850646" y="220090"/>
                  </a:lnTo>
                  <a:lnTo>
                    <a:pt x="773049" y="361314"/>
                  </a:lnTo>
                  <a:lnTo>
                    <a:pt x="976502" y="401827"/>
                  </a:lnTo>
                  <a:lnTo>
                    <a:pt x="814959" y="517397"/>
                  </a:lnTo>
                  <a:lnTo>
                    <a:pt x="999744" y="656335"/>
                  </a:lnTo>
                  <a:lnTo>
                    <a:pt x="779272" y="639190"/>
                  </a:lnTo>
                  <a:lnTo>
                    <a:pt x="839851" y="893698"/>
                  </a:lnTo>
                  <a:lnTo>
                    <a:pt x="648970" y="713993"/>
                  </a:lnTo>
                  <a:lnTo>
                    <a:pt x="613156" y="974724"/>
                  </a:lnTo>
                  <a:lnTo>
                    <a:pt x="487425" y="737615"/>
                  </a:lnTo>
                  <a:lnTo>
                    <a:pt x="392684" y="1066799"/>
                  </a:lnTo>
                  <a:lnTo>
                    <a:pt x="357124" y="771778"/>
                  </a:lnTo>
                  <a:lnTo>
                    <a:pt x="220345" y="870076"/>
                  </a:lnTo>
                  <a:lnTo>
                    <a:pt x="262254" y="688339"/>
                  </a:lnTo>
                  <a:lnTo>
                    <a:pt x="6223" y="720470"/>
                  </a:lnTo>
                  <a:lnTo>
                    <a:pt x="172212" y="581532"/>
                  </a:lnTo>
                  <a:lnTo>
                    <a:pt x="0" y="425449"/>
                  </a:lnTo>
                  <a:lnTo>
                    <a:pt x="214122" y="376173"/>
                  </a:lnTo>
                  <a:lnTo>
                    <a:pt x="17145" y="113283"/>
                  </a:lnTo>
                  <a:lnTo>
                    <a:pt x="338454" y="312165"/>
                  </a:lnTo>
                  <a:lnTo>
                    <a:pt x="386588" y="113283"/>
                  </a:lnTo>
                  <a:lnTo>
                    <a:pt x="499872" y="28651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5160645" y="601167"/>
            <a:ext cx="40322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40" b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sz="2000" b="1">
                <a:solidFill>
                  <a:srgbClr val="FF0000"/>
                </a:solidFill>
                <a:latin typeface="Arial"/>
                <a:cs typeface="Arial"/>
              </a:rPr>
              <a:t>ip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8721" y="167386"/>
            <a:ext cx="1014094" cy="1079500"/>
            <a:chOff x="188721" y="167386"/>
            <a:chExt cx="1014094" cy="1079500"/>
          </a:xfrm>
        </p:grpSpPr>
        <p:sp>
          <p:nvSpPr>
            <p:cNvPr id="3" name="object 3"/>
            <p:cNvSpPr/>
            <p:nvPr/>
          </p:nvSpPr>
          <p:spPr>
            <a:xfrm>
              <a:off x="195071" y="173736"/>
              <a:ext cx="1001394" cy="1066800"/>
            </a:xfrm>
            <a:custGeom>
              <a:avLst/>
              <a:gdLst/>
              <a:ahLst/>
              <a:cxnLst/>
              <a:rect l="l" t="t" r="r" b="b"/>
              <a:pathLst>
                <a:path w="1001394" h="1066800">
                  <a:moveTo>
                    <a:pt x="673163" y="0"/>
                  </a:moveTo>
                  <a:lnTo>
                    <a:pt x="500634" y="286512"/>
                  </a:lnTo>
                  <a:lnTo>
                    <a:pt x="387159" y="113284"/>
                  </a:lnTo>
                  <a:lnTo>
                    <a:pt x="338950" y="312166"/>
                  </a:lnTo>
                  <a:lnTo>
                    <a:pt x="17145" y="113284"/>
                  </a:lnTo>
                  <a:lnTo>
                    <a:pt x="214490" y="376174"/>
                  </a:lnTo>
                  <a:lnTo>
                    <a:pt x="0" y="425450"/>
                  </a:lnTo>
                  <a:lnTo>
                    <a:pt x="172529" y="581533"/>
                  </a:lnTo>
                  <a:lnTo>
                    <a:pt x="6261" y="720471"/>
                  </a:lnTo>
                  <a:lnTo>
                    <a:pt x="262699" y="688340"/>
                  </a:lnTo>
                  <a:lnTo>
                    <a:pt x="220738" y="870077"/>
                  </a:lnTo>
                  <a:lnTo>
                    <a:pt x="357632" y="771779"/>
                  </a:lnTo>
                  <a:lnTo>
                    <a:pt x="393319" y="1066800"/>
                  </a:lnTo>
                  <a:lnTo>
                    <a:pt x="488213" y="737616"/>
                  </a:lnTo>
                  <a:lnTo>
                    <a:pt x="614070" y="974725"/>
                  </a:lnTo>
                  <a:lnTo>
                    <a:pt x="649897" y="713994"/>
                  </a:lnTo>
                  <a:lnTo>
                    <a:pt x="841108" y="893699"/>
                  </a:lnTo>
                  <a:lnTo>
                    <a:pt x="780478" y="639191"/>
                  </a:lnTo>
                  <a:lnTo>
                    <a:pt x="1001268" y="656336"/>
                  </a:lnTo>
                  <a:lnTo>
                    <a:pt x="816178" y="517398"/>
                  </a:lnTo>
                  <a:lnTo>
                    <a:pt x="977950" y="401828"/>
                  </a:lnTo>
                  <a:lnTo>
                    <a:pt x="774217" y="361315"/>
                  </a:lnTo>
                  <a:lnTo>
                    <a:pt x="852004" y="220091"/>
                  </a:lnTo>
                  <a:lnTo>
                    <a:pt x="656158" y="263017"/>
                  </a:lnTo>
                  <a:lnTo>
                    <a:pt x="67316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95071" y="173736"/>
              <a:ext cx="1001394" cy="1066800"/>
            </a:xfrm>
            <a:custGeom>
              <a:avLst/>
              <a:gdLst/>
              <a:ahLst/>
              <a:cxnLst/>
              <a:rect l="l" t="t" r="r" b="b"/>
              <a:pathLst>
                <a:path w="1001394" h="1066800">
                  <a:moveTo>
                    <a:pt x="500634" y="286512"/>
                  </a:moveTo>
                  <a:lnTo>
                    <a:pt x="673163" y="0"/>
                  </a:lnTo>
                  <a:lnTo>
                    <a:pt x="656158" y="263017"/>
                  </a:lnTo>
                  <a:lnTo>
                    <a:pt x="852004" y="220091"/>
                  </a:lnTo>
                  <a:lnTo>
                    <a:pt x="774217" y="361315"/>
                  </a:lnTo>
                  <a:lnTo>
                    <a:pt x="977950" y="401828"/>
                  </a:lnTo>
                  <a:lnTo>
                    <a:pt x="816178" y="517398"/>
                  </a:lnTo>
                  <a:lnTo>
                    <a:pt x="1001268" y="656336"/>
                  </a:lnTo>
                  <a:lnTo>
                    <a:pt x="780478" y="639191"/>
                  </a:lnTo>
                  <a:lnTo>
                    <a:pt x="841108" y="893699"/>
                  </a:lnTo>
                  <a:lnTo>
                    <a:pt x="649897" y="713994"/>
                  </a:lnTo>
                  <a:lnTo>
                    <a:pt x="614070" y="974725"/>
                  </a:lnTo>
                  <a:lnTo>
                    <a:pt x="488213" y="737616"/>
                  </a:lnTo>
                  <a:lnTo>
                    <a:pt x="393319" y="1066800"/>
                  </a:lnTo>
                  <a:lnTo>
                    <a:pt x="357632" y="771779"/>
                  </a:lnTo>
                  <a:lnTo>
                    <a:pt x="220738" y="870077"/>
                  </a:lnTo>
                  <a:lnTo>
                    <a:pt x="262699" y="688340"/>
                  </a:lnTo>
                  <a:lnTo>
                    <a:pt x="6261" y="720471"/>
                  </a:lnTo>
                  <a:lnTo>
                    <a:pt x="172529" y="581533"/>
                  </a:lnTo>
                  <a:lnTo>
                    <a:pt x="0" y="425450"/>
                  </a:lnTo>
                  <a:lnTo>
                    <a:pt x="214490" y="376174"/>
                  </a:lnTo>
                  <a:lnTo>
                    <a:pt x="17145" y="113284"/>
                  </a:lnTo>
                  <a:lnTo>
                    <a:pt x="338950" y="312166"/>
                  </a:lnTo>
                  <a:lnTo>
                    <a:pt x="387159" y="113284"/>
                  </a:lnTo>
                  <a:lnTo>
                    <a:pt x="500634" y="28651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80466" y="529844"/>
            <a:ext cx="40259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40" b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sz="2000" b="1">
                <a:solidFill>
                  <a:srgbClr val="FF0000"/>
                </a:solidFill>
                <a:latin typeface="Arial"/>
                <a:cs typeface="Arial"/>
              </a:rPr>
              <a:t>ip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88694" y="174752"/>
            <a:ext cx="53809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 b="1">
                <a:solidFill>
                  <a:srgbClr val="1F3863"/>
                </a:solidFill>
                <a:latin typeface="Calibri"/>
                <a:cs typeface="Calibri"/>
              </a:rPr>
              <a:t>“CCP</a:t>
            </a:r>
            <a:r>
              <a:rPr dirty="0" spc="-1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pc="-5" b="1" i="1">
                <a:solidFill>
                  <a:srgbClr val="1F3863"/>
                </a:solidFill>
                <a:latin typeface="Calibri"/>
                <a:cs typeface="Calibri"/>
              </a:rPr>
              <a:t>either</a:t>
            </a:r>
            <a:r>
              <a:rPr dirty="0" spc="-15" b="1" i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pc="-5" b="1" i="1">
                <a:solidFill>
                  <a:srgbClr val="1F3863"/>
                </a:solidFill>
                <a:latin typeface="Calibri"/>
                <a:cs typeface="Calibri"/>
              </a:rPr>
              <a:t>here</a:t>
            </a:r>
            <a:r>
              <a:rPr dirty="0" spc="-15" b="1" i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pc="-5" b="1" i="1">
                <a:solidFill>
                  <a:srgbClr val="1F3863"/>
                </a:solidFill>
                <a:latin typeface="Calibri"/>
                <a:cs typeface="Calibri"/>
              </a:rPr>
              <a:t>or</a:t>
            </a:r>
            <a:r>
              <a:rPr dirty="0" spc="-15" b="1" i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pc="10" b="1" i="1">
                <a:solidFill>
                  <a:srgbClr val="1F3863"/>
                </a:solidFill>
                <a:latin typeface="Calibri"/>
                <a:cs typeface="Calibri"/>
              </a:rPr>
              <a:t>later”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03631" y="1280160"/>
            <a:ext cx="8876030" cy="5078095"/>
            <a:chOff x="103631" y="1280160"/>
            <a:chExt cx="8876030" cy="507809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1" y="1280160"/>
              <a:ext cx="4366260" cy="45598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00811" y="3282695"/>
              <a:ext cx="1483360" cy="353695"/>
            </a:xfrm>
            <a:custGeom>
              <a:avLst/>
              <a:gdLst/>
              <a:ahLst/>
              <a:cxnLst/>
              <a:rect l="l" t="t" r="r" b="b"/>
              <a:pathLst>
                <a:path w="1483360" h="353695">
                  <a:moveTo>
                    <a:pt x="1482852" y="0"/>
                  </a:moveTo>
                  <a:lnTo>
                    <a:pt x="0" y="0"/>
                  </a:lnTo>
                  <a:lnTo>
                    <a:pt x="0" y="353567"/>
                  </a:lnTo>
                  <a:lnTo>
                    <a:pt x="1482852" y="353567"/>
                  </a:lnTo>
                  <a:lnTo>
                    <a:pt x="1482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6591" y="1877568"/>
              <a:ext cx="4242816" cy="448056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754117" y="1060450"/>
            <a:ext cx="403479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 b="1">
                <a:solidFill>
                  <a:srgbClr val="1F3863"/>
                </a:solidFill>
                <a:latin typeface="Calibri"/>
                <a:cs typeface="Calibri"/>
              </a:rPr>
              <a:t>Every</a:t>
            </a:r>
            <a:r>
              <a:rPr dirty="0" sz="2400" spc="-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35" b="1">
                <a:solidFill>
                  <a:srgbClr val="1F3863"/>
                </a:solidFill>
                <a:latin typeface="Calibri"/>
                <a:cs typeface="Calibri"/>
              </a:rPr>
              <a:t>‘Yes’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column</a:t>
            </a:r>
            <a:r>
              <a:rPr dirty="0" sz="2400" spc="-2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 spc="-15" b="1">
                <a:solidFill>
                  <a:srgbClr val="1F3863"/>
                </a:solidFill>
                <a:latin typeface="Calibri"/>
                <a:cs typeface="Calibri"/>
              </a:rPr>
              <a:t>requires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a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response</a:t>
            </a: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column</a:t>
            </a:r>
            <a:r>
              <a:rPr dirty="0" sz="2400" spc="-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9856" y="3253232"/>
            <a:ext cx="12973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5" b="1">
                <a:solidFill>
                  <a:srgbClr val="C00000"/>
                </a:solidFill>
                <a:latin typeface="Calibri"/>
                <a:cs typeface="Calibri"/>
              </a:rPr>
              <a:t>Hazard</a:t>
            </a:r>
            <a:r>
              <a:rPr dirty="0" sz="2000" spc="-4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Calibri"/>
                <a:cs typeface="Calibri"/>
              </a:rPr>
              <a:t>here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27047" y="3268345"/>
            <a:ext cx="6887209" cy="1476375"/>
            <a:chOff x="1527047" y="3268345"/>
            <a:chExt cx="6887209" cy="1476375"/>
          </a:xfrm>
        </p:grpSpPr>
        <p:sp>
          <p:nvSpPr>
            <p:cNvPr id="14" name="object 14"/>
            <p:cNvSpPr/>
            <p:nvPr/>
          </p:nvSpPr>
          <p:spPr>
            <a:xfrm>
              <a:off x="1546097" y="3789426"/>
              <a:ext cx="2313940" cy="294640"/>
            </a:xfrm>
            <a:custGeom>
              <a:avLst/>
              <a:gdLst/>
              <a:ahLst/>
              <a:cxnLst/>
              <a:rect l="l" t="t" r="r" b="b"/>
              <a:pathLst>
                <a:path w="2313940" h="294639">
                  <a:moveTo>
                    <a:pt x="0" y="147066"/>
                  </a:moveTo>
                  <a:lnTo>
                    <a:pt x="7534" y="100559"/>
                  </a:lnTo>
                  <a:lnTo>
                    <a:pt x="28517" y="60185"/>
                  </a:lnTo>
                  <a:lnTo>
                    <a:pt x="60514" y="28358"/>
                  </a:lnTo>
                  <a:lnTo>
                    <a:pt x="101096" y="7491"/>
                  </a:lnTo>
                  <a:lnTo>
                    <a:pt x="147828" y="0"/>
                  </a:lnTo>
                  <a:lnTo>
                    <a:pt x="194559" y="7491"/>
                  </a:lnTo>
                  <a:lnTo>
                    <a:pt x="235141" y="28358"/>
                  </a:lnTo>
                  <a:lnTo>
                    <a:pt x="267138" y="60185"/>
                  </a:lnTo>
                  <a:lnTo>
                    <a:pt x="288121" y="100559"/>
                  </a:lnTo>
                  <a:lnTo>
                    <a:pt x="295656" y="147066"/>
                  </a:lnTo>
                  <a:lnTo>
                    <a:pt x="288121" y="193572"/>
                  </a:lnTo>
                  <a:lnTo>
                    <a:pt x="267138" y="233946"/>
                  </a:lnTo>
                  <a:lnTo>
                    <a:pt x="235141" y="265773"/>
                  </a:lnTo>
                  <a:lnTo>
                    <a:pt x="194559" y="286640"/>
                  </a:lnTo>
                  <a:lnTo>
                    <a:pt x="147828" y="294131"/>
                  </a:lnTo>
                  <a:lnTo>
                    <a:pt x="101096" y="286640"/>
                  </a:lnTo>
                  <a:lnTo>
                    <a:pt x="60514" y="265773"/>
                  </a:lnTo>
                  <a:lnTo>
                    <a:pt x="28517" y="233946"/>
                  </a:lnTo>
                  <a:lnTo>
                    <a:pt x="7534" y="193572"/>
                  </a:lnTo>
                  <a:lnTo>
                    <a:pt x="0" y="147066"/>
                  </a:lnTo>
                  <a:close/>
                </a:path>
                <a:path w="2313940" h="294639">
                  <a:moveTo>
                    <a:pt x="2019300" y="147066"/>
                  </a:moveTo>
                  <a:lnTo>
                    <a:pt x="2026791" y="100559"/>
                  </a:lnTo>
                  <a:lnTo>
                    <a:pt x="2047658" y="60185"/>
                  </a:lnTo>
                  <a:lnTo>
                    <a:pt x="2079485" y="28358"/>
                  </a:lnTo>
                  <a:lnTo>
                    <a:pt x="2119859" y="7491"/>
                  </a:lnTo>
                  <a:lnTo>
                    <a:pt x="2166366" y="0"/>
                  </a:lnTo>
                  <a:lnTo>
                    <a:pt x="2212872" y="7491"/>
                  </a:lnTo>
                  <a:lnTo>
                    <a:pt x="2253246" y="28358"/>
                  </a:lnTo>
                  <a:lnTo>
                    <a:pt x="2285073" y="60185"/>
                  </a:lnTo>
                  <a:lnTo>
                    <a:pt x="2305940" y="100559"/>
                  </a:lnTo>
                  <a:lnTo>
                    <a:pt x="2313431" y="147066"/>
                  </a:lnTo>
                  <a:lnTo>
                    <a:pt x="2305940" y="193572"/>
                  </a:lnTo>
                  <a:lnTo>
                    <a:pt x="2285073" y="233946"/>
                  </a:lnTo>
                  <a:lnTo>
                    <a:pt x="2253246" y="265773"/>
                  </a:lnTo>
                  <a:lnTo>
                    <a:pt x="2212872" y="286640"/>
                  </a:lnTo>
                  <a:lnTo>
                    <a:pt x="2166366" y="294131"/>
                  </a:lnTo>
                  <a:lnTo>
                    <a:pt x="2119859" y="286640"/>
                  </a:lnTo>
                  <a:lnTo>
                    <a:pt x="2079485" y="265773"/>
                  </a:lnTo>
                  <a:lnTo>
                    <a:pt x="2047658" y="233946"/>
                  </a:lnTo>
                  <a:lnTo>
                    <a:pt x="2026791" y="193572"/>
                  </a:lnTo>
                  <a:lnTo>
                    <a:pt x="2019300" y="147066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727231" y="3372358"/>
              <a:ext cx="1863089" cy="408940"/>
            </a:xfrm>
            <a:custGeom>
              <a:avLst/>
              <a:gdLst/>
              <a:ahLst/>
              <a:cxnLst/>
              <a:rect l="l" t="t" r="r" b="b"/>
              <a:pathLst>
                <a:path w="1863089" h="408939">
                  <a:moveTo>
                    <a:pt x="62023" y="295005"/>
                  </a:moveTo>
                  <a:lnTo>
                    <a:pt x="40245" y="297249"/>
                  </a:lnTo>
                  <a:lnTo>
                    <a:pt x="20288" y="308101"/>
                  </a:lnTo>
                  <a:lnTo>
                    <a:pt x="6084" y="325788"/>
                  </a:lnTo>
                  <a:lnTo>
                    <a:pt x="0" y="346821"/>
                  </a:lnTo>
                  <a:lnTo>
                    <a:pt x="2250" y="368591"/>
                  </a:lnTo>
                  <a:lnTo>
                    <a:pt x="13049" y="388492"/>
                  </a:lnTo>
                  <a:lnTo>
                    <a:pt x="30737" y="402715"/>
                  </a:lnTo>
                  <a:lnTo>
                    <a:pt x="51784" y="408828"/>
                  </a:lnTo>
                  <a:lnTo>
                    <a:pt x="73592" y="406584"/>
                  </a:lnTo>
                  <a:lnTo>
                    <a:pt x="93567" y="395731"/>
                  </a:lnTo>
                  <a:lnTo>
                    <a:pt x="107717" y="378045"/>
                  </a:lnTo>
                  <a:lnTo>
                    <a:pt x="111054" y="366521"/>
                  </a:lnTo>
                  <a:lnTo>
                    <a:pt x="69056" y="366521"/>
                  </a:lnTo>
                  <a:lnTo>
                    <a:pt x="44672" y="337311"/>
                  </a:lnTo>
                  <a:lnTo>
                    <a:pt x="85621" y="303169"/>
                  </a:lnTo>
                  <a:lnTo>
                    <a:pt x="83063" y="301118"/>
                  </a:lnTo>
                  <a:lnTo>
                    <a:pt x="62023" y="295005"/>
                  </a:lnTo>
                  <a:close/>
                </a:path>
                <a:path w="1863089" h="408939">
                  <a:moveTo>
                    <a:pt x="85621" y="303169"/>
                  </a:moveTo>
                  <a:lnTo>
                    <a:pt x="44672" y="337311"/>
                  </a:lnTo>
                  <a:lnTo>
                    <a:pt x="69056" y="366521"/>
                  </a:lnTo>
                  <a:lnTo>
                    <a:pt x="110005" y="332322"/>
                  </a:lnTo>
                  <a:lnTo>
                    <a:pt x="100806" y="315340"/>
                  </a:lnTo>
                  <a:lnTo>
                    <a:pt x="85621" y="303169"/>
                  </a:lnTo>
                  <a:close/>
                </a:path>
                <a:path w="1863089" h="408939">
                  <a:moveTo>
                    <a:pt x="110005" y="332322"/>
                  </a:moveTo>
                  <a:lnTo>
                    <a:pt x="69056" y="366521"/>
                  </a:lnTo>
                  <a:lnTo>
                    <a:pt x="111054" y="366521"/>
                  </a:lnTo>
                  <a:lnTo>
                    <a:pt x="113807" y="357012"/>
                  </a:lnTo>
                  <a:lnTo>
                    <a:pt x="111587" y="335242"/>
                  </a:lnTo>
                  <a:lnTo>
                    <a:pt x="110005" y="332322"/>
                  </a:lnTo>
                  <a:close/>
                </a:path>
                <a:path w="1863089" h="408939">
                  <a:moveTo>
                    <a:pt x="166592" y="243077"/>
                  </a:moveTo>
                  <a:lnTo>
                    <a:pt x="139795" y="261619"/>
                  </a:lnTo>
                  <a:lnTo>
                    <a:pt x="91281" y="298449"/>
                  </a:lnTo>
                  <a:lnTo>
                    <a:pt x="85621" y="303169"/>
                  </a:lnTo>
                  <a:lnTo>
                    <a:pt x="100806" y="315340"/>
                  </a:lnTo>
                  <a:lnTo>
                    <a:pt x="110005" y="332322"/>
                  </a:lnTo>
                  <a:lnTo>
                    <a:pt x="115284" y="327913"/>
                  </a:lnTo>
                  <a:lnTo>
                    <a:pt x="115484" y="327913"/>
                  </a:lnTo>
                  <a:lnTo>
                    <a:pt x="161733" y="292734"/>
                  </a:lnTo>
                  <a:lnTo>
                    <a:pt x="188182" y="274573"/>
                  </a:lnTo>
                  <a:lnTo>
                    <a:pt x="166592" y="243077"/>
                  </a:lnTo>
                  <a:close/>
                </a:path>
                <a:path w="1863089" h="408939">
                  <a:moveTo>
                    <a:pt x="115484" y="327913"/>
                  </a:moveTo>
                  <a:lnTo>
                    <a:pt x="115284" y="327913"/>
                  </a:lnTo>
                  <a:lnTo>
                    <a:pt x="114649" y="328548"/>
                  </a:lnTo>
                  <a:lnTo>
                    <a:pt x="115484" y="327913"/>
                  </a:lnTo>
                  <a:close/>
                </a:path>
                <a:path w="1863089" h="408939">
                  <a:moveTo>
                    <a:pt x="162401" y="292226"/>
                  </a:moveTo>
                  <a:lnTo>
                    <a:pt x="161639" y="292734"/>
                  </a:lnTo>
                  <a:lnTo>
                    <a:pt x="162401" y="292226"/>
                  </a:lnTo>
                  <a:close/>
                </a:path>
                <a:path w="1863089" h="408939">
                  <a:moveTo>
                    <a:pt x="403955" y="113283"/>
                  </a:moveTo>
                  <a:lnTo>
                    <a:pt x="402685" y="113791"/>
                  </a:lnTo>
                  <a:lnTo>
                    <a:pt x="347821" y="138556"/>
                  </a:lnTo>
                  <a:lnTo>
                    <a:pt x="293973" y="165607"/>
                  </a:lnTo>
                  <a:lnTo>
                    <a:pt x="265144" y="181863"/>
                  </a:lnTo>
                  <a:lnTo>
                    <a:pt x="283686" y="215011"/>
                  </a:lnTo>
                  <a:lnTo>
                    <a:pt x="311575" y="199516"/>
                  </a:lnTo>
                  <a:lnTo>
                    <a:pt x="363830" y="173100"/>
                  </a:lnTo>
                  <a:lnTo>
                    <a:pt x="364585" y="172719"/>
                  </a:lnTo>
                  <a:lnTo>
                    <a:pt x="417487" y="148970"/>
                  </a:lnTo>
                  <a:lnTo>
                    <a:pt x="417290" y="148970"/>
                  </a:lnTo>
                  <a:lnTo>
                    <a:pt x="418052" y="148716"/>
                  </a:lnTo>
                  <a:lnTo>
                    <a:pt x="403955" y="113283"/>
                  </a:lnTo>
                  <a:close/>
                </a:path>
                <a:path w="1863089" h="408939">
                  <a:moveTo>
                    <a:pt x="312261" y="199136"/>
                  </a:moveTo>
                  <a:lnTo>
                    <a:pt x="311499" y="199516"/>
                  </a:lnTo>
                  <a:lnTo>
                    <a:pt x="312261" y="199136"/>
                  </a:lnTo>
                  <a:close/>
                </a:path>
                <a:path w="1863089" h="408939">
                  <a:moveTo>
                    <a:pt x="364670" y="172719"/>
                  </a:moveTo>
                  <a:lnTo>
                    <a:pt x="363889" y="173071"/>
                  </a:lnTo>
                  <a:lnTo>
                    <a:pt x="364670" y="172719"/>
                  </a:lnTo>
                  <a:close/>
                </a:path>
                <a:path w="1863089" h="408939">
                  <a:moveTo>
                    <a:pt x="418052" y="148716"/>
                  </a:moveTo>
                  <a:lnTo>
                    <a:pt x="417290" y="148970"/>
                  </a:lnTo>
                  <a:lnTo>
                    <a:pt x="417487" y="148970"/>
                  </a:lnTo>
                  <a:lnTo>
                    <a:pt x="418052" y="148716"/>
                  </a:lnTo>
                  <a:close/>
                </a:path>
                <a:path w="1863089" h="408939">
                  <a:moveTo>
                    <a:pt x="661003" y="32512"/>
                  </a:moveTo>
                  <a:lnTo>
                    <a:pt x="630904" y="38988"/>
                  </a:lnTo>
                  <a:lnTo>
                    <a:pt x="572738" y="53975"/>
                  </a:lnTo>
                  <a:lnTo>
                    <a:pt x="515334" y="71500"/>
                  </a:lnTo>
                  <a:lnTo>
                    <a:pt x="511651" y="72770"/>
                  </a:lnTo>
                  <a:lnTo>
                    <a:pt x="524224" y="108712"/>
                  </a:lnTo>
                  <a:lnTo>
                    <a:pt x="526792" y="107822"/>
                  </a:lnTo>
                  <a:lnTo>
                    <a:pt x="527526" y="107568"/>
                  </a:lnTo>
                  <a:lnTo>
                    <a:pt x="583406" y="90550"/>
                  </a:lnTo>
                  <a:lnTo>
                    <a:pt x="583625" y="90550"/>
                  </a:lnTo>
                  <a:lnTo>
                    <a:pt x="639557" y="76072"/>
                  </a:lnTo>
                  <a:lnTo>
                    <a:pt x="639286" y="76072"/>
                  </a:lnTo>
                  <a:lnTo>
                    <a:pt x="669004" y="69722"/>
                  </a:lnTo>
                  <a:lnTo>
                    <a:pt x="661003" y="32512"/>
                  </a:lnTo>
                  <a:close/>
                </a:path>
                <a:path w="1863089" h="408939">
                  <a:moveTo>
                    <a:pt x="527597" y="107568"/>
                  </a:moveTo>
                  <a:lnTo>
                    <a:pt x="527001" y="107750"/>
                  </a:lnTo>
                  <a:lnTo>
                    <a:pt x="527597" y="107568"/>
                  </a:lnTo>
                  <a:close/>
                </a:path>
                <a:path w="1863089" h="408939">
                  <a:moveTo>
                    <a:pt x="583625" y="90550"/>
                  </a:moveTo>
                  <a:lnTo>
                    <a:pt x="583406" y="90550"/>
                  </a:lnTo>
                  <a:lnTo>
                    <a:pt x="582644" y="90804"/>
                  </a:lnTo>
                  <a:lnTo>
                    <a:pt x="583625" y="90550"/>
                  </a:lnTo>
                  <a:close/>
                </a:path>
                <a:path w="1863089" h="408939">
                  <a:moveTo>
                    <a:pt x="640048" y="75945"/>
                  </a:moveTo>
                  <a:lnTo>
                    <a:pt x="639286" y="76072"/>
                  </a:lnTo>
                  <a:lnTo>
                    <a:pt x="639557" y="76072"/>
                  </a:lnTo>
                  <a:lnTo>
                    <a:pt x="640048" y="75945"/>
                  </a:lnTo>
                  <a:close/>
                </a:path>
                <a:path w="1863089" h="408939">
                  <a:moveTo>
                    <a:pt x="929227" y="0"/>
                  </a:moveTo>
                  <a:lnTo>
                    <a:pt x="926687" y="0"/>
                  </a:lnTo>
                  <a:lnTo>
                    <a:pt x="867251" y="2920"/>
                  </a:lnTo>
                  <a:lnTo>
                    <a:pt x="807688" y="8254"/>
                  </a:lnTo>
                  <a:lnTo>
                    <a:pt x="775049" y="12572"/>
                  </a:lnTo>
                  <a:lnTo>
                    <a:pt x="780002" y="50291"/>
                  </a:lnTo>
                  <a:lnTo>
                    <a:pt x="812387" y="46100"/>
                  </a:lnTo>
                  <a:lnTo>
                    <a:pt x="813022" y="46100"/>
                  </a:lnTo>
                  <a:lnTo>
                    <a:pt x="870299" y="40893"/>
                  </a:lnTo>
                  <a:lnTo>
                    <a:pt x="869410" y="40893"/>
                  </a:lnTo>
                  <a:lnTo>
                    <a:pt x="928211" y="38100"/>
                  </a:lnTo>
                  <a:lnTo>
                    <a:pt x="929481" y="38100"/>
                  </a:lnTo>
                  <a:lnTo>
                    <a:pt x="929227" y="0"/>
                  </a:lnTo>
                  <a:close/>
                </a:path>
                <a:path w="1863089" h="408939">
                  <a:moveTo>
                    <a:pt x="813022" y="46100"/>
                  </a:moveTo>
                  <a:lnTo>
                    <a:pt x="812387" y="46100"/>
                  </a:lnTo>
                  <a:lnTo>
                    <a:pt x="811625" y="46227"/>
                  </a:lnTo>
                  <a:lnTo>
                    <a:pt x="813022" y="46100"/>
                  </a:lnTo>
                  <a:close/>
                </a:path>
                <a:path w="1863089" h="408939">
                  <a:moveTo>
                    <a:pt x="1192875" y="50291"/>
                  </a:moveTo>
                  <a:lnTo>
                    <a:pt x="1157954" y="50291"/>
                  </a:lnTo>
                  <a:lnTo>
                    <a:pt x="1191990" y="55752"/>
                  </a:lnTo>
                  <a:lnTo>
                    <a:pt x="1192875" y="50291"/>
                  </a:lnTo>
                  <a:close/>
                </a:path>
                <a:path w="1863089" h="408939">
                  <a:moveTo>
                    <a:pt x="1045686" y="1396"/>
                  </a:moveTo>
                  <a:lnTo>
                    <a:pt x="1044289" y="1396"/>
                  </a:lnTo>
                  <a:lnTo>
                    <a:pt x="1043019" y="39496"/>
                  </a:lnTo>
                  <a:lnTo>
                    <a:pt x="1043273" y="39496"/>
                  </a:lnTo>
                  <a:lnTo>
                    <a:pt x="1101566" y="43687"/>
                  </a:lnTo>
                  <a:lnTo>
                    <a:pt x="1100677" y="43687"/>
                  </a:lnTo>
                  <a:lnTo>
                    <a:pt x="1158716" y="50418"/>
                  </a:lnTo>
                  <a:lnTo>
                    <a:pt x="1157954" y="50291"/>
                  </a:lnTo>
                  <a:lnTo>
                    <a:pt x="1192875" y="50291"/>
                  </a:lnTo>
                  <a:lnTo>
                    <a:pt x="1198086" y="18161"/>
                  </a:lnTo>
                  <a:lnTo>
                    <a:pt x="1163542" y="12572"/>
                  </a:lnTo>
                  <a:lnTo>
                    <a:pt x="1104741" y="5714"/>
                  </a:lnTo>
                  <a:lnTo>
                    <a:pt x="1045686" y="1396"/>
                  </a:lnTo>
                  <a:close/>
                </a:path>
                <a:path w="1863089" h="408939">
                  <a:moveTo>
                    <a:pt x="1446789" y="119252"/>
                  </a:moveTo>
                  <a:lnTo>
                    <a:pt x="1434687" y="119252"/>
                  </a:lnTo>
                  <a:lnTo>
                    <a:pt x="1445101" y="123443"/>
                  </a:lnTo>
                  <a:lnTo>
                    <a:pt x="1446789" y="119252"/>
                  </a:lnTo>
                  <a:close/>
                </a:path>
                <a:path w="1863089" h="408939">
                  <a:moveTo>
                    <a:pt x="1454259" y="100711"/>
                  </a:moveTo>
                  <a:lnTo>
                    <a:pt x="1380966" y="100711"/>
                  </a:lnTo>
                  <a:lnTo>
                    <a:pt x="1381728" y="100964"/>
                  </a:lnTo>
                  <a:lnTo>
                    <a:pt x="1435576" y="119633"/>
                  </a:lnTo>
                  <a:lnTo>
                    <a:pt x="1434687" y="119252"/>
                  </a:lnTo>
                  <a:lnTo>
                    <a:pt x="1446789" y="119252"/>
                  </a:lnTo>
                  <a:lnTo>
                    <a:pt x="1454259" y="100711"/>
                  </a:lnTo>
                  <a:close/>
                </a:path>
                <a:path w="1863089" h="408939">
                  <a:moveTo>
                    <a:pt x="1381529" y="100906"/>
                  </a:moveTo>
                  <a:lnTo>
                    <a:pt x="1381699" y="100964"/>
                  </a:lnTo>
                  <a:lnTo>
                    <a:pt x="1381529" y="100906"/>
                  </a:lnTo>
                  <a:close/>
                </a:path>
                <a:path w="1863089" h="408939">
                  <a:moveTo>
                    <a:pt x="1326356" y="84581"/>
                  </a:moveTo>
                  <a:lnTo>
                    <a:pt x="1381529" y="100906"/>
                  </a:lnTo>
                  <a:lnTo>
                    <a:pt x="1380966" y="100711"/>
                  </a:lnTo>
                  <a:lnTo>
                    <a:pt x="1454259" y="100711"/>
                  </a:lnTo>
                  <a:lnTo>
                    <a:pt x="1459325" y="88137"/>
                  </a:lnTo>
                  <a:lnTo>
                    <a:pt x="1450899" y="84708"/>
                  </a:lnTo>
                  <a:lnTo>
                    <a:pt x="1327118" y="84708"/>
                  </a:lnTo>
                  <a:lnTo>
                    <a:pt x="1326356" y="84581"/>
                  </a:lnTo>
                  <a:close/>
                </a:path>
                <a:path w="1863089" h="408939">
                  <a:moveTo>
                    <a:pt x="1311497" y="41655"/>
                  </a:moveTo>
                  <a:lnTo>
                    <a:pt x="1302353" y="78612"/>
                  </a:lnTo>
                  <a:lnTo>
                    <a:pt x="1327118" y="84708"/>
                  </a:lnTo>
                  <a:lnTo>
                    <a:pt x="1450899" y="84708"/>
                  </a:lnTo>
                  <a:lnTo>
                    <a:pt x="1448403" y="83692"/>
                  </a:lnTo>
                  <a:lnTo>
                    <a:pt x="1393031" y="64642"/>
                  </a:lnTo>
                  <a:lnTo>
                    <a:pt x="1336770" y="47878"/>
                  </a:lnTo>
                  <a:lnTo>
                    <a:pt x="1311497" y="41655"/>
                  </a:lnTo>
                  <a:close/>
                </a:path>
                <a:path w="1863089" h="408939">
                  <a:moveTo>
                    <a:pt x="1664932" y="189356"/>
                  </a:moveTo>
                  <a:lnTo>
                    <a:pt x="1589373" y="189356"/>
                  </a:lnTo>
                  <a:lnTo>
                    <a:pt x="1639284" y="218058"/>
                  </a:lnTo>
                  <a:lnTo>
                    <a:pt x="1678654" y="243331"/>
                  </a:lnTo>
                  <a:lnTo>
                    <a:pt x="1699228" y="211327"/>
                  </a:lnTo>
                  <a:lnTo>
                    <a:pt x="1664932" y="189356"/>
                  </a:lnTo>
                  <a:close/>
                </a:path>
                <a:path w="1863089" h="408939">
                  <a:moveTo>
                    <a:pt x="1638395" y="217550"/>
                  </a:moveTo>
                  <a:lnTo>
                    <a:pt x="1639188" y="218058"/>
                  </a:lnTo>
                  <a:lnTo>
                    <a:pt x="1638395" y="217550"/>
                  </a:lnTo>
                  <a:close/>
                </a:path>
                <a:path w="1863089" h="408939">
                  <a:moveTo>
                    <a:pt x="1565624" y="134492"/>
                  </a:moveTo>
                  <a:lnTo>
                    <a:pt x="1548225" y="168401"/>
                  </a:lnTo>
                  <a:lnTo>
                    <a:pt x="1590135" y="189864"/>
                  </a:lnTo>
                  <a:lnTo>
                    <a:pt x="1589373" y="189356"/>
                  </a:lnTo>
                  <a:lnTo>
                    <a:pt x="1664932" y="189356"/>
                  </a:lnTo>
                  <a:lnTo>
                    <a:pt x="1658588" y="185292"/>
                  </a:lnTo>
                  <a:lnTo>
                    <a:pt x="1607915" y="156082"/>
                  </a:lnTo>
                  <a:lnTo>
                    <a:pt x="1565624" y="134492"/>
                  </a:lnTo>
                  <a:close/>
                </a:path>
                <a:path w="1863089" h="408939">
                  <a:moveTo>
                    <a:pt x="1816957" y="251332"/>
                  </a:moveTo>
                  <a:lnTo>
                    <a:pt x="1740122" y="335914"/>
                  </a:lnTo>
                  <a:lnTo>
                    <a:pt x="1863058" y="370458"/>
                  </a:lnTo>
                  <a:lnTo>
                    <a:pt x="1843939" y="321055"/>
                  </a:lnTo>
                  <a:lnTo>
                    <a:pt x="1780508" y="321055"/>
                  </a:lnTo>
                  <a:lnTo>
                    <a:pt x="1767935" y="310768"/>
                  </a:lnTo>
                  <a:lnTo>
                    <a:pt x="1792319" y="281431"/>
                  </a:lnTo>
                  <a:lnTo>
                    <a:pt x="1828605" y="281431"/>
                  </a:lnTo>
                  <a:lnTo>
                    <a:pt x="1816957" y="251332"/>
                  </a:lnTo>
                  <a:close/>
                </a:path>
                <a:path w="1863089" h="408939">
                  <a:moveTo>
                    <a:pt x="1792319" y="281431"/>
                  </a:moveTo>
                  <a:lnTo>
                    <a:pt x="1767935" y="310768"/>
                  </a:lnTo>
                  <a:lnTo>
                    <a:pt x="1780508" y="321055"/>
                  </a:lnTo>
                  <a:lnTo>
                    <a:pt x="1804765" y="291845"/>
                  </a:lnTo>
                  <a:lnTo>
                    <a:pt x="1792319" y="281431"/>
                  </a:lnTo>
                  <a:close/>
                </a:path>
                <a:path w="1863089" h="408939">
                  <a:moveTo>
                    <a:pt x="1828605" y="281431"/>
                  </a:moveTo>
                  <a:lnTo>
                    <a:pt x="1792319" y="281431"/>
                  </a:lnTo>
                  <a:lnTo>
                    <a:pt x="1804765" y="291845"/>
                  </a:lnTo>
                  <a:lnTo>
                    <a:pt x="1780508" y="321055"/>
                  </a:lnTo>
                  <a:lnTo>
                    <a:pt x="1843939" y="321055"/>
                  </a:lnTo>
                  <a:lnTo>
                    <a:pt x="1828605" y="281431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099297" y="4431030"/>
              <a:ext cx="295910" cy="294640"/>
            </a:xfrm>
            <a:custGeom>
              <a:avLst/>
              <a:gdLst/>
              <a:ahLst/>
              <a:cxnLst/>
              <a:rect l="l" t="t" r="r" b="b"/>
              <a:pathLst>
                <a:path w="295909" h="294639">
                  <a:moveTo>
                    <a:pt x="0" y="147066"/>
                  </a:moveTo>
                  <a:lnTo>
                    <a:pt x="7534" y="100559"/>
                  </a:lnTo>
                  <a:lnTo>
                    <a:pt x="28517" y="60185"/>
                  </a:lnTo>
                  <a:lnTo>
                    <a:pt x="60514" y="28358"/>
                  </a:lnTo>
                  <a:lnTo>
                    <a:pt x="101096" y="7491"/>
                  </a:lnTo>
                  <a:lnTo>
                    <a:pt x="147827" y="0"/>
                  </a:lnTo>
                  <a:lnTo>
                    <a:pt x="194559" y="7491"/>
                  </a:lnTo>
                  <a:lnTo>
                    <a:pt x="235141" y="28358"/>
                  </a:lnTo>
                  <a:lnTo>
                    <a:pt x="267138" y="60185"/>
                  </a:lnTo>
                  <a:lnTo>
                    <a:pt x="288121" y="100559"/>
                  </a:lnTo>
                  <a:lnTo>
                    <a:pt x="295655" y="147066"/>
                  </a:lnTo>
                  <a:lnTo>
                    <a:pt x="288121" y="193572"/>
                  </a:lnTo>
                  <a:lnTo>
                    <a:pt x="267138" y="233946"/>
                  </a:lnTo>
                  <a:lnTo>
                    <a:pt x="235141" y="265773"/>
                  </a:lnTo>
                  <a:lnTo>
                    <a:pt x="194559" y="286640"/>
                  </a:lnTo>
                  <a:lnTo>
                    <a:pt x="147827" y="294132"/>
                  </a:lnTo>
                  <a:lnTo>
                    <a:pt x="101096" y="286640"/>
                  </a:lnTo>
                  <a:lnTo>
                    <a:pt x="60514" y="265773"/>
                  </a:lnTo>
                  <a:lnTo>
                    <a:pt x="28517" y="233946"/>
                  </a:lnTo>
                  <a:lnTo>
                    <a:pt x="7534" y="193572"/>
                  </a:lnTo>
                  <a:lnTo>
                    <a:pt x="0" y="147066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898090" y="3268345"/>
              <a:ext cx="4293235" cy="1110615"/>
            </a:xfrm>
            <a:custGeom>
              <a:avLst/>
              <a:gdLst/>
              <a:ahLst/>
              <a:cxnLst/>
              <a:rect l="l" t="t" r="r" b="b"/>
              <a:pathLst>
                <a:path w="4293234" h="1110614">
                  <a:moveTo>
                    <a:pt x="48035" y="513032"/>
                  </a:moveTo>
                  <a:lnTo>
                    <a:pt x="26717" y="520826"/>
                  </a:lnTo>
                  <a:lnTo>
                    <a:pt x="10080" y="536215"/>
                  </a:lnTo>
                  <a:lnTo>
                    <a:pt x="968" y="556117"/>
                  </a:lnTo>
                  <a:lnTo>
                    <a:pt x="0" y="577994"/>
                  </a:lnTo>
                  <a:lnTo>
                    <a:pt x="7794" y="599312"/>
                  </a:lnTo>
                  <a:lnTo>
                    <a:pt x="23183" y="615951"/>
                  </a:lnTo>
                  <a:lnTo>
                    <a:pt x="43084" y="625078"/>
                  </a:lnTo>
                  <a:lnTo>
                    <a:pt x="64962" y="626084"/>
                  </a:lnTo>
                  <a:lnTo>
                    <a:pt x="86280" y="618362"/>
                  </a:lnTo>
                  <a:lnTo>
                    <a:pt x="102917" y="602900"/>
                  </a:lnTo>
                  <a:lnTo>
                    <a:pt x="110709" y="585850"/>
                  </a:lnTo>
                  <a:lnTo>
                    <a:pt x="66468" y="585850"/>
                  </a:lnTo>
                  <a:lnTo>
                    <a:pt x="46529" y="553338"/>
                  </a:lnTo>
                  <a:lnTo>
                    <a:pt x="92055" y="525534"/>
                  </a:lnTo>
                  <a:lnTo>
                    <a:pt x="89814" y="523112"/>
                  </a:lnTo>
                  <a:lnTo>
                    <a:pt x="69913" y="514000"/>
                  </a:lnTo>
                  <a:lnTo>
                    <a:pt x="48035" y="513032"/>
                  </a:lnTo>
                  <a:close/>
                </a:path>
                <a:path w="4293234" h="1110614">
                  <a:moveTo>
                    <a:pt x="92055" y="525534"/>
                  </a:moveTo>
                  <a:lnTo>
                    <a:pt x="46529" y="553338"/>
                  </a:lnTo>
                  <a:lnTo>
                    <a:pt x="66468" y="585850"/>
                  </a:lnTo>
                  <a:lnTo>
                    <a:pt x="111898" y="558062"/>
                  </a:lnTo>
                  <a:lnTo>
                    <a:pt x="105203" y="539749"/>
                  </a:lnTo>
                  <a:lnTo>
                    <a:pt x="92055" y="525534"/>
                  </a:lnTo>
                  <a:close/>
                </a:path>
                <a:path w="4293234" h="1110614">
                  <a:moveTo>
                    <a:pt x="111898" y="558062"/>
                  </a:moveTo>
                  <a:lnTo>
                    <a:pt x="66468" y="585850"/>
                  </a:lnTo>
                  <a:lnTo>
                    <a:pt x="110709" y="585850"/>
                  </a:lnTo>
                  <a:lnTo>
                    <a:pt x="112029" y="582961"/>
                  </a:lnTo>
                  <a:lnTo>
                    <a:pt x="112998" y="561070"/>
                  </a:lnTo>
                  <a:lnTo>
                    <a:pt x="111898" y="558062"/>
                  </a:lnTo>
                  <a:close/>
                </a:path>
                <a:path w="4293234" h="1110614">
                  <a:moveTo>
                    <a:pt x="177720" y="474090"/>
                  </a:moveTo>
                  <a:lnTo>
                    <a:pt x="160067" y="483996"/>
                  </a:lnTo>
                  <a:lnTo>
                    <a:pt x="92055" y="525534"/>
                  </a:lnTo>
                  <a:lnTo>
                    <a:pt x="105203" y="539749"/>
                  </a:lnTo>
                  <a:lnTo>
                    <a:pt x="111898" y="558062"/>
                  </a:lnTo>
                  <a:lnTo>
                    <a:pt x="179002" y="517016"/>
                  </a:lnTo>
                  <a:lnTo>
                    <a:pt x="178863" y="517016"/>
                  </a:lnTo>
                  <a:lnTo>
                    <a:pt x="196262" y="507491"/>
                  </a:lnTo>
                  <a:lnTo>
                    <a:pt x="177720" y="474090"/>
                  </a:lnTo>
                  <a:close/>
                </a:path>
                <a:path w="4293234" h="1110614">
                  <a:moveTo>
                    <a:pt x="179625" y="516635"/>
                  </a:moveTo>
                  <a:lnTo>
                    <a:pt x="178863" y="517016"/>
                  </a:lnTo>
                  <a:lnTo>
                    <a:pt x="179002" y="517016"/>
                  </a:lnTo>
                  <a:lnTo>
                    <a:pt x="179625" y="516635"/>
                  </a:lnTo>
                  <a:close/>
                </a:path>
                <a:path w="4293234" h="1110614">
                  <a:moveTo>
                    <a:pt x="415337" y="350138"/>
                  </a:moveTo>
                  <a:lnTo>
                    <a:pt x="396033" y="358901"/>
                  </a:lnTo>
                  <a:lnTo>
                    <a:pt x="278304" y="418337"/>
                  </a:lnTo>
                  <a:lnTo>
                    <a:pt x="295449" y="452373"/>
                  </a:lnTo>
                  <a:lnTo>
                    <a:pt x="412797" y="393064"/>
                  </a:lnTo>
                  <a:lnTo>
                    <a:pt x="413003" y="393064"/>
                  </a:lnTo>
                  <a:lnTo>
                    <a:pt x="431212" y="384809"/>
                  </a:lnTo>
                  <a:lnTo>
                    <a:pt x="415337" y="350138"/>
                  </a:lnTo>
                  <a:close/>
                </a:path>
                <a:path w="4293234" h="1110614">
                  <a:moveTo>
                    <a:pt x="413003" y="393064"/>
                  </a:moveTo>
                  <a:lnTo>
                    <a:pt x="412797" y="393064"/>
                  </a:lnTo>
                  <a:lnTo>
                    <a:pt x="412162" y="393445"/>
                  </a:lnTo>
                  <a:lnTo>
                    <a:pt x="413003" y="393064"/>
                  </a:lnTo>
                  <a:close/>
                </a:path>
                <a:path w="4293234" h="1110614">
                  <a:moveTo>
                    <a:pt x="662098" y="245109"/>
                  </a:moveTo>
                  <a:lnTo>
                    <a:pt x="641524" y="252602"/>
                  </a:lnTo>
                  <a:lnTo>
                    <a:pt x="520112" y="302387"/>
                  </a:lnTo>
                  <a:lnTo>
                    <a:pt x="534590" y="337692"/>
                  </a:lnTo>
                  <a:lnTo>
                    <a:pt x="655128" y="288289"/>
                  </a:lnTo>
                  <a:lnTo>
                    <a:pt x="654986" y="288289"/>
                  </a:lnTo>
                  <a:lnTo>
                    <a:pt x="675179" y="280924"/>
                  </a:lnTo>
                  <a:lnTo>
                    <a:pt x="662098" y="245109"/>
                  </a:lnTo>
                  <a:close/>
                </a:path>
                <a:path w="4293234" h="1110614">
                  <a:moveTo>
                    <a:pt x="655748" y="288035"/>
                  </a:moveTo>
                  <a:lnTo>
                    <a:pt x="654986" y="288289"/>
                  </a:lnTo>
                  <a:lnTo>
                    <a:pt x="655128" y="288289"/>
                  </a:lnTo>
                  <a:lnTo>
                    <a:pt x="655748" y="288035"/>
                  </a:lnTo>
                  <a:close/>
                </a:path>
                <a:path w="4293234" h="1110614">
                  <a:moveTo>
                    <a:pt x="915844" y="158876"/>
                  </a:moveTo>
                  <a:lnTo>
                    <a:pt x="894635" y="164972"/>
                  </a:lnTo>
                  <a:lnTo>
                    <a:pt x="770048" y="205612"/>
                  </a:lnTo>
                  <a:lnTo>
                    <a:pt x="781859" y="241807"/>
                  </a:lnTo>
                  <a:lnTo>
                    <a:pt x="905802" y="201421"/>
                  </a:lnTo>
                  <a:lnTo>
                    <a:pt x="905430" y="201421"/>
                  </a:lnTo>
                  <a:lnTo>
                    <a:pt x="926258" y="195452"/>
                  </a:lnTo>
                  <a:lnTo>
                    <a:pt x="915844" y="158876"/>
                  </a:lnTo>
                  <a:close/>
                </a:path>
                <a:path w="4293234" h="1110614">
                  <a:moveTo>
                    <a:pt x="906192" y="201294"/>
                  </a:moveTo>
                  <a:lnTo>
                    <a:pt x="905430" y="201421"/>
                  </a:lnTo>
                  <a:lnTo>
                    <a:pt x="905802" y="201421"/>
                  </a:lnTo>
                  <a:lnTo>
                    <a:pt x="906192" y="201294"/>
                  </a:lnTo>
                  <a:close/>
                </a:path>
                <a:path w="4293234" h="1110614">
                  <a:moveTo>
                    <a:pt x="1175178" y="91312"/>
                  </a:moveTo>
                  <a:lnTo>
                    <a:pt x="1153588" y="95884"/>
                  </a:lnTo>
                  <a:lnTo>
                    <a:pt x="1026461" y="127380"/>
                  </a:lnTo>
                  <a:lnTo>
                    <a:pt x="1035605" y="164337"/>
                  </a:lnTo>
                  <a:lnTo>
                    <a:pt x="1161838" y="133095"/>
                  </a:lnTo>
                  <a:lnTo>
                    <a:pt x="1183052" y="128650"/>
                  </a:lnTo>
                  <a:lnTo>
                    <a:pt x="1175178" y="91312"/>
                  </a:lnTo>
                  <a:close/>
                </a:path>
                <a:path w="4293234" h="1110614">
                  <a:moveTo>
                    <a:pt x="1162351" y="132968"/>
                  </a:moveTo>
                  <a:lnTo>
                    <a:pt x="1161716" y="133095"/>
                  </a:lnTo>
                  <a:lnTo>
                    <a:pt x="1162351" y="132968"/>
                  </a:lnTo>
                  <a:close/>
                </a:path>
                <a:path w="4293234" h="1110614">
                  <a:moveTo>
                    <a:pt x="1438576" y="42290"/>
                  </a:moveTo>
                  <a:lnTo>
                    <a:pt x="1416097" y="45465"/>
                  </a:lnTo>
                  <a:lnTo>
                    <a:pt x="1287700" y="67817"/>
                  </a:lnTo>
                  <a:lnTo>
                    <a:pt x="1294177" y="105282"/>
                  </a:lnTo>
                  <a:lnTo>
                    <a:pt x="1422320" y="83057"/>
                  </a:lnTo>
                  <a:lnTo>
                    <a:pt x="1422569" y="83057"/>
                  </a:lnTo>
                  <a:lnTo>
                    <a:pt x="1443783" y="80009"/>
                  </a:lnTo>
                  <a:lnTo>
                    <a:pt x="1438576" y="42290"/>
                  </a:lnTo>
                  <a:close/>
                </a:path>
                <a:path w="4293234" h="1110614">
                  <a:moveTo>
                    <a:pt x="1422569" y="83057"/>
                  </a:moveTo>
                  <a:lnTo>
                    <a:pt x="1422320" y="83057"/>
                  </a:lnTo>
                  <a:lnTo>
                    <a:pt x="1421685" y="83184"/>
                  </a:lnTo>
                  <a:lnTo>
                    <a:pt x="1422569" y="83057"/>
                  </a:lnTo>
                  <a:close/>
                </a:path>
                <a:path w="4293234" h="1110614">
                  <a:moveTo>
                    <a:pt x="1704895" y="11810"/>
                  </a:moveTo>
                  <a:lnTo>
                    <a:pt x="1680511" y="13462"/>
                  </a:lnTo>
                  <a:lnTo>
                    <a:pt x="1552495" y="26669"/>
                  </a:lnTo>
                  <a:lnTo>
                    <a:pt x="1556432" y="64642"/>
                  </a:lnTo>
                  <a:lnTo>
                    <a:pt x="1684067" y="51434"/>
                  </a:lnTo>
                  <a:lnTo>
                    <a:pt x="1683432" y="51434"/>
                  </a:lnTo>
                  <a:lnTo>
                    <a:pt x="1707435" y="49783"/>
                  </a:lnTo>
                  <a:lnTo>
                    <a:pt x="1704895" y="11810"/>
                  </a:lnTo>
                  <a:close/>
                </a:path>
                <a:path w="4293234" h="1110614">
                  <a:moveTo>
                    <a:pt x="1944798" y="0"/>
                  </a:moveTo>
                  <a:lnTo>
                    <a:pt x="1819576" y="4190"/>
                  </a:lnTo>
                  <a:lnTo>
                    <a:pt x="1820846" y="42290"/>
                  </a:lnTo>
                  <a:lnTo>
                    <a:pt x="1945610" y="38102"/>
                  </a:lnTo>
                  <a:lnTo>
                    <a:pt x="1972484" y="38100"/>
                  </a:lnTo>
                  <a:lnTo>
                    <a:pt x="1972484" y="126"/>
                  </a:lnTo>
                  <a:lnTo>
                    <a:pt x="1944798" y="0"/>
                  </a:lnTo>
                  <a:close/>
                </a:path>
                <a:path w="4293234" h="1110614">
                  <a:moveTo>
                    <a:pt x="1972484" y="38100"/>
                  </a:moveTo>
                  <a:lnTo>
                    <a:pt x="1945610" y="38102"/>
                  </a:lnTo>
                  <a:lnTo>
                    <a:pt x="1972484" y="38226"/>
                  </a:lnTo>
                  <a:close/>
                </a:path>
                <a:path w="4293234" h="1110614">
                  <a:moveTo>
                    <a:pt x="2087546" y="634"/>
                  </a:moveTo>
                  <a:lnTo>
                    <a:pt x="2086149" y="38734"/>
                  </a:lnTo>
                  <a:lnTo>
                    <a:pt x="2205275" y="43052"/>
                  </a:lnTo>
                  <a:lnTo>
                    <a:pt x="2204640" y="43052"/>
                  </a:lnTo>
                  <a:lnTo>
                    <a:pt x="2237660" y="45465"/>
                  </a:lnTo>
                  <a:lnTo>
                    <a:pt x="2240454" y="7492"/>
                  </a:lnTo>
                  <a:lnTo>
                    <a:pt x="2207053" y="5079"/>
                  </a:lnTo>
                  <a:lnTo>
                    <a:pt x="2087546" y="634"/>
                  </a:lnTo>
                  <a:close/>
                </a:path>
                <a:path w="4293234" h="1110614">
                  <a:moveTo>
                    <a:pt x="2502449" y="66166"/>
                  </a:moveTo>
                  <a:lnTo>
                    <a:pt x="2460164" y="66166"/>
                  </a:lnTo>
                  <a:lnTo>
                    <a:pt x="2501566" y="72262"/>
                  </a:lnTo>
                  <a:lnTo>
                    <a:pt x="2502449" y="66166"/>
                  </a:lnTo>
                  <a:close/>
                </a:path>
                <a:path w="4293234" h="1110614">
                  <a:moveTo>
                    <a:pt x="2355008" y="16382"/>
                  </a:moveTo>
                  <a:lnTo>
                    <a:pt x="2350944" y="54228"/>
                  </a:lnTo>
                  <a:lnTo>
                    <a:pt x="2460926" y="66293"/>
                  </a:lnTo>
                  <a:lnTo>
                    <a:pt x="2460164" y="66166"/>
                  </a:lnTo>
                  <a:lnTo>
                    <a:pt x="2502449" y="66166"/>
                  </a:lnTo>
                  <a:lnTo>
                    <a:pt x="2507027" y="34543"/>
                  </a:lnTo>
                  <a:lnTo>
                    <a:pt x="2465371" y="28447"/>
                  </a:lnTo>
                  <a:lnTo>
                    <a:pt x="2355008" y="16382"/>
                  </a:lnTo>
                  <a:close/>
                </a:path>
                <a:path w="4293234" h="1110614">
                  <a:moveTo>
                    <a:pt x="2709846" y="107568"/>
                  </a:moveTo>
                  <a:lnTo>
                    <a:pt x="2762424" y="119379"/>
                  </a:lnTo>
                  <a:lnTo>
                    <a:pt x="2765056" y="107695"/>
                  </a:lnTo>
                  <a:lnTo>
                    <a:pt x="2710608" y="107695"/>
                  </a:lnTo>
                  <a:lnTo>
                    <a:pt x="2709846" y="107568"/>
                  </a:lnTo>
                  <a:close/>
                </a:path>
                <a:path w="4293234" h="1110614">
                  <a:moveTo>
                    <a:pt x="2620692" y="52324"/>
                  </a:moveTo>
                  <a:lnTo>
                    <a:pt x="2613707" y="89788"/>
                  </a:lnTo>
                  <a:lnTo>
                    <a:pt x="2710608" y="107695"/>
                  </a:lnTo>
                  <a:lnTo>
                    <a:pt x="2765056" y="107695"/>
                  </a:lnTo>
                  <a:lnTo>
                    <a:pt x="2770806" y="82168"/>
                  </a:lnTo>
                  <a:lnTo>
                    <a:pt x="2717847" y="70230"/>
                  </a:lnTo>
                  <a:lnTo>
                    <a:pt x="2620692" y="52324"/>
                  </a:lnTo>
                  <a:close/>
                </a:path>
                <a:path w="4293234" h="1110614">
                  <a:moveTo>
                    <a:pt x="3025081" y="166877"/>
                  </a:moveTo>
                  <a:lnTo>
                    <a:pt x="2951527" y="166877"/>
                  </a:lnTo>
                  <a:lnTo>
                    <a:pt x="3018583" y="187832"/>
                  </a:lnTo>
                  <a:lnTo>
                    <a:pt x="3025081" y="166877"/>
                  </a:lnTo>
                  <a:close/>
                </a:path>
                <a:path w="4293234" h="1110614">
                  <a:moveTo>
                    <a:pt x="2882693" y="109092"/>
                  </a:moveTo>
                  <a:lnTo>
                    <a:pt x="2872787" y="145922"/>
                  </a:lnTo>
                  <a:lnTo>
                    <a:pt x="2952289" y="167131"/>
                  </a:lnTo>
                  <a:lnTo>
                    <a:pt x="2951527" y="166877"/>
                  </a:lnTo>
                  <a:lnTo>
                    <a:pt x="3025081" y="166877"/>
                  </a:lnTo>
                  <a:lnTo>
                    <a:pt x="3029886" y="151383"/>
                  </a:lnTo>
                  <a:lnTo>
                    <a:pt x="2962576" y="130428"/>
                  </a:lnTo>
                  <a:lnTo>
                    <a:pt x="2882693" y="109092"/>
                  </a:lnTo>
                  <a:close/>
                </a:path>
                <a:path w="4293234" h="1110614">
                  <a:moveTo>
                    <a:pt x="3183556" y="244475"/>
                  </a:moveTo>
                  <a:lnTo>
                    <a:pt x="3267376" y="278638"/>
                  </a:lnTo>
                  <a:lnTo>
                    <a:pt x="3281209" y="244728"/>
                  </a:lnTo>
                  <a:lnTo>
                    <a:pt x="3184318" y="244728"/>
                  </a:lnTo>
                  <a:lnTo>
                    <a:pt x="3183556" y="244475"/>
                  </a:lnTo>
                  <a:close/>
                </a:path>
                <a:path w="4293234" h="1110614">
                  <a:moveTo>
                    <a:pt x="3138979" y="188087"/>
                  </a:moveTo>
                  <a:lnTo>
                    <a:pt x="3126025" y="223900"/>
                  </a:lnTo>
                  <a:lnTo>
                    <a:pt x="3184318" y="244728"/>
                  </a:lnTo>
                  <a:lnTo>
                    <a:pt x="3281209" y="244728"/>
                  </a:lnTo>
                  <a:lnTo>
                    <a:pt x="3281727" y="243458"/>
                  </a:lnTo>
                  <a:lnTo>
                    <a:pt x="3197526" y="209041"/>
                  </a:lnTo>
                  <a:lnTo>
                    <a:pt x="3138979" y="188087"/>
                  </a:lnTo>
                  <a:close/>
                </a:path>
                <a:path w="4293234" h="1110614">
                  <a:moveTo>
                    <a:pt x="3486358" y="339978"/>
                  </a:moveTo>
                  <a:lnTo>
                    <a:pt x="3403647" y="339978"/>
                  </a:lnTo>
                  <a:lnTo>
                    <a:pt x="3404409" y="340359"/>
                  </a:lnTo>
                  <a:lnTo>
                    <a:pt x="3506136" y="393191"/>
                  </a:lnTo>
                  <a:lnTo>
                    <a:pt x="3523789" y="359409"/>
                  </a:lnTo>
                  <a:lnTo>
                    <a:pt x="3486358" y="339978"/>
                  </a:lnTo>
                  <a:close/>
                </a:path>
                <a:path w="4293234" h="1110614">
                  <a:moveTo>
                    <a:pt x="3404145" y="340237"/>
                  </a:moveTo>
                  <a:lnTo>
                    <a:pt x="3404381" y="340359"/>
                  </a:lnTo>
                  <a:lnTo>
                    <a:pt x="3404145" y="340237"/>
                  </a:lnTo>
                  <a:close/>
                </a:path>
                <a:path w="4293234" h="1110614">
                  <a:moveTo>
                    <a:pt x="3386883" y="290321"/>
                  </a:moveTo>
                  <a:lnTo>
                    <a:pt x="3371008" y="324865"/>
                  </a:lnTo>
                  <a:lnTo>
                    <a:pt x="3404145" y="340237"/>
                  </a:lnTo>
                  <a:lnTo>
                    <a:pt x="3403647" y="339978"/>
                  </a:lnTo>
                  <a:lnTo>
                    <a:pt x="3486358" y="339978"/>
                  </a:lnTo>
                  <a:lnTo>
                    <a:pt x="3420792" y="305942"/>
                  </a:lnTo>
                  <a:lnTo>
                    <a:pt x="3386883" y="290321"/>
                  </a:lnTo>
                  <a:close/>
                </a:path>
                <a:path w="4293234" h="1110614">
                  <a:moveTo>
                    <a:pt x="3741580" y="516762"/>
                  </a:moveTo>
                  <a:lnTo>
                    <a:pt x="3707558" y="516762"/>
                  </a:lnTo>
                  <a:lnTo>
                    <a:pt x="3708320" y="517270"/>
                  </a:lnTo>
                  <a:lnTo>
                    <a:pt x="3729783" y="532891"/>
                  </a:lnTo>
                  <a:lnTo>
                    <a:pt x="3741580" y="516762"/>
                  </a:lnTo>
                  <a:close/>
                </a:path>
                <a:path w="4293234" h="1110614">
                  <a:moveTo>
                    <a:pt x="3707727" y="516885"/>
                  </a:moveTo>
                  <a:lnTo>
                    <a:pt x="3708258" y="517270"/>
                  </a:lnTo>
                  <a:lnTo>
                    <a:pt x="3707727" y="516885"/>
                  </a:lnTo>
                  <a:close/>
                </a:path>
                <a:path w="4293234" h="1110614">
                  <a:moveTo>
                    <a:pt x="3623484" y="417194"/>
                  </a:moveTo>
                  <a:lnTo>
                    <a:pt x="3604307" y="450087"/>
                  </a:lnTo>
                  <a:lnTo>
                    <a:pt x="3610911" y="453897"/>
                  </a:lnTo>
                  <a:lnTo>
                    <a:pt x="3707727" y="516885"/>
                  </a:lnTo>
                  <a:lnTo>
                    <a:pt x="3707558" y="516762"/>
                  </a:lnTo>
                  <a:lnTo>
                    <a:pt x="3741580" y="516762"/>
                  </a:lnTo>
                  <a:lnTo>
                    <a:pt x="3752262" y="502157"/>
                  </a:lnTo>
                  <a:lnTo>
                    <a:pt x="3729529" y="485647"/>
                  </a:lnTo>
                  <a:lnTo>
                    <a:pt x="3630469" y="421258"/>
                  </a:lnTo>
                  <a:lnTo>
                    <a:pt x="3623484" y="417194"/>
                  </a:lnTo>
                  <a:close/>
                </a:path>
                <a:path w="4293234" h="1110614">
                  <a:moveTo>
                    <a:pt x="3610022" y="453389"/>
                  </a:moveTo>
                  <a:lnTo>
                    <a:pt x="3610804" y="453897"/>
                  </a:lnTo>
                  <a:lnTo>
                    <a:pt x="3610022" y="453389"/>
                  </a:lnTo>
                  <a:close/>
                </a:path>
                <a:path w="4293234" h="1110614">
                  <a:moveTo>
                    <a:pt x="3844591" y="570991"/>
                  </a:moveTo>
                  <a:lnTo>
                    <a:pt x="3820588" y="600582"/>
                  </a:lnTo>
                  <a:lnTo>
                    <a:pt x="3890819" y="657732"/>
                  </a:lnTo>
                  <a:lnTo>
                    <a:pt x="3920283" y="683513"/>
                  </a:lnTo>
                  <a:lnTo>
                    <a:pt x="3936158" y="698118"/>
                  </a:lnTo>
                  <a:lnTo>
                    <a:pt x="3961939" y="670051"/>
                  </a:lnTo>
                  <a:lnTo>
                    <a:pt x="3945556" y="654938"/>
                  </a:lnTo>
                  <a:lnTo>
                    <a:pt x="3915076" y="628395"/>
                  </a:lnTo>
                  <a:lnTo>
                    <a:pt x="3844591" y="570991"/>
                  </a:lnTo>
                  <a:close/>
                </a:path>
                <a:path w="4293234" h="1110614">
                  <a:moveTo>
                    <a:pt x="3919902" y="683259"/>
                  </a:moveTo>
                  <a:lnTo>
                    <a:pt x="3920180" y="683513"/>
                  </a:lnTo>
                  <a:lnTo>
                    <a:pt x="3919902" y="683259"/>
                  </a:lnTo>
                  <a:close/>
                </a:path>
                <a:path w="4293234" h="1110614">
                  <a:moveTo>
                    <a:pt x="3890184" y="657224"/>
                  </a:moveTo>
                  <a:lnTo>
                    <a:pt x="3890766" y="657732"/>
                  </a:lnTo>
                  <a:lnTo>
                    <a:pt x="3890184" y="657224"/>
                  </a:lnTo>
                  <a:close/>
                </a:path>
                <a:path w="4293234" h="1110614">
                  <a:moveTo>
                    <a:pt x="4133349" y="876680"/>
                  </a:moveTo>
                  <a:lnTo>
                    <a:pt x="4107354" y="876680"/>
                  </a:lnTo>
                  <a:lnTo>
                    <a:pt x="4117768" y="889507"/>
                  </a:lnTo>
                  <a:lnTo>
                    <a:pt x="4133349" y="876680"/>
                  </a:lnTo>
                  <a:close/>
                </a:path>
                <a:path w="4293234" h="1110614">
                  <a:moveTo>
                    <a:pt x="4083405" y="791463"/>
                  </a:moveTo>
                  <a:lnTo>
                    <a:pt x="4031408" y="791463"/>
                  </a:lnTo>
                  <a:lnTo>
                    <a:pt x="4057697" y="819784"/>
                  </a:lnTo>
                  <a:lnTo>
                    <a:pt x="4083097" y="848232"/>
                  </a:lnTo>
                  <a:lnTo>
                    <a:pt x="4107608" y="877061"/>
                  </a:lnTo>
                  <a:lnTo>
                    <a:pt x="4107354" y="876680"/>
                  </a:lnTo>
                  <a:lnTo>
                    <a:pt x="4133349" y="876680"/>
                  </a:lnTo>
                  <a:lnTo>
                    <a:pt x="4147232" y="865250"/>
                  </a:lnTo>
                  <a:lnTo>
                    <a:pt x="4136691" y="852423"/>
                  </a:lnTo>
                  <a:lnTo>
                    <a:pt x="4111672" y="823086"/>
                  </a:lnTo>
                  <a:lnTo>
                    <a:pt x="4085764" y="794003"/>
                  </a:lnTo>
                  <a:lnTo>
                    <a:pt x="4083405" y="791463"/>
                  </a:lnTo>
                  <a:close/>
                </a:path>
                <a:path w="4293234" h="1110614">
                  <a:moveTo>
                    <a:pt x="4082843" y="847978"/>
                  </a:moveTo>
                  <a:lnTo>
                    <a:pt x="4083059" y="848232"/>
                  </a:lnTo>
                  <a:lnTo>
                    <a:pt x="4082843" y="847978"/>
                  </a:lnTo>
                  <a:close/>
                </a:path>
                <a:path w="4293234" h="1110614">
                  <a:moveTo>
                    <a:pt x="4057443" y="819530"/>
                  </a:moveTo>
                  <a:lnTo>
                    <a:pt x="4057670" y="819784"/>
                  </a:lnTo>
                  <a:lnTo>
                    <a:pt x="4057443" y="819530"/>
                  </a:lnTo>
                  <a:close/>
                </a:path>
                <a:path w="4293234" h="1110614">
                  <a:moveTo>
                    <a:pt x="4044743" y="750442"/>
                  </a:moveTo>
                  <a:lnTo>
                    <a:pt x="4017311" y="776985"/>
                  </a:lnTo>
                  <a:lnTo>
                    <a:pt x="4031662" y="791844"/>
                  </a:lnTo>
                  <a:lnTo>
                    <a:pt x="4031408" y="791463"/>
                  </a:lnTo>
                  <a:lnTo>
                    <a:pt x="4083405" y="791463"/>
                  </a:lnTo>
                  <a:lnTo>
                    <a:pt x="4059221" y="765428"/>
                  </a:lnTo>
                  <a:lnTo>
                    <a:pt x="4044743" y="750442"/>
                  </a:lnTo>
                  <a:close/>
                </a:path>
                <a:path w="4293234" h="1110614">
                  <a:moveTo>
                    <a:pt x="4216118" y="1023122"/>
                  </a:moveTo>
                  <a:lnTo>
                    <a:pt x="4184189" y="1042796"/>
                  </a:lnTo>
                  <a:lnTo>
                    <a:pt x="4292774" y="1110106"/>
                  </a:lnTo>
                  <a:lnTo>
                    <a:pt x="4286502" y="1039494"/>
                  </a:lnTo>
                  <a:lnTo>
                    <a:pt x="4226861" y="1039494"/>
                  </a:lnTo>
                  <a:lnTo>
                    <a:pt x="4216118" y="1023122"/>
                  </a:lnTo>
                  <a:close/>
                </a:path>
                <a:path w="4293234" h="1110614">
                  <a:moveTo>
                    <a:pt x="4248587" y="1003115"/>
                  </a:moveTo>
                  <a:lnTo>
                    <a:pt x="4216118" y="1023122"/>
                  </a:lnTo>
                  <a:lnTo>
                    <a:pt x="4226861" y="1039494"/>
                  </a:lnTo>
                  <a:lnTo>
                    <a:pt x="4258738" y="1018539"/>
                  </a:lnTo>
                  <a:lnTo>
                    <a:pt x="4248587" y="1003115"/>
                  </a:lnTo>
                  <a:close/>
                </a:path>
                <a:path w="4293234" h="1110614">
                  <a:moveTo>
                    <a:pt x="4281471" y="982852"/>
                  </a:moveTo>
                  <a:lnTo>
                    <a:pt x="4248587" y="1003115"/>
                  </a:lnTo>
                  <a:lnTo>
                    <a:pt x="4258738" y="1018539"/>
                  </a:lnTo>
                  <a:lnTo>
                    <a:pt x="4226861" y="1039494"/>
                  </a:lnTo>
                  <a:lnTo>
                    <a:pt x="4286502" y="1039494"/>
                  </a:lnTo>
                  <a:lnTo>
                    <a:pt x="4281471" y="982852"/>
                  </a:lnTo>
                  <a:close/>
                </a:path>
                <a:path w="4293234" h="1110614">
                  <a:moveTo>
                    <a:pt x="4217463" y="957071"/>
                  </a:moveTo>
                  <a:lnTo>
                    <a:pt x="4186348" y="979169"/>
                  </a:lnTo>
                  <a:lnTo>
                    <a:pt x="4198159" y="995679"/>
                  </a:lnTo>
                  <a:lnTo>
                    <a:pt x="4216118" y="1023122"/>
                  </a:lnTo>
                  <a:lnTo>
                    <a:pt x="4248587" y="1003115"/>
                  </a:lnTo>
                  <a:lnTo>
                    <a:pt x="4229401" y="973962"/>
                  </a:lnTo>
                  <a:lnTo>
                    <a:pt x="4217463" y="957071"/>
                  </a:lnTo>
                  <a:close/>
                </a:path>
                <a:path w="4293234" h="1110614">
                  <a:moveTo>
                    <a:pt x="4197778" y="995171"/>
                  </a:moveTo>
                  <a:lnTo>
                    <a:pt x="4198111" y="995679"/>
                  </a:lnTo>
                  <a:lnTo>
                    <a:pt x="4197778" y="995171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7705343" y="4780788"/>
            <a:ext cx="1179830" cy="35242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92075">
              <a:lnSpc>
                <a:spcPts val="2270"/>
              </a:lnSpc>
            </a:pPr>
            <a:r>
              <a:rPr dirty="0" sz="2000" spc="-5" b="1">
                <a:solidFill>
                  <a:srgbClr val="C00000"/>
                </a:solidFill>
                <a:latin typeface="Calibri"/>
                <a:cs typeface="Calibri"/>
              </a:rPr>
              <a:t>CCP</a:t>
            </a:r>
            <a:r>
              <a:rPr dirty="0" sz="2000" spc="-4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000" spc="-15" b="1">
                <a:solidFill>
                  <a:srgbClr val="C00000"/>
                </a:solidFill>
                <a:latin typeface="Calibri"/>
                <a:cs typeface="Calibri"/>
              </a:rPr>
              <a:t>later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2478" y="615442"/>
            <a:ext cx="6776084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659765">
              <a:lnSpc>
                <a:spcPct val="100000"/>
              </a:lnSpc>
              <a:spcBef>
                <a:spcPts val="95"/>
              </a:spcBef>
              <a:tabLst>
                <a:tab pos="3945890" algn="l"/>
              </a:tabLst>
            </a:pP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End</a:t>
            </a:r>
            <a:r>
              <a:rPr dirty="0" sz="40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dirty="0" sz="4000" spc="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6:	</a:t>
            </a: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Principle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2 </a:t>
            </a:r>
            <a:r>
              <a:rPr dirty="0" sz="40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Determine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Critical</a:t>
            </a:r>
            <a:r>
              <a:rPr dirty="0" sz="4000" spc="-20">
                <a:solidFill>
                  <a:srgbClr val="1F3863"/>
                </a:solidFill>
                <a:latin typeface="Calibri"/>
                <a:cs typeface="Calibri"/>
              </a:rPr>
              <a:t> Control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30">
                <a:solidFill>
                  <a:srgbClr val="1F3863"/>
                </a:solidFill>
                <a:latin typeface="Calibri"/>
                <a:cs typeface="Calibri"/>
              </a:rPr>
              <a:t>Points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264664"/>
            <a:ext cx="8223884" cy="4593590"/>
            <a:chOff x="0" y="2264664"/>
            <a:chExt cx="8223884" cy="45935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64664"/>
              <a:ext cx="4242816" cy="45933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4861" y="3495802"/>
              <a:ext cx="96012" cy="961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7239" y="3483991"/>
              <a:ext cx="192150" cy="1921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34866" y="3046018"/>
              <a:ext cx="4083050" cy="1731010"/>
            </a:xfrm>
            <a:custGeom>
              <a:avLst/>
              <a:gdLst/>
              <a:ahLst/>
              <a:cxnLst/>
              <a:rect l="l" t="t" r="r" b="b"/>
              <a:pathLst>
                <a:path w="4083050" h="1731010">
                  <a:moveTo>
                    <a:pt x="288290" y="582879"/>
                  </a:moveTo>
                  <a:lnTo>
                    <a:pt x="280936" y="537311"/>
                  </a:lnTo>
                  <a:lnTo>
                    <a:pt x="260477" y="497751"/>
                  </a:lnTo>
                  <a:lnTo>
                    <a:pt x="229273" y="466547"/>
                  </a:lnTo>
                  <a:lnTo>
                    <a:pt x="189712" y="446087"/>
                  </a:lnTo>
                  <a:lnTo>
                    <a:pt x="144145" y="438734"/>
                  </a:lnTo>
                  <a:lnTo>
                    <a:pt x="98615" y="446087"/>
                  </a:lnTo>
                  <a:lnTo>
                    <a:pt x="59055" y="466547"/>
                  </a:lnTo>
                  <a:lnTo>
                    <a:pt x="27838" y="497751"/>
                  </a:lnTo>
                  <a:lnTo>
                    <a:pt x="7353" y="537311"/>
                  </a:lnTo>
                  <a:lnTo>
                    <a:pt x="0" y="582879"/>
                  </a:lnTo>
                  <a:lnTo>
                    <a:pt x="7353" y="628459"/>
                  </a:lnTo>
                  <a:lnTo>
                    <a:pt x="27838" y="668020"/>
                  </a:lnTo>
                  <a:lnTo>
                    <a:pt x="59055" y="699223"/>
                  </a:lnTo>
                  <a:lnTo>
                    <a:pt x="98615" y="719683"/>
                  </a:lnTo>
                  <a:lnTo>
                    <a:pt x="144145" y="727024"/>
                  </a:lnTo>
                  <a:lnTo>
                    <a:pt x="189712" y="719683"/>
                  </a:lnTo>
                  <a:lnTo>
                    <a:pt x="229273" y="699223"/>
                  </a:lnTo>
                  <a:lnTo>
                    <a:pt x="260477" y="668020"/>
                  </a:lnTo>
                  <a:lnTo>
                    <a:pt x="280936" y="628459"/>
                  </a:lnTo>
                  <a:lnTo>
                    <a:pt x="288290" y="582879"/>
                  </a:lnTo>
                  <a:close/>
                </a:path>
                <a:path w="4083050" h="1731010">
                  <a:moveTo>
                    <a:pt x="4082681" y="829652"/>
                  </a:moveTo>
                  <a:lnTo>
                    <a:pt x="4067568" y="754291"/>
                  </a:lnTo>
                  <a:lnTo>
                    <a:pt x="4050614" y="717359"/>
                  </a:lnTo>
                  <a:lnTo>
                    <a:pt x="4027309" y="681355"/>
                  </a:lnTo>
                  <a:lnTo>
                    <a:pt x="3997579" y="646582"/>
                  </a:lnTo>
                  <a:lnTo>
                    <a:pt x="3961384" y="613359"/>
                  </a:lnTo>
                  <a:lnTo>
                    <a:pt x="3967480" y="603986"/>
                  </a:lnTo>
                  <a:lnTo>
                    <a:pt x="3994962" y="536308"/>
                  </a:lnTo>
                  <a:lnTo>
                    <a:pt x="3998887" y="497713"/>
                  </a:lnTo>
                  <a:lnTo>
                    <a:pt x="3994759" y="459752"/>
                  </a:lnTo>
                  <a:lnTo>
                    <a:pt x="3982936" y="422871"/>
                  </a:lnTo>
                  <a:lnTo>
                    <a:pt x="3963835" y="387502"/>
                  </a:lnTo>
                  <a:lnTo>
                    <a:pt x="3937825" y="354050"/>
                  </a:lnTo>
                  <a:lnTo>
                    <a:pt x="3905288" y="322948"/>
                  </a:lnTo>
                  <a:lnTo>
                    <a:pt x="3866616" y="294627"/>
                  </a:lnTo>
                  <a:lnTo>
                    <a:pt x="3822204" y="269506"/>
                  </a:lnTo>
                  <a:lnTo>
                    <a:pt x="3772433" y="248018"/>
                  </a:lnTo>
                  <a:lnTo>
                    <a:pt x="3717696" y="230593"/>
                  </a:lnTo>
                  <a:lnTo>
                    <a:pt x="3658362" y="217627"/>
                  </a:lnTo>
                  <a:lnTo>
                    <a:pt x="3639375" y="173609"/>
                  </a:lnTo>
                  <a:lnTo>
                    <a:pt x="3608857" y="132575"/>
                  </a:lnTo>
                  <a:lnTo>
                    <a:pt x="3567633" y="95402"/>
                  </a:lnTo>
                  <a:lnTo>
                    <a:pt x="3516503" y="62941"/>
                  </a:lnTo>
                  <a:lnTo>
                    <a:pt x="3474135" y="43116"/>
                  </a:lnTo>
                  <a:lnTo>
                    <a:pt x="3429203" y="27076"/>
                  </a:lnTo>
                  <a:lnTo>
                    <a:pt x="3382238" y="14820"/>
                  </a:lnTo>
                  <a:lnTo>
                    <a:pt x="3333826" y="6324"/>
                  </a:lnTo>
                  <a:lnTo>
                    <a:pt x="3284486" y="1524"/>
                  </a:lnTo>
                  <a:lnTo>
                    <a:pt x="3234804" y="431"/>
                  </a:lnTo>
                  <a:lnTo>
                    <a:pt x="3185312" y="2997"/>
                  </a:lnTo>
                  <a:lnTo>
                    <a:pt x="3136595" y="9194"/>
                  </a:lnTo>
                  <a:lnTo>
                    <a:pt x="3089173" y="18999"/>
                  </a:lnTo>
                  <a:lnTo>
                    <a:pt x="3043631" y="32372"/>
                  </a:lnTo>
                  <a:lnTo>
                    <a:pt x="3000514" y="49301"/>
                  </a:lnTo>
                  <a:lnTo>
                    <a:pt x="2960382" y="69748"/>
                  </a:lnTo>
                  <a:lnTo>
                    <a:pt x="2923794" y="93675"/>
                  </a:lnTo>
                  <a:lnTo>
                    <a:pt x="2895676" y="73012"/>
                  </a:lnTo>
                  <a:lnTo>
                    <a:pt x="2829433" y="38493"/>
                  </a:lnTo>
                  <a:lnTo>
                    <a:pt x="2791968" y="24968"/>
                  </a:lnTo>
                  <a:lnTo>
                    <a:pt x="2740177" y="11582"/>
                  </a:lnTo>
                  <a:lnTo>
                    <a:pt x="2687180" y="3314"/>
                  </a:lnTo>
                  <a:lnTo>
                    <a:pt x="2633764" y="0"/>
                  </a:lnTo>
                  <a:lnTo>
                    <a:pt x="2580703" y="1460"/>
                  </a:lnTo>
                  <a:lnTo>
                    <a:pt x="2528786" y="7556"/>
                  </a:lnTo>
                  <a:lnTo>
                    <a:pt x="2478786" y="18084"/>
                  </a:lnTo>
                  <a:lnTo>
                    <a:pt x="2431516" y="32918"/>
                  </a:lnTo>
                  <a:lnTo>
                    <a:pt x="2387739" y="51866"/>
                  </a:lnTo>
                  <a:lnTo>
                    <a:pt x="2348242" y="74764"/>
                  </a:lnTo>
                  <a:lnTo>
                    <a:pt x="2313813" y="101460"/>
                  </a:lnTo>
                  <a:lnTo>
                    <a:pt x="2285238" y="131775"/>
                  </a:lnTo>
                  <a:lnTo>
                    <a:pt x="2260549" y="117576"/>
                  </a:lnTo>
                  <a:lnTo>
                    <a:pt x="2206815" y="92684"/>
                  </a:lnTo>
                  <a:lnTo>
                    <a:pt x="2128913" y="67945"/>
                  </a:lnTo>
                  <a:lnTo>
                    <a:pt x="2078710" y="57645"/>
                  </a:lnTo>
                  <a:lnTo>
                    <a:pt x="2027783" y="51117"/>
                  </a:lnTo>
                  <a:lnTo>
                    <a:pt x="1976602" y="48272"/>
                  </a:lnTo>
                  <a:lnTo>
                    <a:pt x="1925624" y="49022"/>
                  </a:lnTo>
                  <a:lnTo>
                    <a:pt x="1875320" y="53276"/>
                  </a:lnTo>
                  <a:lnTo>
                    <a:pt x="1826171" y="60947"/>
                  </a:lnTo>
                  <a:lnTo>
                    <a:pt x="1778635" y="71945"/>
                  </a:lnTo>
                  <a:lnTo>
                    <a:pt x="1733181" y="86169"/>
                  </a:lnTo>
                  <a:lnTo>
                    <a:pt x="1690293" y="103543"/>
                  </a:lnTo>
                  <a:lnTo>
                    <a:pt x="1650415" y="123964"/>
                  </a:lnTo>
                  <a:lnTo>
                    <a:pt x="1614017" y="147358"/>
                  </a:lnTo>
                  <a:lnTo>
                    <a:pt x="1581594" y="173609"/>
                  </a:lnTo>
                  <a:lnTo>
                    <a:pt x="1553591" y="202641"/>
                  </a:lnTo>
                  <a:lnTo>
                    <a:pt x="1510398" y="188214"/>
                  </a:lnTo>
                  <a:lnTo>
                    <a:pt x="1465694" y="176161"/>
                  </a:lnTo>
                  <a:lnTo>
                    <a:pt x="1419694" y="166522"/>
                  </a:lnTo>
                  <a:lnTo>
                    <a:pt x="1372666" y="159321"/>
                  </a:lnTo>
                  <a:lnTo>
                    <a:pt x="1324864" y="154597"/>
                  </a:lnTo>
                  <a:lnTo>
                    <a:pt x="1276515" y="152374"/>
                  </a:lnTo>
                  <a:lnTo>
                    <a:pt x="1227874" y="152679"/>
                  </a:lnTo>
                  <a:lnTo>
                    <a:pt x="1179195" y="155524"/>
                  </a:lnTo>
                  <a:lnTo>
                    <a:pt x="1120368" y="162496"/>
                  </a:lnTo>
                  <a:lnTo>
                    <a:pt x="1064056" y="172948"/>
                  </a:lnTo>
                  <a:lnTo>
                    <a:pt x="1010475" y="186690"/>
                  </a:lnTo>
                  <a:lnTo>
                    <a:pt x="959916" y="203504"/>
                  </a:lnTo>
                  <a:lnTo>
                    <a:pt x="912596" y="223202"/>
                  </a:lnTo>
                  <a:lnTo>
                    <a:pt x="868781" y="245554"/>
                  </a:lnTo>
                  <a:lnTo>
                    <a:pt x="828725" y="270370"/>
                  </a:lnTo>
                  <a:lnTo>
                    <a:pt x="792683" y="297421"/>
                  </a:lnTo>
                  <a:lnTo>
                    <a:pt x="760882" y="326517"/>
                  </a:lnTo>
                  <a:lnTo>
                    <a:pt x="733602" y="357441"/>
                  </a:lnTo>
                  <a:lnTo>
                    <a:pt x="711085" y="389991"/>
                  </a:lnTo>
                  <a:lnTo>
                    <a:pt x="693572" y="423951"/>
                  </a:lnTo>
                  <a:lnTo>
                    <a:pt x="674598" y="495300"/>
                  </a:lnTo>
                  <a:lnTo>
                    <a:pt x="673633" y="532257"/>
                  </a:lnTo>
                  <a:lnTo>
                    <a:pt x="678688" y="569798"/>
                  </a:lnTo>
                  <a:lnTo>
                    <a:pt x="675640" y="575132"/>
                  </a:lnTo>
                  <a:lnTo>
                    <a:pt x="617245" y="581914"/>
                  </a:lnTo>
                  <a:lnTo>
                    <a:pt x="561949" y="594245"/>
                  </a:lnTo>
                  <a:lnTo>
                    <a:pt x="510628" y="611746"/>
                  </a:lnTo>
                  <a:lnTo>
                    <a:pt x="464197" y="634060"/>
                  </a:lnTo>
                  <a:lnTo>
                    <a:pt x="423570" y="660793"/>
                  </a:lnTo>
                  <a:lnTo>
                    <a:pt x="389636" y="691591"/>
                  </a:lnTo>
                  <a:lnTo>
                    <a:pt x="363029" y="726478"/>
                  </a:lnTo>
                  <a:lnTo>
                    <a:pt x="346075" y="762647"/>
                  </a:lnTo>
                  <a:lnTo>
                    <a:pt x="338467" y="799426"/>
                  </a:lnTo>
                  <a:lnTo>
                    <a:pt x="339953" y="836129"/>
                  </a:lnTo>
                  <a:lnTo>
                    <a:pt x="369062" y="906653"/>
                  </a:lnTo>
                  <a:lnTo>
                    <a:pt x="396138" y="939126"/>
                  </a:lnTo>
                  <a:lnTo>
                    <a:pt x="431190" y="968857"/>
                  </a:lnTo>
                  <a:lnTo>
                    <a:pt x="473951" y="995159"/>
                  </a:lnTo>
                  <a:lnTo>
                    <a:pt x="524129" y="1017346"/>
                  </a:lnTo>
                  <a:lnTo>
                    <a:pt x="483387" y="1049972"/>
                  </a:lnTo>
                  <a:lnTo>
                    <a:pt x="452628" y="1086116"/>
                  </a:lnTo>
                  <a:lnTo>
                    <a:pt x="432295" y="1124902"/>
                  </a:lnTo>
                  <a:lnTo>
                    <a:pt x="422871" y="1165440"/>
                  </a:lnTo>
                  <a:lnTo>
                    <a:pt x="424815" y="1206830"/>
                  </a:lnTo>
                  <a:lnTo>
                    <a:pt x="453377" y="1273670"/>
                  </a:lnTo>
                  <a:lnTo>
                    <a:pt x="478180" y="1303528"/>
                  </a:lnTo>
                  <a:lnTo>
                    <a:pt x="509143" y="1330579"/>
                  </a:lnTo>
                  <a:lnTo>
                    <a:pt x="545604" y="1354505"/>
                  </a:lnTo>
                  <a:lnTo>
                    <a:pt x="586930" y="1375003"/>
                  </a:lnTo>
                  <a:lnTo>
                    <a:pt x="632447" y="1391729"/>
                  </a:lnTo>
                  <a:lnTo>
                    <a:pt x="681532" y="1404378"/>
                  </a:lnTo>
                  <a:lnTo>
                    <a:pt x="733526" y="1412621"/>
                  </a:lnTo>
                  <a:lnTo>
                    <a:pt x="787781" y="1416138"/>
                  </a:lnTo>
                  <a:lnTo>
                    <a:pt x="843661" y="1414602"/>
                  </a:lnTo>
                  <a:lnTo>
                    <a:pt x="850773" y="1422222"/>
                  </a:lnTo>
                  <a:lnTo>
                    <a:pt x="880897" y="1451178"/>
                  </a:lnTo>
                  <a:lnTo>
                    <a:pt x="914107" y="1478051"/>
                  </a:lnTo>
                  <a:lnTo>
                    <a:pt x="950137" y="1502841"/>
                  </a:lnTo>
                  <a:lnTo>
                    <a:pt x="988771" y="1525473"/>
                  </a:lnTo>
                  <a:lnTo>
                    <a:pt x="1029779" y="1545945"/>
                  </a:lnTo>
                  <a:lnTo>
                    <a:pt x="1072908" y="1564195"/>
                  </a:lnTo>
                  <a:lnTo>
                    <a:pt x="1117917" y="1580197"/>
                  </a:lnTo>
                  <a:lnTo>
                    <a:pt x="1164590" y="1593913"/>
                  </a:lnTo>
                  <a:lnTo>
                    <a:pt x="1212684" y="1605305"/>
                  </a:lnTo>
                  <a:lnTo>
                    <a:pt x="1261960" y="1614335"/>
                  </a:lnTo>
                  <a:lnTo>
                    <a:pt x="1312176" y="1620964"/>
                  </a:lnTo>
                  <a:lnTo>
                    <a:pt x="1363116" y="1625155"/>
                  </a:lnTo>
                  <a:lnTo>
                    <a:pt x="1414526" y="1626870"/>
                  </a:lnTo>
                  <a:lnTo>
                    <a:pt x="1466164" y="1626082"/>
                  </a:lnTo>
                  <a:lnTo>
                    <a:pt x="1517815" y="1622729"/>
                  </a:lnTo>
                  <a:lnTo>
                    <a:pt x="1569224" y="1616811"/>
                  </a:lnTo>
                  <a:lnTo>
                    <a:pt x="1620177" y="1608264"/>
                  </a:lnTo>
                  <a:lnTo>
                    <a:pt x="1670418" y="1597050"/>
                  </a:lnTo>
                  <a:lnTo>
                    <a:pt x="1719707" y="1583143"/>
                  </a:lnTo>
                  <a:lnTo>
                    <a:pt x="1767840" y="1566494"/>
                  </a:lnTo>
                  <a:lnTo>
                    <a:pt x="1802244" y="1595755"/>
                  </a:lnTo>
                  <a:lnTo>
                    <a:pt x="1840826" y="1622577"/>
                  </a:lnTo>
                  <a:lnTo>
                    <a:pt x="1883219" y="1646796"/>
                  </a:lnTo>
                  <a:lnTo>
                    <a:pt x="1929117" y="1668259"/>
                  </a:lnTo>
                  <a:lnTo>
                    <a:pt x="1978177" y="1686814"/>
                  </a:lnTo>
                  <a:lnTo>
                    <a:pt x="2030069" y="1702308"/>
                  </a:lnTo>
                  <a:lnTo>
                    <a:pt x="2084451" y="1714576"/>
                  </a:lnTo>
                  <a:lnTo>
                    <a:pt x="2139099" y="1723263"/>
                  </a:lnTo>
                  <a:lnTo>
                    <a:pt x="2193810" y="1728533"/>
                  </a:lnTo>
                  <a:lnTo>
                    <a:pt x="2248268" y="1730489"/>
                  </a:lnTo>
                  <a:lnTo>
                    <a:pt x="2302167" y="1729257"/>
                  </a:lnTo>
                  <a:lnTo>
                    <a:pt x="2355202" y="1724901"/>
                  </a:lnTo>
                  <a:lnTo>
                    <a:pt x="2407081" y="1717560"/>
                  </a:lnTo>
                  <a:lnTo>
                    <a:pt x="2457475" y="1707324"/>
                  </a:lnTo>
                  <a:lnTo>
                    <a:pt x="2506091" y="1694281"/>
                  </a:lnTo>
                  <a:lnTo>
                    <a:pt x="2552636" y="1678559"/>
                  </a:lnTo>
                  <a:lnTo>
                    <a:pt x="2596781" y="1660258"/>
                  </a:lnTo>
                  <a:lnTo>
                    <a:pt x="2638234" y="1639455"/>
                  </a:lnTo>
                  <a:lnTo>
                    <a:pt x="2676690" y="1616290"/>
                  </a:lnTo>
                  <a:lnTo>
                    <a:pt x="2711843" y="1590840"/>
                  </a:lnTo>
                  <a:lnTo>
                    <a:pt x="2743377" y="1563217"/>
                  </a:lnTo>
                  <a:lnTo>
                    <a:pt x="2771013" y="1533512"/>
                  </a:lnTo>
                  <a:lnTo>
                    <a:pt x="2794419" y="1501851"/>
                  </a:lnTo>
                  <a:lnTo>
                    <a:pt x="2813304" y="1468323"/>
                  </a:lnTo>
                  <a:lnTo>
                    <a:pt x="2861678" y="1485112"/>
                  </a:lnTo>
                  <a:lnTo>
                    <a:pt x="2912465" y="1498371"/>
                  </a:lnTo>
                  <a:lnTo>
                    <a:pt x="2965183" y="1508023"/>
                  </a:lnTo>
                  <a:lnTo>
                    <a:pt x="3019323" y="1513992"/>
                  </a:lnTo>
                  <a:lnTo>
                    <a:pt x="3074416" y="1516202"/>
                  </a:lnTo>
                  <a:lnTo>
                    <a:pt x="3132848" y="1514386"/>
                  </a:lnTo>
                  <a:lnTo>
                    <a:pt x="3189351" y="1508467"/>
                  </a:lnTo>
                  <a:lnTo>
                    <a:pt x="3243554" y="1498688"/>
                  </a:lnTo>
                  <a:lnTo>
                    <a:pt x="3295078" y="1485290"/>
                  </a:lnTo>
                  <a:lnTo>
                    <a:pt x="3343529" y="1468501"/>
                  </a:lnTo>
                  <a:lnTo>
                    <a:pt x="3388550" y="1448562"/>
                  </a:lnTo>
                  <a:lnTo>
                    <a:pt x="3429736" y="1425702"/>
                  </a:lnTo>
                  <a:lnTo>
                    <a:pt x="3466731" y="1400162"/>
                  </a:lnTo>
                  <a:lnTo>
                    <a:pt x="3499142" y="1372171"/>
                  </a:lnTo>
                  <a:lnTo>
                    <a:pt x="3526599" y="1341958"/>
                  </a:lnTo>
                  <a:lnTo>
                    <a:pt x="3548710" y="1309763"/>
                  </a:lnTo>
                  <a:lnTo>
                    <a:pt x="3575405" y="1240383"/>
                  </a:lnTo>
                  <a:lnTo>
                    <a:pt x="3579241" y="1203655"/>
                  </a:lnTo>
                  <a:lnTo>
                    <a:pt x="3628656" y="1197889"/>
                  </a:lnTo>
                  <a:lnTo>
                    <a:pt x="3676942" y="1189482"/>
                  </a:lnTo>
                  <a:lnTo>
                    <a:pt x="3723830" y="1178534"/>
                  </a:lnTo>
                  <a:lnTo>
                    <a:pt x="3769055" y="1165085"/>
                  </a:lnTo>
                  <a:lnTo>
                    <a:pt x="3812387" y="1149235"/>
                  </a:lnTo>
                  <a:lnTo>
                    <a:pt x="3853561" y="1131011"/>
                  </a:lnTo>
                  <a:lnTo>
                    <a:pt x="3902151" y="1104798"/>
                  </a:lnTo>
                  <a:lnTo>
                    <a:pt x="3945102" y="1076020"/>
                  </a:lnTo>
                  <a:lnTo>
                    <a:pt x="3982377" y="1045006"/>
                  </a:lnTo>
                  <a:lnTo>
                    <a:pt x="4013873" y="1012075"/>
                  </a:lnTo>
                  <a:lnTo>
                    <a:pt x="4039552" y="977531"/>
                  </a:lnTo>
                  <a:lnTo>
                    <a:pt x="4059339" y="941705"/>
                  </a:lnTo>
                  <a:lnTo>
                    <a:pt x="4073156" y="904913"/>
                  </a:lnTo>
                  <a:lnTo>
                    <a:pt x="4080967" y="867448"/>
                  </a:lnTo>
                  <a:lnTo>
                    <a:pt x="4082681" y="82965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473342" y="3046010"/>
              <a:ext cx="3744595" cy="1731010"/>
            </a:xfrm>
            <a:custGeom>
              <a:avLst/>
              <a:gdLst/>
              <a:ahLst/>
              <a:cxnLst/>
              <a:rect l="l" t="t" r="r" b="b"/>
              <a:pathLst>
                <a:path w="3744595" h="1731010">
                  <a:moveTo>
                    <a:pt x="340211" y="569806"/>
                  </a:moveTo>
                  <a:lnTo>
                    <a:pt x="335160" y="532262"/>
                  </a:lnTo>
                  <a:lnTo>
                    <a:pt x="336125" y="495300"/>
                  </a:lnTo>
                  <a:lnTo>
                    <a:pt x="342857" y="459130"/>
                  </a:lnTo>
                  <a:lnTo>
                    <a:pt x="372614" y="389994"/>
                  </a:lnTo>
                  <a:lnTo>
                    <a:pt x="395135" y="357445"/>
                  </a:lnTo>
                  <a:lnTo>
                    <a:pt x="422418" y="326519"/>
                  </a:lnTo>
                  <a:lnTo>
                    <a:pt x="454209" y="297423"/>
                  </a:lnTo>
                  <a:lnTo>
                    <a:pt x="490259" y="270367"/>
                  </a:lnTo>
                  <a:lnTo>
                    <a:pt x="530315" y="245557"/>
                  </a:lnTo>
                  <a:lnTo>
                    <a:pt x="574127" y="223202"/>
                  </a:lnTo>
                  <a:lnTo>
                    <a:pt x="621443" y="203511"/>
                  </a:lnTo>
                  <a:lnTo>
                    <a:pt x="672011" y="186690"/>
                  </a:lnTo>
                  <a:lnTo>
                    <a:pt x="725580" y="172948"/>
                  </a:lnTo>
                  <a:lnTo>
                    <a:pt x="781900" y="162493"/>
                  </a:lnTo>
                  <a:lnTo>
                    <a:pt x="840718" y="155532"/>
                  </a:lnTo>
                  <a:lnTo>
                    <a:pt x="889403" y="152676"/>
                  </a:lnTo>
                  <a:lnTo>
                    <a:pt x="938044" y="152375"/>
                  </a:lnTo>
                  <a:lnTo>
                    <a:pt x="986392" y="154601"/>
                  </a:lnTo>
                  <a:lnTo>
                    <a:pt x="1034203" y="159326"/>
                  </a:lnTo>
                  <a:lnTo>
                    <a:pt x="1081227" y="166522"/>
                  </a:lnTo>
                  <a:lnTo>
                    <a:pt x="1127218" y="176160"/>
                  </a:lnTo>
                  <a:lnTo>
                    <a:pt x="1171930" y="188212"/>
                  </a:lnTo>
                  <a:lnTo>
                    <a:pt x="1215114" y="202649"/>
                  </a:lnTo>
                  <a:lnTo>
                    <a:pt x="1243119" y="173611"/>
                  </a:lnTo>
                  <a:lnTo>
                    <a:pt x="1275550" y="147354"/>
                  </a:lnTo>
                  <a:lnTo>
                    <a:pt x="1311940" y="123968"/>
                  </a:lnTo>
                  <a:lnTo>
                    <a:pt x="1351818" y="103544"/>
                  </a:lnTo>
                  <a:lnTo>
                    <a:pt x="1394717" y="86173"/>
                  </a:lnTo>
                  <a:lnTo>
                    <a:pt x="1440168" y="71944"/>
                  </a:lnTo>
                  <a:lnTo>
                    <a:pt x="1487704" y="60949"/>
                  </a:lnTo>
                  <a:lnTo>
                    <a:pt x="1536854" y="53278"/>
                  </a:lnTo>
                  <a:lnTo>
                    <a:pt x="1587152" y="49022"/>
                  </a:lnTo>
                  <a:lnTo>
                    <a:pt x="1638128" y="48270"/>
                  </a:lnTo>
                  <a:lnTo>
                    <a:pt x="1689314" y="51115"/>
                  </a:lnTo>
                  <a:lnTo>
                    <a:pt x="1740241" y="57645"/>
                  </a:lnTo>
                  <a:lnTo>
                    <a:pt x="1790441" y="67952"/>
                  </a:lnTo>
                  <a:lnTo>
                    <a:pt x="1839446" y="82126"/>
                  </a:lnTo>
                  <a:lnTo>
                    <a:pt x="1895913" y="104526"/>
                  </a:lnTo>
                  <a:lnTo>
                    <a:pt x="1946761" y="131783"/>
                  </a:lnTo>
                  <a:lnTo>
                    <a:pt x="1975337" y="101466"/>
                  </a:lnTo>
                  <a:lnTo>
                    <a:pt x="2009767" y="74773"/>
                  </a:lnTo>
                  <a:lnTo>
                    <a:pt x="2049263" y="51869"/>
                  </a:lnTo>
                  <a:lnTo>
                    <a:pt x="2093043" y="32920"/>
                  </a:lnTo>
                  <a:lnTo>
                    <a:pt x="2140321" y="18093"/>
                  </a:lnTo>
                  <a:lnTo>
                    <a:pt x="2190312" y="7553"/>
                  </a:lnTo>
                  <a:lnTo>
                    <a:pt x="2242231" y="1466"/>
                  </a:lnTo>
                  <a:lnTo>
                    <a:pt x="2295293" y="0"/>
                  </a:lnTo>
                  <a:lnTo>
                    <a:pt x="2348714" y="3318"/>
                  </a:lnTo>
                  <a:lnTo>
                    <a:pt x="2401708" y="11588"/>
                  </a:lnTo>
                  <a:lnTo>
                    <a:pt x="2453491" y="24976"/>
                  </a:lnTo>
                  <a:lnTo>
                    <a:pt x="2490966" y="38498"/>
                  </a:lnTo>
                  <a:lnTo>
                    <a:pt x="2525643" y="54567"/>
                  </a:lnTo>
                  <a:lnTo>
                    <a:pt x="2585317" y="93683"/>
                  </a:lnTo>
                  <a:lnTo>
                    <a:pt x="2621913" y="69746"/>
                  </a:lnTo>
                  <a:lnTo>
                    <a:pt x="2662047" y="49300"/>
                  </a:lnTo>
                  <a:lnTo>
                    <a:pt x="2705163" y="32373"/>
                  </a:lnTo>
                  <a:lnTo>
                    <a:pt x="2750706" y="18995"/>
                  </a:lnTo>
                  <a:lnTo>
                    <a:pt x="2798118" y="9193"/>
                  </a:lnTo>
                  <a:lnTo>
                    <a:pt x="2846845" y="2997"/>
                  </a:lnTo>
                  <a:lnTo>
                    <a:pt x="2896330" y="433"/>
                  </a:lnTo>
                  <a:lnTo>
                    <a:pt x="2946017" y="1532"/>
                  </a:lnTo>
                  <a:lnTo>
                    <a:pt x="2995350" y="6321"/>
                  </a:lnTo>
                  <a:lnTo>
                    <a:pt x="3043774" y="14829"/>
                  </a:lnTo>
                  <a:lnTo>
                    <a:pt x="3090732" y="27084"/>
                  </a:lnTo>
                  <a:lnTo>
                    <a:pt x="3135668" y="43115"/>
                  </a:lnTo>
                  <a:lnTo>
                    <a:pt x="3178026" y="62949"/>
                  </a:lnTo>
                  <a:lnTo>
                    <a:pt x="3229159" y="95406"/>
                  </a:lnTo>
                  <a:lnTo>
                    <a:pt x="3270387" y="132577"/>
                  </a:lnTo>
                  <a:lnTo>
                    <a:pt x="3300899" y="173606"/>
                  </a:lnTo>
                  <a:lnTo>
                    <a:pt x="3319885" y="217635"/>
                  </a:lnTo>
                  <a:lnTo>
                    <a:pt x="3379220" y="230590"/>
                  </a:lnTo>
                  <a:lnTo>
                    <a:pt x="3433966" y="248024"/>
                  </a:lnTo>
                  <a:lnTo>
                    <a:pt x="3483739" y="269513"/>
                  </a:lnTo>
                  <a:lnTo>
                    <a:pt x="3528151" y="294630"/>
                  </a:lnTo>
                  <a:lnTo>
                    <a:pt x="3566816" y="322951"/>
                  </a:lnTo>
                  <a:lnTo>
                    <a:pt x="3599349" y="354049"/>
                  </a:lnTo>
                  <a:lnTo>
                    <a:pt x="3625361" y="387500"/>
                  </a:lnTo>
                  <a:lnTo>
                    <a:pt x="3644469" y="422877"/>
                  </a:lnTo>
                  <a:lnTo>
                    <a:pt x="3656284" y="459755"/>
                  </a:lnTo>
                  <a:lnTo>
                    <a:pt x="3660421" y="497709"/>
                  </a:lnTo>
                  <a:lnTo>
                    <a:pt x="3656494" y="536312"/>
                  </a:lnTo>
                  <a:lnTo>
                    <a:pt x="3644116" y="575140"/>
                  </a:lnTo>
                  <a:lnTo>
                    <a:pt x="3622907" y="613367"/>
                  </a:lnTo>
                  <a:lnTo>
                    <a:pt x="3659115" y="646584"/>
                  </a:lnTo>
                  <a:lnTo>
                    <a:pt x="3688838" y="681353"/>
                  </a:lnTo>
                  <a:lnTo>
                    <a:pt x="3712143" y="717361"/>
                  </a:lnTo>
                  <a:lnTo>
                    <a:pt x="3729096" y="754290"/>
                  </a:lnTo>
                  <a:lnTo>
                    <a:pt x="3739761" y="791826"/>
                  </a:lnTo>
                  <a:lnTo>
                    <a:pt x="3744205" y="829651"/>
                  </a:lnTo>
                  <a:lnTo>
                    <a:pt x="3742494" y="867451"/>
                  </a:lnTo>
                  <a:lnTo>
                    <a:pt x="3734692" y="904909"/>
                  </a:lnTo>
                  <a:lnTo>
                    <a:pt x="3720867" y="941710"/>
                  </a:lnTo>
                  <a:lnTo>
                    <a:pt x="3701083" y="977537"/>
                  </a:lnTo>
                  <a:lnTo>
                    <a:pt x="3675406" y="1012076"/>
                  </a:lnTo>
                  <a:lnTo>
                    <a:pt x="3643902" y="1045009"/>
                  </a:lnTo>
                  <a:lnTo>
                    <a:pt x="3606636" y="1076021"/>
                  </a:lnTo>
                  <a:lnTo>
                    <a:pt x="3563675" y="1104797"/>
                  </a:lnTo>
                  <a:lnTo>
                    <a:pt x="3515084" y="1131019"/>
                  </a:lnTo>
                  <a:lnTo>
                    <a:pt x="3473915" y="1149233"/>
                  </a:lnTo>
                  <a:lnTo>
                    <a:pt x="3430587" y="1165093"/>
                  </a:lnTo>
                  <a:lnTo>
                    <a:pt x="3385354" y="1178533"/>
                  </a:lnTo>
                  <a:lnTo>
                    <a:pt x="3338469" y="1189486"/>
                  </a:lnTo>
                  <a:lnTo>
                    <a:pt x="3290188" y="1197885"/>
                  </a:lnTo>
                  <a:lnTo>
                    <a:pt x="3240764" y="1203663"/>
                  </a:lnTo>
                  <a:lnTo>
                    <a:pt x="3236938" y="1240387"/>
                  </a:lnTo>
                  <a:lnTo>
                    <a:pt x="3210238" y="1309769"/>
                  </a:lnTo>
                  <a:lnTo>
                    <a:pt x="3188124" y="1341959"/>
                  </a:lnTo>
                  <a:lnTo>
                    <a:pt x="3160671" y="1372169"/>
                  </a:lnTo>
                  <a:lnTo>
                    <a:pt x="3128260" y="1400163"/>
                  </a:lnTo>
                  <a:lnTo>
                    <a:pt x="3091269" y="1425707"/>
                  </a:lnTo>
                  <a:lnTo>
                    <a:pt x="3050077" y="1448567"/>
                  </a:lnTo>
                  <a:lnTo>
                    <a:pt x="3005064" y="1468507"/>
                  </a:lnTo>
                  <a:lnTo>
                    <a:pt x="2956608" y="1485294"/>
                  </a:lnTo>
                  <a:lnTo>
                    <a:pt x="2905088" y="1498693"/>
                  </a:lnTo>
                  <a:lnTo>
                    <a:pt x="2850884" y="1508468"/>
                  </a:lnTo>
                  <a:lnTo>
                    <a:pt x="2794375" y="1514385"/>
                  </a:lnTo>
                  <a:lnTo>
                    <a:pt x="2735939" y="1516210"/>
                  </a:lnTo>
                  <a:lnTo>
                    <a:pt x="2680852" y="1513998"/>
                  </a:lnTo>
                  <a:lnTo>
                    <a:pt x="2626709" y="1508025"/>
                  </a:lnTo>
                  <a:lnTo>
                    <a:pt x="2573999" y="1498370"/>
                  </a:lnTo>
                  <a:lnTo>
                    <a:pt x="2523209" y="1485113"/>
                  </a:lnTo>
                  <a:lnTo>
                    <a:pt x="2474827" y="1468331"/>
                  </a:lnTo>
                  <a:lnTo>
                    <a:pt x="2455945" y="1501858"/>
                  </a:lnTo>
                  <a:lnTo>
                    <a:pt x="2432538" y="1533520"/>
                  </a:lnTo>
                  <a:lnTo>
                    <a:pt x="2404911" y="1563215"/>
                  </a:lnTo>
                  <a:lnTo>
                    <a:pt x="2373370" y="1590839"/>
                  </a:lnTo>
                  <a:lnTo>
                    <a:pt x="2338219" y="1616289"/>
                  </a:lnTo>
                  <a:lnTo>
                    <a:pt x="2299764" y="1639462"/>
                  </a:lnTo>
                  <a:lnTo>
                    <a:pt x="2258309" y="1660255"/>
                  </a:lnTo>
                  <a:lnTo>
                    <a:pt x="2214161" y="1678564"/>
                  </a:lnTo>
                  <a:lnTo>
                    <a:pt x="2167625" y="1694287"/>
                  </a:lnTo>
                  <a:lnTo>
                    <a:pt x="2119005" y="1707321"/>
                  </a:lnTo>
                  <a:lnTo>
                    <a:pt x="2068607" y="1717562"/>
                  </a:lnTo>
                  <a:lnTo>
                    <a:pt x="2016736" y="1724907"/>
                  </a:lnTo>
                  <a:lnTo>
                    <a:pt x="1963698" y="1729253"/>
                  </a:lnTo>
                  <a:lnTo>
                    <a:pt x="1909798" y="1730497"/>
                  </a:lnTo>
                  <a:lnTo>
                    <a:pt x="1855340" y="1728535"/>
                  </a:lnTo>
                  <a:lnTo>
                    <a:pt x="1800630" y="1723266"/>
                  </a:lnTo>
                  <a:lnTo>
                    <a:pt x="1745974" y="1714584"/>
                  </a:lnTo>
                  <a:lnTo>
                    <a:pt x="1691593" y="1702309"/>
                  </a:lnTo>
                  <a:lnTo>
                    <a:pt x="1639707" y="1686815"/>
                  </a:lnTo>
                  <a:lnTo>
                    <a:pt x="1590649" y="1668258"/>
                  </a:lnTo>
                  <a:lnTo>
                    <a:pt x="1544753" y="1646792"/>
                  </a:lnTo>
                  <a:lnTo>
                    <a:pt x="1502351" y="1622574"/>
                  </a:lnTo>
                  <a:lnTo>
                    <a:pt x="1463776" y="1595759"/>
                  </a:lnTo>
                  <a:lnTo>
                    <a:pt x="1429363" y="1566502"/>
                  </a:lnTo>
                  <a:lnTo>
                    <a:pt x="1381242" y="1583144"/>
                  </a:lnTo>
                  <a:lnTo>
                    <a:pt x="1331944" y="1597051"/>
                  </a:lnTo>
                  <a:lnTo>
                    <a:pt x="1281704" y="1608261"/>
                  </a:lnTo>
                  <a:lnTo>
                    <a:pt x="1230758" y="1616811"/>
                  </a:lnTo>
                  <a:lnTo>
                    <a:pt x="1179344" y="1622738"/>
                  </a:lnTo>
                  <a:lnTo>
                    <a:pt x="1127696" y="1626079"/>
                  </a:lnTo>
                  <a:lnTo>
                    <a:pt x="1076050" y="1626872"/>
                  </a:lnTo>
                  <a:lnTo>
                    <a:pt x="1024644" y="1625154"/>
                  </a:lnTo>
                  <a:lnTo>
                    <a:pt x="973712" y="1620962"/>
                  </a:lnTo>
                  <a:lnTo>
                    <a:pt x="923490" y="1614334"/>
                  </a:lnTo>
                  <a:lnTo>
                    <a:pt x="874216" y="1605306"/>
                  </a:lnTo>
                  <a:lnTo>
                    <a:pt x="826124" y="1593916"/>
                  </a:lnTo>
                  <a:lnTo>
                    <a:pt x="779451" y="1580201"/>
                  </a:lnTo>
                  <a:lnTo>
                    <a:pt x="734434" y="1564199"/>
                  </a:lnTo>
                  <a:lnTo>
                    <a:pt x="691307" y="1545946"/>
                  </a:lnTo>
                  <a:lnTo>
                    <a:pt x="650306" y="1525480"/>
                  </a:lnTo>
                  <a:lnTo>
                    <a:pt x="611669" y="1502839"/>
                  </a:lnTo>
                  <a:lnTo>
                    <a:pt x="575631" y="1478058"/>
                  </a:lnTo>
                  <a:lnTo>
                    <a:pt x="542428" y="1451176"/>
                  </a:lnTo>
                  <a:lnTo>
                    <a:pt x="512296" y="1422230"/>
                  </a:lnTo>
                  <a:lnTo>
                    <a:pt x="509883" y="1419690"/>
                  </a:lnTo>
                  <a:lnTo>
                    <a:pt x="507470" y="1417150"/>
                  </a:lnTo>
                  <a:lnTo>
                    <a:pt x="505184" y="1414610"/>
                  </a:lnTo>
                  <a:lnTo>
                    <a:pt x="449317" y="1416137"/>
                  </a:lnTo>
                  <a:lnTo>
                    <a:pt x="395061" y="1412620"/>
                  </a:lnTo>
                  <a:lnTo>
                    <a:pt x="343067" y="1404377"/>
                  </a:lnTo>
                  <a:lnTo>
                    <a:pt x="293982" y="1391732"/>
                  </a:lnTo>
                  <a:lnTo>
                    <a:pt x="248455" y="1375003"/>
                  </a:lnTo>
                  <a:lnTo>
                    <a:pt x="207135" y="1354511"/>
                  </a:lnTo>
                  <a:lnTo>
                    <a:pt x="170670" y="1330578"/>
                  </a:lnTo>
                  <a:lnTo>
                    <a:pt x="139710" y="1303524"/>
                  </a:lnTo>
                  <a:lnTo>
                    <a:pt x="114901" y="1273668"/>
                  </a:lnTo>
                  <a:lnTo>
                    <a:pt x="86338" y="1206838"/>
                  </a:lnTo>
                  <a:lnTo>
                    <a:pt x="84402" y="1165442"/>
                  </a:lnTo>
                  <a:lnTo>
                    <a:pt x="93828" y="1124906"/>
                  </a:lnTo>
                  <a:lnTo>
                    <a:pt x="114154" y="1086119"/>
                  </a:lnTo>
                  <a:lnTo>
                    <a:pt x="144917" y="1049972"/>
                  </a:lnTo>
                  <a:lnTo>
                    <a:pt x="185652" y="1017354"/>
                  </a:lnTo>
                  <a:lnTo>
                    <a:pt x="135475" y="995155"/>
                  </a:lnTo>
                  <a:lnTo>
                    <a:pt x="92722" y="968858"/>
                  </a:lnTo>
                  <a:lnTo>
                    <a:pt x="57669" y="939134"/>
                  </a:lnTo>
                  <a:lnTo>
                    <a:pt x="30594" y="906657"/>
                  </a:lnTo>
                  <a:lnTo>
                    <a:pt x="11773" y="872098"/>
                  </a:lnTo>
                  <a:lnTo>
                    <a:pt x="0" y="799423"/>
                  </a:lnTo>
                  <a:lnTo>
                    <a:pt x="7600" y="762651"/>
                  </a:lnTo>
                  <a:lnTo>
                    <a:pt x="24561" y="726486"/>
                  </a:lnTo>
                  <a:lnTo>
                    <a:pt x="51159" y="691599"/>
                  </a:lnTo>
                  <a:lnTo>
                    <a:pt x="85097" y="660801"/>
                  </a:lnTo>
                  <a:lnTo>
                    <a:pt x="125732" y="634059"/>
                  </a:lnTo>
                  <a:lnTo>
                    <a:pt x="172158" y="611748"/>
                  </a:lnTo>
                  <a:lnTo>
                    <a:pt x="223475" y="594242"/>
                  </a:lnTo>
                  <a:lnTo>
                    <a:pt x="278777" y="581915"/>
                  </a:lnTo>
                  <a:lnTo>
                    <a:pt x="337163" y="575140"/>
                  </a:lnTo>
                  <a:lnTo>
                    <a:pt x="340211" y="569806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88765" y="3489706"/>
              <a:ext cx="108204" cy="1083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1142" y="3477895"/>
              <a:ext cx="204343" cy="20434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34865" y="3134106"/>
              <a:ext cx="3959860" cy="1471930"/>
            </a:xfrm>
            <a:custGeom>
              <a:avLst/>
              <a:gdLst/>
              <a:ahLst/>
              <a:cxnLst/>
              <a:rect l="l" t="t" r="r" b="b"/>
              <a:pathLst>
                <a:path w="3959859" h="1471929">
                  <a:moveTo>
                    <a:pt x="288289" y="494792"/>
                  </a:moveTo>
                  <a:lnTo>
                    <a:pt x="280943" y="540360"/>
                  </a:lnTo>
                  <a:lnTo>
                    <a:pt x="260484" y="579930"/>
                  </a:lnTo>
                  <a:lnTo>
                    <a:pt x="229283" y="611131"/>
                  </a:lnTo>
                  <a:lnTo>
                    <a:pt x="189713" y="631590"/>
                  </a:lnTo>
                  <a:lnTo>
                    <a:pt x="144145" y="638937"/>
                  </a:lnTo>
                  <a:lnTo>
                    <a:pt x="98625" y="631590"/>
                  </a:lnTo>
                  <a:lnTo>
                    <a:pt x="59061" y="611131"/>
                  </a:lnTo>
                  <a:lnTo>
                    <a:pt x="27842" y="579930"/>
                  </a:lnTo>
                  <a:lnTo>
                    <a:pt x="7358" y="540360"/>
                  </a:lnTo>
                  <a:lnTo>
                    <a:pt x="0" y="494792"/>
                  </a:lnTo>
                  <a:lnTo>
                    <a:pt x="7358" y="449223"/>
                  </a:lnTo>
                  <a:lnTo>
                    <a:pt x="27842" y="409653"/>
                  </a:lnTo>
                  <a:lnTo>
                    <a:pt x="59061" y="378452"/>
                  </a:lnTo>
                  <a:lnTo>
                    <a:pt x="98625" y="357993"/>
                  </a:lnTo>
                  <a:lnTo>
                    <a:pt x="144145" y="350647"/>
                  </a:lnTo>
                  <a:lnTo>
                    <a:pt x="189713" y="357993"/>
                  </a:lnTo>
                  <a:lnTo>
                    <a:pt x="229283" y="378452"/>
                  </a:lnTo>
                  <a:lnTo>
                    <a:pt x="260484" y="409653"/>
                  </a:lnTo>
                  <a:lnTo>
                    <a:pt x="280943" y="449223"/>
                  </a:lnTo>
                  <a:lnTo>
                    <a:pt x="288289" y="494792"/>
                  </a:lnTo>
                  <a:close/>
                </a:path>
                <a:path w="3959859" h="1471929">
                  <a:moveTo>
                    <a:pt x="747395" y="954405"/>
                  </a:moveTo>
                  <a:lnTo>
                    <a:pt x="690139" y="954478"/>
                  </a:lnTo>
                  <a:lnTo>
                    <a:pt x="633872" y="949086"/>
                  </a:lnTo>
                  <a:lnTo>
                    <a:pt x="579534" y="938385"/>
                  </a:lnTo>
                  <a:lnTo>
                    <a:pt x="528066" y="922528"/>
                  </a:lnTo>
                </a:path>
                <a:path w="3959859" h="1471929">
                  <a:moveTo>
                    <a:pt x="940943" y="1303655"/>
                  </a:moveTo>
                  <a:lnTo>
                    <a:pt x="917547" y="1308965"/>
                  </a:lnTo>
                  <a:lnTo>
                    <a:pt x="893699" y="1313275"/>
                  </a:lnTo>
                  <a:lnTo>
                    <a:pt x="869469" y="1316585"/>
                  </a:lnTo>
                  <a:lnTo>
                    <a:pt x="844931" y="1318895"/>
                  </a:lnTo>
                </a:path>
                <a:path w="3959859" h="1471929">
                  <a:moveTo>
                    <a:pt x="1767713" y="1471422"/>
                  </a:moveTo>
                  <a:lnTo>
                    <a:pt x="1751020" y="1454761"/>
                  </a:lnTo>
                  <a:lnTo>
                    <a:pt x="1735804" y="1437576"/>
                  </a:lnTo>
                  <a:lnTo>
                    <a:pt x="1722064" y="1419915"/>
                  </a:lnTo>
                  <a:lnTo>
                    <a:pt x="1709801" y="1401826"/>
                  </a:lnTo>
                </a:path>
                <a:path w="3959859" h="1471929">
                  <a:moveTo>
                    <a:pt x="2836672" y="1297686"/>
                  </a:moveTo>
                  <a:lnTo>
                    <a:pt x="2833366" y="1317061"/>
                  </a:lnTo>
                  <a:lnTo>
                    <a:pt x="2828416" y="1336294"/>
                  </a:lnTo>
                  <a:lnTo>
                    <a:pt x="2821848" y="1355336"/>
                  </a:lnTo>
                  <a:lnTo>
                    <a:pt x="2813685" y="1374140"/>
                  </a:lnTo>
                </a:path>
                <a:path w="3959859" h="1471929">
                  <a:moveTo>
                    <a:pt x="3295777" y="825373"/>
                  </a:moveTo>
                  <a:lnTo>
                    <a:pt x="3351169" y="845190"/>
                  </a:lnTo>
                  <a:lnTo>
                    <a:pt x="3401433" y="868905"/>
                  </a:lnTo>
                  <a:lnTo>
                    <a:pt x="3446182" y="896126"/>
                  </a:lnTo>
                  <a:lnTo>
                    <a:pt x="3485030" y="926460"/>
                  </a:lnTo>
                  <a:lnTo>
                    <a:pt x="3517589" y="959517"/>
                  </a:lnTo>
                  <a:lnTo>
                    <a:pt x="3543474" y="994903"/>
                  </a:lnTo>
                  <a:lnTo>
                    <a:pt x="3562296" y="1032228"/>
                  </a:lnTo>
                  <a:lnTo>
                    <a:pt x="3573670" y="1071098"/>
                  </a:lnTo>
                  <a:lnTo>
                    <a:pt x="3577209" y="1111123"/>
                  </a:lnTo>
                </a:path>
                <a:path w="3959859" h="1471929">
                  <a:moveTo>
                    <a:pt x="3959606" y="521081"/>
                  </a:moveTo>
                  <a:lnTo>
                    <a:pt x="3935823" y="551132"/>
                  </a:lnTo>
                  <a:lnTo>
                    <a:pt x="3906789" y="579183"/>
                  </a:lnTo>
                  <a:lnTo>
                    <a:pt x="3872827" y="604948"/>
                  </a:lnTo>
                  <a:lnTo>
                    <a:pt x="3834257" y="628142"/>
                  </a:lnTo>
                </a:path>
                <a:path w="3959859" h="1471929">
                  <a:moveTo>
                    <a:pt x="3658869" y="123571"/>
                  </a:moveTo>
                  <a:lnTo>
                    <a:pt x="3661991" y="136112"/>
                  </a:lnTo>
                  <a:lnTo>
                    <a:pt x="3664124" y="148748"/>
                  </a:lnTo>
                  <a:lnTo>
                    <a:pt x="3665281" y="161432"/>
                  </a:lnTo>
                  <a:lnTo>
                    <a:pt x="3665474" y="174117"/>
                  </a:lnTo>
                </a:path>
                <a:path w="3959859" h="1471929">
                  <a:moveTo>
                    <a:pt x="2858389" y="64516"/>
                  </a:moveTo>
                  <a:lnTo>
                    <a:pt x="2871644" y="47309"/>
                  </a:lnTo>
                  <a:lnTo>
                    <a:pt x="2886805" y="30781"/>
                  </a:lnTo>
                  <a:lnTo>
                    <a:pt x="2903823" y="14991"/>
                  </a:lnTo>
                  <a:lnTo>
                    <a:pt x="2922651" y="0"/>
                  </a:lnTo>
                </a:path>
                <a:path w="3959859" h="1471929">
                  <a:moveTo>
                    <a:pt x="2257933" y="95250"/>
                  </a:moveTo>
                  <a:lnTo>
                    <a:pt x="2263598" y="80897"/>
                  </a:lnTo>
                  <a:lnTo>
                    <a:pt x="2270680" y="66817"/>
                  </a:lnTo>
                  <a:lnTo>
                    <a:pt x="2279167" y="53048"/>
                  </a:lnTo>
                  <a:lnTo>
                    <a:pt x="2289048" y="39624"/>
                  </a:lnTo>
                </a:path>
                <a:path w="3959859" h="1471929">
                  <a:moveTo>
                    <a:pt x="1553083" y="114173"/>
                  </a:moveTo>
                  <a:lnTo>
                    <a:pt x="1583148" y="126053"/>
                  </a:lnTo>
                  <a:lnTo>
                    <a:pt x="1611963" y="139017"/>
                  </a:lnTo>
                  <a:lnTo>
                    <a:pt x="1639468" y="153052"/>
                  </a:lnTo>
                  <a:lnTo>
                    <a:pt x="1665605" y="168148"/>
                  </a:lnTo>
                </a:path>
                <a:path w="3959859" h="1471929">
                  <a:moveTo>
                    <a:pt x="698373" y="538480"/>
                  </a:moveTo>
                  <a:lnTo>
                    <a:pt x="692138" y="524484"/>
                  </a:lnTo>
                  <a:lnTo>
                    <a:pt x="686784" y="510333"/>
                  </a:lnTo>
                  <a:lnTo>
                    <a:pt x="682335" y="496063"/>
                  </a:lnTo>
                  <a:lnTo>
                    <a:pt x="678814" y="481711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5535548" y="3351987"/>
            <a:ext cx="1840864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solidFill>
                  <a:srgbClr val="FFFFFF"/>
                </a:solidFill>
                <a:latin typeface="Calibri"/>
                <a:cs typeface="Calibri"/>
              </a:rPr>
              <a:t>Got</a:t>
            </a:r>
            <a:r>
              <a:rPr dirty="0" sz="4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8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4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80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8366" y="834390"/>
            <a:ext cx="560959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Principle</a:t>
            </a:r>
            <a:r>
              <a:rPr dirty="0" spc="-45"/>
              <a:t> </a:t>
            </a:r>
            <a:r>
              <a:rPr dirty="0" spc="-5"/>
              <a:t>3:</a:t>
            </a:r>
          </a:p>
          <a:p>
            <a:pPr marL="12700">
              <a:lnSpc>
                <a:spcPct val="100000"/>
              </a:lnSpc>
            </a:pPr>
            <a:r>
              <a:rPr dirty="0" spc="-45"/>
              <a:t>ESTABLISH</a:t>
            </a:r>
            <a:r>
              <a:rPr dirty="0" spc="-20"/>
              <a:t> </a:t>
            </a:r>
            <a:r>
              <a:rPr dirty="0" spc="-10"/>
              <a:t>CRITICAL</a:t>
            </a:r>
            <a:r>
              <a:rPr dirty="0" spc="5"/>
              <a:t> </a:t>
            </a:r>
            <a:r>
              <a:rPr dirty="0" spc="-10"/>
              <a:t>LIMITS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212" y="341375"/>
            <a:ext cx="2267712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927" y="2944367"/>
            <a:ext cx="8109204" cy="26197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292" y="620395"/>
            <a:ext cx="533971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0"/>
              <a:t>What’s</a:t>
            </a:r>
            <a:r>
              <a:rPr dirty="0" sz="4400" spc="-50"/>
              <a:t> </a:t>
            </a:r>
            <a:r>
              <a:rPr dirty="0" sz="4400"/>
              <a:t>a</a:t>
            </a:r>
            <a:r>
              <a:rPr dirty="0" sz="4400" spc="-5"/>
              <a:t> </a:t>
            </a:r>
            <a:r>
              <a:rPr dirty="0" sz="4400" spc="-10"/>
              <a:t>Critical</a:t>
            </a:r>
            <a:r>
              <a:rPr dirty="0" sz="4400" spc="-15"/>
              <a:t> </a:t>
            </a:r>
            <a:r>
              <a:rPr dirty="0" sz="4400"/>
              <a:t>Limit</a:t>
            </a:r>
            <a:r>
              <a:rPr dirty="0" sz="4400" spc="-10"/>
              <a:t> </a:t>
            </a:r>
            <a:r>
              <a:rPr dirty="0" sz="4400"/>
              <a:t>?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140" y="2004060"/>
            <a:ext cx="7885176" cy="26776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7368" y="1132332"/>
            <a:ext cx="8867140" cy="5257800"/>
            <a:chOff x="277368" y="1132332"/>
            <a:chExt cx="8867140" cy="525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368" y="1132332"/>
              <a:ext cx="7543800" cy="41361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0740" y="1915668"/>
              <a:ext cx="5710427" cy="35067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9523" y="2638044"/>
              <a:ext cx="5257800" cy="31501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3256" y="3276600"/>
              <a:ext cx="5190743" cy="311353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0783" y="325323"/>
            <a:ext cx="47250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60545" algn="l"/>
              </a:tabLst>
            </a:pPr>
            <a:r>
              <a:rPr dirty="0" spc="-10">
                <a:solidFill>
                  <a:srgbClr val="1F3863"/>
                </a:solidFill>
              </a:rPr>
              <a:t>Sou</a:t>
            </a:r>
            <a:r>
              <a:rPr dirty="0" spc="-65">
                <a:solidFill>
                  <a:srgbClr val="1F3863"/>
                </a:solidFill>
              </a:rPr>
              <a:t>r</a:t>
            </a:r>
            <a:r>
              <a:rPr dirty="0" spc="-5">
                <a:solidFill>
                  <a:srgbClr val="1F3863"/>
                </a:solidFill>
              </a:rPr>
              <a:t>ces</a:t>
            </a:r>
            <a:r>
              <a:rPr dirty="0">
                <a:solidFill>
                  <a:srgbClr val="1F3863"/>
                </a:solidFill>
              </a:rPr>
              <a:t> </a:t>
            </a:r>
            <a:r>
              <a:rPr dirty="0" spc="-5">
                <a:solidFill>
                  <a:srgbClr val="1F3863"/>
                </a:solidFill>
              </a:rPr>
              <a:t>&amp;</a:t>
            </a:r>
            <a:r>
              <a:rPr dirty="0" spc="-5">
                <a:solidFill>
                  <a:srgbClr val="1F3863"/>
                </a:solidFill>
              </a:rPr>
              <a:t> </a:t>
            </a:r>
            <a:r>
              <a:rPr dirty="0" spc="-10">
                <a:solidFill>
                  <a:srgbClr val="1F3863"/>
                </a:solidFill>
              </a:rPr>
              <a:t>E</a:t>
            </a:r>
            <a:r>
              <a:rPr dirty="0" spc="-80">
                <a:solidFill>
                  <a:srgbClr val="1F3863"/>
                </a:solidFill>
              </a:rPr>
              <a:t>x</a:t>
            </a:r>
            <a:r>
              <a:rPr dirty="0" spc="-5">
                <a:solidFill>
                  <a:srgbClr val="1F3863"/>
                </a:solidFill>
              </a:rPr>
              <a:t>amples</a:t>
            </a:r>
            <a:r>
              <a:rPr dirty="0">
                <a:solidFill>
                  <a:srgbClr val="1F3863"/>
                </a:solidFill>
              </a:rPr>
              <a:t>	</a:t>
            </a:r>
            <a:r>
              <a:rPr dirty="0" spc="-5">
                <a:solidFill>
                  <a:srgbClr val="1F3863"/>
                </a:solidFill>
              </a:rPr>
              <a:t>…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520" y="1063752"/>
            <a:ext cx="8793480" cy="5316220"/>
            <a:chOff x="350520" y="1063752"/>
            <a:chExt cx="8793480" cy="5316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20" y="1063752"/>
              <a:ext cx="7505700" cy="23606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8052" y="2302763"/>
              <a:ext cx="7427976" cy="23606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5356" y="3541775"/>
              <a:ext cx="7438643" cy="28376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8711" y="1458468"/>
              <a:ext cx="2255519" cy="292760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5162" y="246634"/>
            <a:ext cx="44691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1F3863"/>
                </a:solidFill>
              </a:rPr>
              <a:t>Options</a:t>
            </a:r>
            <a:r>
              <a:rPr dirty="0" spc="-20">
                <a:solidFill>
                  <a:srgbClr val="1F3863"/>
                </a:solidFill>
              </a:rPr>
              <a:t> </a:t>
            </a:r>
            <a:r>
              <a:rPr dirty="0" spc="-5">
                <a:solidFill>
                  <a:srgbClr val="1F3863"/>
                </a:solidFill>
              </a:rPr>
              <a:t>and</a:t>
            </a:r>
            <a:r>
              <a:rPr dirty="0" spc="-15">
                <a:solidFill>
                  <a:srgbClr val="1F3863"/>
                </a:solidFill>
              </a:rPr>
              <a:t> details</a:t>
            </a:r>
            <a:r>
              <a:rPr dirty="0" spc="-40">
                <a:solidFill>
                  <a:srgbClr val="1F3863"/>
                </a:solidFill>
              </a:rPr>
              <a:t> </a:t>
            </a:r>
            <a:r>
              <a:rPr dirty="0" spc="-5">
                <a:solidFill>
                  <a:srgbClr val="1F3863"/>
                </a:solidFill>
              </a:rPr>
              <a:t>…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  <p:sp>
        <p:nvSpPr>
          <p:cNvPr id="8" name="object 8"/>
          <p:cNvSpPr txBox="1"/>
          <p:nvPr/>
        </p:nvSpPr>
        <p:spPr>
          <a:xfrm>
            <a:off x="6708647" y="1490472"/>
            <a:ext cx="1754505" cy="954405"/>
          </a:xfrm>
          <a:prstGeom prst="rect">
            <a:avLst/>
          </a:prstGeom>
          <a:solidFill>
            <a:srgbClr val="00184B"/>
          </a:solidFill>
        </p:spPr>
        <p:txBody>
          <a:bodyPr wrap="square" lIns="0" tIns="22860" rIns="0" bIns="0" rtlCol="0" vert="horz">
            <a:spAutoFit/>
          </a:bodyPr>
          <a:lstStyle/>
          <a:p>
            <a:pPr marL="283845" marR="163195" indent="-111760">
              <a:lnSpc>
                <a:spcPct val="100000"/>
              </a:lnSpc>
              <a:spcBef>
                <a:spcPts val="180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pages </a:t>
            </a:r>
            <a:r>
              <a:rPr dirty="0"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112-115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9207" y="802640"/>
            <a:ext cx="46736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1F3863"/>
                </a:solidFill>
              </a:rPr>
              <a:t>Using</a:t>
            </a:r>
            <a:r>
              <a:rPr dirty="0" spc="-30">
                <a:solidFill>
                  <a:srgbClr val="1F3863"/>
                </a:solidFill>
              </a:rPr>
              <a:t> </a:t>
            </a:r>
            <a:r>
              <a:rPr dirty="0" spc="-20">
                <a:solidFill>
                  <a:srgbClr val="1F3863"/>
                </a:solidFill>
              </a:rPr>
              <a:t>Operating</a:t>
            </a:r>
            <a:r>
              <a:rPr dirty="0" spc="-35">
                <a:solidFill>
                  <a:srgbClr val="1F3863"/>
                </a:solidFill>
              </a:rPr>
              <a:t> </a:t>
            </a:r>
            <a:r>
              <a:rPr dirty="0" spc="-5">
                <a:solidFill>
                  <a:srgbClr val="1F3863"/>
                </a:solidFill>
              </a:rPr>
              <a:t>Limits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221992"/>
            <a:ext cx="8159496" cy="224027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679" y="1226311"/>
            <a:ext cx="2668905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44536A"/>
                </a:solidFill>
                <a:latin typeface="Calibri"/>
                <a:cs typeface="Calibri"/>
              </a:rPr>
              <a:t>Using</a:t>
            </a:r>
            <a:r>
              <a:rPr dirty="0" sz="4000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25">
                <a:solidFill>
                  <a:srgbClr val="44536A"/>
                </a:solidFill>
                <a:latin typeface="Calibri"/>
                <a:cs typeface="Calibri"/>
              </a:rPr>
              <a:t>‘Lot’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4000" spc="-10">
                <a:solidFill>
                  <a:srgbClr val="44536A"/>
                </a:solidFill>
                <a:latin typeface="Calibri"/>
                <a:cs typeface="Calibri"/>
              </a:rPr>
              <a:t>Designations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4740" y="172212"/>
            <a:ext cx="5234940" cy="604723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76300" y="2763011"/>
            <a:ext cx="1641475" cy="439420"/>
            <a:chOff x="876300" y="2763011"/>
            <a:chExt cx="1641475" cy="439420"/>
          </a:xfrm>
        </p:grpSpPr>
        <p:sp>
          <p:nvSpPr>
            <p:cNvPr id="5" name="object 5"/>
            <p:cNvSpPr/>
            <p:nvPr/>
          </p:nvSpPr>
          <p:spPr>
            <a:xfrm>
              <a:off x="882395" y="2769107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19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19" y="426719"/>
                  </a:lnTo>
                  <a:lnTo>
                    <a:pt x="1558036" y="426719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5" y="355600"/>
                  </a:lnTo>
                  <a:lnTo>
                    <a:pt x="1629155" y="71119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82395" y="2769107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19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19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5" y="71119"/>
                  </a:lnTo>
                  <a:lnTo>
                    <a:pt x="1629155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19"/>
                  </a:lnTo>
                  <a:lnTo>
                    <a:pt x="71119" y="426719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134872" y="2747517"/>
            <a:ext cx="11474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109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9184" y="605790"/>
            <a:ext cx="6789420" cy="1183640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pc="-10" b="0">
                <a:solidFill>
                  <a:srgbClr val="001F5F"/>
                </a:solidFill>
                <a:latin typeface="Calibri Light"/>
                <a:cs typeface="Calibri Light"/>
              </a:rPr>
              <a:t>Critical 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Limits should be </a:t>
            </a:r>
            <a:r>
              <a:rPr dirty="0" b="0">
                <a:solidFill>
                  <a:srgbClr val="001F5F"/>
                </a:solidFill>
                <a:latin typeface="Calibri Light"/>
                <a:cs typeface="Calibri Light"/>
              </a:rPr>
              <a:t>specified </a:t>
            </a:r>
            <a:r>
              <a:rPr dirty="0" spc="-890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in the</a:t>
            </a:r>
            <a:r>
              <a:rPr dirty="0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20" b="0">
                <a:solidFill>
                  <a:srgbClr val="001F5F"/>
                </a:solidFill>
                <a:latin typeface="Calibri Light"/>
                <a:cs typeface="Calibri Light"/>
              </a:rPr>
              <a:t>written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15" b="0">
                <a:solidFill>
                  <a:srgbClr val="001F5F"/>
                </a:solidFill>
                <a:latin typeface="Calibri Light"/>
                <a:cs typeface="Calibri Light"/>
              </a:rPr>
              <a:t>HACCP</a:t>
            </a:r>
            <a:r>
              <a:rPr dirty="0" spc="-10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Plan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79" y="2331719"/>
            <a:ext cx="8823959" cy="33665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6919" y="922731"/>
            <a:ext cx="618553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Prerequisite</a:t>
            </a:r>
            <a:r>
              <a:rPr dirty="0" spc="-10"/>
              <a:t> </a:t>
            </a:r>
            <a:r>
              <a:rPr dirty="0" spc="-25"/>
              <a:t>Programs</a:t>
            </a:r>
            <a:r>
              <a:rPr dirty="0" spc="-10"/>
              <a:t> </a:t>
            </a:r>
            <a:r>
              <a:rPr dirty="0"/>
              <a:t>and </a:t>
            </a:r>
            <a:r>
              <a:rPr dirty="0" spc="5"/>
              <a:t> </a:t>
            </a:r>
            <a:r>
              <a:rPr dirty="0" spc="-15"/>
              <a:t>Sanitation</a:t>
            </a:r>
            <a:r>
              <a:rPr dirty="0" spc="-30"/>
              <a:t> </a:t>
            </a:r>
            <a:r>
              <a:rPr dirty="0" spc="-20"/>
              <a:t>Control</a:t>
            </a:r>
            <a:r>
              <a:rPr dirty="0" spc="-10"/>
              <a:t> </a:t>
            </a:r>
            <a:r>
              <a:rPr dirty="0" spc="-15"/>
              <a:t>Procedures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031" y="368808"/>
            <a:ext cx="2267712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1312" y="2798064"/>
            <a:ext cx="8342376" cy="282244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927" y="3023616"/>
            <a:ext cx="4287012" cy="29504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1932" y="2005583"/>
            <a:ext cx="3182112" cy="3968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18842" y="4256913"/>
            <a:ext cx="148463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0">
                <a:solidFill>
                  <a:srgbClr val="1F3863"/>
                </a:solidFill>
                <a:latin typeface="Calibri"/>
                <a:cs typeface="Calibri"/>
              </a:rPr>
              <a:t>Landscape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03846" y="3748532"/>
            <a:ext cx="107950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5">
                <a:solidFill>
                  <a:srgbClr val="1F3863"/>
                </a:solidFill>
                <a:latin typeface="Calibri"/>
                <a:cs typeface="Calibri"/>
              </a:rPr>
              <a:t>P</a:t>
            </a:r>
            <a:r>
              <a:rPr dirty="0" sz="2700" spc="-5">
                <a:solidFill>
                  <a:srgbClr val="1F3863"/>
                </a:solidFill>
                <a:latin typeface="Calibri"/>
                <a:cs typeface="Calibri"/>
              </a:rPr>
              <a:t>ort</a:t>
            </a:r>
            <a:r>
              <a:rPr dirty="0" sz="2700" spc="-75">
                <a:solidFill>
                  <a:srgbClr val="1F3863"/>
                </a:solidFill>
                <a:latin typeface="Calibri"/>
                <a:cs typeface="Calibri"/>
              </a:rPr>
              <a:t>r</a:t>
            </a:r>
            <a:r>
              <a:rPr dirty="0" sz="2700">
                <a:solidFill>
                  <a:srgbClr val="1F3863"/>
                </a:solidFill>
                <a:latin typeface="Calibri"/>
                <a:cs typeface="Calibri"/>
              </a:rPr>
              <a:t>ait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6018" y="97307"/>
            <a:ext cx="2254885" cy="2689860"/>
            <a:chOff x="406018" y="97307"/>
            <a:chExt cx="2254885" cy="26898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018" y="97307"/>
              <a:ext cx="2254758" cy="26895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258" y="483742"/>
              <a:ext cx="1750491" cy="70980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35351" y="451230"/>
            <a:ext cx="5718810" cy="107061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001F5F"/>
                </a:solidFill>
              </a:rPr>
              <a:t>Optional</a:t>
            </a:r>
            <a:r>
              <a:rPr dirty="0" spc="-50">
                <a:solidFill>
                  <a:srgbClr val="001F5F"/>
                </a:solidFill>
              </a:rPr>
              <a:t> </a:t>
            </a:r>
            <a:r>
              <a:rPr dirty="0" spc="-10">
                <a:solidFill>
                  <a:srgbClr val="001F5F"/>
                </a:solidFill>
              </a:rPr>
              <a:t>HACCP</a:t>
            </a:r>
            <a:r>
              <a:rPr dirty="0" spc="-25">
                <a:solidFill>
                  <a:srgbClr val="001F5F"/>
                </a:solidFill>
              </a:rPr>
              <a:t> </a:t>
            </a:r>
            <a:r>
              <a:rPr dirty="0" spc="-10">
                <a:solidFill>
                  <a:srgbClr val="001F5F"/>
                </a:solidFill>
              </a:rPr>
              <a:t>Plan</a:t>
            </a:r>
            <a:r>
              <a:rPr dirty="0" spc="-25">
                <a:solidFill>
                  <a:srgbClr val="001F5F"/>
                </a:solidFill>
              </a:rPr>
              <a:t> </a:t>
            </a:r>
            <a:r>
              <a:rPr dirty="0" spc="-20">
                <a:solidFill>
                  <a:srgbClr val="001F5F"/>
                </a:solidFill>
              </a:rPr>
              <a:t>Forms</a:t>
            </a:r>
          </a:p>
          <a:p>
            <a:pPr marL="114300">
              <a:lnSpc>
                <a:spcPct val="100000"/>
              </a:lnSpc>
              <a:spcBef>
                <a:spcPts val="70"/>
              </a:spcBef>
            </a:pPr>
            <a:r>
              <a:rPr dirty="0" sz="2800" spc="-5">
                <a:solidFill>
                  <a:srgbClr val="001F5F"/>
                </a:solidFill>
              </a:rPr>
              <a:t>(both</a:t>
            </a:r>
            <a:r>
              <a:rPr dirty="0" sz="2800">
                <a:solidFill>
                  <a:srgbClr val="001F5F"/>
                </a:solidFill>
              </a:rPr>
              <a:t> </a:t>
            </a:r>
            <a:r>
              <a:rPr dirty="0" sz="2800" spc="-15">
                <a:solidFill>
                  <a:srgbClr val="001F5F"/>
                </a:solidFill>
              </a:rPr>
              <a:t>must</a:t>
            </a:r>
            <a:r>
              <a:rPr dirty="0" sz="2800" spc="20">
                <a:solidFill>
                  <a:srgbClr val="001F5F"/>
                </a:solidFill>
              </a:rPr>
              <a:t> </a:t>
            </a:r>
            <a:r>
              <a:rPr dirty="0" sz="2800" spc="-15">
                <a:solidFill>
                  <a:srgbClr val="001F5F"/>
                </a:solidFill>
              </a:rPr>
              <a:t>contain</a:t>
            </a:r>
            <a:r>
              <a:rPr dirty="0" sz="2800" spc="-5">
                <a:solidFill>
                  <a:srgbClr val="001F5F"/>
                </a:solidFill>
              </a:rPr>
              <a:t> same</a:t>
            </a:r>
            <a:r>
              <a:rPr dirty="0" sz="2800" spc="-20">
                <a:solidFill>
                  <a:srgbClr val="001F5F"/>
                </a:solidFill>
              </a:rPr>
              <a:t> </a:t>
            </a:r>
            <a:r>
              <a:rPr dirty="0" sz="2800" spc="-15">
                <a:solidFill>
                  <a:srgbClr val="001F5F"/>
                </a:solidFill>
              </a:rPr>
              <a:t>information)</a:t>
            </a:r>
            <a:endParaRPr sz="2800"/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2711" y="1184147"/>
            <a:ext cx="8458200" cy="5168265"/>
            <a:chOff x="362711" y="1184147"/>
            <a:chExt cx="8458200" cy="5168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711" y="1184147"/>
              <a:ext cx="8458200" cy="46969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5819" y="3797833"/>
              <a:ext cx="2072500" cy="25543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7252" y="4178808"/>
              <a:ext cx="1727835" cy="57454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147" y="216535"/>
            <a:ext cx="83019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706110" algn="l"/>
              </a:tabLst>
            </a:pPr>
            <a:r>
              <a:rPr dirty="0" spc="-10" b="0">
                <a:solidFill>
                  <a:srgbClr val="001F5F"/>
                </a:solidFill>
                <a:latin typeface="Calibri Light"/>
                <a:cs typeface="Calibri Light"/>
              </a:rPr>
              <a:t>Expected</a:t>
            </a:r>
            <a:r>
              <a:rPr dirty="0" spc="5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20" b="0">
                <a:solidFill>
                  <a:srgbClr val="001F5F"/>
                </a:solidFill>
                <a:latin typeface="Calibri Light"/>
                <a:cs typeface="Calibri Light"/>
              </a:rPr>
              <a:t>Information</a:t>
            </a:r>
            <a:r>
              <a:rPr dirty="0" spc="30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in</a:t>
            </a:r>
            <a:r>
              <a:rPr dirty="0" spc="15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all	</a:t>
            </a:r>
            <a:r>
              <a:rPr dirty="0" spc="-15" b="0">
                <a:solidFill>
                  <a:srgbClr val="001F5F"/>
                </a:solidFill>
                <a:latin typeface="Calibri Light"/>
                <a:cs typeface="Calibri Light"/>
              </a:rPr>
              <a:t>HACCP</a:t>
            </a:r>
            <a:r>
              <a:rPr dirty="0" spc="-50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Plans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0130" y="113233"/>
            <a:ext cx="765746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Building</a:t>
            </a:r>
            <a:r>
              <a:rPr dirty="0" spc="-15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the</a:t>
            </a:r>
            <a:r>
              <a:rPr dirty="0" spc="-10" b="0">
                <a:solidFill>
                  <a:srgbClr val="001F5F"/>
                </a:solidFill>
                <a:latin typeface="Calibri Light"/>
                <a:cs typeface="Calibri Light"/>
              </a:rPr>
              <a:t> HACCP </a:t>
            </a:r>
            <a:r>
              <a:rPr dirty="0" b="0">
                <a:solidFill>
                  <a:srgbClr val="001F5F"/>
                </a:solidFill>
                <a:latin typeface="Calibri Light"/>
                <a:cs typeface="Calibri Light"/>
              </a:rPr>
              <a:t>Plan</a:t>
            </a:r>
            <a:r>
              <a:rPr dirty="0" spc="-10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35" b="0">
                <a:solidFill>
                  <a:srgbClr val="001F5F"/>
                </a:solidFill>
                <a:latin typeface="Calibri Light"/>
                <a:cs typeface="Calibri Light"/>
              </a:rPr>
              <a:t>for</a:t>
            </a:r>
            <a:r>
              <a:rPr dirty="0" spc="-10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5" b="0">
                <a:solidFill>
                  <a:srgbClr val="001F5F"/>
                </a:solidFill>
                <a:latin typeface="Calibri Light"/>
                <a:cs typeface="Calibri Light"/>
              </a:rPr>
              <a:t>each</a:t>
            </a:r>
            <a:r>
              <a:rPr dirty="0" spc="-15" b="0">
                <a:solidFill>
                  <a:srgbClr val="001F5F"/>
                </a:solidFill>
                <a:latin typeface="Calibri Light"/>
                <a:cs typeface="Calibri Light"/>
              </a:rPr>
              <a:t> </a:t>
            </a:r>
            <a:r>
              <a:rPr dirty="0" spc="-10" b="0">
                <a:solidFill>
                  <a:srgbClr val="001F5F"/>
                </a:solidFill>
                <a:latin typeface="Calibri Light"/>
                <a:cs typeface="Calibri Light"/>
              </a:rPr>
              <a:t>CCP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6489" y="1237488"/>
            <a:ext cx="4780280" cy="4660900"/>
            <a:chOff x="106489" y="1237488"/>
            <a:chExt cx="4780280" cy="4660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836" y="1237488"/>
              <a:ext cx="4366260" cy="46603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2682" y="2693670"/>
              <a:ext cx="4331335" cy="2534920"/>
            </a:xfrm>
            <a:custGeom>
              <a:avLst/>
              <a:gdLst/>
              <a:ahLst/>
              <a:cxnLst/>
              <a:rect l="l" t="t" r="r" b="b"/>
              <a:pathLst>
                <a:path w="4331335" h="2534920">
                  <a:moveTo>
                    <a:pt x="3874007" y="250697"/>
                  </a:moveTo>
                  <a:lnTo>
                    <a:pt x="3880046" y="211369"/>
                  </a:lnTo>
                  <a:lnTo>
                    <a:pt x="3897245" y="175275"/>
                  </a:lnTo>
                  <a:lnTo>
                    <a:pt x="3924233" y="143442"/>
                  </a:lnTo>
                  <a:lnTo>
                    <a:pt x="3959636" y="116897"/>
                  </a:lnTo>
                  <a:lnTo>
                    <a:pt x="4002081" y="96665"/>
                  </a:lnTo>
                  <a:lnTo>
                    <a:pt x="4050196" y="83773"/>
                  </a:lnTo>
                  <a:lnTo>
                    <a:pt x="4102607" y="79247"/>
                  </a:lnTo>
                  <a:lnTo>
                    <a:pt x="4155019" y="83773"/>
                  </a:lnTo>
                  <a:lnTo>
                    <a:pt x="4203134" y="96665"/>
                  </a:lnTo>
                  <a:lnTo>
                    <a:pt x="4245579" y="116897"/>
                  </a:lnTo>
                  <a:lnTo>
                    <a:pt x="4280982" y="143442"/>
                  </a:lnTo>
                  <a:lnTo>
                    <a:pt x="4307970" y="175275"/>
                  </a:lnTo>
                  <a:lnTo>
                    <a:pt x="4325169" y="211369"/>
                  </a:lnTo>
                  <a:lnTo>
                    <a:pt x="4331208" y="250697"/>
                  </a:lnTo>
                  <a:lnTo>
                    <a:pt x="4325169" y="290026"/>
                  </a:lnTo>
                  <a:lnTo>
                    <a:pt x="4307970" y="326120"/>
                  </a:lnTo>
                  <a:lnTo>
                    <a:pt x="4280982" y="357953"/>
                  </a:lnTo>
                  <a:lnTo>
                    <a:pt x="4245579" y="384498"/>
                  </a:lnTo>
                  <a:lnTo>
                    <a:pt x="4203134" y="404730"/>
                  </a:lnTo>
                  <a:lnTo>
                    <a:pt x="4155019" y="417622"/>
                  </a:lnTo>
                  <a:lnTo>
                    <a:pt x="4102607" y="422147"/>
                  </a:lnTo>
                  <a:lnTo>
                    <a:pt x="4050196" y="417622"/>
                  </a:lnTo>
                  <a:lnTo>
                    <a:pt x="4002081" y="404730"/>
                  </a:lnTo>
                  <a:lnTo>
                    <a:pt x="3959636" y="384498"/>
                  </a:lnTo>
                  <a:lnTo>
                    <a:pt x="3924233" y="357953"/>
                  </a:lnTo>
                  <a:lnTo>
                    <a:pt x="3897245" y="326120"/>
                  </a:lnTo>
                  <a:lnTo>
                    <a:pt x="3880046" y="290026"/>
                  </a:lnTo>
                  <a:lnTo>
                    <a:pt x="3874007" y="250697"/>
                  </a:lnTo>
                  <a:close/>
                </a:path>
                <a:path w="4331335" h="2534920">
                  <a:moveTo>
                    <a:pt x="3874007" y="1765553"/>
                  </a:moveTo>
                  <a:lnTo>
                    <a:pt x="3880046" y="1726225"/>
                  </a:lnTo>
                  <a:lnTo>
                    <a:pt x="3897245" y="1690131"/>
                  </a:lnTo>
                  <a:lnTo>
                    <a:pt x="3924233" y="1658298"/>
                  </a:lnTo>
                  <a:lnTo>
                    <a:pt x="3959636" y="1631753"/>
                  </a:lnTo>
                  <a:lnTo>
                    <a:pt x="4002081" y="1611521"/>
                  </a:lnTo>
                  <a:lnTo>
                    <a:pt x="4050196" y="1598629"/>
                  </a:lnTo>
                  <a:lnTo>
                    <a:pt x="4102607" y="1594103"/>
                  </a:lnTo>
                  <a:lnTo>
                    <a:pt x="4155019" y="1598629"/>
                  </a:lnTo>
                  <a:lnTo>
                    <a:pt x="4203134" y="1611521"/>
                  </a:lnTo>
                  <a:lnTo>
                    <a:pt x="4245579" y="1631753"/>
                  </a:lnTo>
                  <a:lnTo>
                    <a:pt x="4280982" y="1658298"/>
                  </a:lnTo>
                  <a:lnTo>
                    <a:pt x="4307970" y="1690131"/>
                  </a:lnTo>
                  <a:lnTo>
                    <a:pt x="4325169" y="1726225"/>
                  </a:lnTo>
                  <a:lnTo>
                    <a:pt x="4331208" y="1765553"/>
                  </a:lnTo>
                  <a:lnTo>
                    <a:pt x="4325169" y="1804882"/>
                  </a:lnTo>
                  <a:lnTo>
                    <a:pt x="4307970" y="1840976"/>
                  </a:lnTo>
                  <a:lnTo>
                    <a:pt x="4280982" y="1872809"/>
                  </a:lnTo>
                  <a:lnTo>
                    <a:pt x="4245579" y="1899354"/>
                  </a:lnTo>
                  <a:lnTo>
                    <a:pt x="4203134" y="1919586"/>
                  </a:lnTo>
                  <a:lnTo>
                    <a:pt x="4155019" y="1932478"/>
                  </a:lnTo>
                  <a:lnTo>
                    <a:pt x="4102607" y="1937003"/>
                  </a:lnTo>
                  <a:lnTo>
                    <a:pt x="4050196" y="1932478"/>
                  </a:lnTo>
                  <a:lnTo>
                    <a:pt x="4002081" y="1919586"/>
                  </a:lnTo>
                  <a:lnTo>
                    <a:pt x="3959636" y="1899354"/>
                  </a:lnTo>
                  <a:lnTo>
                    <a:pt x="3924233" y="1872809"/>
                  </a:lnTo>
                  <a:lnTo>
                    <a:pt x="3897245" y="1840976"/>
                  </a:lnTo>
                  <a:lnTo>
                    <a:pt x="3880046" y="1804882"/>
                  </a:lnTo>
                  <a:lnTo>
                    <a:pt x="3874007" y="1765553"/>
                  </a:lnTo>
                  <a:close/>
                </a:path>
                <a:path w="4331335" h="2534920">
                  <a:moveTo>
                    <a:pt x="88392" y="979169"/>
                  </a:moveTo>
                  <a:lnTo>
                    <a:pt x="108795" y="922027"/>
                  </a:lnTo>
                  <a:lnTo>
                    <a:pt x="165093" y="873639"/>
                  </a:lnTo>
                  <a:lnTo>
                    <a:pt x="204401" y="853889"/>
                  </a:lnTo>
                  <a:lnTo>
                    <a:pt x="249919" y="837720"/>
                  </a:lnTo>
                  <a:lnTo>
                    <a:pt x="300726" y="825596"/>
                  </a:lnTo>
                  <a:lnTo>
                    <a:pt x="355903" y="817981"/>
                  </a:lnTo>
                  <a:lnTo>
                    <a:pt x="414528" y="815339"/>
                  </a:lnTo>
                  <a:lnTo>
                    <a:pt x="473152" y="817981"/>
                  </a:lnTo>
                  <a:lnTo>
                    <a:pt x="528329" y="825596"/>
                  </a:lnTo>
                  <a:lnTo>
                    <a:pt x="579136" y="837720"/>
                  </a:lnTo>
                  <a:lnTo>
                    <a:pt x="624654" y="853889"/>
                  </a:lnTo>
                  <a:lnTo>
                    <a:pt x="663962" y="873639"/>
                  </a:lnTo>
                  <a:lnTo>
                    <a:pt x="696137" y="896507"/>
                  </a:lnTo>
                  <a:lnTo>
                    <a:pt x="735409" y="949736"/>
                  </a:lnTo>
                  <a:lnTo>
                    <a:pt x="740664" y="979169"/>
                  </a:lnTo>
                  <a:lnTo>
                    <a:pt x="735409" y="1008603"/>
                  </a:lnTo>
                  <a:lnTo>
                    <a:pt x="696137" y="1061832"/>
                  </a:lnTo>
                  <a:lnTo>
                    <a:pt x="663962" y="1084700"/>
                  </a:lnTo>
                  <a:lnTo>
                    <a:pt x="624654" y="1104450"/>
                  </a:lnTo>
                  <a:lnTo>
                    <a:pt x="579136" y="1120619"/>
                  </a:lnTo>
                  <a:lnTo>
                    <a:pt x="528329" y="1132743"/>
                  </a:lnTo>
                  <a:lnTo>
                    <a:pt x="473152" y="1140358"/>
                  </a:lnTo>
                  <a:lnTo>
                    <a:pt x="414528" y="1142999"/>
                  </a:lnTo>
                  <a:lnTo>
                    <a:pt x="355903" y="1140358"/>
                  </a:lnTo>
                  <a:lnTo>
                    <a:pt x="300726" y="1132743"/>
                  </a:lnTo>
                  <a:lnTo>
                    <a:pt x="249919" y="1120619"/>
                  </a:lnTo>
                  <a:lnTo>
                    <a:pt x="204401" y="1104450"/>
                  </a:lnTo>
                  <a:lnTo>
                    <a:pt x="165093" y="1084700"/>
                  </a:lnTo>
                  <a:lnTo>
                    <a:pt x="132918" y="1061832"/>
                  </a:lnTo>
                  <a:lnTo>
                    <a:pt x="93646" y="1008603"/>
                  </a:lnTo>
                  <a:lnTo>
                    <a:pt x="88392" y="979169"/>
                  </a:lnTo>
                  <a:close/>
                </a:path>
                <a:path w="4331335" h="2534920">
                  <a:moveTo>
                    <a:pt x="806196" y="144017"/>
                  </a:moveTo>
                  <a:lnTo>
                    <a:pt x="832606" y="80698"/>
                  </a:lnTo>
                  <a:lnTo>
                    <a:pt x="863279" y="53957"/>
                  </a:lnTo>
                  <a:lnTo>
                    <a:pt x="903518" y="31650"/>
                  </a:lnTo>
                  <a:lnTo>
                    <a:pt x="951764" y="14644"/>
                  </a:lnTo>
                  <a:lnTo>
                    <a:pt x="1006457" y="3805"/>
                  </a:lnTo>
                  <a:lnTo>
                    <a:pt x="1066038" y="0"/>
                  </a:lnTo>
                  <a:lnTo>
                    <a:pt x="1125618" y="3805"/>
                  </a:lnTo>
                  <a:lnTo>
                    <a:pt x="1180311" y="14644"/>
                  </a:lnTo>
                  <a:lnTo>
                    <a:pt x="1228557" y="31650"/>
                  </a:lnTo>
                  <a:lnTo>
                    <a:pt x="1268796" y="53957"/>
                  </a:lnTo>
                  <a:lnTo>
                    <a:pt x="1299469" y="80698"/>
                  </a:lnTo>
                  <a:lnTo>
                    <a:pt x="1325880" y="144017"/>
                  </a:lnTo>
                  <a:lnTo>
                    <a:pt x="1319017" y="177028"/>
                  </a:lnTo>
                  <a:lnTo>
                    <a:pt x="1268796" y="234078"/>
                  </a:lnTo>
                  <a:lnTo>
                    <a:pt x="1228557" y="256385"/>
                  </a:lnTo>
                  <a:lnTo>
                    <a:pt x="1180311" y="273391"/>
                  </a:lnTo>
                  <a:lnTo>
                    <a:pt x="1125618" y="284230"/>
                  </a:lnTo>
                  <a:lnTo>
                    <a:pt x="1066038" y="288035"/>
                  </a:lnTo>
                  <a:lnTo>
                    <a:pt x="1006457" y="284230"/>
                  </a:lnTo>
                  <a:lnTo>
                    <a:pt x="951764" y="273391"/>
                  </a:lnTo>
                  <a:lnTo>
                    <a:pt x="903518" y="256385"/>
                  </a:lnTo>
                  <a:lnTo>
                    <a:pt x="863279" y="234078"/>
                  </a:lnTo>
                  <a:lnTo>
                    <a:pt x="832606" y="207337"/>
                  </a:lnTo>
                  <a:lnTo>
                    <a:pt x="806196" y="144017"/>
                  </a:lnTo>
                  <a:close/>
                </a:path>
                <a:path w="4331335" h="2534920">
                  <a:moveTo>
                    <a:pt x="832104" y="1701545"/>
                  </a:moveTo>
                  <a:lnTo>
                    <a:pt x="858205" y="1643587"/>
                  </a:lnTo>
                  <a:lnTo>
                    <a:pt x="888519" y="1619110"/>
                  </a:lnTo>
                  <a:lnTo>
                    <a:pt x="928287" y="1598691"/>
                  </a:lnTo>
                  <a:lnTo>
                    <a:pt x="975967" y="1583124"/>
                  </a:lnTo>
                  <a:lnTo>
                    <a:pt x="1030018" y="1573203"/>
                  </a:lnTo>
                  <a:lnTo>
                    <a:pt x="1088898" y="1569719"/>
                  </a:lnTo>
                  <a:lnTo>
                    <a:pt x="1147789" y="1573203"/>
                  </a:lnTo>
                  <a:lnTo>
                    <a:pt x="1201845" y="1583124"/>
                  </a:lnTo>
                  <a:lnTo>
                    <a:pt x="1249524" y="1598691"/>
                  </a:lnTo>
                  <a:lnTo>
                    <a:pt x="1289288" y="1619110"/>
                  </a:lnTo>
                  <a:lnTo>
                    <a:pt x="1319597" y="1643587"/>
                  </a:lnTo>
                  <a:lnTo>
                    <a:pt x="1345692" y="1701545"/>
                  </a:lnTo>
                  <a:lnTo>
                    <a:pt x="1338911" y="1731761"/>
                  </a:lnTo>
                  <a:lnTo>
                    <a:pt x="1289288" y="1783981"/>
                  </a:lnTo>
                  <a:lnTo>
                    <a:pt x="1249524" y="1804400"/>
                  </a:lnTo>
                  <a:lnTo>
                    <a:pt x="1201845" y="1819967"/>
                  </a:lnTo>
                  <a:lnTo>
                    <a:pt x="1147789" y="1829888"/>
                  </a:lnTo>
                  <a:lnTo>
                    <a:pt x="1088898" y="1833371"/>
                  </a:lnTo>
                  <a:lnTo>
                    <a:pt x="1030018" y="1829888"/>
                  </a:lnTo>
                  <a:lnTo>
                    <a:pt x="975967" y="1819967"/>
                  </a:lnTo>
                  <a:lnTo>
                    <a:pt x="928287" y="1804400"/>
                  </a:lnTo>
                  <a:lnTo>
                    <a:pt x="888519" y="1783981"/>
                  </a:lnTo>
                  <a:lnTo>
                    <a:pt x="858205" y="1759504"/>
                  </a:lnTo>
                  <a:lnTo>
                    <a:pt x="832104" y="1701545"/>
                  </a:lnTo>
                  <a:close/>
                </a:path>
                <a:path w="4331335" h="2534920">
                  <a:moveTo>
                    <a:pt x="0" y="2370581"/>
                  </a:moveTo>
                  <a:lnTo>
                    <a:pt x="20549" y="2318820"/>
                  </a:lnTo>
                  <a:lnTo>
                    <a:pt x="77772" y="2273850"/>
                  </a:lnTo>
                  <a:lnTo>
                    <a:pt x="118062" y="2254758"/>
                  </a:lnTo>
                  <a:lnTo>
                    <a:pt x="165030" y="2238378"/>
                  </a:lnTo>
                  <a:lnTo>
                    <a:pt x="217848" y="2225049"/>
                  </a:lnTo>
                  <a:lnTo>
                    <a:pt x="275685" y="2215109"/>
                  </a:lnTo>
                  <a:lnTo>
                    <a:pt x="337711" y="2208897"/>
                  </a:lnTo>
                  <a:lnTo>
                    <a:pt x="403098" y="2206752"/>
                  </a:lnTo>
                  <a:lnTo>
                    <a:pt x="468484" y="2208897"/>
                  </a:lnTo>
                  <a:lnTo>
                    <a:pt x="530510" y="2215109"/>
                  </a:lnTo>
                  <a:lnTo>
                    <a:pt x="588347" y="2225049"/>
                  </a:lnTo>
                  <a:lnTo>
                    <a:pt x="641165" y="2238378"/>
                  </a:lnTo>
                  <a:lnTo>
                    <a:pt x="688133" y="2254757"/>
                  </a:lnTo>
                  <a:lnTo>
                    <a:pt x="728423" y="2273850"/>
                  </a:lnTo>
                  <a:lnTo>
                    <a:pt x="761204" y="2295317"/>
                  </a:lnTo>
                  <a:lnTo>
                    <a:pt x="800920" y="2344021"/>
                  </a:lnTo>
                  <a:lnTo>
                    <a:pt x="806196" y="2370581"/>
                  </a:lnTo>
                  <a:lnTo>
                    <a:pt x="800920" y="2397142"/>
                  </a:lnTo>
                  <a:lnTo>
                    <a:pt x="761204" y="2445846"/>
                  </a:lnTo>
                  <a:lnTo>
                    <a:pt x="728423" y="2467313"/>
                  </a:lnTo>
                  <a:lnTo>
                    <a:pt x="688133" y="2486406"/>
                  </a:lnTo>
                  <a:lnTo>
                    <a:pt x="641165" y="2502785"/>
                  </a:lnTo>
                  <a:lnTo>
                    <a:pt x="588347" y="2516114"/>
                  </a:lnTo>
                  <a:lnTo>
                    <a:pt x="530510" y="2526054"/>
                  </a:lnTo>
                  <a:lnTo>
                    <a:pt x="468484" y="2532266"/>
                  </a:lnTo>
                  <a:lnTo>
                    <a:pt x="403098" y="2534411"/>
                  </a:lnTo>
                  <a:lnTo>
                    <a:pt x="337711" y="2532266"/>
                  </a:lnTo>
                  <a:lnTo>
                    <a:pt x="275685" y="2526054"/>
                  </a:lnTo>
                  <a:lnTo>
                    <a:pt x="217848" y="2516114"/>
                  </a:lnTo>
                  <a:lnTo>
                    <a:pt x="165030" y="2502785"/>
                  </a:lnTo>
                  <a:lnTo>
                    <a:pt x="118062" y="2486405"/>
                  </a:lnTo>
                  <a:lnTo>
                    <a:pt x="77772" y="2467313"/>
                  </a:lnTo>
                  <a:lnTo>
                    <a:pt x="44991" y="2445846"/>
                  </a:lnTo>
                  <a:lnTo>
                    <a:pt x="5275" y="2397142"/>
                  </a:lnTo>
                  <a:lnTo>
                    <a:pt x="0" y="2370581"/>
                  </a:lnTo>
                  <a:close/>
                </a:path>
              </a:pathLst>
            </a:custGeom>
            <a:ln w="3200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62761" y="2545824"/>
              <a:ext cx="3345179" cy="2399030"/>
            </a:xfrm>
            <a:custGeom>
              <a:avLst/>
              <a:gdLst/>
              <a:ahLst/>
              <a:cxnLst/>
              <a:rect l="l" t="t" r="r" b="b"/>
              <a:pathLst>
                <a:path w="3345179" h="2399029">
                  <a:moveTo>
                    <a:pt x="0" y="2398793"/>
                  </a:moveTo>
                  <a:lnTo>
                    <a:pt x="4726" y="2339683"/>
                  </a:lnTo>
                  <a:lnTo>
                    <a:pt x="9821" y="2281256"/>
                  </a:lnTo>
                  <a:lnTo>
                    <a:pt x="15656" y="2224208"/>
                  </a:lnTo>
                  <a:lnTo>
                    <a:pt x="22598" y="2169237"/>
                  </a:lnTo>
                  <a:lnTo>
                    <a:pt x="31019" y="2117040"/>
                  </a:lnTo>
                  <a:lnTo>
                    <a:pt x="41287" y="2068316"/>
                  </a:lnTo>
                  <a:lnTo>
                    <a:pt x="53771" y="2023762"/>
                  </a:lnTo>
                  <a:lnTo>
                    <a:pt x="88875" y="1948392"/>
                  </a:lnTo>
                  <a:lnTo>
                    <a:pt x="134899" y="1878665"/>
                  </a:lnTo>
                  <a:lnTo>
                    <a:pt x="174922" y="1827416"/>
                  </a:lnTo>
                  <a:lnTo>
                    <a:pt x="192024" y="1807481"/>
                  </a:lnTo>
                </a:path>
                <a:path w="3345179" h="2399029">
                  <a:moveTo>
                    <a:pt x="76200" y="1082057"/>
                  </a:moveTo>
                  <a:lnTo>
                    <a:pt x="77506" y="1027852"/>
                  </a:lnTo>
                  <a:lnTo>
                    <a:pt x="79696" y="974010"/>
                  </a:lnTo>
                  <a:lnTo>
                    <a:pt x="83648" y="920891"/>
                  </a:lnTo>
                  <a:lnTo>
                    <a:pt x="90245" y="868859"/>
                  </a:lnTo>
                  <a:lnTo>
                    <a:pt x="100367" y="818275"/>
                  </a:lnTo>
                  <a:lnTo>
                    <a:pt x="114894" y="769502"/>
                  </a:lnTo>
                  <a:lnTo>
                    <a:pt x="134708" y="722901"/>
                  </a:lnTo>
                  <a:lnTo>
                    <a:pt x="156875" y="684112"/>
                  </a:lnTo>
                  <a:lnTo>
                    <a:pt x="183175" y="647021"/>
                  </a:lnTo>
                  <a:lnTo>
                    <a:pt x="213018" y="611385"/>
                  </a:lnTo>
                  <a:lnTo>
                    <a:pt x="245814" y="576962"/>
                  </a:lnTo>
                  <a:lnTo>
                    <a:pt x="280973" y="543510"/>
                  </a:lnTo>
                  <a:lnTo>
                    <a:pt x="317903" y="510785"/>
                  </a:lnTo>
                  <a:lnTo>
                    <a:pt x="356014" y="478546"/>
                  </a:lnTo>
                  <a:lnTo>
                    <a:pt x="394716" y="446549"/>
                  </a:lnTo>
                </a:path>
                <a:path w="3345179" h="2399029">
                  <a:moveTo>
                    <a:pt x="673607" y="206392"/>
                  </a:moveTo>
                  <a:lnTo>
                    <a:pt x="723300" y="194886"/>
                  </a:lnTo>
                  <a:lnTo>
                    <a:pt x="772987" y="183411"/>
                  </a:lnTo>
                  <a:lnTo>
                    <a:pt x="822665" y="172001"/>
                  </a:lnTo>
                  <a:lnTo>
                    <a:pt x="872327" y="160685"/>
                  </a:lnTo>
                  <a:lnTo>
                    <a:pt x="921968" y="149497"/>
                  </a:lnTo>
                  <a:lnTo>
                    <a:pt x="971585" y="138468"/>
                  </a:lnTo>
                  <a:lnTo>
                    <a:pt x="1021171" y="127630"/>
                  </a:lnTo>
                  <a:lnTo>
                    <a:pt x="1070721" y="117015"/>
                  </a:lnTo>
                  <a:lnTo>
                    <a:pt x="1120231" y="106655"/>
                  </a:lnTo>
                  <a:lnTo>
                    <a:pt x="1169696" y="96581"/>
                  </a:lnTo>
                  <a:lnTo>
                    <a:pt x="1219109" y="86825"/>
                  </a:lnTo>
                  <a:lnTo>
                    <a:pt x="1268467" y="77420"/>
                  </a:lnTo>
                  <a:lnTo>
                    <a:pt x="1317764" y="68396"/>
                  </a:lnTo>
                  <a:lnTo>
                    <a:pt x="1366996" y="59787"/>
                  </a:lnTo>
                  <a:lnTo>
                    <a:pt x="1416156" y="51623"/>
                  </a:lnTo>
                  <a:lnTo>
                    <a:pt x="1465240" y="43936"/>
                  </a:lnTo>
                  <a:lnTo>
                    <a:pt x="1514244" y="36759"/>
                  </a:lnTo>
                  <a:lnTo>
                    <a:pt x="1563161" y="30122"/>
                  </a:lnTo>
                  <a:lnTo>
                    <a:pt x="1611986" y="24059"/>
                  </a:lnTo>
                  <a:lnTo>
                    <a:pt x="1660716" y="18601"/>
                  </a:lnTo>
                  <a:lnTo>
                    <a:pt x="1709344" y="13779"/>
                  </a:lnTo>
                  <a:lnTo>
                    <a:pt x="1757866" y="9626"/>
                  </a:lnTo>
                  <a:lnTo>
                    <a:pt x="1806276" y="6172"/>
                  </a:lnTo>
                  <a:lnTo>
                    <a:pt x="1854570" y="3451"/>
                  </a:lnTo>
                  <a:lnTo>
                    <a:pt x="1902742" y="1494"/>
                  </a:lnTo>
                  <a:lnTo>
                    <a:pt x="1950787" y="333"/>
                  </a:lnTo>
                  <a:lnTo>
                    <a:pt x="1998701" y="0"/>
                  </a:lnTo>
                  <a:lnTo>
                    <a:pt x="2046477" y="525"/>
                  </a:lnTo>
                  <a:lnTo>
                    <a:pt x="2097773" y="2076"/>
                  </a:lnTo>
                  <a:lnTo>
                    <a:pt x="2148910" y="4623"/>
                  </a:lnTo>
                  <a:lnTo>
                    <a:pt x="2199895" y="8124"/>
                  </a:lnTo>
                  <a:lnTo>
                    <a:pt x="2250734" y="12540"/>
                  </a:lnTo>
                  <a:lnTo>
                    <a:pt x="2301434" y="17832"/>
                  </a:lnTo>
                  <a:lnTo>
                    <a:pt x="2352001" y="23960"/>
                  </a:lnTo>
                  <a:lnTo>
                    <a:pt x="2402442" y="30883"/>
                  </a:lnTo>
                  <a:lnTo>
                    <a:pt x="2452762" y="38562"/>
                  </a:lnTo>
                  <a:lnTo>
                    <a:pt x="2502969" y="46957"/>
                  </a:lnTo>
                  <a:lnTo>
                    <a:pt x="2553068" y="56028"/>
                  </a:lnTo>
                  <a:lnTo>
                    <a:pt x="2603065" y="65736"/>
                  </a:lnTo>
                  <a:lnTo>
                    <a:pt x="2652968" y="76040"/>
                  </a:lnTo>
                  <a:lnTo>
                    <a:pt x="2702782" y="86901"/>
                  </a:lnTo>
                  <a:lnTo>
                    <a:pt x="2752513" y="98279"/>
                  </a:lnTo>
                  <a:lnTo>
                    <a:pt x="2802169" y="110134"/>
                  </a:lnTo>
                  <a:lnTo>
                    <a:pt x="2851755" y="122425"/>
                  </a:lnTo>
                  <a:lnTo>
                    <a:pt x="2901278" y="135115"/>
                  </a:lnTo>
                  <a:lnTo>
                    <a:pt x="2950744" y="148161"/>
                  </a:lnTo>
                  <a:lnTo>
                    <a:pt x="3000159" y="161525"/>
                  </a:lnTo>
                  <a:lnTo>
                    <a:pt x="3049530" y="175167"/>
                  </a:lnTo>
                  <a:lnTo>
                    <a:pt x="3098863" y="189047"/>
                  </a:lnTo>
                  <a:lnTo>
                    <a:pt x="3148164" y="203125"/>
                  </a:lnTo>
                  <a:lnTo>
                    <a:pt x="3197440" y="217361"/>
                  </a:lnTo>
                  <a:lnTo>
                    <a:pt x="3246697" y="231716"/>
                  </a:lnTo>
                  <a:lnTo>
                    <a:pt x="3295942" y="246149"/>
                  </a:lnTo>
                  <a:lnTo>
                    <a:pt x="3345179" y="260621"/>
                  </a:lnTo>
                </a:path>
                <a:path w="3345179" h="2399029">
                  <a:moveTo>
                    <a:pt x="838200" y="1767857"/>
                  </a:moveTo>
                  <a:lnTo>
                    <a:pt x="889062" y="1763700"/>
                  </a:lnTo>
                  <a:lnTo>
                    <a:pt x="939917" y="1759557"/>
                  </a:lnTo>
                  <a:lnTo>
                    <a:pt x="990758" y="1755445"/>
                  </a:lnTo>
                  <a:lnTo>
                    <a:pt x="1041578" y="1751378"/>
                  </a:lnTo>
                  <a:lnTo>
                    <a:pt x="1092370" y="1747373"/>
                  </a:lnTo>
                  <a:lnTo>
                    <a:pt x="1143127" y="1743445"/>
                  </a:lnTo>
                  <a:lnTo>
                    <a:pt x="1193841" y="1739611"/>
                  </a:lnTo>
                  <a:lnTo>
                    <a:pt x="1244505" y="1735886"/>
                  </a:lnTo>
                  <a:lnTo>
                    <a:pt x="1295114" y="1732286"/>
                  </a:lnTo>
                  <a:lnTo>
                    <a:pt x="1345659" y="1728826"/>
                  </a:lnTo>
                  <a:lnTo>
                    <a:pt x="1396133" y="1725523"/>
                  </a:lnTo>
                  <a:lnTo>
                    <a:pt x="1446530" y="1722391"/>
                  </a:lnTo>
                  <a:lnTo>
                    <a:pt x="1496841" y="1719448"/>
                  </a:lnTo>
                  <a:lnTo>
                    <a:pt x="1547062" y="1716708"/>
                  </a:lnTo>
                  <a:lnTo>
                    <a:pt x="1597183" y="1714187"/>
                  </a:lnTo>
                  <a:lnTo>
                    <a:pt x="1647199" y="1711902"/>
                  </a:lnTo>
                  <a:lnTo>
                    <a:pt x="1697102" y="1709868"/>
                  </a:lnTo>
                  <a:lnTo>
                    <a:pt x="1746885" y="1708100"/>
                  </a:lnTo>
                  <a:lnTo>
                    <a:pt x="1796540" y="1706614"/>
                  </a:lnTo>
                  <a:lnTo>
                    <a:pt x="1846062" y="1705427"/>
                  </a:lnTo>
                  <a:lnTo>
                    <a:pt x="1895443" y="1704554"/>
                  </a:lnTo>
                  <a:lnTo>
                    <a:pt x="1944675" y="1704011"/>
                  </a:lnTo>
                  <a:lnTo>
                    <a:pt x="1993753" y="1703813"/>
                  </a:lnTo>
                  <a:lnTo>
                    <a:pt x="2042668" y="1703976"/>
                  </a:lnTo>
                  <a:lnTo>
                    <a:pt x="2093531" y="1704543"/>
                  </a:lnTo>
                  <a:lnTo>
                    <a:pt x="2144219" y="1705502"/>
                  </a:lnTo>
                  <a:lnTo>
                    <a:pt x="2194738" y="1706836"/>
                  </a:lnTo>
                  <a:lnTo>
                    <a:pt x="2245096" y="1708527"/>
                  </a:lnTo>
                  <a:lnTo>
                    <a:pt x="2295303" y="1710557"/>
                  </a:lnTo>
                  <a:lnTo>
                    <a:pt x="2345365" y="1712908"/>
                  </a:lnTo>
                  <a:lnTo>
                    <a:pt x="2395291" y="1715561"/>
                  </a:lnTo>
                  <a:lnTo>
                    <a:pt x="2445088" y="1718500"/>
                  </a:lnTo>
                  <a:lnTo>
                    <a:pt x="2494766" y="1721706"/>
                  </a:lnTo>
                  <a:lnTo>
                    <a:pt x="2544331" y="1725162"/>
                  </a:lnTo>
                  <a:lnTo>
                    <a:pt x="2593792" y="1728849"/>
                  </a:lnTo>
                  <a:lnTo>
                    <a:pt x="2643156" y="1732749"/>
                  </a:lnTo>
                  <a:lnTo>
                    <a:pt x="2692433" y="1736845"/>
                  </a:lnTo>
                  <a:lnTo>
                    <a:pt x="2741629" y="1741119"/>
                  </a:lnTo>
                  <a:lnTo>
                    <a:pt x="2790753" y="1745552"/>
                  </a:lnTo>
                  <a:lnTo>
                    <a:pt x="2839813" y="1750127"/>
                  </a:lnTo>
                  <a:lnTo>
                    <a:pt x="2888817" y="1754826"/>
                  </a:lnTo>
                  <a:lnTo>
                    <a:pt x="2937773" y="1759632"/>
                  </a:lnTo>
                  <a:lnTo>
                    <a:pt x="2986689" y="1764525"/>
                  </a:lnTo>
                  <a:lnTo>
                    <a:pt x="3035573" y="1769489"/>
                  </a:lnTo>
                  <a:lnTo>
                    <a:pt x="3084432" y="1774504"/>
                  </a:lnTo>
                  <a:lnTo>
                    <a:pt x="3133276" y="1779555"/>
                  </a:lnTo>
                  <a:lnTo>
                    <a:pt x="3182112" y="1784621"/>
                  </a:lnTo>
                </a:path>
              </a:pathLst>
            </a:custGeom>
            <a:ln w="44196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445762" y="2923031"/>
              <a:ext cx="440690" cy="1721485"/>
            </a:xfrm>
            <a:custGeom>
              <a:avLst/>
              <a:gdLst/>
              <a:ahLst/>
              <a:cxnLst/>
              <a:rect l="l" t="t" r="r" b="b"/>
              <a:pathLst>
                <a:path w="440689" h="1721485">
                  <a:moveTo>
                    <a:pt x="440436" y="1708404"/>
                  </a:moveTo>
                  <a:lnTo>
                    <a:pt x="422376" y="1688211"/>
                  </a:lnTo>
                  <a:lnTo>
                    <a:pt x="341630" y="1597914"/>
                  </a:lnTo>
                  <a:lnTo>
                    <a:pt x="325310" y="1639011"/>
                  </a:lnTo>
                  <a:lnTo>
                    <a:pt x="16256" y="1516380"/>
                  </a:lnTo>
                  <a:lnTo>
                    <a:pt x="0" y="1557528"/>
                  </a:lnTo>
                  <a:lnTo>
                    <a:pt x="309016" y="1680070"/>
                  </a:lnTo>
                  <a:lnTo>
                    <a:pt x="292735" y="1721104"/>
                  </a:lnTo>
                  <a:lnTo>
                    <a:pt x="440436" y="1708404"/>
                  </a:lnTo>
                  <a:close/>
                </a:path>
                <a:path w="440689" h="1721485">
                  <a:moveTo>
                    <a:pt x="440436" y="192024"/>
                  </a:moveTo>
                  <a:lnTo>
                    <a:pt x="422376" y="171831"/>
                  </a:lnTo>
                  <a:lnTo>
                    <a:pt x="341630" y="81534"/>
                  </a:lnTo>
                  <a:lnTo>
                    <a:pt x="325310" y="122631"/>
                  </a:lnTo>
                  <a:lnTo>
                    <a:pt x="16256" y="0"/>
                  </a:lnTo>
                  <a:lnTo>
                    <a:pt x="0" y="41148"/>
                  </a:lnTo>
                  <a:lnTo>
                    <a:pt x="309016" y="163690"/>
                  </a:lnTo>
                  <a:lnTo>
                    <a:pt x="292735" y="204724"/>
                  </a:lnTo>
                  <a:lnTo>
                    <a:pt x="440436" y="192024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11836" y="925067"/>
            <a:ext cx="4366260" cy="523240"/>
          </a:xfrm>
          <a:prstGeom prst="rect">
            <a:avLst/>
          </a:prstGeom>
          <a:solidFill>
            <a:srgbClr val="BEBEBE"/>
          </a:solidFill>
        </p:spPr>
        <p:txBody>
          <a:bodyPr wrap="square" lIns="0" tIns="22225" rIns="0" bIns="0" rtlCol="0" vert="horz">
            <a:spAutoFit/>
          </a:bodyPr>
          <a:lstStyle/>
          <a:p>
            <a:pPr marL="238125">
              <a:lnSpc>
                <a:spcPct val="100000"/>
              </a:lnSpc>
              <a:spcBef>
                <a:spcPts val="175"/>
              </a:spcBef>
            </a:pPr>
            <a:r>
              <a:rPr dirty="0" sz="2800" spc="-20">
                <a:solidFill>
                  <a:srgbClr val="001F5F"/>
                </a:solidFill>
                <a:latin typeface="Calibri"/>
                <a:cs typeface="Calibri"/>
              </a:rPr>
              <a:t>Hazard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Analysis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F5F"/>
                </a:solidFill>
                <a:latin typeface="Calibri"/>
                <a:cs typeface="Calibri"/>
              </a:rPr>
              <a:t>Worksheet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6591" y="2066543"/>
            <a:ext cx="4407407" cy="383133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830315" y="3469385"/>
            <a:ext cx="2844800" cy="9855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100" b="1">
                <a:solidFill>
                  <a:srgbClr val="800000"/>
                </a:solidFill>
                <a:latin typeface="Arial"/>
                <a:cs typeface="Arial"/>
              </a:rPr>
              <a:t>Column </a:t>
            </a:r>
            <a:r>
              <a:rPr dirty="0" sz="2100" spc="-5" b="1">
                <a:solidFill>
                  <a:srgbClr val="800000"/>
                </a:solidFill>
                <a:latin typeface="Arial"/>
                <a:cs typeface="Arial"/>
              </a:rPr>
              <a:t>1 &amp; 2: </a:t>
            </a:r>
            <a:r>
              <a:rPr dirty="0" sz="2100" b="1">
                <a:solidFill>
                  <a:srgbClr val="172C49"/>
                </a:solidFill>
                <a:latin typeface="Arial"/>
                <a:cs typeface="Arial"/>
              </a:rPr>
              <a:t>List all </a:t>
            </a:r>
            <a:r>
              <a:rPr dirty="0" sz="2100" spc="5" b="1">
                <a:solidFill>
                  <a:srgbClr val="172C49"/>
                </a:solidFill>
                <a:latin typeface="Arial"/>
                <a:cs typeface="Arial"/>
              </a:rPr>
              <a:t> </a:t>
            </a:r>
            <a:r>
              <a:rPr dirty="0" sz="2100" b="1">
                <a:solidFill>
                  <a:srgbClr val="172C49"/>
                </a:solidFill>
                <a:latin typeface="Arial"/>
                <a:cs typeface="Arial"/>
              </a:rPr>
              <a:t>of the identified </a:t>
            </a:r>
            <a:r>
              <a:rPr dirty="0" sz="2100" spc="-5" b="1">
                <a:solidFill>
                  <a:srgbClr val="172C49"/>
                </a:solidFill>
                <a:latin typeface="Arial"/>
                <a:cs typeface="Arial"/>
              </a:rPr>
              <a:t>CCPs </a:t>
            </a:r>
            <a:r>
              <a:rPr dirty="0" sz="2100" spc="-570" b="1">
                <a:solidFill>
                  <a:srgbClr val="172C49"/>
                </a:solidFill>
                <a:latin typeface="Arial"/>
                <a:cs typeface="Arial"/>
              </a:rPr>
              <a:t> </a:t>
            </a:r>
            <a:r>
              <a:rPr dirty="0" sz="2100" b="1">
                <a:solidFill>
                  <a:srgbClr val="172C49"/>
                </a:solidFill>
                <a:latin typeface="Arial"/>
                <a:cs typeface="Arial"/>
              </a:rPr>
              <a:t>and</a:t>
            </a:r>
            <a:r>
              <a:rPr dirty="0" sz="2100" spc="-50" b="1">
                <a:solidFill>
                  <a:srgbClr val="172C49"/>
                </a:solidFill>
                <a:latin typeface="Arial"/>
                <a:cs typeface="Arial"/>
              </a:rPr>
              <a:t> </a:t>
            </a:r>
            <a:r>
              <a:rPr dirty="0" sz="2100" b="1">
                <a:solidFill>
                  <a:srgbClr val="172C49"/>
                </a:solidFill>
                <a:latin typeface="Arial"/>
                <a:cs typeface="Arial"/>
              </a:rPr>
              <a:t>identified</a:t>
            </a:r>
            <a:r>
              <a:rPr dirty="0" sz="2100" spc="-30" b="1">
                <a:solidFill>
                  <a:srgbClr val="172C49"/>
                </a:solidFill>
                <a:latin typeface="Arial"/>
                <a:cs typeface="Arial"/>
              </a:rPr>
              <a:t> </a:t>
            </a:r>
            <a:r>
              <a:rPr dirty="0" sz="2100" b="1">
                <a:solidFill>
                  <a:srgbClr val="172C49"/>
                </a:solidFill>
                <a:latin typeface="Arial"/>
                <a:cs typeface="Arial"/>
              </a:rPr>
              <a:t>hazards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47459" y="1804416"/>
            <a:ext cx="2670175" cy="523240"/>
          </a:xfrm>
          <a:custGeom>
            <a:avLst/>
            <a:gdLst/>
            <a:ahLst/>
            <a:cxnLst/>
            <a:rect l="l" t="t" r="r" b="b"/>
            <a:pathLst>
              <a:path w="2670175" h="523239">
                <a:moveTo>
                  <a:pt x="2670047" y="0"/>
                </a:moveTo>
                <a:lnTo>
                  <a:pt x="0" y="0"/>
                </a:lnTo>
                <a:lnTo>
                  <a:pt x="0" y="522731"/>
                </a:lnTo>
                <a:lnTo>
                  <a:pt x="2670047" y="522731"/>
                </a:lnTo>
                <a:lnTo>
                  <a:pt x="267004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436867" y="1814525"/>
            <a:ext cx="249237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01F5F"/>
                </a:solidFill>
                <a:latin typeface="Calibri"/>
                <a:cs typeface="Calibri"/>
              </a:rPr>
              <a:t>HACCP</a:t>
            </a:r>
            <a:r>
              <a:rPr dirty="0" sz="2800" spc="-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001F5F"/>
                </a:solidFill>
                <a:latin typeface="Calibri"/>
                <a:cs typeface="Calibri"/>
              </a:rPr>
              <a:t>Plan</a:t>
            </a:r>
            <a:r>
              <a:rPr dirty="0" sz="28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F5F"/>
                </a:solidFill>
                <a:latin typeface="Calibri"/>
                <a:cs typeface="Calibri"/>
              </a:rPr>
              <a:t>form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20176" y="6614642"/>
            <a:ext cx="3321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14"/>
              </a:lnSpc>
            </a:pP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122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58484" y="1538097"/>
            <a:ext cx="2150110" cy="2710180"/>
            <a:chOff x="6158484" y="1538097"/>
            <a:chExt cx="2150110" cy="2710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8042" y="1557655"/>
              <a:ext cx="2110955" cy="267104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68009" y="1547622"/>
              <a:ext cx="2131060" cy="2691130"/>
            </a:xfrm>
            <a:custGeom>
              <a:avLst/>
              <a:gdLst/>
              <a:ahLst/>
              <a:cxnLst/>
              <a:rect l="l" t="t" r="r" b="b"/>
              <a:pathLst>
                <a:path w="2131059" h="2691129">
                  <a:moveTo>
                    <a:pt x="140080" y="0"/>
                  </a:moveTo>
                  <a:lnTo>
                    <a:pt x="2131060" y="107950"/>
                  </a:lnTo>
                  <a:lnTo>
                    <a:pt x="1990979" y="2691003"/>
                  </a:lnTo>
                  <a:lnTo>
                    <a:pt x="0" y="2583179"/>
                  </a:lnTo>
                  <a:lnTo>
                    <a:pt x="140080" y="0"/>
                  </a:lnTo>
                  <a:close/>
                </a:path>
              </a:pathLst>
            </a:custGeom>
            <a:ln w="190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351" y="3108960"/>
            <a:ext cx="1447800" cy="153162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89482" y="381965"/>
            <a:ext cx="61487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 b="1">
                <a:solidFill>
                  <a:srgbClr val="800000"/>
                </a:solidFill>
                <a:latin typeface="Calibri"/>
                <a:cs typeface="Calibri"/>
              </a:rPr>
              <a:t>Recommended</a:t>
            </a:r>
            <a:r>
              <a:rPr dirty="0" spc="10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pc="-10" b="1">
                <a:solidFill>
                  <a:srgbClr val="800000"/>
                </a:solidFill>
                <a:latin typeface="Calibri"/>
                <a:cs typeface="Calibri"/>
              </a:rPr>
              <a:t>Critical</a:t>
            </a:r>
            <a:r>
              <a:rPr dirty="0" spc="25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pc="-5" b="1">
                <a:solidFill>
                  <a:srgbClr val="800000"/>
                </a:solidFill>
                <a:latin typeface="Calibri"/>
                <a:cs typeface="Calibri"/>
              </a:rPr>
              <a:t>Limits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123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1446657" y="1363471"/>
            <a:ext cx="4564380" cy="1489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2108200" algn="l"/>
              </a:tabLst>
            </a:pPr>
            <a:r>
              <a:rPr dirty="0" sz="3200" spc="-5">
                <a:solidFill>
                  <a:srgbClr val="1F3863"/>
                </a:solidFill>
                <a:latin typeface="Calibri"/>
                <a:cs typeface="Calibri"/>
              </a:rPr>
              <a:t>REMINDER:	The</a:t>
            </a:r>
            <a:r>
              <a:rPr dirty="0" sz="3200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1F3863"/>
                </a:solidFill>
                <a:latin typeface="Calibri"/>
                <a:cs typeface="Calibri"/>
              </a:rPr>
              <a:t>FDA</a:t>
            </a:r>
            <a:r>
              <a:rPr dirty="0" sz="32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1F3863"/>
                </a:solidFill>
                <a:latin typeface="Calibri"/>
                <a:cs typeface="Calibri"/>
              </a:rPr>
              <a:t>Guide </a:t>
            </a:r>
            <a:r>
              <a:rPr dirty="0" sz="3200" spc="-70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contains control </a:t>
            </a:r>
            <a:r>
              <a:rPr dirty="0" sz="3200" spc="-20">
                <a:solidFill>
                  <a:srgbClr val="1F3863"/>
                </a:solidFill>
                <a:latin typeface="Calibri"/>
                <a:cs typeface="Calibri"/>
              </a:rPr>
              <a:t>strategies </a:t>
            </a: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F3863"/>
                </a:solidFill>
                <a:latin typeface="Calibri"/>
                <a:cs typeface="Calibri"/>
              </a:rPr>
              <a:t>with</a:t>
            </a:r>
            <a:r>
              <a:rPr dirty="0" sz="32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F3863"/>
                </a:solidFill>
                <a:latin typeface="Calibri"/>
                <a:cs typeface="Calibri"/>
              </a:rPr>
              <a:t>recommended</a:t>
            </a:r>
            <a:r>
              <a:rPr dirty="0" sz="32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110">
                <a:solidFill>
                  <a:srgbClr val="1F3863"/>
                </a:solidFill>
                <a:latin typeface="Calibri"/>
                <a:cs typeface="Calibri"/>
              </a:rPr>
              <a:t>CL’s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2857" y="4412107"/>
            <a:ext cx="6947534" cy="1489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65810">
              <a:lnSpc>
                <a:spcPct val="100000"/>
              </a:lnSpc>
              <a:spcBef>
                <a:spcPts val="100"/>
              </a:spcBef>
            </a:pP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Processors</a:t>
            </a:r>
            <a:r>
              <a:rPr dirty="0" sz="3200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1F3863"/>
                </a:solidFill>
                <a:latin typeface="Calibri"/>
                <a:cs typeface="Calibri"/>
              </a:rPr>
              <a:t>may</a:t>
            </a:r>
            <a:r>
              <a:rPr dirty="0" sz="32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1F3863"/>
                </a:solidFill>
                <a:latin typeface="Calibri"/>
                <a:cs typeface="Calibri"/>
              </a:rPr>
              <a:t>select </a:t>
            </a: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alternative</a:t>
            </a:r>
            <a:r>
              <a:rPr dirty="0" sz="32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105">
                <a:solidFill>
                  <a:srgbClr val="1F3863"/>
                </a:solidFill>
                <a:latin typeface="Calibri"/>
                <a:cs typeface="Calibri"/>
              </a:rPr>
              <a:t>CL’s </a:t>
            </a:r>
            <a:r>
              <a:rPr dirty="0" sz="3200" spc="-7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5">
                <a:solidFill>
                  <a:srgbClr val="1F3863"/>
                </a:solidFill>
                <a:latin typeface="Calibri"/>
                <a:cs typeface="Calibri"/>
              </a:rPr>
              <a:t>‘however’</a:t>
            </a:r>
            <a:r>
              <a:rPr dirty="0" sz="3200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F3863"/>
                </a:solidFill>
                <a:latin typeface="Calibri"/>
                <a:cs typeface="Calibri"/>
              </a:rPr>
              <a:t>equivalent</a:t>
            </a:r>
            <a:r>
              <a:rPr dirty="0" sz="32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effectiveness</a:t>
            </a:r>
            <a:endParaRPr sz="32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5"/>
              </a:spcBef>
            </a:pPr>
            <a:r>
              <a:rPr dirty="0" sz="3200" spc="-10">
                <a:solidFill>
                  <a:srgbClr val="1F3863"/>
                </a:solidFill>
                <a:latin typeface="Calibri"/>
                <a:cs typeface="Calibri"/>
              </a:rPr>
              <a:t>MUST </a:t>
            </a:r>
            <a:r>
              <a:rPr dirty="0" sz="3200" spc="-5">
                <a:solidFill>
                  <a:srgbClr val="1F3863"/>
                </a:solidFill>
                <a:latin typeface="Calibri"/>
                <a:cs typeface="Calibri"/>
              </a:rPr>
              <a:t>be </a:t>
            </a:r>
            <a:r>
              <a:rPr dirty="0" sz="3200" spc="-20">
                <a:solidFill>
                  <a:srgbClr val="1F3863"/>
                </a:solidFill>
                <a:latin typeface="Calibri"/>
                <a:cs typeface="Calibri"/>
              </a:rPr>
              <a:t>demonstrated</a:t>
            </a:r>
            <a:r>
              <a:rPr dirty="0" sz="3200" spc="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dirty="0" sz="32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F3863"/>
                </a:solidFill>
                <a:latin typeface="Calibri"/>
                <a:cs typeface="Calibri"/>
              </a:rPr>
              <a:t>documented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0244" y="2717292"/>
            <a:ext cx="7522845" cy="3473450"/>
            <a:chOff x="1190244" y="2717292"/>
            <a:chExt cx="7522845" cy="3473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3104" y="2717292"/>
              <a:ext cx="7475220" cy="34731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13866" y="4613910"/>
              <a:ext cx="7475220" cy="593090"/>
            </a:xfrm>
            <a:custGeom>
              <a:avLst/>
              <a:gdLst/>
              <a:ahLst/>
              <a:cxnLst/>
              <a:rect l="l" t="t" r="r" b="b"/>
              <a:pathLst>
                <a:path w="7475220" h="593089">
                  <a:moveTo>
                    <a:pt x="0" y="592836"/>
                  </a:moveTo>
                  <a:lnTo>
                    <a:pt x="7475220" y="592836"/>
                  </a:lnTo>
                  <a:lnTo>
                    <a:pt x="7475220" y="0"/>
                  </a:lnTo>
                  <a:lnTo>
                    <a:pt x="0" y="0"/>
                  </a:lnTo>
                  <a:lnTo>
                    <a:pt x="0" y="592836"/>
                  </a:lnTo>
                  <a:close/>
                </a:path>
              </a:pathLst>
            </a:custGeom>
            <a:ln w="47243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2478" y="426465"/>
            <a:ext cx="456374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1F3863"/>
                </a:solidFill>
              </a:rPr>
              <a:t>Select</a:t>
            </a:r>
            <a:r>
              <a:rPr dirty="0" sz="3600" spc="-25">
                <a:solidFill>
                  <a:srgbClr val="1F3863"/>
                </a:solidFill>
              </a:rPr>
              <a:t> </a:t>
            </a:r>
            <a:r>
              <a:rPr dirty="0" sz="3600">
                <a:solidFill>
                  <a:srgbClr val="1F3863"/>
                </a:solidFill>
              </a:rPr>
              <a:t>a</a:t>
            </a:r>
            <a:r>
              <a:rPr dirty="0" sz="3600" spc="-25">
                <a:solidFill>
                  <a:srgbClr val="1F3863"/>
                </a:solidFill>
              </a:rPr>
              <a:t> </a:t>
            </a:r>
            <a:r>
              <a:rPr dirty="0" sz="3600" spc="-20">
                <a:solidFill>
                  <a:srgbClr val="1F3863"/>
                </a:solidFill>
              </a:rPr>
              <a:t>Control</a:t>
            </a:r>
            <a:r>
              <a:rPr dirty="0" sz="3600" spc="-15">
                <a:solidFill>
                  <a:srgbClr val="1F3863"/>
                </a:solidFill>
              </a:rPr>
              <a:t> </a:t>
            </a:r>
            <a:r>
              <a:rPr dirty="0" sz="3600" spc="-25">
                <a:solidFill>
                  <a:srgbClr val="1F3863"/>
                </a:solidFill>
              </a:rPr>
              <a:t>Strategy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292478" y="1523441"/>
            <a:ext cx="171894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1F3863"/>
                </a:solidFill>
                <a:latin typeface="Calibri"/>
                <a:cs typeface="Calibri"/>
              </a:rPr>
              <a:t>E</a:t>
            </a:r>
            <a:r>
              <a:rPr dirty="0" sz="3600" spc="-70">
                <a:solidFill>
                  <a:srgbClr val="1F3863"/>
                </a:solidFill>
                <a:latin typeface="Calibri"/>
                <a:cs typeface="Calibri"/>
              </a:rPr>
              <a:t>x</a:t>
            </a:r>
            <a:r>
              <a:rPr dirty="0" sz="3600">
                <a:solidFill>
                  <a:srgbClr val="1F3863"/>
                </a:solidFill>
                <a:latin typeface="Calibri"/>
                <a:cs typeface="Calibri"/>
              </a:rPr>
              <a:t>ample: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93745" y="1573733"/>
            <a:ext cx="3244850" cy="1016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6830" marR="5080" indent="-24765">
              <a:lnSpc>
                <a:spcPts val="3950"/>
              </a:lnSpc>
              <a:spcBef>
                <a:spcPts val="95"/>
              </a:spcBef>
              <a:tabLst>
                <a:tab pos="1136650" algn="l"/>
              </a:tabLst>
            </a:pPr>
            <a:r>
              <a:rPr dirty="0" sz="3200" spc="-5">
                <a:solidFill>
                  <a:srgbClr val="1F3863"/>
                </a:solidFill>
                <a:latin typeface="Calibri"/>
                <a:cs typeface="Calibri"/>
              </a:rPr>
              <a:t>CCP</a:t>
            </a:r>
            <a:r>
              <a:rPr dirty="0" sz="3200" spc="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F3863"/>
                </a:solidFill>
                <a:latin typeface="Calibri"/>
                <a:cs typeface="Calibri"/>
              </a:rPr>
              <a:t>=	</a:t>
            </a:r>
            <a:r>
              <a:rPr dirty="0" sz="3200" spc="-10">
                <a:solidFill>
                  <a:srgbClr val="1F3863"/>
                </a:solidFill>
                <a:latin typeface="Calibri"/>
                <a:cs typeface="Calibri"/>
              </a:rPr>
              <a:t>Receiving </a:t>
            </a:r>
            <a:r>
              <a:rPr dirty="0" sz="32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1F3863"/>
                </a:solidFill>
                <a:latin typeface="Calibri"/>
                <a:cs typeface="Calibri"/>
              </a:rPr>
              <a:t>Hazard</a:t>
            </a: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F3863"/>
                </a:solidFill>
                <a:latin typeface="Calibri"/>
                <a:cs typeface="Calibri"/>
              </a:rPr>
              <a:t>=</a:t>
            </a:r>
            <a:r>
              <a:rPr dirty="0" sz="32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Histamine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989191" y="595248"/>
            <a:ext cx="1487170" cy="1870710"/>
            <a:chOff x="6989191" y="595248"/>
            <a:chExt cx="1487170" cy="18707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8622" y="614807"/>
              <a:ext cx="1447500" cy="183163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98716" y="604773"/>
              <a:ext cx="1468120" cy="1851660"/>
            </a:xfrm>
            <a:custGeom>
              <a:avLst/>
              <a:gdLst/>
              <a:ahLst/>
              <a:cxnLst/>
              <a:rect l="l" t="t" r="r" b="b"/>
              <a:pathLst>
                <a:path w="1468120" h="1851660">
                  <a:moveTo>
                    <a:pt x="96265" y="0"/>
                  </a:moveTo>
                  <a:lnTo>
                    <a:pt x="1467611" y="74422"/>
                  </a:lnTo>
                  <a:lnTo>
                    <a:pt x="1371218" y="1851660"/>
                  </a:lnTo>
                  <a:lnTo>
                    <a:pt x="0" y="1777364"/>
                  </a:lnTo>
                  <a:lnTo>
                    <a:pt x="96265" y="0"/>
                  </a:lnTo>
                  <a:close/>
                </a:path>
              </a:pathLst>
            </a:custGeom>
            <a:ln w="190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214909" y="862583"/>
              <a:ext cx="1078230" cy="322580"/>
            </a:xfrm>
            <a:custGeom>
              <a:avLst/>
              <a:gdLst/>
              <a:ahLst/>
              <a:cxnLst/>
              <a:rect l="l" t="t" r="r" b="b"/>
              <a:pathLst>
                <a:path w="1078229" h="322580">
                  <a:moveTo>
                    <a:pt x="98651" y="7929"/>
                  </a:moveTo>
                  <a:lnTo>
                    <a:pt x="57991" y="17619"/>
                  </a:lnTo>
                  <a:lnTo>
                    <a:pt x="26626" y="42616"/>
                  </a:lnTo>
                  <a:lnTo>
                    <a:pt x="6443" y="82496"/>
                  </a:lnTo>
                  <a:lnTo>
                    <a:pt x="214" y="121538"/>
                  </a:lnTo>
                  <a:lnTo>
                    <a:pt x="0" y="135135"/>
                  </a:lnTo>
                  <a:lnTo>
                    <a:pt x="690" y="147923"/>
                  </a:lnTo>
                  <a:lnTo>
                    <a:pt x="12199" y="190833"/>
                  </a:lnTo>
                  <a:lnTo>
                    <a:pt x="36663" y="220297"/>
                  </a:lnTo>
                  <a:lnTo>
                    <a:pt x="72763" y="236283"/>
                  </a:lnTo>
                  <a:lnTo>
                    <a:pt x="102449" y="239521"/>
                  </a:lnTo>
                  <a:lnTo>
                    <a:pt x="109815" y="239267"/>
                  </a:lnTo>
                  <a:lnTo>
                    <a:pt x="148423" y="229107"/>
                  </a:lnTo>
                  <a:lnTo>
                    <a:pt x="152233" y="227202"/>
                  </a:lnTo>
                  <a:lnTo>
                    <a:pt x="154773" y="225678"/>
                  </a:lnTo>
                  <a:lnTo>
                    <a:pt x="156043" y="224408"/>
                  </a:lnTo>
                  <a:lnTo>
                    <a:pt x="157440" y="223138"/>
                  </a:lnTo>
                  <a:lnTo>
                    <a:pt x="158456" y="221995"/>
                  </a:lnTo>
                  <a:lnTo>
                    <a:pt x="158964" y="220979"/>
                  </a:lnTo>
                  <a:lnTo>
                    <a:pt x="159599" y="219963"/>
                  </a:lnTo>
                  <a:lnTo>
                    <a:pt x="160234" y="218820"/>
                  </a:lnTo>
                  <a:lnTo>
                    <a:pt x="160615" y="217296"/>
                  </a:lnTo>
                  <a:lnTo>
                    <a:pt x="160996" y="215900"/>
                  </a:lnTo>
                  <a:lnTo>
                    <a:pt x="162374" y="201294"/>
                  </a:lnTo>
                  <a:lnTo>
                    <a:pt x="111720" y="201294"/>
                  </a:lnTo>
                  <a:lnTo>
                    <a:pt x="94702" y="200532"/>
                  </a:lnTo>
                  <a:lnTo>
                    <a:pt x="62317" y="180339"/>
                  </a:lnTo>
                  <a:lnTo>
                    <a:pt x="49601" y="139985"/>
                  </a:lnTo>
                  <a:lnTo>
                    <a:pt x="49277" y="131060"/>
                  </a:lnTo>
                  <a:lnTo>
                    <a:pt x="49490" y="121538"/>
                  </a:lnTo>
                  <a:lnTo>
                    <a:pt x="57437" y="82480"/>
                  </a:lnTo>
                  <a:lnTo>
                    <a:pt x="93051" y="47370"/>
                  </a:lnTo>
                  <a:lnTo>
                    <a:pt x="101052" y="45974"/>
                  </a:lnTo>
                  <a:lnTo>
                    <a:pt x="169378" y="45974"/>
                  </a:lnTo>
                  <a:lnTo>
                    <a:pt x="169378" y="41655"/>
                  </a:lnTo>
                  <a:lnTo>
                    <a:pt x="169124" y="37591"/>
                  </a:lnTo>
                  <a:lnTo>
                    <a:pt x="168616" y="34289"/>
                  </a:lnTo>
                  <a:lnTo>
                    <a:pt x="168235" y="32892"/>
                  </a:lnTo>
                  <a:lnTo>
                    <a:pt x="167600" y="31876"/>
                  </a:lnTo>
                  <a:lnTo>
                    <a:pt x="167092" y="30733"/>
                  </a:lnTo>
                  <a:lnTo>
                    <a:pt x="133691" y="11811"/>
                  </a:lnTo>
                  <a:lnTo>
                    <a:pt x="109942" y="8000"/>
                  </a:lnTo>
                  <a:lnTo>
                    <a:pt x="98651" y="7929"/>
                  </a:lnTo>
                  <a:close/>
                </a:path>
                <a:path w="1078229" h="322580">
                  <a:moveTo>
                    <a:pt x="157313" y="185292"/>
                  </a:moveTo>
                  <a:lnTo>
                    <a:pt x="155789" y="185292"/>
                  </a:lnTo>
                  <a:lnTo>
                    <a:pt x="153630" y="186054"/>
                  </a:lnTo>
                  <a:lnTo>
                    <a:pt x="150836" y="187832"/>
                  </a:lnTo>
                  <a:lnTo>
                    <a:pt x="148042" y="189483"/>
                  </a:lnTo>
                  <a:lnTo>
                    <a:pt x="111720" y="201294"/>
                  </a:lnTo>
                  <a:lnTo>
                    <a:pt x="162374" y="201294"/>
                  </a:lnTo>
                  <a:lnTo>
                    <a:pt x="162476" y="198500"/>
                  </a:lnTo>
                  <a:lnTo>
                    <a:pt x="162409" y="195199"/>
                  </a:lnTo>
                  <a:lnTo>
                    <a:pt x="162266" y="192404"/>
                  </a:lnTo>
                  <a:lnTo>
                    <a:pt x="158456" y="185419"/>
                  </a:lnTo>
                  <a:lnTo>
                    <a:pt x="157313" y="185292"/>
                  </a:lnTo>
                  <a:close/>
                </a:path>
                <a:path w="1078229" h="322580">
                  <a:moveTo>
                    <a:pt x="169378" y="45974"/>
                  </a:moveTo>
                  <a:lnTo>
                    <a:pt x="101052" y="45974"/>
                  </a:lnTo>
                  <a:lnTo>
                    <a:pt x="118070" y="46736"/>
                  </a:lnTo>
                  <a:lnTo>
                    <a:pt x="124928" y="48132"/>
                  </a:lnTo>
                  <a:lnTo>
                    <a:pt x="157948" y="67310"/>
                  </a:lnTo>
                  <a:lnTo>
                    <a:pt x="160107" y="68452"/>
                  </a:lnTo>
                  <a:lnTo>
                    <a:pt x="161885" y="68579"/>
                  </a:lnTo>
                  <a:lnTo>
                    <a:pt x="162901" y="68579"/>
                  </a:lnTo>
                  <a:lnTo>
                    <a:pt x="168362" y="58674"/>
                  </a:lnTo>
                  <a:lnTo>
                    <a:pt x="168743" y="56261"/>
                  </a:lnTo>
                  <a:lnTo>
                    <a:pt x="169042" y="52704"/>
                  </a:lnTo>
                  <a:lnTo>
                    <a:pt x="169251" y="49783"/>
                  </a:lnTo>
                  <a:lnTo>
                    <a:pt x="169373" y="46736"/>
                  </a:lnTo>
                  <a:lnTo>
                    <a:pt x="169378" y="45974"/>
                  </a:lnTo>
                  <a:close/>
                </a:path>
                <a:path w="1078229" h="322580">
                  <a:moveTo>
                    <a:pt x="340066" y="111505"/>
                  </a:moveTo>
                  <a:lnTo>
                    <a:pt x="269327" y="111505"/>
                  </a:lnTo>
                  <a:lnTo>
                    <a:pt x="274788" y="111760"/>
                  </a:lnTo>
                  <a:lnTo>
                    <a:pt x="279233" y="112013"/>
                  </a:lnTo>
                  <a:lnTo>
                    <a:pt x="293965" y="122427"/>
                  </a:lnTo>
                  <a:lnTo>
                    <a:pt x="295870" y="125475"/>
                  </a:lnTo>
                  <a:lnTo>
                    <a:pt x="297267" y="129286"/>
                  </a:lnTo>
                  <a:lnTo>
                    <a:pt x="299045" y="137921"/>
                  </a:lnTo>
                  <a:lnTo>
                    <a:pt x="299299" y="143890"/>
                  </a:lnTo>
                  <a:lnTo>
                    <a:pt x="298918" y="151383"/>
                  </a:lnTo>
                  <a:lnTo>
                    <a:pt x="294600" y="239521"/>
                  </a:lnTo>
                  <a:lnTo>
                    <a:pt x="298791" y="244855"/>
                  </a:lnTo>
                  <a:lnTo>
                    <a:pt x="300442" y="245617"/>
                  </a:lnTo>
                  <a:lnTo>
                    <a:pt x="302601" y="246125"/>
                  </a:lnTo>
                  <a:lnTo>
                    <a:pt x="305395" y="246506"/>
                  </a:lnTo>
                  <a:lnTo>
                    <a:pt x="308189" y="247014"/>
                  </a:lnTo>
                  <a:lnTo>
                    <a:pt x="311745" y="247268"/>
                  </a:lnTo>
                  <a:lnTo>
                    <a:pt x="316063" y="247523"/>
                  </a:lnTo>
                  <a:lnTo>
                    <a:pt x="323683" y="247776"/>
                  </a:lnTo>
                  <a:lnTo>
                    <a:pt x="326604" y="247523"/>
                  </a:lnTo>
                  <a:lnTo>
                    <a:pt x="329398" y="247395"/>
                  </a:lnTo>
                  <a:lnTo>
                    <a:pt x="331684" y="247141"/>
                  </a:lnTo>
                  <a:lnTo>
                    <a:pt x="334986" y="246125"/>
                  </a:lnTo>
                  <a:lnTo>
                    <a:pt x="336129" y="245490"/>
                  </a:lnTo>
                  <a:lnTo>
                    <a:pt x="336891" y="244601"/>
                  </a:lnTo>
                  <a:lnTo>
                    <a:pt x="337653" y="243839"/>
                  </a:lnTo>
                  <a:lnTo>
                    <a:pt x="338034" y="242824"/>
                  </a:lnTo>
                  <a:lnTo>
                    <a:pt x="338160" y="239140"/>
                  </a:lnTo>
                  <a:lnTo>
                    <a:pt x="342733" y="146938"/>
                  </a:lnTo>
                  <a:lnTo>
                    <a:pt x="342803" y="143890"/>
                  </a:lnTo>
                  <a:lnTo>
                    <a:pt x="342733" y="131032"/>
                  </a:lnTo>
                  <a:lnTo>
                    <a:pt x="342161" y="124007"/>
                  </a:lnTo>
                  <a:lnTo>
                    <a:pt x="341209" y="117601"/>
                  </a:lnTo>
                  <a:lnTo>
                    <a:pt x="340066" y="111505"/>
                  </a:lnTo>
                  <a:close/>
                </a:path>
                <a:path w="1078229" h="322580">
                  <a:moveTo>
                    <a:pt x="219670" y="0"/>
                  </a:moveTo>
                  <a:lnTo>
                    <a:pt x="216114" y="0"/>
                  </a:lnTo>
                  <a:lnTo>
                    <a:pt x="210526" y="507"/>
                  </a:lnTo>
                  <a:lnTo>
                    <a:pt x="201656" y="8762"/>
                  </a:lnTo>
                  <a:lnTo>
                    <a:pt x="190460" y="234314"/>
                  </a:lnTo>
                  <a:lnTo>
                    <a:pt x="190460" y="235457"/>
                  </a:lnTo>
                  <a:lnTo>
                    <a:pt x="190714" y="236600"/>
                  </a:lnTo>
                  <a:lnTo>
                    <a:pt x="211923" y="242315"/>
                  </a:lnTo>
                  <a:lnTo>
                    <a:pt x="216241" y="242569"/>
                  </a:lnTo>
                  <a:lnTo>
                    <a:pt x="219797" y="242569"/>
                  </a:lnTo>
                  <a:lnTo>
                    <a:pt x="225385" y="242315"/>
                  </a:lnTo>
                  <a:lnTo>
                    <a:pt x="227544" y="241935"/>
                  </a:lnTo>
                  <a:lnTo>
                    <a:pt x="229322" y="241426"/>
                  </a:lnTo>
                  <a:lnTo>
                    <a:pt x="230973" y="241045"/>
                  </a:lnTo>
                  <a:lnTo>
                    <a:pt x="234255" y="234314"/>
                  </a:lnTo>
                  <a:lnTo>
                    <a:pt x="239228" y="133857"/>
                  </a:lnTo>
                  <a:lnTo>
                    <a:pt x="269327" y="111505"/>
                  </a:lnTo>
                  <a:lnTo>
                    <a:pt x="340066" y="111505"/>
                  </a:lnTo>
                  <a:lnTo>
                    <a:pt x="339685" y="109474"/>
                  </a:lnTo>
                  <a:lnTo>
                    <a:pt x="336764" y="102235"/>
                  </a:lnTo>
                  <a:lnTo>
                    <a:pt x="332573" y="96012"/>
                  </a:lnTo>
                  <a:lnTo>
                    <a:pt x="331329" y="94106"/>
                  </a:lnTo>
                  <a:lnTo>
                    <a:pt x="241133" y="94106"/>
                  </a:lnTo>
                  <a:lnTo>
                    <a:pt x="245324" y="8762"/>
                  </a:lnTo>
                  <a:lnTo>
                    <a:pt x="245451" y="7619"/>
                  </a:lnTo>
                  <a:lnTo>
                    <a:pt x="245070" y="6603"/>
                  </a:lnTo>
                  <a:lnTo>
                    <a:pt x="228179" y="507"/>
                  </a:lnTo>
                  <a:lnTo>
                    <a:pt x="219670" y="0"/>
                  </a:lnTo>
                  <a:close/>
                </a:path>
                <a:path w="1078229" h="322580">
                  <a:moveTo>
                    <a:pt x="281138" y="74040"/>
                  </a:moveTo>
                  <a:lnTo>
                    <a:pt x="241133" y="94106"/>
                  </a:lnTo>
                  <a:lnTo>
                    <a:pt x="331329" y="94106"/>
                  </a:lnTo>
                  <a:lnTo>
                    <a:pt x="297092" y="75239"/>
                  </a:lnTo>
                  <a:lnTo>
                    <a:pt x="281138" y="74040"/>
                  </a:lnTo>
                  <a:close/>
                </a:path>
                <a:path w="1078229" h="322580">
                  <a:moveTo>
                    <a:pt x="513088" y="236727"/>
                  </a:moveTo>
                  <a:lnTo>
                    <a:pt x="476972" y="236727"/>
                  </a:lnTo>
                  <a:lnTo>
                    <a:pt x="476347" y="248729"/>
                  </a:lnTo>
                  <a:lnTo>
                    <a:pt x="476261" y="250698"/>
                  </a:lnTo>
                  <a:lnTo>
                    <a:pt x="476718" y="251840"/>
                  </a:lnTo>
                  <a:lnTo>
                    <a:pt x="498689" y="256539"/>
                  </a:lnTo>
                  <a:lnTo>
                    <a:pt x="502372" y="256412"/>
                  </a:lnTo>
                  <a:lnTo>
                    <a:pt x="513088" y="236727"/>
                  </a:lnTo>
                  <a:close/>
                </a:path>
                <a:path w="1078229" h="322580">
                  <a:moveTo>
                    <a:pt x="449139" y="154094"/>
                  </a:moveTo>
                  <a:lnTo>
                    <a:pt x="408281" y="158940"/>
                  </a:lnTo>
                  <a:lnTo>
                    <a:pt x="375880" y="186181"/>
                  </a:lnTo>
                  <a:lnTo>
                    <a:pt x="372832" y="211200"/>
                  </a:lnTo>
                  <a:lnTo>
                    <a:pt x="373848" y="218566"/>
                  </a:lnTo>
                  <a:lnTo>
                    <a:pt x="397851" y="249174"/>
                  </a:lnTo>
                  <a:lnTo>
                    <a:pt x="404582" y="251587"/>
                  </a:lnTo>
                  <a:lnTo>
                    <a:pt x="411313" y="254126"/>
                  </a:lnTo>
                  <a:lnTo>
                    <a:pt x="418806" y="255524"/>
                  </a:lnTo>
                  <a:lnTo>
                    <a:pt x="427061" y="255904"/>
                  </a:lnTo>
                  <a:lnTo>
                    <a:pt x="434383" y="255904"/>
                  </a:lnTo>
                  <a:lnTo>
                    <a:pt x="471779" y="241300"/>
                  </a:lnTo>
                  <a:lnTo>
                    <a:pt x="476972" y="236727"/>
                  </a:lnTo>
                  <a:lnTo>
                    <a:pt x="513088" y="236727"/>
                  </a:lnTo>
                  <a:lnTo>
                    <a:pt x="513622" y="225805"/>
                  </a:lnTo>
                  <a:lnTo>
                    <a:pt x="444206" y="225805"/>
                  </a:lnTo>
                  <a:lnTo>
                    <a:pt x="438110" y="225551"/>
                  </a:lnTo>
                  <a:lnTo>
                    <a:pt x="415631" y="210057"/>
                  </a:lnTo>
                  <a:lnTo>
                    <a:pt x="415885" y="203580"/>
                  </a:lnTo>
                  <a:lnTo>
                    <a:pt x="438110" y="182371"/>
                  </a:lnTo>
                  <a:lnTo>
                    <a:pt x="443190" y="181482"/>
                  </a:lnTo>
                  <a:lnTo>
                    <a:pt x="449159" y="181355"/>
                  </a:lnTo>
                  <a:lnTo>
                    <a:pt x="515796" y="181355"/>
                  </a:lnTo>
                  <a:lnTo>
                    <a:pt x="517081" y="155066"/>
                  </a:lnTo>
                  <a:lnTo>
                    <a:pt x="474178" y="155066"/>
                  </a:lnTo>
                  <a:lnTo>
                    <a:pt x="449139" y="154094"/>
                  </a:lnTo>
                  <a:close/>
                </a:path>
                <a:path w="1078229" h="322580">
                  <a:moveTo>
                    <a:pt x="515796" y="181355"/>
                  </a:moveTo>
                  <a:lnTo>
                    <a:pt x="449159" y="181355"/>
                  </a:lnTo>
                  <a:lnTo>
                    <a:pt x="456271" y="181610"/>
                  </a:lnTo>
                  <a:lnTo>
                    <a:pt x="472908" y="182499"/>
                  </a:lnTo>
                  <a:lnTo>
                    <a:pt x="460462" y="218820"/>
                  </a:lnTo>
                  <a:lnTo>
                    <a:pt x="444206" y="225805"/>
                  </a:lnTo>
                  <a:lnTo>
                    <a:pt x="513622" y="225805"/>
                  </a:lnTo>
                  <a:lnTo>
                    <a:pt x="515796" y="181355"/>
                  </a:lnTo>
                  <a:close/>
                </a:path>
                <a:path w="1078229" h="322580">
                  <a:moveTo>
                    <a:pt x="513957" y="115062"/>
                  </a:moveTo>
                  <a:lnTo>
                    <a:pt x="439507" y="115062"/>
                  </a:lnTo>
                  <a:lnTo>
                    <a:pt x="452334" y="115696"/>
                  </a:lnTo>
                  <a:lnTo>
                    <a:pt x="457033" y="116458"/>
                  </a:lnTo>
                  <a:lnTo>
                    <a:pt x="460716" y="117855"/>
                  </a:lnTo>
                  <a:lnTo>
                    <a:pt x="464399" y="119125"/>
                  </a:lnTo>
                  <a:lnTo>
                    <a:pt x="467320" y="121157"/>
                  </a:lnTo>
                  <a:lnTo>
                    <a:pt x="469352" y="123698"/>
                  </a:lnTo>
                  <a:lnTo>
                    <a:pt x="471511" y="126111"/>
                  </a:lnTo>
                  <a:lnTo>
                    <a:pt x="473035" y="129286"/>
                  </a:lnTo>
                  <a:lnTo>
                    <a:pt x="474559" y="136651"/>
                  </a:lnTo>
                  <a:lnTo>
                    <a:pt x="474940" y="140969"/>
                  </a:lnTo>
                  <a:lnTo>
                    <a:pt x="474178" y="155066"/>
                  </a:lnTo>
                  <a:lnTo>
                    <a:pt x="517081" y="155066"/>
                  </a:lnTo>
                  <a:lnTo>
                    <a:pt x="517485" y="146812"/>
                  </a:lnTo>
                  <a:lnTo>
                    <a:pt x="517592" y="140969"/>
                  </a:lnTo>
                  <a:lnTo>
                    <a:pt x="517505" y="136651"/>
                  </a:lnTo>
                  <a:lnTo>
                    <a:pt x="517278" y="131968"/>
                  </a:lnTo>
                  <a:lnTo>
                    <a:pt x="516431" y="125291"/>
                  </a:lnTo>
                  <a:lnTo>
                    <a:pt x="515072" y="119125"/>
                  </a:lnTo>
                  <a:lnTo>
                    <a:pt x="513957" y="115062"/>
                  </a:lnTo>
                  <a:close/>
                </a:path>
                <a:path w="1078229" h="322580">
                  <a:moveTo>
                    <a:pt x="445476" y="82168"/>
                  </a:moveTo>
                  <a:lnTo>
                    <a:pt x="438745" y="82423"/>
                  </a:lnTo>
                  <a:lnTo>
                    <a:pt x="425918" y="83946"/>
                  </a:lnTo>
                  <a:lnTo>
                    <a:pt x="419949" y="85089"/>
                  </a:lnTo>
                  <a:lnTo>
                    <a:pt x="414361" y="86613"/>
                  </a:lnTo>
                  <a:lnTo>
                    <a:pt x="408900" y="88011"/>
                  </a:lnTo>
                  <a:lnTo>
                    <a:pt x="386268" y="116458"/>
                  </a:lnTo>
                  <a:lnTo>
                    <a:pt x="386675" y="120014"/>
                  </a:lnTo>
                  <a:lnTo>
                    <a:pt x="387056" y="121919"/>
                  </a:lnTo>
                  <a:lnTo>
                    <a:pt x="387691" y="123443"/>
                  </a:lnTo>
                  <a:lnTo>
                    <a:pt x="388199" y="124967"/>
                  </a:lnTo>
                  <a:lnTo>
                    <a:pt x="395057" y="128524"/>
                  </a:lnTo>
                  <a:lnTo>
                    <a:pt x="397470" y="127762"/>
                  </a:lnTo>
                  <a:lnTo>
                    <a:pt x="400518" y="126364"/>
                  </a:lnTo>
                  <a:lnTo>
                    <a:pt x="403566" y="124840"/>
                  </a:lnTo>
                  <a:lnTo>
                    <a:pt x="407249" y="123189"/>
                  </a:lnTo>
                  <a:lnTo>
                    <a:pt x="411821" y="121538"/>
                  </a:lnTo>
                  <a:lnTo>
                    <a:pt x="416266" y="119761"/>
                  </a:lnTo>
                  <a:lnTo>
                    <a:pt x="421473" y="118237"/>
                  </a:lnTo>
                  <a:lnTo>
                    <a:pt x="427188" y="116839"/>
                  </a:lnTo>
                  <a:lnTo>
                    <a:pt x="433030" y="115569"/>
                  </a:lnTo>
                  <a:lnTo>
                    <a:pt x="439507" y="115062"/>
                  </a:lnTo>
                  <a:lnTo>
                    <a:pt x="513957" y="115062"/>
                  </a:lnTo>
                  <a:lnTo>
                    <a:pt x="512913" y="111251"/>
                  </a:lnTo>
                  <a:lnTo>
                    <a:pt x="476478" y="85728"/>
                  </a:lnTo>
                  <a:lnTo>
                    <a:pt x="452207" y="82550"/>
                  </a:lnTo>
                  <a:lnTo>
                    <a:pt x="445476" y="82168"/>
                  </a:lnTo>
                  <a:close/>
                </a:path>
                <a:path w="1078229" h="322580">
                  <a:moveTo>
                    <a:pt x="578699" y="91693"/>
                  </a:moveTo>
                  <a:lnTo>
                    <a:pt x="575778" y="91693"/>
                  </a:lnTo>
                  <a:lnTo>
                    <a:pt x="573365" y="91820"/>
                  </a:lnTo>
                  <a:lnTo>
                    <a:pt x="552791" y="313689"/>
                  </a:lnTo>
                  <a:lnTo>
                    <a:pt x="552791" y="314832"/>
                  </a:lnTo>
                  <a:lnTo>
                    <a:pt x="578572" y="322452"/>
                  </a:lnTo>
                  <a:lnTo>
                    <a:pt x="582001" y="322452"/>
                  </a:lnTo>
                  <a:lnTo>
                    <a:pt x="587589" y="321944"/>
                  </a:lnTo>
                  <a:lnTo>
                    <a:pt x="589875" y="321563"/>
                  </a:lnTo>
                  <a:lnTo>
                    <a:pt x="591526" y="321055"/>
                  </a:lnTo>
                  <a:lnTo>
                    <a:pt x="593304" y="320548"/>
                  </a:lnTo>
                  <a:lnTo>
                    <a:pt x="600035" y="243077"/>
                  </a:lnTo>
                  <a:lnTo>
                    <a:pt x="696145" y="243077"/>
                  </a:lnTo>
                  <a:lnTo>
                    <a:pt x="699035" y="239051"/>
                  </a:lnTo>
                  <a:lnTo>
                    <a:pt x="702841" y="232489"/>
                  </a:lnTo>
                  <a:lnTo>
                    <a:pt x="704287" y="229362"/>
                  </a:lnTo>
                  <a:lnTo>
                    <a:pt x="641310" y="229362"/>
                  </a:lnTo>
                  <a:lnTo>
                    <a:pt x="635595" y="228980"/>
                  </a:lnTo>
                  <a:lnTo>
                    <a:pt x="601940" y="203073"/>
                  </a:lnTo>
                  <a:lnTo>
                    <a:pt x="604480" y="152145"/>
                  </a:lnTo>
                  <a:lnTo>
                    <a:pt x="633309" y="130048"/>
                  </a:lnTo>
                  <a:lnTo>
                    <a:pt x="636103" y="129286"/>
                  </a:lnTo>
                  <a:lnTo>
                    <a:pt x="639024" y="129031"/>
                  </a:lnTo>
                  <a:lnTo>
                    <a:pt x="708131" y="129031"/>
                  </a:lnTo>
                  <a:lnTo>
                    <a:pt x="706963" y="126105"/>
                  </a:lnTo>
                  <a:lnTo>
                    <a:pt x="703794" y="119887"/>
                  </a:lnTo>
                  <a:lnTo>
                    <a:pt x="702434" y="117855"/>
                  </a:lnTo>
                  <a:lnTo>
                    <a:pt x="599400" y="117855"/>
                  </a:lnTo>
                  <a:lnTo>
                    <a:pt x="600289" y="99694"/>
                  </a:lnTo>
                  <a:lnTo>
                    <a:pt x="582255" y="91820"/>
                  </a:lnTo>
                  <a:lnTo>
                    <a:pt x="578699" y="91693"/>
                  </a:lnTo>
                  <a:close/>
                </a:path>
                <a:path w="1078229" h="322580">
                  <a:moveTo>
                    <a:pt x="696145" y="243077"/>
                  </a:moveTo>
                  <a:lnTo>
                    <a:pt x="600035" y="243077"/>
                  </a:lnTo>
                  <a:lnTo>
                    <a:pt x="603591" y="246887"/>
                  </a:lnTo>
                  <a:lnTo>
                    <a:pt x="607085" y="250245"/>
                  </a:lnTo>
                  <a:lnTo>
                    <a:pt x="613624" y="255777"/>
                  </a:lnTo>
                  <a:lnTo>
                    <a:pt x="617053" y="258190"/>
                  </a:lnTo>
                  <a:lnTo>
                    <a:pt x="620482" y="260095"/>
                  </a:lnTo>
                  <a:lnTo>
                    <a:pt x="623911" y="262127"/>
                  </a:lnTo>
                  <a:lnTo>
                    <a:pt x="627467" y="263651"/>
                  </a:lnTo>
                  <a:lnTo>
                    <a:pt x="634833" y="265683"/>
                  </a:lnTo>
                  <a:lnTo>
                    <a:pt x="639024" y="266318"/>
                  </a:lnTo>
                  <a:lnTo>
                    <a:pt x="643469" y="266573"/>
                  </a:lnTo>
                  <a:lnTo>
                    <a:pt x="651426" y="266569"/>
                  </a:lnTo>
                  <a:lnTo>
                    <a:pt x="690017" y="250189"/>
                  </a:lnTo>
                  <a:lnTo>
                    <a:pt x="694777" y="244982"/>
                  </a:lnTo>
                  <a:lnTo>
                    <a:pt x="696145" y="243077"/>
                  </a:lnTo>
                  <a:close/>
                </a:path>
                <a:path w="1078229" h="322580">
                  <a:moveTo>
                    <a:pt x="708131" y="129031"/>
                  </a:moveTo>
                  <a:lnTo>
                    <a:pt x="639024" y="129031"/>
                  </a:lnTo>
                  <a:lnTo>
                    <a:pt x="647660" y="129412"/>
                  </a:lnTo>
                  <a:lnTo>
                    <a:pt x="652486" y="131063"/>
                  </a:lnTo>
                  <a:lnTo>
                    <a:pt x="669123" y="162432"/>
                  </a:lnTo>
                  <a:lnTo>
                    <a:pt x="669885" y="168528"/>
                  </a:lnTo>
                  <a:lnTo>
                    <a:pt x="663408" y="210057"/>
                  </a:lnTo>
                  <a:lnTo>
                    <a:pt x="660614" y="214502"/>
                  </a:lnTo>
                  <a:lnTo>
                    <a:pt x="657820" y="219075"/>
                  </a:lnTo>
                  <a:lnTo>
                    <a:pt x="654391" y="222757"/>
                  </a:lnTo>
                  <a:lnTo>
                    <a:pt x="650327" y="225425"/>
                  </a:lnTo>
                  <a:lnTo>
                    <a:pt x="646136" y="228091"/>
                  </a:lnTo>
                  <a:lnTo>
                    <a:pt x="641310" y="229362"/>
                  </a:lnTo>
                  <a:lnTo>
                    <a:pt x="704287" y="229362"/>
                  </a:lnTo>
                  <a:lnTo>
                    <a:pt x="714466" y="190617"/>
                  </a:lnTo>
                  <a:lnTo>
                    <a:pt x="715383" y="174878"/>
                  </a:lnTo>
                  <a:lnTo>
                    <a:pt x="715373" y="168528"/>
                  </a:lnTo>
                  <a:lnTo>
                    <a:pt x="709620" y="132762"/>
                  </a:lnTo>
                  <a:lnTo>
                    <a:pt x="708131" y="129031"/>
                  </a:lnTo>
                  <a:close/>
                </a:path>
                <a:path w="1078229" h="322580">
                  <a:moveTo>
                    <a:pt x="651089" y="92328"/>
                  </a:moveTo>
                  <a:lnTo>
                    <a:pt x="646009" y="92582"/>
                  </a:lnTo>
                  <a:lnTo>
                    <a:pt x="641183" y="93599"/>
                  </a:lnTo>
                  <a:lnTo>
                    <a:pt x="636357" y="94487"/>
                  </a:lnTo>
                  <a:lnTo>
                    <a:pt x="599400" y="117855"/>
                  </a:lnTo>
                  <a:lnTo>
                    <a:pt x="702434" y="117855"/>
                  </a:lnTo>
                  <a:lnTo>
                    <a:pt x="664694" y="93388"/>
                  </a:lnTo>
                  <a:lnTo>
                    <a:pt x="656550" y="92582"/>
                  </a:lnTo>
                  <a:lnTo>
                    <a:pt x="651089" y="92328"/>
                  </a:lnTo>
                  <a:close/>
                </a:path>
                <a:path w="1078229" h="322580">
                  <a:moveTo>
                    <a:pt x="764373" y="217169"/>
                  </a:moveTo>
                  <a:lnTo>
                    <a:pt x="746771" y="245237"/>
                  </a:lnTo>
                  <a:lnTo>
                    <a:pt x="746339" y="253873"/>
                  </a:lnTo>
                  <a:lnTo>
                    <a:pt x="780883" y="271652"/>
                  </a:lnTo>
                  <a:lnTo>
                    <a:pt x="787614" y="270128"/>
                  </a:lnTo>
                  <a:lnTo>
                    <a:pt x="795488" y="263016"/>
                  </a:lnTo>
                  <a:lnTo>
                    <a:pt x="797774" y="255904"/>
                  </a:lnTo>
                  <a:lnTo>
                    <a:pt x="798790" y="234950"/>
                  </a:lnTo>
                  <a:lnTo>
                    <a:pt x="797266" y="227837"/>
                  </a:lnTo>
                  <a:lnTo>
                    <a:pt x="793837" y="224027"/>
                  </a:lnTo>
                  <a:lnTo>
                    <a:pt x="790281" y="220217"/>
                  </a:lnTo>
                  <a:lnTo>
                    <a:pt x="783677" y="218058"/>
                  </a:lnTo>
                  <a:lnTo>
                    <a:pt x="774152" y="217677"/>
                  </a:lnTo>
                  <a:lnTo>
                    <a:pt x="764373" y="217169"/>
                  </a:lnTo>
                  <a:close/>
                </a:path>
                <a:path w="1078229" h="322580">
                  <a:moveTo>
                    <a:pt x="933283" y="52196"/>
                  </a:moveTo>
                  <a:lnTo>
                    <a:pt x="932267" y="52577"/>
                  </a:lnTo>
                  <a:lnTo>
                    <a:pt x="930489" y="53848"/>
                  </a:lnTo>
                  <a:lnTo>
                    <a:pt x="929600" y="54990"/>
                  </a:lnTo>
                  <a:lnTo>
                    <a:pt x="928965" y="56514"/>
                  </a:lnTo>
                  <a:lnTo>
                    <a:pt x="928203" y="58165"/>
                  </a:lnTo>
                  <a:lnTo>
                    <a:pt x="927568" y="60198"/>
                  </a:lnTo>
                  <a:lnTo>
                    <a:pt x="927187" y="62611"/>
                  </a:lnTo>
                  <a:lnTo>
                    <a:pt x="926679" y="65024"/>
                  </a:lnTo>
                  <a:lnTo>
                    <a:pt x="926298" y="68071"/>
                  </a:lnTo>
                  <a:lnTo>
                    <a:pt x="926171" y="71500"/>
                  </a:lnTo>
                  <a:lnTo>
                    <a:pt x="925790" y="78486"/>
                  </a:lnTo>
                  <a:lnTo>
                    <a:pt x="1026628" y="96392"/>
                  </a:lnTo>
                  <a:lnTo>
                    <a:pt x="938744" y="267462"/>
                  </a:lnTo>
                  <a:lnTo>
                    <a:pt x="937728" y="269366"/>
                  </a:lnTo>
                  <a:lnTo>
                    <a:pt x="937220" y="271017"/>
                  </a:lnTo>
                  <a:lnTo>
                    <a:pt x="937347" y="273685"/>
                  </a:lnTo>
                  <a:lnTo>
                    <a:pt x="962112" y="279273"/>
                  </a:lnTo>
                  <a:lnTo>
                    <a:pt x="966557" y="279526"/>
                  </a:lnTo>
                  <a:lnTo>
                    <a:pt x="970367" y="279653"/>
                  </a:lnTo>
                  <a:lnTo>
                    <a:pt x="976590" y="279653"/>
                  </a:lnTo>
                  <a:lnTo>
                    <a:pt x="1070824" y="106171"/>
                  </a:lnTo>
                  <a:lnTo>
                    <a:pt x="1071840" y="104139"/>
                  </a:lnTo>
                  <a:lnTo>
                    <a:pt x="1072729" y="102107"/>
                  </a:lnTo>
                  <a:lnTo>
                    <a:pt x="1073491" y="100202"/>
                  </a:lnTo>
                  <a:lnTo>
                    <a:pt x="1074380" y="98298"/>
                  </a:lnTo>
                  <a:lnTo>
                    <a:pt x="1077563" y="78486"/>
                  </a:lnTo>
                  <a:lnTo>
                    <a:pt x="1077809" y="74421"/>
                  </a:lnTo>
                  <a:lnTo>
                    <a:pt x="1077682" y="71119"/>
                  </a:lnTo>
                  <a:lnTo>
                    <a:pt x="1077174" y="66039"/>
                  </a:lnTo>
                  <a:lnTo>
                    <a:pt x="1076666" y="64007"/>
                  </a:lnTo>
                  <a:lnTo>
                    <a:pt x="1075904" y="62611"/>
                  </a:lnTo>
                  <a:lnTo>
                    <a:pt x="1075142" y="61087"/>
                  </a:lnTo>
                  <a:lnTo>
                    <a:pt x="934426" y="52324"/>
                  </a:lnTo>
                  <a:lnTo>
                    <a:pt x="933283" y="5219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123</a:t>
            </a:fld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04922" rIns="0" bIns="0" rtlCol="0" vert="horz">
            <a:spAutoFit/>
          </a:bodyPr>
          <a:lstStyle/>
          <a:p>
            <a:pPr marL="4051935" marR="5080">
              <a:lnSpc>
                <a:spcPts val="3440"/>
              </a:lnSpc>
              <a:spcBef>
                <a:spcPts val="250"/>
              </a:spcBef>
            </a:pPr>
            <a:r>
              <a:rPr dirty="0" sz="2900" spc="-15">
                <a:solidFill>
                  <a:srgbClr val="1F3863"/>
                </a:solidFill>
              </a:rPr>
              <a:t>Proceed </a:t>
            </a:r>
            <a:r>
              <a:rPr dirty="0" sz="2900" spc="-10">
                <a:solidFill>
                  <a:srgbClr val="1F3863"/>
                </a:solidFill>
              </a:rPr>
              <a:t>through </a:t>
            </a:r>
            <a:r>
              <a:rPr dirty="0" sz="2900">
                <a:solidFill>
                  <a:srgbClr val="1F3863"/>
                </a:solidFill>
              </a:rPr>
              <a:t>the </a:t>
            </a:r>
            <a:r>
              <a:rPr dirty="0" sz="2900" spc="5">
                <a:solidFill>
                  <a:srgbClr val="1F3863"/>
                </a:solidFill>
              </a:rPr>
              <a:t> </a:t>
            </a:r>
            <a:r>
              <a:rPr dirty="0" sz="2900" spc="-10">
                <a:solidFill>
                  <a:srgbClr val="1F3863"/>
                </a:solidFill>
              </a:rPr>
              <a:t>selected</a:t>
            </a:r>
            <a:r>
              <a:rPr dirty="0" sz="2900" spc="-50">
                <a:solidFill>
                  <a:srgbClr val="1F3863"/>
                </a:solidFill>
              </a:rPr>
              <a:t> </a:t>
            </a:r>
            <a:r>
              <a:rPr dirty="0" sz="2900" spc="-15">
                <a:solidFill>
                  <a:srgbClr val="1F3863"/>
                </a:solidFill>
              </a:rPr>
              <a:t>Control</a:t>
            </a:r>
            <a:r>
              <a:rPr dirty="0" sz="2900" spc="-35">
                <a:solidFill>
                  <a:srgbClr val="1F3863"/>
                </a:solidFill>
              </a:rPr>
              <a:t> </a:t>
            </a:r>
            <a:r>
              <a:rPr dirty="0" sz="2900" spc="-15">
                <a:solidFill>
                  <a:srgbClr val="1F3863"/>
                </a:solidFill>
              </a:rPr>
              <a:t>Strategies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1201013" y="84201"/>
            <a:ext cx="27933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C00000"/>
                </a:solidFill>
                <a:latin typeface="Calibri"/>
                <a:cs typeface="Calibri"/>
              </a:rPr>
              <a:t>FDA</a:t>
            </a:r>
            <a:r>
              <a:rPr dirty="0" sz="24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C00000"/>
                </a:solidFill>
                <a:latin typeface="Calibri"/>
                <a:cs typeface="Calibri"/>
              </a:rPr>
              <a:t>Guide</a:t>
            </a:r>
            <a:r>
              <a:rPr dirty="0" sz="24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,</a:t>
            </a:r>
            <a:r>
              <a:rPr dirty="0" sz="24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Chapter</a:t>
            </a:r>
            <a:r>
              <a:rPr dirty="0" sz="2400" spc="-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7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7739" y="531876"/>
            <a:ext cx="3276600" cy="5965190"/>
            <a:chOff x="967739" y="531876"/>
            <a:chExt cx="3276600" cy="59651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39" y="531876"/>
              <a:ext cx="3276600" cy="59649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77873" y="2743961"/>
              <a:ext cx="685800" cy="3613785"/>
            </a:xfrm>
            <a:custGeom>
              <a:avLst/>
              <a:gdLst/>
              <a:ahLst/>
              <a:cxnLst/>
              <a:rect l="l" t="t" r="r" b="b"/>
              <a:pathLst>
                <a:path w="685800" h="3613785">
                  <a:moveTo>
                    <a:pt x="0" y="139446"/>
                  </a:moveTo>
                  <a:lnTo>
                    <a:pt x="31213" y="69087"/>
                  </a:lnTo>
                  <a:lnTo>
                    <a:pt x="66960" y="40862"/>
                  </a:lnTo>
                  <a:lnTo>
                    <a:pt x="113227" y="19049"/>
                  </a:lnTo>
                  <a:lnTo>
                    <a:pt x="167834" y="4984"/>
                  </a:lnTo>
                  <a:lnTo>
                    <a:pt x="228600" y="0"/>
                  </a:lnTo>
                  <a:lnTo>
                    <a:pt x="289365" y="4984"/>
                  </a:lnTo>
                  <a:lnTo>
                    <a:pt x="343972" y="19050"/>
                  </a:lnTo>
                  <a:lnTo>
                    <a:pt x="390239" y="40862"/>
                  </a:lnTo>
                  <a:lnTo>
                    <a:pt x="425986" y="69088"/>
                  </a:lnTo>
                  <a:lnTo>
                    <a:pt x="449033" y="102393"/>
                  </a:lnTo>
                  <a:lnTo>
                    <a:pt x="457200" y="139446"/>
                  </a:lnTo>
                  <a:lnTo>
                    <a:pt x="449033" y="176498"/>
                  </a:lnTo>
                  <a:lnTo>
                    <a:pt x="425986" y="209804"/>
                  </a:lnTo>
                  <a:lnTo>
                    <a:pt x="390239" y="238029"/>
                  </a:lnTo>
                  <a:lnTo>
                    <a:pt x="343972" y="259841"/>
                  </a:lnTo>
                  <a:lnTo>
                    <a:pt x="289365" y="273907"/>
                  </a:lnTo>
                  <a:lnTo>
                    <a:pt x="228600" y="278891"/>
                  </a:lnTo>
                  <a:lnTo>
                    <a:pt x="167834" y="273907"/>
                  </a:lnTo>
                  <a:lnTo>
                    <a:pt x="113227" y="259841"/>
                  </a:lnTo>
                  <a:lnTo>
                    <a:pt x="66960" y="238029"/>
                  </a:lnTo>
                  <a:lnTo>
                    <a:pt x="31213" y="209804"/>
                  </a:lnTo>
                  <a:lnTo>
                    <a:pt x="8166" y="176498"/>
                  </a:lnTo>
                  <a:lnTo>
                    <a:pt x="0" y="139446"/>
                  </a:lnTo>
                  <a:close/>
                </a:path>
                <a:path w="685800" h="3613785">
                  <a:moveTo>
                    <a:pt x="0" y="867918"/>
                  </a:moveTo>
                  <a:lnTo>
                    <a:pt x="31213" y="797560"/>
                  </a:lnTo>
                  <a:lnTo>
                    <a:pt x="66960" y="769334"/>
                  </a:lnTo>
                  <a:lnTo>
                    <a:pt x="113227" y="747521"/>
                  </a:lnTo>
                  <a:lnTo>
                    <a:pt x="167834" y="733456"/>
                  </a:lnTo>
                  <a:lnTo>
                    <a:pt x="228600" y="728472"/>
                  </a:lnTo>
                  <a:lnTo>
                    <a:pt x="289365" y="733456"/>
                  </a:lnTo>
                  <a:lnTo>
                    <a:pt x="343972" y="747522"/>
                  </a:lnTo>
                  <a:lnTo>
                    <a:pt x="390239" y="769334"/>
                  </a:lnTo>
                  <a:lnTo>
                    <a:pt x="425986" y="797559"/>
                  </a:lnTo>
                  <a:lnTo>
                    <a:pt x="449033" y="830865"/>
                  </a:lnTo>
                  <a:lnTo>
                    <a:pt x="457200" y="867918"/>
                  </a:lnTo>
                  <a:lnTo>
                    <a:pt x="449033" y="904970"/>
                  </a:lnTo>
                  <a:lnTo>
                    <a:pt x="425986" y="938276"/>
                  </a:lnTo>
                  <a:lnTo>
                    <a:pt x="390239" y="966501"/>
                  </a:lnTo>
                  <a:lnTo>
                    <a:pt x="343972" y="988313"/>
                  </a:lnTo>
                  <a:lnTo>
                    <a:pt x="289365" y="1002379"/>
                  </a:lnTo>
                  <a:lnTo>
                    <a:pt x="228600" y="1007363"/>
                  </a:lnTo>
                  <a:lnTo>
                    <a:pt x="167834" y="1002379"/>
                  </a:lnTo>
                  <a:lnTo>
                    <a:pt x="113227" y="988313"/>
                  </a:lnTo>
                  <a:lnTo>
                    <a:pt x="66960" y="966501"/>
                  </a:lnTo>
                  <a:lnTo>
                    <a:pt x="31213" y="938276"/>
                  </a:lnTo>
                  <a:lnTo>
                    <a:pt x="8166" y="904970"/>
                  </a:lnTo>
                  <a:lnTo>
                    <a:pt x="0" y="867918"/>
                  </a:lnTo>
                  <a:close/>
                </a:path>
                <a:path w="685800" h="3613785">
                  <a:moveTo>
                    <a:pt x="0" y="2241042"/>
                  </a:moveTo>
                  <a:lnTo>
                    <a:pt x="31213" y="2170684"/>
                  </a:lnTo>
                  <a:lnTo>
                    <a:pt x="66960" y="2142458"/>
                  </a:lnTo>
                  <a:lnTo>
                    <a:pt x="113227" y="2120646"/>
                  </a:lnTo>
                  <a:lnTo>
                    <a:pt x="167834" y="2106580"/>
                  </a:lnTo>
                  <a:lnTo>
                    <a:pt x="228600" y="2101596"/>
                  </a:lnTo>
                  <a:lnTo>
                    <a:pt x="289365" y="2106580"/>
                  </a:lnTo>
                  <a:lnTo>
                    <a:pt x="343972" y="2120646"/>
                  </a:lnTo>
                  <a:lnTo>
                    <a:pt x="390239" y="2142458"/>
                  </a:lnTo>
                  <a:lnTo>
                    <a:pt x="425986" y="2170684"/>
                  </a:lnTo>
                  <a:lnTo>
                    <a:pt x="449033" y="2203989"/>
                  </a:lnTo>
                  <a:lnTo>
                    <a:pt x="457200" y="2241042"/>
                  </a:lnTo>
                  <a:lnTo>
                    <a:pt x="449033" y="2278094"/>
                  </a:lnTo>
                  <a:lnTo>
                    <a:pt x="425986" y="2311400"/>
                  </a:lnTo>
                  <a:lnTo>
                    <a:pt x="390239" y="2339625"/>
                  </a:lnTo>
                  <a:lnTo>
                    <a:pt x="343972" y="2361438"/>
                  </a:lnTo>
                  <a:lnTo>
                    <a:pt x="289365" y="2375503"/>
                  </a:lnTo>
                  <a:lnTo>
                    <a:pt x="228600" y="2380488"/>
                  </a:lnTo>
                  <a:lnTo>
                    <a:pt x="167834" y="2375503"/>
                  </a:lnTo>
                  <a:lnTo>
                    <a:pt x="113227" y="2361438"/>
                  </a:lnTo>
                  <a:lnTo>
                    <a:pt x="66960" y="2339625"/>
                  </a:lnTo>
                  <a:lnTo>
                    <a:pt x="31213" y="2311400"/>
                  </a:lnTo>
                  <a:lnTo>
                    <a:pt x="8166" y="2278094"/>
                  </a:lnTo>
                  <a:lnTo>
                    <a:pt x="0" y="2241042"/>
                  </a:lnTo>
                  <a:close/>
                </a:path>
                <a:path w="685800" h="3613785">
                  <a:moveTo>
                    <a:pt x="228600" y="3473958"/>
                  </a:moveTo>
                  <a:lnTo>
                    <a:pt x="259813" y="3403577"/>
                  </a:lnTo>
                  <a:lnTo>
                    <a:pt x="295560" y="3375355"/>
                  </a:lnTo>
                  <a:lnTo>
                    <a:pt x="341827" y="3353550"/>
                  </a:lnTo>
                  <a:lnTo>
                    <a:pt x="396434" y="3339493"/>
                  </a:lnTo>
                  <a:lnTo>
                    <a:pt x="457200" y="3334512"/>
                  </a:lnTo>
                  <a:lnTo>
                    <a:pt x="517965" y="3339493"/>
                  </a:lnTo>
                  <a:lnTo>
                    <a:pt x="572572" y="3353550"/>
                  </a:lnTo>
                  <a:lnTo>
                    <a:pt x="618839" y="3375355"/>
                  </a:lnTo>
                  <a:lnTo>
                    <a:pt x="654586" y="3403577"/>
                  </a:lnTo>
                  <a:lnTo>
                    <a:pt x="677633" y="3436888"/>
                  </a:lnTo>
                  <a:lnTo>
                    <a:pt x="685800" y="3473958"/>
                  </a:lnTo>
                  <a:lnTo>
                    <a:pt x="677633" y="3511027"/>
                  </a:lnTo>
                  <a:lnTo>
                    <a:pt x="654586" y="3544338"/>
                  </a:lnTo>
                  <a:lnTo>
                    <a:pt x="618839" y="3572560"/>
                  </a:lnTo>
                  <a:lnTo>
                    <a:pt x="572572" y="3594365"/>
                  </a:lnTo>
                  <a:lnTo>
                    <a:pt x="517965" y="3608422"/>
                  </a:lnTo>
                  <a:lnTo>
                    <a:pt x="457200" y="3613404"/>
                  </a:lnTo>
                  <a:lnTo>
                    <a:pt x="396434" y="3608422"/>
                  </a:lnTo>
                  <a:lnTo>
                    <a:pt x="341827" y="3594365"/>
                  </a:lnTo>
                  <a:lnTo>
                    <a:pt x="295560" y="3572560"/>
                  </a:lnTo>
                  <a:lnTo>
                    <a:pt x="259813" y="3544338"/>
                  </a:lnTo>
                  <a:lnTo>
                    <a:pt x="236766" y="3511027"/>
                  </a:lnTo>
                  <a:lnTo>
                    <a:pt x="228600" y="3473958"/>
                  </a:lnTo>
                  <a:close/>
                </a:path>
              </a:pathLst>
            </a:custGeom>
            <a:ln w="28956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489196" y="1930400"/>
            <a:ext cx="4467225" cy="3580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0795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Note</a:t>
            </a:r>
            <a:r>
              <a:rPr dirty="0" sz="24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all</a:t>
            </a:r>
            <a:r>
              <a:rPr dirty="0"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listed</a:t>
            </a:r>
            <a:r>
              <a:rPr dirty="0"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options</a:t>
            </a:r>
            <a:r>
              <a:rPr dirty="0"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to </a:t>
            </a:r>
            <a:r>
              <a:rPr dirty="0" sz="2400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suit</a:t>
            </a:r>
            <a:r>
              <a:rPr dirty="0" sz="2400" spc="-20">
                <a:solidFill>
                  <a:srgbClr val="1F3863"/>
                </a:solidFill>
                <a:latin typeface="Calibri"/>
                <a:cs typeface="Calibri"/>
              </a:rPr>
              <a:t> different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situations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F3863"/>
              </a:buClr>
              <a:buFont typeface="Arial"/>
              <a:buChar char="•"/>
            </a:pPr>
            <a:endParaRPr sz="2800">
              <a:latin typeface="Calibri"/>
              <a:cs typeface="Calibri"/>
            </a:endParaRPr>
          </a:p>
          <a:p>
            <a:pPr marL="355600" marR="71501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When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applicable,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 there</a:t>
            </a:r>
            <a:r>
              <a:rPr dirty="0" sz="24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can </a:t>
            </a:r>
            <a:r>
              <a:rPr dirty="0" sz="2400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be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F3863"/>
                </a:solidFill>
                <a:latin typeface="Calibri"/>
                <a:cs typeface="Calibri"/>
              </a:rPr>
              <a:t>different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strategies</a:t>
            </a:r>
            <a:r>
              <a:rPr dirty="0" sz="24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primary</a:t>
            </a:r>
            <a:r>
              <a:rPr dirty="0"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vs.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secondary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processors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ts val="286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Note</a:t>
            </a: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the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details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associated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with</a:t>
            </a:r>
            <a:endParaRPr sz="2400">
              <a:latin typeface="Calibri"/>
              <a:cs typeface="Calibri"/>
            </a:endParaRPr>
          </a:p>
          <a:p>
            <a:pPr algn="ctr" marL="56515">
              <a:lnSpc>
                <a:spcPts val="3820"/>
              </a:lnSpc>
            </a:pPr>
            <a:r>
              <a:rPr dirty="0" sz="3200" spc="-50" b="1">
                <a:solidFill>
                  <a:srgbClr val="1F3863"/>
                </a:solidFill>
                <a:latin typeface="Calibri"/>
                <a:cs typeface="Calibri"/>
              </a:rPr>
              <a:t>OR’s</a:t>
            </a:r>
            <a:r>
              <a:rPr dirty="0" sz="3200" spc="-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dirty="0" sz="3200" spc="-4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35" b="1">
                <a:solidFill>
                  <a:srgbClr val="1F3863"/>
                </a:solidFill>
                <a:latin typeface="Calibri"/>
                <a:cs typeface="Calibri"/>
              </a:rPr>
              <a:t>AND’s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123</a:t>
            </a:fld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4742" y="2068448"/>
            <a:ext cx="7025640" cy="2449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TRANSIT</a:t>
            </a:r>
            <a:r>
              <a:rPr dirty="0" sz="2400" spc="-4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CONTROL</a:t>
            </a:r>
            <a:r>
              <a:rPr dirty="0" sz="2400" spc="-2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OPTIONS</a:t>
            </a:r>
            <a:endParaRPr sz="24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2400" spc="-30">
                <a:solidFill>
                  <a:srgbClr val="1F3863"/>
                </a:solidFill>
                <a:latin typeface="Calibri"/>
                <a:cs typeface="Calibri"/>
              </a:rPr>
              <a:t>Transit</a:t>
            </a:r>
            <a:r>
              <a:rPr dirty="0" sz="24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temperature</a:t>
            </a:r>
            <a:r>
              <a:rPr dirty="0" sz="24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records</a:t>
            </a:r>
            <a:endParaRPr sz="24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Surrounded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by 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ice</a:t>
            </a:r>
            <a:r>
              <a:rPr dirty="0" sz="24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on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delivery</a:t>
            </a:r>
            <a:endParaRPr sz="24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Use of 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ice;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internal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fish 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temperature</a:t>
            </a:r>
            <a:endParaRPr sz="24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2400" spc="-25">
                <a:solidFill>
                  <a:srgbClr val="1F3863"/>
                </a:solidFill>
                <a:latin typeface="Calibri"/>
                <a:cs typeface="Calibri"/>
              </a:rPr>
              <a:t>Frozen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 gel-packs;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AND 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internal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fish 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temperature</a:t>
            </a:r>
            <a:endParaRPr sz="24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2400" spc="-30">
                <a:solidFill>
                  <a:srgbClr val="1F3863"/>
                </a:solidFill>
                <a:latin typeface="Calibri"/>
                <a:cs typeface="Calibri"/>
              </a:rPr>
              <a:t>Transit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time</a:t>
            </a:r>
            <a:r>
              <a:rPr dirty="0" sz="2400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(&lt;</a:t>
            </a:r>
            <a:r>
              <a:rPr dirty="0" sz="24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4</a:t>
            </a:r>
            <a:r>
              <a:rPr dirty="0" sz="2400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hours);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F3863"/>
                </a:solidFill>
                <a:latin typeface="Calibri"/>
                <a:cs typeface="Calibri"/>
              </a:rPr>
              <a:t>internal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F3863"/>
                </a:solidFill>
                <a:latin typeface="Calibri"/>
                <a:cs typeface="Calibri"/>
              </a:rPr>
              <a:t>fish</a:t>
            </a:r>
            <a:r>
              <a:rPr dirty="0" sz="24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1F3863"/>
                </a:solidFill>
                <a:latin typeface="Calibri"/>
                <a:cs typeface="Calibri"/>
              </a:rPr>
              <a:t>temperature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78458" y="3429761"/>
            <a:ext cx="1440180" cy="393700"/>
          </a:xfrm>
          <a:custGeom>
            <a:avLst/>
            <a:gdLst/>
            <a:ahLst/>
            <a:cxnLst/>
            <a:rect l="l" t="t" r="r" b="b"/>
            <a:pathLst>
              <a:path w="1440180" h="393700">
                <a:moveTo>
                  <a:pt x="0" y="65532"/>
                </a:moveTo>
                <a:lnTo>
                  <a:pt x="5149" y="40022"/>
                </a:lnTo>
                <a:lnTo>
                  <a:pt x="19192" y="19192"/>
                </a:lnTo>
                <a:lnTo>
                  <a:pt x="40022" y="5149"/>
                </a:lnTo>
                <a:lnTo>
                  <a:pt x="65531" y="0"/>
                </a:lnTo>
                <a:lnTo>
                  <a:pt x="1374648" y="0"/>
                </a:lnTo>
                <a:lnTo>
                  <a:pt x="1400157" y="5149"/>
                </a:lnTo>
                <a:lnTo>
                  <a:pt x="1420987" y="19192"/>
                </a:lnTo>
                <a:lnTo>
                  <a:pt x="1435030" y="40022"/>
                </a:lnTo>
                <a:lnTo>
                  <a:pt x="1440180" y="65532"/>
                </a:lnTo>
                <a:lnTo>
                  <a:pt x="1440180" y="327660"/>
                </a:lnTo>
                <a:lnTo>
                  <a:pt x="1435030" y="353169"/>
                </a:lnTo>
                <a:lnTo>
                  <a:pt x="1420987" y="373999"/>
                </a:lnTo>
                <a:lnTo>
                  <a:pt x="1400157" y="388042"/>
                </a:lnTo>
                <a:lnTo>
                  <a:pt x="1374648" y="393192"/>
                </a:lnTo>
                <a:lnTo>
                  <a:pt x="65531" y="393192"/>
                </a:lnTo>
                <a:lnTo>
                  <a:pt x="40022" y="388042"/>
                </a:lnTo>
                <a:lnTo>
                  <a:pt x="19192" y="373999"/>
                </a:lnTo>
                <a:lnTo>
                  <a:pt x="5149" y="353169"/>
                </a:lnTo>
                <a:lnTo>
                  <a:pt x="0" y="327660"/>
                </a:lnTo>
                <a:lnTo>
                  <a:pt x="0" y="65532"/>
                </a:lnTo>
                <a:close/>
              </a:path>
            </a:pathLst>
          </a:custGeom>
          <a:ln w="50292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2918460" y="5184647"/>
            <a:ext cx="2893060" cy="719455"/>
            <a:chOff x="2918460" y="5184647"/>
            <a:chExt cx="2893060" cy="719455"/>
          </a:xfrm>
        </p:grpSpPr>
        <p:sp>
          <p:nvSpPr>
            <p:cNvPr id="5" name="object 5"/>
            <p:cNvSpPr/>
            <p:nvPr/>
          </p:nvSpPr>
          <p:spPr>
            <a:xfrm>
              <a:off x="2918460" y="5184647"/>
              <a:ext cx="2893060" cy="719455"/>
            </a:xfrm>
            <a:custGeom>
              <a:avLst/>
              <a:gdLst/>
              <a:ahLst/>
              <a:cxnLst/>
              <a:rect l="l" t="t" r="r" b="b"/>
              <a:pathLst>
                <a:path w="2893060" h="719454">
                  <a:moveTo>
                    <a:pt x="2892552" y="0"/>
                  </a:moveTo>
                  <a:lnTo>
                    <a:pt x="0" y="0"/>
                  </a:lnTo>
                  <a:lnTo>
                    <a:pt x="0" y="719327"/>
                  </a:lnTo>
                  <a:lnTo>
                    <a:pt x="2892552" y="719327"/>
                  </a:lnTo>
                  <a:lnTo>
                    <a:pt x="28925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8716" y="5645276"/>
              <a:ext cx="299466" cy="1989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67228" y="5306440"/>
              <a:ext cx="620395" cy="427355"/>
            </a:xfrm>
            <a:custGeom>
              <a:avLst/>
              <a:gdLst/>
              <a:ahLst/>
              <a:cxnLst/>
              <a:rect l="l" t="t" r="r" b="b"/>
              <a:pathLst>
                <a:path w="620395" h="427354">
                  <a:moveTo>
                    <a:pt x="620141" y="306324"/>
                  </a:moveTo>
                  <a:lnTo>
                    <a:pt x="606044" y="296633"/>
                  </a:lnTo>
                  <a:lnTo>
                    <a:pt x="505587" y="227965"/>
                  </a:lnTo>
                  <a:lnTo>
                    <a:pt x="605790" y="162814"/>
                  </a:lnTo>
                  <a:lnTo>
                    <a:pt x="479552" y="139827"/>
                  </a:lnTo>
                  <a:lnTo>
                    <a:pt x="496316" y="112141"/>
                  </a:lnTo>
                  <a:lnTo>
                    <a:pt x="505079" y="97663"/>
                  </a:lnTo>
                  <a:lnTo>
                    <a:pt x="310134" y="97663"/>
                  </a:lnTo>
                  <a:lnTo>
                    <a:pt x="239776" y="0"/>
                  </a:lnTo>
                  <a:lnTo>
                    <a:pt x="209931" y="112141"/>
                  </a:lnTo>
                  <a:lnTo>
                    <a:pt x="10541" y="0"/>
                  </a:lnTo>
                  <a:lnTo>
                    <a:pt x="132842" y="148336"/>
                  </a:lnTo>
                  <a:lnTo>
                    <a:pt x="0" y="176149"/>
                  </a:lnTo>
                  <a:lnTo>
                    <a:pt x="106934" y="264160"/>
                  </a:lnTo>
                  <a:lnTo>
                    <a:pt x="3937" y="342455"/>
                  </a:lnTo>
                  <a:lnTo>
                    <a:pt x="162687" y="324345"/>
                  </a:lnTo>
                  <a:lnTo>
                    <a:pt x="136779" y="426859"/>
                  </a:lnTo>
                  <a:lnTo>
                    <a:pt x="221488" y="371436"/>
                  </a:lnTo>
                  <a:lnTo>
                    <a:pt x="296291" y="371436"/>
                  </a:lnTo>
                  <a:lnTo>
                    <a:pt x="302387" y="352145"/>
                  </a:lnTo>
                  <a:lnTo>
                    <a:pt x="400558" y="352145"/>
                  </a:lnTo>
                  <a:lnTo>
                    <a:pt x="402590" y="338836"/>
                  </a:lnTo>
                  <a:lnTo>
                    <a:pt x="494538" y="338836"/>
                  </a:lnTo>
                  <a:lnTo>
                    <a:pt x="490728" y="324345"/>
                  </a:lnTo>
                  <a:lnTo>
                    <a:pt x="483489" y="296633"/>
                  </a:lnTo>
                  <a:lnTo>
                    <a:pt x="620141" y="306324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7362" y="5242559"/>
              <a:ext cx="217550" cy="1615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67990" y="5243321"/>
              <a:ext cx="620395" cy="601980"/>
            </a:xfrm>
            <a:custGeom>
              <a:avLst/>
              <a:gdLst/>
              <a:ahLst/>
              <a:cxnLst/>
              <a:rect l="l" t="t" r="r" b="b"/>
              <a:pathLst>
                <a:path w="620395" h="601979">
                  <a:moveTo>
                    <a:pt x="310134" y="161543"/>
                  </a:moveTo>
                  <a:lnTo>
                    <a:pt x="416940" y="0"/>
                  </a:lnTo>
                  <a:lnTo>
                    <a:pt x="406400" y="148335"/>
                  </a:lnTo>
                  <a:lnTo>
                    <a:pt x="527685" y="124205"/>
                  </a:lnTo>
                  <a:lnTo>
                    <a:pt x="479551" y="203707"/>
                  </a:lnTo>
                  <a:lnTo>
                    <a:pt x="605789" y="226694"/>
                  </a:lnTo>
                  <a:lnTo>
                    <a:pt x="505587" y="291845"/>
                  </a:lnTo>
                  <a:lnTo>
                    <a:pt x="620140" y="370204"/>
                  </a:lnTo>
                  <a:lnTo>
                    <a:pt x="483488" y="360514"/>
                  </a:lnTo>
                  <a:lnTo>
                    <a:pt x="520954" y="504062"/>
                  </a:lnTo>
                  <a:lnTo>
                    <a:pt x="402589" y="402716"/>
                  </a:lnTo>
                  <a:lnTo>
                    <a:pt x="380364" y="549795"/>
                  </a:lnTo>
                  <a:lnTo>
                    <a:pt x="302387" y="416026"/>
                  </a:lnTo>
                  <a:lnTo>
                    <a:pt x="243586" y="601700"/>
                  </a:lnTo>
                  <a:lnTo>
                    <a:pt x="221487" y="435317"/>
                  </a:lnTo>
                  <a:lnTo>
                    <a:pt x="136779" y="490740"/>
                  </a:lnTo>
                  <a:lnTo>
                    <a:pt x="162687" y="388226"/>
                  </a:lnTo>
                  <a:lnTo>
                    <a:pt x="3937" y="406336"/>
                  </a:lnTo>
                  <a:lnTo>
                    <a:pt x="106934" y="328040"/>
                  </a:lnTo>
                  <a:lnTo>
                    <a:pt x="0" y="240029"/>
                  </a:lnTo>
                  <a:lnTo>
                    <a:pt x="132842" y="212216"/>
                  </a:lnTo>
                  <a:lnTo>
                    <a:pt x="10541" y="63880"/>
                  </a:lnTo>
                  <a:lnTo>
                    <a:pt x="209931" y="176021"/>
                  </a:lnTo>
                  <a:lnTo>
                    <a:pt x="239776" y="63880"/>
                  </a:lnTo>
                  <a:lnTo>
                    <a:pt x="310134" y="161543"/>
                  </a:lnTo>
                  <a:close/>
                </a:path>
              </a:pathLst>
            </a:custGeom>
            <a:ln w="25908">
              <a:solidFill>
                <a:srgbClr val="44538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3139694" y="5355437"/>
            <a:ext cx="304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0000"/>
                </a:solidFill>
                <a:latin typeface="Calibri"/>
                <a:cs typeface="Calibri"/>
              </a:rPr>
              <a:t>Tip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123</a:t>
            </a:fld>
          </a:p>
        </p:txBody>
      </p:sp>
      <p:sp>
        <p:nvSpPr>
          <p:cNvPr id="11" name="object 11"/>
          <p:cNvSpPr txBox="1"/>
          <p:nvPr/>
        </p:nvSpPr>
        <p:spPr>
          <a:xfrm>
            <a:off x="3715511" y="5384088"/>
            <a:ext cx="20002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800000"/>
                </a:solidFill>
                <a:latin typeface="Calibri"/>
                <a:cs typeface="Calibri"/>
              </a:rPr>
              <a:t>Notice</a:t>
            </a:r>
            <a:r>
              <a:rPr dirty="0" sz="1800" spc="-60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800000"/>
                </a:solidFill>
                <a:latin typeface="Calibri"/>
                <a:cs typeface="Calibri"/>
              </a:rPr>
              <a:t>‘</a:t>
            </a:r>
            <a:r>
              <a:rPr dirty="0" sz="1800" spc="-5" b="1" i="1">
                <a:solidFill>
                  <a:srgbClr val="800000"/>
                </a:solidFill>
                <a:latin typeface="Calibri"/>
                <a:cs typeface="Calibri"/>
              </a:rPr>
              <a:t>ORs</a:t>
            </a:r>
            <a:r>
              <a:rPr dirty="0" sz="1800" spc="-10" b="1" i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800000"/>
                </a:solidFill>
                <a:latin typeface="Calibri"/>
                <a:cs typeface="Calibri"/>
              </a:rPr>
              <a:t>&amp;</a:t>
            </a:r>
            <a:r>
              <a:rPr dirty="0" sz="1800" spc="-25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800000"/>
                </a:solidFill>
                <a:latin typeface="Calibri"/>
                <a:cs typeface="Calibri"/>
              </a:rPr>
              <a:t>ANDs</a:t>
            </a:r>
            <a:r>
              <a:rPr dirty="0" sz="1800" spc="-75" b="1" i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800000"/>
                </a:solidFill>
                <a:latin typeface="Calibri"/>
                <a:cs typeface="Calibri"/>
              </a:rPr>
              <a:t>’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6596" rIns="0" bIns="0" rtlCol="0" vert="horz">
            <a:spAutoFit/>
          </a:bodyPr>
          <a:lstStyle/>
          <a:p>
            <a:pPr marL="25146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solidFill>
                  <a:srgbClr val="001F5F"/>
                </a:solidFill>
              </a:rPr>
              <a:t>Select</a:t>
            </a:r>
            <a:r>
              <a:rPr dirty="0" sz="3200" spc="-30">
                <a:solidFill>
                  <a:srgbClr val="001F5F"/>
                </a:solidFill>
              </a:rPr>
              <a:t> </a:t>
            </a:r>
            <a:r>
              <a:rPr dirty="0" sz="3200">
                <a:solidFill>
                  <a:srgbClr val="001F5F"/>
                </a:solidFill>
              </a:rPr>
              <a:t>the</a:t>
            </a:r>
            <a:r>
              <a:rPr dirty="0" sz="3200" spc="-5">
                <a:solidFill>
                  <a:srgbClr val="001F5F"/>
                </a:solidFill>
              </a:rPr>
              <a:t> </a:t>
            </a:r>
            <a:r>
              <a:rPr dirty="0" sz="3200" spc="-10">
                <a:solidFill>
                  <a:srgbClr val="001F5F"/>
                </a:solidFill>
              </a:rPr>
              <a:t>best</a:t>
            </a:r>
            <a:r>
              <a:rPr dirty="0" sz="3200" spc="5">
                <a:solidFill>
                  <a:srgbClr val="001F5F"/>
                </a:solidFill>
              </a:rPr>
              <a:t> </a:t>
            </a:r>
            <a:r>
              <a:rPr dirty="0" sz="3200" spc="-20">
                <a:solidFill>
                  <a:srgbClr val="001F5F"/>
                </a:solidFill>
              </a:rPr>
              <a:t>control</a:t>
            </a:r>
            <a:r>
              <a:rPr dirty="0" sz="3200">
                <a:solidFill>
                  <a:srgbClr val="001F5F"/>
                </a:solidFill>
              </a:rPr>
              <a:t> </a:t>
            </a:r>
            <a:r>
              <a:rPr dirty="0" sz="3200" spc="-25">
                <a:solidFill>
                  <a:srgbClr val="001F5F"/>
                </a:solidFill>
              </a:rPr>
              <a:t>to</a:t>
            </a:r>
            <a:r>
              <a:rPr dirty="0" sz="3200" spc="-5">
                <a:solidFill>
                  <a:srgbClr val="001F5F"/>
                </a:solidFill>
              </a:rPr>
              <a:t> suit</a:t>
            </a:r>
            <a:r>
              <a:rPr dirty="0" sz="3200" spc="10">
                <a:solidFill>
                  <a:srgbClr val="001F5F"/>
                </a:solidFill>
              </a:rPr>
              <a:t> </a:t>
            </a:r>
            <a:r>
              <a:rPr dirty="0" sz="3200">
                <a:solidFill>
                  <a:srgbClr val="001F5F"/>
                </a:solidFill>
              </a:rPr>
              <a:t>the</a:t>
            </a:r>
            <a:r>
              <a:rPr dirty="0" sz="3200" spc="-5">
                <a:solidFill>
                  <a:srgbClr val="001F5F"/>
                </a:solidFill>
              </a:rPr>
              <a:t> </a:t>
            </a:r>
            <a:r>
              <a:rPr dirty="0" sz="3200" spc="-10">
                <a:solidFill>
                  <a:srgbClr val="001F5F"/>
                </a:solidFill>
              </a:rPr>
              <a:t>situation</a:t>
            </a:r>
            <a:r>
              <a:rPr dirty="0" sz="3200" spc="25">
                <a:solidFill>
                  <a:srgbClr val="001F5F"/>
                </a:solidFill>
              </a:rPr>
              <a:t> </a:t>
            </a:r>
            <a:r>
              <a:rPr dirty="0" sz="3200">
                <a:solidFill>
                  <a:srgbClr val="001F5F"/>
                </a:solidFill>
              </a:rPr>
              <a:t>and </a:t>
            </a:r>
            <a:r>
              <a:rPr dirty="0" sz="3200" spc="5">
                <a:solidFill>
                  <a:srgbClr val="001F5F"/>
                </a:solidFill>
              </a:rPr>
              <a:t> </a:t>
            </a:r>
            <a:r>
              <a:rPr dirty="0" sz="3200" spc="-10">
                <a:solidFill>
                  <a:srgbClr val="001F5F"/>
                </a:solidFill>
              </a:rPr>
              <a:t>assure</a:t>
            </a:r>
            <a:r>
              <a:rPr dirty="0" sz="3200">
                <a:solidFill>
                  <a:srgbClr val="001F5F"/>
                </a:solidFill>
              </a:rPr>
              <a:t> </a:t>
            </a:r>
            <a:r>
              <a:rPr dirty="0" sz="3200" spc="-25">
                <a:solidFill>
                  <a:srgbClr val="001F5F"/>
                </a:solidFill>
              </a:rPr>
              <a:t>effective</a:t>
            </a:r>
            <a:r>
              <a:rPr dirty="0" sz="3200" spc="5">
                <a:solidFill>
                  <a:srgbClr val="001F5F"/>
                </a:solidFill>
              </a:rPr>
              <a:t> </a:t>
            </a:r>
            <a:r>
              <a:rPr dirty="0" sz="3200" spc="-20">
                <a:solidFill>
                  <a:srgbClr val="001F5F"/>
                </a:solidFill>
              </a:rPr>
              <a:t>control</a:t>
            </a:r>
            <a:r>
              <a:rPr dirty="0" sz="3200">
                <a:solidFill>
                  <a:srgbClr val="001F5F"/>
                </a:solidFill>
              </a:rPr>
              <a:t> </a:t>
            </a:r>
            <a:r>
              <a:rPr dirty="0" sz="3200" spc="-30">
                <a:solidFill>
                  <a:srgbClr val="001F5F"/>
                </a:solidFill>
              </a:rPr>
              <a:t>for</a:t>
            </a:r>
            <a:r>
              <a:rPr dirty="0" sz="3200">
                <a:solidFill>
                  <a:srgbClr val="001F5F"/>
                </a:solidFill>
              </a:rPr>
              <a:t> </a:t>
            </a:r>
            <a:r>
              <a:rPr dirty="0" sz="3200" spc="-5">
                <a:solidFill>
                  <a:srgbClr val="001F5F"/>
                </a:solidFill>
              </a:rPr>
              <a:t>the</a:t>
            </a:r>
            <a:r>
              <a:rPr dirty="0" sz="3200" spc="5">
                <a:solidFill>
                  <a:srgbClr val="001F5F"/>
                </a:solidFill>
              </a:rPr>
              <a:t> </a:t>
            </a:r>
            <a:r>
              <a:rPr dirty="0" sz="3200" spc="-10">
                <a:solidFill>
                  <a:srgbClr val="001F5F"/>
                </a:solidFill>
              </a:rPr>
              <a:t>potential</a:t>
            </a:r>
            <a:r>
              <a:rPr dirty="0" sz="3200" spc="15">
                <a:solidFill>
                  <a:srgbClr val="001F5F"/>
                </a:solidFill>
              </a:rPr>
              <a:t> </a:t>
            </a:r>
            <a:r>
              <a:rPr dirty="0" sz="3200" spc="-20">
                <a:solidFill>
                  <a:srgbClr val="001F5F"/>
                </a:solidFill>
              </a:rPr>
              <a:t>hazard</a:t>
            </a:r>
            <a:endParaRPr sz="320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90599"/>
            <a:ext cx="9144000" cy="5867400"/>
            <a:chOff x="0" y="990599"/>
            <a:chExt cx="9144000" cy="5867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90599"/>
              <a:ext cx="9144000" cy="58673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1064" y="1898903"/>
              <a:ext cx="5151120" cy="42001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85439" y="2855515"/>
              <a:ext cx="1049020" cy="198755"/>
            </a:xfrm>
            <a:custGeom>
              <a:avLst/>
              <a:gdLst/>
              <a:ahLst/>
              <a:cxnLst/>
              <a:rect l="l" t="t" r="r" b="b"/>
              <a:pathLst>
                <a:path w="1049020" h="198755">
                  <a:moveTo>
                    <a:pt x="872236" y="121237"/>
                  </a:moveTo>
                  <a:lnTo>
                    <a:pt x="869441" y="165306"/>
                  </a:lnTo>
                  <a:lnTo>
                    <a:pt x="1045845" y="176482"/>
                  </a:lnTo>
                  <a:lnTo>
                    <a:pt x="1048639" y="132413"/>
                  </a:lnTo>
                  <a:lnTo>
                    <a:pt x="872236" y="121237"/>
                  </a:lnTo>
                  <a:close/>
                </a:path>
                <a:path w="1049020" h="198755">
                  <a:moveTo>
                    <a:pt x="563499" y="101679"/>
                  </a:moveTo>
                  <a:lnTo>
                    <a:pt x="560705" y="145748"/>
                  </a:lnTo>
                  <a:lnTo>
                    <a:pt x="737108" y="156924"/>
                  </a:lnTo>
                  <a:lnTo>
                    <a:pt x="739901" y="112855"/>
                  </a:lnTo>
                  <a:lnTo>
                    <a:pt x="563499" y="101679"/>
                  </a:lnTo>
                  <a:close/>
                </a:path>
                <a:path w="1049020" h="198755">
                  <a:moveTo>
                    <a:pt x="254762" y="82121"/>
                  </a:moveTo>
                  <a:lnTo>
                    <a:pt x="251968" y="126190"/>
                  </a:lnTo>
                  <a:lnTo>
                    <a:pt x="428371" y="137366"/>
                  </a:lnTo>
                  <a:lnTo>
                    <a:pt x="431164" y="93297"/>
                  </a:lnTo>
                  <a:lnTo>
                    <a:pt x="254762" y="82121"/>
                  </a:lnTo>
                  <a:close/>
                </a:path>
                <a:path w="1049020" h="198755">
                  <a:moveTo>
                    <a:pt x="179552" y="0"/>
                  </a:moveTo>
                  <a:lnTo>
                    <a:pt x="171069" y="2365"/>
                  </a:lnTo>
                  <a:lnTo>
                    <a:pt x="0" y="88090"/>
                  </a:lnTo>
                  <a:lnTo>
                    <a:pt x="158876" y="194770"/>
                  </a:lnTo>
                  <a:lnTo>
                    <a:pt x="167001" y="198141"/>
                  </a:lnTo>
                  <a:lnTo>
                    <a:pt x="175482" y="198119"/>
                  </a:lnTo>
                  <a:lnTo>
                    <a:pt x="183344" y="194931"/>
                  </a:lnTo>
                  <a:lnTo>
                    <a:pt x="189611" y="188801"/>
                  </a:lnTo>
                  <a:lnTo>
                    <a:pt x="192926" y="180677"/>
                  </a:lnTo>
                  <a:lnTo>
                    <a:pt x="192897" y="172196"/>
                  </a:lnTo>
                  <a:lnTo>
                    <a:pt x="189700" y="164334"/>
                  </a:lnTo>
                  <a:lnTo>
                    <a:pt x="183514" y="158067"/>
                  </a:lnTo>
                  <a:lnTo>
                    <a:pt x="123604" y="117808"/>
                  </a:lnTo>
                  <a:lnTo>
                    <a:pt x="119634" y="117808"/>
                  </a:lnTo>
                  <a:lnTo>
                    <a:pt x="42418" y="112855"/>
                  </a:lnTo>
                  <a:lnTo>
                    <a:pt x="45212" y="68786"/>
                  </a:lnTo>
                  <a:lnTo>
                    <a:pt x="137132" y="68786"/>
                  </a:lnTo>
                  <a:lnTo>
                    <a:pt x="190881" y="41862"/>
                  </a:lnTo>
                  <a:lnTo>
                    <a:pt x="197804" y="36450"/>
                  </a:lnTo>
                  <a:lnTo>
                    <a:pt x="201977" y="29051"/>
                  </a:lnTo>
                  <a:lnTo>
                    <a:pt x="203078" y="20627"/>
                  </a:lnTo>
                  <a:lnTo>
                    <a:pt x="200787" y="12144"/>
                  </a:lnTo>
                  <a:lnTo>
                    <a:pt x="195375" y="5222"/>
                  </a:lnTo>
                  <a:lnTo>
                    <a:pt x="187975" y="1063"/>
                  </a:lnTo>
                  <a:lnTo>
                    <a:pt x="179552" y="0"/>
                  </a:lnTo>
                  <a:close/>
                </a:path>
                <a:path w="1049020" h="198755">
                  <a:moveTo>
                    <a:pt x="45212" y="68786"/>
                  </a:moveTo>
                  <a:lnTo>
                    <a:pt x="42418" y="112855"/>
                  </a:lnTo>
                  <a:lnTo>
                    <a:pt x="119634" y="117808"/>
                  </a:lnTo>
                  <a:lnTo>
                    <a:pt x="119796" y="115249"/>
                  </a:lnTo>
                  <a:lnTo>
                    <a:pt x="112831" y="110569"/>
                  </a:lnTo>
                  <a:lnTo>
                    <a:pt x="53721" y="110569"/>
                  </a:lnTo>
                  <a:lnTo>
                    <a:pt x="56134" y="72469"/>
                  </a:lnTo>
                  <a:lnTo>
                    <a:pt x="102629" y="72469"/>
                  </a:lnTo>
                  <a:lnTo>
                    <a:pt x="45212" y="68786"/>
                  </a:lnTo>
                  <a:close/>
                </a:path>
                <a:path w="1049020" h="198755">
                  <a:moveTo>
                    <a:pt x="119796" y="115249"/>
                  </a:moveTo>
                  <a:lnTo>
                    <a:pt x="119634" y="117808"/>
                  </a:lnTo>
                  <a:lnTo>
                    <a:pt x="123604" y="117808"/>
                  </a:lnTo>
                  <a:lnTo>
                    <a:pt x="119796" y="115249"/>
                  </a:lnTo>
                  <a:close/>
                </a:path>
                <a:path w="1049020" h="198755">
                  <a:moveTo>
                    <a:pt x="122270" y="76231"/>
                  </a:moveTo>
                  <a:lnTo>
                    <a:pt x="87586" y="93605"/>
                  </a:lnTo>
                  <a:lnTo>
                    <a:pt x="119796" y="115249"/>
                  </a:lnTo>
                  <a:lnTo>
                    <a:pt x="122270" y="76231"/>
                  </a:lnTo>
                  <a:close/>
                </a:path>
                <a:path w="1049020" h="198755">
                  <a:moveTo>
                    <a:pt x="56134" y="72469"/>
                  </a:moveTo>
                  <a:lnTo>
                    <a:pt x="53721" y="110569"/>
                  </a:lnTo>
                  <a:lnTo>
                    <a:pt x="87586" y="93605"/>
                  </a:lnTo>
                  <a:lnTo>
                    <a:pt x="56134" y="72469"/>
                  </a:lnTo>
                  <a:close/>
                </a:path>
                <a:path w="1049020" h="198755">
                  <a:moveTo>
                    <a:pt x="87586" y="93605"/>
                  </a:moveTo>
                  <a:lnTo>
                    <a:pt x="53721" y="110569"/>
                  </a:lnTo>
                  <a:lnTo>
                    <a:pt x="112831" y="110569"/>
                  </a:lnTo>
                  <a:lnTo>
                    <a:pt x="87586" y="93605"/>
                  </a:lnTo>
                  <a:close/>
                </a:path>
                <a:path w="1049020" h="198755">
                  <a:moveTo>
                    <a:pt x="102629" y="72469"/>
                  </a:moveTo>
                  <a:lnTo>
                    <a:pt x="56134" y="72469"/>
                  </a:lnTo>
                  <a:lnTo>
                    <a:pt x="87586" y="93605"/>
                  </a:lnTo>
                  <a:lnTo>
                    <a:pt x="122270" y="76231"/>
                  </a:lnTo>
                  <a:lnTo>
                    <a:pt x="122427" y="73739"/>
                  </a:lnTo>
                  <a:lnTo>
                    <a:pt x="102629" y="72469"/>
                  </a:lnTo>
                  <a:close/>
                </a:path>
                <a:path w="1049020" h="198755">
                  <a:moveTo>
                    <a:pt x="137132" y="68786"/>
                  </a:moveTo>
                  <a:lnTo>
                    <a:pt x="45212" y="68786"/>
                  </a:lnTo>
                  <a:lnTo>
                    <a:pt x="122427" y="73739"/>
                  </a:lnTo>
                  <a:lnTo>
                    <a:pt x="122270" y="76231"/>
                  </a:lnTo>
                  <a:lnTo>
                    <a:pt x="137132" y="68786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12926" y="277190"/>
            <a:ext cx="7068184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HACCP </a:t>
            </a:r>
            <a:r>
              <a:rPr dirty="0" sz="3600"/>
              <a:t>Plan </a:t>
            </a:r>
            <a:r>
              <a:rPr dirty="0" sz="3600" spc="-30"/>
              <a:t>for</a:t>
            </a:r>
            <a:r>
              <a:rPr dirty="0" sz="3600" spc="-25"/>
              <a:t> </a:t>
            </a:r>
            <a:r>
              <a:rPr dirty="0" sz="3600" spc="-10"/>
              <a:t>XYZ</a:t>
            </a:r>
            <a:r>
              <a:rPr dirty="0" sz="3600" spc="-20"/>
              <a:t> Seafood</a:t>
            </a:r>
            <a:r>
              <a:rPr dirty="0" sz="3600" spc="-5"/>
              <a:t> </a:t>
            </a:r>
            <a:r>
              <a:rPr dirty="0" sz="3600" spc="-15"/>
              <a:t>Company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829555" y="1525524"/>
            <a:ext cx="3477895" cy="37084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9370" rIns="0" bIns="0" rtlCol="0" vert="horz">
            <a:spAutoFit/>
          </a:bodyPr>
          <a:lstStyle/>
          <a:p>
            <a:pPr marL="562610">
              <a:lnSpc>
                <a:spcPct val="100000"/>
              </a:lnSpc>
              <a:spcBef>
                <a:spcPts val="310"/>
              </a:spcBef>
            </a:pPr>
            <a:r>
              <a:rPr dirty="0" sz="1800" spc="-5" b="1">
                <a:solidFill>
                  <a:srgbClr val="C00000"/>
                </a:solidFill>
                <a:latin typeface="Arial"/>
                <a:cs typeface="Arial"/>
              </a:rPr>
              <a:t>FDA</a:t>
            </a:r>
            <a:r>
              <a:rPr dirty="0" sz="1800" spc="-8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C00000"/>
                </a:solidFill>
                <a:latin typeface="Arial"/>
                <a:cs typeface="Arial"/>
              </a:rPr>
              <a:t>Guide,</a:t>
            </a:r>
            <a:r>
              <a:rPr dirty="0" sz="1800" spc="-2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C00000"/>
                </a:solidFill>
                <a:latin typeface="Arial"/>
                <a:cs typeface="Arial"/>
              </a:rPr>
              <a:t>Chapter</a:t>
            </a:r>
            <a:r>
              <a:rPr dirty="0" sz="1800" spc="-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C00000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352" y="197053"/>
            <a:ext cx="706945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dirty="0" sz="36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44536A"/>
                </a:solidFill>
                <a:latin typeface="Calibri"/>
                <a:cs typeface="Calibri"/>
              </a:rPr>
              <a:t>Plan </a:t>
            </a:r>
            <a:r>
              <a:rPr dirty="0" sz="3600" spc="-30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3600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44536A"/>
                </a:solidFill>
                <a:latin typeface="Calibri"/>
                <a:cs typeface="Calibri"/>
              </a:rPr>
              <a:t>XYZ</a:t>
            </a:r>
            <a:r>
              <a:rPr dirty="0" sz="3600" spc="-20">
                <a:solidFill>
                  <a:srgbClr val="44536A"/>
                </a:solidFill>
                <a:latin typeface="Calibri"/>
                <a:cs typeface="Calibri"/>
              </a:rPr>
              <a:t> Seafood</a:t>
            </a:r>
            <a:r>
              <a:rPr dirty="0" sz="36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15">
                <a:solidFill>
                  <a:srgbClr val="44536A"/>
                </a:solidFill>
                <a:latin typeface="Calibri"/>
                <a:cs typeface="Calibri"/>
              </a:rPr>
              <a:t>Company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069847"/>
            <a:ext cx="9144000" cy="5035550"/>
            <a:chOff x="0" y="1069847"/>
            <a:chExt cx="9144000" cy="50355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69847"/>
              <a:ext cx="9143999" cy="50352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07385" y="2312669"/>
              <a:ext cx="516890" cy="2171700"/>
            </a:xfrm>
            <a:custGeom>
              <a:avLst/>
              <a:gdLst/>
              <a:ahLst/>
              <a:cxnLst/>
              <a:rect l="l" t="t" r="r" b="b"/>
              <a:pathLst>
                <a:path w="516889" h="2171700">
                  <a:moveTo>
                    <a:pt x="0" y="0"/>
                  </a:moveTo>
                  <a:lnTo>
                    <a:pt x="68655" y="1539"/>
                  </a:lnTo>
                  <a:lnTo>
                    <a:pt x="130358" y="5884"/>
                  </a:lnTo>
                  <a:lnTo>
                    <a:pt x="182641" y="12620"/>
                  </a:lnTo>
                  <a:lnTo>
                    <a:pt x="223040" y="21335"/>
                  </a:lnTo>
                  <a:lnTo>
                    <a:pt x="258318" y="43052"/>
                  </a:lnTo>
                  <a:lnTo>
                    <a:pt x="258318" y="652399"/>
                  </a:lnTo>
                  <a:lnTo>
                    <a:pt x="267548" y="663834"/>
                  </a:lnTo>
                  <a:lnTo>
                    <a:pt x="333994" y="682831"/>
                  </a:lnTo>
                  <a:lnTo>
                    <a:pt x="386277" y="689567"/>
                  </a:lnTo>
                  <a:lnTo>
                    <a:pt x="447980" y="693912"/>
                  </a:lnTo>
                  <a:lnTo>
                    <a:pt x="516636" y="695451"/>
                  </a:lnTo>
                  <a:lnTo>
                    <a:pt x="447980" y="696991"/>
                  </a:lnTo>
                  <a:lnTo>
                    <a:pt x="386277" y="701336"/>
                  </a:lnTo>
                  <a:lnTo>
                    <a:pt x="333994" y="708072"/>
                  </a:lnTo>
                  <a:lnTo>
                    <a:pt x="293595" y="716787"/>
                  </a:lnTo>
                  <a:lnTo>
                    <a:pt x="258318" y="738504"/>
                  </a:lnTo>
                  <a:lnTo>
                    <a:pt x="258318" y="2128647"/>
                  </a:lnTo>
                  <a:lnTo>
                    <a:pt x="249087" y="2140082"/>
                  </a:lnTo>
                  <a:lnTo>
                    <a:pt x="223040" y="2150364"/>
                  </a:lnTo>
                  <a:lnTo>
                    <a:pt x="182641" y="2159079"/>
                  </a:lnTo>
                  <a:lnTo>
                    <a:pt x="130358" y="2165815"/>
                  </a:lnTo>
                  <a:lnTo>
                    <a:pt x="68655" y="2170160"/>
                  </a:lnTo>
                  <a:lnTo>
                    <a:pt x="0" y="2171699"/>
                  </a:lnTo>
                </a:path>
              </a:pathLst>
            </a:custGeom>
            <a:ln w="35051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654044" y="2647645"/>
            <a:ext cx="312420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Critical Limits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based on </a:t>
            </a:r>
            <a:r>
              <a:rPr dirty="0" sz="2400" spc="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recommendations</a:t>
            </a:r>
            <a:r>
              <a:rPr dirty="0" sz="2400" spc="-4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dirty="0" sz="2400" spc="-2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the </a:t>
            </a:r>
            <a:r>
              <a:rPr dirty="0" sz="2400" spc="-5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FDA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 Hazards</a:t>
            </a:r>
            <a:r>
              <a:rPr dirty="0" sz="2400" spc="-2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Guide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3203" y="600455"/>
            <a:ext cx="2121407" cy="28285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72792" y="3813809"/>
            <a:ext cx="5457190" cy="1854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273425" algn="l"/>
              </a:tabLst>
            </a:pP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End</a:t>
            </a:r>
            <a:r>
              <a:rPr dirty="0" sz="40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dirty="0" sz="4000" spc="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7:	</a:t>
            </a: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Principle</a:t>
            </a:r>
            <a:r>
              <a:rPr dirty="0" sz="4000" spc="-5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3</a:t>
            </a:r>
            <a:endParaRPr sz="4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Establish</a:t>
            </a:r>
            <a:r>
              <a:rPr dirty="0" sz="40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Critical</a:t>
            </a: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 Limits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23103" y="1156588"/>
            <a:ext cx="107950" cy="107950"/>
            <a:chOff x="5523103" y="1156588"/>
            <a:chExt cx="107950" cy="1079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9199" y="1162684"/>
              <a:ext cx="95503" cy="955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3103" y="1156588"/>
              <a:ext cx="107696" cy="10769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205095" y="1160525"/>
            <a:ext cx="203200" cy="203200"/>
            <a:chOff x="5205095" y="1160525"/>
            <a:chExt cx="203200" cy="2032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1191" y="1166621"/>
              <a:ext cx="191008" cy="1910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5095" y="1160525"/>
              <a:ext cx="203200" cy="2032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12574" y="891100"/>
            <a:ext cx="4479925" cy="1732280"/>
            <a:chOff x="612574" y="891100"/>
            <a:chExt cx="4479925" cy="1732280"/>
          </a:xfrm>
        </p:grpSpPr>
        <p:sp>
          <p:nvSpPr>
            <p:cNvPr id="11" name="object 11"/>
            <p:cNvSpPr/>
            <p:nvPr/>
          </p:nvSpPr>
          <p:spPr>
            <a:xfrm>
              <a:off x="618667" y="897203"/>
              <a:ext cx="4467225" cy="1719580"/>
            </a:xfrm>
            <a:custGeom>
              <a:avLst/>
              <a:gdLst/>
              <a:ahLst/>
              <a:cxnLst/>
              <a:rect l="l" t="t" r="r" b="b"/>
              <a:pathLst>
                <a:path w="4467225" h="1719580">
                  <a:moveTo>
                    <a:pt x="4259719" y="845629"/>
                  </a:moveTo>
                  <a:lnTo>
                    <a:pt x="4251884" y="775182"/>
                  </a:lnTo>
                  <a:lnTo>
                    <a:pt x="4219079" y="706081"/>
                  </a:lnTo>
                  <a:lnTo>
                    <a:pt x="4193159" y="672693"/>
                  </a:lnTo>
                  <a:lnTo>
                    <a:pt x="4160812" y="640422"/>
                  </a:lnTo>
                  <a:lnTo>
                    <a:pt x="4121988" y="609523"/>
                  </a:lnTo>
                  <a:lnTo>
                    <a:pt x="4128909" y="600227"/>
                  </a:lnTo>
                  <a:lnTo>
                    <a:pt x="4159466" y="535914"/>
                  </a:lnTo>
                  <a:lnTo>
                    <a:pt x="4164609" y="500443"/>
                  </a:lnTo>
                  <a:lnTo>
                    <a:pt x="4161866" y="465480"/>
                  </a:lnTo>
                  <a:lnTo>
                    <a:pt x="4134142" y="398348"/>
                  </a:lnTo>
                  <a:lnTo>
                    <a:pt x="4109847" y="366864"/>
                  </a:lnTo>
                  <a:lnTo>
                    <a:pt x="4079062" y="337197"/>
                  </a:lnTo>
                  <a:lnTo>
                    <a:pt x="4042130" y="309702"/>
                  </a:lnTo>
                  <a:lnTo>
                    <a:pt x="3999382" y="284695"/>
                  </a:lnTo>
                  <a:lnTo>
                    <a:pt x="3951186" y="262509"/>
                  </a:lnTo>
                  <a:lnTo>
                    <a:pt x="3897884" y="243471"/>
                  </a:lnTo>
                  <a:lnTo>
                    <a:pt x="3839807" y="227926"/>
                  </a:lnTo>
                  <a:lnTo>
                    <a:pt x="3777310" y="216204"/>
                  </a:lnTo>
                  <a:lnTo>
                    <a:pt x="3761079" y="180987"/>
                  </a:lnTo>
                  <a:lnTo>
                    <a:pt x="3736327" y="147561"/>
                  </a:lnTo>
                  <a:lnTo>
                    <a:pt x="3703548" y="116382"/>
                  </a:lnTo>
                  <a:lnTo>
                    <a:pt x="3663200" y="87884"/>
                  </a:lnTo>
                  <a:lnTo>
                    <a:pt x="3615766" y="62534"/>
                  </a:lnTo>
                  <a:lnTo>
                    <a:pt x="3571125" y="44094"/>
                  </a:lnTo>
                  <a:lnTo>
                    <a:pt x="3523919" y="28917"/>
                  </a:lnTo>
                  <a:lnTo>
                    <a:pt x="3474643" y="16979"/>
                  </a:lnTo>
                  <a:lnTo>
                    <a:pt x="3423831" y="8267"/>
                  </a:lnTo>
                  <a:lnTo>
                    <a:pt x="3371964" y="2743"/>
                  </a:lnTo>
                  <a:lnTo>
                    <a:pt x="3319551" y="393"/>
                  </a:lnTo>
                  <a:lnTo>
                    <a:pt x="3267113" y="1193"/>
                  </a:lnTo>
                  <a:lnTo>
                    <a:pt x="3215144" y="5130"/>
                  </a:lnTo>
                  <a:lnTo>
                    <a:pt x="3164141" y="12153"/>
                  </a:lnTo>
                  <a:lnTo>
                    <a:pt x="3114624" y="22263"/>
                  </a:lnTo>
                  <a:lnTo>
                    <a:pt x="3067100" y="35433"/>
                  </a:lnTo>
                  <a:lnTo>
                    <a:pt x="3022079" y="51625"/>
                  </a:lnTo>
                  <a:lnTo>
                    <a:pt x="2980042" y="70827"/>
                  </a:lnTo>
                  <a:lnTo>
                    <a:pt x="2941523" y="93014"/>
                  </a:lnTo>
                  <a:lnTo>
                    <a:pt x="2909532" y="72529"/>
                  </a:lnTo>
                  <a:lnTo>
                    <a:pt x="2873616" y="54203"/>
                  </a:lnTo>
                  <a:lnTo>
                    <a:pt x="2834170" y="38252"/>
                  </a:lnTo>
                  <a:lnTo>
                    <a:pt x="2791536" y="24815"/>
                  </a:lnTo>
                  <a:lnTo>
                    <a:pt x="2741777" y="13233"/>
                  </a:lnTo>
                  <a:lnTo>
                    <a:pt x="2690939" y="5295"/>
                  </a:lnTo>
                  <a:lnTo>
                    <a:pt x="2639568" y="914"/>
                  </a:lnTo>
                  <a:lnTo>
                    <a:pt x="2588183" y="0"/>
                  </a:lnTo>
                  <a:lnTo>
                    <a:pt x="2537345" y="2438"/>
                  </a:lnTo>
                  <a:lnTo>
                    <a:pt x="2487587" y="8128"/>
                  </a:lnTo>
                  <a:lnTo>
                    <a:pt x="2439454" y="16979"/>
                  </a:lnTo>
                  <a:lnTo>
                    <a:pt x="2393480" y="28892"/>
                  </a:lnTo>
                  <a:lnTo>
                    <a:pt x="2350198" y="43776"/>
                  </a:lnTo>
                  <a:lnTo>
                    <a:pt x="2310168" y="61506"/>
                  </a:lnTo>
                  <a:lnTo>
                    <a:pt x="2273922" y="81991"/>
                  </a:lnTo>
                  <a:lnTo>
                    <a:pt x="2242007" y="105156"/>
                  </a:lnTo>
                  <a:lnTo>
                    <a:pt x="2214956" y="130860"/>
                  </a:lnTo>
                  <a:lnTo>
                    <a:pt x="2186902" y="116751"/>
                  </a:lnTo>
                  <a:lnTo>
                    <a:pt x="2125738" y="92062"/>
                  </a:lnTo>
                  <a:lnTo>
                    <a:pt x="2040890" y="68300"/>
                  </a:lnTo>
                  <a:lnTo>
                    <a:pt x="1987677" y="58381"/>
                  </a:lnTo>
                  <a:lnTo>
                    <a:pt x="1933676" y="51727"/>
                  </a:lnTo>
                  <a:lnTo>
                    <a:pt x="1879333" y="48285"/>
                  </a:lnTo>
                  <a:lnTo>
                    <a:pt x="1825066" y="47980"/>
                  </a:lnTo>
                  <a:lnTo>
                    <a:pt x="1771332" y="50736"/>
                  </a:lnTo>
                  <a:lnTo>
                    <a:pt x="1718551" y="56489"/>
                  </a:lnTo>
                  <a:lnTo>
                    <a:pt x="1667141" y="65151"/>
                  </a:lnTo>
                  <a:lnTo>
                    <a:pt x="1617573" y="76657"/>
                  </a:lnTo>
                  <a:lnTo>
                    <a:pt x="1570240" y="90944"/>
                  </a:lnTo>
                  <a:lnTo>
                    <a:pt x="1525612" y="107924"/>
                  </a:lnTo>
                  <a:lnTo>
                    <a:pt x="1484096" y="127520"/>
                  </a:lnTo>
                  <a:lnTo>
                    <a:pt x="1446123" y="149682"/>
                  </a:lnTo>
                  <a:lnTo>
                    <a:pt x="1412151" y="174307"/>
                  </a:lnTo>
                  <a:lnTo>
                    <a:pt x="1382598" y="201345"/>
                  </a:lnTo>
                  <a:lnTo>
                    <a:pt x="1338986" y="188480"/>
                  </a:lnTo>
                  <a:lnTo>
                    <a:pt x="1294003" y="177469"/>
                  </a:lnTo>
                  <a:lnTo>
                    <a:pt x="1247825" y="168351"/>
                  </a:lnTo>
                  <a:lnTo>
                    <a:pt x="1200658" y="161137"/>
                  </a:lnTo>
                  <a:lnTo>
                    <a:pt x="1152677" y="155854"/>
                  </a:lnTo>
                  <a:lnTo>
                    <a:pt x="1104099" y="152527"/>
                  </a:lnTo>
                  <a:lnTo>
                    <a:pt x="1055090" y="151180"/>
                  </a:lnTo>
                  <a:lnTo>
                    <a:pt x="1005878" y="151828"/>
                  </a:lnTo>
                  <a:lnTo>
                    <a:pt x="956640" y="154482"/>
                  </a:lnTo>
                  <a:lnTo>
                    <a:pt x="893572" y="160909"/>
                  </a:lnTo>
                  <a:lnTo>
                    <a:pt x="833018" y="170408"/>
                  </a:lnTo>
                  <a:lnTo>
                    <a:pt x="775208" y="182829"/>
                  </a:lnTo>
                  <a:lnTo>
                    <a:pt x="720382" y="197993"/>
                  </a:lnTo>
                  <a:lnTo>
                    <a:pt x="668756" y="215734"/>
                  </a:lnTo>
                  <a:lnTo>
                    <a:pt x="620598" y="235851"/>
                  </a:lnTo>
                  <a:lnTo>
                    <a:pt x="576135" y="258216"/>
                  </a:lnTo>
                  <a:lnTo>
                    <a:pt x="535609" y="282613"/>
                  </a:lnTo>
                  <a:lnTo>
                    <a:pt x="499249" y="308902"/>
                  </a:lnTo>
                  <a:lnTo>
                    <a:pt x="467309" y="336905"/>
                  </a:lnTo>
                  <a:lnTo>
                    <a:pt x="440004" y="366433"/>
                  </a:lnTo>
                  <a:lnTo>
                    <a:pt x="417601" y="397332"/>
                  </a:lnTo>
                  <a:lnTo>
                    <a:pt x="388404" y="462521"/>
                  </a:lnTo>
                  <a:lnTo>
                    <a:pt x="381635" y="531101"/>
                  </a:lnTo>
                  <a:lnTo>
                    <a:pt x="387261" y="566216"/>
                  </a:lnTo>
                  <a:lnTo>
                    <a:pt x="383667" y="571550"/>
                  </a:lnTo>
                  <a:lnTo>
                    <a:pt x="326542" y="576999"/>
                  </a:lnTo>
                  <a:lnTo>
                    <a:pt x="271894" y="586511"/>
                  </a:lnTo>
                  <a:lnTo>
                    <a:pt x="220345" y="599871"/>
                  </a:lnTo>
                  <a:lnTo>
                    <a:pt x="172554" y="616851"/>
                  </a:lnTo>
                  <a:lnTo>
                    <a:pt x="129184" y="637235"/>
                  </a:lnTo>
                  <a:lnTo>
                    <a:pt x="90868" y="660781"/>
                  </a:lnTo>
                  <a:lnTo>
                    <a:pt x="58267" y="687247"/>
                  </a:lnTo>
                  <a:lnTo>
                    <a:pt x="30302" y="718718"/>
                  </a:lnTo>
                  <a:lnTo>
                    <a:pt x="1409" y="784440"/>
                  </a:lnTo>
                  <a:lnTo>
                    <a:pt x="0" y="817689"/>
                  </a:lnTo>
                  <a:lnTo>
                    <a:pt x="6959" y="850531"/>
                  </a:lnTo>
                  <a:lnTo>
                    <a:pt x="45046" y="912990"/>
                  </a:lnTo>
                  <a:lnTo>
                    <a:pt x="75704" y="941603"/>
                  </a:lnTo>
                  <a:lnTo>
                    <a:pt x="113792" y="967803"/>
                  </a:lnTo>
                  <a:lnTo>
                    <a:pt x="159067" y="991095"/>
                  </a:lnTo>
                  <a:lnTo>
                    <a:pt x="211302" y="1010970"/>
                  </a:lnTo>
                  <a:lnTo>
                    <a:pt x="164960" y="1043419"/>
                  </a:lnTo>
                  <a:lnTo>
                    <a:pt x="129959" y="1079334"/>
                  </a:lnTo>
                  <a:lnTo>
                    <a:pt x="106832" y="1117879"/>
                  </a:lnTo>
                  <a:lnTo>
                    <a:pt x="96100" y="1158163"/>
                  </a:lnTo>
                  <a:lnTo>
                    <a:pt x="98310" y="1199311"/>
                  </a:lnTo>
                  <a:lnTo>
                    <a:pt x="126847" y="1260551"/>
                  </a:lnTo>
                  <a:lnTo>
                    <a:pt x="181800" y="1313675"/>
                  </a:lnTo>
                  <a:lnTo>
                    <a:pt x="217766" y="1336573"/>
                  </a:lnTo>
                  <a:lnTo>
                    <a:pt x="258622" y="1356715"/>
                  </a:lnTo>
                  <a:lnTo>
                    <a:pt x="303822" y="1373847"/>
                  </a:lnTo>
                  <a:lnTo>
                    <a:pt x="352780" y="1387729"/>
                  </a:lnTo>
                  <a:lnTo>
                    <a:pt x="404926" y="1398104"/>
                  </a:lnTo>
                  <a:lnTo>
                    <a:pt x="459714" y="1404747"/>
                  </a:lnTo>
                  <a:lnTo>
                    <a:pt x="516547" y="1407401"/>
                  </a:lnTo>
                  <a:lnTo>
                    <a:pt x="574890" y="1405813"/>
                  </a:lnTo>
                  <a:lnTo>
                    <a:pt x="580199" y="1410893"/>
                  </a:lnTo>
                  <a:lnTo>
                    <a:pt x="612521" y="1438452"/>
                  </a:lnTo>
                  <a:lnTo>
                    <a:pt x="644804" y="1462049"/>
                  </a:lnTo>
                  <a:lnTo>
                    <a:pt x="679577" y="1484071"/>
                  </a:lnTo>
                  <a:lnTo>
                    <a:pt x="716673" y="1504492"/>
                  </a:lnTo>
                  <a:lnTo>
                    <a:pt x="755891" y="1523301"/>
                  </a:lnTo>
                  <a:lnTo>
                    <a:pt x="797077" y="1540459"/>
                  </a:lnTo>
                  <a:lnTo>
                    <a:pt x="840054" y="1555940"/>
                  </a:lnTo>
                  <a:lnTo>
                    <a:pt x="884631" y="1569732"/>
                  </a:lnTo>
                  <a:lnTo>
                    <a:pt x="930656" y="1581810"/>
                  </a:lnTo>
                  <a:lnTo>
                    <a:pt x="977925" y="1592148"/>
                  </a:lnTo>
                  <a:lnTo>
                    <a:pt x="1026274" y="1600708"/>
                  </a:lnTo>
                  <a:lnTo>
                    <a:pt x="1075524" y="1607477"/>
                  </a:lnTo>
                  <a:lnTo>
                    <a:pt x="1125499" y="1612442"/>
                  </a:lnTo>
                  <a:lnTo>
                    <a:pt x="1176032" y="1615554"/>
                  </a:lnTo>
                  <a:lnTo>
                    <a:pt x="1226934" y="1616811"/>
                  </a:lnTo>
                  <a:lnTo>
                    <a:pt x="1278026" y="1616176"/>
                  </a:lnTo>
                  <a:lnTo>
                    <a:pt x="1329156" y="1613636"/>
                  </a:lnTo>
                  <a:lnTo>
                    <a:pt x="1380121" y="1609153"/>
                  </a:lnTo>
                  <a:lnTo>
                    <a:pt x="1430743" y="1602701"/>
                  </a:lnTo>
                  <a:lnTo>
                    <a:pt x="1480870" y="1594269"/>
                  </a:lnTo>
                  <a:lnTo>
                    <a:pt x="1530311" y="1583829"/>
                  </a:lnTo>
                  <a:lnTo>
                    <a:pt x="1578889" y="1571358"/>
                  </a:lnTo>
                  <a:lnTo>
                    <a:pt x="1626438" y="1556816"/>
                  </a:lnTo>
                  <a:lnTo>
                    <a:pt x="1660398" y="1582369"/>
                  </a:lnTo>
                  <a:lnTo>
                    <a:pt x="1698028" y="1606092"/>
                  </a:lnTo>
                  <a:lnTo>
                    <a:pt x="1739074" y="1627873"/>
                  </a:lnTo>
                  <a:lnTo>
                    <a:pt x="1783257" y="1647609"/>
                  </a:lnTo>
                  <a:lnTo>
                    <a:pt x="1830349" y="1665198"/>
                  </a:lnTo>
                  <a:lnTo>
                    <a:pt x="1880082" y="1680540"/>
                  </a:lnTo>
                  <a:lnTo>
                    <a:pt x="1932216" y="1693506"/>
                  </a:lnTo>
                  <a:lnTo>
                    <a:pt x="1986483" y="1704009"/>
                  </a:lnTo>
                  <a:lnTo>
                    <a:pt x="2042109" y="1711896"/>
                  </a:lnTo>
                  <a:lnTo>
                    <a:pt x="2097811" y="1717052"/>
                  </a:lnTo>
                  <a:lnTo>
                    <a:pt x="2153348" y="1719554"/>
                  </a:lnTo>
                  <a:lnTo>
                    <a:pt x="2208479" y="1719478"/>
                  </a:lnTo>
                  <a:lnTo>
                    <a:pt x="2262936" y="1716913"/>
                  </a:lnTo>
                  <a:lnTo>
                    <a:pt x="2316467" y="1711909"/>
                  </a:lnTo>
                  <a:lnTo>
                    <a:pt x="2368842" y="1704543"/>
                  </a:lnTo>
                  <a:lnTo>
                    <a:pt x="2419807" y="1694903"/>
                  </a:lnTo>
                  <a:lnTo>
                    <a:pt x="2469096" y="1683054"/>
                  </a:lnTo>
                  <a:lnTo>
                    <a:pt x="2516479" y="1669072"/>
                  </a:lnTo>
                  <a:lnTo>
                    <a:pt x="2561704" y="1653032"/>
                  </a:lnTo>
                  <a:lnTo>
                    <a:pt x="2604516" y="1634998"/>
                  </a:lnTo>
                  <a:lnTo>
                    <a:pt x="2644673" y="1615046"/>
                  </a:lnTo>
                  <a:lnTo>
                    <a:pt x="2681922" y="1593265"/>
                  </a:lnTo>
                  <a:lnTo>
                    <a:pt x="2715996" y="1569707"/>
                  </a:lnTo>
                  <a:lnTo>
                    <a:pt x="2746679" y="1544459"/>
                  </a:lnTo>
                  <a:lnTo>
                    <a:pt x="2773705" y="1517586"/>
                  </a:lnTo>
                  <a:lnTo>
                    <a:pt x="2815793" y="1459280"/>
                  </a:lnTo>
                  <a:lnTo>
                    <a:pt x="2861449" y="1473403"/>
                  </a:lnTo>
                  <a:lnTo>
                    <a:pt x="2909087" y="1485087"/>
                  </a:lnTo>
                  <a:lnTo>
                    <a:pt x="2958376" y="1494320"/>
                  </a:lnTo>
                  <a:lnTo>
                    <a:pt x="3008998" y="1501051"/>
                  </a:lnTo>
                  <a:lnTo>
                    <a:pt x="3060636" y="1505216"/>
                  </a:lnTo>
                  <a:lnTo>
                    <a:pt x="3112973" y="1506778"/>
                  </a:lnTo>
                  <a:lnTo>
                    <a:pt x="3175076" y="1505229"/>
                  </a:lnTo>
                  <a:lnTo>
                    <a:pt x="3235312" y="1500111"/>
                  </a:lnTo>
                  <a:lnTo>
                    <a:pt x="3293300" y="1491615"/>
                  </a:lnTo>
                  <a:lnTo>
                    <a:pt x="3348698" y="1479956"/>
                  </a:lnTo>
                  <a:lnTo>
                    <a:pt x="3401161" y="1465313"/>
                  </a:lnTo>
                  <a:lnTo>
                    <a:pt x="3450336" y="1447863"/>
                  </a:lnTo>
                  <a:lnTo>
                    <a:pt x="3495878" y="1427810"/>
                  </a:lnTo>
                  <a:lnTo>
                    <a:pt x="3537432" y="1405343"/>
                  </a:lnTo>
                  <a:lnTo>
                    <a:pt x="3574643" y="1380642"/>
                  </a:lnTo>
                  <a:lnTo>
                    <a:pt x="3607181" y="1353908"/>
                  </a:lnTo>
                  <a:lnTo>
                    <a:pt x="3634663" y="1325321"/>
                  </a:lnTo>
                  <a:lnTo>
                    <a:pt x="3673132" y="1263357"/>
                  </a:lnTo>
                  <a:lnTo>
                    <a:pt x="3687267" y="1196263"/>
                  </a:lnTo>
                  <a:lnTo>
                    <a:pt x="3743477" y="1190447"/>
                  </a:lnTo>
                  <a:lnTo>
                    <a:pt x="3798417" y="1182052"/>
                  </a:lnTo>
                  <a:lnTo>
                    <a:pt x="3851757" y="1171143"/>
                  </a:lnTo>
                  <a:lnTo>
                    <a:pt x="3903218" y="1157782"/>
                  </a:lnTo>
                  <a:lnTo>
                    <a:pt x="3952494" y="1142047"/>
                  </a:lnTo>
                  <a:lnTo>
                    <a:pt x="3999306" y="1124000"/>
                  </a:lnTo>
                  <a:lnTo>
                    <a:pt x="4051300" y="1099654"/>
                  </a:lnTo>
                  <a:lnTo>
                    <a:pt x="4097680" y="1073048"/>
                  </a:lnTo>
                  <a:lnTo>
                    <a:pt x="4138384" y="1044460"/>
                  </a:lnTo>
                  <a:lnTo>
                    <a:pt x="4173321" y="1014133"/>
                  </a:lnTo>
                  <a:lnTo>
                    <a:pt x="4202468" y="982345"/>
                  </a:lnTo>
                  <a:lnTo>
                    <a:pt x="4225747" y="949337"/>
                  </a:lnTo>
                  <a:lnTo>
                    <a:pt x="4243082" y="915377"/>
                  </a:lnTo>
                  <a:lnTo>
                    <a:pt x="4254424" y="880719"/>
                  </a:lnTo>
                  <a:lnTo>
                    <a:pt x="4259719" y="845629"/>
                  </a:lnTo>
                  <a:close/>
                </a:path>
                <a:path w="4467225" h="1719580">
                  <a:moveTo>
                    <a:pt x="4467174" y="434517"/>
                  </a:moveTo>
                  <a:lnTo>
                    <a:pt x="4459859" y="389242"/>
                  </a:lnTo>
                  <a:lnTo>
                    <a:pt x="4439526" y="349923"/>
                  </a:lnTo>
                  <a:lnTo>
                    <a:pt x="4408513" y="318909"/>
                  </a:lnTo>
                  <a:lnTo>
                    <a:pt x="4369193" y="298577"/>
                  </a:lnTo>
                  <a:lnTo>
                    <a:pt x="4323918" y="291261"/>
                  </a:lnTo>
                  <a:lnTo>
                    <a:pt x="4278630" y="298577"/>
                  </a:lnTo>
                  <a:lnTo>
                    <a:pt x="4239311" y="318909"/>
                  </a:lnTo>
                  <a:lnTo>
                    <a:pt x="4208297" y="349923"/>
                  </a:lnTo>
                  <a:lnTo>
                    <a:pt x="4187964" y="389242"/>
                  </a:lnTo>
                  <a:lnTo>
                    <a:pt x="4180662" y="434517"/>
                  </a:lnTo>
                  <a:lnTo>
                    <a:pt x="4187964" y="479806"/>
                  </a:lnTo>
                  <a:lnTo>
                    <a:pt x="4208297" y="519125"/>
                  </a:lnTo>
                  <a:lnTo>
                    <a:pt x="4239311" y="550138"/>
                  </a:lnTo>
                  <a:lnTo>
                    <a:pt x="4278630" y="570471"/>
                  </a:lnTo>
                  <a:lnTo>
                    <a:pt x="4323918" y="577773"/>
                  </a:lnTo>
                  <a:lnTo>
                    <a:pt x="4369193" y="570471"/>
                  </a:lnTo>
                  <a:lnTo>
                    <a:pt x="4408513" y="550138"/>
                  </a:lnTo>
                  <a:lnTo>
                    <a:pt x="4439526" y="519125"/>
                  </a:lnTo>
                  <a:lnTo>
                    <a:pt x="4459859" y="479806"/>
                  </a:lnTo>
                  <a:lnTo>
                    <a:pt x="4467174" y="434517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8670" y="897196"/>
              <a:ext cx="4467225" cy="1719580"/>
            </a:xfrm>
            <a:custGeom>
              <a:avLst/>
              <a:gdLst/>
              <a:ahLst/>
              <a:cxnLst/>
              <a:rect l="l" t="t" r="r" b="b"/>
              <a:pathLst>
                <a:path w="4467225" h="1719580">
                  <a:moveTo>
                    <a:pt x="387257" y="566224"/>
                  </a:moveTo>
                  <a:lnTo>
                    <a:pt x="381640" y="531097"/>
                  </a:lnTo>
                  <a:lnTo>
                    <a:pt x="382104" y="496471"/>
                  </a:lnTo>
                  <a:lnTo>
                    <a:pt x="388412" y="462520"/>
                  </a:lnTo>
                  <a:lnTo>
                    <a:pt x="417605" y="397329"/>
                  </a:lnTo>
                  <a:lnTo>
                    <a:pt x="440011" y="366434"/>
                  </a:lnTo>
                  <a:lnTo>
                    <a:pt x="467307" y="336903"/>
                  </a:lnTo>
                  <a:lnTo>
                    <a:pt x="499252" y="308907"/>
                  </a:lnTo>
                  <a:lnTo>
                    <a:pt x="535609" y="282620"/>
                  </a:lnTo>
                  <a:lnTo>
                    <a:pt x="576139" y="258213"/>
                  </a:lnTo>
                  <a:lnTo>
                    <a:pt x="620603" y="235859"/>
                  </a:lnTo>
                  <a:lnTo>
                    <a:pt x="668762" y="215729"/>
                  </a:lnTo>
                  <a:lnTo>
                    <a:pt x="720379" y="197998"/>
                  </a:lnTo>
                  <a:lnTo>
                    <a:pt x="775213" y="182835"/>
                  </a:lnTo>
                  <a:lnTo>
                    <a:pt x="833026" y="170415"/>
                  </a:lnTo>
                  <a:lnTo>
                    <a:pt x="893580" y="160909"/>
                  </a:lnTo>
                  <a:lnTo>
                    <a:pt x="956637" y="154490"/>
                  </a:lnTo>
                  <a:lnTo>
                    <a:pt x="1005880" y="151824"/>
                  </a:lnTo>
                  <a:lnTo>
                    <a:pt x="1055099" y="151178"/>
                  </a:lnTo>
                  <a:lnTo>
                    <a:pt x="1104098" y="152529"/>
                  </a:lnTo>
                  <a:lnTo>
                    <a:pt x="1152683" y="155855"/>
                  </a:lnTo>
                  <a:lnTo>
                    <a:pt x="1200659" y="161135"/>
                  </a:lnTo>
                  <a:lnTo>
                    <a:pt x="1247833" y="168347"/>
                  </a:lnTo>
                  <a:lnTo>
                    <a:pt x="1294010" y="177469"/>
                  </a:lnTo>
                  <a:lnTo>
                    <a:pt x="1338995" y="188478"/>
                  </a:lnTo>
                  <a:lnTo>
                    <a:pt x="1382595" y="201353"/>
                  </a:lnTo>
                  <a:lnTo>
                    <a:pt x="1412152" y="174313"/>
                  </a:lnTo>
                  <a:lnTo>
                    <a:pt x="1446130" y="149678"/>
                  </a:lnTo>
                  <a:lnTo>
                    <a:pt x="1484094" y="127523"/>
                  </a:lnTo>
                  <a:lnTo>
                    <a:pt x="1525611" y="107921"/>
                  </a:lnTo>
                  <a:lnTo>
                    <a:pt x="1570249" y="90943"/>
                  </a:lnTo>
                  <a:lnTo>
                    <a:pt x="1617573" y="76663"/>
                  </a:lnTo>
                  <a:lnTo>
                    <a:pt x="1667151" y="65155"/>
                  </a:lnTo>
                  <a:lnTo>
                    <a:pt x="1718549" y="56490"/>
                  </a:lnTo>
                  <a:lnTo>
                    <a:pt x="1771333" y="50742"/>
                  </a:lnTo>
                  <a:lnTo>
                    <a:pt x="1825072" y="47984"/>
                  </a:lnTo>
                  <a:lnTo>
                    <a:pt x="1879331" y="48289"/>
                  </a:lnTo>
                  <a:lnTo>
                    <a:pt x="1933677" y="51729"/>
                  </a:lnTo>
                  <a:lnTo>
                    <a:pt x="1987677" y="58377"/>
                  </a:lnTo>
                  <a:lnTo>
                    <a:pt x="2040898" y="68308"/>
                  </a:lnTo>
                  <a:lnTo>
                    <a:pt x="2092906" y="81592"/>
                  </a:lnTo>
                  <a:lnTo>
                    <a:pt x="2157120" y="103801"/>
                  </a:lnTo>
                  <a:lnTo>
                    <a:pt x="2214953" y="130868"/>
                  </a:lnTo>
                  <a:lnTo>
                    <a:pt x="2242008" y="105152"/>
                  </a:lnTo>
                  <a:lnTo>
                    <a:pt x="2273929" y="81998"/>
                  </a:lnTo>
                  <a:lnTo>
                    <a:pt x="2310175" y="61505"/>
                  </a:lnTo>
                  <a:lnTo>
                    <a:pt x="2350205" y="43772"/>
                  </a:lnTo>
                  <a:lnTo>
                    <a:pt x="2393477" y="28900"/>
                  </a:lnTo>
                  <a:lnTo>
                    <a:pt x="2439453" y="16986"/>
                  </a:lnTo>
                  <a:lnTo>
                    <a:pt x="2487590" y="8132"/>
                  </a:lnTo>
                  <a:lnTo>
                    <a:pt x="2537349" y="2437"/>
                  </a:lnTo>
                  <a:lnTo>
                    <a:pt x="2588188" y="0"/>
                  </a:lnTo>
                  <a:lnTo>
                    <a:pt x="2639566" y="920"/>
                  </a:lnTo>
                  <a:lnTo>
                    <a:pt x="2690944" y="5298"/>
                  </a:lnTo>
                  <a:lnTo>
                    <a:pt x="2741779" y="13232"/>
                  </a:lnTo>
                  <a:lnTo>
                    <a:pt x="2791533" y="24823"/>
                  </a:lnTo>
                  <a:lnTo>
                    <a:pt x="2834167" y="38247"/>
                  </a:lnTo>
                  <a:lnTo>
                    <a:pt x="2873622" y="54208"/>
                  </a:lnTo>
                  <a:lnTo>
                    <a:pt x="2909529" y="72525"/>
                  </a:lnTo>
                  <a:lnTo>
                    <a:pt x="2941520" y="93022"/>
                  </a:lnTo>
                  <a:lnTo>
                    <a:pt x="2980045" y="70831"/>
                  </a:lnTo>
                  <a:lnTo>
                    <a:pt x="3022076" y="51625"/>
                  </a:lnTo>
                  <a:lnTo>
                    <a:pt x="3067107" y="35429"/>
                  </a:lnTo>
                  <a:lnTo>
                    <a:pt x="3114633" y="22265"/>
                  </a:lnTo>
                  <a:lnTo>
                    <a:pt x="3164147" y="12157"/>
                  </a:lnTo>
                  <a:lnTo>
                    <a:pt x="3215143" y="5128"/>
                  </a:lnTo>
                  <a:lnTo>
                    <a:pt x="3267116" y="1201"/>
                  </a:lnTo>
                  <a:lnTo>
                    <a:pt x="3319559" y="400"/>
                  </a:lnTo>
                  <a:lnTo>
                    <a:pt x="3371967" y="2748"/>
                  </a:lnTo>
                  <a:lnTo>
                    <a:pt x="3423833" y="8269"/>
                  </a:lnTo>
                  <a:lnTo>
                    <a:pt x="3474651" y="16985"/>
                  </a:lnTo>
                  <a:lnTo>
                    <a:pt x="3523916" y="28921"/>
                  </a:lnTo>
                  <a:lnTo>
                    <a:pt x="3571122" y="44099"/>
                  </a:lnTo>
                  <a:lnTo>
                    <a:pt x="3615763" y="62542"/>
                  </a:lnTo>
                  <a:lnTo>
                    <a:pt x="3663202" y="87887"/>
                  </a:lnTo>
                  <a:lnTo>
                    <a:pt x="3703551" y="116378"/>
                  </a:lnTo>
                  <a:lnTo>
                    <a:pt x="3736335" y="147563"/>
                  </a:lnTo>
                  <a:lnTo>
                    <a:pt x="3761079" y="180991"/>
                  </a:lnTo>
                  <a:lnTo>
                    <a:pt x="3777307" y="216212"/>
                  </a:lnTo>
                  <a:lnTo>
                    <a:pt x="3839805" y="227934"/>
                  </a:lnTo>
                  <a:lnTo>
                    <a:pt x="3897882" y="243476"/>
                  </a:lnTo>
                  <a:lnTo>
                    <a:pt x="3951192" y="262506"/>
                  </a:lnTo>
                  <a:lnTo>
                    <a:pt x="3999390" y="284693"/>
                  </a:lnTo>
                  <a:lnTo>
                    <a:pt x="4042130" y="309702"/>
                  </a:lnTo>
                  <a:lnTo>
                    <a:pt x="4079067" y="337204"/>
                  </a:lnTo>
                  <a:lnTo>
                    <a:pt x="4109855" y="366864"/>
                  </a:lnTo>
                  <a:lnTo>
                    <a:pt x="4134149" y="398351"/>
                  </a:lnTo>
                  <a:lnTo>
                    <a:pt x="4161872" y="465476"/>
                  </a:lnTo>
                  <a:lnTo>
                    <a:pt x="4164611" y="500450"/>
                  </a:lnTo>
                  <a:lnTo>
                    <a:pt x="4159473" y="535921"/>
                  </a:lnTo>
                  <a:lnTo>
                    <a:pt x="4140969" y="581224"/>
                  </a:lnTo>
                  <a:lnTo>
                    <a:pt x="4121985" y="609531"/>
                  </a:lnTo>
                  <a:lnTo>
                    <a:pt x="4160820" y="640428"/>
                  </a:lnTo>
                  <a:lnTo>
                    <a:pt x="4193165" y="672700"/>
                  </a:lnTo>
                  <a:lnTo>
                    <a:pt x="4219083" y="706089"/>
                  </a:lnTo>
                  <a:lnTo>
                    <a:pt x="4238636" y="740335"/>
                  </a:lnTo>
                  <a:lnTo>
                    <a:pt x="4258892" y="810366"/>
                  </a:lnTo>
                  <a:lnTo>
                    <a:pt x="4259720" y="845634"/>
                  </a:lnTo>
                  <a:lnTo>
                    <a:pt x="4254430" y="880724"/>
                  </a:lnTo>
                  <a:lnTo>
                    <a:pt x="4225744" y="949337"/>
                  </a:lnTo>
                  <a:lnTo>
                    <a:pt x="4202472" y="982342"/>
                  </a:lnTo>
                  <a:lnTo>
                    <a:pt x="4173330" y="1014135"/>
                  </a:lnTo>
                  <a:lnTo>
                    <a:pt x="4138380" y="1044457"/>
                  </a:lnTo>
                  <a:lnTo>
                    <a:pt x="4097685" y="1073049"/>
                  </a:lnTo>
                  <a:lnTo>
                    <a:pt x="4051305" y="1099652"/>
                  </a:lnTo>
                  <a:lnTo>
                    <a:pt x="3999303" y="1124008"/>
                  </a:lnTo>
                  <a:lnTo>
                    <a:pt x="3952500" y="1142052"/>
                  </a:lnTo>
                  <a:lnTo>
                    <a:pt x="3903220" y="1157785"/>
                  </a:lnTo>
                  <a:lnTo>
                    <a:pt x="3851760" y="1171141"/>
                  </a:lnTo>
                  <a:lnTo>
                    <a:pt x="3798417" y="1182052"/>
                  </a:lnTo>
                  <a:lnTo>
                    <a:pt x="3743486" y="1190451"/>
                  </a:lnTo>
                  <a:lnTo>
                    <a:pt x="3687264" y="1196271"/>
                  </a:lnTo>
                  <a:lnTo>
                    <a:pt x="3683420" y="1230358"/>
                  </a:lnTo>
                  <a:lnTo>
                    <a:pt x="3656773" y="1295072"/>
                  </a:lnTo>
                  <a:lnTo>
                    <a:pt x="3607178" y="1353906"/>
                  </a:lnTo>
                  <a:lnTo>
                    <a:pt x="3574650" y="1380645"/>
                  </a:lnTo>
                  <a:lnTo>
                    <a:pt x="3537435" y="1405344"/>
                  </a:lnTo>
                  <a:lnTo>
                    <a:pt x="3495882" y="1427815"/>
                  </a:lnTo>
                  <a:lnTo>
                    <a:pt x="3450343" y="1447868"/>
                  </a:lnTo>
                  <a:lnTo>
                    <a:pt x="3401165" y="1465314"/>
                  </a:lnTo>
                  <a:lnTo>
                    <a:pt x="3348701" y="1479961"/>
                  </a:lnTo>
                  <a:lnTo>
                    <a:pt x="3293299" y="1491622"/>
                  </a:lnTo>
                  <a:lnTo>
                    <a:pt x="3235310" y="1500106"/>
                  </a:lnTo>
                  <a:lnTo>
                    <a:pt x="3175084" y="1505224"/>
                  </a:lnTo>
                  <a:lnTo>
                    <a:pt x="3112970" y="1506786"/>
                  </a:lnTo>
                  <a:lnTo>
                    <a:pt x="3060635" y="1505217"/>
                  </a:lnTo>
                  <a:lnTo>
                    <a:pt x="3008999" y="1501048"/>
                  </a:lnTo>
                  <a:lnTo>
                    <a:pt x="2958379" y="1494324"/>
                  </a:lnTo>
                  <a:lnTo>
                    <a:pt x="2909092" y="1485093"/>
                  </a:lnTo>
                  <a:lnTo>
                    <a:pt x="2861457" y="1473399"/>
                  </a:lnTo>
                  <a:lnTo>
                    <a:pt x="2815790" y="1459288"/>
                  </a:lnTo>
                  <a:lnTo>
                    <a:pt x="2796825" y="1489176"/>
                  </a:lnTo>
                  <a:lnTo>
                    <a:pt x="2746684" y="1544460"/>
                  </a:lnTo>
                  <a:lnTo>
                    <a:pt x="2716005" y="1569709"/>
                  </a:lnTo>
                  <a:lnTo>
                    <a:pt x="2681919" y="1593264"/>
                  </a:lnTo>
                  <a:lnTo>
                    <a:pt x="2644675" y="1615052"/>
                  </a:lnTo>
                  <a:lnTo>
                    <a:pt x="2604523" y="1634999"/>
                  </a:lnTo>
                  <a:lnTo>
                    <a:pt x="2561711" y="1653032"/>
                  </a:lnTo>
                  <a:lnTo>
                    <a:pt x="2516488" y="1669077"/>
                  </a:lnTo>
                  <a:lnTo>
                    <a:pt x="2469104" y="1683061"/>
                  </a:lnTo>
                  <a:lnTo>
                    <a:pt x="2419808" y="1694909"/>
                  </a:lnTo>
                  <a:lnTo>
                    <a:pt x="2368848" y="1704550"/>
                  </a:lnTo>
                  <a:lnTo>
                    <a:pt x="2316474" y="1711908"/>
                  </a:lnTo>
                  <a:lnTo>
                    <a:pt x="2262935" y="1716911"/>
                  </a:lnTo>
                  <a:lnTo>
                    <a:pt x="2208480" y="1719484"/>
                  </a:lnTo>
                  <a:lnTo>
                    <a:pt x="2153358" y="1719555"/>
                  </a:lnTo>
                  <a:lnTo>
                    <a:pt x="2097817" y="1717050"/>
                  </a:lnTo>
                  <a:lnTo>
                    <a:pt x="2042108" y="1711895"/>
                  </a:lnTo>
                  <a:lnTo>
                    <a:pt x="1986480" y="1704017"/>
                  </a:lnTo>
                  <a:lnTo>
                    <a:pt x="1932218" y="1693510"/>
                  </a:lnTo>
                  <a:lnTo>
                    <a:pt x="1880091" y="1680536"/>
                  </a:lnTo>
                  <a:lnTo>
                    <a:pt x="1830355" y="1665202"/>
                  </a:lnTo>
                  <a:lnTo>
                    <a:pt x="1783264" y="1647613"/>
                  </a:lnTo>
                  <a:lnTo>
                    <a:pt x="1739071" y="1627875"/>
                  </a:lnTo>
                  <a:lnTo>
                    <a:pt x="1698033" y="1606094"/>
                  </a:lnTo>
                  <a:lnTo>
                    <a:pt x="1660402" y="1582375"/>
                  </a:lnTo>
                  <a:lnTo>
                    <a:pt x="1626435" y="1556824"/>
                  </a:lnTo>
                  <a:lnTo>
                    <a:pt x="1578894" y="1571358"/>
                  </a:lnTo>
                  <a:lnTo>
                    <a:pt x="1530316" y="1583833"/>
                  </a:lnTo>
                  <a:lnTo>
                    <a:pt x="1480877" y="1594274"/>
                  </a:lnTo>
                  <a:lnTo>
                    <a:pt x="1430753" y="1602705"/>
                  </a:lnTo>
                  <a:lnTo>
                    <a:pt x="1380120" y="1609151"/>
                  </a:lnTo>
                  <a:lnTo>
                    <a:pt x="1329155" y="1613635"/>
                  </a:lnTo>
                  <a:lnTo>
                    <a:pt x="1278034" y="1616181"/>
                  </a:lnTo>
                  <a:lnTo>
                    <a:pt x="1226934" y="1616815"/>
                  </a:lnTo>
                  <a:lnTo>
                    <a:pt x="1176032" y="1615561"/>
                  </a:lnTo>
                  <a:lnTo>
                    <a:pt x="1125503" y="1612442"/>
                  </a:lnTo>
                  <a:lnTo>
                    <a:pt x="1075524" y="1607484"/>
                  </a:lnTo>
                  <a:lnTo>
                    <a:pt x="1026272" y="1600710"/>
                  </a:lnTo>
                  <a:lnTo>
                    <a:pt x="977922" y="1592144"/>
                  </a:lnTo>
                  <a:lnTo>
                    <a:pt x="930653" y="1581812"/>
                  </a:lnTo>
                  <a:lnTo>
                    <a:pt x="884639" y="1569736"/>
                  </a:lnTo>
                  <a:lnTo>
                    <a:pt x="840057" y="1555943"/>
                  </a:lnTo>
                  <a:lnTo>
                    <a:pt x="797085" y="1540455"/>
                  </a:lnTo>
                  <a:lnTo>
                    <a:pt x="755897" y="1523298"/>
                  </a:lnTo>
                  <a:lnTo>
                    <a:pt x="716671" y="1504495"/>
                  </a:lnTo>
                  <a:lnTo>
                    <a:pt x="679584" y="1484071"/>
                  </a:lnTo>
                  <a:lnTo>
                    <a:pt x="644811" y="1462050"/>
                  </a:lnTo>
                  <a:lnTo>
                    <a:pt x="612528" y="1438456"/>
                  </a:lnTo>
                  <a:lnTo>
                    <a:pt x="582914" y="1413314"/>
                  </a:lnTo>
                  <a:lnTo>
                    <a:pt x="574887" y="1405821"/>
                  </a:lnTo>
                  <a:lnTo>
                    <a:pt x="516554" y="1407402"/>
                  </a:lnTo>
                  <a:lnTo>
                    <a:pt x="459713" y="1404750"/>
                  </a:lnTo>
                  <a:lnTo>
                    <a:pt x="404933" y="1398112"/>
                  </a:lnTo>
                  <a:lnTo>
                    <a:pt x="352780" y="1387731"/>
                  </a:lnTo>
                  <a:lnTo>
                    <a:pt x="303823" y="1373852"/>
                  </a:lnTo>
                  <a:lnTo>
                    <a:pt x="258630" y="1356720"/>
                  </a:lnTo>
                  <a:lnTo>
                    <a:pt x="217769" y="1336579"/>
                  </a:lnTo>
                  <a:lnTo>
                    <a:pt x="181806" y="1313676"/>
                  </a:lnTo>
                  <a:lnTo>
                    <a:pt x="151311" y="1288253"/>
                  </a:lnTo>
                  <a:lnTo>
                    <a:pt x="108994" y="1230830"/>
                  </a:lnTo>
                  <a:lnTo>
                    <a:pt x="96107" y="1158164"/>
                  </a:lnTo>
                  <a:lnTo>
                    <a:pt x="106833" y="1117881"/>
                  </a:lnTo>
                  <a:lnTo>
                    <a:pt x="129959" y="1079341"/>
                  </a:lnTo>
                  <a:lnTo>
                    <a:pt x="164957" y="1043416"/>
                  </a:lnTo>
                  <a:lnTo>
                    <a:pt x="211299" y="1010978"/>
                  </a:lnTo>
                  <a:lnTo>
                    <a:pt x="159071" y="991095"/>
                  </a:lnTo>
                  <a:lnTo>
                    <a:pt x="113795" y="967802"/>
                  </a:lnTo>
                  <a:lnTo>
                    <a:pt x="75710" y="941599"/>
                  </a:lnTo>
                  <a:lnTo>
                    <a:pt x="45051" y="912986"/>
                  </a:lnTo>
                  <a:lnTo>
                    <a:pt x="22055" y="882463"/>
                  </a:lnTo>
                  <a:lnTo>
                    <a:pt x="0" y="817692"/>
                  </a:lnTo>
                  <a:lnTo>
                    <a:pt x="1414" y="784444"/>
                  </a:lnTo>
                  <a:lnTo>
                    <a:pt x="30309" y="718725"/>
                  </a:lnTo>
                  <a:lnTo>
                    <a:pt x="58264" y="687255"/>
                  </a:lnTo>
                  <a:lnTo>
                    <a:pt x="90869" y="660779"/>
                  </a:lnTo>
                  <a:lnTo>
                    <a:pt x="129184" y="637237"/>
                  </a:lnTo>
                  <a:lnTo>
                    <a:pt x="172559" y="616859"/>
                  </a:lnTo>
                  <a:lnTo>
                    <a:pt x="220345" y="599873"/>
                  </a:lnTo>
                  <a:lnTo>
                    <a:pt x="271891" y="586509"/>
                  </a:lnTo>
                  <a:lnTo>
                    <a:pt x="326547" y="576994"/>
                  </a:lnTo>
                  <a:lnTo>
                    <a:pt x="383663" y="571558"/>
                  </a:lnTo>
                  <a:lnTo>
                    <a:pt x="387257" y="566224"/>
                  </a:lnTo>
                  <a:close/>
                </a:path>
                <a:path w="4467225" h="1719580">
                  <a:moveTo>
                    <a:pt x="4467171" y="434525"/>
                  </a:moveTo>
                  <a:lnTo>
                    <a:pt x="4459868" y="479806"/>
                  </a:lnTo>
                  <a:lnTo>
                    <a:pt x="4439531" y="519131"/>
                  </a:lnTo>
                  <a:lnTo>
                    <a:pt x="4408521" y="550142"/>
                  </a:lnTo>
                  <a:lnTo>
                    <a:pt x="4369196" y="570478"/>
                  </a:lnTo>
                  <a:lnTo>
                    <a:pt x="4323915" y="577781"/>
                  </a:lnTo>
                  <a:lnTo>
                    <a:pt x="4278633" y="570478"/>
                  </a:lnTo>
                  <a:lnTo>
                    <a:pt x="4239308" y="550142"/>
                  </a:lnTo>
                  <a:lnTo>
                    <a:pt x="4208298" y="519131"/>
                  </a:lnTo>
                  <a:lnTo>
                    <a:pt x="4187962" y="479806"/>
                  </a:lnTo>
                  <a:lnTo>
                    <a:pt x="4180659" y="434525"/>
                  </a:lnTo>
                  <a:lnTo>
                    <a:pt x="4187962" y="389244"/>
                  </a:lnTo>
                  <a:lnTo>
                    <a:pt x="4208298" y="349919"/>
                  </a:lnTo>
                  <a:lnTo>
                    <a:pt x="4239308" y="318908"/>
                  </a:lnTo>
                  <a:lnTo>
                    <a:pt x="4278633" y="298572"/>
                  </a:lnTo>
                  <a:lnTo>
                    <a:pt x="4323915" y="291269"/>
                  </a:lnTo>
                  <a:lnTo>
                    <a:pt x="4369196" y="298572"/>
                  </a:lnTo>
                  <a:lnTo>
                    <a:pt x="4408521" y="318908"/>
                  </a:lnTo>
                  <a:lnTo>
                    <a:pt x="4439531" y="349919"/>
                  </a:lnTo>
                  <a:lnTo>
                    <a:pt x="4459868" y="389244"/>
                  </a:lnTo>
                  <a:lnTo>
                    <a:pt x="4467171" y="434525"/>
                  </a:lnTo>
                  <a:close/>
                </a:path>
                <a:path w="4467225" h="1719580">
                  <a:moveTo>
                    <a:pt x="465362" y="1035997"/>
                  </a:moveTo>
                  <a:lnTo>
                    <a:pt x="413213" y="1036511"/>
                  </a:lnTo>
                  <a:lnTo>
                    <a:pt x="361626" y="1033526"/>
                  </a:lnTo>
                  <a:lnTo>
                    <a:pt x="311164" y="1027109"/>
                  </a:lnTo>
                  <a:lnTo>
                    <a:pt x="262387" y="1017327"/>
                  </a:lnTo>
                  <a:lnTo>
                    <a:pt x="215858" y="1004247"/>
                  </a:lnTo>
                </a:path>
                <a:path w="4467225" h="1719580">
                  <a:moveTo>
                    <a:pt x="685492" y="1383088"/>
                  </a:moveTo>
                  <a:lnTo>
                    <a:pt x="658929" y="1388345"/>
                  </a:lnTo>
                  <a:lnTo>
                    <a:pt x="631823" y="1392661"/>
                  </a:lnTo>
                  <a:lnTo>
                    <a:pt x="604262" y="1396000"/>
                  </a:lnTo>
                  <a:lnTo>
                    <a:pt x="576335" y="1398328"/>
                  </a:lnTo>
                </a:path>
                <a:path w="4467225" h="1719580">
                  <a:moveTo>
                    <a:pt x="1626181" y="1549839"/>
                  </a:moveTo>
                  <a:lnTo>
                    <a:pt x="1607204" y="1533273"/>
                  </a:lnTo>
                  <a:lnTo>
                    <a:pt x="1589906" y="1516184"/>
                  </a:lnTo>
                  <a:lnTo>
                    <a:pt x="1574299" y="1498618"/>
                  </a:lnTo>
                  <a:lnTo>
                    <a:pt x="1560395" y="1480624"/>
                  </a:lnTo>
                </a:path>
                <a:path w="4467225" h="1719580">
                  <a:moveTo>
                    <a:pt x="2842460" y="1377246"/>
                  </a:moveTo>
                  <a:lnTo>
                    <a:pt x="2838602" y="1396506"/>
                  </a:lnTo>
                  <a:lnTo>
                    <a:pt x="2832935" y="1415600"/>
                  </a:lnTo>
                  <a:lnTo>
                    <a:pt x="2825457" y="1434503"/>
                  </a:lnTo>
                  <a:lnTo>
                    <a:pt x="2816171" y="1453192"/>
                  </a:lnTo>
                </a:path>
                <a:path w="4467225" h="1719580">
                  <a:moveTo>
                    <a:pt x="3364684" y="907727"/>
                  </a:moveTo>
                  <a:lnTo>
                    <a:pt x="3421654" y="925259"/>
                  </a:lnTo>
                  <a:lnTo>
                    <a:pt x="3473938" y="945965"/>
                  </a:lnTo>
                  <a:lnTo>
                    <a:pt x="3521214" y="969561"/>
                  </a:lnTo>
                  <a:lnTo>
                    <a:pt x="3563161" y="995761"/>
                  </a:lnTo>
                  <a:lnTo>
                    <a:pt x="3599459" y="1024281"/>
                  </a:lnTo>
                  <a:lnTo>
                    <a:pt x="3629786" y="1054836"/>
                  </a:lnTo>
                  <a:lnTo>
                    <a:pt x="3653823" y="1087140"/>
                  </a:lnTo>
                  <a:lnTo>
                    <a:pt x="3681739" y="1155856"/>
                  </a:lnTo>
                  <a:lnTo>
                    <a:pt x="3684978" y="1191699"/>
                  </a:lnTo>
                </a:path>
                <a:path w="4467225" h="1719580">
                  <a:moveTo>
                    <a:pt x="4120080" y="605340"/>
                  </a:moveTo>
                  <a:lnTo>
                    <a:pt x="4092991" y="635203"/>
                  </a:lnTo>
                  <a:lnTo>
                    <a:pt x="4059961" y="663077"/>
                  </a:lnTo>
                  <a:lnTo>
                    <a:pt x="4021335" y="688690"/>
                  </a:lnTo>
                  <a:lnTo>
                    <a:pt x="3977459" y="711766"/>
                  </a:lnTo>
                </a:path>
                <a:path w="4467225" h="1719580">
                  <a:moveTo>
                    <a:pt x="3777815" y="210243"/>
                  </a:moveTo>
                  <a:lnTo>
                    <a:pt x="3781363" y="222745"/>
                  </a:lnTo>
                  <a:lnTo>
                    <a:pt x="3783815" y="235294"/>
                  </a:lnTo>
                  <a:lnTo>
                    <a:pt x="3785173" y="247891"/>
                  </a:lnTo>
                  <a:lnTo>
                    <a:pt x="3785435" y="260535"/>
                  </a:lnTo>
                </a:path>
                <a:path w="4467225" h="1719580">
                  <a:moveTo>
                    <a:pt x="2867225" y="151569"/>
                  </a:moveTo>
                  <a:lnTo>
                    <a:pt x="2882260" y="134529"/>
                  </a:lnTo>
                  <a:lnTo>
                    <a:pt x="2899498" y="118120"/>
                  </a:lnTo>
                  <a:lnTo>
                    <a:pt x="2918856" y="102402"/>
                  </a:lnTo>
                  <a:lnTo>
                    <a:pt x="2940250" y="87434"/>
                  </a:lnTo>
                </a:path>
                <a:path w="4467225" h="1719580">
                  <a:moveTo>
                    <a:pt x="2183965" y="182176"/>
                  </a:moveTo>
                  <a:lnTo>
                    <a:pt x="2190410" y="167916"/>
                  </a:lnTo>
                  <a:lnTo>
                    <a:pt x="2198474" y="153919"/>
                  </a:lnTo>
                  <a:lnTo>
                    <a:pt x="2208110" y="140207"/>
                  </a:lnTo>
                  <a:lnTo>
                    <a:pt x="2219271" y="126804"/>
                  </a:lnTo>
                </a:path>
                <a:path w="4467225" h="1719580">
                  <a:moveTo>
                    <a:pt x="1382087" y="200972"/>
                  </a:moveTo>
                  <a:lnTo>
                    <a:pt x="1416269" y="212775"/>
                  </a:lnTo>
                  <a:lnTo>
                    <a:pt x="1449047" y="225674"/>
                  </a:lnTo>
                  <a:lnTo>
                    <a:pt x="1480349" y="239620"/>
                  </a:lnTo>
                  <a:lnTo>
                    <a:pt x="1510103" y="254566"/>
                  </a:lnTo>
                </a:path>
                <a:path w="4467225" h="1719580">
                  <a:moveTo>
                    <a:pt x="409609" y="622612"/>
                  </a:moveTo>
                  <a:lnTo>
                    <a:pt x="402502" y="608712"/>
                  </a:lnTo>
                  <a:lnTo>
                    <a:pt x="396406" y="594656"/>
                  </a:lnTo>
                  <a:lnTo>
                    <a:pt x="391327" y="580482"/>
                  </a:lnTo>
                  <a:lnTo>
                    <a:pt x="387270" y="566224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61999" y="1381201"/>
            <a:ext cx="315912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35">
                <a:solidFill>
                  <a:srgbClr val="FFFFFF"/>
                </a:solidFill>
              </a:rPr>
              <a:t>Want</a:t>
            </a:r>
            <a:r>
              <a:rPr dirty="0" sz="3200" spc="-20">
                <a:solidFill>
                  <a:srgbClr val="FFFFFF"/>
                </a:solidFill>
              </a:rPr>
              <a:t> </a:t>
            </a:r>
            <a:r>
              <a:rPr dirty="0" sz="3200" spc="-5">
                <a:solidFill>
                  <a:srgbClr val="FFFFFF"/>
                </a:solidFill>
              </a:rPr>
              <a:t>some</a:t>
            </a:r>
            <a:r>
              <a:rPr dirty="0" sz="3200" spc="-30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more</a:t>
            </a:r>
            <a:r>
              <a:rPr dirty="0" sz="3200" spc="-3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?</a:t>
            </a:r>
            <a:endParaRPr sz="3200"/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1630" y="1170889"/>
            <a:ext cx="3256279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/>
              <a:t>P</a:t>
            </a:r>
            <a:r>
              <a:rPr dirty="0" sz="4800" spc="-70"/>
              <a:t>r</a:t>
            </a:r>
            <a:r>
              <a:rPr dirty="0" sz="4800"/>
              <a:t>e</a:t>
            </a:r>
            <a:r>
              <a:rPr dirty="0" sz="4800" spc="-70"/>
              <a:t>r</a:t>
            </a:r>
            <a:r>
              <a:rPr dirty="0" sz="4800"/>
              <a:t>equisi</a:t>
            </a:r>
            <a:r>
              <a:rPr dirty="0" sz="4800" spc="-65"/>
              <a:t>t</a:t>
            </a:r>
            <a:r>
              <a:rPr dirty="0" sz="4800"/>
              <a:t>es</a:t>
            </a:r>
            <a:endParaRPr sz="4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136" y="2281427"/>
            <a:ext cx="8081772" cy="25923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9779" y="947420"/>
            <a:ext cx="603059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Principle</a:t>
            </a:r>
            <a:r>
              <a:rPr dirty="0" sz="3600" spc="-80"/>
              <a:t> </a:t>
            </a:r>
            <a:r>
              <a:rPr dirty="0" sz="3600"/>
              <a:t>4:</a:t>
            </a:r>
            <a:endParaRPr sz="3600"/>
          </a:p>
          <a:p>
            <a:pPr marL="12700">
              <a:lnSpc>
                <a:spcPct val="100000"/>
              </a:lnSpc>
            </a:pPr>
            <a:r>
              <a:rPr dirty="0" sz="3600" spc="-10"/>
              <a:t>Critical</a:t>
            </a:r>
            <a:r>
              <a:rPr dirty="0" sz="3600" spc="-25"/>
              <a:t> </a:t>
            </a:r>
            <a:r>
              <a:rPr dirty="0" sz="3600" spc="-20"/>
              <a:t>Control</a:t>
            </a:r>
            <a:r>
              <a:rPr dirty="0" sz="3600" spc="-15"/>
              <a:t> </a:t>
            </a:r>
            <a:r>
              <a:rPr dirty="0" sz="3600" spc="-25"/>
              <a:t>Point</a:t>
            </a:r>
            <a:r>
              <a:rPr dirty="0" sz="3600"/>
              <a:t> </a:t>
            </a:r>
            <a:r>
              <a:rPr dirty="0" sz="3600" spc="-10"/>
              <a:t>Monitoring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215" y="323088"/>
            <a:ext cx="2266188" cy="21716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591" y="2951988"/>
            <a:ext cx="8200644" cy="257251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419" y="311276"/>
            <a:ext cx="519938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What</a:t>
            </a:r>
            <a:r>
              <a:rPr dirty="0" sz="4400" spc="-15"/>
              <a:t> </a:t>
            </a:r>
            <a:r>
              <a:rPr dirty="0" sz="4400" spc="-10"/>
              <a:t>is</a:t>
            </a:r>
            <a:r>
              <a:rPr dirty="0" sz="4400" spc="-15"/>
              <a:t> </a:t>
            </a:r>
            <a:r>
              <a:rPr dirty="0" sz="4400"/>
              <a:t>a</a:t>
            </a:r>
            <a:r>
              <a:rPr dirty="0" sz="4400" spc="-10"/>
              <a:t> Monitoring</a:t>
            </a:r>
            <a:r>
              <a:rPr dirty="0" sz="4400" spc="-15"/>
              <a:t> </a:t>
            </a:r>
            <a:r>
              <a:rPr dirty="0" sz="4400"/>
              <a:t>?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710183" y="1283208"/>
            <a:ext cx="8150859" cy="4628515"/>
            <a:chOff x="710183" y="1283208"/>
            <a:chExt cx="8150859" cy="4628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091" y="1283208"/>
              <a:ext cx="8124444" cy="22661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183" y="3540252"/>
              <a:ext cx="8089392" cy="237134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592836"/>
            <a:ext cx="8502650" cy="5654040"/>
            <a:chOff x="414527" y="592836"/>
            <a:chExt cx="8502650" cy="5654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592836"/>
              <a:ext cx="8502396" cy="25496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2019" y="2996184"/>
              <a:ext cx="4114800" cy="325069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10759" y="3597655"/>
            <a:ext cx="94869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C00000"/>
                </a:solidFill>
                <a:latin typeface="Comic Sans MS"/>
                <a:cs typeface="Comic Sans MS"/>
              </a:rPr>
              <a:t>What</a:t>
            </a:r>
            <a:r>
              <a:rPr dirty="0" sz="2000" spc="-125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0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5801995" y="2760345"/>
            <a:ext cx="780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00000"/>
                </a:solidFill>
                <a:latin typeface="Comic Sans MS"/>
                <a:cs typeface="Comic Sans MS"/>
              </a:rPr>
              <a:t>How</a:t>
            </a:r>
            <a:r>
              <a:rPr dirty="0" sz="2000" spc="-100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0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37118" y="4636084"/>
            <a:ext cx="82232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00000"/>
                </a:solidFill>
                <a:latin typeface="Comic Sans MS"/>
                <a:cs typeface="Comic Sans MS"/>
              </a:rPr>
              <a:t>Who</a:t>
            </a:r>
            <a:r>
              <a:rPr dirty="0" sz="2000" spc="-114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0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8311" y="2439923"/>
            <a:ext cx="1778635" cy="70866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3020" rIns="0" bIns="0" rtlCol="0" vert="horz">
            <a:spAutoFit/>
          </a:bodyPr>
          <a:lstStyle/>
          <a:p>
            <a:pPr marL="202565" marR="177800">
              <a:lnSpc>
                <a:spcPct val="100000"/>
              </a:lnSpc>
              <a:spcBef>
                <a:spcPts val="260"/>
              </a:spcBef>
            </a:pPr>
            <a:r>
              <a:rPr dirty="0" sz="2000" b="1">
                <a:solidFill>
                  <a:srgbClr val="C00000"/>
                </a:solidFill>
                <a:latin typeface="Comic Sans MS"/>
                <a:cs typeface="Comic Sans MS"/>
              </a:rPr>
              <a:t>When ? </a:t>
            </a:r>
            <a:r>
              <a:rPr dirty="0" sz="2000" spc="5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Comic Sans MS"/>
                <a:cs typeface="Comic Sans MS"/>
              </a:rPr>
              <a:t>(frequ</a:t>
            </a:r>
            <a:r>
              <a:rPr dirty="0" sz="2000" spc="-10" b="1">
                <a:solidFill>
                  <a:srgbClr val="C00000"/>
                </a:solidFill>
                <a:latin typeface="Comic Sans MS"/>
                <a:cs typeface="Comic Sans MS"/>
              </a:rPr>
              <a:t>e</a:t>
            </a:r>
            <a:r>
              <a:rPr dirty="0" sz="2000" spc="-5" b="1">
                <a:solidFill>
                  <a:srgbClr val="C00000"/>
                </a:solidFill>
                <a:latin typeface="Comic Sans MS"/>
                <a:cs typeface="Comic Sans MS"/>
              </a:rPr>
              <a:t>nc</a:t>
            </a:r>
            <a:r>
              <a:rPr dirty="0" sz="2000" spc="-10" b="1">
                <a:solidFill>
                  <a:srgbClr val="C00000"/>
                </a:solidFill>
                <a:latin typeface="Comic Sans MS"/>
                <a:cs typeface="Comic Sans MS"/>
              </a:rPr>
              <a:t>y</a:t>
            </a:r>
            <a:r>
              <a:rPr dirty="0" sz="2000" b="1">
                <a:solidFill>
                  <a:srgbClr val="C00000"/>
                </a:solidFill>
                <a:latin typeface="Comic Sans MS"/>
                <a:cs typeface="Comic Sans MS"/>
              </a:rPr>
              <a:t>)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7075" y="3835145"/>
            <a:ext cx="395097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44536A"/>
                </a:solidFill>
                <a:latin typeface="Calibri"/>
                <a:cs typeface="Calibri"/>
              </a:rPr>
              <a:t>4 </a:t>
            </a:r>
            <a:r>
              <a:rPr dirty="0" sz="3600" spc="-15">
                <a:solidFill>
                  <a:srgbClr val="44536A"/>
                </a:solidFill>
                <a:latin typeface="Calibri"/>
                <a:cs typeface="Calibri"/>
              </a:rPr>
              <a:t>required </a:t>
            </a:r>
            <a:r>
              <a:rPr dirty="0" sz="3600" spc="-5">
                <a:solidFill>
                  <a:srgbClr val="44536A"/>
                </a:solidFill>
                <a:latin typeface="Calibri"/>
                <a:cs typeface="Calibri"/>
              </a:rPr>
              <a:t>parts </a:t>
            </a:r>
            <a:r>
              <a:rPr dirty="0" sz="3600" spc="-3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dirty="0" sz="3600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15">
                <a:solidFill>
                  <a:srgbClr val="44536A"/>
                </a:solidFill>
                <a:latin typeface="Calibri"/>
                <a:cs typeface="Calibri"/>
              </a:rPr>
              <a:t>proper</a:t>
            </a:r>
            <a:r>
              <a:rPr dirty="0" sz="3600" spc="-8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15">
                <a:solidFill>
                  <a:srgbClr val="44536A"/>
                </a:solidFill>
                <a:latin typeface="Calibri"/>
                <a:cs typeface="Calibri"/>
              </a:rPr>
              <a:t>MONITORING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2420" y="344424"/>
            <a:ext cx="8580120" cy="4337685"/>
            <a:chOff x="312420" y="344424"/>
            <a:chExt cx="8580120" cy="4337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420" y="2545079"/>
              <a:ext cx="8580120" cy="21366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2104" y="344424"/>
              <a:ext cx="3157728" cy="279196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81473" y="556005"/>
            <a:ext cx="113728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C00000"/>
                </a:solidFill>
                <a:latin typeface="Comic Sans MS"/>
                <a:cs typeface="Comic Sans MS"/>
              </a:rPr>
              <a:t>What</a:t>
            </a:r>
            <a:r>
              <a:rPr dirty="0" sz="2400" spc="-95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4819" y="425195"/>
            <a:ext cx="8453755" cy="4203700"/>
            <a:chOff x="464819" y="425195"/>
            <a:chExt cx="8453755" cy="4203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819" y="2293619"/>
              <a:ext cx="8453628" cy="23347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3960" y="425195"/>
              <a:ext cx="3157728" cy="27934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6850" y="443865"/>
            <a:ext cx="931544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C00000"/>
                </a:solidFill>
                <a:latin typeface="Comic Sans MS"/>
                <a:cs typeface="Comic Sans MS"/>
              </a:rPr>
              <a:t>How</a:t>
            </a:r>
            <a:r>
              <a:rPr dirty="0" sz="2400" spc="-105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3983" y="781812"/>
            <a:ext cx="8178165" cy="4032885"/>
            <a:chOff x="633983" y="781812"/>
            <a:chExt cx="8178165" cy="4032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983" y="2578607"/>
              <a:ext cx="8177783" cy="22357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8343" y="781812"/>
              <a:ext cx="3157728" cy="279196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38344" y="524255"/>
            <a:ext cx="3157855" cy="462280"/>
          </a:xfrm>
          <a:prstGeom prst="rect"/>
          <a:solidFill>
            <a:srgbClr val="FFFFFF"/>
          </a:solidFill>
        </p:spPr>
        <p:txBody>
          <a:bodyPr wrap="square" lIns="0" tIns="31115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245"/>
              </a:spcBef>
            </a:pPr>
            <a:r>
              <a:rPr dirty="0" sz="2400" b="1">
                <a:solidFill>
                  <a:srgbClr val="C00000"/>
                </a:solidFill>
                <a:latin typeface="Comic Sans MS"/>
                <a:cs typeface="Comic Sans MS"/>
              </a:rPr>
              <a:t>When</a:t>
            </a:r>
            <a:r>
              <a:rPr dirty="0" sz="2400" spc="-30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r>
              <a:rPr dirty="0" sz="2400" spc="-30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Comic Sans MS"/>
                <a:cs typeface="Comic Sans MS"/>
              </a:rPr>
              <a:t>(frequency)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6072" y="554736"/>
            <a:ext cx="8274050" cy="3775075"/>
            <a:chOff x="576072" y="554736"/>
            <a:chExt cx="8274050" cy="3775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072" y="2293619"/>
              <a:ext cx="8273796" cy="20360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8616" y="554736"/>
              <a:ext cx="3157728" cy="279196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71131" y="1831848"/>
            <a:ext cx="1315720" cy="462280"/>
          </a:xfrm>
          <a:prstGeom prst="rect"/>
          <a:solidFill>
            <a:srgbClr val="FFFFFF"/>
          </a:solidFill>
        </p:spPr>
        <p:txBody>
          <a:bodyPr wrap="square" lIns="0" tIns="30480" rIns="0" bIns="0" rtlCol="0" vert="horz">
            <a:spAutoFit/>
          </a:bodyPr>
          <a:lstStyle/>
          <a:p>
            <a:pPr marL="169545">
              <a:lnSpc>
                <a:spcPct val="100000"/>
              </a:lnSpc>
              <a:spcBef>
                <a:spcPts val="240"/>
              </a:spcBef>
            </a:pPr>
            <a:r>
              <a:rPr dirty="0" sz="2400" b="1">
                <a:solidFill>
                  <a:srgbClr val="C00000"/>
                </a:solidFill>
                <a:latin typeface="Comic Sans MS"/>
                <a:cs typeface="Comic Sans MS"/>
              </a:rPr>
              <a:t>Who</a:t>
            </a:r>
            <a:r>
              <a:rPr dirty="0" sz="2400" spc="-50" b="1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487" y="1917192"/>
            <a:ext cx="8388096" cy="29596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5813" y="720089"/>
            <a:ext cx="644842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Monitoring </a:t>
            </a:r>
            <a:r>
              <a:rPr dirty="0" sz="4400" spc="-15"/>
              <a:t>requires</a:t>
            </a:r>
            <a:r>
              <a:rPr dirty="0" sz="4400" spc="-10"/>
              <a:t> training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3355" y="425195"/>
            <a:ext cx="7429500" cy="30845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3355" y="3703320"/>
            <a:ext cx="8005572" cy="229514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5760" y="258013"/>
            <a:ext cx="697674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/>
              <a:t>Monitoring</a:t>
            </a:r>
            <a:r>
              <a:rPr dirty="0" sz="3600" spc="-35"/>
              <a:t> </a:t>
            </a:r>
            <a:r>
              <a:rPr dirty="0" sz="3600" spc="-25"/>
              <a:t>for</a:t>
            </a:r>
            <a:r>
              <a:rPr dirty="0" sz="3600" spc="-30"/>
              <a:t> </a:t>
            </a:r>
            <a:r>
              <a:rPr dirty="0" sz="3600" spc="-10"/>
              <a:t>XYZ</a:t>
            </a:r>
            <a:r>
              <a:rPr dirty="0" sz="3600" spc="-25"/>
              <a:t> </a:t>
            </a:r>
            <a:r>
              <a:rPr dirty="0" sz="3600" spc="-20"/>
              <a:t>Seafood</a:t>
            </a:r>
            <a:r>
              <a:rPr dirty="0" sz="3600" spc="-10"/>
              <a:t> </a:t>
            </a:r>
            <a:r>
              <a:rPr dirty="0" sz="3600" spc="-15"/>
              <a:t>Company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0" y="982980"/>
            <a:ext cx="9144000" cy="5621020"/>
            <a:chOff x="0" y="982980"/>
            <a:chExt cx="9144000" cy="56210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82980"/>
              <a:ext cx="9143999" cy="56205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88157" y="1858518"/>
              <a:ext cx="2860675" cy="3275329"/>
            </a:xfrm>
            <a:custGeom>
              <a:avLst/>
              <a:gdLst/>
              <a:ahLst/>
              <a:cxnLst/>
              <a:rect l="l" t="t" r="r" b="b"/>
              <a:pathLst>
                <a:path w="2860675" h="3275329">
                  <a:moveTo>
                    <a:pt x="0" y="3275076"/>
                  </a:moveTo>
                  <a:lnTo>
                    <a:pt x="2860547" y="3275076"/>
                  </a:lnTo>
                  <a:lnTo>
                    <a:pt x="2860547" y="0"/>
                  </a:lnTo>
                  <a:lnTo>
                    <a:pt x="0" y="0"/>
                  </a:lnTo>
                  <a:lnTo>
                    <a:pt x="0" y="3275076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7830" y="2179828"/>
              <a:ext cx="2257031" cy="27764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2829" y="2226818"/>
              <a:ext cx="1661287" cy="9779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128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888" y="720851"/>
            <a:ext cx="8545068" cy="44866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1560" y="3255264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80975">
              <a:lnSpc>
                <a:spcPct val="100000"/>
              </a:lnSpc>
              <a:spcBef>
                <a:spcPts val="95"/>
              </a:spcBef>
              <a:tabLst>
                <a:tab pos="3453765" algn="l"/>
              </a:tabLst>
            </a:pPr>
            <a:r>
              <a:rPr dirty="0" spc="-5"/>
              <a:t>End</a:t>
            </a:r>
            <a:r>
              <a:rPr dirty="0"/>
              <a:t> </a:t>
            </a:r>
            <a:r>
              <a:rPr dirty="0" spc="-15"/>
              <a:t>Chapter</a:t>
            </a:r>
            <a:r>
              <a:rPr dirty="0" spc="10"/>
              <a:t> </a:t>
            </a:r>
            <a:r>
              <a:rPr dirty="0" spc="-5"/>
              <a:t>8:	</a:t>
            </a:r>
            <a:r>
              <a:rPr dirty="0" spc="-10"/>
              <a:t>Principle</a:t>
            </a:r>
            <a:r>
              <a:rPr dirty="0" spc="-55"/>
              <a:t> </a:t>
            </a:r>
            <a:r>
              <a:rPr dirty="0" spc="-5"/>
              <a:t>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75558" y="1879549"/>
            <a:ext cx="316103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5">
                <a:solidFill>
                  <a:srgbClr val="1F3863"/>
                </a:solidFill>
                <a:latin typeface="Calibri"/>
                <a:cs typeface="Calibri"/>
              </a:rPr>
              <a:t>MONITORING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43198" y="873074"/>
            <a:ext cx="379158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Principle 5: </a:t>
            </a:r>
            <a:r>
              <a:rPr dirty="0"/>
              <a:t> </a:t>
            </a:r>
            <a:r>
              <a:rPr dirty="0" spc="-10"/>
              <a:t>Corrective</a:t>
            </a:r>
            <a:r>
              <a:rPr dirty="0" spc="-65"/>
              <a:t> </a:t>
            </a:r>
            <a:r>
              <a:rPr dirty="0" spc="-5"/>
              <a:t>Actions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595" y="341375"/>
            <a:ext cx="2266188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780" y="2932176"/>
            <a:ext cx="8218932" cy="222656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6337" y="620395"/>
            <a:ext cx="6785609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"/>
              <a:t>What</a:t>
            </a:r>
            <a:r>
              <a:rPr dirty="0" sz="4400" spc="-15"/>
              <a:t> </a:t>
            </a:r>
            <a:r>
              <a:rPr dirty="0" sz="4400" spc="-25"/>
              <a:t>are</a:t>
            </a:r>
            <a:r>
              <a:rPr dirty="0" sz="4400" spc="-15"/>
              <a:t> </a:t>
            </a:r>
            <a:r>
              <a:rPr dirty="0" sz="4400" spc="-10"/>
              <a:t>Corrective </a:t>
            </a:r>
            <a:r>
              <a:rPr dirty="0" sz="4400" spc="-5"/>
              <a:t>Actions</a:t>
            </a:r>
            <a:r>
              <a:rPr dirty="0" sz="4400"/>
              <a:t> ?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027" y="4174235"/>
            <a:ext cx="8298180" cy="14554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027" y="1746504"/>
            <a:ext cx="8298180" cy="196900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019" y="714755"/>
            <a:ext cx="8095488" cy="27096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37563" y="3656202"/>
            <a:ext cx="6745605" cy="19773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3200" spc="-5">
                <a:solidFill>
                  <a:srgbClr val="44536A"/>
                </a:solidFill>
                <a:latin typeface="Calibri"/>
                <a:cs typeface="Calibri"/>
              </a:rPr>
              <a:t>Identify</a:t>
            </a:r>
            <a:r>
              <a:rPr dirty="0" sz="32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200" spc="-15">
                <a:solidFill>
                  <a:srgbClr val="44536A"/>
                </a:solidFill>
                <a:latin typeface="Calibri"/>
                <a:cs typeface="Calibri"/>
              </a:rPr>
              <a:t>involved product</a:t>
            </a:r>
            <a:endParaRPr sz="32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3200" spc="-5">
                <a:solidFill>
                  <a:srgbClr val="44536A"/>
                </a:solidFill>
                <a:latin typeface="Calibri"/>
                <a:cs typeface="Calibri"/>
              </a:rPr>
              <a:t>Assess </a:t>
            </a:r>
            <a:r>
              <a:rPr dirty="0" sz="3200" spc="-25">
                <a:solidFill>
                  <a:srgbClr val="44536A"/>
                </a:solidFill>
                <a:latin typeface="Calibri"/>
                <a:cs typeface="Calibri"/>
              </a:rPr>
              <a:t>safety</a:t>
            </a:r>
            <a:r>
              <a:rPr dirty="0" sz="3200">
                <a:solidFill>
                  <a:srgbClr val="44536A"/>
                </a:solidFill>
                <a:latin typeface="Calibri"/>
                <a:cs typeface="Calibri"/>
              </a:rPr>
              <a:t> and </a:t>
            </a:r>
            <a:r>
              <a:rPr dirty="0" sz="3200" spc="-10">
                <a:solidFill>
                  <a:srgbClr val="44536A"/>
                </a:solidFill>
                <a:latin typeface="Calibri"/>
                <a:cs typeface="Calibri"/>
              </a:rPr>
              <a:t>product</a:t>
            </a:r>
            <a:r>
              <a:rPr dirty="0" sz="3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44536A"/>
                </a:solidFill>
                <a:latin typeface="Calibri"/>
                <a:cs typeface="Calibri"/>
              </a:rPr>
              <a:t>disposition</a:t>
            </a:r>
            <a:endParaRPr sz="32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3200" spc="-10">
                <a:solidFill>
                  <a:srgbClr val="44536A"/>
                </a:solidFill>
                <a:latin typeface="Calibri"/>
                <a:cs typeface="Calibri"/>
              </a:rPr>
              <a:t>Correct</a:t>
            </a:r>
            <a:r>
              <a:rPr dirty="0" sz="32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32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200" spc="-15">
                <a:solidFill>
                  <a:srgbClr val="44536A"/>
                </a:solidFill>
                <a:latin typeface="Calibri"/>
                <a:cs typeface="Calibri"/>
              </a:rPr>
              <a:t>problem</a:t>
            </a:r>
            <a:endParaRPr sz="32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3200" spc="-30">
                <a:solidFill>
                  <a:srgbClr val="44536A"/>
                </a:solidFill>
                <a:latin typeface="Calibri"/>
                <a:cs typeface="Calibri"/>
              </a:rPr>
              <a:t>Restore</a:t>
            </a:r>
            <a:r>
              <a:rPr dirty="0" sz="32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44536A"/>
                </a:solidFill>
                <a:latin typeface="Calibri"/>
                <a:cs typeface="Calibri"/>
              </a:rPr>
              <a:t>control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1232916"/>
            <a:ext cx="8491855" cy="4552315"/>
            <a:chOff x="457200" y="1232916"/>
            <a:chExt cx="8491855" cy="4552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1232916"/>
              <a:ext cx="8170164" cy="33649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2848" y="2030475"/>
              <a:ext cx="3426168" cy="37546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2316" y="259841"/>
            <a:ext cx="664527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/>
              <a:t>Is</a:t>
            </a:r>
            <a:r>
              <a:rPr dirty="0" sz="4400" spc="-5"/>
              <a:t> </a:t>
            </a:r>
            <a:r>
              <a:rPr dirty="0" sz="4400"/>
              <a:t>the</a:t>
            </a:r>
            <a:r>
              <a:rPr dirty="0" sz="4400" spc="-5"/>
              <a:t> </a:t>
            </a:r>
            <a:r>
              <a:rPr dirty="0" sz="4400" spc="-25"/>
              <a:t>involved</a:t>
            </a:r>
            <a:r>
              <a:rPr dirty="0" sz="4400" spc="-5"/>
              <a:t> </a:t>
            </a:r>
            <a:r>
              <a:rPr dirty="0" sz="4400" spc="-15"/>
              <a:t>product </a:t>
            </a:r>
            <a:r>
              <a:rPr dirty="0" sz="4400" spc="-35"/>
              <a:t>safe</a:t>
            </a:r>
            <a:r>
              <a:rPr dirty="0" sz="4400" spc="-5"/>
              <a:t> </a:t>
            </a:r>
            <a:r>
              <a:rPr dirty="0" sz="4400"/>
              <a:t>?</a:t>
            </a:r>
            <a:endParaRPr sz="4400"/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2643885" y="4927219"/>
            <a:ext cx="3754120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>
                <a:solidFill>
                  <a:srgbClr val="44536A"/>
                </a:solidFill>
                <a:latin typeface="Calibri"/>
                <a:cs typeface="Calibri"/>
              </a:rPr>
              <a:t>Helpful Sources: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3200" spc="-20">
                <a:solidFill>
                  <a:srgbClr val="44536A"/>
                </a:solidFill>
                <a:latin typeface="Calibri"/>
                <a:cs typeface="Calibri"/>
              </a:rPr>
              <a:t>FDA</a:t>
            </a:r>
            <a:r>
              <a:rPr dirty="0" sz="32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44536A"/>
                </a:solidFill>
                <a:latin typeface="Calibri"/>
                <a:cs typeface="Calibri"/>
              </a:rPr>
              <a:t>Guide-Appendix</a:t>
            </a:r>
            <a:r>
              <a:rPr dirty="0" sz="3200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6558" y="268681"/>
            <a:ext cx="6645909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/>
              <a:t>Is</a:t>
            </a:r>
            <a:r>
              <a:rPr dirty="0" sz="4400" spc="-5"/>
              <a:t> </a:t>
            </a:r>
            <a:r>
              <a:rPr dirty="0" sz="4400"/>
              <a:t>the </a:t>
            </a:r>
            <a:r>
              <a:rPr dirty="0" sz="4400" spc="-25"/>
              <a:t>involved</a:t>
            </a:r>
            <a:r>
              <a:rPr dirty="0" sz="4400"/>
              <a:t> </a:t>
            </a:r>
            <a:r>
              <a:rPr dirty="0" sz="4400" spc="-15"/>
              <a:t>product</a:t>
            </a:r>
            <a:r>
              <a:rPr dirty="0" sz="4400" spc="-10"/>
              <a:t> </a:t>
            </a:r>
            <a:r>
              <a:rPr dirty="0" sz="4400" spc="-35"/>
              <a:t>safe</a:t>
            </a:r>
            <a:r>
              <a:rPr dirty="0" sz="4400"/>
              <a:t> ?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48055" y="1042416"/>
            <a:ext cx="8402320" cy="5006340"/>
            <a:chOff x="448055" y="1042416"/>
            <a:chExt cx="8402320" cy="5006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055" y="1042416"/>
              <a:ext cx="8281416" cy="31760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055" y="4218432"/>
              <a:ext cx="8401812" cy="18303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7441" y="99771"/>
            <a:ext cx="652399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solidFill>
                  <a:srgbClr val="1F3863"/>
                </a:solidFill>
              </a:rPr>
              <a:t>Using</a:t>
            </a:r>
            <a:r>
              <a:rPr dirty="0" sz="4400" spc="-10">
                <a:solidFill>
                  <a:srgbClr val="1F3863"/>
                </a:solidFill>
              </a:rPr>
              <a:t> </a:t>
            </a:r>
            <a:r>
              <a:rPr dirty="0" sz="4400">
                <a:solidFill>
                  <a:srgbClr val="1F3863"/>
                </a:solidFill>
              </a:rPr>
              <a:t>the</a:t>
            </a:r>
            <a:r>
              <a:rPr dirty="0" sz="4400" spc="-5">
                <a:solidFill>
                  <a:srgbClr val="1F3863"/>
                </a:solidFill>
              </a:rPr>
              <a:t> </a:t>
            </a:r>
            <a:r>
              <a:rPr dirty="0" sz="4400" spc="-20">
                <a:solidFill>
                  <a:srgbClr val="1F3863"/>
                </a:solidFill>
              </a:rPr>
              <a:t>FDA</a:t>
            </a:r>
            <a:r>
              <a:rPr dirty="0" sz="4400" spc="-5">
                <a:solidFill>
                  <a:srgbClr val="1F3863"/>
                </a:solidFill>
              </a:rPr>
              <a:t> </a:t>
            </a:r>
            <a:r>
              <a:rPr dirty="0" sz="4400">
                <a:solidFill>
                  <a:srgbClr val="1F3863"/>
                </a:solidFill>
              </a:rPr>
              <a:t>Guide</a:t>
            </a:r>
            <a:r>
              <a:rPr dirty="0" sz="4400" spc="-20">
                <a:solidFill>
                  <a:srgbClr val="1F3863"/>
                </a:solidFill>
              </a:rPr>
              <a:t> </a:t>
            </a:r>
            <a:r>
              <a:rPr dirty="0" sz="4400" spc="-35">
                <a:solidFill>
                  <a:srgbClr val="1F3863"/>
                </a:solidFill>
              </a:rPr>
              <a:t>for</a:t>
            </a:r>
            <a:r>
              <a:rPr dirty="0" sz="4400" spc="-10">
                <a:solidFill>
                  <a:srgbClr val="1F3863"/>
                </a:solidFill>
              </a:rPr>
              <a:t> </a:t>
            </a:r>
            <a:r>
              <a:rPr dirty="0" sz="4400" spc="-110">
                <a:solidFill>
                  <a:srgbClr val="1F3863"/>
                </a:solidFill>
              </a:rPr>
              <a:t>CA’s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2208" y="1103375"/>
            <a:ext cx="4038599" cy="52059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64" y="2590800"/>
            <a:ext cx="922019" cy="8382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22019" y="1680972"/>
            <a:ext cx="2673350" cy="815340"/>
            <a:chOff x="922019" y="1680972"/>
            <a:chExt cx="2673350" cy="815340"/>
          </a:xfrm>
        </p:grpSpPr>
        <p:sp>
          <p:nvSpPr>
            <p:cNvPr id="6" name="object 6"/>
            <p:cNvSpPr/>
            <p:nvPr/>
          </p:nvSpPr>
          <p:spPr>
            <a:xfrm>
              <a:off x="928115" y="1687068"/>
              <a:ext cx="2661285" cy="803275"/>
            </a:xfrm>
            <a:custGeom>
              <a:avLst/>
              <a:gdLst/>
              <a:ahLst/>
              <a:cxnLst/>
              <a:rect l="l" t="t" r="r" b="b"/>
              <a:pathLst>
                <a:path w="2661285" h="803275">
                  <a:moveTo>
                    <a:pt x="2527046" y="0"/>
                  </a:moveTo>
                  <a:lnTo>
                    <a:pt x="133858" y="0"/>
                  </a:lnTo>
                  <a:lnTo>
                    <a:pt x="91548" y="6825"/>
                  </a:lnTo>
                  <a:lnTo>
                    <a:pt x="54803" y="25830"/>
                  </a:lnTo>
                  <a:lnTo>
                    <a:pt x="25827" y="54809"/>
                  </a:lnTo>
                  <a:lnTo>
                    <a:pt x="6824" y="91553"/>
                  </a:lnTo>
                  <a:lnTo>
                    <a:pt x="0" y="133858"/>
                  </a:lnTo>
                  <a:lnTo>
                    <a:pt x="0" y="669290"/>
                  </a:lnTo>
                  <a:lnTo>
                    <a:pt x="6824" y="711594"/>
                  </a:lnTo>
                  <a:lnTo>
                    <a:pt x="25827" y="748338"/>
                  </a:lnTo>
                  <a:lnTo>
                    <a:pt x="54803" y="777317"/>
                  </a:lnTo>
                  <a:lnTo>
                    <a:pt x="91548" y="796322"/>
                  </a:lnTo>
                  <a:lnTo>
                    <a:pt x="133858" y="803148"/>
                  </a:lnTo>
                  <a:lnTo>
                    <a:pt x="2527046" y="803148"/>
                  </a:lnTo>
                  <a:lnTo>
                    <a:pt x="2569350" y="796322"/>
                  </a:lnTo>
                  <a:lnTo>
                    <a:pt x="2606094" y="777317"/>
                  </a:lnTo>
                  <a:lnTo>
                    <a:pt x="2635073" y="748338"/>
                  </a:lnTo>
                  <a:lnTo>
                    <a:pt x="2654078" y="711594"/>
                  </a:lnTo>
                  <a:lnTo>
                    <a:pt x="2660904" y="669290"/>
                  </a:lnTo>
                  <a:lnTo>
                    <a:pt x="2660904" y="133858"/>
                  </a:lnTo>
                  <a:lnTo>
                    <a:pt x="2654078" y="91553"/>
                  </a:lnTo>
                  <a:lnTo>
                    <a:pt x="2635073" y="54809"/>
                  </a:lnTo>
                  <a:lnTo>
                    <a:pt x="2606094" y="25830"/>
                  </a:lnTo>
                  <a:lnTo>
                    <a:pt x="2569350" y="6825"/>
                  </a:lnTo>
                  <a:lnTo>
                    <a:pt x="2527046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28115" y="1687068"/>
              <a:ext cx="2661285" cy="803275"/>
            </a:xfrm>
            <a:custGeom>
              <a:avLst/>
              <a:gdLst/>
              <a:ahLst/>
              <a:cxnLst/>
              <a:rect l="l" t="t" r="r" b="b"/>
              <a:pathLst>
                <a:path w="2661285" h="803275">
                  <a:moveTo>
                    <a:pt x="0" y="133858"/>
                  </a:moveTo>
                  <a:lnTo>
                    <a:pt x="6824" y="91553"/>
                  </a:lnTo>
                  <a:lnTo>
                    <a:pt x="25827" y="54809"/>
                  </a:lnTo>
                  <a:lnTo>
                    <a:pt x="54803" y="25830"/>
                  </a:lnTo>
                  <a:lnTo>
                    <a:pt x="91548" y="6825"/>
                  </a:lnTo>
                  <a:lnTo>
                    <a:pt x="133858" y="0"/>
                  </a:lnTo>
                  <a:lnTo>
                    <a:pt x="2527046" y="0"/>
                  </a:lnTo>
                  <a:lnTo>
                    <a:pt x="2569350" y="6825"/>
                  </a:lnTo>
                  <a:lnTo>
                    <a:pt x="2606094" y="25830"/>
                  </a:lnTo>
                  <a:lnTo>
                    <a:pt x="2635073" y="54809"/>
                  </a:lnTo>
                  <a:lnTo>
                    <a:pt x="2654078" y="91553"/>
                  </a:lnTo>
                  <a:lnTo>
                    <a:pt x="2660904" y="133858"/>
                  </a:lnTo>
                  <a:lnTo>
                    <a:pt x="2660904" y="669290"/>
                  </a:lnTo>
                  <a:lnTo>
                    <a:pt x="2654078" y="711594"/>
                  </a:lnTo>
                  <a:lnTo>
                    <a:pt x="2635073" y="748338"/>
                  </a:lnTo>
                  <a:lnTo>
                    <a:pt x="2606094" y="777317"/>
                  </a:lnTo>
                  <a:lnTo>
                    <a:pt x="2569350" y="796322"/>
                  </a:lnTo>
                  <a:lnTo>
                    <a:pt x="2527046" y="803148"/>
                  </a:lnTo>
                  <a:lnTo>
                    <a:pt x="133858" y="803148"/>
                  </a:lnTo>
                  <a:lnTo>
                    <a:pt x="91548" y="796322"/>
                  </a:lnTo>
                  <a:lnTo>
                    <a:pt x="54803" y="777317"/>
                  </a:lnTo>
                  <a:lnTo>
                    <a:pt x="25827" y="748338"/>
                  </a:lnTo>
                  <a:lnTo>
                    <a:pt x="6824" y="711594"/>
                  </a:lnTo>
                  <a:lnTo>
                    <a:pt x="0" y="669290"/>
                  </a:lnTo>
                  <a:lnTo>
                    <a:pt x="0" y="13385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56412" y="928069"/>
            <a:ext cx="4140835" cy="4545330"/>
          </a:xfrm>
          <a:prstGeom prst="rect">
            <a:avLst/>
          </a:prstGeom>
        </p:spPr>
        <p:txBody>
          <a:bodyPr wrap="square" lIns="0" tIns="167005" rIns="0" bIns="0" rtlCol="0" vert="horz">
            <a:spAutoFit/>
          </a:bodyPr>
          <a:lstStyle/>
          <a:p>
            <a:pPr marL="715010">
              <a:lnSpc>
                <a:spcPct val="100000"/>
              </a:lnSpc>
              <a:spcBef>
                <a:spcPts val="1315"/>
              </a:spcBef>
            </a:pPr>
            <a:r>
              <a:rPr dirty="0" sz="3200" spc="-5" b="1">
                <a:solidFill>
                  <a:srgbClr val="212A35"/>
                </a:solidFill>
                <a:latin typeface="Calibri"/>
                <a:cs typeface="Calibri"/>
              </a:rPr>
              <a:t>Optional</a:t>
            </a:r>
            <a:r>
              <a:rPr dirty="0" sz="3200" spc="-6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3200" spc="-85" b="1">
                <a:solidFill>
                  <a:srgbClr val="212A35"/>
                </a:solidFill>
                <a:latin typeface="Calibri"/>
                <a:cs typeface="Calibri"/>
              </a:rPr>
              <a:t>CA’s</a:t>
            </a:r>
            <a:endParaRPr sz="3200">
              <a:latin typeface="Calibri"/>
              <a:cs typeface="Calibri"/>
            </a:endParaRPr>
          </a:p>
          <a:p>
            <a:pPr marL="666750">
              <a:lnSpc>
                <a:spcPct val="100000"/>
              </a:lnSpc>
              <a:spcBef>
                <a:spcPts val="915"/>
              </a:spcBef>
            </a:pP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FDA</a:t>
            </a:r>
            <a:r>
              <a:rPr dirty="0" sz="2400" spc="-4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Guide</a:t>
            </a:r>
            <a:r>
              <a:rPr dirty="0" sz="2400" spc="-4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Example</a:t>
            </a:r>
            <a:endParaRPr sz="2400">
              <a:latin typeface="Calibri"/>
              <a:cs typeface="Calibri"/>
            </a:endParaRPr>
          </a:p>
          <a:p>
            <a:pPr marL="680085">
              <a:lnSpc>
                <a:spcPct val="100000"/>
              </a:lnSpc>
            </a:pP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Chapter7,</a:t>
            </a:r>
            <a:r>
              <a:rPr dirty="0" sz="2400" spc="-3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page</a:t>
            </a:r>
            <a:r>
              <a:rPr dirty="0" sz="2400" spc="-3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143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In</a:t>
            </a:r>
            <a:r>
              <a:rPr dirty="0"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some 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cases,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 the</a:t>
            </a:r>
            <a:r>
              <a:rPr dirty="0" sz="2800" spc="1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final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option to reject</a:t>
            </a:r>
            <a:r>
              <a:rPr dirty="0" sz="2800" spc="1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or </a:t>
            </a:r>
            <a:r>
              <a:rPr dirty="0" sz="2800" spc="-15" b="1">
                <a:solidFill>
                  <a:srgbClr val="212A35"/>
                </a:solidFill>
                <a:latin typeface="Calibri"/>
                <a:cs typeface="Calibri"/>
              </a:rPr>
              <a:t>destroy 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 product</a:t>
            </a:r>
            <a:r>
              <a:rPr dirty="0"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is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212A35"/>
                </a:solidFill>
                <a:latin typeface="Calibri"/>
                <a:cs typeface="Calibri"/>
              </a:rPr>
              <a:t>more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logical</a:t>
            </a:r>
            <a:r>
              <a:rPr dirty="0"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than </a:t>
            </a:r>
            <a:r>
              <a:rPr dirty="0" sz="2800" spc="-61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trying</a:t>
            </a:r>
            <a:r>
              <a:rPr dirty="0" sz="2800" spc="1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212A35"/>
                </a:solidFill>
                <a:latin typeface="Calibri"/>
                <a:cs typeface="Calibri"/>
              </a:rPr>
              <a:t>to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 produce</a:t>
            </a:r>
            <a:r>
              <a:rPr dirty="0" sz="2800" spc="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evidence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212A35"/>
                </a:solidFill>
                <a:latin typeface="Calibri"/>
                <a:cs typeface="Calibri"/>
              </a:rPr>
              <a:t>for</a:t>
            </a:r>
            <a:r>
              <a:rPr dirty="0" sz="2800" spc="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other</a:t>
            </a:r>
            <a:r>
              <a:rPr dirty="0" sz="2800" spc="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options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0540" y="509016"/>
            <a:ext cx="8109584" cy="5854065"/>
            <a:chOff x="510540" y="509016"/>
            <a:chExt cx="8109584" cy="5854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540" y="509016"/>
              <a:ext cx="8109204" cy="17190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243" y="2228088"/>
              <a:ext cx="3515867" cy="41346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46069" y="1587246"/>
              <a:ext cx="2258695" cy="0"/>
            </a:xfrm>
            <a:custGeom>
              <a:avLst/>
              <a:gdLst/>
              <a:ahLst/>
              <a:cxnLst/>
              <a:rect l="l" t="t" r="r" b="b"/>
              <a:pathLst>
                <a:path w="2258695" h="0">
                  <a:moveTo>
                    <a:pt x="0" y="0"/>
                  </a:moveTo>
                  <a:lnTo>
                    <a:pt x="2258695" y="0"/>
                  </a:lnTo>
                </a:path>
              </a:pathLst>
            </a:custGeom>
            <a:ln w="2286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97736" y="5023104"/>
              <a:ext cx="1628139" cy="425450"/>
            </a:xfrm>
            <a:custGeom>
              <a:avLst/>
              <a:gdLst/>
              <a:ahLst/>
              <a:cxnLst/>
              <a:rect l="l" t="t" r="r" b="b"/>
              <a:pathLst>
                <a:path w="1628139" h="425450">
                  <a:moveTo>
                    <a:pt x="1556765" y="0"/>
                  </a:moveTo>
                  <a:lnTo>
                    <a:pt x="70865" y="0"/>
                  </a:lnTo>
                  <a:lnTo>
                    <a:pt x="43291" y="5572"/>
                  </a:lnTo>
                  <a:lnTo>
                    <a:pt x="20764" y="20764"/>
                  </a:lnTo>
                  <a:lnTo>
                    <a:pt x="5572" y="43291"/>
                  </a:lnTo>
                  <a:lnTo>
                    <a:pt x="0" y="70866"/>
                  </a:lnTo>
                  <a:lnTo>
                    <a:pt x="0" y="354330"/>
                  </a:lnTo>
                  <a:lnTo>
                    <a:pt x="5572" y="381904"/>
                  </a:lnTo>
                  <a:lnTo>
                    <a:pt x="20764" y="404431"/>
                  </a:lnTo>
                  <a:lnTo>
                    <a:pt x="43291" y="419623"/>
                  </a:lnTo>
                  <a:lnTo>
                    <a:pt x="70865" y="425196"/>
                  </a:lnTo>
                  <a:lnTo>
                    <a:pt x="1556765" y="425196"/>
                  </a:lnTo>
                  <a:lnTo>
                    <a:pt x="1584340" y="419623"/>
                  </a:lnTo>
                  <a:lnTo>
                    <a:pt x="1606867" y="404431"/>
                  </a:lnTo>
                  <a:lnTo>
                    <a:pt x="1622059" y="381904"/>
                  </a:lnTo>
                  <a:lnTo>
                    <a:pt x="1627631" y="354330"/>
                  </a:lnTo>
                  <a:lnTo>
                    <a:pt x="1627631" y="70866"/>
                  </a:lnTo>
                  <a:lnTo>
                    <a:pt x="1622059" y="43291"/>
                  </a:lnTo>
                  <a:lnTo>
                    <a:pt x="1606867" y="20764"/>
                  </a:lnTo>
                  <a:lnTo>
                    <a:pt x="1584340" y="5572"/>
                  </a:lnTo>
                  <a:lnTo>
                    <a:pt x="155676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697736" y="5023104"/>
              <a:ext cx="1628139" cy="425450"/>
            </a:xfrm>
            <a:custGeom>
              <a:avLst/>
              <a:gdLst/>
              <a:ahLst/>
              <a:cxnLst/>
              <a:rect l="l" t="t" r="r" b="b"/>
              <a:pathLst>
                <a:path w="1628139" h="425450">
                  <a:moveTo>
                    <a:pt x="0" y="70866"/>
                  </a:moveTo>
                  <a:lnTo>
                    <a:pt x="5572" y="43291"/>
                  </a:lnTo>
                  <a:lnTo>
                    <a:pt x="20764" y="20764"/>
                  </a:lnTo>
                  <a:lnTo>
                    <a:pt x="43291" y="5572"/>
                  </a:lnTo>
                  <a:lnTo>
                    <a:pt x="70865" y="0"/>
                  </a:lnTo>
                  <a:lnTo>
                    <a:pt x="1556765" y="0"/>
                  </a:lnTo>
                  <a:lnTo>
                    <a:pt x="1584340" y="5572"/>
                  </a:lnTo>
                  <a:lnTo>
                    <a:pt x="1606867" y="20764"/>
                  </a:lnTo>
                  <a:lnTo>
                    <a:pt x="1622059" y="43291"/>
                  </a:lnTo>
                  <a:lnTo>
                    <a:pt x="1627631" y="70866"/>
                  </a:lnTo>
                  <a:lnTo>
                    <a:pt x="1627631" y="354330"/>
                  </a:lnTo>
                  <a:lnTo>
                    <a:pt x="1622059" y="381904"/>
                  </a:lnTo>
                  <a:lnTo>
                    <a:pt x="1606867" y="404431"/>
                  </a:lnTo>
                  <a:lnTo>
                    <a:pt x="1584340" y="419623"/>
                  </a:lnTo>
                  <a:lnTo>
                    <a:pt x="1556765" y="425196"/>
                  </a:lnTo>
                  <a:lnTo>
                    <a:pt x="70865" y="425196"/>
                  </a:lnTo>
                  <a:lnTo>
                    <a:pt x="43291" y="419623"/>
                  </a:lnTo>
                  <a:lnTo>
                    <a:pt x="20764" y="404431"/>
                  </a:lnTo>
                  <a:lnTo>
                    <a:pt x="5572" y="381904"/>
                  </a:lnTo>
                  <a:lnTo>
                    <a:pt x="0" y="354330"/>
                  </a:lnTo>
                  <a:lnTo>
                    <a:pt x="0" y="70866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9584" y="2645410"/>
            <a:ext cx="4167504" cy="2038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400" spc="-15"/>
              <a:t>Information </a:t>
            </a:r>
            <a:r>
              <a:rPr dirty="0" sz="4400" spc="-40"/>
              <a:t>for </a:t>
            </a:r>
            <a:r>
              <a:rPr dirty="0" sz="4400" spc="-35"/>
              <a:t> </a:t>
            </a:r>
            <a:r>
              <a:rPr dirty="0" sz="4400" spc="-5"/>
              <a:t>documenting </a:t>
            </a:r>
            <a:r>
              <a:rPr dirty="0" sz="4400"/>
              <a:t> </a:t>
            </a:r>
            <a:r>
              <a:rPr dirty="0" sz="4400" spc="-15"/>
              <a:t>Corrective</a:t>
            </a:r>
            <a:r>
              <a:rPr dirty="0" sz="4400" spc="-25"/>
              <a:t> </a:t>
            </a:r>
            <a:r>
              <a:rPr dirty="0" sz="4400" spc="-5"/>
              <a:t>Actions</a:t>
            </a:r>
            <a:endParaRPr sz="4400"/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  <p:sp>
        <p:nvSpPr>
          <p:cNvPr id="9" name="object 9"/>
          <p:cNvSpPr txBox="1"/>
          <p:nvPr/>
        </p:nvSpPr>
        <p:spPr>
          <a:xfrm>
            <a:off x="1949576" y="5001895"/>
            <a:ext cx="11474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127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537" y="349758"/>
            <a:ext cx="50850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Example</a:t>
            </a:r>
            <a:r>
              <a:rPr dirty="0" sz="3600" spc="-60"/>
              <a:t> </a:t>
            </a:r>
            <a:r>
              <a:rPr dirty="0" sz="3600" spc="-10"/>
              <a:t>Corrective</a:t>
            </a:r>
            <a:r>
              <a:rPr dirty="0" sz="3600" spc="-70"/>
              <a:t> </a:t>
            </a:r>
            <a:r>
              <a:rPr dirty="0" sz="3600"/>
              <a:t>Actions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807455" y="451866"/>
            <a:ext cx="278892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see pages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128</a:t>
            </a:r>
            <a:r>
              <a:rPr dirty="0"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-129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8744" y="1033272"/>
            <a:ext cx="8173720" cy="5257800"/>
            <a:chOff x="618744" y="1033272"/>
            <a:chExt cx="8173720" cy="5257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744" y="1085088"/>
              <a:ext cx="6548628" cy="46009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1033272"/>
              <a:ext cx="4384547" cy="52578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41832"/>
            <a:ext cx="9144000" cy="5916295"/>
            <a:chOff x="0" y="941832"/>
            <a:chExt cx="9144000" cy="5916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1832"/>
              <a:ext cx="9143998" cy="591616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11190" y="1939290"/>
              <a:ext cx="1103630" cy="4714240"/>
            </a:xfrm>
            <a:custGeom>
              <a:avLst/>
              <a:gdLst/>
              <a:ahLst/>
              <a:cxnLst/>
              <a:rect l="l" t="t" r="r" b="b"/>
              <a:pathLst>
                <a:path w="1103629" h="4714240">
                  <a:moveTo>
                    <a:pt x="0" y="4713732"/>
                  </a:moveTo>
                  <a:lnTo>
                    <a:pt x="1103375" y="4713732"/>
                  </a:lnTo>
                  <a:lnTo>
                    <a:pt x="1103375" y="0"/>
                  </a:lnTo>
                  <a:lnTo>
                    <a:pt x="0" y="0"/>
                  </a:lnTo>
                  <a:lnTo>
                    <a:pt x="0" y="4713732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7540" y="2906267"/>
              <a:ext cx="2057400" cy="262280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3948" y="284810"/>
            <a:ext cx="827913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Corrective</a:t>
            </a:r>
            <a:r>
              <a:rPr dirty="0" sz="3600" spc="-35"/>
              <a:t> </a:t>
            </a:r>
            <a:r>
              <a:rPr dirty="0" sz="3600"/>
              <a:t>Actions</a:t>
            </a:r>
            <a:r>
              <a:rPr dirty="0" sz="3600" spc="-5"/>
              <a:t> </a:t>
            </a:r>
            <a:r>
              <a:rPr dirty="0" sz="3600" spc="-30"/>
              <a:t>for</a:t>
            </a:r>
            <a:r>
              <a:rPr dirty="0" sz="3600" spc="-10"/>
              <a:t> XYZ</a:t>
            </a:r>
            <a:r>
              <a:rPr dirty="0" sz="3600" spc="-35"/>
              <a:t> </a:t>
            </a:r>
            <a:r>
              <a:rPr dirty="0" sz="3600" spc="-20"/>
              <a:t>Seafood</a:t>
            </a:r>
            <a:r>
              <a:rPr dirty="0" sz="3600" spc="-10"/>
              <a:t> </a:t>
            </a:r>
            <a:r>
              <a:rPr dirty="0" sz="3600" spc="-15"/>
              <a:t>Company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7243571" y="2935223"/>
            <a:ext cx="1598930" cy="954405"/>
          </a:xfrm>
          <a:prstGeom prst="rect">
            <a:avLst/>
          </a:prstGeom>
          <a:solidFill>
            <a:srgbClr val="00184B"/>
          </a:solidFill>
        </p:spPr>
        <p:txBody>
          <a:bodyPr wrap="square" lIns="0" tIns="23495" rIns="0" bIns="0" rtlCol="0" vert="horz">
            <a:spAutoFit/>
          </a:bodyPr>
          <a:lstStyle/>
          <a:p>
            <a:pPr marL="206375" marR="156845" indent="-43180">
              <a:lnSpc>
                <a:spcPct val="100000"/>
              </a:lnSpc>
              <a:spcBef>
                <a:spcPts val="185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2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page </a:t>
            </a:r>
            <a:r>
              <a:rPr dirty="0"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138-139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0955" y="419100"/>
            <a:ext cx="7904988" cy="27066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955" y="3349752"/>
            <a:ext cx="8016240" cy="226923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72717" y="1454658"/>
            <a:ext cx="1594485" cy="0"/>
          </a:xfrm>
          <a:custGeom>
            <a:avLst/>
            <a:gdLst/>
            <a:ahLst/>
            <a:cxnLst/>
            <a:rect l="l" t="t" r="r" b="b"/>
            <a:pathLst>
              <a:path w="1594485" h="0">
                <a:moveTo>
                  <a:pt x="0" y="0"/>
                </a:moveTo>
                <a:lnTo>
                  <a:pt x="1594358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72717" y="4427982"/>
            <a:ext cx="937894" cy="0"/>
          </a:xfrm>
          <a:custGeom>
            <a:avLst/>
            <a:gdLst/>
            <a:ahLst/>
            <a:cxnLst/>
            <a:rect l="l" t="t" r="r" b="b"/>
            <a:pathLst>
              <a:path w="937894" h="0">
                <a:moveTo>
                  <a:pt x="0" y="0"/>
                </a:moveTo>
                <a:lnTo>
                  <a:pt x="937894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28927"/>
            <a:ext cx="9144000" cy="4651375"/>
            <a:chOff x="0" y="1328927"/>
            <a:chExt cx="9144000" cy="4651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28927"/>
              <a:ext cx="9143999" cy="46512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6994" y="1783841"/>
              <a:ext cx="1191895" cy="2258695"/>
            </a:xfrm>
            <a:custGeom>
              <a:avLst/>
              <a:gdLst/>
              <a:ahLst/>
              <a:cxnLst/>
              <a:rect l="l" t="t" r="r" b="b"/>
              <a:pathLst>
                <a:path w="1191895" h="2258695">
                  <a:moveTo>
                    <a:pt x="0" y="2258567"/>
                  </a:moveTo>
                  <a:lnTo>
                    <a:pt x="1191768" y="2258567"/>
                  </a:lnTo>
                  <a:lnTo>
                    <a:pt x="1191768" y="0"/>
                  </a:lnTo>
                  <a:lnTo>
                    <a:pt x="0" y="0"/>
                  </a:lnTo>
                  <a:lnTo>
                    <a:pt x="0" y="2258567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2300" y="1571243"/>
              <a:ext cx="2057400" cy="262280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3948" y="284810"/>
            <a:ext cx="827913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Corrective</a:t>
            </a:r>
            <a:r>
              <a:rPr dirty="0" sz="3600" spc="-35"/>
              <a:t> </a:t>
            </a:r>
            <a:r>
              <a:rPr dirty="0" sz="3600"/>
              <a:t>Actions</a:t>
            </a:r>
            <a:r>
              <a:rPr dirty="0" sz="3600" spc="-5"/>
              <a:t> </a:t>
            </a:r>
            <a:r>
              <a:rPr dirty="0" sz="3600" spc="-30"/>
              <a:t>for</a:t>
            </a:r>
            <a:r>
              <a:rPr dirty="0" sz="3600" spc="-10"/>
              <a:t> XYZ</a:t>
            </a:r>
            <a:r>
              <a:rPr dirty="0" sz="3600" spc="-35"/>
              <a:t> </a:t>
            </a:r>
            <a:r>
              <a:rPr dirty="0" sz="3600" spc="-20"/>
              <a:t>Seafood</a:t>
            </a:r>
            <a:r>
              <a:rPr dirty="0" sz="3600" spc="-10"/>
              <a:t> </a:t>
            </a:r>
            <a:r>
              <a:rPr dirty="0" sz="3600" spc="-15"/>
              <a:t>Company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141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7228331" y="1600200"/>
            <a:ext cx="1600200" cy="955675"/>
          </a:xfrm>
          <a:prstGeom prst="rect">
            <a:avLst/>
          </a:prstGeom>
          <a:solidFill>
            <a:srgbClr val="00184B"/>
          </a:solidFill>
        </p:spPr>
        <p:txBody>
          <a:bodyPr wrap="square" lIns="0" tIns="23495" rIns="0" bIns="0" rtlCol="0" vert="horz">
            <a:spAutoFit/>
          </a:bodyPr>
          <a:lstStyle/>
          <a:p>
            <a:pPr marL="207010" marR="157480" indent="-43180">
              <a:lnSpc>
                <a:spcPct val="100000"/>
              </a:lnSpc>
              <a:spcBef>
                <a:spcPts val="185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2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page </a:t>
            </a:r>
            <a:r>
              <a:rPr dirty="0"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138-139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1560" y="3255264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80975">
              <a:lnSpc>
                <a:spcPct val="100000"/>
              </a:lnSpc>
              <a:spcBef>
                <a:spcPts val="95"/>
              </a:spcBef>
              <a:tabLst>
                <a:tab pos="3453765" algn="l"/>
              </a:tabLst>
            </a:pPr>
            <a:r>
              <a:rPr dirty="0" spc="-5"/>
              <a:t>End</a:t>
            </a:r>
            <a:r>
              <a:rPr dirty="0"/>
              <a:t> </a:t>
            </a:r>
            <a:r>
              <a:rPr dirty="0" spc="-15"/>
              <a:t>Chapter</a:t>
            </a:r>
            <a:r>
              <a:rPr dirty="0" spc="10"/>
              <a:t> </a:t>
            </a:r>
            <a:r>
              <a:rPr dirty="0" spc="-5"/>
              <a:t>9:	</a:t>
            </a:r>
            <a:r>
              <a:rPr dirty="0" spc="-10"/>
              <a:t>Principle</a:t>
            </a:r>
            <a:r>
              <a:rPr dirty="0" spc="-55"/>
              <a:t> </a:t>
            </a:r>
            <a:r>
              <a:rPr dirty="0" spc="-5"/>
              <a:t>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48585" y="1879549"/>
            <a:ext cx="501459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>
                <a:solidFill>
                  <a:srgbClr val="1F3863"/>
                </a:solidFill>
                <a:latin typeface="Calibri"/>
                <a:cs typeface="Calibri"/>
              </a:rPr>
              <a:t>CORRECTIVE</a:t>
            </a:r>
            <a:r>
              <a:rPr dirty="0" sz="4400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400" spc="-10">
                <a:solidFill>
                  <a:srgbClr val="1F3863"/>
                </a:solidFill>
                <a:latin typeface="Calibri"/>
                <a:cs typeface="Calibri"/>
              </a:rPr>
              <a:t>ACTIONS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9745" y="1017778"/>
            <a:ext cx="607504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Principle</a:t>
            </a:r>
            <a:r>
              <a:rPr dirty="0" sz="3600" spc="-70"/>
              <a:t> </a:t>
            </a:r>
            <a:r>
              <a:rPr dirty="0" sz="3600"/>
              <a:t>6:</a:t>
            </a:r>
            <a:endParaRPr sz="3600"/>
          </a:p>
          <a:p>
            <a:pPr marL="12700">
              <a:lnSpc>
                <a:spcPct val="100000"/>
              </a:lnSpc>
            </a:pPr>
            <a:r>
              <a:rPr dirty="0" sz="3600" spc="-15"/>
              <a:t>Establish</a:t>
            </a:r>
            <a:r>
              <a:rPr dirty="0" sz="3600" spc="-10"/>
              <a:t> </a:t>
            </a:r>
            <a:r>
              <a:rPr dirty="0" sz="3600" spc="-20"/>
              <a:t>Verification</a:t>
            </a:r>
            <a:r>
              <a:rPr dirty="0" sz="3600" spc="-40"/>
              <a:t> </a:t>
            </a:r>
            <a:r>
              <a:rPr dirty="0" sz="3600" spc="-15"/>
              <a:t>Procedures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59" y="472440"/>
            <a:ext cx="2267712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" y="3031235"/>
            <a:ext cx="7975092" cy="233019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2404" y="450341"/>
            <a:ext cx="506349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"/>
              <a:t>What</a:t>
            </a:r>
            <a:r>
              <a:rPr dirty="0" sz="4400" spc="-15"/>
              <a:t> </a:t>
            </a:r>
            <a:r>
              <a:rPr dirty="0" sz="4400" spc="-10"/>
              <a:t>is</a:t>
            </a:r>
            <a:r>
              <a:rPr dirty="0" sz="4400" spc="-20"/>
              <a:t> </a:t>
            </a:r>
            <a:r>
              <a:rPr dirty="0" sz="4400" spc="-25"/>
              <a:t>Verifications</a:t>
            </a:r>
            <a:r>
              <a:rPr dirty="0" sz="4400" spc="-15"/>
              <a:t> </a:t>
            </a:r>
            <a:r>
              <a:rPr dirty="0" sz="4400"/>
              <a:t>?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1580388"/>
            <a:ext cx="8078724" cy="23119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59" y="4088891"/>
            <a:ext cx="7988808" cy="144475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" y="1344167"/>
            <a:ext cx="8249411" cy="42824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5082" y="393573"/>
            <a:ext cx="59899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5"/>
              <a:t>Various</a:t>
            </a:r>
            <a:r>
              <a:rPr dirty="0" spc="-30"/>
              <a:t> </a:t>
            </a:r>
            <a:r>
              <a:rPr dirty="0"/>
              <a:t>types</a:t>
            </a:r>
            <a:r>
              <a:rPr dirty="0" spc="-20"/>
              <a:t> </a:t>
            </a:r>
            <a:r>
              <a:rPr dirty="0" spc="-5"/>
              <a:t>of</a:t>
            </a:r>
            <a:r>
              <a:rPr dirty="0" spc="-25"/>
              <a:t> Verifications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19" y="1572767"/>
            <a:ext cx="7982711" cy="24841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3023" y="557911"/>
            <a:ext cx="6757034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0"/>
              <a:t>Validation</a:t>
            </a:r>
            <a:r>
              <a:rPr dirty="0" sz="4400" spc="-5"/>
              <a:t> </a:t>
            </a:r>
            <a:r>
              <a:rPr dirty="0" sz="4400" spc="-25"/>
              <a:t>‘before’</a:t>
            </a:r>
            <a:r>
              <a:rPr dirty="0" sz="4400" spc="-15"/>
              <a:t> operations</a:t>
            </a:r>
            <a:endParaRPr sz="4400"/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2885313" y="4295978"/>
            <a:ext cx="289052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">
                <a:solidFill>
                  <a:srgbClr val="44536A"/>
                </a:solidFill>
                <a:latin typeface="Calibri"/>
                <a:cs typeface="Calibri"/>
              </a:rPr>
              <a:t>‘</a:t>
            </a:r>
            <a:r>
              <a:rPr dirty="0" sz="4400" spc="-5" i="1">
                <a:solidFill>
                  <a:srgbClr val="44536A"/>
                </a:solidFill>
                <a:latin typeface="Calibri"/>
                <a:cs typeface="Calibri"/>
              </a:rPr>
              <a:t>Will</a:t>
            </a:r>
            <a:r>
              <a:rPr dirty="0" sz="4400" spc="-4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400" i="1">
                <a:solidFill>
                  <a:srgbClr val="44536A"/>
                </a:solidFill>
                <a:latin typeface="Calibri"/>
                <a:cs typeface="Calibri"/>
              </a:rPr>
              <a:t>it</a:t>
            </a:r>
            <a:r>
              <a:rPr dirty="0" sz="44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400" i="1">
                <a:solidFill>
                  <a:srgbClr val="44536A"/>
                </a:solidFill>
                <a:latin typeface="Calibri"/>
                <a:cs typeface="Calibri"/>
              </a:rPr>
              <a:t>work</a:t>
            </a:r>
            <a:r>
              <a:rPr dirty="0" sz="4400">
                <a:solidFill>
                  <a:srgbClr val="44536A"/>
                </a:solidFill>
                <a:latin typeface="Calibri"/>
                <a:cs typeface="Calibri"/>
              </a:rPr>
              <a:t>’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636" y="2034539"/>
            <a:ext cx="8124444" cy="29443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732" rIns="0" bIns="0" rtlCol="0" vert="horz">
            <a:spAutoFit/>
          </a:bodyPr>
          <a:lstStyle/>
          <a:p>
            <a:pPr marL="158750" marR="5080">
              <a:lnSpc>
                <a:spcPct val="100000"/>
              </a:lnSpc>
              <a:spcBef>
                <a:spcPts val="105"/>
              </a:spcBef>
            </a:pPr>
            <a:r>
              <a:rPr dirty="0" sz="4400" spc="-35"/>
              <a:t>Before </a:t>
            </a:r>
            <a:r>
              <a:rPr dirty="0" sz="4400" spc="-20"/>
              <a:t>operations…‘</a:t>
            </a:r>
            <a:r>
              <a:rPr dirty="0" sz="4400" spc="-20" i="1">
                <a:latin typeface="Calibri"/>
                <a:cs typeface="Calibri"/>
              </a:rPr>
              <a:t>Validate </a:t>
            </a:r>
            <a:r>
              <a:rPr dirty="0" sz="4400" i="1">
                <a:latin typeface="Calibri"/>
                <a:cs typeface="Calibri"/>
              </a:rPr>
              <a:t>the </a:t>
            </a:r>
            <a:r>
              <a:rPr dirty="0" sz="4400" spc="5" i="1">
                <a:latin typeface="Calibri"/>
                <a:cs typeface="Calibri"/>
              </a:rPr>
              <a:t> </a:t>
            </a:r>
            <a:r>
              <a:rPr dirty="0" sz="4400" spc="-25" i="1">
                <a:latin typeface="Calibri"/>
                <a:cs typeface="Calibri"/>
              </a:rPr>
              <a:t>HACCP</a:t>
            </a:r>
            <a:r>
              <a:rPr dirty="0" sz="4400" spc="-15" i="1">
                <a:latin typeface="Calibri"/>
                <a:cs typeface="Calibri"/>
              </a:rPr>
              <a:t> </a:t>
            </a:r>
            <a:r>
              <a:rPr dirty="0" sz="4400" spc="-10" i="1">
                <a:latin typeface="Calibri"/>
                <a:cs typeface="Calibri"/>
              </a:rPr>
              <a:t>controls</a:t>
            </a:r>
            <a:r>
              <a:rPr dirty="0" sz="4400" spc="-5" i="1">
                <a:latin typeface="Calibri"/>
                <a:cs typeface="Calibri"/>
              </a:rPr>
              <a:t> and</a:t>
            </a:r>
            <a:r>
              <a:rPr dirty="0" sz="4400" i="1">
                <a:latin typeface="Calibri"/>
                <a:cs typeface="Calibri"/>
              </a:rPr>
              <a:t> </a:t>
            </a:r>
            <a:r>
              <a:rPr dirty="0" sz="4400" spc="-5" i="1">
                <a:latin typeface="Calibri"/>
                <a:cs typeface="Calibri"/>
              </a:rPr>
              <a:t>plan</a:t>
            </a:r>
            <a:r>
              <a:rPr dirty="0" sz="4400" spc="-15" i="1">
                <a:latin typeface="Calibri"/>
                <a:cs typeface="Calibri"/>
              </a:rPr>
              <a:t> </a:t>
            </a:r>
            <a:r>
              <a:rPr dirty="0" sz="4400" spc="-5" i="1">
                <a:latin typeface="Calibri"/>
                <a:cs typeface="Calibri"/>
              </a:rPr>
              <a:t>will</a:t>
            </a:r>
            <a:r>
              <a:rPr dirty="0" sz="4400" i="1">
                <a:latin typeface="Calibri"/>
                <a:cs typeface="Calibri"/>
              </a:rPr>
              <a:t> </a:t>
            </a:r>
            <a:r>
              <a:rPr dirty="0" sz="4400" spc="5" i="1">
                <a:latin typeface="Calibri"/>
                <a:cs typeface="Calibri"/>
              </a:rPr>
              <a:t>work</a:t>
            </a:r>
            <a:r>
              <a:rPr dirty="0" sz="4400" spc="5"/>
              <a:t>’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663" y="1580388"/>
            <a:ext cx="7877556" cy="393801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89351" y="520953"/>
            <a:ext cx="394652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/>
              <a:t>When</a:t>
            </a:r>
            <a:r>
              <a:rPr dirty="0" sz="4400" spc="-40"/>
              <a:t> </a:t>
            </a:r>
            <a:r>
              <a:rPr dirty="0" sz="4400" spc="-25"/>
              <a:t>to</a:t>
            </a:r>
            <a:r>
              <a:rPr dirty="0" sz="4400" spc="-15"/>
              <a:t> </a:t>
            </a:r>
            <a:r>
              <a:rPr dirty="0" sz="4400" spc="-45"/>
              <a:t>Validate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534" y="457911"/>
            <a:ext cx="705294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5"/>
              <a:t>Verification </a:t>
            </a:r>
            <a:r>
              <a:rPr dirty="0" sz="4400" spc="-5"/>
              <a:t>‘during’</a:t>
            </a:r>
            <a:r>
              <a:rPr dirty="0" sz="4400" spc="-20"/>
              <a:t> </a:t>
            </a:r>
            <a:r>
              <a:rPr dirty="0" sz="4400" spc="-15"/>
              <a:t>operations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806195" y="1507236"/>
            <a:ext cx="7886700" cy="4316095"/>
            <a:chOff x="806195" y="1507236"/>
            <a:chExt cx="7886700" cy="4316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195" y="1507236"/>
              <a:ext cx="7798308" cy="2427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6007" y="3933443"/>
              <a:ext cx="7866888" cy="188976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87240" y="3631691"/>
            <a:ext cx="3572510" cy="83248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6985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55"/>
              </a:spcBef>
            </a:pPr>
            <a:r>
              <a:rPr dirty="0" sz="4800">
                <a:solidFill>
                  <a:srgbClr val="44536A"/>
                </a:solidFill>
                <a:latin typeface="Calibri"/>
                <a:cs typeface="Calibri"/>
              </a:rPr>
              <a:t>‘</a:t>
            </a:r>
            <a:r>
              <a:rPr dirty="0" sz="4800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dirty="0" sz="4800" spc="-3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800" i="1">
                <a:solidFill>
                  <a:srgbClr val="44536A"/>
                </a:solidFill>
                <a:latin typeface="Calibri"/>
                <a:cs typeface="Calibri"/>
              </a:rPr>
              <a:t>it</a:t>
            </a:r>
            <a:r>
              <a:rPr dirty="0" sz="48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800" i="1">
                <a:solidFill>
                  <a:srgbClr val="44536A"/>
                </a:solidFill>
                <a:latin typeface="Calibri"/>
                <a:cs typeface="Calibri"/>
              </a:rPr>
              <a:t>working</a:t>
            </a:r>
            <a:r>
              <a:rPr dirty="0" sz="4400">
                <a:solidFill>
                  <a:srgbClr val="44536A"/>
                </a:solidFill>
                <a:latin typeface="Calibri"/>
                <a:cs typeface="Calibri"/>
              </a:rPr>
              <a:t>’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19" y="647700"/>
            <a:ext cx="8324088" cy="55199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1900" y="95503"/>
            <a:ext cx="578167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1">
                <a:latin typeface="Calibri"/>
                <a:cs typeface="Calibri"/>
              </a:rPr>
              <a:t>‘Is</a:t>
            </a:r>
            <a:r>
              <a:rPr dirty="0" sz="4400" spc="-15" i="1">
                <a:latin typeface="Calibri"/>
                <a:cs typeface="Calibri"/>
              </a:rPr>
              <a:t> </a:t>
            </a:r>
            <a:r>
              <a:rPr dirty="0" sz="4400" i="1">
                <a:latin typeface="Calibri"/>
                <a:cs typeface="Calibri"/>
              </a:rPr>
              <a:t>it</a:t>
            </a:r>
            <a:r>
              <a:rPr dirty="0" sz="4400" spc="-5" i="1">
                <a:latin typeface="Calibri"/>
                <a:cs typeface="Calibri"/>
              </a:rPr>
              <a:t> </a:t>
            </a:r>
            <a:r>
              <a:rPr dirty="0" sz="4400" i="1">
                <a:latin typeface="Calibri"/>
                <a:cs typeface="Calibri"/>
              </a:rPr>
              <a:t>working’</a:t>
            </a:r>
            <a:r>
              <a:rPr dirty="0" sz="4400" spc="-20" i="1">
                <a:latin typeface="Calibri"/>
                <a:cs typeface="Calibri"/>
              </a:rPr>
              <a:t> </a:t>
            </a:r>
            <a:r>
              <a:rPr dirty="0" sz="3600"/>
              <a:t>…</a:t>
            </a:r>
            <a:r>
              <a:rPr dirty="0" sz="3600" spc="-10"/>
              <a:t> </a:t>
            </a:r>
            <a:r>
              <a:rPr dirty="0" sz="3200" spc="-5"/>
              <a:t>see</a:t>
            </a:r>
            <a:r>
              <a:rPr dirty="0" sz="3200" spc="-25"/>
              <a:t> </a:t>
            </a:r>
            <a:r>
              <a:rPr dirty="0" sz="3200" spc="-5"/>
              <a:t>page </a:t>
            </a:r>
            <a:r>
              <a:rPr dirty="0" sz="3200"/>
              <a:t>140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04" y="1962911"/>
            <a:ext cx="7911083" cy="27736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85794" y="1126363"/>
            <a:ext cx="36455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0"/>
              <a:t>FSMA</a:t>
            </a:r>
            <a:r>
              <a:rPr dirty="0" sz="4800" spc="-100"/>
              <a:t> </a:t>
            </a:r>
            <a:r>
              <a:rPr dirty="0" sz="4800"/>
              <a:t>addition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383" y="1173480"/>
            <a:ext cx="7857744" cy="21869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383" y="3605784"/>
            <a:ext cx="7830311" cy="220065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17853" y="2196845"/>
            <a:ext cx="1039494" cy="0"/>
          </a:xfrm>
          <a:custGeom>
            <a:avLst/>
            <a:gdLst/>
            <a:ahLst/>
            <a:cxnLst/>
            <a:rect l="l" t="t" r="r" b="b"/>
            <a:pathLst>
              <a:path w="1039494" h="0">
                <a:moveTo>
                  <a:pt x="0" y="0"/>
                </a:moveTo>
                <a:lnTo>
                  <a:pt x="1039495" y="0"/>
                </a:lnTo>
              </a:path>
            </a:pathLst>
          </a:custGeom>
          <a:ln w="2286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97502" y="4630673"/>
            <a:ext cx="1387475" cy="0"/>
          </a:xfrm>
          <a:custGeom>
            <a:avLst/>
            <a:gdLst/>
            <a:ahLst/>
            <a:cxnLst/>
            <a:rect l="l" t="t" r="r" b="b"/>
            <a:pathLst>
              <a:path w="1387475" h="0">
                <a:moveTo>
                  <a:pt x="0" y="0"/>
                </a:moveTo>
                <a:lnTo>
                  <a:pt x="1387221" y="0"/>
                </a:lnTo>
              </a:path>
            </a:pathLst>
          </a:custGeom>
          <a:ln w="2286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8425" y="295732"/>
            <a:ext cx="734187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0"/>
              <a:t>Record</a:t>
            </a:r>
            <a:r>
              <a:rPr dirty="0" sz="4400" spc="-10"/>
              <a:t> </a:t>
            </a:r>
            <a:r>
              <a:rPr dirty="0" sz="4400" spc="-15"/>
              <a:t>Accuracy</a:t>
            </a:r>
            <a:r>
              <a:rPr dirty="0" sz="4400"/>
              <a:t> and</a:t>
            </a:r>
            <a:r>
              <a:rPr dirty="0" sz="4400" spc="-5"/>
              <a:t> </a:t>
            </a:r>
            <a:r>
              <a:rPr dirty="0" sz="4400" spc="-15"/>
              <a:t>Calibration</a:t>
            </a:r>
            <a:endParaRPr sz="4400"/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9308" y="2092451"/>
            <a:ext cx="8209915" cy="4041775"/>
            <a:chOff x="559308" y="2092451"/>
            <a:chExt cx="8209915" cy="4041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308" y="2092451"/>
              <a:ext cx="8209788" cy="19476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7167" y="3692651"/>
              <a:ext cx="2080260" cy="2441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4319" y="5101970"/>
              <a:ext cx="1115339" cy="9562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7659" y="650875"/>
            <a:ext cx="7550784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40"/>
              <a:t>Verify</a:t>
            </a:r>
            <a:r>
              <a:rPr dirty="0" sz="4800" spc="-25"/>
              <a:t> </a:t>
            </a:r>
            <a:r>
              <a:rPr dirty="0" sz="4800" spc="-15"/>
              <a:t>through</a:t>
            </a:r>
            <a:r>
              <a:rPr dirty="0" sz="4800"/>
              <a:t> </a:t>
            </a:r>
            <a:r>
              <a:rPr dirty="0" sz="4800" spc="-5"/>
              <a:t>periodic</a:t>
            </a:r>
            <a:r>
              <a:rPr dirty="0" sz="4800" spc="-25"/>
              <a:t> </a:t>
            </a:r>
            <a:r>
              <a:rPr dirty="0" sz="4800" spc="-15"/>
              <a:t>testing</a:t>
            </a:r>
            <a:endParaRPr sz="4800"/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2524" y="2110739"/>
            <a:ext cx="8296909" cy="2601595"/>
            <a:chOff x="382524" y="2110739"/>
            <a:chExt cx="8296909" cy="2601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2524" y="2110739"/>
              <a:ext cx="8296656" cy="26014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2238" y="3783329"/>
              <a:ext cx="4642485" cy="0"/>
            </a:xfrm>
            <a:custGeom>
              <a:avLst/>
              <a:gdLst/>
              <a:ahLst/>
              <a:cxnLst/>
              <a:rect l="l" t="t" r="r" b="b"/>
              <a:pathLst>
                <a:path w="4642485" h="0">
                  <a:moveTo>
                    <a:pt x="0" y="0"/>
                  </a:moveTo>
                  <a:lnTo>
                    <a:pt x="4642358" y="0"/>
                  </a:lnTo>
                </a:path>
              </a:pathLst>
            </a:custGeom>
            <a:ln w="2286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0785" rIns="0" bIns="0" rtlCol="0" vert="horz">
            <a:spAutoFit/>
          </a:bodyPr>
          <a:lstStyle/>
          <a:p>
            <a:pPr marL="1231900" marR="5080" indent="-367665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Must</a:t>
            </a:r>
            <a:r>
              <a:rPr dirty="0" sz="4400" spc="-5"/>
              <a:t> </a:t>
            </a:r>
            <a:r>
              <a:rPr dirty="0" sz="4400" spc="-25"/>
              <a:t>Review </a:t>
            </a:r>
            <a:r>
              <a:rPr dirty="0" sz="4400" spc="-10"/>
              <a:t>Monitoring </a:t>
            </a:r>
            <a:r>
              <a:rPr dirty="0" sz="4400"/>
              <a:t>and </a:t>
            </a:r>
            <a:r>
              <a:rPr dirty="0" sz="4400" spc="-975"/>
              <a:t> </a:t>
            </a:r>
            <a:r>
              <a:rPr dirty="0" sz="4400" spc="-15"/>
              <a:t>Corrective</a:t>
            </a:r>
            <a:r>
              <a:rPr dirty="0" sz="4400"/>
              <a:t> </a:t>
            </a:r>
            <a:r>
              <a:rPr dirty="0" sz="4400" spc="-5"/>
              <a:t>Action </a:t>
            </a:r>
            <a:r>
              <a:rPr dirty="0" sz="4400" spc="-25"/>
              <a:t>Records</a:t>
            </a:r>
            <a:endParaRPr sz="44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5968" y="1234439"/>
            <a:ext cx="8293734" cy="4727575"/>
            <a:chOff x="505968" y="1234439"/>
            <a:chExt cx="8293734" cy="4727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68" y="1234439"/>
              <a:ext cx="8293608" cy="2423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968" y="3657600"/>
              <a:ext cx="8226552" cy="23042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03675" y="3454907"/>
              <a:ext cx="4874260" cy="769620"/>
            </a:xfrm>
            <a:custGeom>
              <a:avLst/>
              <a:gdLst/>
              <a:ahLst/>
              <a:cxnLst/>
              <a:rect l="l" t="t" r="r" b="b"/>
              <a:pathLst>
                <a:path w="4874259" h="769620">
                  <a:moveTo>
                    <a:pt x="4873752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4873752" y="769620"/>
                  </a:lnTo>
                  <a:lnTo>
                    <a:pt x="4873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095" y="258826"/>
            <a:ext cx="757555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90"/>
              <a:t>Total</a:t>
            </a:r>
            <a:r>
              <a:rPr dirty="0" sz="4400"/>
              <a:t> </a:t>
            </a:r>
            <a:r>
              <a:rPr dirty="0" sz="4400" spc="-10"/>
              <a:t>HACCP</a:t>
            </a:r>
            <a:r>
              <a:rPr dirty="0" sz="4400"/>
              <a:t> </a:t>
            </a:r>
            <a:r>
              <a:rPr dirty="0" sz="4400" spc="-25"/>
              <a:t>Program</a:t>
            </a:r>
            <a:r>
              <a:rPr dirty="0" sz="4400" spc="5"/>
              <a:t> </a:t>
            </a:r>
            <a:r>
              <a:rPr dirty="0" sz="4400" spc="-30"/>
              <a:t>Verification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3503676" y="3454908"/>
            <a:ext cx="4874260" cy="76962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31445">
              <a:lnSpc>
                <a:spcPct val="100000"/>
              </a:lnSpc>
              <a:spcBef>
                <a:spcPts val="80"/>
              </a:spcBef>
            </a:pPr>
            <a:r>
              <a:rPr dirty="0" sz="4400" spc="-20">
                <a:solidFill>
                  <a:srgbClr val="44536A"/>
                </a:solidFill>
                <a:latin typeface="Calibri"/>
                <a:cs typeface="Calibri"/>
              </a:rPr>
              <a:t>Requires </a:t>
            </a:r>
            <a:r>
              <a:rPr dirty="0" sz="440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dirty="0" sz="4400" spc="-15">
                <a:solidFill>
                  <a:srgbClr val="44536A"/>
                </a:solidFill>
                <a:latin typeface="Calibri"/>
                <a:cs typeface="Calibri"/>
              </a:rPr>
              <a:t>signature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69107" y="3252215"/>
            <a:ext cx="795528" cy="7238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391" y="1243583"/>
            <a:ext cx="7744968" cy="47899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095" y="258826"/>
            <a:ext cx="757555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90"/>
              <a:t>Total</a:t>
            </a:r>
            <a:r>
              <a:rPr dirty="0" sz="4400"/>
              <a:t> </a:t>
            </a:r>
            <a:r>
              <a:rPr dirty="0" sz="4400" spc="-10"/>
              <a:t>HACCP</a:t>
            </a:r>
            <a:r>
              <a:rPr dirty="0" sz="4400"/>
              <a:t> </a:t>
            </a:r>
            <a:r>
              <a:rPr dirty="0" sz="4400" spc="-25"/>
              <a:t>Program</a:t>
            </a:r>
            <a:r>
              <a:rPr dirty="0" sz="4400" spc="5"/>
              <a:t> </a:t>
            </a:r>
            <a:r>
              <a:rPr dirty="0" sz="4400" spc="-30"/>
              <a:t>Verification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840" y="1816607"/>
            <a:ext cx="8066532" cy="27782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1192" y="626109"/>
            <a:ext cx="471551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5"/>
              <a:t>Ultimate</a:t>
            </a:r>
            <a:r>
              <a:rPr dirty="0" sz="4400" spc="-50"/>
              <a:t> </a:t>
            </a:r>
            <a:r>
              <a:rPr dirty="0" sz="4400" spc="-25"/>
              <a:t>Verification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6808" y="135712"/>
            <a:ext cx="48869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Verification</a:t>
            </a:r>
            <a:r>
              <a:rPr dirty="0" spc="-20"/>
              <a:t> </a:t>
            </a:r>
            <a:r>
              <a:rPr dirty="0" spc="-5"/>
              <a:t>Summary</a:t>
            </a:r>
            <a:r>
              <a:rPr dirty="0" spc="10"/>
              <a:t> </a:t>
            </a:r>
            <a:r>
              <a:rPr dirty="0" sz="3600"/>
              <a:t>…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906780" y="928116"/>
            <a:ext cx="8041005" cy="5488305"/>
            <a:chOff x="906780" y="928116"/>
            <a:chExt cx="8041005" cy="54883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780" y="928116"/>
              <a:ext cx="5846064" cy="5209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6768" y="928116"/>
              <a:ext cx="5850635" cy="548792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114288" y="350520"/>
            <a:ext cx="2016760" cy="421005"/>
            <a:chOff x="6114288" y="350520"/>
            <a:chExt cx="2016760" cy="421005"/>
          </a:xfrm>
        </p:grpSpPr>
        <p:sp>
          <p:nvSpPr>
            <p:cNvPr id="7" name="object 7"/>
            <p:cNvSpPr/>
            <p:nvPr/>
          </p:nvSpPr>
          <p:spPr>
            <a:xfrm>
              <a:off x="6120384" y="356616"/>
              <a:ext cx="2004060" cy="408940"/>
            </a:xfrm>
            <a:custGeom>
              <a:avLst/>
              <a:gdLst/>
              <a:ahLst/>
              <a:cxnLst/>
              <a:rect l="l" t="t" r="r" b="b"/>
              <a:pathLst>
                <a:path w="2004059" h="408940">
                  <a:moveTo>
                    <a:pt x="1935988" y="0"/>
                  </a:moveTo>
                  <a:lnTo>
                    <a:pt x="68071" y="0"/>
                  </a:lnTo>
                  <a:lnTo>
                    <a:pt x="41576" y="5349"/>
                  </a:lnTo>
                  <a:lnTo>
                    <a:pt x="19938" y="19939"/>
                  </a:lnTo>
                  <a:lnTo>
                    <a:pt x="5349" y="41576"/>
                  </a:lnTo>
                  <a:lnTo>
                    <a:pt x="0" y="68072"/>
                  </a:lnTo>
                  <a:lnTo>
                    <a:pt x="0" y="340360"/>
                  </a:lnTo>
                  <a:lnTo>
                    <a:pt x="5349" y="366855"/>
                  </a:lnTo>
                  <a:lnTo>
                    <a:pt x="19938" y="388493"/>
                  </a:lnTo>
                  <a:lnTo>
                    <a:pt x="41576" y="403082"/>
                  </a:lnTo>
                  <a:lnTo>
                    <a:pt x="68071" y="408432"/>
                  </a:lnTo>
                  <a:lnTo>
                    <a:pt x="1935988" y="408432"/>
                  </a:lnTo>
                  <a:lnTo>
                    <a:pt x="1962483" y="403082"/>
                  </a:lnTo>
                  <a:lnTo>
                    <a:pt x="1984121" y="388493"/>
                  </a:lnTo>
                  <a:lnTo>
                    <a:pt x="1998710" y="366855"/>
                  </a:lnTo>
                  <a:lnTo>
                    <a:pt x="2004060" y="340360"/>
                  </a:lnTo>
                  <a:lnTo>
                    <a:pt x="2004060" y="68072"/>
                  </a:lnTo>
                  <a:lnTo>
                    <a:pt x="1998710" y="41576"/>
                  </a:lnTo>
                  <a:lnTo>
                    <a:pt x="1984121" y="19938"/>
                  </a:lnTo>
                  <a:lnTo>
                    <a:pt x="1962483" y="5349"/>
                  </a:lnTo>
                  <a:lnTo>
                    <a:pt x="1935988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120384" y="356616"/>
              <a:ext cx="2004060" cy="408940"/>
            </a:xfrm>
            <a:custGeom>
              <a:avLst/>
              <a:gdLst/>
              <a:ahLst/>
              <a:cxnLst/>
              <a:rect l="l" t="t" r="r" b="b"/>
              <a:pathLst>
                <a:path w="2004059" h="408940">
                  <a:moveTo>
                    <a:pt x="0" y="68072"/>
                  </a:moveTo>
                  <a:lnTo>
                    <a:pt x="5349" y="41576"/>
                  </a:lnTo>
                  <a:lnTo>
                    <a:pt x="19938" y="19939"/>
                  </a:lnTo>
                  <a:lnTo>
                    <a:pt x="41576" y="5349"/>
                  </a:lnTo>
                  <a:lnTo>
                    <a:pt x="68071" y="0"/>
                  </a:lnTo>
                  <a:lnTo>
                    <a:pt x="1935988" y="0"/>
                  </a:lnTo>
                  <a:lnTo>
                    <a:pt x="1962483" y="5349"/>
                  </a:lnTo>
                  <a:lnTo>
                    <a:pt x="1984121" y="19938"/>
                  </a:lnTo>
                  <a:lnTo>
                    <a:pt x="1998710" y="41576"/>
                  </a:lnTo>
                  <a:lnTo>
                    <a:pt x="2004060" y="68072"/>
                  </a:lnTo>
                  <a:lnTo>
                    <a:pt x="2004060" y="340360"/>
                  </a:lnTo>
                  <a:lnTo>
                    <a:pt x="1998710" y="366855"/>
                  </a:lnTo>
                  <a:lnTo>
                    <a:pt x="1984121" y="388493"/>
                  </a:lnTo>
                  <a:lnTo>
                    <a:pt x="1962483" y="403082"/>
                  </a:lnTo>
                  <a:lnTo>
                    <a:pt x="1935988" y="408432"/>
                  </a:lnTo>
                  <a:lnTo>
                    <a:pt x="68071" y="408432"/>
                  </a:lnTo>
                  <a:lnTo>
                    <a:pt x="41576" y="403082"/>
                  </a:lnTo>
                  <a:lnTo>
                    <a:pt x="19938" y="388493"/>
                  </a:lnTo>
                  <a:lnTo>
                    <a:pt x="5349" y="366855"/>
                  </a:lnTo>
                  <a:lnTo>
                    <a:pt x="0" y="340360"/>
                  </a:lnTo>
                  <a:lnTo>
                    <a:pt x="0" y="68072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213475" y="336550"/>
            <a:ext cx="18199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146-147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3172" y="363423"/>
            <a:ext cx="7185659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/>
              <a:t>Verifications</a:t>
            </a:r>
            <a:r>
              <a:rPr dirty="0" sz="3600" spc="-50"/>
              <a:t> </a:t>
            </a:r>
            <a:r>
              <a:rPr dirty="0" sz="3600" spc="-25"/>
              <a:t>for</a:t>
            </a:r>
            <a:r>
              <a:rPr dirty="0" sz="3600" spc="-10"/>
              <a:t> XYZ</a:t>
            </a:r>
            <a:r>
              <a:rPr dirty="0" sz="3600" spc="-20"/>
              <a:t> Seafood</a:t>
            </a:r>
            <a:r>
              <a:rPr dirty="0" sz="3600" spc="-30"/>
              <a:t> </a:t>
            </a:r>
            <a:r>
              <a:rPr dirty="0" sz="3600" spc="-15"/>
              <a:t>Company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0" y="1165860"/>
            <a:ext cx="9144000" cy="5692140"/>
            <a:chOff x="0" y="1165860"/>
            <a:chExt cx="9144000" cy="56921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65860"/>
              <a:ext cx="9143999" cy="56921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3600" y="2885694"/>
              <a:ext cx="2274735" cy="27898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1576" y="2932049"/>
              <a:ext cx="1675002" cy="10877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76466" y="1873758"/>
              <a:ext cx="1100455" cy="4815840"/>
            </a:xfrm>
            <a:custGeom>
              <a:avLst/>
              <a:gdLst/>
              <a:ahLst/>
              <a:cxnLst/>
              <a:rect l="l" t="t" r="r" b="b"/>
              <a:pathLst>
                <a:path w="1100454" h="4815840">
                  <a:moveTo>
                    <a:pt x="0" y="4815840"/>
                  </a:moveTo>
                  <a:lnTo>
                    <a:pt x="1100327" y="4815840"/>
                  </a:lnTo>
                  <a:lnTo>
                    <a:pt x="1100327" y="0"/>
                  </a:lnTo>
                  <a:lnTo>
                    <a:pt x="0" y="0"/>
                  </a:lnTo>
                  <a:lnTo>
                    <a:pt x="0" y="4815840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152</a:t>
            </a:fld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94816"/>
            <a:ext cx="9144000" cy="5663565"/>
            <a:chOff x="0" y="1194816"/>
            <a:chExt cx="9144000" cy="5663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94816"/>
              <a:ext cx="9143999" cy="56631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7439" y="2176907"/>
              <a:ext cx="2310549" cy="28165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3270" y="2242947"/>
              <a:ext cx="1674749" cy="10873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76466" y="1608582"/>
              <a:ext cx="1100455" cy="3855720"/>
            </a:xfrm>
            <a:custGeom>
              <a:avLst/>
              <a:gdLst/>
              <a:ahLst/>
              <a:cxnLst/>
              <a:rect l="l" t="t" r="r" b="b"/>
              <a:pathLst>
                <a:path w="1100454" h="3855720">
                  <a:moveTo>
                    <a:pt x="0" y="3855720"/>
                  </a:moveTo>
                  <a:lnTo>
                    <a:pt x="1100327" y="3855720"/>
                  </a:lnTo>
                  <a:lnTo>
                    <a:pt x="1100327" y="0"/>
                  </a:lnTo>
                  <a:lnTo>
                    <a:pt x="0" y="0"/>
                  </a:lnTo>
                  <a:lnTo>
                    <a:pt x="0" y="3855720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03172" y="363423"/>
            <a:ext cx="7185659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/>
              <a:t>Verifications</a:t>
            </a:r>
            <a:r>
              <a:rPr dirty="0" sz="3600" spc="-50"/>
              <a:t> </a:t>
            </a:r>
            <a:r>
              <a:rPr dirty="0" sz="3600" spc="-25"/>
              <a:t>for</a:t>
            </a:r>
            <a:r>
              <a:rPr dirty="0" sz="3600" spc="-10"/>
              <a:t> XYZ</a:t>
            </a:r>
            <a:r>
              <a:rPr dirty="0" sz="3600" spc="-20"/>
              <a:t> Seafood</a:t>
            </a:r>
            <a:r>
              <a:rPr dirty="0" sz="3600" spc="-30"/>
              <a:t> </a:t>
            </a:r>
            <a:r>
              <a:rPr dirty="0" sz="3600" spc="-15"/>
              <a:t>Company</a:t>
            </a:r>
            <a:endParaRPr sz="360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1560" y="3255264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99589" y="664540"/>
            <a:ext cx="571436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2029" algn="l"/>
              </a:tabLst>
            </a:pP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End</a:t>
            </a:r>
            <a:r>
              <a:rPr dirty="0" sz="40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dirty="0" sz="4000" spc="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10:	</a:t>
            </a: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Principle</a:t>
            </a:r>
            <a:r>
              <a:rPr dirty="0" sz="4000" spc="-5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6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5370" y="1884121"/>
            <a:ext cx="312229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0">
                <a:solidFill>
                  <a:srgbClr val="1F3863"/>
                </a:solidFill>
                <a:latin typeface="Calibri"/>
                <a:cs typeface="Calibri"/>
              </a:rPr>
              <a:t>VERIFICATIONS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0628" y="33528"/>
            <a:ext cx="5530596" cy="62849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3131" y="1332357"/>
            <a:ext cx="307149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15">
                <a:solidFill>
                  <a:srgbClr val="44536A"/>
                </a:solidFill>
                <a:latin typeface="Calibri"/>
                <a:cs typeface="Calibri"/>
              </a:rPr>
              <a:t>Required </a:t>
            </a:r>
            <a:r>
              <a:rPr dirty="0" sz="36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40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dirty="0" sz="3600" spc="-9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2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5091" y="2731007"/>
            <a:ext cx="1195070" cy="451484"/>
            <a:chOff x="355091" y="2731007"/>
            <a:chExt cx="1195070" cy="451484"/>
          </a:xfrm>
        </p:grpSpPr>
        <p:sp>
          <p:nvSpPr>
            <p:cNvPr id="5" name="object 5"/>
            <p:cNvSpPr/>
            <p:nvPr/>
          </p:nvSpPr>
          <p:spPr>
            <a:xfrm>
              <a:off x="361187" y="2737103"/>
              <a:ext cx="1183005" cy="439420"/>
            </a:xfrm>
            <a:custGeom>
              <a:avLst/>
              <a:gdLst/>
              <a:ahLst/>
              <a:cxnLst/>
              <a:rect l="l" t="t" r="r" b="b"/>
              <a:pathLst>
                <a:path w="1183005" h="439419">
                  <a:moveTo>
                    <a:pt x="1109472" y="0"/>
                  </a:moveTo>
                  <a:lnTo>
                    <a:pt x="73152" y="0"/>
                  </a:lnTo>
                  <a:lnTo>
                    <a:pt x="44678" y="5750"/>
                  </a:lnTo>
                  <a:lnTo>
                    <a:pt x="21426" y="21431"/>
                  </a:lnTo>
                  <a:lnTo>
                    <a:pt x="5748" y="44684"/>
                  </a:lnTo>
                  <a:lnTo>
                    <a:pt x="0" y="73151"/>
                  </a:lnTo>
                  <a:lnTo>
                    <a:pt x="0" y="365760"/>
                  </a:lnTo>
                  <a:lnTo>
                    <a:pt x="5748" y="394227"/>
                  </a:lnTo>
                  <a:lnTo>
                    <a:pt x="21426" y="417480"/>
                  </a:lnTo>
                  <a:lnTo>
                    <a:pt x="44678" y="433161"/>
                  </a:lnTo>
                  <a:lnTo>
                    <a:pt x="73152" y="438912"/>
                  </a:lnTo>
                  <a:lnTo>
                    <a:pt x="1109472" y="438912"/>
                  </a:lnTo>
                  <a:lnTo>
                    <a:pt x="1137939" y="433161"/>
                  </a:lnTo>
                  <a:lnTo>
                    <a:pt x="1161192" y="417480"/>
                  </a:lnTo>
                  <a:lnTo>
                    <a:pt x="1176873" y="394227"/>
                  </a:lnTo>
                  <a:lnTo>
                    <a:pt x="1182624" y="365760"/>
                  </a:lnTo>
                  <a:lnTo>
                    <a:pt x="1182624" y="73151"/>
                  </a:lnTo>
                  <a:lnTo>
                    <a:pt x="1176873" y="44684"/>
                  </a:lnTo>
                  <a:lnTo>
                    <a:pt x="1161192" y="21431"/>
                  </a:lnTo>
                  <a:lnTo>
                    <a:pt x="1137939" y="5750"/>
                  </a:lnTo>
                  <a:lnTo>
                    <a:pt x="1109472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1187" y="2737103"/>
              <a:ext cx="1183005" cy="439420"/>
            </a:xfrm>
            <a:custGeom>
              <a:avLst/>
              <a:gdLst/>
              <a:ahLst/>
              <a:cxnLst/>
              <a:rect l="l" t="t" r="r" b="b"/>
              <a:pathLst>
                <a:path w="1183005" h="439419">
                  <a:moveTo>
                    <a:pt x="0" y="73151"/>
                  </a:moveTo>
                  <a:lnTo>
                    <a:pt x="5748" y="44684"/>
                  </a:lnTo>
                  <a:lnTo>
                    <a:pt x="21426" y="21431"/>
                  </a:lnTo>
                  <a:lnTo>
                    <a:pt x="44678" y="5750"/>
                  </a:lnTo>
                  <a:lnTo>
                    <a:pt x="73152" y="0"/>
                  </a:lnTo>
                  <a:lnTo>
                    <a:pt x="1109472" y="0"/>
                  </a:lnTo>
                  <a:lnTo>
                    <a:pt x="1137939" y="5750"/>
                  </a:lnTo>
                  <a:lnTo>
                    <a:pt x="1161192" y="21431"/>
                  </a:lnTo>
                  <a:lnTo>
                    <a:pt x="1176873" y="44684"/>
                  </a:lnTo>
                  <a:lnTo>
                    <a:pt x="1182624" y="73151"/>
                  </a:lnTo>
                  <a:lnTo>
                    <a:pt x="1182624" y="365760"/>
                  </a:lnTo>
                  <a:lnTo>
                    <a:pt x="1176873" y="394227"/>
                  </a:lnTo>
                  <a:lnTo>
                    <a:pt x="1161192" y="417480"/>
                  </a:lnTo>
                  <a:lnTo>
                    <a:pt x="1137939" y="433161"/>
                  </a:lnTo>
                  <a:lnTo>
                    <a:pt x="1109472" y="438912"/>
                  </a:lnTo>
                  <a:lnTo>
                    <a:pt x="73152" y="438912"/>
                  </a:lnTo>
                  <a:lnTo>
                    <a:pt x="44678" y="433161"/>
                  </a:lnTo>
                  <a:lnTo>
                    <a:pt x="21426" y="417480"/>
                  </a:lnTo>
                  <a:lnTo>
                    <a:pt x="5748" y="394227"/>
                  </a:lnTo>
                  <a:lnTo>
                    <a:pt x="0" y="365760"/>
                  </a:lnTo>
                  <a:lnTo>
                    <a:pt x="0" y="7315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56996" y="2731389"/>
            <a:ext cx="9931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3273" y="905383"/>
            <a:ext cx="570484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Principle</a:t>
            </a:r>
            <a:r>
              <a:rPr dirty="0" spc="-45"/>
              <a:t> </a:t>
            </a:r>
            <a:r>
              <a:rPr dirty="0" spc="-5"/>
              <a:t>7:</a:t>
            </a:r>
          </a:p>
          <a:p>
            <a:pPr marL="12700">
              <a:lnSpc>
                <a:spcPct val="100000"/>
              </a:lnSpc>
            </a:pPr>
            <a:r>
              <a:rPr dirty="0" spc="-20"/>
              <a:t>Record-Keeping</a:t>
            </a:r>
            <a:r>
              <a:rPr dirty="0" spc="-70"/>
              <a:t> </a:t>
            </a:r>
            <a:r>
              <a:rPr dirty="0" spc="-15"/>
              <a:t>Procedures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075" y="362711"/>
            <a:ext cx="2267712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980" y="2877311"/>
            <a:ext cx="8133588" cy="256946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436" y="1098803"/>
            <a:ext cx="7856219" cy="31455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436" y="4376928"/>
            <a:ext cx="7853171" cy="14112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99566" y="270713"/>
            <a:ext cx="758126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44536A"/>
                </a:solidFill>
                <a:latin typeface="Calibri"/>
                <a:cs typeface="Calibri"/>
              </a:rPr>
              <a:t>support</a:t>
            </a:r>
            <a:r>
              <a:rPr dirty="0" sz="40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40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dirty="0" sz="40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30">
                <a:solidFill>
                  <a:srgbClr val="44536A"/>
                </a:solidFill>
                <a:latin typeface="Calibri"/>
                <a:cs typeface="Calibri"/>
              </a:rPr>
              <a:t>Program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5351526" y="2673223"/>
            <a:ext cx="1886585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95"/>
              </a:spcBef>
            </a:pPr>
            <a:r>
              <a:rPr dirty="0" sz="4000" spc="-7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dirty="0" sz="4000" spc="-5">
                <a:solidFill>
                  <a:srgbClr val="44536A"/>
                </a:solidFill>
                <a:latin typeface="Calibri"/>
                <a:cs typeface="Calibri"/>
              </a:rPr>
              <a:t>equi</a:t>
            </a:r>
            <a:r>
              <a:rPr dirty="0" sz="4000" spc="-6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dirty="0" sz="4000" spc="-5">
                <a:solidFill>
                  <a:srgbClr val="44536A"/>
                </a:solidFill>
                <a:latin typeface="Calibri"/>
                <a:cs typeface="Calibri"/>
              </a:rPr>
              <a:t>ed  </a:t>
            </a:r>
            <a:r>
              <a:rPr dirty="0" sz="4000" spc="-3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058" y="895223"/>
            <a:ext cx="8323580" cy="5437505"/>
            <a:chOff x="668058" y="895223"/>
            <a:chExt cx="8323580" cy="543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735" y="895223"/>
              <a:ext cx="4214939" cy="54368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8058" y="1182751"/>
              <a:ext cx="724535" cy="305435"/>
            </a:xfrm>
            <a:custGeom>
              <a:avLst/>
              <a:gdLst/>
              <a:ahLst/>
              <a:cxnLst/>
              <a:rect l="l" t="t" r="r" b="b"/>
              <a:pathLst>
                <a:path w="724535" h="305434">
                  <a:moveTo>
                    <a:pt x="699096" y="0"/>
                  </a:moveTo>
                  <a:lnTo>
                    <a:pt x="0" y="76326"/>
                  </a:lnTo>
                  <a:lnTo>
                    <a:pt x="24955" y="305053"/>
                  </a:lnTo>
                  <a:lnTo>
                    <a:pt x="724115" y="228853"/>
                  </a:lnTo>
                  <a:lnTo>
                    <a:pt x="699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4301" y="1300226"/>
              <a:ext cx="1877187" cy="5528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1800" y="2334768"/>
              <a:ext cx="6019800" cy="344119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911852" y="3630167"/>
            <a:ext cx="1666239" cy="40132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9370" rIns="0" bIns="0" rtlCol="0" vert="horz">
            <a:spAutoFit/>
          </a:bodyPr>
          <a:lstStyle/>
          <a:p>
            <a:pPr marL="161290">
              <a:lnSpc>
                <a:spcPct val="100000"/>
              </a:lnSpc>
              <a:spcBef>
                <a:spcPts val="310"/>
              </a:spcBef>
            </a:pPr>
            <a:r>
              <a:rPr dirty="0" sz="2000" b="1">
                <a:solidFill>
                  <a:srgbClr val="990033"/>
                </a:solidFill>
                <a:latin typeface="Arial"/>
                <a:cs typeface="Arial"/>
              </a:rPr>
              <a:t>REQUIRED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26438" y="1746376"/>
            <a:ext cx="2118360" cy="550545"/>
            <a:chOff x="1726438" y="1746376"/>
            <a:chExt cx="2118360" cy="550545"/>
          </a:xfrm>
        </p:grpSpPr>
        <p:sp>
          <p:nvSpPr>
            <p:cNvPr id="9" name="object 9"/>
            <p:cNvSpPr/>
            <p:nvPr/>
          </p:nvSpPr>
          <p:spPr>
            <a:xfrm>
              <a:off x="1726438" y="1746376"/>
              <a:ext cx="2118360" cy="550545"/>
            </a:xfrm>
            <a:custGeom>
              <a:avLst/>
              <a:gdLst/>
              <a:ahLst/>
              <a:cxnLst/>
              <a:rect l="l" t="t" r="r" b="b"/>
              <a:pathLst>
                <a:path w="2118360" h="550544">
                  <a:moveTo>
                    <a:pt x="2085975" y="0"/>
                  </a:moveTo>
                  <a:lnTo>
                    <a:pt x="0" y="181863"/>
                  </a:lnTo>
                  <a:lnTo>
                    <a:pt x="32131" y="550418"/>
                  </a:lnTo>
                  <a:lnTo>
                    <a:pt x="2118106" y="368553"/>
                  </a:lnTo>
                  <a:lnTo>
                    <a:pt x="2085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878838" y="1868550"/>
              <a:ext cx="1812925" cy="314960"/>
            </a:xfrm>
            <a:custGeom>
              <a:avLst/>
              <a:gdLst/>
              <a:ahLst/>
              <a:cxnLst/>
              <a:rect l="l" t="t" r="r" b="b"/>
              <a:pathLst>
                <a:path w="1812925" h="314960">
                  <a:moveTo>
                    <a:pt x="91948" y="144494"/>
                  </a:moveTo>
                  <a:lnTo>
                    <a:pt x="81514" y="144609"/>
                  </a:lnTo>
                  <a:lnTo>
                    <a:pt x="69342" y="145414"/>
                  </a:lnTo>
                  <a:lnTo>
                    <a:pt x="0" y="151384"/>
                  </a:lnTo>
                  <a:lnTo>
                    <a:pt x="14224" y="314451"/>
                  </a:lnTo>
                  <a:lnTo>
                    <a:pt x="47117" y="311531"/>
                  </a:lnTo>
                  <a:lnTo>
                    <a:pt x="41148" y="243459"/>
                  </a:lnTo>
                  <a:lnTo>
                    <a:pt x="55499" y="242315"/>
                  </a:lnTo>
                  <a:lnTo>
                    <a:pt x="112155" y="242315"/>
                  </a:lnTo>
                  <a:lnTo>
                    <a:pt x="112013" y="242188"/>
                  </a:lnTo>
                  <a:lnTo>
                    <a:pt x="105791" y="238125"/>
                  </a:lnTo>
                  <a:lnTo>
                    <a:pt x="98298" y="234569"/>
                  </a:lnTo>
                  <a:lnTo>
                    <a:pt x="108156" y="231594"/>
                  </a:lnTo>
                  <a:lnTo>
                    <a:pt x="116586" y="227631"/>
                  </a:lnTo>
                  <a:lnTo>
                    <a:pt x="123586" y="222692"/>
                  </a:lnTo>
                  <a:lnTo>
                    <a:pt x="128559" y="217424"/>
                  </a:lnTo>
                  <a:lnTo>
                    <a:pt x="38988" y="217424"/>
                  </a:lnTo>
                  <a:lnTo>
                    <a:pt x="35306" y="176149"/>
                  </a:lnTo>
                  <a:lnTo>
                    <a:pt x="74422" y="172720"/>
                  </a:lnTo>
                  <a:lnTo>
                    <a:pt x="82423" y="172212"/>
                  </a:lnTo>
                  <a:lnTo>
                    <a:pt x="134421" y="172212"/>
                  </a:lnTo>
                  <a:lnTo>
                    <a:pt x="134366" y="172021"/>
                  </a:lnTo>
                  <a:lnTo>
                    <a:pt x="100667" y="145093"/>
                  </a:lnTo>
                  <a:lnTo>
                    <a:pt x="91948" y="144494"/>
                  </a:lnTo>
                  <a:close/>
                </a:path>
                <a:path w="1812925" h="314960">
                  <a:moveTo>
                    <a:pt x="112155" y="242315"/>
                  </a:moveTo>
                  <a:lnTo>
                    <a:pt x="55499" y="242315"/>
                  </a:lnTo>
                  <a:lnTo>
                    <a:pt x="60960" y="242443"/>
                  </a:lnTo>
                  <a:lnTo>
                    <a:pt x="68199" y="244221"/>
                  </a:lnTo>
                  <a:lnTo>
                    <a:pt x="121412" y="305053"/>
                  </a:lnTo>
                  <a:lnTo>
                    <a:pt x="160781" y="301625"/>
                  </a:lnTo>
                  <a:lnTo>
                    <a:pt x="131738" y="263263"/>
                  </a:lnTo>
                  <a:lnTo>
                    <a:pt x="117093" y="246761"/>
                  </a:lnTo>
                  <a:lnTo>
                    <a:pt x="112155" y="242315"/>
                  </a:lnTo>
                  <a:close/>
                </a:path>
                <a:path w="1812925" h="314960">
                  <a:moveTo>
                    <a:pt x="134421" y="172212"/>
                  </a:moveTo>
                  <a:lnTo>
                    <a:pt x="82423" y="172212"/>
                  </a:lnTo>
                  <a:lnTo>
                    <a:pt x="85089" y="172338"/>
                  </a:lnTo>
                  <a:lnTo>
                    <a:pt x="90550" y="172720"/>
                  </a:lnTo>
                  <a:lnTo>
                    <a:pt x="94868" y="174498"/>
                  </a:lnTo>
                  <a:lnTo>
                    <a:pt x="98043" y="177673"/>
                  </a:lnTo>
                  <a:lnTo>
                    <a:pt x="101218" y="180721"/>
                  </a:lnTo>
                  <a:lnTo>
                    <a:pt x="103124" y="185038"/>
                  </a:lnTo>
                  <a:lnTo>
                    <a:pt x="103631" y="190500"/>
                  </a:lnTo>
                  <a:lnTo>
                    <a:pt x="104012" y="195452"/>
                  </a:lnTo>
                  <a:lnTo>
                    <a:pt x="103250" y="199644"/>
                  </a:lnTo>
                  <a:lnTo>
                    <a:pt x="63245" y="215391"/>
                  </a:lnTo>
                  <a:lnTo>
                    <a:pt x="38988" y="217424"/>
                  </a:lnTo>
                  <a:lnTo>
                    <a:pt x="128559" y="217424"/>
                  </a:lnTo>
                  <a:lnTo>
                    <a:pt x="129159" y="216788"/>
                  </a:lnTo>
                  <a:lnTo>
                    <a:pt x="133322" y="209978"/>
                  </a:lnTo>
                  <a:lnTo>
                    <a:pt x="136080" y="202501"/>
                  </a:lnTo>
                  <a:lnTo>
                    <a:pt x="137410" y="194357"/>
                  </a:lnTo>
                  <a:lnTo>
                    <a:pt x="137287" y="185547"/>
                  </a:lnTo>
                  <a:lnTo>
                    <a:pt x="136267" y="178546"/>
                  </a:lnTo>
                  <a:lnTo>
                    <a:pt x="134421" y="172212"/>
                  </a:lnTo>
                  <a:close/>
                </a:path>
                <a:path w="1812925" h="314960">
                  <a:moveTo>
                    <a:pt x="284734" y="126619"/>
                  </a:moveTo>
                  <a:lnTo>
                    <a:pt x="163830" y="137160"/>
                  </a:lnTo>
                  <a:lnTo>
                    <a:pt x="178054" y="300100"/>
                  </a:lnTo>
                  <a:lnTo>
                    <a:pt x="302132" y="289306"/>
                  </a:lnTo>
                  <a:lnTo>
                    <a:pt x="300412" y="269748"/>
                  </a:lnTo>
                  <a:lnTo>
                    <a:pt x="208661" y="269748"/>
                  </a:lnTo>
                  <a:lnTo>
                    <a:pt x="204724" y="225425"/>
                  </a:lnTo>
                  <a:lnTo>
                    <a:pt x="286638" y="218312"/>
                  </a:lnTo>
                  <a:lnTo>
                    <a:pt x="284851" y="197993"/>
                  </a:lnTo>
                  <a:lnTo>
                    <a:pt x="202311" y="197993"/>
                  </a:lnTo>
                  <a:lnTo>
                    <a:pt x="199136" y="161798"/>
                  </a:lnTo>
                  <a:lnTo>
                    <a:pt x="287147" y="154177"/>
                  </a:lnTo>
                  <a:lnTo>
                    <a:pt x="284734" y="126619"/>
                  </a:lnTo>
                  <a:close/>
                </a:path>
                <a:path w="1812925" h="314960">
                  <a:moveTo>
                    <a:pt x="299719" y="261874"/>
                  </a:moveTo>
                  <a:lnTo>
                    <a:pt x="208661" y="269748"/>
                  </a:lnTo>
                  <a:lnTo>
                    <a:pt x="300412" y="269748"/>
                  </a:lnTo>
                  <a:lnTo>
                    <a:pt x="299719" y="261874"/>
                  </a:lnTo>
                  <a:close/>
                </a:path>
                <a:path w="1812925" h="314960">
                  <a:moveTo>
                    <a:pt x="284225" y="190881"/>
                  </a:moveTo>
                  <a:lnTo>
                    <a:pt x="202311" y="197993"/>
                  </a:lnTo>
                  <a:lnTo>
                    <a:pt x="284851" y="197993"/>
                  </a:lnTo>
                  <a:lnTo>
                    <a:pt x="284225" y="190881"/>
                  </a:lnTo>
                  <a:close/>
                </a:path>
                <a:path w="1812925" h="314960">
                  <a:moveTo>
                    <a:pt x="400309" y="114841"/>
                  </a:moveTo>
                  <a:lnTo>
                    <a:pt x="355472" y="123301"/>
                  </a:lnTo>
                  <a:lnTo>
                    <a:pt x="324512" y="155455"/>
                  </a:lnTo>
                  <a:lnTo>
                    <a:pt x="316789" y="188031"/>
                  </a:lnTo>
                  <a:lnTo>
                    <a:pt x="317119" y="207390"/>
                  </a:lnTo>
                  <a:lnTo>
                    <a:pt x="333147" y="254888"/>
                  </a:lnTo>
                  <a:lnTo>
                    <a:pt x="368585" y="280765"/>
                  </a:lnTo>
                  <a:lnTo>
                    <a:pt x="398653" y="283718"/>
                  </a:lnTo>
                  <a:lnTo>
                    <a:pt x="411134" y="281813"/>
                  </a:lnTo>
                  <a:lnTo>
                    <a:pt x="448127" y="258925"/>
                  </a:lnTo>
                  <a:lnTo>
                    <a:pt x="450144" y="255650"/>
                  </a:lnTo>
                  <a:lnTo>
                    <a:pt x="395859" y="255650"/>
                  </a:lnTo>
                  <a:lnTo>
                    <a:pt x="387334" y="255555"/>
                  </a:lnTo>
                  <a:lnTo>
                    <a:pt x="355949" y="228123"/>
                  </a:lnTo>
                  <a:lnTo>
                    <a:pt x="350377" y="188309"/>
                  </a:lnTo>
                  <a:lnTo>
                    <a:pt x="351472" y="176593"/>
                  </a:lnTo>
                  <a:lnTo>
                    <a:pt x="378166" y="144803"/>
                  </a:lnTo>
                  <a:lnTo>
                    <a:pt x="395478" y="142494"/>
                  </a:lnTo>
                  <a:lnTo>
                    <a:pt x="448244" y="142494"/>
                  </a:lnTo>
                  <a:lnTo>
                    <a:pt x="446960" y="140303"/>
                  </a:lnTo>
                  <a:lnTo>
                    <a:pt x="441831" y="133754"/>
                  </a:lnTo>
                  <a:lnTo>
                    <a:pt x="436118" y="128397"/>
                  </a:lnTo>
                  <a:lnTo>
                    <a:pt x="425404" y="121560"/>
                  </a:lnTo>
                  <a:lnTo>
                    <a:pt x="413464" y="117046"/>
                  </a:lnTo>
                  <a:lnTo>
                    <a:pt x="400309" y="114841"/>
                  </a:lnTo>
                  <a:close/>
                </a:path>
                <a:path w="1812925" h="314960">
                  <a:moveTo>
                    <a:pt x="429006" y="217932"/>
                  </a:moveTo>
                  <a:lnTo>
                    <a:pt x="404622" y="254888"/>
                  </a:lnTo>
                  <a:lnTo>
                    <a:pt x="395859" y="255650"/>
                  </a:lnTo>
                  <a:lnTo>
                    <a:pt x="450144" y="255650"/>
                  </a:lnTo>
                  <a:lnTo>
                    <a:pt x="454056" y="249300"/>
                  </a:lnTo>
                  <a:lnTo>
                    <a:pt x="458604" y="238057"/>
                  </a:lnTo>
                  <a:lnTo>
                    <a:pt x="461772" y="225171"/>
                  </a:lnTo>
                  <a:lnTo>
                    <a:pt x="429006" y="217932"/>
                  </a:lnTo>
                  <a:close/>
                </a:path>
                <a:path w="1812925" h="314960">
                  <a:moveTo>
                    <a:pt x="448244" y="142494"/>
                  </a:moveTo>
                  <a:lnTo>
                    <a:pt x="395478" y="142494"/>
                  </a:lnTo>
                  <a:lnTo>
                    <a:pt x="403098" y="144272"/>
                  </a:lnTo>
                  <a:lnTo>
                    <a:pt x="409701" y="148589"/>
                  </a:lnTo>
                  <a:lnTo>
                    <a:pt x="416179" y="153035"/>
                  </a:lnTo>
                  <a:lnTo>
                    <a:pt x="420878" y="159258"/>
                  </a:lnTo>
                  <a:lnTo>
                    <a:pt x="423544" y="167639"/>
                  </a:lnTo>
                  <a:lnTo>
                    <a:pt x="455422" y="156972"/>
                  </a:lnTo>
                  <a:lnTo>
                    <a:pt x="451494" y="148042"/>
                  </a:lnTo>
                  <a:lnTo>
                    <a:pt x="448244" y="142494"/>
                  </a:lnTo>
                  <a:close/>
                </a:path>
                <a:path w="1812925" h="314960">
                  <a:moveTo>
                    <a:pt x="568799" y="100460"/>
                  </a:moveTo>
                  <a:lnTo>
                    <a:pt x="524682" y="106531"/>
                  </a:lnTo>
                  <a:lnTo>
                    <a:pt x="493087" y="132042"/>
                  </a:lnTo>
                  <a:lnTo>
                    <a:pt x="480091" y="169592"/>
                  </a:lnTo>
                  <a:lnTo>
                    <a:pt x="479639" y="180655"/>
                  </a:lnTo>
                  <a:lnTo>
                    <a:pt x="480187" y="192659"/>
                  </a:lnTo>
                  <a:lnTo>
                    <a:pt x="496528" y="240629"/>
                  </a:lnTo>
                  <a:lnTo>
                    <a:pt x="533638" y="266350"/>
                  </a:lnTo>
                  <a:lnTo>
                    <a:pt x="549364" y="269184"/>
                  </a:lnTo>
                  <a:lnTo>
                    <a:pt x="566674" y="269113"/>
                  </a:lnTo>
                  <a:lnTo>
                    <a:pt x="611411" y="252575"/>
                  </a:lnTo>
                  <a:lnTo>
                    <a:pt x="622738" y="240919"/>
                  </a:lnTo>
                  <a:lnTo>
                    <a:pt x="564134" y="240919"/>
                  </a:lnTo>
                  <a:lnTo>
                    <a:pt x="554660" y="240847"/>
                  </a:lnTo>
                  <a:lnTo>
                    <a:pt x="519318" y="212709"/>
                  </a:lnTo>
                  <a:lnTo>
                    <a:pt x="513605" y="175329"/>
                  </a:lnTo>
                  <a:lnTo>
                    <a:pt x="514969" y="163718"/>
                  </a:lnTo>
                  <a:lnTo>
                    <a:pt x="544734" y="130341"/>
                  </a:lnTo>
                  <a:lnTo>
                    <a:pt x="554355" y="128650"/>
                  </a:lnTo>
                  <a:lnTo>
                    <a:pt x="621149" y="128650"/>
                  </a:lnTo>
                  <a:lnTo>
                    <a:pt x="611251" y="117856"/>
                  </a:lnTo>
                  <a:lnTo>
                    <a:pt x="598656" y="109120"/>
                  </a:lnTo>
                  <a:lnTo>
                    <a:pt x="584501" y="103314"/>
                  </a:lnTo>
                  <a:lnTo>
                    <a:pt x="568799" y="100460"/>
                  </a:lnTo>
                  <a:close/>
                </a:path>
                <a:path w="1812925" h="314960">
                  <a:moveTo>
                    <a:pt x="621149" y="128650"/>
                  </a:moveTo>
                  <a:lnTo>
                    <a:pt x="554355" y="128650"/>
                  </a:lnTo>
                  <a:lnTo>
                    <a:pt x="564118" y="128678"/>
                  </a:lnTo>
                  <a:lnTo>
                    <a:pt x="573024" y="130492"/>
                  </a:lnTo>
                  <a:lnTo>
                    <a:pt x="602212" y="167290"/>
                  </a:lnTo>
                  <a:lnTo>
                    <a:pt x="604518" y="193700"/>
                  </a:lnTo>
                  <a:lnTo>
                    <a:pt x="603170" y="205406"/>
                  </a:lnTo>
                  <a:lnTo>
                    <a:pt x="573496" y="239224"/>
                  </a:lnTo>
                  <a:lnTo>
                    <a:pt x="564134" y="240919"/>
                  </a:lnTo>
                  <a:lnTo>
                    <a:pt x="622738" y="240919"/>
                  </a:lnTo>
                  <a:lnTo>
                    <a:pt x="630479" y="228758"/>
                  </a:lnTo>
                  <a:lnTo>
                    <a:pt x="635952" y="213804"/>
                  </a:lnTo>
                  <a:lnTo>
                    <a:pt x="638567" y="196945"/>
                  </a:lnTo>
                  <a:lnTo>
                    <a:pt x="638301" y="178181"/>
                  </a:lnTo>
                  <a:lnTo>
                    <a:pt x="635250" y="159458"/>
                  </a:lnTo>
                  <a:lnTo>
                    <a:pt x="629729" y="143160"/>
                  </a:lnTo>
                  <a:lnTo>
                    <a:pt x="621728" y="129282"/>
                  </a:lnTo>
                  <a:lnTo>
                    <a:pt x="621149" y="128650"/>
                  </a:lnTo>
                  <a:close/>
                </a:path>
                <a:path w="1812925" h="314960">
                  <a:moveTo>
                    <a:pt x="706119" y="89915"/>
                  </a:moveTo>
                  <a:lnTo>
                    <a:pt x="656844" y="94107"/>
                  </a:lnTo>
                  <a:lnTo>
                    <a:pt x="671068" y="257175"/>
                  </a:lnTo>
                  <a:lnTo>
                    <a:pt x="701675" y="254508"/>
                  </a:lnTo>
                  <a:lnTo>
                    <a:pt x="690499" y="126237"/>
                  </a:lnTo>
                  <a:lnTo>
                    <a:pt x="719246" y="126237"/>
                  </a:lnTo>
                  <a:lnTo>
                    <a:pt x="706119" y="89915"/>
                  </a:lnTo>
                  <a:close/>
                </a:path>
                <a:path w="1812925" h="314960">
                  <a:moveTo>
                    <a:pt x="719246" y="126237"/>
                  </a:moveTo>
                  <a:lnTo>
                    <a:pt x="690499" y="126237"/>
                  </a:lnTo>
                  <a:lnTo>
                    <a:pt x="733932" y="251713"/>
                  </a:lnTo>
                  <a:lnTo>
                    <a:pt x="765556" y="248920"/>
                  </a:lnTo>
                  <a:lnTo>
                    <a:pt x="773706" y="198500"/>
                  </a:lnTo>
                  <a:lnTo>
                    <a:pt x="745363" y="198500"/>
                  </a:lnTo>
                  <a:lnTo>
                    <a:pt x="719246" y="126237"/>
                  </a:lnTo>
                  <a:close/>
                </a:path>
                <a:path w="1812925" h="314960">
                  <a:moveTo>
                    <a:pt x="817580" y="117728"/>
                  </a:moveTo>
                  <a:lnTo>
                    <a:pt x="786764" y="117728"/>
                  </a:lnTo>
                  <a:lnTo>
                    <a:pt x="797941" y="246125"/>
                  </a:lnTo>
                  <a:lnTo>
                    <a:pt x="828548" y="243459"/>
                  </a:lnTo>
                  <a:lnTo>
                    <a:pt x="817580" y="117728"/>
                  </a:lnTo>
                  <a:close/>
                </a:path>
                <a:path w="1812925" h="314960">
                  <a:moveTo>
                    <a:pt x="814324" y="80390"/>
                  </a:moveTo>
                  <a:lnTo>
                    <a:pt x="764920" y="84709"/>
                  </a:lnTo>
                  <a:lnTo>
                    <a:pt x="745363" y="198500"/>
                  </a:lnTo>
                  <a:lnTo>
                    <a:pt x="773706" y="198500"/>
                  </a:lnTo>
                  <a:lnTo>
                    <a:pt x="786764" y="117728"/>
                  </a:lnTo>
                  <a:lnTo>
                    <a:pt x="817580" y="117728"/>
                  </a:lnTo>
                  <a:lnTo>
                    <a:pt x="814324" y="80390"/>
                  </a:lnTo>
                  <a:close/>
                </a:path>
                <a:path w="1812925" h="314960">
                  <a:moveTo>
                    <a:pt x="895857" y="73278"/>
                  </a:moveTo>
                  <a:lnTo>
                    <a:pt x="846582" y="77597"/>
                  </a:lnTo>
                  <a:lnTo>
                    <a:pt x="860806" y="240664"/>
                  </a:lnTo>
                  <a:lnTo>
                    <a:pt x="891413" y="237998"/>
                  </a:lnTo>
                  <a:lnTo>
                    <a:pt x="880237" y="109600"/>
                  </a:lnTo>
                  <a:lnTo>
                    <a:pt x="909011" y="109600"/>
                  </a:lnTo>
                  <a:lnTo>
                    <a:pt x="895857" y="73278"/>
                  </a:lnTo>
                  <a:close/>
                </a:path>
                <a:path w="1812925" h="314960">
                  <a:moveTo>
                    <a:pt x="909011" y="109600"/>
                  </a:moveTo>
                  <a:lnTo>
                    <a:pt x="880237" y="109600"/>
                  </a:lnTo>
                  <a:lnTo>
                    <a:pt x="923670" y="235203"/>
                  </a:lnTo>
                  <a:lnTo>
                    <a:pt x="955420" y="232410"/>
                  </a:lnTo>
                  <a:lnTo>
                    <a:pt x="963523" y="181990"/>
                  </a:lnTo>
                  <a:lnTo>
                    <a:pt x="935228" y="181990"/>
                  </a:lnTo>
                  <a:lnTo>
                    <a:pt x="909011" y="109600"/>
                  </a:lnTo>
                  <a:close/>
                </a:path>
                <a:path w="1812925" h="314960">
                  <a:moveTo>
                    <a:pt x="1007318" y="101219"/>
                  </a:moveTo>
                  <a:lnTo>
                    <a:pt x="976503" y="101219"/>
                  </a:lnTo>
                  <a:lnTo>
                    <a:pt x="987679" y="229615"/>
                  </a:lnTo>
                  <a:lnTo>
                    <a:pt x="1018286" y="226949"/>
                  </a:lnTo>
                  <a:lnTo>
                    <a:pt x="1007318" y="101219"/>
                  </a:lnTo>
                  <a:close/>
                </a:path>
                <a:path w="1812925" h="314960">
                  <a:moveTo>
                    <a:pt x="1004062" y="63881"/>
                  </a:moveTo>
                  <a:lnTo>
                    <a:pt x="954786" y="68199"/>
                  </a:lnTo>
                  <a:lnTo>
                    <a:pt x="935228" y="181990"/>
                  </a:lnTo>
                  <a:lnTo>
                    <a:pt x="963523" y="181990"/>
                  </a:lnTo>
                  <a:lnTo>
                    <a:pt x="976503" y="101219"/>
                  </a:lnTo>
                  <a:lnTo>
                    <a:pt x="1007318" y="101219"/>
                  </a:lnTo>
                  <a:lnTo>
                    <a:pt x="1004062" y="63881"/>
                  </a:lnTo>
                  <a:close/>
                </a:path>
                <a:path w="1812925" h="314960">
                  <a:moveTo>
                    <a:pt x="1157732" y="50546"/>
                  </a:moveTo>
                  <a:lnTo>
                    <a:pt x="1036828" y="61087"/>
                  </a:lnTo>
                  <a:lnTo>
                    <a:pt x="1051052" y="224027"/>
                  </a:lnTo>
                  <a:lnTo>
                    <a:pt x="1175004" y="213233"/>
                  </a:lnTo>
                  <a:lnTo>
                    <a:pt x="1173374" y="193675"/>
                  </a:lnTo>
                  <a:lnTo>
                    <a:pt x="1081659" y="193675"/>
                  </a:lnTo>
                  <a:lnTo>
                    <a:pt x="1077722" y="149351"/>
                  </a:lnTo>
                  <a:lnTo>
                    <a:pt x="1159510" y="142239"/>
                  </a:lnTo>
                  <a:lnTo>
                    <a:pt x="1157824" y="121920"/>
                  </a:lnTo>
                  <a:lnTo>
                    <a:pt x="1075309" y="121920"/>
                  </a:lnTo>
                  <a:lnTo>
                    <a:pt x="1072134" y="85725"/>
                  </a:lnTo>
                  <a:lnTo>
                    <a:pt x="1160145" y="78104"/>
                  </a:lnTo>
                  <a:lnTo>
                    <a:pt x="1157732" y="50546"/>
                  </a:lnTo>
                  <a:close/>
                </a:path>
                <a:path w="1812925" h="314960">
                  <a:moveTo>
                    <a:pt x="1172718" y="185800"/>
                  </a:moveTo>
                  <a:lnTo>
                    <a:pt x="1081659" y="193675"/>
                  </a:lnTo>
                  <a:lnTo>
                    <a:pt x="1173374" y="193675"/>
                  </a:lnTo>
                  <a:lnTo>
                    <a:pt x="1172718" y="185800"/>
                  </a:lnTo>
                  <a:close/>
                </a:path>
                <a:path w="1812925" h="314960">
                  <a:moveTo>
                    <a:pt x="1157224" y="114681"/>
                  </a:moveTo>
                  <a:lnTo>
                    <a:pt x="1075309" y="121920"/>
                  </a:lnTo>
                  <a:lnTo>
                    <a:pt x="1157824" y="121920"/>
                  </a:lnTo>
                  <a:lnTo>
                    <a:pt x="1157224" y="114681"/>
                  </a:lnTo>
                  <a:close/>
                </a:path>
                <a:path w="1812925" h="314960">
                  <a:moveTo>
                    <a:pt x="1221105" y="44958"/>
                  </a:moveTo>
                  <a:lnTo>
                    <a:pt x="1188974" y="47751"/>
                  </a:lnTo>
                  <a:lnTo>
                    <a:pt x="1203198" y="210820"/>
                  </a:lnTo>
                  <a:lnTo>
                    <a:pt x="1233805" y="208152"/>
                  </a:lnTo>
                  <a:lnTo>
                    <a:pt x="1224534" y="101853"/>
                  </a:lnTo>
                  <a:lnTo>
                    <a:pt x="1263146" y="101853"/>
                  </a:lnTo>
                  <a:lnTo>
                    <a:pt x="1221105" y="44958"/>
                  </a:lnTo>
                  <a:close/>
                </a:path>
                <a:path w="1812925" h="314960">
                  <a:moveTo>
                    <a:pt x="1263146" y="101853"/>
                  </a:moveTo>
                  <a:lnTo>
                    <a:pt x="1224534" y="101853"/>
                  </a:lnTo>
                  <a:lnTo>
                    <a:pt x="1299591" y="202437"/>
                  </a:lnTo>
                  <a:lnTo>
                    <a:pt x="1332611" y="199516"/>
                  </a:lnTo>
                  <a:lnTo>
                    <a:pt x="1328124" y="148082"/>
                  </a:lnTo>
                  <a:lnTo>
                    <a:pt x="1297305" y="148082"/>
                  </a:lnTo>
                  <a:lnTo>
                    <a:pt x="1263146" y="101853"/>
                  </a:lnTo>
                  <a:close/>
                </a:path>
                <a:path w="1812925" h="314960">
                  <a:moveTo>
                    <a:pt x="1318387" y="36449"/>
                  </a:moveTo>
                  <a:lnTo>
                    <a:pt x="1287780" y="39115"/>
                  </a:lnTo>
                  <a:lnTo>
                    <a:pt x="1297305" y="148082"/>
                  </a:lnTo>
                  <a:lnTo>
                    <a:pt x="1328124" y="148082"/>
                  </a:lnTo>
                  <a:lnTo>
                    <a:pt x="1318387" y="36449"/>
                  </a:lnTo>
                  <a:close/>
                </a:path>
                <a:path w="1812925" h="314960">
                  <a:moveTo>
                    <a:pt x="1430750" y="27463"/>
                  </a:moveTo>
                  <a:lnTo>
                    <a:pt x="1422344" y="27630"/>
                  </a:lnTo>
                  <a:lnTo>
                    <a:pt x="1412748" y="28321"/>
                  </a:lnTo>
                  <a:lnTo>
                    <a:pt x="1352550" y="33527"/>
                  </a:lnTo>
                  <a:lnTo>
                    <a:pt x="1366774" y="196469"/>
                  </a:lnTo>
                  <a:lnTo>
                    <a:pt x="1428750" y="191135"/>
                  </a:lnTo>
                  <a:lnTo>
                    <a:pt x="1470136" y="178419"/>
                  </a:lnTo>
                  <a:lnTo>
                    <a:pt x="1482442" y="166243"/>
                  </a:lnTo>
                  <a:lnTo>
                    <a:pt x="1397253" y="166243"/>
                  </a:lnTo>
                  <a:lnTo>
                    <a:pt x="1387856" y="58165"/>
                  </a:lnTo>
                  <a:lnTo>
                    <a:pt x="1402714" y="56896"/>
                  </a:lnTo>
                  <a:lnTo>
                    <a:pt x="1411906" y="56205"/>
                  </a:lnTo>
                  <a:lnTo>
                    <a:pt x="1419478" y="55848"/>
                  </a:lnTo>
                  <a:lnTo>
                    <a:pt x="1481899" y="55824"/>
                  </a:lnTo>
                  <a:lnTo>
                    <a:pt x="1479946" y="52752"/>
                  </a:lnTo>
                  <a:lnTo>
                    <a:pt x="1443989" y="28701"/>
                  </a:lnTo>
                  <a:lnTo>
                    <a:pt x="1437965" y="27820"/>
                  </a:lnTo>
                  <a:lnTo>
                    <a:pt x="1430750" y="27463"/>
                  </a:lnTo>
                  <a:close/>
                </a:path>
                <a:path w="1812925" h="314960">
                  <a:moveTo>
                    <a:pt x="1481899" y="55824"/>
                  </a:moveTo>
                  <a:lnTo>
                    <a:pt x="1425432" y="55824"/>
                  </a:lnTo>
                  <a:lnTo>
                    <a:pt x="1429765" y="56134"/>
                  </a:lnTo>
                  <a:lnTo>
                    <a:pt x="1436115" y="56896"/>
                  </a:lnTo>
                  <a:lnTo>
                    <a:pt x="1460023" y="89535"/>
                  </a:lnTo>
                  <a:lnTo>
                    <a:pt x="1462919" y="123523"/>
                  </a:lnTo>
                  <a:lnTo>
                    <a:pt x="1462492" y="130175"/>
                  </a:lnTo>
                  <a:lnTo>
                    <a:pt x="1461515" y="136271"/>
                  </a:lnTo>
                  <a:lnTo>
                    <a:pt x="1459991" y="143890"/>
                  </a:lnTo>
                  <a:lnTo>
                    <a:pt x="1457578" y="149351"/>
                  </a:lnTo>
                  <a:lnTo>
                    <a:pt x="1454277" y="152781"/>
                  </a:lnTo>
                  <a:lnTo>
                    <a:pt x="1451102" y="156337"/>
                  </a:lnTo>
                  <a:lnTo>
                    <a:pt x="1446784" y="159003"/>
                  </a:lnTo>
                  <a:lnTo>
                    <a:pt x="1441577" y="160782"/>
                  </a:lnTo>
                  <a:lnTo>
                    <a:pt x="1437639" y="162178"/>
                  </a:lnTo>
                  <a:lnTo>
                    <a:pt x="1431036" y="163195"/>
                  </a:lnTo>
                  <a:lnTo>
                    <a:pt x="1397253" y="166243"/>
                  </a:lnTo>
                  <a:lnTo>
                    <a:pt x="1482442" y="166243"/>
                  </a:lnTo>
                  <a:lnTo>
                    <a:pt x="1496821" y="123523"/>
                  </a:lnTo>
                  <a:lnTo>
                    <a:pt x="1496964" y="114413"/>
                  </a:lnTo>
                  <a:lnTo>
                    <a:pt x="1496440" y="104648"/>
                  </a:lnTo>
                  <a:lnTo>
                    <a:pt x="1487804" y="66548"/>
                  </a:lnTo>
                  <a:lnTo>
                    <a:pt x="1484131" y="59334"/>
                  </a:lnTo>
                  <a:lnTo>
                    <a:pt x="1481899" y="55824"/>
                  </a:lnTo>
                  <a:close/>
                </a:path>
                <a:path w="1812925" h="314960">
                  <a:moveTo>
                    <a:pt x="1637538" y="8636"/>
                  </a:moveTo>
                  <a:lnTo>
                    <a:pt x="1516634" y="19176"/>
                  </a:lnTo>
                  <a:lnTo>
                    <a:pt x="1530858" y="182245"/>
                  </a:lnTo>
                  <a:lnTo>
                    <a:pt x="1654810" y="171450"/>
                  </a:lnTo>
                  <a:lnTo>
                    <a:pt x="1653097" y="151891"/>
                  </a:lnTo>
                  <a:lnTo>
                    <a:pt x="1561338" y="151891"/>
                  </a:lnTo>
                  <a:lnTo>
                    <a:pt x="1557527" y="107569"/>
                  </a:lnTo>
                  <a:lnTo>
                    <a:pt x="1639315" y="100329"/>
                  </a:lnTo>
                  <a:lnTo>
                    <a:pt x="1637528" y="80010"/>
                  </a:lnTo>
                  <a:lnTo>
                    <a:pt x="1555114" y="80010"/>
                  </a:lnTo>
                  <a:lnTo>
                    <a:pt x="1551939" y="43941"/>
                  </a:lnTo>
                  <a:lnTo>
                    <a:pt x="1639951" y="36195"/>
                  </a:lnTo>
                  <a:lnTo>
                    <a:pt x="1637538" y="8636"/>
                  </a:lnTo>
                  <a:close/>
                </a:path>
                <a:path w="1812925" h="314960">
                  <a:moveTo>
                    <a:pt x="1652397" y="143890"/>
                  </a:moveTo>
                  <a:lnTo>
                    <a:pt x="1561338" y="151891"/>
                  </a:lnTo>
                  <a:lnTo>
                    <a:pt x="1653097" y="151891"/>
                  </a:lnTo>
                  <a:lnTo>
                    <a:pt x="1652397" y="143890"/>
                  </a:lnTo>
                  <a:close/>
                </a:path>
                <a:path w="1812925" h="314960">
                  <a:moveTo>
                    <a:pt x="1636902" y="72898"/>
                  </a:moveTo>
                  <a:lnTo>
                    <a:pt x="1555114" y="80010"/>
                  </a:lnTo>
                  <a:lnTo>
                    <a:pt x="1637528" y="80010"/>
                  </a:lnTo>
                  <a:lnTo>
                    <a:pt x="1636902" y="72898"/>
                  </a:lnTo>
                  <a:close/>
                </a:path>
                <a:path w="1812925" h="314960">
                  <a:moveTo>
                    <a:pt x="1746488" y="0"/>
                  </a:moveTo>
                  <a:lnTo>
                    <a:pt x="1738068" y="142"/>
                  </a:lnTo>
                  <a:lnTo>
                    <a:pt x="1728470" y="762"/>
                  </a:lnTo>
                  <a:lnTo>
                    <a:pt x="1668399" y="5969"/>
                  </a:lnTo>
                  <a:lnTo>
                    <a:pt x="1682496" y="169037"/>
                  </a:lnTo>
                  <a:lnTo>
                    <a:pt x="1744472" y="163575"/>
                  </a:lnTo>
                  <a:lnTo>
                    <a:pt x="1785905" y="150876"/>
                  </a:lnTo>
                  <a:lnTo>
                    <a:pt x="1798259" y="138684"/>
                  </a:lnTo>
                  <a:lnTo>
                    <a:pt x="1713102" y="138684"/>
                  </a:lnTo>
                  <a:lnTo>
                    <a:pt x="1703704" y="30734"/>
                  </a:lnTo>
                  <a:lnTo>
                    <a:pt x="1727702" y="28700"/>
                  </a:lnTo>
                  <a:lnTo>
                    <a:pt x="1735312" y="28305"/>
                  </a:lnTo>
                  <a:lnTo>
                    <a:pt x="1797652" y="28267"/>
                  </a:lnTo>
                  <a:lnTo>
                    <a:pt x="1795716" y="25209"/>
                  </a:lnTo>
                  <a:lnTo>
                    <a:pt x="1759839" y="1143"/>
                  </a:lnTo>
                  <a:lnTo>
                    <a:pt x="1753741" y="333"/>
                  </a:lnTo>
                  <a:lnTo>
                    <a:pt x="1746488" y="0"/>
                  </a:lnTo>
                  <a:close/>
                </a:path>
                <a:path w="1812925" h="314960">
                  <a:moveTo>
                    <a:pt x="1797652" y="28267"/>
                  </a:moveTo>
                  <a:lnTo>
                    <a:pt x="1741279" y="28267"/>
                  </a:lnTo>
                  <a:lnTo>
                    <a:pt x="1745614" y="28575"/>
                  </a:lnTo>
                  <a:lnTo>
                    <a:pt x="1751838" y="29463"/>
                  </a:lnTo>
                  <a:lnTo>
                    <a:pt x="1775825" y="62023"/>
                  </a:lnTo>
                  <a:lnTo>
                    <a:pt x="1778681" y="95964"/>
                  </a:lnTo>
                  <a:lnTo>
                    <a:pt x="1778269" y="102741"/>
                  </a:lnTo>
                  <a:lnTo>
                    <a:pt x="1757426" y="133223"/>
                  </a:lnTo>
                  <a:lnTo>
                    <a:pt x="1753489" y="134620"/>
                  </a:lnTo>
                  <a:lnTo>
                    <a:pt x="1746885" y="135762"/>
                  </a:lnTo>
                  <a:lnTo>
                    <a:pt x="1713102" y="138684"/>
                  </a:lnTo>
                  <a:lnTo>
                    <a:pt x="1798259" y="138684"/>
                  </a:lnTo>
                  <a:lnTo>
                    <a:pt x="1812655" y="95964"/>
                  </a:lnTo>
                  <a:lnTo>
                    <a:pt x="1812811" y="86854"/>
                  </a:lnTo>
                  <a:lnTo>
                    <a:pt x="1812289" y="77088"/>
                  </a:lnTo>
                  <a:lnTo>
                    <a:pt x="1803527" y="39115"/>
                  </a:lnTo>
                  <a:lnTo>
                    <a:pt x="1799907" y="31829"/>
                  </a:lnTo>
                  <a:lnTo>
                    <a:pt x="1797652" y="28267"/>
                  </a:lnTo>
                  <a:close/>
                </a:path>
              </a:pathLst>
            </a:custGeom>
            <a:solidFill>
              <a:srgbClr val="99003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222747" y="2157983"/>
            <a:ext cx="1518285" cy="36893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9370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310"/>
              </a:spcBef>
            </a:pPr>
            <a:r>
              <a:rPr dirty="0" sz="1800" spc="-5">
                <a:latin typeface="Arial"/>
                <a:cs typeface="Arial"/>
              </a:rPr>
              <a:t>HACCP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1537" y="149732"/>
            <a:ext cx="77514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Recommended</a:t>
            </a:r>
            <a:r>
              <a:rPr dirty="0" spc="-25"/>
              <a:t> </a:t>
            </a:r>
            <a:r>
              <a:rPr dirty="0" spc="-5"/>
              <a:t>and</a:t>
            </a:r>
            <a:r>
              <a:rPr dirty="0" spc="-20"/>
              <a:t> Required</a:t>
            </a:r>
            <a:r>
              <a:rPr dirty="0" spc="-15"/>
              <a:t> </a:t>
            </a:r>
            <a:r>
              <a:rPr dirty="0" spc="-30"/>
              <a:t>Records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1537" y="610565"/>
            <a:ext cx="765873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Additional</a:t>
            </a:r>
            <a:r>
              <a:rPr dirty="0" spc="-25"/>
              <a:t> </a:t>
            </a:r>
            <a:r>
              <a:rPr dirty="0" spc="-35"/>
              <a:t>Record</a:t>
            </a:r>
            <a:r>
              <a:rPr dirty="0" spc="-5"/>
              <a:t> support</a:t>
            </a:r>
            <a:r>
              <a:rPr dirty="0"/>
              <a:t> </a:t>
            </a:r>
            <a:r>
              <a:rPr dirty="0" spc="-35"/>
              <a:t>for</a:t>
            </a:r>
            <a:r>
              <a:rPr dirty="0" spc="-5"/>
              <a:t> </a:t>
            </a:r>
            <a:r>
              <a:rPr dirty="0" spc="-10"/>
              <a:t>HACCP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704" y="1866900"/>
            <a:ext cx="7936992" cy="31348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39" y="391668"/>
            <a:ext cx="7813548" cy="1562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5339" y="2382011"/>
            <a:ext cx="7813548" cy="36850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68040" y="1720595"/>
            <a:ext cx="4634865" cy="1323340"/>
          </a:xfrm>
          <a:prstGeom prst="rect"/>
          <a:solidFill>
            <a:srgbClr val="FFFFFF"/>
          </a:solidFill>
        </p:spPr>
        <p:txBody>
          <a:bodyPr wrap="square" lIns="0" tIns="12700" rIns="0" bIns="0" rtlCol="0" vert="horz">
            <a:spAutoFit/>
          </a:bodyPr>
          <a:lstStyle/>
          <a:p>
            <a:pPr marL="92710" marR="123825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Required information </a:t>
            </a:r>
            <a:r>
              <a:rPr dirty="0" spc="-890"/>
              <a:t> </a:t>
            </a:r>
            <a:r>
              <a:rPr dirty="0" spc="-5"/>
              <a:t>on</a:t>
            </a:r>
            <a:r>
              <a:rPr dirty="0" spc="-25"/>
              <a:t> </a:t>
            </a:r>
            <a:r>
              <a:rPr dirty="0" spc="-15"/>
              <a:t>required</a:t>
            </a:r>
            <a:r>
              <a:rPr dirty="0" spc="-20"/>
              <a:t> </a:t>
            </a:r>
            <a:r>
              <a:rPr dirty="0" spc="-25"/>
              <a:t>records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112" y="1286255"/>
            <a:ext cx="8758428" cy="45872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5379" y="434416"/>
            <a:ext cx="59467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Example</a:t>
            </a:r>
            <a:r>
              <a:rPr dirty="0" spc="-20"/>
              <a:t> </a:t>
            </a:r>
            <a:r>
              <a:rPr dirty="0" spc="-10"/>
              <a:t>Monitoring</a:t>
            </a:r>
            <a:r>
              <a:rPr dirty="0" spc="-20"/>
              <a:t> </a:t>
            </a:r>
            <a:r>
              <a:rPr dirty="0" spc="-30"/>
              <a:t>Records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404" y="1517903"/>
            <a:ext cx="8717280" cy="4979035"/>
            <a:chOff x="184404" y="1517903"/>
            <a:chExt cx="8717280" cy="4979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404" y="1517903"/>
              <a:ext cx="6525768" cy="3102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4724" y="1517903"/>
              <a:ext cx="6156960" cy="31028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199" y="3272027"/>
              <a:ext cx="4200144" cy="32247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0862" y="308228"/>
            <a:ext cx="57721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Example</a:t>
            </a:r>
            <a:r>
              <a:rPr dirty="0" sz="3600" spc="-25"/>
              <a:t> </a:t>
            </a:r>
            <a:r>
              <a:rPr dirty="0" sz="3600" spc="-10"/>
              <a:t>Monitoring</a:t>
            </a:r>
            <a:r>
              <a:rPr dirty="0" sz="3600" spc="-45"/>
              <a:t> </a:t>
            </a:r>
            <a:r>
              <a:rPr dirty="0" sz="3600" spc="-25"/>
              <a:t>Records</a:t>
            </a:r>
            <a:r>
              <a:rPr dirty="0" sz="3600" spc="-35"/>
              <a:t> </a:t>
            </a:r>
            <a:r>
              <a:rPr dirty="0" sz="3600"/>
              <a:t>…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6640068" y="483108"/>
            <a:ext cx="2042160" cy="474345"/>
            <a:chOff x="6640068" y="483108"/>
            <a:chExt cx="2042160" cy="474345"/>
          </a:xfrm>
        </p:grpSpPr>
        <p:sp>
          <p:nvSpPr>
            <p:cNvPr id="8" name="object 8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1953005" y="0"/>
                  </a:moveTo>
                  <a:lnTo>
                    <a:pt x="76961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2" y="414783"/>
                  </a:lnTo>
                  <a:lnTo>
                    <a:pt x="22526" y="439245"/>
                  </a:lnTo>
                  <a:lnTo>
                    <a:pt x="46988" y="455729"/>
                  </a:lnTo>
                  <a:lnTo>
                    <a:pt x="76961" y="461772"/>
                  </a:lnTo>
                  <a:lnTo>
                    <a:pt x="1953005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7" y="384810"/>
                  </a:lnTo>
                  <a:lnTo>
                    <a:pt x="2029967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1953005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7" y="76962"/>
                  </a:lnTo>
                  <a:lnTo>
                    <a:pt x="2029967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5" y="461772"/>
                  </a:lnTo>
                  <a:lnTo>
                    <a:pt x="76961" y="461772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748018" y="502158"/>
            <a:ext cx="18199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161-163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" y="548640"/>
            <a:ext cx="8380476" cy="14996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5635" y="2266188"/>
            <a:ext cx="4911852" cy="40949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9338" y="2867405"/>
            <a:ext cx="286194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15">
                <a:solidFill>
                  <a:srgbClr val="44536A"/>
                </a:solidFill>
                <a:latin typeface="Calibri"/>
                <a:cs typeface="Calibri"/>
              </a:rPr>
              <a:t>Information</a:t>
            </a:r>
            <a:r>
              <a:rPr dirty="0" sz="3600" spc="-9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3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dirty="0" sz="3600" spc="-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5">
                <a:solidFill>
                  <a:srgbClr val="44536A"/>
                </a:solidFill>
                <a:latin typeface="Calibri"/>
                <a:cs typeface="Calibri"/>
              </a:rPr>
              <a:t>CA</a:t>
            </a:r>
            <a:r>
              <a:rPr dirty="0" sz="36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 spc="-2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9338" y="3967734"/>
            <a:ext cx="30670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44536A"/>
                </a:solidFill>
                <a:latin typeface="Calibri"/>
                <a:cs typeface="Calibri"/>
              </a:rPr>
              <a:t>…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14627" y="4178808"/>
            <a:ext cx="2042160" cy="472440"/>
            <a:chOff x="1214627" y="4178808"/>
            <a:chExt cx="2042160" cy="472440"/>
          </a:xfrm>
        </p:grpSpPr>
        <p:sp>
          <p:nvSpPr>
            <p:cNvPr id="7" name="object 7"/>
            <p:cNvSpPr/>
            <p:nvPr/>
          </p:nvSpPr>
          <p:spPr>
            <a:xfrm>
              <a:off x="1220723" y="4184904"/>
              <a:ext cx="2030095" cy="460375"/>
            </a:xfrm>
            <a:custGeom>
              <a:avLst/>
              <a:gdLst/>
              <a:ahLst/>
              <a:cxnLst/>
              <a:rect l="l" t="t" r="r" b="b"/>
              <a:pathLst>
                <a:path w="2030095" h="460375">
                  <a:moveTo>
                    <a:pt x="1953259" y="0"/>
                  </a:moveTo>
                  <a:lnTo>
                    <a:pt x="76707" y="0"/>
                  </a:lnTo>
                  <a:lnTo>
                    <a:pt x="46848" y="6020"/>
                  </a:lnTo>
                  <a:lnTo>
                    <a:pt x="22466" y="22447"/>
                  </a:lnTo>
                  <a:lnTo>
                    <a:pt x="6027" y="46827"/>
                  </a:lnTo>
                  <a:lnTo>
                    <a:pt x="0" y="76708"/>
                  </a:lnTo>
                  <a:lnTo>
                    <a:pt x="0" y="383540"/>
                  </a:lnTo>
                  <a:lnTo>
                    <a:pt x="6027" y="413420"/>
                  </a:lnTo>
                  <a:lnTo>
                    <a:pt x="22466" y="437800"/>
                  </a:lnTo>
                  <a:lnTo>
                    <a:pt x="46848" y="454227"/>
                  </a:lnTo>
                  <a:lnTo>
                    <a:pt x="76707" y="460248"/>
                  </a:lnTo>
                  <a:lnTo>
                    <a:pt x="1953259" y="460248"/>
                  </a:lnTo>
                  <a:lnTo>
                    <a:pt x="1983140" y="454227"/>
                  </a:lnTo>
                  <a:lnTo>
                    <a:pt x="2007520" y="437800"/>
                  </a:lnTo>
                  <a:lnTo>
                    <a:pt x="2023947" y="413420"/>
                  </a:lnTo>
                  <a:lnTo>
                    <a:pt x="2029968" y="383540"/>
                  </a:lnTo>
                  <a:lnTo>
                    <a:pt x="2029968" y="76708"/>
                  </a:lnTo>
                  <a:lnTo>
                    <a:pt x="2023947" y="46827"/>
                  </a:lnTo>
                  <a:lnTo>
                    <a:pt x="2007520" y="22447"/>
                  </a:lnTo>
                  <a:lnTo>
                    <a:pt x="1983140" y="6020"/>
                  </a:lnTo>
                  <a:lnTo>
                    <a:pt x="195325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20723" y="4184904"/>
              <a:ext cx="2030095" cy="460375"/>
            </a:xfrm>
            <a:custGeom>
              <a:avLst/>
              <a:gdLst/>
              <a:ahLst/>
              <a:cxnLst/>
              <a:rect l="l" t="t" r="r" b="b"/>
              <a:pathLst>
                <a:path w="2030095" h="460375">
                  <a:moveTo>
                    <a:pt x="0" y="76708"/>
                  </a:moveTo>
                  <a:lnTo>
                    <a:pt x="6027" y="46827"/>
                  </a:lnTo>
                  <a:lnTo>
                    <a:pt x="22466" y="22447"/>
                  </a:lnTo>
                  <a:lnTo>
                    <a:pt x="46848" y="6020"/>
                  </a:lnTo>
                  <a:lnTo>
                    <a:pt x="76707" y="0"/>
                  </a:lnTo>
                  <a:lnTo>
                    <a:pt x="1953259" y="0"/>
                  </a:lnTo>
                  <a:lnTo>
                    <a:pt x="1983140" y="6020"/>
                  </a:lnTo>
                  <a:lnTo>
                    <a:pt x="2007520" y="22447"/>
                  </a:lnTo>
                  <a:lnTo>
                    <a:pt x="2023947" y="46827"/>
                  </a:lnTo>
                  <a:lnTo>
                    <a:pt x="2029968" y="76708"/>
                  </a:lnTo>
                  <a:lnTo>
                    <a:pt x="2029968" y="383540"/>
                  </a:lnTo>
                  <a:lnTo>
                    <a:pt x="2023947" y="413420"/>
                  </a:lnTo>
                  <a:lnTo>
                    <a:pt x="2007520" y="437800"/>
                  </a:lnTo>
                  <a:lnTo>
                    <a:pt x="1983140" y="454227"/>
                  </a:lnTo>
                  <a:lnTo>
                    <a:pt x="1953259" y="460248"/>
                  </a:lnTo>
                  <a:lnTo>
                    <a:pt x="76707" y="460248"/>
                  </a:lnTo>
                  <a:lnTo>
                    <a:pt x="46848" y="454227"/>
                  </a:lnTo>
                  <a:lnTo>
                    <a:pt x="22466" y="437800"/>
                  </a:lnTo>
                  <a:lnTo>
                    <a:pt x="6027" y="413420"/>
                  </a:lnTo>
                  <a:lnTo>
                    <a:pt x="0" y="383540"/>
                  </a:lnTo>
                  <a:lnTo>
                    <a:pt x="0" y="7670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320800" y="4197807"/>
            <a:ext cx="181991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163-164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691" y="594359"/>
            <a:ext cx="8229600" cy="15316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691" y="2583179"/>
            <a:ext cx="8179308" cy="28087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2816" y="1344167"/>
            <a:ext cx="8304530" cy="4851400"/>
            <a:chOff x="432816" y="1344167"/>
            <a:chExt cx="8304530" cy="4851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816" y="1344167"/>
              <a:ext cx="7054596" cy="38145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8736" y="2686812"/>
              <a:ext cx="6658356" cy="350824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640068" y="483108"/>
            <a:ext cx="2042160" cy="474345"/>
            <a:chOff x="6640068" y="483108"/>
            <a:chExt cx="2042160" cy="474345"/>
          </a:xfrm>
        </p:grpSpPr>
        <p:sp>
          <p:nvSpPr>
            <p:cNvPr id="6" name="object 6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1953005" y="0"/>
                  </a:moveTo>
                  <a:lnTo>
                    <a:pt x="76961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2" y="414783"/>
                  </a:lnTo>
                  <a:lnTo>
                    <a:pt x="22526" y="439245"/>
                  </a:lnTo>
                  <a:lnTo>
                    <a:pt x="46988" y="455729"/>
                  </a:lnTo>
                  <a:lnTo>
                    <a:pt x="76961" y="461772"/>
                  </a:lnTo>
                  <a:lnTo>
                    <a:pt x="1953005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7" y="384810"/>
                  </a:lnTo>
                  <a:lnTo>
                    <a:pt x="2029967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1953005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7" y="76962"/>
                  </a:lnTo>
                  <a:lnTo>
                    <a:pt x="2029967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5" y="461772"/>
                  </a:lnTo>
                  <a:lnTo>
                    <a:pt x="76961" y="461772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962" y="384429"/>
            <a:ext cx="8208009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Additional</a:t>
            </a:r>
            <a:r>
              <a:rPr dirty="0"/>
              <a:t> </a:t>
            </a:r>
            <a:r>
              <a:rPr dirty="0" spc="-35"/>
              <a:t>Record</a:t>
            </a:r>
            <a:r>
              <a:rPr dirty="0" spc="-5"/>
              <a:t> </a:t>
            </a:r>
            <a:r>
              <a:rPr dirty="0" spc="-15"/>
              <a:t>Examples</a:t>
            </a:r>
            <a:r>
              <a:rPr dirty="0"/>
              <a:t> </a:t>
            </a:r>
            <a:r>
              <a:rPr dirty="0" spc="-5"/>
              <a:t>…</a:t>
            </a:r>
            <a:r>
              <a:rPr dirty="0" spc="210"/>
              <a:t> </a:t>
            </a:r>
            <a:r>
              <a:rPr dirty="0" baseline="15046" sz="3600" spc="-30">
                <a:solidFill>
                  <a:srgbClr val="FFFFFF"/>
                </a:solidFill>
              </a:rPr>
              <a:t>Pages</a:t>
            </a:r>
            <a:r>
              <a:rPr dirty="0" baseline="15046" sz="3600">
                <a:solidFill>
                  <a:srgbClr val="FFFFFF"/>
                </a:solidFill>
              </a:rPr>
              <a:t> </a:t>
            </a:r>
            <a:r>
              <a:rPr dirty="0" baseline="15046" sz="3600" spc="-7">
                <a:solidFill>
                  <a:srgbClr val="FFFFFF"/>
                </a:solidFill>
              </a:rPr>
              <a:t>161-163</a:t>
            </a:r>
            <a:endParaRPr baseline="15046" sz="3600"/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576" y="3003804"/>
            <a:ext cx="7860792" cy="28346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8576" y="1005839"/>
            <a:ext cx="7717535" cy="190042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76446" y="382015"/>
            <a:ext cx="26797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40"/>
              <a:t>GMP’s</a:t>
            </a:r>
            <a:r>
              <a:rPr dirty="0" sz="4800" spc="-80"/>
              <a:t> </a:t>
            </a:r>
            <a:r>
              <a:rPr dirty="0" sz="4800"/>
              <a:t>117</a:t>
            </a:r>
            <a:endParaRPr sz="4800"/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3797" y="1641525"/>
            <a:ext cx="3999547" cy="45733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0164" y="1711451"/>
            <a:ext cx="3945890" cy="138557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257810" marR="250825">
              <a:lnSpc>
                <a:spcPct val="100000"/>
              </a:lnSpc>
              <a:spcBef>
                <a:spcPts val="180"/>
              </a:spcBef>
            </a:pPr>
            <a:r>
              <a:rPr dirty="0" sz="2800" spc="-10" b="1">
                <a:solidFill>
                  <a:srgbClr val="990033"/>
                </a:solidFill>
                <a:latin typeface="Calibri"/>
                <a:cs typeface="Calibri"/>
              </a:rPr>
              <a:t>Remember </a:t>
            </a:r>
            <a:r>
              <a:rPr dirty="0" sz="2800" spc="-5" b="1">
                <a:solidFill>
                  <a:srgbClr val="990033"/>
                </a:solidFill>
                <a:latin typeface="Calibri"/>
                <a:cs typeface="Calibri"/>
              </a:rPr>
              <a:t>SCP </a:t>
            </a:r>
            <a:r>
              <a:rPr dirty="0" sz="2800" spc="-15" b="1">
                <a:solidFill>
                  <a:srgbClr val="990033"/>
                </a:solidFill>
                <a:latin typeface="Calibri"/>
                <a:cs typeface="Calibri"/>
              </a:rPr>
              <a:t>records </a:t>
            </a:r>
            <a:r>
              <a:rPr dirty="0" sz="2800" spc="-625" b="1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990033"/>
                </a:solidFill>
                <a:latin typeface="Calibri"/>
                <a:cs typeface="Calibri"/>
              </a:rPr>
              <a:t>for</a:t>
            </a:r>
            <a:r>
              <a:rPr dirty="0" sz="2800" spc="590" b="1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990033"/>
                </a:solidFill>
                <a:latin typeface="Calibri"/>
                <a:cs typeface="Calibri"/>
              </a:rPr>
              <a:t>the 8 </a:t>
            </a:r>
            <a:r>
              <a:rPr dirty="0" sz="2800" spc="-35" b="1">
                <a:solidFill>
                  <a:srgbClr val="990033"/>
                </a:solidFill>
                <a:latin typeface="Calibri"/>
                <a:cs typeface="Calibri"/>
              </a:rPr>
              <a:t>Key </a:t>
            </a:r>
            <a:r>
              <a:rPr dirty="0" sz="2800" spc="-30" b="1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990033"/>
                </a:solidFill>
                <a:latin typeface="Calibri"/>
                <a:cs typeface="Calibri"/>
              </a:rPr>
              <a:t>Sanitation</a:t>
            </a:r>
            <a:r>
              <a:rPr dirty="0" sz="2800" spc="5" b="1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990033"/>
                </a:solidFill>
                <a:latin typeface="Calibri"/>
                <a:cs typeface="Calibri"/>
              </a:rPr>
              <a:t>Conditions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9194" y="250393"/>
            <a:ext cx="577596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554355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1F3863"/>
                </a:solidFill>
              </a:rPr>
              <a:t>Do</a:t>
            </a:r>
            <a:r>
              <a:rPr dirty="0" spc="-15">
                <a:solidFill>
                  <a:srgbClr val="1F3863"/>
                </a:solidFill>
              </a:rPr>
              <a:t> </a:t>
            </a:r>
            <a:r>
              <a:rPr dirty="0" spc="-5">
                <a:solidFill>
                  <a:srgbClr val="1F3863"/>
                </a:solidFill>
              </a:rPr>
              <a:t>Not </a:t>
            </a:r>
            <a:r>
              <a:rPr dirty="0" spc="-35">
                <a:solidFill>
                  <a:srgbClr val="1F3863"/>
                </a:solidFill>
              </a:rPr>
              <a:t>Forget</a:t>
            </a:r>
            <a:r>
              <a:rPr dirty="0" spc="5">
                <a:solidFill>
                  <a:srgbClr val="1F3863"/>
                </a:solidFill>
              </a:rPr>
              <a:t> </a:t>
            </a:r>
            <a:r>
              <a:rPr dirty="0" spc="-30">
                <a:solidFill>
                  <a:srgbClr val="1F3863"/>
                </a:solidFill>
              </a:rPr>
              <a:t>Records </a:t>
            </a:r>
            <a:r>
              <a:rPr dirty="0" spc="-25">
                <a:solidFill>
                  <a:srgbClr val="1F3863"/>
                </a:solidFill>
              </a:rPr>
              <a:t> </a:t>
            </a:r>
            <a:r>
              <a:rPr dirty="0" spc="-35">
                <a:solidFill>
                  <a:srgbClr val="1F3863"/>
                </a:solidFill>
              </a:rPr>
              <a:t>for</a:t>
            </a:r>
            <a:r>
              <a:rPr dirty="0" spc="-5">
                <a:solidFill>
                  <a:srgbClr val="1F3863"/>
                </a:solidFill>
              </a:rPr>
              <a:t> </a:t>
            </a:r>
            <a:r>
              <a:rPr dirty="0" spc="-20">
                <a:solidFill>
                  <a:srgbClr val="1F3863"/>
                </a:solidFill>
              </a:rPr>
              <a:t>required</a:t>
            </a:r>
            <a:r>
              <a:rPr dirty="0" spc="-5">
                <a:solidFill>
                  <a:srgbClr val="1F3863"/>
                </a:solidFill>
              </a:rPr>
              <a:t> </a:t>
            </a:r>
            <a:r>
              <a:rPr dirty="0" spc="-10">
                <a:solidFill>
                  <a:srgbClr val="1F3863"/>
                </a:solidFill>
              </a:rPr>
              <a:t>SCP monitoring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631179" y="3544823"/>
            <a:ext cx="2057400" cy="2623185"/>
            <a:chOff x="5631179" y="3544823"/>
            <a:chExt cx="2057400" cy="26231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1179" y="3544823"/>
              <a:ext cx="2057400" cy="26228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2718" y="3574795"/>
              <a:ext cx="1813559" cy="9194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2671" y="188976"/>
            <a:ext cx="5001768" cy="60015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8104" y="1032510"/>
            <a:ext cx="3401695" cy="2463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Do Not </a:t>
            </a:r>
            <a:r>
              <a:rPr dirty="0" sz="4000" spc="-35">
                <a:solidFill>
                  <a:srgbClr val="1F3863"/>
                </a:solidFill>
                <a:latin typeface="Calibri"/>
                <a:cs typeface="Calibri"/>
              </a:rPr>
              <a:t>Forget </a:t>
            </a:r>
            <a:r>
              <a:rPr dirty="0" sz="40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Employee </a:t>
            </a: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0">
                <a:solidFill>
                  <a:srgbClr val="1F3863"/>
                </a:solidFill>
                <a:latin typeface="Calibri"/>
                <a:cs typeface="Calibri"/>
              </a:rPr>
              <a:t>Training</a:t>
            </a:r>
            <a:r>
              <a:rPr dirty="0" sz="4000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30">
                <a:solidFill>
                  <a:srgbClr val="1F3863"/>
                </a:solidFill>
                <a:latin typeface="Calibri"/>
                <a:cs typeface="Calibri"/>
              </a:rPr>
              <a:t>Records </a:t>
            </a:r>
            <a:r>
              <a:rPr dirty="0" sz="4000" spc="-89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35">
                <a:solidFill>
                  <a:srgbClr val="1F3863"/>
                </a:solidFill>
                <a:latin typeface="Calibri"/>
                <a:cs typeface="Calibri"/>
              </a:rPr>
              <a:t>GMP’s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117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61060" y="3840479"/>
            <a:ext cx="2042160" cy="474345"/>
            <a:chOff x="861060" y="3840479"/>
            <a:chExt cx="2042160" cy="474345"/>
          </a:xfrm>
        </p:grpSpPr>
        <p:sp>
          <p:nvSpPr>
            <p:cNvPr id="5" name="object 5"/>
            <p:cNvSpPr/>
            <p:nvPr/>
          </p:nvSpPr>
          <p:spPr>
            <a:xfrm>
              <a:off x="867156" y="3846575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79">
                  <a:moveTo>
                    <a:pt x="1953006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953006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8" y="384810"/>
                  </a:lnTo>
                  <a:lnTo>
                    <a:pt x="2029968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67156" y="3846575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953006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8" y="76962"/>
                  </a:lnTo>
                  <a:lnTo>
                    <a:pt x="2029968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6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304925" y="3861307"/>
            <a:ext cx="11474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171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527" y="492251"/>
            <a:ext cx="8214359" cy="17739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14527" y="2071116"/>
            <a:ext cx="8347075" cy="3782695"/>
            <a:chOff x="414527" y="2071116"/>
            <a:chExt cx="8347075" cy="37826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527" y="2671572"/>
              <a:ext cx="8346948" cy="31821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53511" y="2071116"/>
              <a:ext cx="5003800" cy="1201420"/>
            </a:xfrm>
            <a:custGeom>
              <a:avLst/>
              <a:gdLst/>
              <a:ahLst/>
              <a:cxnLst/>
              <a:rect l="l" t="t" r="r" b="b"/>
              <a:pathLst>
                <a:path w="5003800" h="1201420">
                  <a:moveTo>
                    <a:pt x="5003292" y="0"/>
                  </a:moveTo>
                  <a:lnTo>
                    <a:pt x="0" y="0"/>
                  </a:lnTo>
                  <a:lnTo>
                    <a:pt x="0" y="1200912"/>
                  </a:lnTo>
                  <a:lnTo>
                    <a:pt x="5003292" y="1200912"/>
                  </a:lnTo>
                  <a:lnTo>
                    <a:pt x="5003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88894" y="2075815"/>
            <a:ext cx="473519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Computer</a:t>
            </a:r>
            <a:r>
              <a:rPr dirty="0" sz="3600" spc="-45"/>
              <a:t> </a:t>
            </a:r>
            <a:r>
              <a:rPr dirty="0" sz="3600" spc="-25"/>
              <a:t>Recordkeeping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504690" y="2624454"/>
            <a:ext cx="19037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44536A"/>
                </a:solidFill>
                <a:latin typeface="Calibri"/>
                <a:cs typeface="Calibri"/>
              </a:rPr>
              <a:t>allowed</a:t>
            </a:r>
            <a:r>
              <a:rPr dirty="0" sz="3600" spc="-7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44536A"/>
                </a:solidFill>
                <a:latin typeface="Calibri"/>
                <a:cs typeface="Calibri"/>
              </a:rPr>
              <a:t>…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2026" y="2562605"/>
            <a:ext cx="46037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solidFill>
                  <a:srgbClr val="1F3863"/>
                </a:solidFill>
                <a:latin typeface="Calibri"/>
                <a:cs typeface="Calibri"/>
              </a:rPr>
              <a:t>IF</a:t>
            </a:r>
            <a:endParaRPr sz="4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7104" y="3502152"/>
            <a:ext cx="1969007" cy="196900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0055"/>
            <a:ext cx="9144000" cy="5648325"/>
            <a:chOff x="0" y="1210055"/>
            <a:chExt cx="9144000" cy="5648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0055"/>
              <a:ext cx="9143999" cy="56479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04226" y="1875281"/>
              <a:ext cx="1076325" cy="4739640"/>
            </a:xfrm>
            <a:custGeom>
              <a:avLst/>
              <a:gdLst/>
              <a:ahLst/>
              <a:cxnLst/>
              <a:rect l="l" t="t" r="r" b="b"/>
              <a:pathLst>
                <a:path w="1076325" h="4739640">
                  <a:moveTo>
                    <a:pt x="0" y="4739640"/>
                  </a:moveTo>
                  <a:lnTo>
                    <a:pt x="1075944" y="4739640"/>
                  </a:lnTo>
                  <a:lnTo>
                    <a:pt x="1075944" y="0"/>
                  </a:lnTo>
                  <a:lnTo>
                    <a:pt x="0" y="0"/>
                  </a:lnTo>
                  <a:lnTo>
                    <a:pt x="0" y="4739640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8596" y="3025139"/>
              <a:ext cx="2057400" cy="262280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72260" y="259841"/>
            <a:ext cx="63620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/>
              <a:t>Records</a:t>
            </a:r>
            <a:r>
              <a:rPr dirty="0" sz="3600" spc="-35"/>
              <a:t> </a:t>
            </a:r>
            <a:r>
              <a:rPr dirty="0" sz="3600" spc="-25"/>
              <a:t>for</a:t>
            </a:r>
            <a:r>
              <a:rPr dirty="0" sz="3600" spc="-35"/>
              <a:t> </a:t>
            </a:r>
            <a:r>
              <a:rPr dirty="0" sz="3600" spc="-5"/>
              <a:t>XYZ</a:t>
            </a:r>
            <a:r>
              <a:rPr dirty="0" sz="3600" spc="-20"/>
              <a:t> Seafood</a:t>
            </a:r>
            <a:r>
              <a:rPr dirty="0" sz="3600" spc="-15"/>
              <a:t> Company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5024628" y="3054095"/>
            <a:ext cx="1598930" cy="954405"/>
          </a:xfrm>
          <a:prstGeom prst="rect">
            <a:avLst/>
          </a:prstGeom>
          <a:solidFill>
            <a:srgbClr val="00184B"/>
          </a:solidFill>
        </p:spPr>
        <p:txBody>
          <a:bodyPr wrap="square" lIns="0" tIns="22860" rIns="0" bIns="0" rtlCol="0" vert="horz">
            <a:spAutoFit/>
          </a:bodyPr>
          <a:lstStyle/>
          <a:p>
            <a:pPr marL="163830" marR="85725" indent="-68580">
              <a:lnSpc>
                <a:spcPct val="100000"/>
              </a:lnSpc>
              <a:spcBef>
                <a:spcPts val="180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pages </a:t>
            </a:r>
            <a:r>
              <a:rPr dirty="0" sz="2800" spc="-6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179</a:t>
            </a:r>
            <a:r>
              <a:rPr dirty="0" sz="2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-180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43939"/>
            <a:ext cx="9144000" cy="5814060"/>
            <a:chOff x="0" y="1043939"/>
            <a:chExt cx="9144000" cy="5814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43939"/>
              <a:ext cx="9143999" cy="58140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04226" y="1418081"/>
              <a:ext cx="1076325" cy="3941445"/>
            </a:xfrm>
            <a:custGeom>
              <a:avLst/>
              <a:gdLst/>
              <a:ahLst/>
              <a:cxnLst/>
              <a:rect l="l" t="t" r="r" b="b"/>
              <a:pathLst>
                <a:path w="1076325" h="3941445">
                  <a:moveTo>
                    <a:pt x="0" y="3941064"/>
                  </a:moveTo>
                  <a:lnTo>
                    <a:pt x="1075944" y="3941064"/>
                  </a:lnTo>
                  <a:lnTo>
                    <a:pt x="1075944" y="0"/>
                  </a:lnTo>
                  <a:lnTo>
                    <a:pt x="0" y="0"/>
                  </a:lnTo>
                  <a:lnTo>
                    <a:pt x="0" y="3941064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2976" y="3418332"/>
              <a:ext cx="2057400" cy="262280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72260" y="259841"/>
            <a:ext cx="63620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/>
              <a:t>Records</a:t>
            </a:r>
            <a:r>
              <a:rPr dirty="0" sz="3600" spc="-35"/>
              <a:t> </a:t>
            </a:r>
            <a:r>
              <a:rPr dirty="0" sz="3600" spc="-25"/>
              <a:t>for</a:t>
            </a:r>
            <a:r>
              <a:rPr dirty="0" sz="3600" spc="-35"/>
              <a:t> </a:t>
            </a:r>
            <a:r>
              <a:rPr dirty="0" sz="3600" spc="-5"/>
              <a:t>XYZ</a:t>
            </a:r>
            <a:r>
              <a:rPr dirty="0" sz="3600" spc="-20"/>
              <a:t> Seafood</a:t>
            </a:r>
            <a:r>
              <a:rPr dirty="0" sz="3600" spc="-15"/>
              <a:t> Company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5779008" y="3447288"/>
            <a:ext cx="1598930" cy="954405"/>
          </a:xfrm>
          <a:prstGeom prst="rect">
            <a:avLst/>
          </a:prstGeom>
          <a:solidFill>
            <a:srgbClr val="00184B"/>
          </a:solidFill>
        </p:spPr>
        <p:txBody>
          <a:bodyPr wrap="square" lIns="0" tIns="22860" rIns="0" bIns="0" rtlCol="0" vert="horz">
            <a:spAutoFit/>
          </a:bodyPr>
          <a:lstStyle/>
          <a:p>
            <a:pPr marL="164465" marR="85090" indent="-68580">
              <a:lnSpc>
                <a:spcPct val="100000"/>
              </a:lnSpc>
              <a:spcBef>
                <a:spcPts val="180"/>
              </a:spcBef>
            </a:pP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pages </a:t>
            </a:r>
            <a:r>
              <a:rPr dirty="0" sz="2800" spc="-6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179</a:t>
            </a:r>
            <a:r>
              <a:rPr dirty="0" sz="2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-180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2691" y="489280"/>
            <a:ext cx="268922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 b="1">
                <a:latin typeface="Calibri"/>
                <a:cs typeface="Calibri"/>
              </a:rPr>
              <a:t>SPECIAL</a:t>
            </a:r>
            <a:r>
              <a:rPr dirty="0" sz="3600" spc="-80" b="1">
                <a:latin typeface="Calibri"/>
                <a:cs typeface="Calibri"/>
              </a:rPr>
              <a:t> </a:t>
            </a:r>
            <a:r>
              <a:rPr dirty="0" sz="3600" spc="-25" b="1">
                <a:latin typeface="Calibri"/>
                <a:cs typeface="Calibri"/>
              </a:rPr>
              <a:t>NOTE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0" y="396240"/>
            <a:ext cx="4994148" cy="584454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2583" y="3525011"/>
            <a:ext cx="2044064" cy="474345"/>
            <a:chOff x="862583" y="3525011"/>
            <a:chExt cx="2044064" cy="474345"/>
          </a:xfrm>
        </p:grpSpPr>
        <p:sp>
          <p:nvSpPr>
            <p:cNvPr id="5" name="object 5"/>
            <p:cNvSpPr/>
            <p:nvPr/>
          </p:nvSpPr>
          <p:spPr>
            <a:xfrm>
              <a:off x="868679" y="3531107"/>
              <a:ext cx="2032000" cy="462280"/>
            </a:xfrm>
            <a:custGeom>
              <a:avLst/>
              <a:gdLst/>
              <a:ahLst/>
              <a:cxnLst/>
              <a:rect l="l" t="t" r="r" b="b"/>
              <a:pathLst>
                <a:path w="2032000" h="462279">
                  <a:moveTo>
                    <a:pt x="1954530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1"/>
                  </a:lnTo>
                  <a:lnTo>
                    <a:pt x="0" y="384809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1"/>
                  </a:lnTo>
                  <a:lnTo>
                    <a:pt x="1954530" y="461771"/>
                  </a:lnTo>
                  <a:lnTo>
                    <a:pt x="1984503" y="455729"/>
                  </a:lnTo>
                  <a:lnTo>
                    <a:pt x="2008965" y="439245"/>
                  </a:lnTo>
                  <a:lnTo>
                    <a:pt x="2025449" y="414783"/>
                  </a:lnTo>
                  <a:lnTo>
                    <a:pt x="2031492" y="384809"/>
                  </a:lnTo>
                  <a:lnTo>
                    <a:pt x="2031492" y="76961"/>
                  </a:lnTo>
                  <a:lnTo>
                    <a:pt x="2025449" y="46988"/>
                  </a:lnTo>
                  <a:lnTo>
                    <a:pt x="2008965" y="22526"/>
                  </a:lnTo>
                  <a:lnTo>
                    <a:pt x="1984503" y="6042"/>
                  </a:lnTo>
                  <a:lnTo>
                    <a:pt x="1954530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68679" y="3531107"/>
              <a:ext cx="2032000" cy="462280"/>
            </a:xfrm>
            <a:custGeom>
              <a:avLst/>
              <a:gdLst/>
              <a:ahLst/>
              <a:cxnLst/>
              <a:rect l="l" t="t" r="r" b="b"/>
              <a:pathLst>
                <a:path w="2032000" h="462279">
                  <a:moveTo>
                    <a:pt x="0" y="76961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954530" y="0"/>
                  </a:lnTo>
                  <a:lnTo>
                    <a:pt x="1984503" y="6042"/>
                  </a:lnTo>
                  <a:lnTo>
                    <a:pt x="2008965" y="22526"/>
                  </a:lnTo>
                  <a:lnTo>
                    <a:pt x="2025449" y="46988"/>
                  </a:lnTo>
                  <a:lnTo>
                    <a:pt x="2031492" y="76961"/>
                  </a:lnTo>
                  <a:lnTo>
                    <a:pt x="2031492" y="384809"/>
                  </a:lnTo>
                  <a:lnTo>
                    <a:pt x="2025449" y="414783"/>
                  </a:lnTo>
                  <a:lnTo>
                    <a:pt x="2008965" y="439245"/>
                  </a:lnTo>
                  <a:lnTo>
                    <a:pt x="1984503" y="455729"/>
                  </a:lnTo>
                  <a:lnTo>
                    <a:pt x="1954530" y="461771"/>
                  </a:lnTo>
                  <a:lnTo>
                    <a:pt x="76961" y="461771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09"/>
                  </a:lnTo>
                  <a:lnTo>
                    <a:pt x="0" y="7696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96951" y="1044702"/>
            <a:ext cx="3317240" cy="4597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5085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dirty="0"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Plan</a:t>
            </a:r>
            <a:r>
              <a:rPr dirty="0" sz="2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44536A"/>
                </a:solidFill>
                <a:latin typeface="Calibri"/>
                <a:cs typeface="Calibri"/>
              </a:rPr>
              <a:t>form 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can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be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used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portrait </a:t>
            </a:r>
            <a:r>
              <a:rPr dirty="0"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format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which</a:t>
            </a:r>
            <a:r>
              <a:rPr dirty="0"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can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be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more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convenient</a:t>
            </a:r>
            <a:endParaRPr sz="280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  <a:spcBef>
                <a:spcPts val="2400"/>
              </a:spcBef>
            </a:pP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XYZ</a:t>
            </a:r>
            <a:r>
              <a:rPr dirty="0" sz="2800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Seafood</a:t>
            </a:r>
            <a:r>
              <a:rPr dirty="0" sz="2800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Company</a:t>
            </a:r>
            <a:endParaRPr sz="2800">
              <a:latin typeface="Calibri"/>
              <a:cs typeface="Calibri"/>
            </a:endParaRPr>
          </a:p>
          <a:p>
            <a:pPr marL="585470">
              <a:lnSpc>
                <a:spcPct val="100000"/>
              </a:lnSpc>
              <a:spcBef>
                <a:spcPts val="49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181-184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100">
              <a:latin typeface="Calibri"/>
              <a:cs typeface="Calibri"/>
            </a:endParaRPr>
          </a:p>
          <a:p>
            <a:pPr marL="499109" marR="633095" indent="-81280">
              <a:lnSpc>
                <a:spcPct val="100000"/>
              </a:lnSpc>
            </a:pP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Blank 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forms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dirty="0"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Appendix</a:t>
            </a:r>
            <a:r>
              <a:rPr dirty="0"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170</a:t>
            </a:fld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11195"/>
            <a:ext cx="7855584" cy="4147185"/>
            <a:chOff x="0" y="2711195"/>
            <a:chExt cx="7855584" cy="4147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11195"/>
              <a:ext cx="3755135" cy="41468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96972" y="3347544"/>
              <a:ext cx="4652645" cy="1680210"/>
            </a:xfrm>
            <a:custGeom>
              <a:avLst/>
              <a:gdLst/>
              <a:ahLst/>
              <a:cxnLst/>
              <a:rect l="l" t="t" r="r" b="b"/>
              <a:pathLst>
                <a:path w="4652645" h="1680210">
                  <a:moveTo>
                    <a:pt x="2842443" y="0"/>
                  </a:moveTo>
                  <a:lnTo>
                    <a:pt x="2790652" y="1246"/>
                  </a:lnTo>
                  <a:lnTo>
                    <a:pt x="2739697" y="5267"/>
                  </a:lnTo>
                  <a:lnTo>
                    <a:pt x="2690049" y="11986"/>
                  </a:lnTo>
                  <a:lnTo>
                    <a:pt x="2642182" y="21325"/>
                  </a:lnTo>
                  <a:lnTo>
                    <a:pt x="2596568" y="33207"/>
                  </a:lnTo>
                  <a:lnTo>
                    <a:pt x="2553680" y="47556"/>
                  </a:lnTo>
                  <a:lnTo>
                    <a:pt x="2513991" y="64293"/>
                  </a:lnTo>
                  <a:lnTo>
                    <a:pt x="2477973" y="83341"/>
                  </a:lnTo>
                  <a:lnTo>
                    <a:pt x="2446098" y="104624"/>
                  </a:lnTo>
                  <a:lnTo>
                    <a:pt x="2418840" y="128064"/>
                  </a:lnTo>
                  <a:lnTo>
                    <a:pt x="2388235" y="114237"/>
                  </a:lnTo>
                  <a:lnTo>
                    <a:pt x="2321453" y="90059"/>
                  </a:lnTo>
                  <a:lnTo>
                    <a:pt x="2235471" y="68189"/>
                  </a:lnTo>
                  <a:lnTo>
                    <a:pt x="2184377" y="59131"/>
                  </a:lnTo>
                  <a:lnTo>
                    <a:pt x="2132533" y="52579"/>
                  </a:lnTo>
                  <a:lnTo>
                    <a:pt x="2080263" y="48486"/>
                  </a:lnTo>
                  <a:lnTo>
                    <a:pt x="2027893" y="46803"/>
                  </a:lnTo>
                  <a:lnTo>
                    <a:pt x="1975748" y="47481"/>
                  </a:lnTo>
                  <a:lnTo>
                    <a:pt x="1924152" y="50470"/>
                  </a:lnTo>
                  <a:lnTo>
                    <a:pt x="1873431" y="55723"/>
                  </a:lnTo>
                  <a:lnTo>
                    <a:pt x="1823909" y="63189"/>
                  </a:lnTo>
                  <a:lnTo>
                    <a:pt x="1775911" y="72821"/>
                  </a:lnTo>
                  <a:lnTo>
                    <a:pt x="1729762" y="84570"/>
                  </a:lnTo>
                  <a:lnTo>
                    <a:pt x="1685788" y="98386"/>
                  </a:lnTo>
                  <a:lnTo>
                    <a:pt x="1644313" y="114221"/>
                  </a:lnTo>
                  <a:lnTo>
                    <a:pt x="1605661" y="132026"/>
                  </a:lnTo>
                  <a:lnTo>
                    <a:pt x="1570159" y="151752"/>
                  </a:lnTo>
                  <a:lnTo>
                    <a:pt x="1538131" y="173350"/>
                  </a:lnTo>
                  <a:lnTo>
                    <a:pt x="1509901" y="196771"/>
                  </a:lnTo>
                  <a:lnTo>
                    <a:pt x="1462293" y="184211"/>
                  </a:lnTo>
                  <a:lnTo>
                    <a:pt x="1413167" y="173470"/>
                  </a:lnTo>
                  <a:lnTo>
                    <a:pt x="1362737" y="164569"/>
                  </a:lnTo>
                  <a:lnTo>
                    <a:pt x="1311215" y="157532"/>
                  </a:lnTo>
                  <a:lnTo>
                    <a:pt x="1258815" y="152378"/>
                  </a:lnTo>
                  <a:lnTo>
                    <a:pt x="1205751" y="149132"/>
                  </a:lnTo>
                  <a:lnTo>
                    <a:pt x="1152234" y="147814"/>
                  </a:lnTo>
                  <a:lnTo>
                    <a:pt x="1098480" y="148446"/>
                  </a:lnTo>
                  <a:lnTo>
                    <a:pt x="1044700" y="151051"/>
                  </a:lnTo>
                  <a:lnTo>
                    <a:pt x="979607" y="156892"/>
                  </a:lnTo>
                  <a:lnTo>
                    <a:pt x="916935" y="165430"/>
                  </a:lnTo>
                  <a:lnTo>
                    <a:pt x="856904" y="176523"/>
                  </a:lnTo>
                  <a:lnTo>
                    <a:pt x="799735" y="190030"/>
                  </a:lnTo>
                  <a:lnTo>
                    <a:pt x="745646" y="205809"/>
                  </a:lnTo>
                  <a:lnTo>
                    <a:pt x="694858" y="223719"/>
                  </a:lnTo>
                  <a:lnTo>
                    <a:pt x="647590" y="243617"/>
                  </a:lnTo>
                  <a:lnTo>
                    <a:pt x="604064" y="265363"/>
                  </a:lnTo>
                  <a:lnTo>
                    <a:pt x="564498" y="288814"/>
                  </a:lnTo>
                  <a:lnTo>
                    <a:pt x="529112" y="313830"/>
                  </a:lnTo>
                  <a:lnTo>
                    <a:pt x="498126" y="340267"/>
                  </a:lnTo>
                  <a:lnTo>
                    <a:pt x="471761" y="367986"/>
                  </a:lnTo>
                  <a:lnTo>
                    <a:pt x="433771" y="426698"/>
                  </a:lnTo>
                  <a:lnTo>
                    <a:pt x="416900" y="488834"/>
                  </a:lnTo>
                  <a:lnTo>
                    <a:pt x="416935" y="520832"/>
                  </a:lnTo>
                  <a:lnTo>
                    <a:pt x="422908" y="553260"/>
                  </a:lnTo>
                  <a:lnTo>
                    <a:pt x="418971" y="558467"/>
                  </a:lnTo>
                  <a:lnTo>
                    <a:pt x="364276" y="562871"/>
                  </a:lnTo>
                  <a:lnTo>
                    <a:pt x="311567" y="570361"/>
                  </a:lnTo>
                  <a:lnTo>
                    <a:pt x="261320" y="580787"/>
                  </a:lnTo>
                  <a:lnTo>
                    <a:pt x="214009" y="593995"/>
                  </a:lnTo>
                  <a:lnTo>
                    <a:pt x="170110" y="609835"/>
                  </a:lnTo>
                  <a:lnTo>
                    <a:pt x="130096" y="628154"/>
                  </a:lnTo>
                  <a:lnTo>
                    <a:pt x="94443" y="648801"/>
                  </a:lnTo>
                  <a:lnTo>
                    <a:pt x="63625" y="671624"/>
                  </a:lnTo>
                  <a:lnTo>
                    <a:pt x="33099" y="702353"/>
                  </a:lnTo>
                  <a:lnTo>
                    <a:pt x="1544" y="766539"/>
                  </a:lnTo>
                  <a:lnTo>
                    <a:pt x="0" y="799016"/>
                  </a:lnTo>
                  <a:lnTo>
                    <a:pt x="7599" y="831097"/>
                  </a:lnTo>
                  <a:lnTo>
                    <a:pt x="49196" y="892113"/>
                  </a:lnTo>
                  <a:lnTo>
                    <a:pt x="82678" y="920069"/>
                  </a:lnTo>
                  <a:lnTo>
                    <a:pt x="124271" y="945671"/>
                  </a:lnTo>
                  <a:lnTo>
                    <a:pt x="173717" y="968429"/>
                  </a:lnTo>
                  <a:lnTo>
                    <a:pt x="230757" y="987854"/>
                  </a:lnTo>
                  <a:lnTo>
                    <a:pt x="180149" y="1019501"/>
                  </a:lnTo>
                  <a:lnTo>
                    <a:pt x="141941" y="1054587"/>
                  </a:lnTo>
                  <a:lnTo>
                    <a:pt x="116704" y="1092251"/>
                  </a:lnTo>
                  <a:lnTo>
                    <a:pt x="105013" y="1131634"/>
                  </a:lnTo>
                  <a:lnTo>
                    <a:pt x="107440" y="1171877"/>
                  </a:lnTo>
                  <a:lnTo>
                    <a:pt x="135092" y="1227287"/>
                  </a:lnTo>
                  <a:lnTo>
                    <a:pt x="187657" y="1276099"/>
                  </a:lnTo>
                  <a:lnTo>
                    <a:pt x="222061" y="1297558"/>
                  </a:lnTo>
                  <a:lnTo>
                    <a:pt x="261229" y="1316800"/>
                  </a:lnTo>
                  <a:lnTo>
                    <a:pt x="304672" y="1333637"/>
                  </a:lnTo>
                  <a:lnTo>
                    <a:pt x="351902" y="1347879"/>
                  </a:lnTo>
                  <a:lnTo>
                    <a:pt x="402430" y="1359337"/>
                  </a:lnTo>
                  <a:lnTo>
                    <a:pt x="455768" y="1367823"/>
                  </a:lnTo>
                  <a:lnTo>
                    <a:pt x="511428" y="1373147"/>
                  </a:lnTo>
                  <a:lnTo>
                    <a:pt x="568921" y="1375120"/>
                  </a:lnTo>
                  <a:lnTo>
                    <a:pt x="627759" y="1373553"/>
                  </a:lnTo>
                  <a:lnTo>
                    <a:pt x="633601" y="1378506"/>
                  </a:lnTo>
                  <a:lnTo>
                    <a:pt x="667575" y="1404488"/>
                  </a:lnTo>
                  <a:lnTo>
                    <a:pt x="701185" y="1426667"/>
                  </a:lnTo>
                  <a:lnTo>
                    <a:pt x="737309" y="1447435"/>
                  </a:lnTo>
                  <a:lnTo>
                    <a:pt x="775777" y="1466772"/>
                  </a:lnTo>
                  <a:lnTo>
                    <a:pt x="816420" y="1484657"/>
                  </a:lnTo>
                  <a:lnTo>
                    <a:pt x="859068" y="1501069"/>
                  </a:lnTo>
                  <a:lnTo>
                    <a:pt x="903551" y="1515987"/>
                  </a:lnTo>
                  <a:lnTo>
                    <a:pt x="949700" y="1529391"/>
                  </a:lnTo>
                  <a:lnTo>
                    <a:pt x="997344" y="1541260"/>
                  </a:lnTo>
                  <a:lnTo>
                    <a:pt x="1046314" y="1551574"/>
                  </a:lnTo>
                  <a:lnTo>
                    <a:pt x="1096441" y="1560311"/>
                  </a:lnTo>
                  <a:lnTo>
                    <a:pt x="1147555" y="1567450"/>
                  </a:lnTo>
                  <a:lnTo>
                    <a:pt x="1199485" y="1572972"/>
                  </a:lnTo>
                  <a:lnTo>
                    <a:pt x="1252062" y="1576855"/>
                  </a:lnTo>
                  <a:lnTo>
                    <a:pt x="1305117" y="1579079"/>
                  </a:lnTo>
                  <a:lnTo>
                    <a:pt x="1358480" y="1579622"/>
                  </a:lnTo>
                  <a:lnTo>
                    <a:pt x="1411980" y="1578465"/>
                  </a:lnTo>
                  <a:lnTo>
                    <a:pt x="1465449" y="1575586"/>
                  </a:lnTo>
                  <a:lnTo>
                    <a:pt x="1518717" y="1570965"/>
                  </a:lnTo>
                  <a:lnTo>
                    <a:pt x="1571613" y="1564581"/>
                  </a:lnTo>
                  <a:lnTo>
                    <a:pt x="1623969" y="1556413"/>
                  </a:lnTo>
                  <a:lnTo>
                    <a:pt x="1675614" y="1546441"/>
                  </a:lnTo>
                  <a:lnTo>
                    <a:pt x="1726379" y="1534643"/>
                  </a:lnTo>
                  <a:lnTo>
                    <a:pt x="1776093" y="1521000"/>
                  </a:lnTo>
                  <a:lnTo>
                    <a:pt x="1813231" y="1545992"/>
                  </a:lnTo>
                  <a:lnTo>
                    <a:pt x="1854355" y="1569181"/>
                  </a:lnTo>
                  <a:lnTo>
                    <a:pt x="1899191" y="1590464"/>
                  </a:lnTo>
                  <a:lnTo>
                    <a:pt x="1947464" y="1609741"/>
                  </a:lnTo>
                  <a:lnTo>
                    <a:pt x="1998898" y="1626911"/>
                  </a:lnTo>
                  <a:lnTo>
                    <a:pt x="2053217" y="1641872"/>
                  </a:lnTo>
                  <a:lnTo>
                    <a:pt x="2110147" y="1654524"/>
                  </a:lnTo>
                  <a:lnTo>
                    <a:pt x="2169412" y="1664764"/>
                  </a:lnTo>
                  <a:lnTo>
                    <a:pt x="2227123" y="1672151"/>
                  </a:lnTo>
                  <a:lnTo>
                    <a:pt x="2284922" y="1677133"/>
                  </a:lnTo>
                  <a:lnTo>
                    <a:pt x="2342577" y="1679772"/>
                  </a:lnTo>
                  <a:lnTo>
                    <a:pt x="2399855" y="1680128"/>
                  </a:lnTo>
                  <a:lnTo>
                    <a:pt x="2456524" y="1678264"/>
                  </a:lnTo>
                  <a:lnTo>
                    <a:pt x="2512349" y="1674241"/>
                  </a:lnTo>
                  <a:lnTo>
                    <a:pt x="2567098" y="1668120"/>
                  </a:lnTo>
                  <a:lnTo>
                    <a:pt x="2620539" y="1659964"/>
                  </a:lnTo>
                  <a:lnTo>
                    <a:pt x="2672437" y="1649835"/>
                  </a:lnTo>
                  <a:lnTo>
                    <a:pt x="2722561" y="1637792"/>
                  </a:lnTo>
                  <a:lnTo>
                    <a:pt x="2770677" y="1623899"/>
                  </a:lnTo>
                  <a:lnTo>
                    <a:pt x="2816552" y="1608218"/>
                  </a:lnTo>
                  <a:lnTo>
                    <a:pt x="2859953" y="1590808"/>
                  </a:lnTo>
                  <a:lnTo>
                    <a:pt x="2900647" y="1571733"/>
                  </a:lnTo>
                  <a:lnTo>
                    <a:pt x="2938401" y="1551053"/>
                  </a:lnTo>
                  <a:lnTo>
                    <a:pt x="2972983" y="1528831"/>
                  </a:lnTo>
                  <a:lnTo>
                    <a:pt x="3004159" y="1505128"/>
                  </a:lnTo>
                  <a:lnTo>
                    <a:pt x="3055362" y="1453526"/>
                  </a:lnTo>
                  <a:lnTo>
                    <a:pt x="3074922" y="1425750"/>
                  </a:lnTo>
                  <a:lnTo>
                    <a:pt x="3117550" y="1437695"/>
                  </a:lnTo>
                  <a:lnTo>
                    <a:pt x="3161793" y="1447925"/>
                  </a:lnTo>
                  <a:lnTo>
                    <a:pt x="3207430" y="1456404"/>
                  </a:lnTo>
                  <a:lnTo>
                    <a:pt x="3254243" y="1463098"/>
                  </a:lnTo>
                  <a:lnTo>
                    <a:pt x="3302012" y="1467969"/>
                  </a:lnTo>
                  <a:lnTo>
                    <a:pt x="3350515" y="1470983"/>
                  </a:lnTo>
                  <a:lnTo>
                    <a:pt x="3399534" y="1472105"/>
                  </a:lnTo>
                  <a:lnTo>
                    <a:pt x="3463182" y="1470784"/>
                  </a:lnTo>
                  <a:lnTo>
                    <a:pt x="3525040" y="1466397"/>
                  </a:lnTo>
                  <a:lnTo>
                    <a:pt x="3584795" y="1459099"/>
                  </a:lnTo>
                  <a:lnTo>
                    <a:pt x="3642130" y="1449041"/>
                  </a:lnTo>
                  <a:lnTo>
                    <a:pt x="3696731" y="1436376"/>
                  </a:lnTo>
                  <a:lnTo>
                    <a:pt x="3748281" y="1421257"/>
                  </a:lnTo>
                  <a:lnTo>
                    <a:pt x="3796466" y="1403837"/>
                  </a:lnTo>
                  <a:lnTo>
                    <a:pt x="3840971" y="1384269"/>
                  </a:lnTo>
                  <a:lnTo>
                    <a:pt x="3881479" y="1362704"/>
                  </a:lnTo>
                  <a:lnTo>
                    <a:pt x="3917676" y="1339297"/>
                  </a:lnTo>
                  <a:lnTo>
                    <a:pt x="3949246" y="1314199"/>
                  </a:lnTo>
                  <a:lnTo>
                    <a:pt x="3997245" y="1259544"/>
                  </a:lnTo>
                  <a:lnTo>
                    <a:pt x="4022954" y="1199960"/>
                  </a:lnTo>
                  <a:lnTo>
                    <a:pt x="4026660" y="1168702"/>
                  </a:lnTo>
                  <a:lnTo>
                    <a:pt x="4079392" y="1164044"/>
                  </a:lnTo>
                  <a:lnTo>
                    <a:pt x="4131102" y="1157505"/>
                  </a:lnTo>
                  <a:lnTo>
                    <a:pt x="4181592" y="1149131"/>
                  </a:lnTo>
                  <a:lnTo>
                    <a:pt x="4230665" y="1138968"/>
                  </a:lnTo>
                  <a:lnTo>
                    <a:pt x="4278122" y="1127064"/>
                  </a:lnTo>
                  <a:lnTo>
                    <a:pt x="4323767" y="1113465"/>
                  </a:lnTo>
                  <a:lnTo>
                    <a:pt x="4367401" y="1098217"/>
                  </a:lnTo>
                  <a:lnTo>
                    <a:pt x="4421043" y="1075878"/>
                  </a:lnTo>
                  <a:lnTo>
                    <a:pt x="4469245" y="1051585"/>
                  </a:lnTo>
                  <a:lnTo>
                    <a:pt x="4511951" y="1025548"/>
                  </a:lnTo>
                  <a:lnTo>
                    <a:pt x="4549106" y="997976"/>
                  </a:lnTo>
                  <a:lnTo>
                    <a:pt x="4580653" y="969081"/>
                  </a:lnTo>
                  <a:lnTo>
                    <a:pt x="4606537" y="939071"/>
                  </a:lnTo>
                  <a:lnTo>
                    <a:pt x="4641091" y="876550"/>
                  </a:lnTo>
                  <a:lnTo>
                    <a:pt x="4652322" y="812096"/>
                  </a:lnTo>
                  <a:lnTo>
                    <a:pt x="4649052" y="779669"/>
                  </a:lnTo>
                  <a:lnTo>
                    <a:pt x="4624461" y="715467"/>
                  </a:lnTo>
                  <a:lnTo>
                    <a:pt x="4575431" y="653533"/>
                  </a:lnTo>
                  <a:lnTo>
                    <a:pt x="4541611" y="623943"/>
                  </a:lnTo>
                  <a:lnTo>
                    <a:pt x="4501513" y="595551"/>
                  </a:lnTo>
                  <a:lnTo>
                    <a:pt x="4509032" y="586453"/>
                  </a:lnTo>
                  <a:lnTo>
                    <a:pt x="4541645" y="526160"/>
                  </a:lnTo>
                  <a:lnTo>
                    <a:pt x="4547722" y="493967"/>
                  </a:lnTo>
                  <a:lnTo>
                    <a:pt x="4546336" y="462147"/>
                  </a:lnTo>
                  <a:lnTo>
                    <a:pt x="4522385" y="400672"/>
                  </a:lnTo>
                  <a:lnTo>
                    <a:pt x="4472208" y="343821"/>
                  </a:lnTo>
                  <a:lnTo>
                    <a:pt x="4438040" y="317782"/>
                  </a:lnTo>
                  <a:lnTo>
                    <a:pt x="4398223" y="293680"/>
                  </a:lnTo>
                  <a:lnTo>
                    <a:pt x="4353057" y="271778"/>
                  </a:lnTo>
                  <a:lnTo>
                    <a:pt x="4302846" y="252336"/>
                  </a:lnTo>
                  <a:lnTo>
                    <a:pt x="4247891" y="235614"/>
                  </a:lnTo>
                  <a:lnTo>
                    <a:pt x="4188494" y="221874"/>
                  </a:lnTo>
                  <a:lnTo>
                    <a:pt x="4124958" y="211376"/>
                  </a:lnTo>
                  <a:lnTo>
                    <a:pt x="4107260" y="176976"/>
                  </a:lnTo>
                  <a:lnTo>
                    <a:pt x="4080265" y="144326"/>
                  </a:lnTo>
                  <a:lnTo>
                    <a:pt x="4044491" y="113864"/>
                  </a:lnTo>
                  <a:lnTo>
                    <a:pt x="4000458" y="86030"/>
                  </a:lnTo>
                  <a:lnTo>
                    <a:pt x="3948682" y="61262"/>
                  </a:lnTo>
                  <a:lnTo>
                    <a:pt x="3903278" y="44344"/>
                  </a:lnTo>
                  <a:lnTo>
                    <a:pt x="3855400" y="30206"/>
                  </a:lnTo>
                  <a:lnTo>
                    <a:pt x="3805498" y="18828"/>
                  </a:lnTo>
                  <a:lnTo>
                    <a:pt x="3754021" y="10192"/>
                  </a:lnTo>
                  <a:lnTo>
                    <a:pt x="3701418" y="4281"/>
                  </a:lnTo>
                  <a:lnTo>
                    <a:pt x="3648139" y="1076"/>
                  </a:lnTo>
                  <a:lnTo>
                    <a:pt x="3594634" y="559"/>
                  </a:lnTo>
                  <a:lnTo>
                    <a:pt x="3541351" y="2711"/>
                  </a:lnTo>
                  <a:lnTo>
                    <a:pt x="3488739" y="7514"/>
                  </a:lnTo>
                  <a:lnTo>
                    <a:pt x="3437249" y="14949"/>
                  </a:lnTo>
                  <a:lnTo>
                    <a:pt x="3387329" y="25000"/>
                  </a:lnTo>
                  <a:lnTo>
                    <a:pt x="3339428" y="37646"/>
                  </a:lnTo>
                  <a:lnTo>
                    <a:pt x="3293996" y="52871"/>
                  </a:lnTo>
                  <a:lnTo>
                    <a:pt x="3251483" y="70655"/>
                  </a:lnTo>
                  <a:lnTo>
                    <a:pt x="3212336" y="90980"/>
                  </a:lnTo>
                  <a:lnTo>
                    <a:pt x="3177398" y="70954"/>
                  </a:lnTo>
                  <a:lnTo>
                    <a:pt x="3138184" y="53071"/>
                  </a:lnTo>
                  <a:lnTo>
                    <a:pt x="3095090" y="37473"/>
                  </a:lnTo>
                  <a:lnTo>
                    <a:pt x="3048506" y="24305"/>
                  </a:lnTo>
                  <a:lnTo>
                    <a:pt x="2998101" y="13681"/>
                  </a:lnTo>
                  <a:lnTo>
                    <a:pt x="2946640" y="6140"/>
                  </a:lnTo>
                  <a:lnTo>
                    <a:pt x="2894596" y="1605"/>
                  </a:lnTo>
                  <a:lnTo>
                    <a:pt x="2842443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0278" y="4839969"/>
              <a:ext cx="93344" cy="93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5002" y="4728591"/>
              <a:ext cx="186690" cy="1865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40150" y="4593970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5" h="280035">
                  <a:moveTo>
                    <a:pt x="139953" y="0"/>
                  </a:moveTo>
                  <a:lnTo>
                    <a:pt x="95747" y="7130"/>
                  </a:lnTo>
                  <a:lnTo>
                    <a:pt x="57332" y="26989"/>
                  </a:lnTo>
                  <a:lnTo>
                    <a:pt x="27025" y="57278"/>
                  </a:lnTo>
                  <a:lnTo>
                    <a:pt x="7142" y="95699"/>
                  </a:lnTo>
                  <a:lnTo>
                    <a:pt x="0" y="139953"/>
                  </a:lnTo>
                  <a:lnTo>
                    <a:pt x="7142" y="184160"/>
                  </a:lnTo>
                  <a:lnTo>
                    <a:pt x="27025" y="222575"/>
                  </a:lnTo>
                  <a:lnTo>
                    <a:pt x="57332" y="252882"/>
                  </a:lnTo>
                  <a:lnTo>
                    <a:pt x="95747" y="272765"/>
                  </a:lnTo>
                  <a:lnTo>
                    <a:pt x="139953" y="279907"/>
                  </a:lnTo>
                  <a:lnTo>
                    <a:pt x="184208" y="272765"/>
                  </a:lnTo>
                  <a:lnTo>
                    <a:pt x="222629" y="252882"/>
                  </a:lnTo>
                  <a:lnTo>
                    <a:pt x="252918" y="222575"/>
                  </a:lnTo>
                  <a:lnTo>
                    <a:pt x="272777" y="184160"/>
                  </a:lnTo>
                  <a:lnTo>
                    <a:pt x="279908" y="139953"/>
                  </a:lnTo>
                  <a:lnTo>
                    <a:pt x="272777" y="95699"/>
                  </a:lnTo>
                  <a:lnTo>
                    <a:pt x="252918" y="57278"/>
                  </a:lnTo>
                  <a:lnTo>
                    <a:pt x="222629" y="26989"/>
                  </a:lnTo>
                  <a:lnTo>
                    <a:pt x="184208" y="7130"/>
                  </a:lnTo>
                  <a:lnTo>
                    <a:pt x="139953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196972" y="3347544"/>
              <a:ext cx="4652645" cy="1680210"/>
            </a:xfrm>
            <a:custGeom>
              <a:avLst/>
              <a:gdLst/>
              <a:ahLst/>
              <a:cxnLst/>
              <a:rect l="l" t="t" r="r" b="b"/>
              <a:pathLst>
                <a:path w="4652645" h="1680210">
                  <a:moveTo>
                    <a:pt x="422908" y="553260"/>
                  </a:moveTo>
                  <a:lnTo>
                    <a:pt x="416935" y="520832"/>
                  </a:lnTo>
                  <a:lnTo>
                    <a:pt x="416900" y="488834"/>
                  </a:lnTo>
                  <a:lnTo>
                    <a:pt x="422586" y="457409"/>
                  </a:lnTo>
                  <a:lnTo>
                    <a:pt x="450236" y="396843"/>
                  </a:lnTo>
                  <a:lnTo>
                    <a:pt x="498126" y="340267"/>
                  </a:lnTo>
                  <a:lnTo>
                    <a:pt x="529112" y="313830"/>
                  </a:lnTo>
                  <a:lnTo>
                    <a:pt x="564498" y="288814"/>
                  </a:lnTo>
                  <a:lnTo>
                    <a:pt x="604064" y="265363"/>
                  </a:lnTo>
                  <a:lnTo>
                    <a:pt x="647590" y="243617"/>
                  </a:lnTo>
                  <a:lnTo>
                    <a:pt x="694858" y="223719"/>
                  </a:lnTo>
                  <a:lnTo>
                    <a:pt x="745646" y="205809"/>
                  </a:lnTo>
                  <a:lnTo>
                    <a:pt x="799735" y="190030"/>
                  </a:lnTo>
                  <a:lnTo>
                    <a:pt x="856904" y="176523"/>
                  </a:lnTo>
                  <a:lnTo>
                    <a:pt x="916935" y="165430"/>
                  </a:lnTo>
                  <a:lnTo>
                    <a:pt x="979607" y="156892"/>
                  </a:lnTo>
                  <a:lnTo>
                    <a:pt x="1044700" y="151051"/>
                  </a:lnTo>
                  <a:lnTo>
                    <a:pt x="1098480" y="148446"/>
                  </a:lnTo>
                  <a:lnTo>
                    <a:pt x="1152234" y="147814"/>
                  </a:lnTo>
                  <a:lnTo>
                    <a:pt x="1205751" y="149132"/>
                  </a:lnTo>
                  <a:lnTo>
                    <a:pt x="1258815" y="152378"/>
                  </a:lnTo>
                  <a:lnTo>
                    <a:pt x="1311215" y="157532"/>
                  </a:lnTo>
                  <a:lnTo>
                    <a:pt x="1362737" y="164569"/>
                  </a:lnTo>
                  <a:lnTo>
                    <a:pt x="1413167" y="173470"/>
                  </a:lnTo>
                  <a:lnTo>
                    <a:pt x="1462293" y="184211"/>
                  </a:lnTo>
                  <a:lnTo>
                    <a:pt x="1509901" y="196771"/>
                  </a:lnTo>
                  <a:lnTo>
                    <a:pt x="1538131" y="173350"/>
                  </a:lnTo>
                  <a:lnTo>
                    <a:pt x="1570159" y="151752"/>
                  </a:lnTo>
                  <a:lnTo>
                    <a:pt x="1605661" y="132026"/>
                  </a:lnTo>
                  <a:lnTo>
                    <a:pt x="1644313" y="114221"/>
                  </a:lnTo>
                  <a:lnTo>
                    <a:pt x="1685788" y="98386"/>
                  </a:lnTo>
                  <a:lnTo>
                    <a:pt x="1729762" y="84570"/>
                  </a:lnTo>
                  <a:lnTo>
                    <a:pt x="1775911" y="72821"/>
                  </a:lnTo>
                  <a:lnTo>
                    <a:pt x="1823909" y="63189"/>
                  </a:lnTo>
                  <a:lnTo>
                    <a:pt x="1873431" y="55723"/>
                  </a:lnTo>
                  <a:lnTo>
                    <a:pt x="1924152" y="50470"/>
                  </a:lnTo>
                  <a:lnTo>
                    <a:pt x="1975748" y="47481"/>
                  </a:lnTo>
                  <a:lnTo>
                    <a:pt x="2027893" y="46803"/>
                  </a:lnTo>
                  <a:lnTo>
                    <a:pt x="2080263" y="48486"/>
                  </a:lnTo>
                  <a:lnTo>
                    <a:pt x="2132533" y="52579"/>
                  </a:lnTo>
                  <a:lnTo>
                    <a:pt x="2184377" y="59131"/>
                  </a:lnTo>
                  <a:lnTo>
                    <a:pt x="2235471" y="68189"/>
                  </a:lnTo>
                  <a:lnTo>
                    <a:pt x="2285490" y="79804"/>
                  </a:lnTo>
                  <a:lnTo>
                    <a:pt x="2355737" y="101553"/>
                  </a:lnTo>
                  <a:lnTo>
                    <a:pt x="2418840" y="128064"/>
                  </a:lnTo>
                  <a:lnTo>
                    <a:pt x="2446098" y="104624"/>
                  </a:lnTo>
                  <a:lnTo>
                    <a:pt x="2477973" y="83341"/>
                  </a:lnTo>
                  <a:lnTo>
                    <a:pt x="2513991" y="64293"/>
                  </a:lnTo>
                  <a:lnTo>
                    <a:pt x="2553680" y="47556"/>
                  </a:lnTo>
                  <a:lnTo>
                    <a:pt x="2596568" y="33207"/>
                  </a:lnTo>
                  <a:lnTo>
                    <a:pt x="2642182" y="21325"/>
                  </a:lnTo>
                  <a:lnTo>
                    <a:pt x="2690049" y="11986"/>
                  </a:lnTo>
                  <a:lnTo>
                    <a:pt x="2739697" y="5267"/>
                  </a:lnTo>
                  <a:lnTo>
                    <a:pt x="2790652" y="1246"/>
                  </a:lnTo>
                  <a:lnTo>
                    <a:pt x="2842443" y="0"/>
                  </a:lnTo>
                  <a:lnTo>
                    <a:pt x="2894596" y="1605"/>
                  </a:lnTo>
                  <a:lnTo>
                    <a:pt x="2946640" y="6140"/>
                  </a:lnTo>
                  <a:lnTo>
                    <a:pt x="2998101" y="13681"/>
                  </a:lnTo>
                  <a:lnTo>
                    <a:pt x="3048506" y="24305"/>
                  </a:lnTo>
                  <a:lnTo>
                    <a:pt x="3095090" y="37473"/>
                  </a:lnTo>
                  <a:lnTo>
                    <a:pt x="3138184" y="53071"/>
                  </a:lnTo>
                  <a:lnTo>
                    <a:pt x="3177398" y="70954"/>
                  </a:lnTo>
                  <a:lnTo>
                    <a:pt x="3212336" y="90980"/>
                  </a:lnTo>
                  <a:lnTo>
                    <a:pt x="3251483" y="70655"/>
                  </a:lnTo>
                  <a:lnTo>
                    <a:pt x="3293996" y="52871"/>
                  </a:lnTo>
                  <a:lnTo>
                    <a:pt x="3339428" y="37646"/>
                  </a:lnTo>
                  <a:lnTo>
                    <a:pt x="3387329" y="25000"/>
                  </a:lnTo>
                  <a:lnTo>
                    <a:pt x="3437249" y="14949"/>
                  </a:lnTo>
                  <a:lnTo>
                    <a:pt x="3488739" y="7514"/>
                  </a:lnTo>
                  <a:lnTo>
                    <a:pt x="3541351" y="2711"/>
                  </a:lnTo>
                  <a:lnTo>
                    <a:pt x="3594634" y="559"/>
                  </a:lnTo>
                  <a:lnTo>
                    <a:pt x="3648139" y="1076"/>
                  </a:lnTo>
                  <a:lnTo>
                    <a:pt x="3701418" y="4281"/>
                  </a:lnTo>
                  <a:lnTo>
                    <a:pt x="3754021" y="10192"/>
                  </a:lnTo>
                  <a:lnTo>
                    <a:pt x="3805498" y="18828"/>
                  </a:lnTo>
                  <a:lnTo>
                    <a:pt x="3855400" y="30206"/>
                  </a:lnTo>
                  <a:lnTo>
                    <a:pt x="3903278" y="44344"/>
                  </a:lnTo>
                  <a:lnTo>
                    <a:pt x="3948682" y="61262"/>
                  </a:lnTo>
                  <a:lnTo>
                    <a:pt x="4000458" y="86030"/>
                  </a:lnTo>
                  <a:lnTo>
                    <a:pt x="4044491" y="113864"/>
                  </a:lnTo>
                  <a:lnTo>
                    <a:pt x="4080265" y="144326"/>
                  </a:lnTo>
                  <a:lnTo>
                    <a:pt x="4107260" y="176976"/>
                  </a:lnTo>
                  <a:lnTo>
                    <a:pt x="4124958" y="211376"/>
                  </a:lnTo>
                  <a:lnTo>
                    <a:pt x="4188494" y="221874"/>
                  </a:lnTo>
                  <a:lnTo>
                    <a:pt x="4247891" y="235614"/>
                  </a:lnTo>
                  <a:lnTo>
                    <a:pt x="4302846" y="252336"/>
                  </a:lnTo>
                  <a:lnTo>
                    <a:pt x="4353057" y="271778"/>
                  </a:lnTo>
                  <a:lnTo>
                    <a:pt x="4398223" y="293680"/>
                  </a:lnTo>
                  <a:lnTo>
                    <a:pt x="4438040" y="317782"/>
                  </a:lnTo>
                  <a:lnTo>
                    <a:pt x="4472208" y="343821"/>
                  </a:lnTo>
                  <a:lnTo>
                    <a:pt x="4500424" y="371538"/>
                  </a:lnTo>
                  <a:lnTo>
                    <a:pt x="4537790" y="430962"/>
                  </a:lnTo>
                  <a:lnTo>
                    <a:pt x="4547722" y="493967"/>
                  </a:lnTo>
                  <a:lnTo>
                    <a:pt x="4541645" y="526160"/>
                  </a:lnTo>
                  <a:lnTo>
                    <a:pt x="4522212" y="567923"/>
                  </a:lnTo>
                  <a:lnTo>
                    <a:pt x="4501513" y="595551"/>
                  </a:lnTo>
                  <a:lnTo>
                    <a:pt x="4541611" y="623943"/>
                  </a:lnTo>
                  <a:lnTo>
                    <a:pt x="4575431" y="653533"/>
                  </a:lnTo>
                  <a:lnTo>
                    <a:pt x="4603029" y="684111"/>
                  </a:lnTo>
                  <a:lnTo>
                    <a:pt x="4639784" y="747389"/>
                  </a:lnTo>
                  <a:lnTo>
                    <a:pt x="4652322" y="812096"/>
                  </a:lnTo>
                  <a:lnTo>
                    <a:pt x="4649650" y="844460"/>
                  </a:lnTo>
                  <a:lnTo>
                    <a:pt x="4626701" y="908157"/>
                  </a:lnTo>
                  <a:lnTo>
                    <a:pt x="4580653" y="969081"/>
                  </a:lnTo>
                  <a:lnTo>
                    <a:pt x="4549106" y="997976"/>
                  </a:lnTo>
                  <a:lnTo>
                    <a:pt x="4511951" y="1025548"/>
                  </a:lnTo>
                  <a:lnTo>
                    <a:pt x="4469245" y="1051585"/>
                  </a:lnTo>
                  <a:lnTo>
                    <a:pt x="4421043" y="1075878"/>
                  </a:lnTo>
                  <a:lnTo>
                    <a:pt x="4367401" y="1098217"/>
                  </a:lnTo>
                  <a:lnTo>
                    <a:pt x="4323767" y="1113465"/>
                  </a:lnTo>
                  <a:lnTo>
                    <a:pt x="4278122" y="1127064"/>
                  </a:lnTo>
                  <a:lnTo>
                    <a:pt x="4230665" y="1138968"/>
                  </a:lnTo>
                  <a:lnTo>
                    <a:pt x="4181592" y="1149131"/>
                  </a:lnTo>
                  <a:lnTo>
                    <a:pt x="4131102" y="1157505"/>
                  </a:lnTo>
                  <a:lnTo>
                    <a:pt x="4079392" y="1164044"/>
                  </a:lnTo>
                  <a:lnTo>
                    <a:pt x="4026660" y="1168702"/>
                  </a:lnTo>
                  <a:lnTo>
                    <a:pt x="4022954" y="1199960"/>
                  </a:lnTo>
                  <a:lnTo>
                    <a:pt x="3997245" y="1259544"/>
                  </a:lnTo>
                  <a:lnTo>
                    <a:pt x="3949246" y="1314199"/>
                  </a:lnTo>
                  <a:lnTo>
                    <a:pt x="3917676" y="1339297"/>
                  </a:lnTo>
                  <a:lnTo>
                    <a:pt x="3881479" y="1362704"/>
                  </a:lnTo>
                  <a:lnTo>
                    <a:pt x="3840971" y="1384269"/>
                  </a:lnTo>
                  <a:lnTo>
                    <a:pt x="3796466" y="1403837"/>
                  </a:lnTo>
                  <a:lnTo>
                    <a:pt x="3748281" y="1421257"/>
                  </a:lnTo>
                  <a:lnTo>
                    <a:pt x="3696731" y="1436376"/>
                  </a:lnTo>
                  <a:lnTo>
                    <a:pt x="3642130" y="1449041"/>
                  </a:lnTo>
                  <a:lnTo>
                    <a:pt x="3584795" y="1459099"/>
                  </a:lnTo>
                  <a:lnTo>
                    <a:pt x="3525040" y="1466397"/>
                  </a:lnTo>
                  <a:lnTo>
                    <a:pt x="3463182" y="1470784"/>
                  </a:lnTo>
                  <a:lnTo>
                    <a:pt x="3399534" y="1472105"/>
                  </a:lnTo>
                  <a:lnTo>
                    <a:pt x="3350515" y="1470983"/>
                  </a:lnTo>
                  <a:lnTo>
                    <a:pt x="3302012" y="1467969"/>
                  </a:lnTo>
                  <a:lnTo>
                    <a:pt x="3254243" y="1463098"/>
                  </a:lnTo>
                  <a:lnTo>
                    <a:pt x="3207430" y="1456404"/>
                  </a:lnTo>
                  <a:lnTo>
                    <a:pt x="3161793" y="1447925"/>
                  </a:lnTo>
                  <a:lnTo>
                    <a:pt x="3117550" y="1437695"/>
                  </a:lnTo>
                  <a:lnTo>
                    <a:pt x="3074922" y="1425750"/>
                  </a:lnTo>
                  <a:lnTo>
                    <a:pt x="3055362" y="1453526"/>
                  </a:lnTo>
                  <a:lnTo>
                    <a:pt x="3004159" y="1505128"/>
                  </a:lnTo>
                  <a:lnTo>
                    <a:pt x="2972983" y="1528831"/>
                  </a:lnTo>
                  <a:lnTo>
                    <a:pt x="2938401" y="1551053"/>
                  </a:lnTo>
                  <a:lnTo>
                    <a:pt x="2900647" y="1571733"/>
                  </a:lnTo>
                  <a:lnTo>
                    <a:pt x="2859953" y="1590808"/>
                  </a:lnTo>
                  <a:lnTo>
                    <a:pt x="2816552" y="1608218"/>
                  </a:lnTo>
                  <a:lnTo>
                    <a:pt x="2770677" y="1623899"/>
                  </a:lnTo>
                  <a:lnTo>
                    <a:pt x="2722561" y="1637792"/>
                  </a:lnTo>
                  <a:lnTo>
                    <a:pt x="2672437" y="1649835"/>
                  </a:lnTo>
                  <a:lnTo>
                    <a:pt x="2620539" y="1659964"/>
                  </a:lnTo>
                  <a:lnTo>
                    <a:pt x="2567098" y="1668120"/>
                  </a:lnTo>
                  <a:lnTo>
                    <a:pt x="2512349" y="1674241"/>
                  </a:lnTo>
                  <a:lnTo>
                    <a:pt x="2456524" y="1678264"/>
                  </a:lnTo>
                  <a:lnTo>
                    <a:pt x="2399855" y="1680128"/>
                  </a:lnTo>
                  <a:lnTo>
                    <a:pt x="2342577" y="1679772"/>
                  </a:lnTo>
                  <a:lnTo>
                    <a:pt x="2284922" y="1677133"/>
                  </a:lnTo>
                  <a:lnTo>
                    <a:pt x="2227123" y="1672151"/>
                  </a:lnTo>
                  <a:lnTo>
                    <a:pt x="2169412" y="1664764"/>
                  </a:lnTo>
                  <a:lnTo>
                    <a:pt x="2110147" y="1654524"/>
                  </a:lnTo>
                  <a:lnTo>
                    <a:pt x="2053217" y="1641872"/>
                  </a:lnTo>
                  <a:lnTo>
                    <a:pt x="1998898" y="1626911"/>
                  </a:lnTo>
                  <a:lnTo>
                    <a:pt x="1947464" y="1609741"/>
                  </a:lnTo>
                  <a:lnTo>
                    <a:pt x="1899191" y="1590464"/>
                  </a:lnTo>
                  <a:lnTo>
                    <a:pt x="1854355" y="1569181"/>
                  </a:lnTo>
                  <a:lnTo>
                    <a:pt x="1813231" y="1545992"/>
                  </a:lnTo>
                  <a:lnTo>
                    <a:pt x="1776093" y="1521000"/>
                  </a:lnTo>
                  <a:lnTo>
                    <a:pt x="1726379" y="1534643"/>
                  </a:lnTo>
                  <a:lnTo>
                    <a:pt x="1675614" y="1546441"/>
                  </a:lnTo>
                  <a:lnTo>
                    <a:pt x="1623969" y="1556413"/>
                  </a:lnTo>
                  <a:lnTo>
                    <a:pt x="1571613" y="1564581"/>
                  </a:lnTo>
                  <a:lnTo>
                    <a:pt x="1518717" y="1570965"/>
                  </a:lnTo>
                  <a:lnTo>
                    <a:pt x="1465449" y="1575586"/>
                  </a:lnTo>
                  <a:lnTo>
                    <a:pt x="1411980" y="1578465"/>
                  </a:lnTo>
                  <a:lnTo>
                    <a:pt x="1358480" y="1579622"/>
                  </a:lnTo>
                  <a:lnTo>
                    <a:pt x="1305117" y="1579079"/>
                  </a:lnTo>
                  <a:lnTo>
                    <a:pt x="1252062" y="1576855"/>
                  </a:lnTo>
                  <a:lnTo>
                    <a:pt x="1199485" y="1572972"/>
                  </a:lnTo>
                  <a:lnTo>
                    <a:pt x="1147555" y="1567450"/>
                  </a:lnTo>
                  <a:lnTo>
                    <a:pt x="1096441" y="1560311"/>
                  </a:lnTo>
                  <a:lnTo>
                    <a:pt x="1046314" y="1551574"/>
                  </a:lnTo>
                  <a:lnTo>
                    <a:pt x="997344" y="1541260"/>
                  </a:lnTo>
                  <a:lnTo>
                    <a:pt x="949700" y="1529391"/>
                  </a:lnTo>
                  <a:lnTo>
                    <a:pt x="903551" y="1515987"/>
                  </a:lnTo>
                  <a:lnTo>
                    <a:pt x="859068" y="1501069"/>
                  </a:lnTo>
                  <a:lnTo>
                    <a:pt x="816420" y="1484657"/>
                  </a:lnTo>
                  <a:lnTo>
                    <a:pt x="775777" y="1466772"/>
                  </a:lnTo>
                  <a:lnTo>
                    <a:pt x="737309" y="1447435"/>
                  </a:lnTo>
                  <a:lnTo>
                    <a:pt x="701185" y="1426667"/>
                  </a:lnTo>
                  <a:lnTo>
                    <a:pt x="667575" y="1404488"/>
                  </a:lnTo>
                  <a:lnTo>
                    <a:pt x="636649" y="1380919"/>
                  </a:lnTo>
                  <a:lnTo>
                    <a:pt x="630680" y="1375966"/>
                  </a:lnTo>
                  <a:lnTo>
                    <a:pt x="627759" y="1373553"/>
                  </a:lnTo>
                  <a:lnTo>
                    <a:pt x="568921" y="1375120"/>
                  </a:lnTo>
                  <a:lnTo>
                    <a:pt x="511428" y="1373147"/>
                  </a:lnTo>
                  <a:lnTo>
                    <a:pt x="455768" y="1367823"/>
                  </a:lnTo>
                  <a:lnTo>
                    <a:pt x="402430" y="1359337"/>
                  </a:lnTo>
                  <a:lnTo>
                    <a:pt x="351902" y="1347879"/>
                  </a:lnTo>
                  <a:lnTo>
                    <a:pt x="304672" y="1333637"/>
                  </a:lnTo>
                  <a:lnTo>
                    <a:pt x="261229" y="1316800"/>
                  </a:lnTo>
                  <a:lnTo>
                    <a:pt x="222061" y="1297558"/>
                  </a:lnTo>
                  <a:lnTo>
                    <a:pt x="187657" y="1276099"/>
                  </a:lnTo>
                  <a:lnTo>
                    <a:pt x="135092" y="1227287"/>
                  </a:lnTo>
                  <a:lnTo>
                    <a:pt x="107440" y="1171877"/>
                  </a:lnTo>
                  <a:lnTo>
                    <a:pt x="105013" y="1131634"/>
                  </a:lnTo>
                  <a:lnTo>
                    <a:pt x="116704" y="1092251"/>
                  </a:lnTo>
                  <a:lnTo>
                    <a:pt x="141941" y="1054587"/>
                  </a:lnTo>
                  <a:lnTo>
                    <a:pt x="180149" y="1019501"/>
                  </a:lnTo>
                  <a:lnTo>
                    <a:pt x="230757" y="987854"/>
                  </a:lnTo>
                  <a:lnTo>
                    <a:pt x="173717" y="968429"/>
                  </a:lnTo>
                  <a:lnTo>
                    <a:pt x="124271" y="945671"/>
                  </a:lnTo>
                  <a:lnTo>
                    <a:pt x="82678" y="920069"/>
                  </a:lnTo>
                  <a:lnTo>
                    <a:pt x="49196" y="892113"/>
                  </a:lnTo>
                  <a:lnTo>
                    <a:pt x="24083" y="862293"/>
                  </a:lnTo>
                  <a:lnTo>
                    <a:pt x="0" y="799016"/>
                  </a:lnTo>
                  <a:lnTo>
                    <a:pt x="1544" y="766539"/>
                  </a:lnTo>
                  <a:lnTo>
                    <a:pt x="33099" y="702353"/>
                  </a:lnTo>
                  <a:lnTo>
                    <a:pt x="63625" y="671624"/>
                  </a:lnTo>
                  <a:lnTo>
                    <a:pt x="94443" y="648801"/>
                  </a:lnTo>
                  <a:lnTo>
                    <a:pt x="130096" y="628154"/>
                  </a:lnTo>
                  <a:lnTo>
                    <a:pt x="170110" y="609835"/>
                  </a:lnTo>
                  <a:lnTo>
                    <a:pt x="214009" y="593995"/>
                  </a:lnTo>
                  <a:lnTo>
                    <a:pt x="261320" y="580787"/>
                  </a:lnTo>
                  <a:lnTo>
                    <a:pt x="311567" y="570361"/>
                  </a:lnTo>
                  <a:lnTo>
                    <a:pt x="364276" y="562871"/>
                  </a:lnTo>
                  <a:lnTo>
                    <a:pt x="418971" y="558467"/>
                  </a:lnTo>
                  <a:lnTo>
                    <a:pt x="422908" y="553260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4183" y="4833873"/>
              <a:ext cx="105536" cy="1055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8906" y="4722494"/>
              <a:ext cx="198881" cy="1987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40150" y="3433063"/>
              <a:ext cx="4456430" cy="1440815"/>
            </a:xfrm>
            <a:custGeom>
              <a:avLst/>
              <a:gdLst/>
              <a:ahLst/>
              <a:cxnLst/>
              <a:rect l="l" t="t" r="r" b="b"/>
              <a:pathLst>
                <a:path w="4456430" h="1440814">
                  <a:moveTo>
                    <a:pt x="279908" y="1300861"/>
                  </a:moveTo>
                  <a:lnTo>
                    <a:pt x="272777" y="1345067"/>
                  </a:lnTo>
                  <a:lnTo>
                    <a:pt x="252918" y="1383482"/>
                  </a:lnTo>
                  <a:lnTo>
                    <a:pt x="222629" y="1413789"/>
                  </a:lnTo>
                  <a:lnTo>
                    <a:pt x="184208" y="1433672"/>
                  </a:lnTo>
                  <a:lnTo>
                    <a:pt x="139953" y="1440815"/>
                  </a:lnTo>
                  <a:lnTo>
                    <a:pt x="95747" y="1433672"/>
                  </a:lnTo>
                  <a:lnTo>
                    <a:pt x="57332" y="1413789"/>
                  </a:lnTo>
                  <a:lnTo>
                    <a:pt x="27025" y="1383482"/>
                  </a:lnTo>
                  <a:lnTo>
                    <a:pt x="7142" y="1345067"/>
                  </a:lnTo>
                  <a:lnTo>
                    <a:pt x="0" y="1300861"/>
                  </a:lnTo>
                  <a:lnTo>
                    <a:pt x="7142" y="1256606"/>
                  </a:lnTo>
                  <a:lnTo>
                    <a:pt x="27025" y="1218185"/>
                  </a:lnTo>
                  <a:lnTo>
                    <a:pt x="57332" y="1187896"/>
                  </a:lnTo>
                  <a:lnTo>
                    <a:pt x="95747" y="1168037"/>
                  </a:lnTo>
                  <a:lnTo>
                    <a:pt x="139953" y="1160907"/>
                  </a:lnTo>
                  <a:lnTo>
                    <a:pt x="184208" y="1168037"/>
                  </a:lnTo>
                  <a:lnTo>
                    <a:pt x="222629" y="1187896"/>
                  </a:lnTo>
                  <a:lnTo>
                    <a:pt x="252918" y="1218185"/>
                  </a:lnTo>
                  <a:lnTo>
                    <a:pt x="272777" y="1256606"/>
                  </a:lnTo>
                  <a:lnTo>
                    <a:pt x="279908" y="1300861"/>
                  </a:lnTo>
                  <a:close/>
                </a:path>
                <a:path w="4456430" h="1440814">
                  <a:moveTo>
                    <a:pt x="465074" y="926719"/>
                  </a:moveTo>
                  <a:lnTo>
                    <a:pt x="408102" y="927202"/>
                  </a:lnTo>
                  <a:lnTo>
                    <a:pt x="351747" y="924278"/>
                  </a:lnTo>
                  <a:lnTo>
                    <a:pt x="296623" y="918013"/>
                  </a:lnTo>
                  <a:lnTo>
                    <a:pt x="243346" y="908475"/>
                  </a:lnTo>
                  <a:lnTo>
                    <a:pt x="192532" y="895731"/>
                  </a:lnTo>
                </a:path>
                <a:path w="4456430" h="1440814">
                  <a:moveTo>
                    <a:pt x="705485" y="1265809"/>
                  </a:moveTo>
                  <a:lnTo>
                    <a:pt x="676475" y="1270952"/>
                  </a:lnTo>
                  <a:lnTo>
                    <a:pt x="646858" y="1275143"/>
                  </a:lnTo>
                  <a:lnTo>
                    <a:pt x="616741" y="1278382"/>
                  </a:lnTo>
                  <a:lnTo>
                    <a:pt x="586232" y="1280668"/>
                  </a:lnTo>
                </a:path>
                <a:path w="4456430" h="1440814">
                  <a:moveTo>
                    <a:pt x="1732661" y="1428750"/>
                  </a:moveTo>
                  <a:lnTo>
                    <a:pt x="1711946" y="1412565"/>
                  </a:lnTo>
                  <a:lnTo>
                    <a:pt x="1693052" y="1395857"/>
                  </a:lnTo>
                  <a:lnTo>
                    <a:pt x="1675993" y="1378672"/>
                  </a:lnTo>
                  <a:lnTo>
                    <a:pt x="1660778" y="1361059"/>
                  </a:lnTo>
                </a:path>
                <a:path w="4456430" h="1440814">
                  <a:moveTo>
                    <a:pt x="3060954" y="1260094"/>
                  </a:moveTo>
                  <a:lnTo>
                    <a:pt x="3056790" y="1278897"/>
                  </a:lnTo>
                  <a:lnTo>
                    <a:pt x="3050603" y="1297558"/>
                  </a:lnTo>
                  <a:lnTo>
                    <a:pt x="3042415" y="1316029"/>
                  </a:lnTo>
                  <a:lnTo>
                    <a:pt x="3032252" y="1334262"/>
                  </a:lnTo>
                </a:path>
                <a:path w="4456430" h="1440814">
                  <a:moveTo>
                    <a:pt x="3631183" y="801369"/>
                  </a:moveTo>
                  <a:lnTo>
                    <a:pt x="3693430" y="818518"/>
                  </a:lnTo>
                  <a:lnTo>
                    <a:pt x="3750549" y="838763"/>
                  </a:lnTo>
                  <a:lnTo>
                    <a:pt x="3802191" y="861828"/>
                  </a:lnTo>
                  <a:lnTo>
                    <a:pt x="3848006" y="887435"/>
                  </a:lnTo>
                  <a:lnTo>
                    <a:pt x="3887644" y="915304"/>
                  </a:lnTo>
                  <a:lnTo>
                    <a:pt x="3920756" y="945159"/>
                  </a:lnTo>
                  <a:lnTo>
                    <a:pt x="3946991" y="976720"/>
                  </a:lnTo>
                  <a:lnTo>
                    <a:pt x="3977434" y="1043851"/>
                  </a:lnTo>
                  <a:lnTo>
                    <a:pt x="3980942" y="1078865"/>
                  </a:lnTo>
                </a:path>
                <a:path w="4456430" h="1440814">
                  <a:moveTo>
                    <a:pt x="4456176" y="505968"/>
                  </a:moveTo>
                  <a:lnTo>
                    <a:pt x="4426594" y="535168"/>
                  </a:lnTo>
                  <a:lnTo>
                    <a:pt x="4390501" y="562403"/>
                  </a:lnTo>
                  <a:lnTo>
                    <a:pt x="4348287" y="587424"/>
                  </a:lnTo>
                  <a:lnTo>
                    <a:pt x="4300347" y="609981"/>
                  </a:lnTo>
                </a:path>
                <a:path w="4456430" h="1440814">
                  <a:moveTo>
                    <a:pt x="4082415" y="120014"/>
                  </a:moveTo>
                  <a:lnTo>
                    <a:pt x="4086294" y="132230"/>
                  </a:lnTo>
                  <a:lnTo>
                    <a:pt x="4088971" y="144494"/>
                  </a:lnTo>
                  <a:lnTo>
                    <a:pt x="4090433" y="156805"/>
                  </a:lnTo>
                  <a:lnTo>
                    <a:pt x="4090670" y="169163"/>
                  </a:lnTo>
                </a:path>
                <a:path w="4456430" h="1440814">
                  <a:moveTo>
                    <a:pt x="3087878" y="62737"/>
                  </a:moveTo>
                  <a:lnTo>
                    <a:pt x="3104342" y="46005"/>
                  </a:lnTo>
                  <a:lnTo>
                    <a:pt x="3123199" y="29940"/>
                  </a:lnTo>
                  <a:lnTo>
                    <a:pt x="3144367" y="14589"/>
                  </a:lnTo>
                  <a:lnTo>
                    <a:pt x="3167761" y="0"/>
                  </a:lnTo>
                </a:path>
                <a:path w="4456430" h="1440814">
                  <a:moveTo>
                    <a:pt x="2341753" y="92583"/>
                  </a:moveTo>
                  <a:lnTo>
                    <a:pt x="2348839" y="78611"/>
                  </a:lnTo>
                  <a:lnTo>
                    <a:pt x="2357675" y="64912"/>
                  </a:lnTo>
                  <a:lnTo>
                    <a:pt x="2368202" y="51524"/>
                  </a:lnTo>
                  <a:lnTo>
                    <a:pt x="2380361" y="38481"/>
                  </a:lnTo>
                </a:path>
                <a:path w="4456430" h="1440814">
                  <a:moveTo>
                    <a:pt x="1466088" y="110871"/>
                  </a:moveTo>
                  <a:lnTo>
                    <a:pt x="1503437" y="122388"/>
                  </a:lnTo>
                  <a:lnTo>
                    <a:pt x="1539239" y="135000"/>
                  </a:lnTo>
                  <a:lnTo>
                    <a:pt x="1573422" y="148661"/>
                  </a:lnTo>
                  <a:lnTo>
                    <a:pt x="1605914" y="163322"/>
                  </a:lnTo>
                </a:path>
                <a:path w="4456430" h="1440814">
                  <a:moveTo>
                    <a:pt x="404113" y="522859"/>
                  </a:moveTo>
                  <a:lnTo>
                    <a:pt x="396374" y="509264"/>
                  </a:lnTo>
                  <a:lnTo>
                    <a:pt x="389731" y="495538"/>
                  </a:lnTo>
                  <a:lnTo>
                    <a:pt x="384182" y="481693"/>
                  </a:lnTo>
                  <a:lnTo>
                    <a:pt x="379729" y="467741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855977" y="664540"/>
            <a:ext cx="56019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30270" algn="l"/>
              </a:tabLst>
            </a:pPr>
            <a:r>
              <a:rPr dirty="0" spc="-5">
                <a:solidFill>
                  <a:srgbClr val="1F3863"/>
                </a:solidFill>
              </a:rPr>
              <a:t>End</a:t>
            </a:r>
            <a:r>
              <a:rPr dirty="0">
                <a:solidFill>
                  <a:srgbClr val="1F3863"/>
                </a:solidFill>
              </a:rPr>
              <a:t> </a:t>
            </a:r>
            <a:r>
              <a:rPr dirty="0" spc="-10">
                <a:solidFill>
                  <a:srgbClr val="1F3863"/>
                </a:solidFill>
              </a:rPr>
              <a:t>Chapter11:	Principle</a:t>
            </a:r>
            <a:r>
              <a:rPr dirty="0" spc="-50">
                <a:solidFill>
                  <a:srgbClr val="1F3863"/>
                </a:solidFill>
              </a:rPr>
              <a:t> </a:t>
            </a:r>
            <a:r>
              <a:rPr dirty="0" spc="-5">
                <a:solidFill>
                  <a:srgbClr val="1F3863"/>
                </a:solidFill>
              </a:rPr>
              <a:t>7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025267" y="1884121"/>
            <a:ext cx="3649345" cy="24491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0">
                <a:solidFill>
                  <a:srgbClr val="1F3863"/>
                </a:solidFill>
                <a:latin typeface="Calibri"/>
                <a:cs typeface="Calibri"/>
              </a:rPr>
              <a:t>Record-Keeping</a:t>
            </a:r>
            <a:endParaRPr sz="4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50">
              <a:latin typeface="Calibri"/>
              <a:cs typeface="Calibri"/>
            </a:endParaRPr>
          </a:p>
          <a:p>
            <a:pPr marL="1166495">
              <a:lnSpc>
                <a:spcPct val="100000"/>
              </a:lnSpc>
            </a:pPr>
            <a:r>
              <a:rPr dirty="0" sz="3600" spc="-15">
                <a:solidFill>
                  <a:srgbClr val="1F4E79"/>
                </a:solidFill>
                <a:latin typeface="Calibri"/>
                <a:cs typeface="Calibri"/>
              </a:rPr>
              <a:t>Are</a:t>
            </a:r>
            <a:r>
              <a:rPr dirty="0" sz="3600" spc="-45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dirty="0" sz="3600" spc="-30">
                <a:solidFill>
                  <a:srgbClr val="1F4E79"/>
                </a:solidFill>
                <a:latin typeface="Calibri"/>
                <a:cs typeface="Calibri"/>
              </a:rPr>
              <a:t>ya</a:t>
            </a:r>
            <a:r>
              <a:rPr dirty="0" sz="3600" spc="-4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dirty="0" sz="3600" spc="-5">
                <a:solidFill>
                  <a:srgbClr val="1F4E79"/>
                </a:solidFill>
                <a:latin typeface="Calibri"/>
                <a:cs typeface="Calibri"/>
              </a:rPr>
              <a:t>done</a:t>
            </a:r>
            <a:r>
              <a:rPr dirty="0" sz="3600" spc="-35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1F4E79"/>
                </a:solidFill>
                <a:latin typeface="Calibri"/>
                <a:cs typeface="Calibri"/>
              </a:rPr>
              <a:t>!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1950" y="2561081"/>
            <a:ext cx="64185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The</a:t>
            </a:r>
            <a:r>
              <a:rPr dirty="0" spc="-25"/>
              <a:t> </a:t>
            </a:r>
            <a:r>
              <a:rPr dirty="0" spc="-20"/>
              <a:t>Seafood</a:t>
            </a:r>
            <a:r>
              <a:rPr dirty="0" spc="-35"/>
              <a:t> </a:t>
            </a:r>
            <a:r>
              <a:rPr dirty="0" spc="-10"/>
              <a:t>HACCP</a:t>
            </a:r>
            <a:r>
              <a:rPr dirty="0" spc="-15"/>
              <a:t> Regulation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40" y="307847"/>
            <a:ext cx="2267711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527" y="3614928"/>
            <a:ext cx="8069580" cy="201472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844" y="328421"/>
            <a:ext cx="7630795" cy="9639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175"/>
              </a:lnSpc>
              <a:spcBef>
                <a:spcPts val="100"/>
              </a:spcBef>
            </a:pPr>
            <a:r>
              <a:rPr dirty="0" sz="3600" spc="-25" b="0">
                <a:solidFill>
                  <a:srgbClr val="333E50"/>
                </a:solidFill>
                <a:latin typeface="Calibri Light"/>
                <a:cs typeface="Calibri Light"/>
              </a:rPr>
              <a:t>Copies</a:t>
            </a:r>
            <a:r>
              <a:rPr dirty="0" sz="3600" spc="-85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3600" spc="-10" b="0">
                <a:solidFill>
                  <a:srgbClr val="333E50"/>
                </a:solidFill>
                <a:latin typeface="Calibri Light"/>
                <a:cs typeface="Calibri Light"/>
              </a:rPr>
              <a:t>of</a:t>
            </a:r>
            <a:r>
              <a:rPr dirty="0" sz="3600" spc="-45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3600" spc="-15" b="0">
                <a:solidFill>
                  <a:srgbClr val="333E50"/>
                </a:solidFill>
                <a:latin typeface="Calibri Light"/>
                <a:cs typeface="Calibri Light"/>
              </a:rPr>
              <a:t>the</a:t>
            </a:r>
            <a:r>
              <a:rPr dirty="0" sz="3600" spc="-75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3600" spc="-25" b="0">
                <a:solidFill>
                  <a:srgbClr val="333E50"/>
                </a:solidFill>
                <a:latin typeface="Calibri Light"/>
                <a:cs typeface="Calibri Light"/>
              </a:rPr>
              <a:t>Official</a:t>
            </a:r>
            <a:r>
              <a:rPr dirty="0" sz="3600" spc="-75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3600" spc="-30" b="0">
                <a:solidFill>
                  <a:srgbClr val="333E50"/>
                </a:solidFill>
                <a:latin typeface="Calibri Light"/>
                <a:cs typeface="Calibri Light"/>
              </a:rPr>
              <a:t>Published</a:t>
            </a:r>
            <a:r>
              <a:rPr dirty="0" sz="3600" spc="-85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3600" spc="-40" b="0">
                <a:solidFill>
                  <a:srgbClr val="333E50"/>
                </a:solidFill>
                <a:latin typeface="Calibri Light"/>
                <a:cs typeface="Calibri Light"/>
              </a:rPr>
              <a:t>Regulation</a:t>
            </a:r>
            <a:endParaRPr sz="3600">
              <a:latin typeface="Calibri Light"/>
              <a:cs typeface="Calibri Light"/>
            </a:endParaRPr>
          </a:p>
          <a:p>
            <a:pPr marL="12700">
              <a:lnSpc>
                <a:spcPts val="3215"/>
              </a:lnSpc>
            </a:pPr>
            <a:r>
              <a:rPr dirty="0" sz="2800" spc="-10" b="0">
                <a:solidFill>
                  <a:srgbClr val="333E50"/>
                </a:solidFill>
                <a:latin typeface="Calibri Light"/>
                <a:cs typeface="Calibri Light"/>
              </a:rPr>
              <a:t>21</a:t>
            </a:r>
            <a:r>
              <a:rPr dirty="0" sz="2800" spc="-65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2800" spc="-15" b="0">
                <a:solidFill>
                  <a:srgbClr val="333E50"/>
                </a:solidFill>
                <a:latin typeface="Calibri Light"/>
                <a:cs typeface="Calibri Light"/>
              </a:rPr>
              <a:t>CFR</a:t>
            </a:r>
            <a:r>
              <a:rPr dirty="0" sz="2800" spc="-65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2800" spc="-25" b="0">
                <a:solidFill>
                  <a:srgbClr val="333E50"/>
                </a:solidFill>
                <a:latin typeface="Calibri Light"/>
                <a:cs typeface="Calibri Light"/>
              </a:rPr>
              <a:t>Part</a:t>
            </a:r>
            <a:r>
              <a:rPr dirty="0" sz="2800" spc="-65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2800" spc="-20" b="0">
                <a:solidFill>
                  <a:srgbClr val="333E50"/>
                </a:solidFill>
                <a:latin typeface="Calibri Light"/>
                <a:cs typeface="Calibri Light"/>
              </a:rPr>
              <a:t>123</a:t>
            </a:r>
            <a:r>
              <a:rPr dirty="0" sz="2800" spc="-80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2800" spc="-30" b="0">
                <a:solidFill>
                  <a:srgbClr val="333E50"/>
                </a:solidFill>
                <a:latin typeface="Calibri Light"/>
                <a:cs typeface="Calibri Light"/>
              </a:rPr>
              <a:t>Seafood</a:t>
            </a:r>
            <a:r>
              <a:rPr dirty="0" sz="2800" spc="-70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2800" spc="-20" b="0">
                <a:solidFill>
                  <a:srgbClr val="333E50"/>
                </a:solidFill>
                <a:latin typeface="Calibri Light"/>
                <a:cs typeface="Calibri Light"/>
              </a:rPr>
              <a:t>HACCP</a:t>
            </a:r>
            <a:r>
              <a:rPr dirty="0" sz="2800" spc="-70" b="0">
                <a:solidFill>
                  <a:srgbClr val="333E50"/>
                </a:solidFill>
                <a:latin typeface="Calibri Light"/>
                <a:cs typeface="Calibri Light"/>
              </a:rPr>
              <a:t> </a:t>
            </a:r>
            <a:r>
              <a:rPr dirty="0" sz="2800" spc="-25" b="0">
                <a:solidFill>
                  <a:srgbClr val="333E50"/>
                </a:solidFill>
                <a:latin typeface="Calibri Light"/>
                <a:cs typeface="Calibri Light"/>
              </a:rPr>
              <a:t>Regulation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1403" y="1888312"/>
            <a:ext cx="3830954" cy="28822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299720" algn="l"/>
              </a:tabLst>
            </a:pPr>
            <a:r>
              <a:rPr dirty="0" sz="3200" spc="-5" b="1">
                <a:solidFill>
                  <a:srgbClr val="333E50"/>
                </a:solidFill>
                <a:latin typeface="Calibri"/>
                <a:cs typeface="Calibri"/>
              </a:rPr>
              <a:t>SHA</a:t>
            </a:r>
            <a:r>
              <a:rPr dirty="0" sz="3200" spc="-20" b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sz="3200" spc="-30" b="1">
                <a:solidFill>
                  <a:srgbClr val="333E50"/>
                </a:solidFill>
                <a:latin typeface="Calibri"/>
                <a:cs typeface="Calibri"/>
              </a:rPr>
              <a:t>Training</a:t>
            </a:r>
            <a:r>
              <a:rPr dirty="0" sz="3200" spc="-50" b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sz="3200" spc="-5" b="1">
                <a:solidFill>
                  <a:srgbClr val="333E50"/>
                </a:solidFill>
                <a:latin typeface="Calibri"/>
                <a:cs typeface="Calibri"/>
              </a:rPr>
              <a:t>Manual</a:t>
            </a:r>
            <a:endParaRPr sz="32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299720" algn="l"/>
              </a:tabLst>
            </a:pPr>
            <a:r>
              <a:rPr dirty="0" sz="2800" spc="-5" b="1">
                <a:solidFill>
                  <a:srgbClr val="800000"/>
                </a:solidFill>
                <a:latin typeface="Calibri"/>
                <a:cs typeface="Calibri"/>
              </a:rPr>
              <a:t>Appendix</a:t>
            </a:r>
            <a:r>
              <a:rPr dirty="0" sz="2800" spc="5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800000"/>
                </a:solidFill>
                <a:latin typeface="Calibri"/>
                <a:cs typeface="Calibri"/>
              </a:rPr>
              <a:t>1 (p.</a:t>
            </a:r>
            <a:r>
              <a:rPr dirty="0" sz="2800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800000"/>
                </a:solidFill>
                <a:latin typeface="Calibri"/>
                <a:cs typeface="Calibri"/>
              </a:rPr>
              <a:t>205)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"/>
            </a:pPr>
            <a:endParaRPr sz="335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720" algn="l"/>
              </a:tabLst>
            </a:pPr>
            <a:r>
              <a:rPr dirty="0" sz="3200" spc="-25" b="1">
                <a:solidFill>
                  <a:srgbClr val="333E50"/>
                </a:solidFill>
                <a:latin typeface="Calibri"/>
                <a:cs typeface="Calibri"/>
              </a:rPr>
              <a:t>FDA</a:t>
            </a:r>
            <a:r>
              <a:rPr dirty="0" sz="3200" spc="-50" b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sz="3200" spc="-5" b="1">
                <a:solidFill>
                  <a:srgbClr val="333E50"/>
                </a:solidFill>
                <a:latin typeface="Calibri"/>
                <a:cs typeface="Calibri"/>
              </a:rPr>
              <a:t>Guide</a:t>
            </a:r>
            <a:endParaRPr sz="32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299720" algn="l"/>
              </a:tabLst>
            </a:pPr>
            <a:r>
              <a:rPr dirty="0" sz="2800" spc="-5" b="1">
                <a:solidFill>
                  <a:srgbClr val="800000"/>
                </a:solidFill>
                <a:latin typeface="Calibri"/>
                <a:cs typeface="Calibri"/>
              </a:rPr>
              <a:t>Appendix</a:t>
            </a:r>
            <a:r>
              <a:rPr dirty="0" sz="2800" spc="-15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800000"/>
                </a:solidFill>
                <a:latin typeface="Calibri"/>
                <a:cs typeface="Calibri"/>
              </a:rPr>
              <a:t>8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38900" y="3942588"/>
            <a:ext cx="1659889" cy="2143125"/>
            <a:chOff x="6438900" y="3942588"/>
            <a:chExt cx="1659889" cy="2143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58711" y="3962400"/>
              <a:ext cx="1620012" cy="21031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48805" y="3952494"/>
              <a:ext cx="1640205" cy="2123440"/>
            </a:xfrm>
            <a:custGeom>
              <a:avLst/>
              <a:gdLst/>
              <a:ahLst/>
              <a:cxnLst/>
              <a:rect l="l" t="t" r="r" b="b"/>
              <a:pathLst>
                <a:path w="1640204" h="2123440">
                  <a:moveTo>
                    <a:pt x="0" y="2122931"/>
                  </a:moveTo>
                  <a:lnTo>
                    <a:pt x="1639824" y="2122931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2122931"/>
                  </a:lnTo>
                  <a:close/>
                </a:path>
              </a:pathLst>
            </a:custGeom>
            <a:ln w="1981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123948" y="5009769"/>
            <a:ext cx="336042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35">
                <a:solidFill>
                  <a:srgbClr val="800000"/>
                </a:solidFill>
                <a:latin typeface="Calibri"/>
                <a:cs typeface="Calibri"/>
              </a:rPr>
              <a:t>Stay</a:t>
            </a:r>
            <a:r>
              <a:rPr dirty="0" sz="3600" spc="-1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800000"/>
                </a:solidFill>
                <a:latin typeface="Calibri"/>
                <a:cs typeface="Calibri"/>
              </a:rPr>
              <a:t>aware </a:t>
            </a:r>
            <a:r>
              <a:rPr dirty="0" sz="3600" spc="-30">
                <a:solidFill>
                  <a:srgbClr val="800000"/>
                </a:solidFill>
                <a:latin typeface="Calibri"/>
                <a:cs typeface="Calibri"/>
              </a:rPr>
              <a:t>for </a:t>
            </a:r>
            <a:r>
              <a:rPr dirty="0" sz="3600" spc="-2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3600" spc="-5">
                <a:solidFill>
                  <a:srgbClr val="800000"/>
                </a:solidFill>
                <a:latin typeface="Calibri"/>
                <a:cs typeface="Calibri"/>
              </a:rPr>
              <a:t>periodic</a:t>
            </a:r>
            <a:r>
              <a:rPr dirty="0" sz="3600" spc="-10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800000"/>
                </a:solidFill>
                <a:latin typeface="Calibri"/>
                <a:cs typeface="Calibri"/>
              </a:rPr>
              <a:t>additions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70203" y="5065776"/>
            <a:ext cx="1003300" cy="1079500"/>
            <a:chOff x="870203" y="5065776"/>
            <a:chExt cx="1003300" cy="1079500"/>
          </a:xfrm>
        </p:grpSpPr>
        <p:sp>
          <p:nvSpPr>
            <p:cNvPr id="9" name="object 9"/>
            <p:cNvSpPr/>
            <p:nvPr/>
          </p:nvSpPr>
          <p:spPr>
            <a:xfrm>
              <a:off x="876299" y="5071872"/>
              <a:ext cx="990600" cy="1066800"/>
            </a:xfrm>
            <a:custGeom>
              <a:avLst/>
              <a:gdLst/>
              <a:ahLst/>
              <a:cxnLst/>
              <a:rect l="l" t="t" r="r" b="b"/>
              <a:pathLst>
                <a:path w="990600" h="1066800">
                  <a:moveTo>
                    <a:pt x="665988" y="0"/>
                  </a:moveTo>
                  <a:lnTo>
                    <a:pt x="495300" y="286511"/>
                  </a:lnTo>
                  <a:lnTo>
                    <a:pt x="383031" y="113283"/>
                  </a:lnTo>
                  <a:lnTo>
                    <a:pt x="335330" y="312165"/>
                  </a:lnTo>
                  <a:lnTo>
                    <a:pt x="16967" y="113283"/>
                  </a:lnTo>
                  <a:lnTo>
                    <a:pt x="212204" y="376173"/>
                  </a:lnTo>
                  <a:lnTo>
                    <a:pt x="0" y="425449"/>
                  </a:lnTo>
                  <a:lnTo>
                    <a:pt x="170700" y="581558"/>
                  </a:lnTo>
                  <a:lnTo>
                    <a:pt x="6184" y="720432"/>
                  </a:lnTo>
                  <a:lnTo>
                    <a:pt x="259892" y="688327"/>
                  </a:lnTo>
                  <a:lnTo>
                    <a:pt x="218389" y="870089"/>
                  </a:lnTo>
                  <a:lnTo>
                    <a:pt x="353822" y="771804"/>
                  </a:lnTo>
                  <a:lnTo>
                    <a:pt x="389128" y="1066799"/>
                  </a:lnTo>
                  <a:lnTo>
                    <a:pt x="482981" y="737628"/>
                  </a:lnTo>
                  <a:lnTo>
                    <a:pt x="607568" y="974788"/>
                  </a:lnTo>
                  <a:lnTo>
                    <a:pt x="643001" y="714019"/>
                  </a:lnTo>
                  <a:lnTo>
                    <a:pt x="832104" y="893686"/>
                  </a:lnTo>
                  <a:lnTo>
                    <a:pt x="772160" y="639190"/>
                  </a:lnTo>
                  <a:lnTo>
                    <a:pt x="990600" y="656374"/>
                  </a:lnTo>
                  <a:lnTo>
                    <a:pt x="807466" y="517347"/>
                  </a:lnTo>
                  <a:lnTo>
                    <a:pt x="967486" y="401827"/>
                  </a:lnTo>
                  <a:lnTo>
                    <a:pt x="765937" y="361314"/>
                  </a:lnTo>
                  <a:lnTo>
                    <a:pt x="842899" y="220090"/>
                  </a:lnTo>
                  <a:lnTo>
                    <a:pt x="649224" y="263016"/>
                  </a:lnTo>
                  <a:lnTo>
                    <a:pt x="6659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6299" y="5071872"/>
              <a:ext cx="990600" cy="1066800"/>
            </a:xfrm>
            <a:custGeom>
              <a:avLst/>
              <a:gdLst/>
              <a:ahLst/>
              <a:cxnLst/>
              <a:rect l="l" t="t" r="r" b="b"/>
              <a:pathLst>
                <a:path w="990600" h="1066800">
                  <a:moveTo>
                    <a:pt x="495300" y="286511"/>
                  </a:moveTo>
                  <a:lnTo>
                    <a:pt x="665988" y="0"/>
                  </a:lnTo>
                  <a:lnTo>
                    <a:pt x="649224" y="263016"/>
                  </a:lnTo>
                  <a:lnTo>
                    <a:pt x="842899" y="220090"/>
                  </a:lnTo>
                  <a:lnTo>
                    <a:pt x="765937" y="361314"/>
                  </a:lnTo>
                  <a:lnTo>
                    <a:pt x="967486" y="401827"/>
                  </a:lnTo>
                  <a:lnTo>
                    <a:pt x="807466" y="517347"/>
                  </a:lnTo>
                  <a:lnTo>
                    <a:pt x="990600" y="656374"/>
                  </a:lnTo>
                  <a:lnTo>
                    <a:pt x="772160" y="639190"/>
                  </a:lnTo>
                  <a:lnTo>
                    <a:pt x="832104" y="893686"/>
                  </a:lnTo>
                  <a:lnTo>
                    <a:pt x="643001" y="714019"/>
                  </a:lnTo>
                  <a:lnTo>
                    <a:pt x="607568" y="974788"/>
                  </a:lnTo>
                  <a:lnTo>
                    <a:pt x="482981" y="737628"/>
                  </a:lnTo>
                  <a:lnTo>
                    <a:pt x="389128" y="1066799"/>
                  </a:lnTo>
                  <a:lnTo>
                    <a:pt x="353822" y="771804"/>
                  </a:lnTo>
                  <a:lnTo>
                    <a:pt x="218389" y="870089"/>
                  </a:lnTo>
                  <a:lnTo>
                    <a:pt x="259892" y="688327"/>
                  </a:lnTo>
                  <a:lnTo>
                    <a:pt x="6184" y="720432"/>
                  </a:lnTo>
                  <a:lnTo>
                    <a:pt x="170700" y="581558"/>
                  </a:lnTo>
                  <a:lnTo>
                    <a:pt x="0" y="425449"/>
                  </a:lnTo>
                  <a:lnTo>
                    <a:pt x="212204" y="376173"/>
                  </a:lnTo>
                  <a:lnTo>
                    <a:pt x="16967" y="113283"/>
                  </a:lnTo>
                  <a:lnTo>
                    <a:pt x="335330" y="312165"/>
                  </a:lnTo>
                  <a:lnTo>
                    <a:pt x="383031" y="113283"/>
                  </a:lnTo>
                  <a:lnTo>
                    <a:pt x="495300" y="28651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146454" y="5390489"/>
            <a:ext cx="4146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0000"/>
                </a:solidFill>
                <a:latin typeface="Calibri"/>
                <a:cs typeface="Calibri"/>
              </a:rPr>
              <a:t>Tip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2511" y="1493519"/>
            <a:ext cx="1682495" cy="2150363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2187" y="221361"/>
            <a:ext cx="57823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Regulation </a:t>
            </a:r>
            <a:r>
              <a:rPr dirty="0" spc="-10"/>
              <a:t>Outlined </a:t>
            </a:r>
            <a:r>
              <a:rPr dirty="0" spc="-5"/>
              <a:t>in</a:t>
            </a:r>
            <a:r>
              <a:rPr dirty="0" spc="-10"/>
              <a:t> </a:t>
            </a:r>
            <a:r>
              <a:rPr dirty="0" spc="-25"/>
              <a:t>Parts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475" y="1018032"/>
            <a:ext cx="7504176" cy="51084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999744"/>
            <a:ext cx="8372856" cy="17038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76446" y="382015"/>
            <a:ext cx="26797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40"/>
              <a:t>GMP’s</a:t>
            </a:r>
            <a:r>
              <a:rPr dirty="0" sz="4800" spc="-80"/>
              <a:t> </a:t>
            </a:r>
            <a:r>
              <a:rPr dirty="0" sz="4800"/>
              <a:t>117</a:t>
            </a:r>
            <a:endParaRPr sz="4800"/>
          </a:p>
        </p:txBody>
      </p:sp>
      <p:grpSp>
        <p:nvGrpSpPr>
          <p:cNvPr id="4" name="object 4"/>
          <p:cNvGrpSpPr/>
          <p:nvPr/>
        </p:nvGrpSpPr>
        <p:grpSpPr>
          <a:xfrm>
            <a:off x="3241548" y="2205202"/>
            <a:ext cx="5262880" cy="4166870"/>
            <a:chOff x="3241548" y="2205202"/>
            <a:chExt cx="5262880" cy="41668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5530" y="2205202"/>
              <a:ext cx="3628529" cy="416643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47644" y="4831080"/>
              <a:ext cx="1470660" cy="772795"/>
            </a:xfrm>
            <a:custGeom>
              <a:avLst/>
              <a:gdLst/>
              <a:ahLst/>
              <a:cxnLst/>
              <a:rect l="l" t="t" r="r" b="b"/>
              <a:pathLst>
                <a:path w="1470660" h="772795">
                  <a:moveTo>
                    <a:pt x="1341882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9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8"/>
                  </a:lnTo>
                  <a:lnTo>
                    <a:pt x="1341882" y="772668"/>
                  </a:lnTo>
                  <a:lnTo>
                    <a:pt x="1392007" y="762547"/>
                  </a:lnTo>
                  <a:lnTo>
                    <a:pt x="1432941" y="734949"/>
                  </a:lnTo>
                  <a:lnTo>
                    <a:pt x="1460539" y="694015"/>
                  </a:lnTo>
                  <a:lnTo>
                    <a:pt x="1470659" y="643890"/>
                  </a:lnTo>
                  <a:lnTo>
                    <a:pt x="1470659" y="128778"/>
                  </a:lnTo>
                  <a:lnTo>
                    <a:pt x="1460539" y="78652"/>
                  </a:lnTo>
                  <a:lnTo>
                    <a:pt x="1432941" y="37719"/>
                  </a:lnTo>
                  <a:lnTo>
                    <a:pt x="1392007" y="10120"/>
                  </a:lnTo>
                  <a:lnTo>
                    <a:pt x="1341882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247644" y="4831080"/>
              <a:ext cx="1470660" cy="772795"/>
            </a:xfrm>
            <a:custGeom>
              <a:avLst/>
              <a:gdLst/>
              <a:ahLst/>
              <a:cxnLst/>
              <a:rect l="l" t="t" r="r" b="b"/>
              <a:pathLst>
                <a:path w="147066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8" y="37719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1341882" y="0"/>
                  </a:lnTo>
                  <a:lnTo>
                    <a:pt x="1392007" y="10120"/>
                  </a:lnTo>
                  <a:lnTo>
                    <a:pt x="1432941" y="37719"/>
                  </a:lnTo>
                  <a:lnTo>
                    <a:pt x="1460539" y="78652"/>
                  </a:lnTo>
                  <a:lnTo>
                    <a:pt x="1470659" y="128778"/>
                  </a:lnTo>
                  <a:lnTo>
                    <a:pt x="1470659" y="643890"/>
                  </a:lnTo>
                  <a:lnTo>
                    <a:pt x="1460539" y="694015"/>
                  </a:lnTo>
                  <a:lnTo>
                    <a:pt x="1432941" y="734949"/>
                  </a:lnTo>
                  <a:lnTo>
                    <a:pt x="1392007" y="762547"/>
                  </a:lnTo>
                  <a:lnTo>
                    <a:pt x="1341882" y="772668"/>
                  </a:lnTo>
                  <a:lnTo>
                    <a:pt x="128778" y="772668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272154" y="4810125"/>
            <a:ext cx="141986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Appendix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44780">
              <a:lnSpc>
                <a:spcPct val="100000"/>
              </a:lnSpc>
            </a:pP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229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9632" y="583768"/>
            <a:ext cx="67233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5"/>
              <a:t>Key</a:t>
            </a:r>
            <a:r>
              <a:rPr dirty="0" spc="-25"/>
              <a:t> </a:t>
            </a:r>
            <a:r>
              <a:rPr dirty="0" spc="-10"/>
              <a:t>Definitions</a:t>
            </a:r>
            <a:r>
              <a:rPr dirty="0" spc="-15"/>
              <a:t> </a:t>
            </a:r>
            <a:r>
              <a:rPr dirty="0" spc="-5"/>
              <a:t>in the</a:t>
            </a:r>
            <a:r>
              <a:rPr dirty="0" spc="-35"/>
              <a:t> </a:t>
            </a:r>
            <a:r>
              <a:rPr dirty="0" spc="-15"/>
              <a:t>Regulation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" y="1604772"/>
            <a:ext cx="7693152" cy="42016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9632" y="583768"/>
            <a:ext cx="67233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5"/>
              <a:t>Key</a:t>
            </a:r>
            <a:r>
              <a:rPr dirty="0" spc="-25"/>
              <a:t> </a:t>
            </a:r>
            <a:r>
              <a:rPr dirty="0" spc="-10"/>
              <a:t>Definitions</a:t>
            </a:r>
            <a:r>
              <a:rPr dirty="0" spc="-15"/>
              <a:t> </a:t>
            </a:r>
            <a:r>
              <a:rPr dirty="0" spc="-5"/>
              <a:t>in the</a:t>
            </a:r>
            <a:r>
              <a:rPr dirty="0" spc="-35"/>
              <a:t> </a:t>
            </a:r>
            <a:r>
              <a:rPr dirty="0" spc="-15"/>
              <a:t>Regulation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5048" y="3521964"/>
            <a:ext cx="7853172" cy="188671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1861" y="1061719"/>
            <a:ext cx="412305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Who</a:t>
            </a:r>
            <a:r>
              <a:rPr dirty="0" spc="-20"/>
              <a:t> </a:t>
            </a:r>
            <a:r>
              <a:rPr dirty="0" spc="-15"/>
              <a:t>must</a:t>
            </a:r>
            <a:r>
              <a:rPr dirty="0" spc="-10"/>
              <a:t> </a:t>
            </a:r>
            <a:r>
              <a:rPr dirty="0" spc="-15"/>
              <a:t>comply</a:t>
            </a:r>
            <a:r>
              <a:rPr dirty="0" spc="-30"/>
              <a:t> </a:t>
            </a:r>
            <a:r>
              <a:rPr dirty="0" spc="-5"/>
              <a:t>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39" y="2503932"/>
            <a:ext cx="8002524" cy="199948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5585" y="820877"/>
            <a:ext cx="36747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Define</a:t>
            </a:r>
            <a:r>
              <a:rPr dirty="0" spc="-45"/>
              <a:t> </a:t>
            </a:r>
            <a:r>
              <a:rPr dirty="0" spc="-15"/>
              <a:t>Processing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068" y="2346960"/>
            <a:ext cx="8375904" cy="18044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058" y="933068"/>
            <a:ext cx="606996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Regulation </a:t>
            </a:r>
            <a:r>
              <a:rPr dirty="0" spc="-5"/>
              <a:t>does</a:t>
            </a:r>
            <a:r>
              <a:rPr dirty="0" spc="-15"/>
              <a:t> </a:t>
            </a:r>
            <a:r>
              <a:rPr dirty="0" spc="-10"/>
              <a:t>not</a:t>
            </a:r>
            <a:r>
              <a:rPr dirty="0"/>
              <a:t> apply</a:t>
            </a:r>
            <a:r>
              <a:rPr dirty="0" spc="-25"/>
              <a:t> </a:t>
            </a:r>
            <a:r>
              <a:rPr dirty="0" spc="-20"/>
              <a:t>to: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563" y="2369820"/>
            <a:ext cx="8162544" cy="258013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1467" y="444830"/>
            <a:ext cx="62026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Foundation</a:t>
            </a:r>
            <a:r>
              <a:rPr dirty="0" spc="-25"/>
              <a:t> </a:t>
            </a:r>
            <a:r>
              <a:rPr dirty="0" spc="-35"/>
              <a:t>for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30"/>
              <a:t> </a:t>
            </a:r>
            <a:r>
              <a:rPr dirty="0" spc="-15"/>
              <a:t>Regulation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7707" y="3677615"/>
            <a:ext cx="2334945" cy="23670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" y="1363980"/>
            <a:ext cx="8174735" cy="22479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178808" y="4969764"/>
            <a:ext cx="3255645" cy="463550"/>
            <a:chOff x="4178808" y="4969764"/>
            <a:chExt cx="3255645" cy="463550"/>
          </a:xfrm>
        </p:grpSpPr>
        <p:sp>
          <p:nvSpPr>
            <p:cNvPr id="6" name="object 6"/>
            <p:cNvSpPr/>
            <p:nvPr/>
          </p:nvSpPr>
          <p:spPr>
            <a:xfrm>
              <a:off x="4184904" y="4975860"/>
              <a:ext cx="3243580" cy="451484"/>
            </a:xfrm>
            <a:custGeom>
              <a:avLst/>
              <a:gdLst/>
              <a:ahLst/>
              <a:cxnLst/>
              <a:rect l="l" t="t" r="r" b="b"/>
              <a:pathLst>
                <a:path w="3243579" h="451485">
                  <a:moveTo>
                    <a:pt x="3167888" y="0"/>
                  </a:moveTo>
                  <a:lnTo>
                    <a:pt x="75184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3"/>
                  </a:lnTo>
                  <a:lnTo>
                    <a:pt x="0" y="375919"/>
                  </a:lnTo>
                  <a:lnTo>
                    <a:pt x="5907" y="405187"/>
                  </a:lnTo>
                  <a:lnTo>
                    <a:pt x="22018" y="429085"/>
                  </a:lnTo>
                  <a:lnTo>
                    <a:pt x="45916" y="445196"/>
                  </a:lnTo>
                  <a:lnTo>
                    <a:pt x="75184" y="451103"/>
                  </a:lnTo>
                  <a:lnTo>
                    <a:pt x="3167888" y="451103"/>
                  </a:lnTo>
                  <a:lnTo>
                    <a:pt x="3197155" y="445196"/>
                  </a:lnTo>
                  <a:lnTo>
                    <a:pt x="3221053" y="429085"/>
                  </a:lnTo>
                  <a:lnTo>
                    <a:pt x="3237164" y="405187"/>
                  </a:lnTo>
                  <a:lnTo>
                    <a:pt x="3243072" y="375919"/>
                  </a:lnTo>
                  <a:lnTo>
                    <a:pt x="3243072" y="75183"/>
                  </a:lnTo>
                  <a:lnTo>
                    <a:pt x="3237164" y="45916"/>
                  </a:lnTo>
                  <a:lnTo>
                    <a:pt x="3221053" y="22018"/>
                  </a:lnTo>
                  <a:lnTo>
                    <a:pt x="3197155" y="5907"/>
                  </a:lnTo>
                  <a:lnTo>
                    <a:pt x="3167888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184904" y="4975860"/>
              <a:ext cx="3243580" cy="451484"/>
            </a:xfrm>
            <a:custGeom>
              <a:avLst/>
              <a:gdLst/>
              <a:ahLst/>
              <a:cxnLst/>
              <a:rect l="l" t="t" r="r" b="b"/>
              <a:pathLst>
                <a:path w="3243579" h="451485">
                  <a:moveTo>
                    <a:pt x="0" y="75183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4" y="0"/>
                  </a:lnTo>
                  <a:lnTo>
                    <a:pt x="3167888" y="0"/>
                  </a:lnTo>
                  <a:lnTo>
                    <a:pt x="3197155" y="5907"/>
                  </a:lnTo>
                  <a:lnTo>
                    <a:pt x="3221053" y="22018"/>
                  </a:lnTo>
                  <a:lnTo>
                    <a:pt x="3237164" y="45916"/>
                  </a:lnTo>
                  <a:lnTo>
                    <a:pt x="3243072" y="75183"/>
                  </a:lnTo>
                  <a:lnTo>
                    <a:pt x="3243072" y="375919"/>
                  </a:lnTo>
                  <a:lnTo>
                    <a:pt x="3237164" y="405187"/>
                  </a:lnTo>
                  <a:lnTo>
                    <a:pt x="3221053" y="429085"/>
                  </a:lnTo>
                  <a:lnTo>
                    <a:pt x="3197155" y="445196"/>
                  </a:lnTo>
                  <a:lnTo>
                    <a:pt x="3167888" y="451103"/>
                  </a:lnTo>
                  <a:lnTo>
                    <a:pt x="75184" y="451103"/>
                  </a:lnTo>
                  <a:lnTo>
                    <a:pt x="45916" y="445196"/>
                  </a:lnTo>
                  <a:lnTo>
                    <a:pt x="22018" y="429085"/>
                  </a:lnTo>
                  <a:lnTo>
                    <a:pt x="5907" y="405187"/>
                  </a:lnTo>
                  <a:lnTo>
                    <a:pt x="0" y="375919"/>
                  </a:lnTo>
                  <a:lnTo>
                    <a:pt x="0" y="75183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198367" y="4139946"/>
            <a:ext cx="5126355" cy="12414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Copy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 of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current</a:t>
            </a:r>
            <a:r>
              <a:rPr dirty="0"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30">
                <a:solidFill>
                  <a:srgbClr val="44536A"/>
                </a:solidFill>
                <a:latin typeface="Calibri"/>
                <a:cs typeface="Calibri"/>
              </a:rPr>
              <a:t>GMP’s</a:t>
            </a:r>
            <a:r>
              <a:rPr dirty="0" sz="2800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44536A"/>
                </a:solidFill>
                <a:latin typeface="Calibri"/>
                <a:cs typeface="Calibri"/>
              </a:rPr>
              <a:t>Part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117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00">
              <a:latin typeface="Calibri"/>
              <a:cs typeface="Calibri"/>
            </a:endParaRPr>
          </a:p>
          <a:p>
            <a:pPr algn="ctr" marL="75565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Appendix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3,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235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8783" y="3750564"/>
            <a:ext cx="7638288" cy="16093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8783" y="1734311"/>
            <a:ext cx="7577328" cy="176021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6960" y="598678"/>
            <a:ext cx="72339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Determine</a:t>
            </a:r>
            <a:r>
              <a:rPr dirty="0"/>
              <a:t> </a:t>
            </a:r>
            <a:r>
              <a:rPr dirty="0" spc="-25"/>
              <a:t>hazards </a:t>
            </a:r>
            <a:r>
              <a:rPr dirty="0" spc="-30"/>
              <a:t>likely</a:t>
            </a:r>
            <a:r>
              <a:rPr dirty="0" spc="-10"/>
              <a:t> </a:t>
            </a:r>
            <a:r>
              <a:rPr dirty="0" spc="-20"/>
              <a:t>to</a:t>
            </a:r>
            <a:r>
              <a:rPr dirty="0" spc="-10"/>
              <a:t> </a:t>
            </a:r>
            <a:r>
              <a:rPr dirty="0" spc="-5"/>
              <a:t>occur…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9911" y="345566"/>
            <a:ext cx="7983855" cy="5092065"/>
            <a:chOff x="819911" y="345566"/>
            <a:chExt cx="7983855" cy="5092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911" y="2083307"/>
              <a:ext cx="7982711" cy="33543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6894" y="345566"/>
              <a:ext cx="2836745" cy="19195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1148" y="770966"/>
            <a:ext cx="47955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"/>
              <a:t>Written</a:t>
            </a:r>
            <a:r>
              <a:rPr dirty="0" spc="-20"/>
              <a:t> </a:t>
            </a:r>
            <a:r>
              <a:rPr dirty="0" spc="-10"/>
              <a:t>HACCP</a:t>
            </a:r>
            <a:r>
              <a:rPr dirty="0" spc="-25"/>
              <a:t> </a:t>
            </a:r>
            <a:r>
              <a:rPr dirty="0" spc="-5"/>
              <a:t>plans</a:t>
            </a:r>
            <a:r>
              <a:rPr dirty="0" spc="-40"/>
              <a:t> </a:t>
            </a:r>
            <a:r>
              <a:rPr dirty="0" spc="-5"/>
              <a:t>…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" y="1690116"/>
            <a:ext cx="8223504" cy="33878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1499" y="628649"/>
            <a:ext cx="60426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HACCP</a:t>
            </a:r>
            <a:r>
              <a:rPr dirty="0" spc="-15"/>
              <a:t> </a:t>
            </a:r>
            <a:r>
              <a:rPr dirty="0" spc="-10"/>
              <a:t>plans</a:t>
            </a:r>
            <a:r>
              <a:rPr dirty="0" spc="-40"/>
              <a:t> </a:t>
            </a:r>
            <a:r>
              <a:rPr dirty="0" spc="-20"/>
              <a:t>‘shall’ contain</a:t>
            </a:r>
            <a:r>
              <a:rPr dirty="0" spc="-35"/>
              <a:t> </a:t>
            </a:r>
            <a:r>
              <a:rPr dirty="0" spc="-5"/>
              <a:t>…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4672" y="1773935"/>
            <a:ext cx="7767828" cy="35006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8283" rIns="0" bIns="0" rtlCol="0" vert="horz">
            <a:spAutoFit/>
          </a:bodyPr>
          <a:lstStyle/>
          <a:p>
            <a:pPr marL="2891790" marR="508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HACCP plans </a:t>
            </a:r>
            <a:r>
              <a:rPr dirty="0" spc="-20"/>
              <a:t>‘shall’ </a:t>
            </a:r>
            <a:r>
              <a:rPr dirty="0" spc="-10"/>
              <a:t>be </a:t>
            </a:r>
            <a:r>
              <a:rPr dirty="0" spc="-894"/>
              <a:t> </a:t>
            </a:r>
            <a:r>
              <a:rPr dirty="0" spc="-5"/>
              <a:t>signed</a:t>
            </a:r>
            <a:r>
              <a:rPr dirty="0" spc="-20"/>
              <a:t> </a:t>
            </a:r>
            <a:r>
              <a:rPr dirty="0" spc="-5"/>
              <a:t>and</a:t>
            </a:r>
            <a:r>
              <a:rPr dirty="0" spc="-15"/>
              <a:t> </a:t>
            </a:r>
            <a:r>
              <a:rPr dirty="0" spc="-20"/>
              <a:t>dated</a:t>
            </a:r>
            <a:r>
              <a:rPr dirty="0" spc="-40"/>
              <a:t> </a:t>
            </a:r>
            <a:r>
              <a:rPr dirty="0" spc="-5"/>
              <a:t>…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8275" y="2271725"/>
            <a:ext cx="7271384" cy="130111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763905" marR="5080" indent="-751840">
              <a:lnSpc>
                <a:spcPts val="4750"/>
              </a:lnSpc>
              <a:spcBef>
                <a:spcPts val="705"/>
              </a:spcBef>
            </a:pPr>
            <a:r>
              <a:rPr dirty="0" sz="4400" spc="-40" b="0">
                <a:solidFill>
                  <a:srgbClr val="44536A"/>
                </a:solidFill>
                <a:latin typeface="Calibri Light"/>
                <a:cs typeface="Calibri Light"/>
              </a:rPr>
              <a:t>National</a:t>
            </a:r>
            <a:r>
              <a:rPr dirty="0" sz="4400" spc="-105" b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dirty="0" sz="4400" spc="-50" b="0">
                <a:solidFill>
                  <a:srgbClr val="44536A"/>
                </a:solidFill>
                <a:latin typeface="Calibri Light"/>
                <a:cs typeface="Calibri Light"/>
              </a:rPr>
              <a:t>Seafood</a:t>
            </a:r>
            <a:r>
              <a:rPr dirty="0" sz="4400" spc="-125" b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dirty="0" sz="4400" spc="-35" b="0">
                <a:solidFill>
                  <a:srgbClr val="44536A"/>
                </a:solidFill>
                <a:latin typeface="Calibri Light"/>
                <a:cs typeface="Calibri Light"/>
              </a:rPr>
              <a:t>HACCP</a:t>
            </a:r>
            <a:r>
              <a:rPr dirty="0" sz="4400" spc="-125" b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dirty="0" sz="4400" spc="-25" b="0">
                <a:solidFill>
                  <a:srgbClr val="44536A"/>
                </a:solidFill>
                <a:latin typeface="Calibri Light"/>
                <a:cs typeface="Calibri Light"/>
              </a:rPr>
              <a:t>Alliance </a:t>
            </a:r>
            <a:r>
              <a:rPr dirty="0" sz="4400" spc="-980" b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dirty="0" sz="4400" spc="-50" b="0">
                <a:solidFill>
                  <a:srgbClr val="44536A"/>
                </a:solidFill>
                <a:latin typeface="Calibri Light"/>
                <a:cs typeface="Calibri Light"/>
              </a:rPr>
              <a:t>for</a:t>
            </a:r>
            <a:r>
              <a:rPr dirty="0" sz="4400" spc="-95" b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dirty="0" sz="4400" spc="-80" b="0">
                <a:solidFill>
                  <a:srgbClr val="44536A"/>
                </a:solidFill>
                <a:latin typeface="Calibri Light"/>
                <a:cs typeface="Calibri Light"/>
              </a:rPr>
              <a:t>Training</a:t>
            </a:r>
            <a:r>
              <a:rPr dirty="0" sz="4400" spc="-105" b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dirty="0" sz="4400" spc="-25" b="0">
                <a:solidFill>
                  <a:srgbClr val="44536A"/>
                </a:solidFill>
                <a:latin typeface="Calibri Light"/>
                <a:cs typeface="Calibri Light"/>
              </a:rPr>
              <a:t>and</a:t>
            </a:r>
            <a:r>
              <a:rPr dirty="0" sz="4400" spc="-95" b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dirty="0" sz="4400" spc="-50" b="0">
                <a:solidFill>
                  <a:srgbClr val="44536A"/>
                </a:solidFill>
                <a:latin typeface="Calibri Light"/>
                <a:cs typeface="Calibri Light"/>
              </a:rPr>
              <a:t>Education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87801" y="1229995"/>
            <a:ext cx="26835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>
                <a:solidFill>
                  <a:srgbClr val="44536A"/>
                </a:solidFill>
                <a:latin typeface="Calibri"/>
                <a:cs typeface="Calibri"/>
              </a:rPr>
              <a:t>Program</a:t>
            </a:r>
            <a:r>
              <a:rPr dirty="0" sz="2400" spc="-9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44536A"/>
                </a:solidFill>
                <a:latin typeface="Calibri"/>
                <a:cs typeface="Calibri"/>
              </a:rPr>
              <a:t>Introduction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348" y="2068067"/>
            <a:ext cx="8199120" cy="24658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48482" y="1046175"/>
            <a:ext cx="543941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1014" algn="l"/>
                <a:tab pos="2292350" algn="l"/>
              </a:tabLst>
            </a:pPr>
            <a:r>
              <a:rPr dirty="0" sz="5400" spc="-5"/>
              <a:t>SC</a:t>
            </a:r>
            <a:r>
              <a:rPr dirty="0" sz="5400" spc="120"/>
              <a:t>P</a:t>
            </a:r>
            <a:r>
              <a:rPr dirty="0" sz="5400" spc="-330"/>
              <a:t>’</a:t>
            </a:r>
            <a:r>
              <a:rPr dirty="0" sz="5400"/>
              <a:t>s</a:t>
            </a:r>
            <a:r>
              <a:rPr dirty="0" sz="5400"/>
              <a:t>	</a:t>
            </a:r>
            <a:r>
              <a:rPr dirty="0" sz="5400"/>
              <a:t>-</a:t>
            </a:r>
            <a:r>
              <a:rPr dirty="0" sz="5400"/>
              <a:t>	</a:t>
            </a:r>
            <a:r>
              <a:rPr dirty="0" sz="5400"/>
              <a:t>P</a:t>
            </a:r>
            <a:r>
              <a:rPr dirty="0" sz="5400" spc="-90"/>
              <a:t>r</a:t>
            </a:r>
            <a:r>
              <a:rPr dirty="0" sz="5400" spc="-5"/>
              <a:t>oced</a:t>
            </a:r>
            <a:r>
              <a:rPr dirty="0" sz="5400" spc="-25"/>
              <a:t>u</a:t>
            </a:r>
            <a:r>
              <a:rPr dirty="0" sz="5400" spc="-75"/>
              <a:t>r</a:t>
            </a:r>
            <a:r>
              <a:rPr dirty="0" sz="5400"/>
              <a:t>es</a:t>
            </a:r>
            <a:endParaRPr sz="5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9689" y="3860672"/>
            <a:ext cx="6882130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44536A"/>
                </a:solidFill>
                <a:latin typeface="Calibri"/>
                <a:cs typeface="Calibri"/>
              </a:rPr>
              <a:t>Special</a:t>
            </a:r>
            <a:r>
              <a:rPr dirty="0" sz="4000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20">
                <a:solidFill>
                  <a:srgbClr val="44536A"/>
                </a:solidFill>
                <a:latin typeface="Calibri"/>
                <a:cs typeface="Calibri"/>
              </a:rPr>
              <a:t>considerations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4000" spc="-35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20">
                <a:solidFill>
                  <a:srgbClr val="44536A"/>
                </a:solidFill>
                <a:latin typeface="Calibri"/>
                <a:cs typeface="Calibri"/>
              </a:rPr>
              <a:t>seafood</a:t>
            </a: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10">
                <a:solidFill>
                  <a:srgbClr val="44536A"/>
                </a:solidFill>
                <a:latin typeface="Calibri"/>
                <a:cs typeface="Calibri"/>
              </a:rPr>
              <a:t>canning</a:t>
            </a: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 operations</a:t>
            </a:r>
            <a:r>
              <a:rPr dirty="0" sz="4000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44536A"/>
                </a:solidFill>
                <a:latin typeface="Calibri"/>
                <a:cs typeface="Calibri"/>
              </a:rPr>
              <a:t>…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6280" y="1306067"/>
            <a:ext cx="8178165" cy="3290570"/>
            <a:chOff x="716280" y="1306067"/>
            <a:chExt cx="8178165" cy="3290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280" y="1306067"/>
              <a:ext cx="8177783" cy="17480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9691" y="2447543"/>
              <a:ext cx="2048255" cy="214883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0331" y="1947672"/>
            <a:ext cx="8350250" cy="4098925"/>
            <a:chOff x="370331" y="1947672"/>
            <a:chExt cx="8350250" cy="4098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331" y="1947672"/>
              <a:ext cx="8349996" cy="15819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9166" y="2503538"/>
              <a:ext cx="3226612" cy="354257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57122" y="757173"/>
            <a:ext cx="63773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Sanitation</a:t>
            </a:r>
            <a:r>
              <a:rPr dirty="0" spc="-35"/>
              <a:t> </a:t>
            </a:r>
            <a:r>
              <a:rPr dirty="0" spc="-5"/>
              <a:t>or</a:t>
            </a:r>
            <a:r>
              <a:rPr dirty="0" spc="-10"/>
              <a:t> HACCP</a:t>
            </a:r>
            <a:r>
              <a:rPr dirty="0" spc="-5"/>
              <a:t> </a:t>
            </a:r>
            <a:r>
              <a:rPr dirty="0" spc="-20"/>
              <a:t>Controls</a:t>
            </a:r>
            <a:r>
              <a:rPr dirty="0" spc="-10"/>
              <a:t> </a:t>
            </a:r>
            <a:r>
              <a:rPr dirty="0" spc="-5"/>
              <a:t>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236" y="894588"/>
            <a:ext cx="7717535" cy="16672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9044" y="2961132"/>
            <a:ext cx="2656332" cy="32430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931" y="1107947"/>
            <a:ext cx="8055864" cy="19522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9763" y="3150107"/>
            <a:ext cx="7888224" cy="31302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0329" y="311911"/>
            <a:ext cx="84994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Processors</a:t>
            </a:r>
            <a:r>
              <a:rPr dirty="0" spc="-5"/>
              <a:t> </a:t>
            </a:r>
            <a:r>
              <a:rPr dirty="0" spc="-20"/>
              <a:t>‘shall’</a:t>
            </a:r>
            <a:r>
              <a:rPr dirty="0"/>
              <a:t> </a:t>
            </a:r>
            <a:r>
              <a:rPr dirty="0" spc="-50"/>
              <a:t>take</a:t>
            </a:r>
            <a:r>
              <a:rPr dirty="0" spc="-25"/>
              <a:t> </a:t>
            </a:r>
            <a:r>
              <a:rPr dirty="0" spc="-35"/>
              <a:t>‘corrective</a:t>
            </a:r>
            <a:r>
              <a:rPr dirty="0" spc="5"/>
              <a:t> </a:t>
            </a:r>
            <a:r>
              <a:rPr dirty="0" spc="-5"/>
              <a:t>actions’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468" y="1527047"/>
            <a:ext cx="7441692" cy="207111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6468" y="3665220"/>
            <a:ext cx="7542530" cy="2170430"/>
            <a:chOff x="696468" y="3665220"/>
            <a:chExt cx="7542530" cy="21704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468" y="3665220"/>
              <a:ext cx="7542276" cy="21701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50263" y="4677156"/>
              <a:ext cx="3191510" cy="318770"/>
            </a:xfrm>
            <a:custGeom>
              <a:avLst/>
              <a:gdLst/>
              <a:ahLst/>
              <a:cxnLst/>
              <a:rect l="l" t="t" r="r" b="b"/>
              <a:pathLst>
                <a:path w="3191510" h="318770">
                  <a:moveTo>
                    <a:pt x="3191256" y="0"/>
                  </a:moveTo>
                  <a:lnTo>
                    <a:pt x="0" y="0"/>
                  </a:lnTo>
                  <a:lnTo>
                    <a:pt x="0" y="318515"/>
                  </a:lnTo>
                  <a:lnTo>
                    <a:pt x="3191256" y="318515"/>
                  </a:lnTo>
                  <a:lnTo>
                    <a:pt x="3191256" y="0"/>
                  </a:lnTo>
                  <a:close/>
                </a:path>
              </a:pathLst>
            </a:custGeom>
            <a:solidFill>
              <a:srgbClr val="FFFF00">
                <a:alpha val="16076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43558" y="432942"/>
            <a:ext cx="57003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5"/>
              <a:t>Verifications</a:t>
            </a:r>
            <a:r>
              <a:rPr dirty="0" spc="-20"/>
              <a:t> are</a:t>
            </a:r>
            <a:r>
              <a:rPr dirty="0" spc="-10"/>
              <a:t> </a:t>
            </a:r>
            <a:r>
              <a:rPr dirty="0" spc="-20"/>
              <a:t>required</a:t>
            </a:r>
            <a:r>
              <a:rPr dirty="0" spc="-10"/>
              <a:t> </a:t>
            </a:r>
            <a:r>
              <a:rPr dirty="0" spc="-5"/>
              <a:t>…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440" y="1586483"/>
            <a:ext cx="8295640" cy="3463290"/>
            <a:chOff x="472440" y="1586483"/>
            <a:chExt cx="8295640" cy="3463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1586483"/>
              <a:ext cx="8295132" cy="33497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2436" y="2024760"/>
              <a:ext cx="2912757" cy="302470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48303" y="813943"/>
            <a:ext cx="420497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0"/>
              <a:t>Required</a:t>
            </a:r>
            <a:r>
              <a:rPr dirty="0" spc="-35"/>
              <a:t> </a:t>
            </a:r>
            <a:r>
              <a:rPr dirty="0" sz="4400" spc="-25"/>
              <a:t>records</a:t>
            </a:r>
            <a:r>
              <a:rPr dirty="0" sz="4400" spc="-30"/>
              <a:t> </a:t>
            </a:r>
            <a:r>
              <a:rPr dirty="0" sz="4400"/>
              <a:t>…</a:t>
            </a:r>
            <a:endParaRPr sz="44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811" y="1979676"/>
            <a:ext cx="8412480" cy="2811780"/>
            <a:chOff x="400811" y="1979676"/>
            <a:chExt cx="8412480" cy="2811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811" y="1979676"/>
              <a:ext cx="8412480" cy="28117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9282" y="2599904"/>
              <a:ext cx="1645130" cy="17291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8858" y="874902"/>
            <a:ext cx="819404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0"/>
              <a:t>Information</a:t>
            </a:r>
            <a:r>
              <a:rPr dirty="0" spc="5"/>
              <a:t> </a:t>
            </a:r>
            <a:r>
              <a:rPr dirty="0" spc="-20"/>
              <a:t>required</a:t>
            </a:r>
            <a:r>
              <a:rPr dirty="0"/>
              <a:t> </a:t>
            </a:r>
            <a:r>
              <a:rPr dirty="0" spc="-5"/>
              <a:t>on </a:t>
            </a:r>
            <a:r>
              <a:rPr dirty="0"/>
              <a:t>each</a:t>
            </a:r>
            <a:r>
              <a:rPr dirty="0" spc="-20"/>
              <a:t> </a:t>
            </a:r>
            <a:r>
              <a:rPr dirty="0" sz="4400" spc="-25"/>
              <a:t>record</a:t>
            </a:r>
            <a:r>
              <a:rPr dirty="0" sz="4400" spc="-5"/>
              <a:t> </a:t>
            </a:r>
            <a:r>
              <a:rPr dirty="0" sz="4400"/>
              <a:t>…</a:t>
            </a:r>
            <a:endParaRPr sz="44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8640" y="1197863"/>
            <a:ext cx="8388350" cy="4401820"/>
            <a:chOff x="548640" y="1197863"/>
            <a:chExt cx="8388350" cy="4401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0" y="1197863"/>
              <a:ext cx="8388096" cy="23545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028" y="3552443"/>
              <a:ext cx="8299704" cy="204673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67232" y="297561"/>
            <a:ext cx="7258684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Record</a:t>
            </a:r>
            <a:r>
              <a:rPr dirty="0" spc="-10"/>
              <a:t> </a:t>
            </a:r>
            <a:r>
              <a:rPr dirty="0" sz="4400" spc="-25"/>
              <a:t>Reviews</a:t>
            </a:r>
            <a:r>
              <a:rPr dirty="0" sz="4400" spc="-20"/>
              <a:t> </a:t>
            </a:r>
            <a:r>
              <a:rPr dirty="0" sz="4400"/>
              <a:t>and</a:t>
            </a:r>
            <a:r>
              <a:rPr dirty="0" sz="4400" spc="-10"/>
              <a:t> </a:t>
            </a:r>
            <a:r>
              <a:rPr dirty="0" sz="4400" spc="-20"/>
              <a:t>Retention</a:t>
            </a:r>
            <a:r>
              <a:rPr dirty="0" sz="4400" spc="-40"/>
              <a:t> </a:t>
            </a:r>
            <a:r>
              <a:rPr dirty="0" sz="4400"/>
              <a:t>…</a:t>
            </a:r>
            <a:endParaRPr sz="44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8451" y="918972"/>
            <a:ext cx="8348980" cy="4053840"/>
            <a:chOff x="568451" y="918972"/>
            <a:chExt cx="8348980" cy="4053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51" y="2485644"/>
              <a:ext cx="8348472" cy="24871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4411" y="918972"/>
              <a:ext cx="2025395" cy="28102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61187" y="1049858"/>
            <a:ext cx="418465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dirty="0" sz="4000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training </a:t>
            </a:r>
            <a:r>
              <a:rPr dirty="0" sz="4000" spc="-25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40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400">
                <a:solidFill>
                  <a:srgbClr val="44536A"/>
                </a:solidFill>
                <a:latin typeface="Calibri"/>
                <a:cs typeface="Calibri"/>
              </a:rPr>
              <a:t>…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4581" y="2567432"/>
            <a:ext cx="96964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25" b="1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dirty="0" sz="2400" spc="-50" b="1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dirty="0" sz="2400" b="1">
                <a:solidFill>
                  <a:srgbClr val="44536A"/>
                </a:solidFill>
                <a:latin typeface="Calibri"/>
                <a:cs typeface="Calibri"/>
              </a:rPr>
              <a:t>ained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0256" y="4689347"/>
            <a:ext cx="1595627" cy="154685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0143" y="2080260"/>
            <a:ext cx="8423275" cy="4246245"/>
            <a:chOff x="390143" y="2080260"/>
            <a:chExt cx="8423275" cy="4246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143" y="2080260"/>
              <a:ext cx="8423148" cy="20909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9847" y="4043172"/>
              <a:ext cx="2441448" cy="22829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4999" y="4043172"/>
              <a:ext cx="2130552" cy="228295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1433" y="845896"/>
            <a:ext cx="77355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5"/>
              <a:t>SCP’s</a:t>
            </a:r>
            <a:r>
              <a:rPr dirty="0" spc="-5"/>
              <a:t> – </a:t>
            </a:r>
            <a:r>
              <a:rPr dirty="0" spc="-15"/>
              <a:t>Sanitation</a:t>
            </a:r>
            <a:r>
              <a:rPr dirty="0" spc="-25"/>
              <a:t> </a:t>
            </a:r>
            <a:r>
              <a:rPr dirty="0" spc="-15"/>
              <a:t>Control</a:t>
            </a:r>
            <a:r>
              <a:rPr dirty="0" spc="-25"/>
              <a:t> </a:t>
            </a:r>
            <a:r>
              <a:rPr dirty="0" spc="-20"/>
              <a:t>Procedures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6770" y="561543"/>
            <a:ext cx="797560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75510" algn="l"/>
              </a:tabLst>
            </a:pPr>
            <a:r>
              <a:rPr dirty="0" sz="5400" spc="-35"/>
              <a:t>SSOP’s	</a:t>
            </a:r>
            <a:r>
              <a:rPr dirty="0" sz="5400"/>
              <a:t>-</a:t>
            </a:r>
            <a:r>
              <a:rPr dirty="0" sz="5400" spc="-45"/>
              <a:t> Written</a:t>
            </a:r>
            <a:r>
              <a:rPr dirty="0" sz="5400" spc="-35"/>
              <a:t> </a:t>
            </a:r>
            <a:r>
              <a:rPr dirty="0" sz="5400" spc="-20"/>
              <a:t>Procedures</a:t>
            </a:r>
            <a:endParaRPr sz="5400"/>
          </a:p>
        </p:txBody>
      </p:sp>
      <p:grpSp>
        <p:nvGrpSpPr>
          <p:cNvPr id="3" name="object 3"/>
          <p:cNvGrpSpPr/>
          <p:nvPr/>
        </p:nvGrpSpPr>
        <p:grpSpPr>
          <a:xfrm>
            <a:off x="445008" y="1722120"/>
            <a:ext cx="8336280" cy="3230880"/>
            <a:chOff x="445008" y="1722120"/>
            <a:chExt cx="8336280" cy="3230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5008" y="1722120"/>
              <a:ext cx="8336280" cy="32308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9818" y="3064002"/>
              <a:ext cx="1680845" cy="704215"/>
            </a:xfrm>
            <a:custGeom>
              <a:avLst/>
              <a:gdLst/>
              <a:ahLst/>
              <a:cxnLst/>
              <a:rect l="l" t="t" r="r" b="b"/>
              <a:pathLst>
                <a:path w="1680845" h="704214">
                  <a:moveTo>
                    <a:pt x="0" y="0"/>
                  </a:moveTo>
                  <a:lnTo>
                    <a:pt x="1680337" y="0"/>
                  </a:lnTo>
                </a:path>
                <a:path w="1680845" h="704214">
                  <a:moveTo>
                    <a:pt x="0" y="704088"/>
                  </a:moveTo>
                  <a:lnTo>
                    <a:pt x="1039494" y="704088"/>
                  </a:lnTo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9204" y="1982723"/>
            <a:ext cx="8244840" cy="37002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2633" y="864819"/>
            <a:ext cx="636460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/>
              <a:t>8</a:t>
            </a:r>
            <a:r>
              <a:rPr dirty="0" sz="4400" spc="-10"/>
              <a:t> </a:t>
            </a:r>
            <a:r>
              <a:rPr dirty="0" sz="4400" spc="-35"/>
              <a:t>Key</a:t>
            </a:r>
            <a:r>
              <a:rPr dirty="0" sz="4400" spc="-25"/>
              <a:t> </a:t>
            </a:r>
            <a:r>
              <a:rPr dirty="0" spc="-15"/>
              <a:t>Sanitation</a:t>
            </a:r>
            <a:r>
              <a:rPr dirty="0" spc="-35"/>
              <a:t> </a:t>
            </a:r>
            <a:r>
              <a:rPr dirty="0" spc="-15"/>
              <a:t>Control Areas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408" y="1388363"/>
            <a:ext cx="7536180" cy="20970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8408" y="3567684"/>
            <a:ext cx="7537704" cy="22448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4450" y="433196"/>
            <a:ext cx="693864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HACCP</a:t>
            </a:r>
            <a:r>
              <a:rPr dirty="0" sz="4400" spc="-25"/>
              <a:t> </a:t>
            </a:r>
            <a:r>
              <a:rPr dirty="0" sz="4400"/>
              <a:t>with </a:t>
            </a:r>
            <a:r>
              <a:rPr dirty="0" sz="4400" spc="-5"/>
              <a:t>Imported</a:t>
            </a:r>
            <a:r>
              <a:rPr dirty="0" sz="4400" spc="-20"/>
              <a:t> Seafood</a:t>
            </a:r>
            <a:endParaRPr sz="4400"/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4450" y="433196"/>
            <a:ext cx="693864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HACCP</a:t>
            </a:r>
            <a:r>
              <a:rPr dirty="0" sz="4400" spc="-25"/>
              <a:t> </a:t>
            </a:r>
            <a:r>
              <a:rPr dirty="0" sz="4400"/>
              <a:t>with </a:t>
            </a:r>
            <a:r>
              <a:rPr dirty="0" sz="4400" spc="-5"/>
              <a:t>Imported</a:t>
            </a:r>
            <a:r>
              <a:rPr dirty="0" sz="4400" spc="-20"/>
              <a:t> Seafood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19" y="1338072"/>
            <a:ext cx="8278368" cy="45567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016" y="2109216"/>
            <a:ext cx="8243316" cy="29230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8808" y="757885"/>
            <a:ext cx="661924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HACCP</a:t>
            </a:r>
            <a:r>
              <a:rPr dirty="0" sz="4400" spc="-25"/>
              <a:t> </a:t>
            </a:r>
            <a:r>
              <a:rPr dirty="0" sz="4400"/>
              <a:t>with</a:t>
            </a:r>
            <a:r>
              <a:rPr dirty="0" sz="4400" spc="-15"/>
              <a:t> </a:t>
            </a:r>
            <a:r>
              <a:rPr dirty="0" sz="4400" spc="-20"/>
              <a:t>Smoked</a:t>
            </a:r>
            <a:r>
              <a:rPr dirty="0" sz="4400" spc="-35"/>
              <a:t> </a:t>
            </a:r>
            <a:r>
              <a:rPr dirty="0" sz="4400" spc="-20"/>
              <a:t>Seafood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537" y="623773"/>
            <a:ext cx="829881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HACCP </a:t>
            </a:r>
            <a:r>
              <a:rPr dirty="0" sz="4400"/>
              <a:t>with</a:t>
            </a:r>
            <a:r>
              <a:rPr dirty="0" sz="4400" spc="-5"/>
              <a:t> Raw</a:t>
            </a:r>
            <a:r>
              <a:rPr dirty="0" sz="4400"/>
              <a:t> </a:t>
            </a:r>
            <a:r>
              <a:rPr dirty="0" sz="4400" spc="-5"/>
              <a:t>Molluscan Shellfish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7408" y="1763267"/>
            <a:ext cx="8212835" cy="32324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537" y="623773"/>
            <a:ext cx="829881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HACCP </a:t>
            </a:r>
            <a:r>
              <a:rPr dirty="0" sz="4400"/>
              <a:t>with</a:t>
            </a:r>
            <a:r>
              <a:rPr dirty="0" sz="4400" spc="-5"/>
              <a:t> Raw</a:t>
            </a:r>
            <a:r>
              <a:rPr dirty="0" sz="4400"/>
              <a:t> </a:t>
            </a:r>
            <a:r>
              <a:rPr dirty="0" sz="4400" spc="-5"/>
              <a:t>Molluscan Shellfish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446275"/>
            <a:ext cx="7804404" cy="22235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3738371"/>
            <a:ext cx="7804404" cy="26197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1123" y="525780"/>
            <a:ext cx="8357234" cy="5491480"/>
            <a:chOff x="611123" y="525780"/>
            <a:chExt cx="8357234" cy="5491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123" y="525780"/>
              <a:ext cx="8084820" cy="26136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463" y="3139440"/>
              <a:ext cx="8031480" cy="28773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3945" y="2759570"/>
              <a:ext cx="2803867" cy="171984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3523" y="675131"/>
            <a:ext cx="8079105" cy="5253355"/>
            <a:chOff x="763523" y="675131"/>
            <a:chExt cx="8079105" cy="5253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523" y="675131"/>
              <a:ext cx="7987283" cy="2642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715" y="3361943"/>
              <a:ext cx="8066532" cy="25664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508" y="2985515"/>
              <a:ext cx="2872740" cy="149961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0270" y="182321"/>
            <a:ext cx="4932680" cy="12452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64160" marR="5080" indent="-25146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Resources</a:t>
            </a:r>
            <a:r>
              <a:rPr dirty="0" spc="-15"/>
              <a:t> </a:t>
            </a:r>
            <a:r>
              <a:rPr dirty="0" spc="-30"/>
              <a:t>for</a:t>
            </a:r>
            <a:r>
              <a:rPr dirty="0" spc="-15"/>
              <a:t> </a:t>
            </a:r>
            <a:r>
              <a:rPr dirty="0" spc="-10"/>
              <a:t>Preparing </a:t>
            </a:r>
            <a:r>
              <a:rPr dirty="0" spc="-890"/>
              <a:t> </a:t>
            </a:r>
            <a:r>
              <a:rPr dirty="0" spc="-20"/>
              <a:t>Seafood</a:t>
            </a:r>
            <a:r>
              <a:rPr dirty="0" spc="-40"/>
              <a:t> </a:t>
            </a:r>
            <a:r>
              <a:rPr dirty="0" spc="-10"/>
              <a:t>HACCP</a:t>
            </a:r>
            <a:r>
              <a:rPr dirty="0" spc="-20"/>
              <a:t> </a:t>
            </a:r>
            <a:r>
              <a:rPr dirty="0" spc="-5"/>
              <a:t>Plans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187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705713" y="1864614"/>
            <a:ext cx="7820659" cy="3317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Calibri"/>
                <a:cs typeface="Calibri"/>
              </a:rPr>
              <a:t>Recommended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websites: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15">
                <a:latin typeface="Calibri"/>
                <a:cs typeface="Calibri"/>
              </a:rPr>
              <a:t>FDA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Seafood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HACCP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Regulations</a:t>
            </a:r>
            <a:endParaRPr sz="24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>
                <a:latin typeface="Calibri"/>
                <a:cs typeface="Calibri"/>
              </a:rPr>
              <a:t>AFDO </a:t>
            </a:r>
            <a:r>
              <a:rPr dirty="0" sz="2400" spc="-15">
                <a:latin typeface="Calibri"/>
                <a:cs typeface="Calibri"/>
              </a:rPr>
              <a:t>Seafood </a:t>
            </a:r>
            <a:r>
              <a:rPr dirty="0" sz="2400" spc="-5">
                <a:latin typeface="Calibri"/>
                <a:cs typeface="Calibri"/>
              </a:rPr>
              <a:t>HACCP </a:t>
            </a:r>
            <a:r>
              <a:rPr dirty="0" sz="2400">
                <a:latin typeface="Calibri"/>
                <a:cs typeface="Calibri"/>
              </a:rPr>
              <a:t>Alliance </a:t>
            </a:r>
            <a:r>
              <a:rPr dirty="0" sz="2400" spc="-5">
                <a:latin typeface="Calibri"/>
                <a:cs typeface="Calibri"/>
              </a:rPr>
              <a:t>(Association of </a:t>
            </a:r>
            <a:r>
              <a:rPr dirty="0" sz="2400" spc="-15">
                <a:latin typeface="Calibri"/>
                <a:cs typeface="Calibri"/>
              </a:rPr>
              <a:t>Food </a:t>
            </a:r>
            <a:r>
              <a:rPr dirty="0" sz="2400">
                <a:latin typeface="Calibri"/>
                <a:cs typeface="Calibri"/>
              </a:rPr>
              <a:t>and </a:t>
            </a:r>
            <a:r>
              <a:rPr dirty="0" sz="2400" spc="-5">
                <a:latin typeface="Calibri"/>
                <a:cs typeface="Calibri"/>
              </a:rPr>
              <a:t>Drug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Officials)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latin typeface="Calibri"/>
                <a:cs typeface="Calibri"/>
              </a:rPr>
              <a:t>Numerous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State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based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Sea</a:t>
            </a:r>
            <a:r>
              <a:rPr dirty="0" sz="2400" spc="-15">
                <a:latin typeface="Calibri"/>
                <a:cs typeface="Calibri"/>
              </a:rPr>
              <a:t> Grant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Programs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via</a:t>
            </a:r>
            <a:r>
              <a:rPr dirty="0" sz="2400" spc="-15">
                <a:latin typeface="Calibri"/>
                <a:cs typeface="Calibri"/>
              </a:rPr>
              <a:t> Seafood</a:t>
            </a:r>
            <a:endParaRPr sz="2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2400" spc="-15">
                <a:latin typeface="Calibri"/>
                <a:cs typeface="Calibri"/>
              </a:rPr>
              <a:t>Safety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and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HACCP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latin typeface="Calibri"/>
                <a:cs typeface="Calibri"/>
              </a:rPr>
              <a:t>USDC/National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Marine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Fisheries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Services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via </a:t>
            </a:r>
            <a:r>
              <a:rPr dirty="0" sz="2400" spc="-15">
                <a:latin typeface="Calibri"/>
                <a:cs typeface="Calibri"/>
              </a:rPr>
              <a:t>Seafood</a:t>
            </a:r>
            <a:r>
              <a:rPr dirty="0" sz="2400" spc="-5">
                <a:latin typeface="Calibri"/>
                <a:cs typeface="Calibri"/>
              </a:rPr>
              <a:t> HACCP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10">
                <a:latin typeface="Calibri"/>
                <a:cs typeface="Calibri"/>
              </a:rPr>
              <a:t>USDA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Catfish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HACCP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312" y="547116"/>
            <a:ext cx="8124444" cy="4962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8472" y="1749552"/>
            <a:ext cx="8025383" cy="36408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1397" y="491185"/>
            <a:ext cx="6941184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/>
              <a:t>8</a:t>
            </a:r>
            <a:r>
              <a:rPr dirty="0" sz="5400" spc="-20"/>
              <a:t> </a:t>
            </a:r>
            <a:r>
              <a:rPr dirty="0" sz="5400" spc="-45"/>
              <a:t>Key</a:t>
            </a:r>
            <a:r>
              <a:rPr dirty="0" sz="5400" spc="-20"/>
              <a:t> </a:t>
            </a:r>
            <a:r>
              <a:rPr dirty="0" sz="5400" spc="-15"/>
              <a:t>Areas</a:t>
            </a:r>
            <a:r>
              <a:rPr dirty="0" sz="5400" spc="-20"/>
              <a:t> </a:t>
            </a:r>
            <a:r>
              <a:rPr dirty="0" sz="5400" spc="-5"/>
              <a:t>of</a:t>
            </a:r>
            <a:r>
              <a:rPr dirty="0" sz="5400" spc="-25"/>
              <a:t> </a:t>
            </a:r>
            <a:r>
              <a:rPr dirty="0" sz="5400" spc="-10"/>
              <a:t>Sanitation</a:t>
            </a:r>
            <a:endParaRPr sz="5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704" y="272795"/>
            <a:ext cx="7949183" cy="27569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895" y="3099816"/>
            <a:ext cx="7936992" cy="25115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668" y="445008"/>
            <a:ext cx="8034528" cy="24810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668" y="3224783"/>
            <a:ext cx="8034528" cy="24521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780" y="762000"/>
            <a:ext cx="8250935" cy="21762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780" y="3412235"/>
            <a:ext cx="8250935" cy="14965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544" y="777240"/>
            <a:ext cx="8211311" cy="21610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504" y="3285744"/>
            <a:ext cx="8156448" cy="18257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0557" y="976121"/>
            <a:ext cx="267843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40">
                <a:solidFill>
                  <a:srgbClr val="44536A"/>
                </a:solidFill>
                <a:latin typeface="Calibri"/>
                <a:cs typeface="Calibri"/>
              </a:rPr>
              <a:t>SCP’s</a:t>
            </a:r>
            <a:r>
              <a:rPr dirty="0" sz="4800" spc="-5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800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endParaRPr sz="4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4800" spc="-40">
                <a:solidFill>
                  <a:srgbClr val="44536A"/>
                </a:solidFill>
                <a:latin typeface="Calibri"/>
                <a:cs typeface="Calibri"/>
              </a:rPr>
              <a:t>GMP’s</a:t>
            </a:r>
            <a:r>
              <a:rPr dirty="0" sz="4800" spc="-9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800">
                <a:solidFill>
                  <a:srgbClr val="44536A"/>
                </a:solidFill>
                <a:latin typeface="Calibri"/>
                <a:cs typeface="Calibri"/>
              </a:rPr>
              <a:t>117</a:t>
            </a:r>
            <a:endParaRPr sz="4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20084" y="167639"/>
            <a:ext cx="5122545" cy="6163310"/>
            <a:chOff x="3720084" y="167639"/>
            <a:chExt cx="5122545" cy="61633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9640" y="583691"/>
              <a:ext cx="4102608" cy="57470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0084" y="167639"/>
              <a:ext cx="4703064" cy="59984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96890" y="704849"/>
              <a:ext cx="531495" cy="0"/>
            </a:xfrm>
            <a:custGeom>
              <a:avLst/>
              <a:gdLst/>
              <a:ahLst/>
              <a:cxnLst/>
              <a:rect l="l" t="t" r="r" b="b"/>
              <a:pathLst>
                <a:path w="531495" h="0">
                  <a:moveTo>
                    <a:pt x="531368" y="0"/>
                  </a:moveTo>
                  <a:lnTo>
                    <a:pt x="0" y="0"/>
                  </a:lnTo>
                </a:path>
              </a:pathLst>
            </a:custGeom>
            <a:ln w="2286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206997" y="601726"/>
            <a:ext cx="10604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C00000"/>
                </a:solidFill>
                <a:latin typeface="Calibri"/>
                <a:cs typeface="Calibri"/>
              </a:rPr>
              <a:t>21</a:t>
            </a:r>
            <a:r>
              <a:rPr dirty="0" sz="1800" spc="-4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C00000"/>
                </a:solidFill>
                <a:latin typeface="Calibri"/>
                <a:cs typeface="Calibri"/>
              </a:rPr>
              <a:t>CFR</a:t>
            </a:r>
            <a:r>
              <a:rPr dirty="0" sz="1800" spc="-3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C00000"/>
                </a:solidFill>
                <a:latin typeface="Calibri"/>
                <a:cs typeface="Calibri"/>
              </a:rPr>
              <a:t>117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47927" y="3131820"/>
            <a:ext cx="1685925" cy="474345"/>
            <a:chOff x="947927" y="3131820"/>
            <a:chExt cx="1685925" cy="474345"/>
          </a:xfrm>
        </p:grpSpPr>
        <p:sp>
          <p:nvSpPr>
            <p:cNvPr id="9" name="object 9"/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025144" y="3147440"/>
            <a:ext cx="15119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21-22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79770" y="883741"/>
            <a:ext cx="2807335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800" spc="-10"/>
              <a:t>Monitoring</a:t>
            </a:r>
            <a:endParaRPr sz="480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4800" spc="-40"/>
              <a:t>SCP’s</a:t>
            </a:r>
            <a:endParaRPr sz="4800"/>
          </a:p>
        </p:txBody>
      </p:sp>
      <p:grpSp>
        <p:nvGrpSpPr>
          <p:cNvPr id="3" name="object 3"/>
          <p:cNvGrpSpPr/>
          <p:nvPr/>
        </p:nvGrpSpPr>
        <p:grpSpPr>
          <a:xfrm>
            <a:off x="496823" y="0"/>
            <a:ext cx="5058410" cy="6026150"/>
            <a:chOff x="496823" y="0"/>
            <a:chExt cx="5058410" cy="60261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2247" y="577595"/>
              <a:ext cx="4332732" cy="5448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23" y="0"/>
              <a:ext cx="4791456" cy="602589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344411" y="3646932"/>
            <a:ext cx="1684020" cy="474345"/>
            <a:chOff x="6344411" y="3646932"/>
            <a:chExt cx="1684020" cy="474345"/>
          </a:xfrm>
        </p:grpSpPr>
        <p:sp>
          <p:nvSpPr>
            <p:cNvPr id="7" name="object 7"/>
            <p:cNvSpPr/>
            <p:nvPr/>
          </p:nvSpPr>
          <p:spPr>
            <a:xfrm>
              <a:off x="6350507" y="3653028"/>
              <a:ext cx="1671955" cy="462280"/>
            </a:xfrm>
            <a:custGeom>
              <a:avLst/>
              <a:gdLst/>
              <a:ahLst/>
              <a:cxnLst/>
              <a:rect l="l" t="t" r="r" b="b"/>
              <a:pathLst>
                <a:path w="1671954" h="462279">
                  <a:moveTo>
                    <a:pt x="1594865" y="0"/>
                  </a:moveTo>
                  <a:lnTo>
                    <a:pt x="76962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2" y="414783"/>
                  </a:lnTo>
                  <a:lnTo>
                    <a:pt x="22526" y="439245"/>
                  </a:lnTo>
                  <a:lnTo>
                    <a:pt x="46988" y="455729"/>
                  </a:lnTo>
                  <a:lnTo>
                    <a:pt x="76962" y="461772"/>
                  </a:lnTo>
                  <a:lnTo>
                    <a:pt x="1594865" y="461772"/>
                  </a:lnTo>
                  <a:lnTo>
                    <a:pt x="1624839" y="455729"/>
                  </a:lnTo>
                  <a:lnTo>
                    <a:pt x="1649301" y="439245"/>
                  </a:lnTo>
                  <a:lnTo>
                    <a:pt x="1665785" y="414783"/>
                  </a:lnTo>
                  <a:lnTo>
                    <a:pt x="1671827" y="384810"/>
                  </a:lnTo>
                  <a:lnTo>
                    <a:pt x="1671827" y="76962"/>
                  </a:lnTo>
                  <a:lnTo>
                    <a:pt x="1665785" y="46988"/>
                  </a:lnTo>
                  <a:lnTo>
                    <a:pt x="1649301" y="22526"/>
                  </a:lnTo>
                  <a:lnTo>
                    <a:pt x="1624839" y="6042"/>
                  </a:lnTo>
                  <a:lnTo>
                    <a:pt x="159486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350507" y="3653028"/>
              <a:ext cx="1671955" cy="462280"/>
            </a:xfrm>
            <a:custGeom>
              <a:avLst/>
              <a:gdLst/>
              <a:ahLst/>
              <a:cxnLst/>
              <a:rect l="l" t="t" r="r" b="b"/>
              <a:pathLst>
                <a:path w="1671954" h="462279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2" y="0"/>
                  </a:lnTo>
                  <a:lnTo>
                    <a:pt x="1594865" y="0"/>
                  </a:lnTo>
                  <a:lnTo>
                    <a:pt x="1624839" y="6042"/>
                  </a:lnTo>
                  <a:lnTo>
                    <a:pt x="1649301" y="22526"/>
                  </a:lnTo>
                  <a:lnTo>
                    <a:pt x="1665785" y="46988"/>
                  </a:lnTo>
                  <a:lnTo>
                    <a:pt x="1671827" y="76962"/>
                  </a:lnTo>
                  <a:lnTo>
                    <a:pt x="1671827" y="384810"/>
                  </a:lnTo>
                  <a:lnTo>
                    <a:pt x="1665785" y="414783"/>
                  </a:lnTo>
                  <a:lnTo>
                    <a:pt x="1649301" y="439245"/>
                  </a:lnTo>
                  <a:lnTo>
                    <a:pt x="1624839" y="455729"/>
                  </a:lnTo>
                  <a:lnTo>
                    <a:pt x="1594865" y="461772"/>
                  </a:lnTo>
                  <a:lnTo>
                    <a:pt x="76962" y="461772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422263" y="3662933"/>
            <a:ext cx="15119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24-25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3723" y="905383"/>
            <a:ext cx="559689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827405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Introduction</a:t>
            </a:r>
            <a:r>
              <a:rPr dirty="0" spc="-10"/>
              <a:t> </a:t>
            </a:r>
            <a:r>
              <a:rPr dirty="0" spc="-25"/>
              <a:t>to</a:t>
            </a:r>
            <a:r>
              <a:rPr dirty="0" spc="-10"/>
              <a:t> </a:t>
            </a:r>
            <a:r>
              <a:rPr dirty="0" spc="-5"/>
              <a:t>the </a:t>
            </a:r>
            <a:r>
              <a:rPr dirty="0"/>
              <a:t> </a:t>
            </a:r>
            <a:r>
              <a:rPr dirty="0" spc="-5"/>
              <a:t>Alliance</a:t>
            </a:r>
            <a:r>
              <a:rPr dirty="0" spc="-40"/>
              <a:t> </a:t>
            </a:r>
            <a:r>
              <a:rPr dirty="0" spc="-20"/>
              <a:t>Course </a:t>
            </a:r>
            <a:r>
              <a:rPr dirty="0" spc="-5"/>
              <a:t>and</a:t>
            </a:r>
            <a:r>
              <a:rPr dirty="0" spc="-25"/>
              <a:t> </a:t>
            </a:r>
            <a:r>
              <a:rPr dirty="0" spc="-10"/>
              <a:t>HACCP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151" y="417576"/>
            <a:ext cx="2266188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5131" y="2775204"/>
            <a:ext cx="8179308" cy="277672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3004" y="812291"/>
            <a:ext cx="8326120" cy="5085715"/>
            <a:chOff x="413004" y="812291"/>
            <a:chExt cx="8326120" cy="5085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004" y="812291"/>
              <a:ext cx="8325611" cy="50855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74598" y="2385822"/>
              <a:ext cx="872490" cy="0"/>
            </a:xfrm>
            <a:custGeom>
              <a:avLst/>
              <a:gdLst/>
              <a:ahLst/>
              <a:cxnLst/>
              <a:rect l="l" t="t" r="r" b="b"/>
              <a:pathLst>
                <a:path w="872489" h="0">
                  <a:moveTo>
                    <a:pt x="0" y="0"/>
                  </a:moveTo>
                  <a:lnTo>
                    <a:pt x="872490" y="0"/>
                  </a:lnTo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51961" y="540258"/>
            <a:ext cx="423227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"/>
              <a:t>Monitoring</a:t>
            </a:r>
            <a:r>
              <a:rPr dirty="0" sz="4800" spc="-55"/>
              <a:t> </a:t>
            </a:r>
            <a:r>
              <a:rPr dirty="0" sz="4800" spc="-40"/>
              <a:t>SCP’s</a:t>
            </a:r>
            <a:endParaRPr sz="48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27" y="591312"/>
            <a:ext cx="8353044" cy="2025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8400" y="3265932"/>
            <a:ext cx="5623559" cy="4678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8400" y="4588764"/>
            <a:ext cx="6280404" cy="11582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65987" y="3134867"/>
            <a:ext cx="1310640" cy="474345"/>
            <a:chOff x="665987" y="3134867"/>
            <a:chExt cx="1310640" cy="474345"/>
          </a:xfrm>
        </p:grpSpPr>
        <p:sp>
          <p:nvSpPr>
            <p:cNvPr id="6" name="object 6"/>
            <p:cNvSpPr/>
            <p:nvPr/>
          </p:nvSpPr>
          <p:spPr>
            <a:xfrm>
              <a:off x="672083" y="3140963"/>
              <a:ext cx="1298575" cy="462280"/>
            </a:xfrm>
            <a:custGeom>
              <a:avLst/>
              <a:gdLst/>
              <a:ahLst/>
              <a:cxnLst/>
              <a:rect l="l" t="t" r="r" b="b"/>
              <a:pathLst>
                <a:path w="1298575" h="462279">
                  <a:moveTo>
                    <a:pt x="1221486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2"/>
                  </a:lnTo>
                  <a:lnTo>
                    <a:pt x="1221486" y="461772"/>
                  </a:lnTo>
                  <a:lnTo>
                    <a:pt x="1251459" y="455729"/>
                  </a:lnTo>
                  <a:lnTo>
                    <a:pt x="1275921" y="439245"/>
                  </a:lnTo>
                  <a:lnTo>
                    <a:pt x="1292405" y="414783"/>
                  </a:lnTo>
                  <a:lnTo>
                    <a:pt x="1298448" y="384810"/>
                  </a:lnTo>
                  <a:lnTo>
                    <a:pt x="1298448" y="76962"/>
                  </a:lnTo>
                  <a:lnTo>
                    <a:pt x="1292405" y="46988"/>
                  </a:lnTo>
                  <a:lnTo>
                    <a:pt x="1275921" y="22526"/>
                  </a:lnTo>
                  <a:lnTo>
                    <a:pt x="1251459" y="6042"/>
                  </a:lnTo>
                  <a:lnTo>
                    <a:pt x="122148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72083" y="3140963"/>
              <a:ext cx="1298575" cy="462280"/>
            </a:xfrm>
            <a:custGeom>
              <a:avLst/>
              <a:gdLst/>
              <a:ahLst/>
              <a:cxnLst/>
              <a:rect l="l" t="t" r="r" b="b"/>
              <a:pathLst>
                <a:path w="1298575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221486" y="0"/>
                  </a:lnTo>
                  <a:lnTo>
                    <a:pt x="1251459" y="6042"/>
                  </a:lnTo>
                  <a:lnTo>
                    <a:pt x="1275921" y="22526"/>
                  </a:lnTo>
                  <a:lnTo>
                    <a:pt x="1292405" y="46988"/>
                  </a:lnTo>
                  <a:lnTo>
                    <a:pt x="1298448" y="76962"/>
                  </a:lnTo>
                  <a:lnTo>
                    <a:pt x="1298448" y="384810"/>
                  </a:lnTo>
                  <a:lnTo>
                    <a:pt x="1292405" y="414783"/>
                  </a:lnTo>
                  <a:lnTo>
                    <a:pt x="1275921" y="439245"/>
                  </a:lnTo>
                  <a:lnTo>
                    <a:pt x="1251459" y="455729"/>
                  </a:lnTo>
                  <a:lnTo>
                    <a:pt x="1221486" y="461772"/>
                  </a:lnTo>
                  <a:lnTo>
                    <a:pt x="76961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7270" y="3150870"/>
            <a:ext cx="99314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</a:rPr>
              <a:t>Page</a:t>
            </a:r>
            <a:r>
              <a:rPr dirty="0" sz="2400" spc="-85">
                <a:solidFill>
                  <a:srgbClr val="FFFFFF"/>
                </a:solidFill>
              </a:rPr>
              <a:t> </a:t>
            </a:r>
            <a:r>
              <a:rPr dirty="0" sz="2400">
                <a:solidFill>
                  <a:srgbClr val="FFFFFF"/>
                </a:solidFill>
              </a:rPr>
              <a:t>27</a:t>
            </a:r>
            <a:endParaRPr sz="2400"/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" y="1994916"/>
            <a:ext cx="8182356" cy="26365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91992" y="862406"/>
            <a:ext cx="5103495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0"/>
              <a:t>SCP</a:t>
            </a:r>
            <a:r>
              <a:rPr dirty="0" sz="5400" spc="-45"/>
              <a:t> </a:t>
            </a:r>
            <a:r>
              <a:rPr dirty="0" sz="5400" spc="-25"/>
              <a:t>Requirements</a:t>
            </a:r>
            <a:endParaRPr sz="5400"/>
          </a:p>
        </p:txBody>
      </p:sp>
      <p:sp>
        <p:nvSpPr>
          <p:cNvPr id="4" name="object 4"/>
          <p:cNvSpPr/>
          <p:nvPr/>
        </p:nvSpPr>
        <p:spPr>
          <a:xfrm>
            <a:off x="2995422" y="1797557"/>
            <a:ext cx="5075555" cy="2540"/>
          </a:xfrm>
          <a:custGeom>
            <a:avLst/>
            <a:gdLst/>
            <a:ahLst/>
            <a:cxnLst/>
            <a:rect l="l" t="t" r="r" b="b"/>
            <a:pathLst>
              <a:path w="5075555" h="2539">
                <a:moveTo>
                  <a:pt x="0" y="2412"/>
                </a:moveTo>
                <a:lnTo>
                  <a:pt x="5075301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883" y="957072"/>
            <a:ext cx="8150352" cy="50657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305" y="299465"/>
            <a:ext cx="3945254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5"/>
              <a:t>HACCP</a:t>
            </a:r>
            <a:r>
              <a:rPr dirty="0" sz="4800" spc="-45"/>
              <a:t> </a:t>
            </a:r>
            <a:r>
              <a:rPr dirty="0" sz="4800" spc="-10"/>
              <a:t>vs.</a:t>
            </a:r>
            <a:r>
              <a:rPr dirty="0" sz="4800" spc="-40"/>
              <a:t> SCP’s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16935" y="1539239"/>
            <a:ext cx="6018530" cy="4892040"/>
            <a:chOff x="2916935" y="1539239"/>
            <a:chExt cx="6018530" cy="489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6935" y="1539239"/>
              <a:ext cx="3890771" cy="4892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1100" y="3491484"/>
              <a:ext cx="3944111" cy="254050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19911" y="152146"/>
            <a:ext cx="6689725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Example</a:t>
            </a:r>
            <a:r>
              <a:rPr dirty="0" sz="4000" spc="-10">
                <a:solidFill>
                  <a:srgbClr val="44536A"/>
                </a:solidFill>
                <a:latin typeface="Calibri"/>
                <a:cs typeface="Calibri"/>
              </a:rPr>
              <a:t> SSOP </a:t>
            </a:r>
            <a:r>
              <a:rPr dirty="0" sz="4000" spc="-20">
                <a:solidFill>
                  <a:srgbClr val="44536A"/>
                </a:solidFill>
                <a:latin typeface="Calibri"/>
                <a:cs typeface="Calibri"/>
              </a:rPr>
              <a:t>‘written</a:t>
            </a:r>
            <a:r>
              <a:rPr dirty="0" sz="40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25">
                <a:solidFill>
                  <a:srgbClr val="44536A"/>
                </a:solidFill>
                <a:latin typeface="Calibri"/>
                <a:cs typeface="Calibri"/>
              </a:rPr>
              <a:t>program’</a:t>
            </a:r>
            <a:endParaRPr sz="4000">
              <a:latin typeface="Calibri"/>
              <a:cs typeface="Calibri"/>
            </a:endParaRPr>
          </a:p>
          <a:p>
            <a:pPr algn="ctr" marL="3175">
              <a:lnSpc>
                <a:spcPct val="100000"/>
              </a:lnSpc>
            </a:pPr>
            <a:r>
              <a:rPr dirty="0" sz="4000" spc="-5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40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44536A"/>
                </a:solidFill>
                <a:latin typeface="Calibri"/>
                <a:cs typeface="Calibri"/>
              </a:rPr>
              <a:t>accompanying</a:t>
            </a:r>
            <a:r>
              <a:rPr dirty="0" sz="40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000" spc="-3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3316" y="3194304"/>
            <a:ext cx="1685925" cy="474345"/>
            <a:chOff x="623316" y="3194304"/>
            <a:chExt cx="1685925" cy="474345"/>
          </a:xfrm>
        </p:grpSpPr>
        <p:sp>
          <p:nvSpPr>
            <p:cNvPr id="7" name="object 7"/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1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00836" y="3209925"/>
            <a:ext cx="15119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30-40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1070" y="1414653"/>
            <a:ext cx="48209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Seafood</a:t>
            </a:r>
            <a:r>
              <a:rPr dirty="0" spc="-45"/>
              <a:t> </a:t>
            </a:r>
            <a:r>
              <a:rPr dirty="0" spc="-30"/>
              <a:t>Safety</a:t>
            </a:r>
            <a:r>
              <a:rPr dirty="0" spc="-25"/>
              <a:t> 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327659"/>
            <a:ext cx="2266188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2860548"/>
            <a:ext cx="7935468" cy="225704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308" y="560831"/>
            <a:ext cx="8208264" cy="52867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987" y="935736"/>
            <a:ext cx="8045450" cy="4584700"/>
            <a:chOff x="665987" y="935736"/>
            <a:chExt cx="8045450" cy="4584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5987" y="1831847"/>
              <a:ext cx="8045196" cy="21777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3835" y="935736"/>
              <a:ext cx="3348227" cy="14218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0703" y="3435096"/>
              <a:ext cx="3261359" cy="208483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559" y="426719"/>
            <a:ext cx="8055864" cy="54422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844" y="818388"/>
            <a:ext cx="8068056" cy="23073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6844" y="3444240"/>
            <a:ext cx="8116824" cy="20345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8555" y="329184"/>
            <a:ext cx="8179434" cy="5521960"/>
            <a:chOff x="638555" y="329184"/>
            <a:chExt cx="8179434" cy="5521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555" y="329184"/>
              <a:ext cx="8179308" cy="3015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" y="3203448"/>
              <a:ext cx="8179308" cy="26471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972" y="1517903"/>
            <a:ext cx="8289035" cy="39867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5565" y="745616"/>
            <a:ext cx="419925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0"/>
              <a:t>Pathogen</a:t>
            </a:r>
            <a:r>
              <a:rPr dirty="0" sz="4400" spc="-85"/>
              <a:t> </a:t>
            </a:r>
            <a:r>
              <a:rPr dirty="0" sz="4400" spc="-15"/>
              <a:t>Controls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1352" y="512063"/>
            <a:ext cx="6779259" cy="5881370"/>
            <a:chOff x="911352" y="512063"/>
            <a:chExt cx="6779259" cy="5881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352" y="512063"/>
              <a:ext cx="6778752" cy="41208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6340" y="4632960"/>
              <a:ext cx="6466332" cy="176022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70073" y="123520"/>
            <a:ext cx="401637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0"/>
              <a:t>Pathogen</a:t>
            </a:r>
            <a:r>
              <a:rPr dirty="0" sz="4400" spc="-70"/>
              <a:t> </a:t>
            </a:r>
            <a:r>
              <a:rPr dirty="0" sz="4400" spc="-15"/>
              <a:t>Growth</a:t>
            </a:r>
            <a:endParaRPr sz="44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993647"/>
            <a:ext cx="8357616" cy="47320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58820" y="557529"/>
            <a:ext cx="59613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Primary</a:t>
            </a:r>
            <a:r>
              <a:rPr dirty="0" spc="-15"/>
              <a:t> Microbial </a:t>
            </a:r>
            <a:r>
              <a:rPr dirty="0" spc="-20"/>
              <a:t>Pathogens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4129" y="379298"/>
            <a:ext cx="54914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Specific</a:t>
            </a:r>
            <a:r>
              <a:rPr dirty="0" spc="-75"/>
              <a:t> </a:t>
            </a:r>
            <a:r>
              <a:rPr dirty="0" spc="-20"/>
              <a:t>Pathogen</a:t>
            </a:r>
            <a:r>
              <a:rPr dirty="0" spc="-55"/>
              <a:t> </a:t>
            </a:r>
            <a:r>
              <a:rPr dirty="0" spc="-15"/>
              <a:t>Controls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16" y="1391411"/>
            <a:ext cx="8310372" cy="390753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4129" y="379298"/>
            <a:ext cx="54914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Specific</a:t>
            </a:r>
            <a:r>
              <a:rPr dirty="0" spc="-75"/>
              <a:t> </a:t>
            </a:r>
            <a:r>
              <a:rPr dirty="0" spc="-20"/>
              <a:t>Pathogen</a:t>
            </a:r>
            <a:r>
              <a:rPr dirty="0" spc="-55"/>
              <a:t> </a:t>
            </a:r>
            <a:r>
              <a:rPr dirty="0" spc="-15"/>
              <a:t>Controls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19" y="1712976"/>
            <a:ext cx="7772400" cy="310591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4129" y="379298"/>
            <a:ext cx="54914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Specific</a:t>
            </a:r>
            <a:r>
              <a:rPr dirty="0" spc="-75"/>
              <a:t> </a:t>
            </a:r>
            <a:r>
              <a:rPr dirty="0" spc="-20"/>
              <a:t>Pathogen</a:t>
            </a:r>
            <a:r>
              <a:rPr dirty="0" spc="-55"/>
              <a:t> </a:t>
            </a:r>
            <a:r>
              <a:rPr dirty="0" spc="-15"/>
              <a:t>Controls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19" y="1566672"/>
            <a:ext cx="8103108" cy="31089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4129" y="379298"/>
            <a:ext cx="54914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Specific</a:t>
            </a:r>
            <a:r>
              <a:rPr dirty="0" spc="-75"/>
              <a:t> </a:t>
            </a:r>
            <a:r>
              <a:rPr dirty="0" spc="-20"/>
              <a:t>Pathogen</a:t>
            </a:r>
            <a:r>
              <a:rPr dirty="0" spc="-55"/>
              <a:t> </a:t>
            </a:r>
            <a:r>
              <a:rPr dirty="0" spc="-15"/>
              <a:t>Controls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031" y="1773935"/>
            <a:ext cx="7987283" cy="30403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4129" y="379298"/>
            <a:ext cx="54914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Specific</a:t>
            </a:r>
            <a:r>
              <a:rPr dirty="0" spc="-75"/>
              <a:t> </a:t>
            </a:r>
            <a:r>
              <a:rPr dirty="0" spc="-20"/>
              <a:t>Pathogen</a:t>
            </a:r>
            <a:r>
              <a:rPr dirty="0" spc="-55"/>
              <a:t> </a:t>
            </a:r>
            <a:r>
              <a:rPr dirty="0" spc="-15"/>
              <a:t>Controls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412" y="1735835"/>
            <a:ext cx="8046720" cy="30784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4129" y="379298"/>
            <a:ext cx="54914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Specific</a:t>
            </a:r>
            <a:r>
              <a:rPr dirty="0" spc="-75"/>
              <a:t> </a:t>
            </a:r>
            <a:r>
              <a:rPr dirty="0" spc="-20"/>
              <a:t>Pathogen</a:t>
            </a:r>
            <a:r>
              <a:rPr dirty="0" spc="-55"/>
              <a:t> </a:t>
            </a:r>
            <a:r>
              <a:rPr dirty="0" spc="-15"/>
              <a:t>Controls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36" y="1694688"/>
            <a:ext cx="8013192" cy="30800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736" y="1723644"/>
            <a:ext cx="7961376" cy="31059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14165" y="559689"/>
            <a:ext cx="182308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/>
              <a:t>Viruses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863" y="1917192"/>
            <a:ext cx="8368283" cy="27873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2195" y="861187"/>
            <a:ext cx="327469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/>
              <a:t>Audience</a:t>
            </a:r>
            <a:r>
              <a:rPr dirty="0" sz="4400" spc="-65"/>
              <a:t> </a:t>
            </a:r>
            <a:r>
              <a:rPr dirty="0" sz="4400" spc="-30"/>
              <a:t>Role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108" y="1199388"/>
            <a:ext cx="7929880" cy="4693920"/>
            <a:chOff x="483108" y="1199388"/>
            <a:chExt cx="7929880" cy="4693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108" y="3977639"/>
              <a:ext cx="7839456" cy="19156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08" y="1199388"/>
              <a:ext cx="7929372" cy="277825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14165" y="559689"/>
            <a:ext cx="182308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/>
              <a:t>Viruses</a:t>
            </a:r>
            <a:endParaRPr sz="48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4444" y="528827"/>
            <a:ext cx="8046720" cy="5451475"/>
            <a:chOff x="504444" y="528827"/>
            <a:chExt cx="8046720" cy="54514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444" y="528827"/>
              <a:ext cx="8046720" cy="28940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444" y="3342132"/>
              <a:ext cx="8010144" cy="26380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98545" y="168351"/>
            <a:ext cx="2230120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5"/>
              <a:t>P</a:t>
            </a:r>
            <a:r>
              <a:rPr dirty="0" sz="4800"/>
              <a:t>a</a:t>
            </a:r>
            <a:r>
              <a:rPr dirty="0" sz="4800" spc="-105"/>
              <a:t>r</a:t>
            </a:r>
            <a:r>
              <a:rPr dirty="0" sz="4800"/>
              <a:t>asi</a:t>
            </a:r>
            <a:r>
              <a:rPr dirty="0" sz="4800" spc="-55"/>
              <a:t>t</a:t>
            </a:r>
            <a:r>
              <a:rPr dirty="0" sz="4800"/>
              <a:t>es</a:t>
            </a:r>
            <a:endParaRPr sz="48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19" y="684276"/>
            <a:ext cx="8106156" cy="30861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8545" y="168351"/>
            <a:ext cx="2230120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5"/>
              <a:t>P</a:t>
            </a:r>
            <a:r>
              <a:rPr dirty="0" sz="4800"/>
              <a:t>a</a:t>
            </a:r>
            <a:r>
              <a:rPr dirty="0" sz="4800" spc="-105"/>
              <a:t>r</a:t>
            </a:r>
            <a:r>
              <a:rPr dirty="0" sz="4800"/>
              <a:t>asi</a:t>
            </a:r>
            <a:r>
              <a:rPr dirty="0" sz="4800" spc="-55"/>
              <a:t>t</a:t>
            </a:r>
            <a:r>
              <a:rPr dirty="0" sz="4800"/>
              <a:t>es</a:t>
            </a:r>
            <a:endParaRPr sz="48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455" y="3675888"/>
            <a:ext cx="8084820" cy="23012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" y="2208276"/>
            <a:ext cx="8519160" cy="28254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1044" rIns="0" bIns="0" rtlCol="0" vert="horz">
            <a:spAutoFit/>
          </a:bodyPr>
          <a:lstStyle/>
          <a:p>
            <a:pPr marL="1147445" marR="5080" indent="-611505">
              <a:lnSpc>
                <a:spcPct val="100000"/>
              </a:lnSpc>
              <a:spcBef>
                <a:spcPts val="100"/>
              </a:spcBef>
            </a:pPr>
            <a:r>
              <a:rPr dirty="0" sz="4800" spc="-15"/>
              <a:t>Species-Related </a:t>
            </a:r>
            <a:r>
              <a:rPr dirty="0" sz="4800" spc="-25"/>
              <a:t>Hazards from </a:t>
            </a:r>
            <a:r>
              <a:rPr dirty="0" sz="4800" spc="-1075"/>
              <a:t> </a:t>
            </a:r>
            <a:r>
              <a:rPr dirty="0" sz="4800" spc="-15"/>
              <a:t>Harvest/Growing</a:t>
            </a:r>
            <a:r>
              <a:rPr dirty="0" sz="4800" spc="-10"/>
              <a:t> </a:t>
            </a:r>
            <a:r>
              <a:rPr dirty="0" sz="4800" spc="-60"/>
              <a:t>Waters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295" y="1370075"/>
            <a:ext cx="8287511" cy="38968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9244" y="532257"/>
            <a:ext cx="351472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"/>
              <a:t>Natural</a:t>
            </a:r>
            <a:r>
              <a:rPr dirty="0" sz="4800" spc="-80"/>
              <a:t> </a:t>
            </a:r>
            <a:r>
              <a:rPr dirty="0" sz="4800" spc="-90"/>
              <a:t>Toxins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1066" y="383794"/>
            <a:ext cx="54825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"/>
              <a:t>Natural</a:t>
            </a:r>
            <a:r>
              <a:rPr dirty="0" sz="4800" spc="-35"/>
              <a:t> </a:t>
            </a:r>
            <a:r>
              <a:rPr dirty="0" sz="4800" spc="-110"/>
              <a:t>Toxin</a:t>
            </a:r>
            <a:r>
              <a:rPr dirty="0" sz="4800" spc="-15"/>
              <a:t> </a:t>
            </a:r>
            <a:r>
              <a:rPr dirty="0" sz="4800" spc="-20"/>
              <a:t>Controls</a:t>
            </a:r>
            <a:endParaRPr sz="4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80" y="1520952"/>
            <a:ext cx="8240268" cy="18089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112" y="3520440"/>
            <a:ext cx="8234172" cy="192633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1066" y="383794"/>
            <a:ext cx="54825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"/>
              <a:t>Natural</a:t>
            </a:r>
            <a:r>
              <a:rPr dirty="0" sz="4800" spc="-35"/>
              <a:t> </a:t>
            </a:r>
            <a:r>
              <a:rPr dirty="0" sz="4800" spc="-110"/>
              <a:t>Toxin</a:t>
            </a:r>
            <a:r>
              <a:rPr dirty="0" sz="4800" spc="-15"/>
              <a:t> </a:t>
            </a:r>
            <a:r>
              <a:rPr dirty="0" sz="4800" spc="-20"/>
              <a:t>Controls</a:t>
            </a:r>
            <a:endParaRPr sz="4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19" y="1514855"/>
            <a:ext cx="8218932" cy="20177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19" y="3704844"/>
            <a:ext cx="8247888" cy="17967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715" y="1731264"/>
            <a:ext cx="8401812" cy="36454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76832" y="155575"/>
            <a:ext cx="5869940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21410">
              <a:lnSpc>
                <a:spcPct val="100000"/>
              </a:lnSpc>
              <a:spcBef>
                <a:spcPts val="100"/>
              </a:spcBef>
            </a:pPr>
            <a:r>
              <a:rPr dirty="0" sz="4800" spc="-25"/>
              <a:t>Environmental </a:t>
            </a:r>
            <a:r>
              <a:rPr dirty="0" sz="4800" spc="-20"/>
              <a:t> </a:t>
            </a:r>
            <a:r>
              <a:rPr dirty="0" sz="4800" spc="-10"/>
              <a:t>Chemical</a:t>
            </a:r>
            <a:r>
              <a:rPr dirty="0" sz="4800" spc="-65"/>
              <a:t> </a:t>
            </a:r>
            <a:r>
              <a:rPr dirty="0" sz="4800" spc="-15"/>
              <a:t>Contaminants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79" y="2164079"/>
            <a:ext cx="8564880" cy="264261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9523" y="389585"/>
            <a:ext cx="5673090" cy="14897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441959">
              <a:lnSpc>
                <a:spcPct val="100000"/>
              </a:lnSpc>
              <a:spcBef>
                <a:spcPts val="100"/>
              </a:spcBef>
            </a:pPr>
            <a:r>
              <a:rPr dirty="0" sz="4800" spc="-10"/>
              <a:t>Aquaculture</a:t>
            </a:r>
            <a:r>
              <a:rPr dirty="0" sz="4800"/>
              <a:t> </a:t>
            </a:r>
            <a:r>
              <a:rPr dirty="0" sz="4800" spc="-10"/>
              <a:t>Drugs: </a:t>
            </a:r>
            <a:r>
              <a:rPr dirty="0" sz="4800" spc="-5"/>
              <a:t> </a:t>
            </a:r>
            <a:r>
              <a:rPr dirty="0" sz="4800" spc="-15"/>
              <a:t>Illegal</a:t>
            </a:r>
            <a:r>
              <a:rPr dirty="0" sz="4800" spc="-25"/>
              <a:t> </a:t>
            </a:r>
            <a:r>
              <a:rPr dirty="0" sz="4800" spc="-5"/>
              <a:t>or</a:t>
            </a:r>
            <a:r>
              <a:rPr dirty="0" sz="4800" spc="-25"/>
              <a:t> </a:t>
            </a:r>
            <a:r>
              <a:rPr dirty="0" sz="4800" spc="-15"/>
              <a:t>Improper</a:t>
            </a:r>
            <a:r>
              <a:rPr dirty="0" sz="4800"/>
              <a:t> Use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947" y="1991867"/>
            <a:ext cx="8366759" cy="26898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3645" rIns="0" bIns="0" rtlCol="0" vert="horz">
            <a:spAutoFit/>
          </a:bodyPr>
          <a:lstStyle/>
          <a:p>
            <a:pPr algn="ctr" marL="1322070">
              <a:lnSpc>
                <a:spcPct val="100000"/>
              </a:lnSpc>
              <a:spcBef>
                <a:spcPts val="100"/>
              </a:spcBef>
            </a:pPr>
            <a:r>
              <a:rPr dirty="0" sz="4800" spc="-30"/>
              <a:t>Scombrotoxin</a:t>
            </a:r>
            <a:endParaRPr sz="4800"/>
          </a:p>
          <a:p>
            <a:pPr algn="ctr" marL="1322070">
              <a:lnSpc>
                <a:spcPct val="100000"/>
              </a:lnSpc>
              <a:spcBef>
                <a:spcPts val="25"/>
              </a:spcBef>
            </a:pPr>
            <a:r>
              <a:rPr dirty="0" sz="4400" spc="-10"/>
              <a:t>(histamine</a:t>
            </a:r>
            <a:r>
              <a:rPr dirty="0" sz="4400" spc="-40"/>
              <a:t> </a:t>
            </a:r>
            <a:r>
              <a:rPr dirty="0" sz="4400" spc="-5"/>
              <a:t>poisoning)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9872" y="487680"/>
            <a:ext cx="8112759" cy="6003290"/>
            <a:chOff x="499872" y="487680"/>
            <a:chExt cx="8112759" cy="6003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872" y="487680"/>
              <a:ext cx="8112252" cy="34549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6558" y="3943070"/>
              <a:ext cx="1991512" cy="24270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2675" y="3931729"/>
              <a:ext cx="2197760" cy="25552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60770" y="3929888"/>
              <a:ext cx="2201545" cy="2559050"/>
            </a:xfrm>
            <a:custGeom>
              <a:avLst/>
              <a:gdLst/>
              <a:ahLst/>
              <a:cxnLst/>
              <a:rect l="l" t="t" r="r" b="b"/>
              <a:pathLst>
                <a:path w="2201545" h="2559050">
                  <a:moveTo>
                    <a:pt x="497839" y="0"/>
                  </a:moveTo>
                  <a:lnTo>
                    <a:pt x="2201545" y="391160"/>
                  </a:lnTo>
                  <a:lnTo>
                    <a:pt x="1703704" y="2558999"/>
                  </a:lnTo>
                  <a:lnTo>
                    <a:pt x="0" y="2167750"/>
                  </a:lnTo>
                  <a:lnTo>
                    <a:pt x="4978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65348" y="5335524"/>
              <a:ext cx="814069" cy="772795"/>
            </a:xfrm>
            <a:custGeom>
              <a:avLst/>
              <a:gdLst/>
              <a:ahLst/>
              <a:cxnLst/>
              <a:rect l="l" t="t" r="r" b="b"/>
              <a:pathLst>
                <a:path w="814070" h="772795">
                  <a:moveTo>
                    <a:pt x="685038" y="0"/>
                  </a:moveTo>
                  <a:lnTo>
                    <a:pt x="128777" y="0"/>
                  </a:lnTo>
                  <a:lnTo>
                    <a:pt x="78652" y="10120"/>
                  </a:lnTo>
                  <a:lnTo>
                    <a:pt x="37718" y="37718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89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7" y="772668"/>
                  </a:lnTo>
                  <a:lnTo>
                    <a:pt x="685038" y="772668"/>
                  </a:lnTo>
                  <a:lnTo>
                    <a:pt x="735163" y="762547"/>
                  </a:lnTo>
                  <a:lnTo>
                    <a:pt x="776096" y="734949"/>
                  </a:lnTo>
                  <a:lnTo>
                    <a:pt x="803695" y="694015"/>
                  </a:lnTo>
                  <a:lnTo>
                    <a:pt x="813815" y="643889"/>
                  </a:lnTo>
                  <a:lnTo>
                    <a:pt x="813815" y="128778"/>
                  </a:lnTo>
                  <a:lnTo>
                    <a:pt x="803695" y="78652"/>
                  </a:lnTo>
                  <a:lnTo>
                    <a:pt x="776096" y="37718"/>
                  </a:lnTo>
                  <a:lnTo>
                    <a:pt x="735163" y="10120"/>
                  </a:lnTo>
                  <a:lnTo>
                    <a:pt x="685038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165348" y="5335524"/>
              <a:ext cx="814069" cy="772795"/>
            </a:xfrm>
            <a:custGeom>
              <a:avLst/>
              <a:gdLst/>
              <a:ahLst/>
              <a:cxnLst/>
              <a:rect l="l" t="t" r="r" b="b"/>
              <a:pathLst>
                <a:path w="81407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8" y="37718"/>
                  </a:lnTo>
                  <a:lnTo>
                    <a:pt x="78652" y="10120"/>
                  </a:lnTo>
                  <a:lnTo>
                    <a:pt x="128777" y="0"/>
                  </a:lnTo>
                  <a:lnTo>
                    <a:pt x="685038" y="0"/>
                  </a:lnTo>
                  <a:lnTo>
                    <a:pt x="735163" y="10120"/>
                  </a:lnTo>
                  <a:lnTo>
                    <a:pt x="776096" y="37718"/>
                  </a:lnTo>
                  <a:lnTo>
                    <a:pt x="803695" y="78652"/>
                  </a:lnTo>
                  <a:lnTo>
                    <a:pt x="813815" y="128778"/>
                  </a:lnTo>
                  <a:lnTo>
                    <a:pt x="813815" y="643889"/>
                  </a:lnTo>
                  <a:lnTo>
                    <a:pt x="803695" y="694015"/>
                  </a:lnTo>
                  <a:lnTo>
                    <a:pt x="776096" y="734949"/>
                  </a:lnTo>
                  <a:lnTo>
                    <a:pt x="735163" y="762547"/>
                  </a:lnTo>
                  <a:lnTo>
                    <a:pt x="685038" y="772668"/>
                  </a:lnTo>
                  <a:lnTo>
                    <a:pt x="128777" y="772668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89"/>
                  </a:lnTo>
                  <a:lnTo>
                    <a:pt x="0" y="12877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314191" y="5406949"/>
            <a:ext cx="5010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UE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51832" y="5318759"/>
            <a:ext cx="826135" cy="784860"/>
            <a:chOff x="4751832" y="5318759"/>
            <a:chExt cx="826135" cy="784860"/>
          </a:xfrm>
        </p:grpSpPr>
        <p:sp>
          <p:nvSpPr>
            <p:cNvPr id="11" name="object 11"/>
            <p:cNvSpPr/>
            <p:nvPr/>
          </p:nvSpPr>
          <p:spPr>
            <a:xfrm>
              <a:off x="4757928" y="5324855"/>
              <a:ext cx="814069" cy="772795"/>
            </a:xfrm>
            <a:custGeom>
              <a:avLst/>
              <a:gdLst/>
              <a:ahLst/>
              <a:cxnLst/>
              <a:rect l="l" t="t" r="r" b="b"/>
              <a:pathLst>
                <a:path w="814070" h="772795">
                  <a:moveTo>
                    <a:pt x="685038" y="0"/>
                  </a:moveTo>
                  <a:lnTo>
                    <a:pt x="128777" y="0"/>
                  </a:lnTo>
                  <a:lnTo>
                    <a:pt x="78652" y="10120"/>
                  </a:lnTo>
                  <a:lnTo>
                    <a:pt x="37719" y="37719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9" y="734949"/>
                  </a:lnTo>
                  <a:lnTo>
                    <a:pt x="78652" y="762547"/>
                  </a:lnTo>
                  <a:lnTo>
                    <a:pt x="128777" y="772668"/>
                  </a:lnTo>
                  <a:lnTo>
                    <a:pt x="685038" y="772668"/>
                  </a:lnTo>
                  <a:lnTo>
                    <a:pt x="735163" y="762547"/>
                  </a:lnTo>
                  <a:lnTo>
                    <a:pt x="776097" y="734949"/>
                  </a:lnTo>
                  <a:lnTo>
                    <a:pt x="803695" y="694015"/>
                  </a:lnTo>
                  <a:lnTo>
                    <a:pt x="813816" y="643890"/>
                  </a:lnTo>
                  <a:lnTo>
                    <a:pt x="813816" y="128778"/>
                  </a:lnTo>
                  <a:lnTo>
                    <a:pt x="803695" y="78652"/>
                  </a:lnTo>
                  <a:lnTo>
                    <a:pt x="776097" y="37719"/>
                  </a:lnTo>
                  <a:lnTo>
                    <a:pt x="735163" y="10120"/>
                  </a:lnTo>
                  <a:lnTo>
                    <a:pt x="68503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57928" y="5324855"/>
              <a:ext cx="814069" cy="772795"/>
            </a:xfrm>
            <a:custGeom>
              <a:avLst/>
              <a:gdLst/>
              <a:ahLst/>
              <a:cxnLst/>
              <a:rect l="l" t="t" r="r" b="b"/>
              <a:pathLst>
                <a:path w="81407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9" y="37719"/>
                  </a:lnTo>
                  <a:lnTo>
                    <a:pt x="78652" y="10120"/>
                  </a:lnTo>
                  <a:lnTo>
                    <a:pt x="128777" y="0"/>
                  </a:lnTo>
                  <a:lnTo>
                    <a:pt x="685038" y="0"/>
                  </a:lnTo>
                  <a:lnTo>
                    <a:pt x="735163" y="10120"/>
                  </a:lnTo>
                  <a:lnTo>
                    <a:pt x="776097" y="37719"/>
                  </a:lnTo>
                  <a:lnTo>
                    <a:pt x="803695" y="78652"/>
                  </a:lnTo>
                  <a:lnTo>
                    <a:pt x="813816" y="128778"/>
                  </a:lnTo>
                  <a:lnTo>
                    <a:pt x="813816" y="643890"/>
                  </a:lnTo>
                  <a:lnTo>
                    <a:pt x="803695" y="694015"/>
                  </a:lnTo>
                  <a:lnTo>
                    <a:pt x="776097" y="734949"/>
                  </a:lnTo>
                  <a:lnTo>
                    <a:pt x="735163" y="762547"/>
                  </a:lnTo>
                  <a:lnTo>
                    <a:pt x="685038" y="772668"/>
                  </a:lnTo>
                  <a:lnTo>
                    <a:pt x="128777" y="772668"/>
                  </a:lnTo>
                  <a:lnTo>
                    <a:pt x="78652" y="762547"/>
                  </a:lnTo>
                  <a:lnTo>
                    <a:pt x="37719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886325" y="5406949"/>
            <a:ext cx="5664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1F3863"/>
                </a:solidFill>
                <a:latin typeface="Calibri"/>
                <a:cs typeface="Calibri"/>
              </a:rPr>
              <a:t>GOLD</a:t>
            </a:r>
            <a:endParaRPr sz="1800">
              <a:latin typeface="Calibri"/>
              <a:cs typeface="Calibri"/>
            </a:endParaRPr>
          </a:p>
          <a:p>
            <a:pPr marL="40005">
              <a:lnSpc>
                <a:spcPct val="100000"/>
              </a:lnSpc>
            </a:pPr>
            <a:r>
              <a:rPr dirty="0" sz="1800" b="1">
                <a:solidFill>
                  <a:srgbClr val="1F3863"/>
                </a:solidFill>
                <a:latin typeface="Calibri"/>
                <a:cs typeface="Calibri"/>
              </a:rPr>
              <a:t>Book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155" y="2136648"/>
            <a:ext cx="8226552" cy="25054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2174" y="808685"/>
            <a:ext cx="681482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25"/>
              <a:t>Process-Related</a:t>
            </a:r>
            <a:r>
              <a:rPr dirty="0" sz="5400" spc="-20"/>
              <a:t> </a:t>
            </a:r>
            <a:r>
              <a:rPr dirty="0" sz="5400" spc="-25"/>
              <a:t>Hazards</a:t>
            </a:r>
            <a:endParaRPr sz="5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7310" y="524967"/>
            <a:ext cx="681482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25"/>
              <a:t>Process-Related</a:t>
            </a:r>
            <a:r>
              <a:rPr dirty="0" sz="5400" spc="-20"/>
              <a:t> </a:t>
            </a:r>
            <a:r>
              <a:rPr dirty="0" sz="5400" spc="-25"/>
              <a:t>Hazards</a:t>
            </a:r>
            <a:endParaRPr sz="5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295" y="1571244"/>
            <a:ext cx="8040624" cy="22890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" y="3925823"/>
            <a:ext cx="8068056" cy="199796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17931"/>
            <a:ext cx="8354568" cy="37840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6403" y="4056888"/>
            <a:ext cx="7760208" cy="22021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75913" y="1970659"/>
            <a:ext cx="3684904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0"/>
              <a:t>Food</a:t>
            </a:r>
            <a:r>
              <a:rPr dirty="0" sz="4800" spc="-60"/>
              <a:t> </a:t>
            </a:r>
            <a:r>
              <a:rPr dirty="0" sz="4800" spc="-15"/>
              <a:t>Allergens</a:t>
            </a:r>
            <a:endParaRPr sz="4800"/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188" y="1078991"/>
            <a:ext cx="8383524" cy="23682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1052" y="269240"/>
            <a:ext cx="458978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30"/>
              <a:t>Physical</a:t>
            </a:r>
            <a:r>
              <a:rPr dirty="0" sz="5400" spc="-35"/>
              <a:t> </a:t>
            </a:r>
            <a:r>
              <a:rPr dirty="0" sz="5400" spc="-25"/>
              <a:t>Hazards</a:t>
            </a:r>
            <a:endParaRPr sz="5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616" y="3805428"/>
            <a:ext cx="7016496" cy="180593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2362" y="570433"/>
            <a:ext cx="6804659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30"/>
              <a:t>Physical</a:t>
            </a:r>
            <a:r>
              <a:rPr dirty="0" sz="5400" spc="-10"/>
              <a:t> </a:t>
            </a:r>
            <a:r>
              <a:rPr dirty="0" sz="5400" spc="-25"/>
              <a:t>Hazard</a:t>
            </a:r>
            <a:r>
              <a:rPr dirty="0" sz="5400" spc="-30"/>
              <a:t> </a:t>
            </a:r>
            <a:r>
              <a:rPr dirty="0" sz="5400" spc="-20"/>
              <a:t>Controls</a:t>
            </a:r>
            <a:endParaRPr sz="5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095" y="1658111"/>
            <a:ext cx="8455152" cy="19446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3695700"/>
            <a:ext cx="8449056" cy="20177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0104" y="904748"/>
            <a:ext cx="572452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Preliminary</a:t>
            </a:r>
            <a:r>
              <a:rPr dirty="0" spc="-20"/>
              <a:t> Steps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in</a:t>
            </a:r>
            <a:r>
              <a:rPr dirty="0" spc="-15"/>
              <a:t> </a:t>
            </a:r>
            <a:r>
              <a:rPr dirty="0" spc="-10"/>
              <a:t>Developing </a:t>
            </a:r>
            <a:r>
              <a:rPr dirty="0" spc="-5"/>
              <a:t>a</a:t>
            </a:r>
            <a:r>
              <a:rPr dirty="0" spc="-15"/>
              <a:t> HACCP </a:t>
            </a:r>
            <a:r>
              <a:rPr dirty="0" spc="-5"/>
              <a:t>Plan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31" y="307847"/>
            <a:ext cx="2267711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691" y="3221735"/>
            <a:ext cx="8209788" cy="18577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495" y="2121407"/>
            <a:ext cx="8078724" cy="25450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6002" y="1028191"/>
            <a:ext cx="326453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7765" algn="l"/>
              </a:tabLst>
            </a:pPr>
            <a:r>
              <a:rPr dirty="0" sz="5400" spc="-10"/>
              <a:t>Get	</a:t>
            </a:r>
            <a:r>
              <a:rPr dirty="0" sz="5400" spc="-20"/>
              <a:t>Ready</a:t>
            </a:r>
            <a:r>
              <a:rPr dirty="0" sz="5400" spc="-75"/>
              <a:t> </a:t>
            </a:r>
            <a:r>
              <a:rPr dirty="0" sz="5400"/>
              <a:t>!</a:t>
            </a:r>
            <a:endParaRPr sz="54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6724" y="899540"/>
            <a:ext cx="810450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5"/>
              <a:t>HACCP TEAM</a:t>
            </a:r>
            <a:r>
              <a:rPr dirty="0" sz="4800" spc="-5"/>
              <a:t> </a:t>
            </a:r>
            <a:r>
              <a:rPr dirty="0" sz="5400" spc="-50"/>
              <a:t>…</a:t>
            </a:r>
            <a:r>
              <a:rPr dirty="0" sz="4800" spc="-50"/>
              <a:t>Who’s</a:t>
            </a:r>
            <a:r>
              <a:rPr dirty="0" sz="4800" spc="-15"/>
              <a:t> </a:t>
            </a:r>
            <a:r>
              <a:rPr dirty="0" sz="4800" spc="-25"/>
              <a:t>involved</a:t>
            </a:r>
            <a:r>
              <a:rPr dirty="0" sz="4800" spc="-5"/>
              <a:t> </a:t>
            </a:r>
            <a:r>
              <a:rPr dirty="0" sz="4800"/>
              <a:t>?</a:t>
            </a:r>
            <a:endParaRPr sz="4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0096" y="2261616"/>
            <a:ext cx="6464808" cy="3886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26235" y="2277567"/>
            <a:ext cx="6221730" cy="8750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345"/>
              </a:lnSpc>
              <a:spcBef>
                <a:spcPts val="95"/>
              </a:spcBef>
              <a:tabLst>
                <a:tab pos="4703445" algn="l"/>
              </a:tabLst>
            </a:pPr>
            <a:r>
              <a:rPr dirty="0" sz="2800" spc="-15" b="1">
                <a:latin typeface="Calibri"/>
                <a:cs typeface="Calibri"/>
              </a:rPr>
              <a:t>Managers	</a:t>
            </a:r>
            <a:r>
              <a:rPr dirty="0" sz="2800" spc="-10" b="1">
                <a:latin typeface="Calibri"/>
                <a:cs typeface="Calibri"/>
              </a:rPr>
              <a:t>Sanitation</a:t>
            </a:r>
            <a:endParaRPr sz="2800">
              <a:latin typeface="Calibri"/>
              <a:cs typeface="Calibri"/>
            </a:endParaRPr>
          </a:p>
          <a:p>
            <a:pPr marL="1870075">
              <a:lnSpc>
                <a:spcPts val="3345"/>
              </a:lnSpc>
            </a:pPr>
            <a:r>
              <a:rPr dirty="0" sz="2800" spc="-10" b="1">
                <a:latin typeface="Calibri"/>
                <a:cs typeface="Calibri"/>
              </a:rPr>
              <a:t>Processing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095" y="1885188"/>
            <a:ext cx="8346948" cy="30464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3814" y="801370"/>
            <a:ext cx="462216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35"/>
              <a:t>What’s</a:t>
            </a:r>
            <a:r>
              <a:rPr dirty="0" sz="5400" spc="-30"/>
              <a:t> </a:t>
            </a:r>
            <a:r>
              <a:rPr dirty="0" sz="4800" spc="-25"/>
              <a:t>involved</a:t>
            </a:r>
            <a:r>
              <a:rPr dirty="0" sz="4800" spc="-35"/>
              <a:t> </a:t>
            </a:r>
            <a:r>
              <a:rPr dirty="0" sz="4800"/>
              <a:t>?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980" y="999744"/>
            <a:ext cx="8179308" cy="51038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414" y="300685"/>
            <a:ext cx="462153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35"/>
              <a:t>What’s </a:t>
            </a:r>
            <a:r>
              <a:rPr dirty="0" sz="4800" spc="-25"/>
              <a:t>involved</a:t>
            </a:r>
            <a:r>
              <a:rPr dirty="0" sz="4800" spc="-30"/>
              <a:t> </a:t>
            </a:r>
            <a:r>
              <a:rPr dirty="0" sz="4800"/>
              <a:t>?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836167" y="4057650"/>
            <a:ext cx="7471409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>
                <a:solidFill>
                  <a:srgbClr val="44536A"/>
                </a:solidFill>
                <a:latin typeface="Calibri"/>
                <a:cs typeface="Calibri"/>
              </a:rPr>
              <a:t>Useful </a:t>
            </a:r>
            <a:r>
              <a:rPr dirty="0" sz="4400" spc="-15">
                <a:solidFill>
                  <a:srgbClr val="44536A"/>
                </a:solidFill>
                <a:latin typeface="Calibri"/>
                <a:cs typeface="Calibri"/>
              </a:rPr>
              <a:t>Product</a:t>
            </a:r>
            <a:r>
              <a:rPr dirty="0" sz="44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4400" spc="-5">
                <a:solidFill>
                  <a:srgbClr val="44536A"/>
                </a:solidFill>
                <a:latin typeface="Calibri"/>
                <a:cs typeface="Calibri"/>
              </a:rPr>
              <a:t>Description</a:t>
            </a:r>
            <a:r>
              <a:rPr dirty="0" sz="4400">
                <a:solidFill>
                  <a:srgbClr val="44536A"/>
                </a:solidFill>
                <a:latin typeface="Calibri"/>
                <a:cs typeface="Calibri"/>
              </a:rPr>
              <a:t> Chart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35323" y="4927091"/>
            <a:ext cx="1684020" cy="474345"/>
            <a:chOff x="3735323" y="4927091"/>
            <a:chExt cx="1684020" cy="474345"/>
          </a:xfrm>
        </p:grpSpPr>
        <p:sp>
          <p:nvSpPr>
            <p:cNvPr id="6" name="object 6"/>
            <p:cNvSpPr/>
            <p:nvPr/>
          </p:nvSpPr>
          <p:spPr>
            <a:xfrm>
              <a:off x="3741419" y="4933187"/>
              <a:ext cx="1671955" cy="462280"/>
            </a:xfrm>
            <a:custGeom>
              <a:avLst/>
              <a:gdLst/>
              <a:ahLst/>
              <a:cxnLst/>
              <a:rect l="l" t="t" r="r" b="b"/>
              <a:pathLst>
                <a:path w="1671954" h="462279">
                  <a:moveTo>
                    <a:pt x="1594865" y="0"/>
                  </a:moveTo>
                  <a:lnTo>
                    <a:pt x="76962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09"/>
                  </a:lnTo>
                  <a:lnTo>
                    <a:pt x="6042" y="414783"/>
                  </a:lnTo>
                  <a:lnTo>
                    <a:pt x="22526" y="439245"/>
                  </a:lnTo>
                  <a:lnTo>
                    <a:pt x="46988" y="455729"/>
                  </a:lnTo>
                  <a:lnTo>
                    <a:pt x="76962" y="461772"/>
                  </a:lnTo>
                  <a:lnTo>
                    <a:pt x="1594865" y="461772"/>
                  </a:lnTo>
                  <a:lnTo>
                    <a:pt x="1624839" y="455729"/>
                  </a:lnTo>
                  <a:lnTo>
                    <a:pt x="1649301" y="439245"/>
                  </a:lnTo>
                  <a:lnTo>
                    <a:pt x="1665785" y="414783"/>
                  </a:lnTo>
                  <a:lnTo>
                    <a:pt x="1671827" y="384809"/>
                  </a:lnTo>
                  <a:lnTo>
                    <a:pt x="1671827" y="76962"/>
                  </a:lnTo>
                  <a:lnTo>
                    <a:pt x="1665785" y="46988"/>
                  </a:lnTo>
                  <a:lnTo>
                    <a:pt x="1649301" y="22526"/>
                  </a:lnTo>
                  <a:lnTo>
                    <a:pt x="1624839" y="6042"/>
                  </a:lnTo>
                  <a:lnTo>
                    <a:pt x="159486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41419" y="4933187"/>
              <a:ext cx="1671955" cy="462280"/>
            </a:xfrm>
            <a:custGeom>
              <a:avLst/>
              <a:gdLst/>
              <a:ahLst/>
              <a:cxnLst/>
              <a:rect l="l" t="t" r="r" b="b"/>
              <a:pathLst>
                <a:path w="1671954" h="462279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2" y="0"/>
                  </a:lnTo>
                  <a:lnTo>
                    <a:pt x="1594865" y="0"/>
                  </a:lnTo>
                  <a:lnTo>
                    <a:pt x="1624839" y="6042"/>
                  </a:lnTo>
                  <a:lnTo>
                    <a:pt x="1649301" y="22526"/>
                  </a:lnTo>
                  <a:lnTo>
                    <a:pt x="1665785" y="46988"/>
                  </a:lnTo>
                  <a:lnTo>
                    <a:pt x="1671827" y="76962"/>
                  </a:lnTo>
                  <a:lnTo>
                    <a:pt x="1671827" y="384809"/>
                  </a:lnTo>
                  <a:lnTo>
                    <a:pt x="1665785" y="414783"/>
                  </a:lnTo>
                  <a:lnTo>
                    <a:pt x="1649301" y="439245"/>
                  </a:lnTo>
                  <a:lnTo>
                    <a:pt x="1624839" y="455729"/>
                  </a:lnTo>
                  <a:lnTo>
                    <a:pt x="1594865" y="461772"/>
                  </a:lnTo>
                  <a:lnTo>
                    <a:pt x="76962" y="461772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09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070984" y="4943347"/>
            <a:ext cx="9937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6220" y="1318260"/>
            <a:ext cx="8585200" cy="5135245"/>
            <a:chOff x="236220" y="1318260"/>
            <a:chExt cx="8585200" cy="5135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6220" y="1318260"/>
              <a:ext cx="8584692" cy="23713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7306" y="2990989"/>
              <a:ext cx="3076308" cy="34623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93235" y="5263895"/>
              <a:ext cx="1470660" cy="772795"/>
            </a:xfrm>
            <a:custGeom>
              <a:avLst/>
              <a:gdLst/>
              <a:ahLst/>
              <a:cxnLst/>
              <a:rect l="l" t="t" r="r" b="b"/>
              <a:pathLst>
                <a:path w="1470660" h="772795">
                  <a:moveTo>
                    <a:pt x="1341881" y="0"/>
                  </a:moveTo>
                  <a:lnTo>
                    <a:pt x="128777" y="0"/>
                  </a:lnTo>
                  <a:lnTo>
                    <a:pt x="78652" y="10120"/>
                  </a:lnTo>
                  <a:lnTo>
                    <a:pt x="37719" y="37718"/>
                  </a:lnTo>
                  <a:lnTo>
                    <a:pt x="10120" y="78652"/>
                  </a:lnTo>
                  <a:lnTo>
                    <a:pt x="0" y="128777"/>
                  </a:lnTo>
                  <a:lnTo>
                    <a:pt x="0" y="643889"/>
                  </a:lnTo>
                  <a:lnTo>
                    <a:pt x="10120" y="694015"/>
                  </a:lnTo>
                  <a:lnTo>
                    <a:pt x="37719" y="734948"/>
                  </a:lnTo>
                  <a:lnTo>
                    <a:pt x="78652" y="762547"/>
                  </a:lnTo>
                  <a:lnTo>
                    <a:pt x="128777" y="772667"/>
                  </a:lnTo>
                  <a:lnTo>
                    <a:pt x="1341881" y="772667"/>
                  </a:lnTo>
                  <a:lnTo>
                    <a:pt x="1392007" y="762547"/>
                  </a:lnTo>
                  <a:lnTo>
                    <a:pt x="1432940" y="734948"/>
                  </a:lnTo>
                  <a:lnTo>
                    <a:pt x="1460539" y="694015"/>
                  </a:lnTo>
                  <a:lnTo>
                    <a:pt x="1470660" y="643889"/>
                  </a:lnTo>
                  <a:lnTo>
                    <a:pt x="1470660" y="128777"/>
                  </a:lnTo>
                  <a:lnTo>
                    <a:pt x="1460539" y="78652"/>
                  </a:lnTo>
                  <a:lnTo>
                    <a:pt x="1432941" y="37718"/>
                  </a:lnTo>
                  <a:lnTo>
                    <a:pt x="1392007" y="10120"/>
                  </a:lnTo>
                  <a:lnTo>
                    <a:pt x="1341881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93235" y="5263895"/>
              <a:ext cx="1470660" cy="772795"/>
            </a:xfrm>
            <a:custGeom>
              <a:avLst/>
              <a:gdLst/>
              <a:ahLst/>
              <a:cxnLst/>
              <a:rect l="l" t="t" r="r" b="b"/>
              <a:pathLst>
                <a:path w="1470660" h="772795">
                  <a:moveTo>
                    <a:pt x="0" y="128777"/>
                  </a:moveTo>
                  <a:lnTo>
                    <a:pt x="10120" y="78652"/>
                  </a:lnTo>
                  <a:lnTo>
                    <a:pt x="37719" y="37718"/>
                  </a:lnTo>
                  <a:lnTo>
                    <a:pt x="78652" y="10120"/>
                  </a:lnTo>
                  <a:lnTo>
                    <a:pt x="128777" y="0"/>
                  </a:lnTo>
                  <a:lnTo>
                    <a:pt x="1341881" y="0"/>
                  </a:lnTo>
                  <a:lnTo>
                    <a:pt x="1392007" y="10120"/>
                  </a:lnTo>
                  <a:lnTo>
                    <a:pt x="1432941" y="37718"/>
                  </a:lnTo>
                  <a:lnTo>
                    <a:pt x="1460539" y="78652"/>
                  </a:lnTo>
                  <a:lnTo>
                    <a:pt x="1470660" y="128777"/>
                  </a:lnTo>
                  <a:lnTo>
                    <a:pt x="1470660" y="643889"/>
                  </a:lnTo>
                  <a:lnTo>
                    <a:pt x="1460539" y="694015"/>
                  </a:lnTo>
                  <a:lnTo>
                    <a:pt x="1432940" y="734948"/>
                  </a:lnTo>
                  <a:lnTo>
                    <a:pt x="1392007" y="762547"/>
                  </a:lnTo>
                  <a:lnTo>
                    <a:pt x="1341881" y="772667"/>
                  </a:lnTo>
                  <a:lnTo>
                    <a:pt x="128777" y="772667"/>
                  </a:lnTo>
                  <a:lnTo>
                    <a:pt x="78652" y="762547"/>
                  </a:lnTo>
                  <a:lnTo>
                    <a:pt x="37719" y="734948"/>
                  </a:lnTo>
                  <a:lnTo>
                    <a:pt x="10120" y="694015"/>
                  </a:lnTo>
                  <a:lnTo>
                    <a:pt x="0" y="643889"/>
                  </a:lnTo>
                  <a:lnTo>
                    <a:pt x="0" y="128777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64611" y="467613"/>
            <a:ext cx="495808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"/>
              <a:t>Definitions</a:t>
            </a:r>
            <a:r>
              <a:rPr dirty="0" sz="4400" spc="-20"/>
              <a:t> </a:t>
            </a:r>
            <a:r>
              <a:rPr dirty="0" sz="4400"/>
              <a:t>and</a:t>
            </a:r>
            <a:r>
              <a:rPr dirty="0" sz="4400" spc="-10"/>
              <a:t> </a:t>
            </a:r>
            <a:r>
              <a:rPr dirty="0" sz="4400" spc="-80"/>
              <a:t>Terms</a:t>
            </a:r>
            <a:endParaRPr sz="4400"/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  <p:sp>
        <p:nvSpPr>
          <p:cNvPr id="8" name="object 8"/>
          <p:cNvSpPr txBox="1"/>
          <p:nvPr/>
        </p:nvSpPr>
        <p:spPr>
          <a:xfrm>
            <a:off x="3817746" y="5242686"/>
            <a:ext cx="141986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Appendix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400">
              <a:latin typeface="Calibri"/>
              <a:cs typeface="Calibri"/>
            </a:endParaRPr>
          </a:p>
          <a:p>
            <a:pPr marL="144780">
              <a:lnSpc>
                <a:spcPct val="100000"/>
              </a:lnSpc>
            </a:pP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241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395" y="1682495"/>
            <a:ext cx="8133588" cy="39441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6091" y="583438"/>
            <a:ext cx="728916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5"/>
              <a:t>Processing</a:t>
            </a:r>
            <a:r>
              <a:rPr dirty="0" sz="5400" spc="-20"/>
              <a:t> Steps</a:t>
            </a:r>
            <a:r>
              <a:rPr dirty="0" sz="5400" spc="20"/>
              <a:t> </a:t>
            </a:r>
            <a:r>
              <a:rPr dirty="0" sz="4800" spc="-25"/>
              <a:t>involved</a:t>
            </a:r>
            <a:r>
              <a:rPr dirty="0" sz="4800" spc="-10"/>
              <a:t> </a:t>
            </a:r>
            <a:r>
              <a:rPr dirty="0" sz="4800"/>
              <a:t>?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59161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376" y="296828"/>
            <a:ext cx="8116570" cy="1590675"/>
          </a:xfrm>
          <a:prstGeom prst="rect"/>
        </p:spPr>
        <p:txBody>
          <a:bodyPr wrap="square" lIns="0" tIns="1352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dirty="0" sz="4800" spc="-20"/>
              <a:t>Introduce</a:t>
            </a:r>
            <a:r>
              <a:rPr dirty="0" sz="4800" spc="5"/>
              <a:t> </a:t>
            </a:r>
            <a:r>
              <a:rPr dirty="0" sz="4800" spc="-10"/>
              <a:t>XYZ</a:t>
            </a:r>
            <a:r>
              <a:rPr dirty="0" sz="4800" spc="-15"/>
              <a:t> </a:t>
            </a:r>
            <a:r>
              <a:rPr dirty="0" sz="4800" spc="-25"/>
              <a:t>Seafood</a:t>
            </a:r>
            <a:r>
              <a:rPr dirty="0" sz="4800" spc="-15"/>
              <a:t> Company</a:t>
            </a:r>
            <a:endParaRPr sz="4800"/>
          </a:p>
          <a:p>
            <a:pPr marL="4156710">
              <a:lnSpc>
                <a:spcPct val="100000"/>
              </a:lnSpc>
              <a:spcBef>
                <a:spcPts val="800"/>
              </a:spcBef>
            </a:pPr>
            <a:r>
              <a:rPr dirty="0" spc="-10"/>
              <a:t>(see</a:t>
            </a:r>
            <a:r>
              <a:rPr dirty="0" spc="-30"/>
              <a:t> </a:t>
            </a:r>
            <a:r>
              <a:rPr dirty="0" spc="-10"/>
              <a:t>pages</a:t>
            </a:r>
            <a:r>
              <a:rPr dirty="0" spc="-15"/>
              <a:t> </a:t>
            </a:r>
            <a:r>
              <a:rPr dirty="0" spc="-5"/>
              <a:t>74</a:t>
            </a:r>
            <a:r>
              <a:rPr dirty="0" spc="-10"/>
              <a:t> </a:t>
            </a:r>
            <a:r>
              <a:rPr dirty="0" spc="-5"/>
              <a:t>–</a:t>
            </a:r>
            <a:r>
              <a:rPr dirty="0" spc="-30"/>
              <a:t> </a:t>
            </a:r>
            <a:r>
              <a:rPr dirty="0" spc="-5"/>
              <a:t>76)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" y="1062227"/>
            <a:ext cx="8072628" cy="48691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16682" y="490854"/>
            <a:ext cx="515747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"/>
              <a:t>XYZ</a:t>
            </a:r>
            <a:r>
              <a:rPr dirty="0" sz="4800" spc="-25"/>
              <a:t> </a:t>
            </a:r>
            <a:r>
              <a:rPr dirty="0" sz="4800" spc="-15"/>
              <a:t>Processing</a:t>
            </a:r>
            <a:r>
              <a:rPr dirty="0" sz="4800" spc="-25"/>
              <a:t> </a:t>
            </a:r>
            <a:r>
              <a:rPr dirty="0" sz="4800" spc="-20"/>
              <a:t>Steps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1729" y="931291"/>
            <a:ext cx="63157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34920" algn="l"/>
              </a:tabLst>
            </a:pPr>
            <a:r>
              <a:rPr dirty="0" spc="-5">
                <a:solidFill>
                  <a:srgbClr val="1F3863"/>
                </a:solidFill>
              </a:rPr>
              <a:t>Principle 1:	</a:t>
            </a:r>
            <a:r>
              <a:rPr dirty="0" spc="-10">
                <a:solidFill>
                  <a:srgbClr val="1F3863"/>
                </a:solidFill>
              </a:rPr>
              <a:t>HAZARD</a:t>
            </a:r>
            <a:r>
              <a:rPr dirty="0" spc="-60">
                <a:solidFill>
                  <a:srgbClr val="1F3863"/>
                </a:solidFill>
              </a:rPr>
              <a:t> </a:t>
            </a:r>
            <a:r>
              <a:rPr dirty="0" spc="-50">
                <a:solidFill>
                  <a:srgbClr val="1F3863"/>
                </a:solidFill>
              </a:rPr>
              <a:t>ANALYSIS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" y="254508"/>
            <a:ext cx="2266188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972" y="2915411"/>
            <a:ext cx="8334756" cy="230428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559" y="1601724"/>
            <a:ext cx="8133588" cy="20970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3354" y="606679"/>
            <a:ext cx="29083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">
                <a:solidFill>
                  <a:srgbClr val="1F3863"/>
                </a:solidFill>
              </a:rPr>
              <a:t>Key</a:t>
            </a:r>
            <a:r>
              <a:rPr dirty="0" spc="-85">
                <a:solidFill>
                  <a:srgbClr val="1F3863"/>
                </a:solidFill>
              </a:rPr>
              <a:t> </a:t>
            </a:r>
            <a:r>
              <a:rPr dirty="0" spc="-10">
                <a:solidFill>
                  <a:srgbClr val="1F3863"/>
                </a:solidFill>
              </a:rPr>
              <a:t>Definition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33950" y="3891229"/>
            <a:ext cx="2175510" cy="1489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3200">
                <a:solidFill>
                  <a:srgbClr val="1F3863"/>
                </a:solidFill>
                <a:latin typeface="Calibri"/>
                <a:cs typeface="Calibri"/>
              </a:rPr>
              <a:t>B</a:t>
            </a:r>
            <a:r>
              <a:rPr dirty="0" sz="3200" spc="-10">
                <a:solidFill>
                  <a:srgbClr val="1F3863"/>
                </a:solidFill>
                <a:latin typeface="Calibri"/>
                <a:cs typeface="Calibri"/>
              </a:rPr>
              <a:t>i</a:t>
            </a:r>
            <a:r>
              <a:rPr dirty="0" sz="3200" spc="-5">
                <a:solidFill>
                  <a:srgbClr val="1F3863"/>
                </a:solidFill>
                <a:latin typeface="Calibri"/>
                <a:cs typeface="Calibri"/>
              </a:rPr>
              <a:t>ologi</a:t>
            </a:r>
            <a:r>
              <a:rPr dirty="0" sz="3200" spc="-30">
                <a:solidFill>
                  <a:srgbClr val="1F3863"/>
                </a:solidFill>
                <a:latin typeface="Calibri"/>
                <a:cs typeface="Calibri"/>
              </a:rPr>
              <a:t>c</a:t>
            </a:r>
            <a:r>
              <a:rPr dirty="0" sz="3200">
                <a:solidFill>
                  <a:srgbClr val="1F3863"/>
                </a:solidFill>
                <a:latin typeface="Calibri"/>
                <a:cs typeface="Calibri"/>
              </a:rPr>
              <a:t>al</a:t>
            </a:r>
            <a:endParaRPr sz="32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3200" spc="-10">
                <a:solidFill>
                  <a:srgbClr val="1F3863"/>
                </a:solidFill>
                <a:latin typeface="Calibri"/>
                <a:cs typeface="Calibri"/>
              </a:rPr>
              <a:t>Chemical</a:t>
            </a:r>
            <a:endParaRPr sz="32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Physical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1398" y="4199077"/>
            <a:ext cx="1956435" cy="1002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24485" marR="5080" indent="-312420">
              <a:lnSpc>
                <a:spcPct val="100000"/>
              </a:lnSpc>
              <a:spcBef>
                <a:spcPts val="105"/>
              </a:spcBef>
            </a:pPr>
            <a:r>
              <a:rPr dirty="0" sz="3200" spc="-15">
                <a:solidFill>
                  <a:srgbClr val="1F3863"/>
                </a:solidFill>
                <a:latin typeface="Calibri"/>
                <a:cs typeface="Calibri"/>
              </a:rPr>
              <a:t>Food</a:t>
            </a:r>
            <a:r>
              <a:rPr dirty="0" sz="3200" spc="-8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1F3863"/>
                </a:solidFill>
                <a:latin typeface="Calibri"/>
                <a:cs typeface="Calibri"/>
              </a:rPr>
              <a:t>Safety </a:t>
            </a:r>
            <a:r>
              <a:rPr dirty="0" sz="3200" spc="-70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1F3863"/>
                </a:solidFill>
                <a:latin typeface="Calibri"/>
                <a:cs typeface="Calibri"/>
              </a:rPr>
              <a:t>Hazards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82846" y="3989070"/>
            <a:ext cx="372110" cy="1384300"/>
          </a:xfrm>
          <a:custGeom>
            <a:avLst/>
            <a:gdLst/>
            <a:ahLst/>
            <a:cxnLst/>
            <a:rect l="l" t="t" r="r" b="b"/>
            <a:pathLst>
              <a:path w="372110" h="1384300">
                <a:moveTo>
                  <a:pt x="371855" y="1383791"/>
                </a:moveTo>
                <a:lnTo>
                  <a:pt x="299460" y="1381361"/>
                </a:lnTo>
                <a:lnTo>
                  <a:pt x="240363" y="1374727"/>
                </a:lnTo>
                <a:lnTo>
                  <a:pt x="200531" y="1364878"/>
                </a:lnTo>
                <a:lnTo>
                  <a:pt x="185927" y="1352803"/>
                </a:lnTo>
                <a:lnTo>
                  <a:pt x="185927" y="722883"/>
                </a:lnTo>
                <a:lnTo>
                  <a:pt x="171324" y="710809"/>
                </a:lnTo>
                <a:lnTo>
                  <a:pt x="131492" y="700960"/>
                </a:lnTo>
                <a:lnTo>
                  <a:pt x="72395" y="694326"/>
                </a:lnTo>
                <a:lnTo>
                  <a:pt x="0" y="691895"/>
                </a:lnTo>
                <a:lnTo>
                  <a:pt x="72395" y="689465"/>
                </a:lnTo>
                <a:lnTo>
                  <a:pt x="131492" y="682831"/>
                </a:lnTo>
                <a:lnTo>
                  <a:pt x="171324" y="672982"/>
                </a:lnTo>
                <a:lnTo>
                  <a:pt x="185927" y="660907"/>
                </a:lnTo>
                <a:lnTo>
                  <a:pt x="185927" y="30987"/>
                </a:lnTo>
                <a:lnTo>
                  <a:pt x="200531" y="18913"/>
                </a:lnTo>
                <a:lnTo>
                  <a:pt x="240363" y="9064"/>
                </a:lnTo>
                <a:lnTo>
                  <a:pt x="299460" y="2430"/>
                </a:lnTo>
                <a:lnTo>
                  <a:pt x="371855" y="0"/>
                </a:lnTo>
              </a:path>
            </a:pathLst>
          </a:custGeom>
          <a:ln w="22860">
            <a:solidFill>
              <a:srgbClr val="1F386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663" y="3555491"/>
            <a:ext cx="6950964" cy="26883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904" y="1313688"/>
            <a:ext cx="7869935" cy="21473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70457" y="462153"/>
            <a:ext cx="67678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>
                <a:solidFill>
                  <a:srgbClr val="1F3863"/>
                </a:solidFill>
              </a:rPr>
              <a:t>Why</a:t>
            </a:r>
            <a:r>
              <a:rPr dirty="0" spc="5">
                <a:solidFill>
                  <a:srgbClr val="1F3863"/>
                </a:solidFill>
              </a:rPr>
              <a:t> </a:t>
            </a:r>
            <a:r>
              <a:rPr dirty="0" spc="-10">
                <a:solidFill>
                  <a:srgbClr val="1F3863"/>
                </a:solidFill>
              </a:rPr>
              <a:t>conduct </a:t>
            </a:r>
            <a:r>
              <a:rPr dirty="0" spc="-5">
                <a:solidFill>
                  <a:srgbClr val="1F3863"/>
                </a:solidFill>
              </a:rPr>
              <a:t>a</a:t>
            </a:r>
            <a:r>
              <a:rPr dirty="0" spc="-20">
                <a:solidFill>
                  <a:srgbClr val="1F3863"/>
                </a:solidFill>
              </a:rPr>
              <a:t> </a:t>
            </a:r>
            <a:r>
              <a:rPr dirty="0" spc="-30">
                <a:solidFill>
                  <a:srgbClr val="1F3863"/>
                </a:solidFill>
              </a:rPr>
              <a:t>Hazard</a:t>
            </a:r>
            <a:r>
              <a:rPr dirty="0" spc="-10">
                <a:solidFill>
                  <a:srgbClr val="1F3863"/>
                </a:solidFill>
              </a:rPr>
              <a:t> Analysis</a:t>
            </a:r>
            <a:r>
              <a:rPr dirty="0" spc="-20">
                <a:solidFill>
                  <a:srgbClr val="1F3863"/>
                </a:solidFill>
              </a:rPr>
              <a:t> </a:t>
            </a:r>
            <a:r>
              <a:rPr dirty="0" spc="-5">
                <a:solidFill>
                  <a:srgbClr val="1F3863"/>
                </a:solidFill>
              </a:rPr>
              <a:t>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5786" y="532587"/>
            <a:ext cx="70326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1F3863"/>
                </a:solidFill>
              </a:rPr>
              <a:t>How </a:t>
            </a:r>
            <a:r>
              <a:rPr dirty="0" spc="-15">
                <a:solidFill>
                  <a:srgbClr val="1F3863"/>
                </a:solidFill>
              </a:rPr>
              <a:t>to</a:t>
            </a:r>
            <a:r>
              <a:rPr dirty="0" spc="-10">
                <a:solidFill>
                  <a:srgbClr val="1F3863"/>
                </a:solidFill>
              </a:rPr>
              <a:t> Conduct </a:t>
            </a:r>
            <a:r>
              <a:rPr dirty="0" spc="-5">
                <a:solidFill>
                  <a:srgbClr val="1F3863"/>
                </a:solidFill>
              </a:rPr>
              <a:t>a</a:t>
            </a:r>
            <a:r>
              <a:rPr dirty="0" spc="-30">
                <a:solidFill>
                  <a:srgbClr val="1F3863"/>
                </a:solidFill>
              </a:rPr>
              <a:t> </a:t>
            </a:r>
            <a:r>
              <a:rPr dirty="0" spc="-25">
                <a:solidFill>
                  <a:srgbClr val="1F3863"/>
                </a:solidFill>
              </a:rPr>
              <a:t>Hazard</a:t>
            </a:r>
            <a:r>
              <a:rPr dirty="0" spc="-10">
                <a:solidFill>
                  <a:srgbClr val="1F3863"/>
                </a:solidFill>
              </a:rPr>
              <a:t> Analysis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12648" y="1472183"/>
            <a:ext cx="8254365" cy="4227830"/>
            <a:chOff x="612648" y="1472183"/>
            <a:chExt cx="8254365" cy="42278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648" y="1472183"/>
              <a:ext cx="8253983" cy="30144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3432" y="2955036"/>
              <a:ext cx="2244852" cy="27447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077836" y="5044185"/>
            <a:ext cx="9175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Steps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168" y="577595"/>
            <a:ext cx="8750808" cy="55504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3533" y="213817"/>
            <a:ext cx="655256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1F3863"/>
                </a:solidFill>
              </a:rPr>
              <a:t>Use</a:t>
            </a:r>
            <a:r>
              <a:rPr dirty="0" sz="3600" spc="-20">
                <a:solidFill>
                  <a:srgbClr val="1F3863"/>
                </a:solidFill>
              </a:rPr>
              <a:t> </a:t>
            </a:r>
            <a:r>
              <a:rPr dirty="0" sz="3600">
                <a:solidFill>
                  <a:srgbClr val="1F3863"/>
                </a:solidFill>
              </a:rPr>
              <a:t>the</a:t>
            </a:r>
            <a:r>
              <a:rPr dirty="0" sz="3600" spc="-15">
                <a:solidFill>
                  <a:srgbClr val="1F3863"/>
                </a:solidFill>
              </a:rPr>
              <a:t> </a:t>
            </a:r>
            <a:r>
              <a:rPr dirty="0" sz="3600" spc="-20">
                <a:solidFill>
                  <a:srgbClr val="1F3863"/>
                </a:solidFill>
              </a:rPr>
              <a:t>Hazard</a:t>
            </a:r>
            <a:r>
              <a:rPr dirty="0" sz="3600" spc="-50">
                <a:solidFill>
                  <a:srgbClr val="1F3863"/>
                </a:solidFill>
              </a:rPr>
              <a:t> </a:t>
            </a:r>
            <a:r>
              <a:rPr dirty="0" sz="3600" spc="-5">
                <a:solidFill>
                  <a:srgbClr val="1F3863"/>
                </a:solidFill>
              </a:rPr>
              <a:t>Analysis</a:t>
            </a:r>
            <a:r>
              <a:rPr dirty="0" sz="3600" spc="-35">
                <a:solidFill>
                  <a:srgbClr val="1F3863"/>
                </a:solidFill>
              </a:rPr>
              <a:t> </a:t>
            </a:r>
            <a:r>
              <a:rPr dirty="0" sz="3600" spc="-30">
                <a:solidFill>
                  <a:srgbClr val="1F3863"/>
                </a:solidFill>
              </a:rPr>
              <a:t>Worksheet</a:t>
            </a:r>
            <a:endParaRPr sz="3600"/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8411" y="1150619"/>
            <a:ext cx="8595360" cy="5179060"/>
            <a:chOff x="248411" y="1150619"/>
            <a:chExt cx="8595360" cy="5179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411" y="1150619"/>
              <a:ext cx="8595360" cy="24688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1388" y="3090671"/>
              <a:ext cx="2609088" cy="3238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33728" y="5544311"/>
              <a:ext cx="3017520" cy="462280"/>
            </a:xfrm>
            <a:custGeom>
              <a:avLst/>
              <a:gdLst/>
              <a:ahLst/>
              <a:cxnLst/>
              <a:rect l="l" t="t" r="r" b="b"/>
              <a:pathLst>
                <a:path w="3017520" h="462279">
                  <a:moveTo>
                    <a:pt x="2940558" y="0"/>
                  </a:moveTo>
                  <a:lnTo>
                    <a:pt x="76962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09"/>
                  </a:lnTo>
                  <a:lnTo>
                    <a:pt x="6042" y="414767"/>
                  </a:lnTo>
                  <a:lnTo>
                    <a:pt x="22526" y="439231"/>
                  </a:lnTo>
                  <a:lnTo>
                    <a:pt x="46988" y="455724"/>
                  </a:lnTo>
                  <a:lnTo>
                    <a:pt x="76962" y="461772"/>
                  </a:lnTo>
                  <a:lnTo>
                    <a:pt x="2940558" y="461772"/>
                  </a:lnTo>
                  <a:lnTo>
                    <a:pt x="2970531" y="455724"/>
                  </a:lnTo>
                  <a:lnTo>
                    <a:pt x="2994993" y="439231"/>
                  </a:lnTo>
                  <a:lnTo>
                    <a:pt x="3011477" y="414767"/>
                  </a:lnTo>
                  <a:lnTo>
                    <a:pt x="3017520" y="384809"/>
                  </a:lnTo>
                  <a:lnTo>
                    <a:pt x="3017520" y="76962"/>
                  </a:lnTo>
                  <a:lnTo>
                    <a:pt x="3011477" y="46988"/>
                  </a:lnTo>
                  <a:lnTo>
                    <a:pt x="2994993" y="22526"/>
                  </a:lnTo>
                  <a:lnTo>
                    <a:pt x="2970531" y="6042"/>
                  </a:lnTo>
                  <a:lnTo>
                    <a:pt x="2940558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33728" y="5544311"/>
              <a:ext cx="3017520" cy="462280"/>
            </a:xfrm>
            <a:custGeom>
              <a:avLst/>
              <a:gdLst/>
              <a:ahLst/>
              <a:cxnLst/>
              <a:rect l="l" t="t" r="r" b="b"/>
              <a:pathLst>
                <a:path w="3017520" h="462279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2" y="0"/>
                  </a:lnTo>
                  <a:lnTo>
                    <a:pt x="2940558" y="0"/>
                  </a:lnTo>
                  <a:lnTo>
                    <a:pt x="2970531" y="6042"/>
                  </a:lnTo>
                  <a:lnTo>
                    <a:pt x="2994993" y="22526"/>
                  </a:lnTo>
                  <a:lnTo>
                    <a:pt x="3011477" y="46988"/>
                  </a:lnTo>
                  <a:lnTo>
                    <a:pt x="3017520" y="76962"/>
                  </a:lnTo>
                  <a:lnTo>
                    <a:pt x="3017520" y="384809"/>
                  </a:lnTo>
                  <a:lnTo>
                    <a:pt x="3011477" y="414767"/>
                  </a:lnTo>
                  <a:lnTo>
                    <a:pt x="2994993" y="439231"/>
                  </a:lnTo>
                  <a:lnTo>
                    <a:pt x="2970531" y="455724"/>
                  </a:lnTo>
                  <a:lnTo>
                    <a:pt x="2940558" y="461772"/>
                  </a:lnTo>
                  <a:lnTo>
                    <a:pt x="76962" y="461772"/>
                  </a:lnTo>
                  <a:lnTo>
                    <a:pt x="46988" y="455724"/>
                  </a:lnTo>
                  <a:lnTo>
                    <a:pt x="22526" y="439231"/>
                  </a:lnTo>
                  <a:lnTo>
                    <a:pt x="6042" y="414767"/>
                  </a:lnTo>
                  <a:lnTo>
                    <a:pt x="0" y="384809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80871" y="279654"/>
            <a:ext cx="63315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600" spc="-15" b="1">
                <a:solidFill>
                  <a:srgbClr val="1F3863"/>
                </a:solidFill>
                <a:latin typeface="Calibri"/>
                <a:cs typeface="Calibri"/>
              </a:rPr>
              <a:t>STEP</a:t>
            </a:r>
            <a:r>
              <a:rPr dirty="0" sz="3600" spc="-1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F3863"/>
                </a:solidFill>
                <a:latin typeface="Calibri"/>
                <a:cs typeface="Calibri"/>
              </a:rPr>
              <a:t>1</a:t>
            </a:r>
            <a:r>
              <a:rPr dirty="0" sz="3600" spc="-1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1F3863"/>
                </a:solidFill>
              </a:rPr>
              <a:t>–</a:t>
            </a:r>
            <a:r>
              <a:rPr dirty="0" sz="3600" spc="-5">
                <a:solidFill>
                  <a:srgbClr val="1F3863"/>
                </a:solidFill>
              </a:rPr>
              <a:t> </a:t>
            </a:r>
            <a:r>
              <a:rPr dirty="0" spc="-20">
                <a:solidFill>
                  <a:srgbClr val="1F3863"/>
                </a:solidFill>
              </a:rPr>
              <a:t>Enter</a:t>
            </a:r>
            <a:r>
              <a:rPr dirty="0">
                <a:solidFill>
                  <a:srgbClr val="1F3863"/>
                </a:solidFill>
              </a:rPr>
              <a:t> </a:t>
            </a:r>
            <a:r>
              <a:rPr dirty="0" spc="-15">
                <a:solidFill>
                  <a:srgbClr val="1F3863"/>
                </a:solidFill>
              </a:rPr>
              <a:t>Processing</a:t>
            </a:r>
            <a:r>
              <a:rPr dirty="0" spc="-5">
                <a:solidFill>
                  <a:srgbClr val="1F3863"/>
                </a:solidFill>
              </a:rPr>
              <a:t> </a:t>
            </a:r>
            <a:r>
              <a:rPr dirty="0" spc="-20">
                <a:solidFill>
                  <a:srgbClr val="1F3863"/>
                </a:solidFill>
              </a:rPr>
              <a:t>Steps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  <p:sp>
        <p:nvSpPr>
          <p:cNvPr id="8" name="object 8"/>
          <p:cNvSpPr txBox="1"/>
          <p:nvPr/>
        </p:nvSpPr>
        <p:spPr>
          <a:xfrm>
            <a:off x="769721" y="3947871"/>
            <a:ext cx="4726305" cy="1997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1F3863"/>
                </a:solidFill>
                <a:latin typeface="Calibri"/>
                <a:cs typeface="Calibri"/>
              </a:rPr>
              <a:t>“Fresh</a:t>
            </a:r>
            <a:r>
              <a:rPr dirty="0" sz="3600" spc="-5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1F3863"/>
                </a:solidFill>
                <a:latin typeface="Calibri"/>
                <a:cs typeface="Calibri"/>
              </a:rPr>
              <a:t>Mahi-mahi</a:t>
            </a:r>
            <a:r>
              <a:rPr dirty="0" sz="3600" spc="-6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1F3863"/>
                </a:solidFill>
                <a:latin typeface="Calibri"/>
                <a:cs typeface="Calibri"/>
              </a:rPr>
              <a:t>Fillets”</a:t>
            </a:r>
            <a:endParaRPr sz="3600">
              <a:latin typeface="Calibri"/>
              <a:cs typeface="Calibri"/>
            </a:endParaRPr>
          </a:p>
          <a:p>
            <a:pPr algn="ctr" marL="3175">
              <a:lnSpc>
                <a:spcPct val="100000"/>
              </a:lnSpc>
              <a:spcBef>
                <a:spcPts val="5"/>
              </a:spcBef>
            </a:pPr>
            <a:r>
              <a:rPr dirty="0" u="sng" sz="3600" spc="-10">
                <a:solidFill>
                  <a:srgbClr val="1F3863"/>
                </a:solidFill>
                <a:uFill>
                  <a:solidFill>
                    <a:srgbClr val="1F3863"/>
                  </a:solidFill>
                </a:uFill>
                <a:latin typeface="Calibri"/>
                <a:cs typeface="Calibri"/>
              </a:rPr>
              <a:t>Processing</a:t>
            </a:r>
            <a:r>
              <a:rPr dirty="0" u="sng" sz="3600" spc="-20">
                <a:solidFill>
                  <a:srgbClr val="1F3863"/>
                </a:solidFill>
                <a:uFill>
                  <a:solidFill>
                    <a:srgbClr val="1F3863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3600" spc="-15">
                <a:solidFill>
                  <a:srgbClr val="1F3863"/>
                </a:solidFill>
                <a:uFill>
                  <a:solidFill>
                    <a:srgbClr val="1F3863"/>
                  </a:solidFill>
                </a:uFill>
                <a:latin typeface="Calibri"/>
                <a:cs typeface="Calibri"/>
              </a:rPr>
              <a:t>Steps</a:t>
            </a:r>
            <a:endParaRPr sz="3600">
              <a:latin typeface="Calibri"/>
              <a:cs typeface="Calibri"/>
            </a:endParaRPr>
          </a:p>
          <a:p>
            <a:pPr algn="ctr" marR="73660">
              <a:lnSpc>
                <a:spcPct val="100000"/>
              </a:lnSpc>
              <a:spcBef>
                <a:spcPts val="40"/>
              </a:spcBef>
            </a:pPr>
            <a:r>
              <a:rPr dirty="0" sz="2800" spc="-10">
                <a:solidFill>
                  <a:srgbClr val="1F3863"/>
                </a:solidFill>
                <a:latin typeface="Calibri"/>
                <a:cs typeface="Calibri"/>
              </a:rPr>
              <a:t>Flow</a:t>
            </a:r>
            <a:r>
              <a:rPr dirty="0" sz="28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1F3863"/>
                </a:solidFill>
                <a:latin typeface="Calibri"/>
                <a:cs typeface="Calibri"/>
              </a:rPr>
              <a:t>Diagram</a:t>
            </a:r>
            <a:r>
              <a:rPr dirty="0" sz="28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1F3863"/>
                </a:solidFill>
                <a:latin typeface="Calibri"/>
                <a:cs typeface="Calibri"/>
              </a:rPr>
              <a:t>from</a:t>
            </a:r>
            <a:endParaRPr sz="2800">
              <a:latin typeface="Calibri"/>
              <a:cs typeface="Calibri"/>
            </a:endParaRPr>
          </a:p>
          <a:p>
            <a:pPr algn="ctr" marR="8890">
              <a:lnSpc>
                <a:spcPct val="100000"/>
              </a:lnSpc>
              <a:spcBef>
                <a:spcPts val="600"/>
              </a:spcBef>
            </a:pP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Chapter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4,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75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algn="ctr" marL="62230" marR="4561840">
              <a:lnSpc>
                <a:spcPct val="100000"/>
              </a:lnSpc>
              <a:spcBef>
                <a:spcPts val="114"/>
              </a:spcBef>
            </a:pPr>
            <a:r>
              <a:rPr dirty="0" spc="-5"/>
              <a:t>Rec</a:t>
            </a:r>
            <a:r>
              <a:rPr dirty="0" spc="-10"/>
              <a:t>e</a:t>
            </a:r>
            <a:r>
              <a:rPr dirty="0" spc="-5"/>
              <a:t>i</a:t>
            </a:r>
            <a:r>
              <a:rPr dirty="0" spc="5"/>
              <a:t>v</a:t>
            </a:r>
            <a:r>
              <a:rPr dirty="0" spc="-5"/>
              <a:t>ing  </a:t>
            </a:r>
            <a:r>
              <a:rPr dirty="0" spc="-5"/>
              <a:t>Step</a:t>
            </a:r>
          </a:p>
          <a:p>
            <a:pPr>
              <a:lnSpc>
                <a:spcPct val="100000"/>
              </a:lnSpc>
            </a:pPr>
            <a:endParaRPr sz="1500"/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/>
          </a:p>
          <a:p>
            <a:pPr algn="ctr" marL="22225" marR="4431030">
              <a:lnSpc>
                <a:spcPct val="100000"/>
              </a:lnSpc>
            </a:pPr>
            <a:r>
              <a:rPr dirty="0" sz="1000" spc="-10"/>
              <a:t>R</a:t>
            </a:r>
            <a:r>
              <a:rPr dirty="0" sz="1000" spc="-15"/>
              <a:t>e</a:t>
            </a:r>
            <a:r>
              <a:rPr dirty="0" sz="1000" spc="-10"/>
              <a:t>frig</a:t>
            </a:r>
            <a:r>
              <a:rPr dirty="0" sz="1000" spc="-15"/>
              <a:t>e</a:t>
            </a:r>
            <a:r>
              <a:rPr dirty="0" sz="1000" spc="-10"/>
              <a:t>rat</a:t>
            </a:r>
            <a:r>
              <a:rPr dirty="0" sz="1000" spc="-15"/>
              <a:t>e</a:t>
            </a:r>
            <a:r>
              <a:rPr dirty="0" sz="1000" spc="-5"/>
              <a:t>d  </a:t>
            </a:r>
            <a:r>
              <a:rPr dirty="0" spc="-5"/>
              <a:t>Storage </a:t>
            </a:r>
            <a:r>
              <a:rPr dirty="0"/>
              <a:t> </a:t>
            </a:r>
            <a:r>
              <a:rPr dirty="0" spc="-5"/>
              <a:t>Step</a:t>
            </a:r>
            <a:endParaRPr sz="1000"/>
          </a:p>
          <a:p>
            <a:pPr>
              <a:lnSpc>
                <a:spcPct val="100000"/>
              </a:lnSpc>
            </a:pPr>
            <a:endParaRPr sz="1500"/>
          </a:p>
          <a:p>
            <a:pPr algn="ctr" marL="183515" marR="4737100" indent="-2540">
              <a:lnSpc>
                <a:spcPct val="100000"/>
              </a:lnSpc>
              <a:spcBef>
                <a:spcPts val="1180"/>
              </a:spcBef>
            </a:pPr>
            <a:r>
              <a:rPr dirty="0"/>
              <a:t>Trim  </a:t>
            </a:r>
            <a:r>
              <a:rPr dirty="0" spc="-5"/>
              <a:t>St</a:t>
            </a:r>
            <a:r>
              <a:rPr dirty="0" spc="-10"/>
              <a:t>e</a:t>
            </a:r>
            <a:r>
              <a:rPr dirty="0"/>
              <a:t>p</a:t>
            </a:r>
          </a:p>
          <a:p>
            <a:pPr>
              <a:lnSpc>
                <a:spcPct val="100000"/>
              </a:lnSpc>
            </a:pPr>
            <a:endParaRPr sz="1500"/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/>
          </a:p>
          <a:p>
            <a:pPr algn="ctr" marR="4446270">
              <a:lnSpc>
                <a:spcPct val="100000"/>
              </a:lnSpc>
            </a:pPr>
            <a:r>
              <a:rPr dirty="0" spc="5"/>
              <a:t>W</a:t>
            </a:r>
            <a:r>
              <a:rPr dirty="0" spc="-10"/>
              <a:t>e</a:t>
            </a:r>
            <a:r>
              <a:rPr dirty="0" spc="-5"/>
              <a:t>i</a:t>
            </a:r>
            <a:r>
              <a:rPr dirty="0"/>
              <a:t>gh</a:t>
            </a:r>
            <a:r>
              <a:rPr dirty="0" spc="-5"/>
              <a:t>/</a:t>
            </a:r>
            <a:r>
              <a:rPr dirty="0"/>
              <a:t>Pa</a:t>
            </a:r>
            <a:r>
              <a:rPr dirty="0" spc="-10"/>
              <a:t>c</a:t>
            </a:r>
            <a:r>
              <a:rPr dirty="0"/>
              <a:t>k  </a:t>
            </a:r>
            <a:r>
              <a:rPr dirty="0"/>
              <a:t>Label</a:t>
            </a:r>
            <a:r>
              <a:rPr dirty="0" spc="-70"/>
              <a:t> </a:t>
            </a:r>
            <a:r>
              <a:rPr dirty="0" spc="-5"/>
              <a:t>Step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/>
          </a:p>
          <a:p>
            <a:pPr algn="just" marL="177165" marR="4518660" indent="-6350">
              <a:lnSpc>
                <a:spcPct val="100000"/>
              </a:lnSpc>
            </a:pPr>
            <a:r>
              <a:rPr dirty="0"/>
              <a:t>Fi</a:t>
            </a:r>
            <a:r>
              <a:rPr dirty="0" spc="-5"/>
              <a:t>ni</a:t>
            </a:r>
            <a:r>
              <a:rPr dirty="0"/>
              <a:t>sh</a:t>
            </a:r>
            <a:r>
              <a:rPr dirty="0" spc="-10"/>
              <a:t>e</a:t>
            </a:r>
            <a:r>
              <a:rPr dirty="0"/>
              <a:t>d  </a:t>
            </a:r>
            <a:r>
              <a:rPr dirty="0" spc="-5"/>
              <a:t>Product </a:t>
            </a:r>
            <a:r>
              <a:rPr dirty="0" spc="-465"/>
              <a:t> </a:t>
            </a:r>
            <a:r>
              <a:rPr dirty="0" spc="-5"/>
              <a:t>St</a:t>
            </a:r>
            <a:r>
              <a:rPr dirty="0" spc="-10"/>
              <a:t>o</a:t>
            </a:r>
            <a:r>
              <a:rPr dirty="0" spc="-5"/>
              <a:t>ra</a:t>
            </a:r>
            <a:r>
              <a:rPr dirty="0"/>
              <a:t>ge</a:t>
            </a:r>
          </a:p>
          <a:p>
            <a:pPr marL="286385">
              <a:lnSpc>
                <a:spcPts val="1420"/>
              </a:lnSpc>
              <a:tabLst>
                <a:tab pos="5018405" algn="l"/>
              </a:tabLst>
            </a:pPr>
            <a:r>
              <a:rPr dirty="0" spc="-5"/>
              <a:t>Step 	</a:t>
            </a:r>
            <a:r>
              <a:rPr dirty="0" baseline="-27777" sz="2400" spc="-532" b="0" i="1">
                <a:solidFill>
                  <a:srgbClr val="000000"/>
                </a:solidFill>
                <a:latin typeface="Cambria"/>
                <a:cs typeface="Cambria"/>
              </a:rPr>
              <a:t>79</a:t>
            </a:r>
            <a:r>
              <a:rPr dirty="0" baseline="-32986" sz="2400" spc="-532" b="0">
                <a:solidFill>
                  <a:srgbClr val="FFFFFF"/>
                </a:solidFill>
                <a:latin typeface="Calibri"/>
                <a:cs typeface="Calibri"/>
              </a:rPr>
              <a:t>79</a:t>
            </a:r>
            <a:endParaRPr baseline="-32986"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9517" y="18159"/>
            <a:ext cx="8821420" cy="6795770"/>
            <a:chOff x="199517" y="18159"/>
            <a:chExt cx="8821420" cy="6795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4199" y="47242"/>
              <a:ext cx="5867400" cy="67376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09721" y="32764"/>
              <a:ext cx="5896610" cy="6766559"/>
            </a:xfrm>
            <a:custGeom>
              <a:avLst/>
              <a:gdLst/>
              <a:ahLst/>
              <a:cxnLst/>
              <a:rect l="l" t="t" r="r" b="b"/>
              <a:pathLst>
                <a:path w="5896609" h="6766559">
                  <a:moveTo>
                    <a:pt x="0" y="6766559"/>
                  </a:moveTo>
                  <a:lnTo>
                    <a:pt x="5896356" y="6766559"/>
                  </a:lnTo>
                  <a:lnTo>
                    <a:pt x="5896356" y="0"/>
                  </a:lnTo>
                  <a:lnTo>
                    <a:pt x="0" y="0"/>
                  </a:lnTo>
                  <a:lnTo>
                    <a:pt x="0" y="6766559"/>
                  </a:lnTo>
                  <a:close/>
                </a:path>
              </a:pathLst>
            </a:custGeom>
            <a:ln w="2895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666999"/>
              <a:ext cx="2747772" cy="33817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4122" y="2652521"/>
              <a:ext cx="2776855" cy="3411220"/>
            </a:xfrm>
            <a:custGeom>
              <a:avLst/>
              <a:gdLst/>
              <a:ahLst/>
              <a:cxnLst/>
              <a:rect l="l" t="t" r="r" b="b"/>
              <a:pathLst>
                <a:path w="2776855" h="3411220">
                  <a:moveTo>
                    <a:pt x="0" y="3410712"/>
                  </a:moveTo>
                  <a:lnTo>
                    <a:pt x="2776728" y="3410712"/>
                  </a:lnTo>
                  <a:lnTo>
                    <a:pt x="2776728" y="0"/>
                  </a:lnTo>
                  <a:lnTo>
                    <a:pt x="0" y="0"/>
                  </a:lnTo>
                  <a:lnTo>
                    <a:pt x="0" y="3410712"/>
                  </a:lnTo>
                  <a:close/>
                </a:path>
              </a:pathLst>
            </a:custGeom>
            <a:ln w="2895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22223" y="625855"/>
            <a:ext cx="1941830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3175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001F5F"/>
                </a:solidFill>
                <a:latin typeface="Arial"/>
                <a:cs typeface="Arial"/>
              </a:rPr>
              <a:t>List </a:t>
            </a:r>
            <a:r>
              <a:rPr dirty="0" sz="2800" b="1">
                <a:solidFill>
                  <a:srgbClr val="001F5F"/>
                </a:solidFill>
                <a:latin typeface="Arial"/>
                <a:cs typeface="Arial"/>
              </a:rPr>
              <a:t>all </a:t>
            </a:r>
            <a:r>
              <a:rPr dirty="0" sz="2800" spc="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1F5F"/>
                </a:solidFill>
                <a:latin typeface="Arial"/>
                <a:cs typeface="Arial"/>
              </a:rPr>
              <a:t>Pr</a:t>
            </a:r>
            <a:r>
              <a:rPr dirty="0" sz="2800" spc="-15" b="1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dirty="0" sz="2800" spc="-5" b="1">
                <a:solidFill>
                  <a:srgbClr val="001F5F"/>
                </a:solidFill>
                <a:latin typeface="Arial"/>
                <a:cs typeface="Arial"/>
              </a:rPr>
              <a:t>ce</a:t>
            </a:r>
            <a:r>
              <a:rPr dirty="0" sz="2800" b="1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dirty="0" sz="2800" spc="-5" b="1">
                <a:solidFill>
                  <a:srgbClr val="001F5F"/>
                </a:solidFill>
                <a:latin typeface="Arial"/>
                <a:cs typeface="Arial"/>
              </a:rPr>
              <a:t>sing  </a:t>
            </a:r>
            <a:r>
              <a:rPr dirty="0" sz="2800" spc="-5" b="1">
                <a:solidFill>
                  <a:srgbClr val="001F5F"/>
                </a:solidFill>
                <a:latin typeface="Arial"/>
                <a:cs typeface="Arial"/>
              </a:rPr>
              <a:t>Steps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50819" y="2644521"/>
            <a:ext cx="7448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Re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c</a:t>
            </a: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e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i</a:t>
            </a:r>
            <a:r>
              <a:rPr dirty="0" sz="1200" spc="-20" b="1">
                <a:solidFill>
                  <a:srgbClr val="172C4A"/>
                </a:solidFill>
                <a:latin typeface="Arial"/>
                <a:cs typeface="Arial"/>
              </a:rPr>
              <a:t>v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ing  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Fresh </a:t>
            </a:r>
            <a:r>
              <a:rPr dirty="0" sz="1200" spc="5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Fillets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71570" y="3541014"/>
            <a:ext cx="9245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165" marR="5080" indent="-1651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Refrige</a:t>
            </a: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ra</a:t>
            </a: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ted  </a:t>
            </a: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Storage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24173" y="4449826"/>
            <a:ext cx="3479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5" b="1">
                <a:solidFill>
                  <a:srgbClr val="172C4A"/>
                </a:solidFill>
                <a:latin typeface="Arial"/>
                <a:cs typeface="Arial"/>
              </a:rPr>
              <a:t>T</a:t>
            </a: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rim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8594" y="5249417"/>
            <a:ext cx="824865" cy="1464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Weigh/ 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P</a:t>
            </a: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ack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/La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be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Arial"/>
              <a:cs typeface="Arial"/>
            </a:endParaRPr>
          </a:p>
          <a:p>
            <a:pPr algn="ctr" marL="151765" marR="88265" indent="1270">
              <a:lnSpc>
                <a:spcPct val="100000"/>
              </a:lnSpc>
            </a:pP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Finish </a:t>
            </a:r>
            <a:r>
              <a:rPr dirty="0" sz="1200" spc="5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Product  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Refrig. </a:t>
            </a:r>
            <a:r>
              <a:rPr dirty="0" sz="1200" spc="5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S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t</a:t>
            </a: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172C4A"/>
                </a:solidFill>
                <a:latin typeface="Arial"/>
                <a:cs typeface="Arial"/>
              </a:rPr>
              <a:t>ra</a:t>
            </a:r>
            <a:r>
              <a:rPr dirty="0" sz="1200" b="1">
                <a:solidFill>
                  <a:srgbClr val="172C4A"/>
                </a:solidFill>
                <a:latin typeface="Arial"/>
                <a:cs typeface="Arial"/>
              </a:rPr>
              <a:t>ge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112391" y="2602992"/>
            <a:ext cx="2778125" cy="4140835"/>
            <a:chOff x="2112391" y="2602992"/>
            <a:chExt cx="2778125" cy="4140835"/>
          </a:xfrm>
        </p:grpSpPr>
        <p:sp>
          <p:nvSpPr>
            <p:cNvPr id="14" name="object 14"/>
            <p:cNvSpPr/>
            <p:nvPr/>
          </p:nvSpPr>
          <p:spPr>
            <a:xfrm>
              <a:off x="2112391" y="2743961"/>
              <a:ext cx="1256665" cy="3354704"/>
            </a:xfrm>
            <a:custGeom>
              <a:avLst/>
              <a:gdLst/>
              <a:ahLst/>
              <a:cxnLst/>
              <a:rect l="l" t="t" r="r" b="b"/>
              <a:pathLst>
                <a:path w="1256664" h="3354704">
                  <a:moveTo>
                    <a:pt x="104775" y="1746250"/>
                  </a:moveTo>
                  <a:lnTo>
                    <a:pt x="1270" y="1741170"/>
                  </a:lnTo>
                  <a:lnTo>
                    <a:pt x="0" y="1767078"/>
                  </a:lnTo>
                  <a:lnTo>
                    <a:pt x="103505" y="1772031"/>
                  </a:lnTo>
                  <a:lnTo>
                    <a:pt x="104775" y="1746250"/>
                  </a:lnTo>
                  <a:close/>
                </a:path>
                <a:path w="1256664" h="3354704">
                  <a:moveTo>
                    <a:pt x="285877" y="1755013"/>
                  </a:moveTo>
                  <a:lnTo>
                    <a:pt x="182372" y="1749933"/>
                  </a:lnTo>
                  <a:lnTo>
                    <a:pt x="181102" y="1775841"/>
                  </a:lnTo>
                  <a:lnTo>
                    <a:pt x="284607" y="1780921"/>
                  </a:lnTo>
                  <a:lnTo>
                    <a:pt x="285877" y="1755013"/>
                  </a:lnTo>
                  <a:close/>
                </a:path>
                <a:path w="1256664" h="3354704">
                  <a:moveTo>
                    <a:pt x="421005" y="488442"/>
                  </a:moveTo>
                  <a:lnTo>
                    <a:pt x="407035" y="466598"/>
                  </a:lnTo>
                  <a:lnTo>
                    <a:pt x="319786" y="522478"/>
                  </a:lnTo>
                  <a:lnTo>
                    <a:pt x="333756" y="544322"/>
                  </a:lnTo>
                  <a:lnTo>
                    <a:pt x="421005" y="488442"/>
                  </a:lnTo>
                  <a:close/>
                </a:path>
                <a:path w="1256664" h="3354704">
                  <a:moveTo>
                    <a:pt x="467106" y="1763776"/>
                  </a:moveTo>
                  <a:lnTo>
                    <a:pt x="363601" y="1758823"/>
                  </a:lnTo>
                  <a:lnTo>
                    <a:pt x="362331" y="1784604"/>
                  </a:lnTo>
                  <a:lnTo>
                    <a:pt x="465836" y="1789684"/>
                  </a:lnTo>
                  <a:lnTo>
                    <a:pt x="467106" y="1763776"/>
                  </a:lnTo>
                  <a:close/>
                </a:path>
                <a:path w="1256664" h="3354704">
                  <a:moveTo>
                    <a:pt x="520700" y="2307082"/>
                  </a:moveTo>
                  <a:lnTo>
                    <a:pt x="419354" y="2285492"/>
                  </a:lnTo>
                  <a:lnTo>
                    <a:pt x="414020" y="2310892"/>
                  </a:lnTo>
                  <a:lnTo>
                    <a:pt x="515366" y="2332355"/>
                  </a:lnTo>
                  <a:lnTo>
                    <a:pt x="520700" y="2307082"/>
                  </a:lnTo>
                  <a:close/>
                </a:path>
                <a:path w="1256664" h="3354704">
                  <a:moveTo>
                    <a:pt x="573659" y="390525"/>
                  </a:moveTo>
                  <a:lnTo>
                    <a:pt x="559689" y="368681"/>
                  </a:lnTo>
                  <a:lnTo>
                    <a:pt x="472440" y="424561"/>
                  </a:lnTo>
                  <a:lnTo>
                    <a:pt x="486410" y="446405"/>
                  </a:lnTo>
                  <a:lnTo>
                    <a:pt x="573659" y="390525"/>
                  </a:lnTo>
                  <a:close/>
                </a:path>
                <a:path w="1256664" h="3354704">
                  <a:moveTo>
                    <a:pt x="600837" y="1206500"/>
                  </a:moveTo>
                  <a:lnTo>
                    <a:pt x="591947" y="1182116"/>
                  </a:lnTo>
                  <a:lnTo>
                    <a:pt x="494538" y="1217676"/>
                  </a:lnTo>
                  <a:lnTo>
                    <a:pt x="503428" y="1242060"/>
                  </a:lnTo>
                  <a:lnTo>
                    <a:pt x="600837" y="1206500"/>
                  </a:lnTo>
                  <a:close/>
                </a:path>
                <a:path w="1256664" h="3354704">
                  <a:moveTo>
                    <a:pt x="648208" y="1772539"/>
                  </a:moveTo>
                  <a:lnTo>
                    <a:pt x="544703" y="1767586"/>
                  </a:lnTo>
                  <a:lnTo>
                    <a:pt x="543433" y="1793494"/>
                  </a:lnTo>
                  <a:lnTo>
                    <a:pt x="646938" y="1798447"/>
                  </a:lnTo>
                  <a:lnTo>
                    <a:pt x="648208" y="1772539"/>
                  </a:lnTo>
                  <a:close/>
                </a:path>
                <a:path w="1256664" h="3354704">
                  <a:moveTo>
                    <a:pt x="698119" y="2344674"/>
                  </a:moveTo>
                  <a:lnTo>
                    <a:pt x="596773" y="2323211"/>
                  </a:lnTo>
                  <a:lnTo>
                    <a:pt x="591439" y="2348484"/>
                  </a:lnTo>
                  <a:lnTo>
                    <a:pt x="692785" y="2370074"/>
                  </a:lnTo>
                  <a:lnTo>
                    <a:pt x="698119" y="2344674"/>
                  </a:lnTo>
                  <a:close/>
                </a:path>
                <a:path w="1256664" h="3354704">
                  <a:moveTo>
                    <a:pt x="725043" y="2984919"/>
                  </a:moveTo>
                  <a:lnTo>
                    <a:pt x="638810" y="2927489"/>
                  </a:lnTo>
                  <a:lnTo>
                    <a:pt x="624332" y="2949054"/>
                  </a:lnTo>
                  <a:lnTo>
                    <a:pt x="710692" y="3006483"/>
                  </a:lnTo>
                  <a:lnTo>
                    <a:pt x="725043" y="2984919"/>
                  </a:lnTo>
                  <a:close/>
                </a:path>
                <a:path w="1256664" h="3354704">
                  <a:moveTo>
                    <a:pt x="726313" y="292608"/>
                  </a:moveTo>
                  <a:lnTo>
                    <a:pt x="712343" y="270764"/>
                  </a:lnTo>
                  <a:lnTo>
                    <a:pt x="625094" y="326771"/>
                  </a:lnTo>
                  <a:lnTo>
                    <a:pt x="639064" y="348615"/>
                  </a:lnTo>
                  <a:lnTo>
                    <a:pt x="726313" y="292608"/>
                  </a:lnTo>
                  <a:close/>
                </a:path>
                <a:path w="1256664" h="3354704">
                  <a:moveTo>
                    <a:pt x="771144" y="1144397"/>
                  </a:moveTo>
                  <a:lnTo>
                    <a:pt x="762254" y="1120013"/>
                  </a:lnTo>
                  <a:lnTo>
                    <a:pt x="664972" y="1155573"/>
                  </a:lnTo>
                  <a:lnTo>
                    <a:pt x="673735" y="1179830"/>
                  </a:lnTo>
                  <a:lnTo>
                    <a:pt x="771144" y="1144397"/>
                  </a:lnTo>
                  <a:close/>
                </a:path>
                <a:path w="1256664" h="3354704">
                  <a:moveTo>
                    <a:pt x="829310" y="1781429"/>
                  </a:moveTo>
                  <a:lnTo>
                    <a:pt x="725805" y="1776349"/>
                  </a:lnTo>
                  <a:lnTo>
                    <a:pt x="724535" y="1802257"/>
                  </a:lnTo>
                  <a:lnTo>
                    <a:pt x="828040" y="1807210"/>
                  </a:lnTo>
                  <a:lnTo>
                    <a:pt x="829310" y="1781429"/>
                  </a:lnTo>
                  <a:close/>
                </a:path>
                <a:path w="1256664" h="3354704">
                  <a:moveTo>
                    <a:pt x="875538" y="2382393"/>
                  </a:moveTo>
                  <a:lnTo>
                    <a:pt x="774192" y="2360803"/>
                  </a:lnTo>
                  <a:lnTo>
                    <a:pt x="768858" y="2386203"/>
                  </a:lnTo>
                  <a:lnTo>
                    <a:pt x="870204" y="2407666"/>
                  </a:lnTo>
                  <a:lnTo>
                    <a:pt x="875538" y="2382393"/>
                  </a:lnTo>
                  <a:close/>
                </a:path>
                <a:path w="1256664" h="3354704">
                  <a:moveTo>
                    <a:pt x="875919" y="3085439"/>
                  </a:moveTo>
                  <a:lnTo>
                    <a:pt x="789686" y="3027997"/>
                  </a:lnTo>
                  <a:lnTo>
                    <a:pt x="775335" y="3049562"/>
                  </a:lnTo>
                  <a:lnTo>
                    <a:pt x="861568" y="3107004"/>
                  </a:lnTo>
                  <a:lnTo>
                    <a:pt x="875919" y="3085439"/>
                  </a:lnTo>
                  <a:close/>
                </a:path>
                <a:path w="1256664" h="3354704">
                  <a:moveTo>
                    <a:pt x="879094" y="194818"/>
                  </a:moveTo>
                  <a:lnTo>
                    <a:pt x="865124" y="172974"/>
                  </a:lnTo>
                  <a:lnTo>
                    <a:pt x="777875" y="228854"/>
                  </a:lnTo>
                  <a:lnTo>
                    <a:pt x="791845" y="250698"/>
                  </a:lnTo>
                  <a:lnTo>
                    <a:pt x="879094" y="194818"/>
                  </a:lnTo>
                  <a:close/>
                </a:path>
                <a:path w="1256664" h="3354704">
                  <a:moveTo>
                    <a:pt x="941451" y="1082167"/>
                  </a:moveTo>
                  <a:lnTo>
                    <a:pt x="932688" y="1057783"/>
                  </a:lnTo>
                  <a:lnTo>
                    <a:pt x="835279" y="1093343"/>
                  </a:lnTo>
                  <a:lnTo>
                    <a:pt x="844169" y="1117727"/>
                  </a:lnTo>
                  <a:lnTo>
                    <a:pt x="941451" y="1082167"/>
                  </a:lnTo>
                  <a:close/>
                </a:path>
                <a:path w="1256664" h="3354704">
                  <a:moveTo>
                    <a:pt x="1010539" y="1790192"/>
                  </a:moveTo>
                  <a:lnTo>
                    <a:pt x="907034" y="1785112"/>
                  </a:lnTo>
                  <a:lnTo>
                    <a:pt x="905764" y="1811020"/>
                  </a:lnTo>
                  <a:lnTo>
                    <a:pt x="1009269" y="1816100"/>
                  </a:lnTo>
                  <a:lnTo>
                    <a:pt x="1010539" y="1790192"/>
                  </a:lnTo>
                  <a:close/>
                </a:path>
                <a:path w="1256664" h="3354704">
                  <a:moveTo>
                    <a:pt x="1026922" y="3185947"/>
                  </a:moveTo>
                  <a:lnTo>
                    <a:pt x="940689" y="3128518"/>
                  </a:lnTo>
                  <a:lnTo>
                    <a:pt x="926338" y="3150082"/>
                  </a:lnTo>
                  <a:lnTo>
                    <a:pt x="1012571" y="3207512"/>
                  </a:lnTo>
                  <a:lnTo>
                    <a:pt x="1026922" y="3185947"/>
                  </a:lnTo>
                  <a:close/>
                </a:path>
                <a:path w="1256664" h="3354704">
                  <a:moveTo>
                    <a:pt x="1031748" y="96901"/>
                  </a:moveTo>
                  <a:lnTo>
                    <a:pt x="1017778" y="75057"/>
                  </a:lnTo>
                  <a:lnTo>
                    <a:pt x="930529" y="131064"/>
                  </a:lnTo>
                  <a:lnTo>
                    <a:pt x="944499" y="152781"/>
                  </a:lnTo>
                  <a:lnTo>
                    <a:pt x="1031748" y="96901"/>
                  </a:lnTo>
                  <a:close/>
                </a:path>
                <a:path w="1256664" h="3354704">
                  <a:moveTo>
                    <a:pt x="1052957" y="2420112"/>
                  </a:moveTo>
                  <a:lnTo>
                    <a:pt x="951611" y="2398522"/>
                  </a:lnTo>
                  <a:lnTo>
                    <a:pt x="946150" y="2423922"/>
                  </a:lnTo>
                  <a:lnTo>
                    <a:pt x="1047623" y="2445385"/>
                  </a:lnTo>
                  <a:lnTo>
                    <a:pt x="1052957" y="2420112"/>
                  </a:lnTo>
                  <a:close/>
                </a:path>
                <a:path w="1256664" h="3354704">
                  <a:moveTo>
                    <a:pt x="1158862" y="989076"/>
                  </a:moveTo>
                  <a:lnTo>
                    <a:pt x="1072515" y="979170"/>
                  </a:lnTo>
                  <a:lnTo>
                    <a:pt x="1081417" y="1003566"/>
                  </a:lnTo>
                  <a:lnTo>
                    <a:pt x="1005586" y="1031240"/>
                  </a:lnTo>
                  <a:lnTo>
                    <a:pt x="1014476" y="1055497"/>
                  </a:lnTo>
                  <a:lnTo>
                    <a:pt x="1090307" y="1027925"/>
                  </a:lnTo>
                  <a:lnTo>
                    <a:pt x="1099185" y="1052195"/>
                  </a:lnTo>
                  <a:lnTo>
                    <a:pt x="1149375" y="999109"/>
                  </a:lnTo>
                  <a:lnTo>
                    <a:pt x="1158862" y="989076"/>
                  </a:lnTo>
                  <a:close/>
                </a:path>
                <a:path w="1256664" h="3354704">
                  <a:moveTo>
                    <a:pt x="1158862" y="0"/>
                  </a:moveTo>
                  <a:lnTo>
                    <a:pt x="1072515" y="9271"/>
                  </a:lnTo>
                  <a:lnTo>
                    <a:pt x="1086459" y="31038"/>
                  </a:lnTo>
                  <a:lnTo>
                    <a:pt x="1083183" y="33147"/>
                  </a:lnTo>
                  <a:lnTo>
                    <a:pt x="1097153" y="54991"/>
                  </a:lnTo>
                  <a:lnTo>
                    <a:pt x="1100442" y="52870"/>
                  </a:lnTo>
                  <a:lnTo>
                    <a:pt x="1114425" y="74676"/>
                  </a:lnTo>
                  <a:lnTo>
                    <a:pt x="1144574" y="24003"/>
                  </a:lnTo>
                  <a:lnTo>
                    <a:pt x="1158862" y="0"/>
                  </a:lnTo>
                  <a:close/>
                </a:path>
                <a:path w="1256664" h="3354704">
                  <a:moveTo>
                    <a:pt x="1177912" y="3286468"/>
                  </a:moveTo>
                  <a:lnTo>
                    <a:pt x="1091565" y="3229025"/>
                  </a:lnTo>
                  <a:lnTo>
                    <a:pt x="1077214" y="3250590"/>
                  </a:lnTo>
                  <a:lnTo>
                    <a:pt x="1163574" y="3308032"/>
                  </a:lnTo>
                  <a:lnTo>
                    <a:pt x="1177912" y="3286468"/>
                  </a:lnTo>
                  <a:close/>
                </a:path>
                <a:path w="1256664" h="3354704">
                  <a:moveTo>
                    <a:pt x="1234224" y="1824863"/>
                  </a:moveTo>
                  <a:lnTo>
                    <a:pt x="1190371" y="1824863"/>
                  </a:lnTo>
                  <a:lnTo>
                    <a:pt x="1178140" y="1824863"/>
                  </a:lnTo>
                  <a:lnTo>
                    <a:pt x="1176909" y="1850136"/>
                  </a:lnTo>
                  <a:lnTo>
                    <a:pt x="1234224" y="1824863"/>
                  </a:lnTo>
                  <a:close/>
                </a:path>
                <a:path w="1256664" h="3354704">
                  <a:moveTo>
                    <a:pt x="1256411" y="3354324"/>
                  </a:moveTo>
                  <a:lnTo>
                    <a:pt x="1213231" y="3278898"/>
                  </a:lnTo>
                  <a:lnTo>
                    <a:pt x="1170178" y="3343592"/>
                  </a:lnTo>
                  <a:lnTo>
                    <a:pt x="1256411" y="3354324"/>
                  </a:lnTo>
                  <a:close/>
                </a:path>
                <a:path w="1256664" h="3354704">
                  <a:moveTo>
                    <a:pt x="1256411" y="2476500"/>
                  </a:moveTo>
                  <a:lnTo>
                    <a:pt x="1255445" y="2475738"/>
                  </a:lnTo>
                  <a:lnTo>
                    <a:pt x="1188466" y="2422398"/>
                  </a:lnTo>
                  <a:lnTo>
                    <a:pt x="1183093" y="2447683"/>
                  </a:lnTo>
                  <a:lnTo>
                    <a:pt x="1129030" y="2436241"/>
                  </a:lnTo>
                  <a:lnTo>
                    <a:pt x="1123569" y="2461514"/>
                  </a:lnTo>
                  <a:lnTo>
                    <a:pt x="1177709" y="2473045"/>
                  </a:lnTo>
                  <a:lnTo>
                    <a:pt x="1172337" y="2498344"/>
                  </a:lnTo>
                  <a:lnTo>
                    <a:pt x="1256411" y="2476500"/>
                  </a:lnTo>
                  <a:close/>
                </a:path>
                <a:path w="1256664" h="3354704">
                  <a:moveTo>
                    <a:pt x="1256411" y="1815084"/>
                  </a:moveTo>
                  <a:lnTo>
                    <a:pt x="1180719" y="1772539"/>
                  </a:lnTo>
                  <a:lnTo>
                    <a:pt x="1179449" y="1798383"/>
                  </a:lnTo>
                  <a:lnTo>
                    <a:pt x="1088136" y="1794002"/>
                  </a:lnTo>
                  <a:lnTo>
                    <a:pt x="1086866" y="1819783"/>
                  </a:lnTo>
                  <a:lnTo>
                    <a:pt x="1178179" y="1824266"/>
                  </a:lnTo>
                  <a:lnTo>
                    <a:pt x="1190396" y="1824266"/>
                  </a:lnTo>
                  <a:lnTo>
                    <a:pt x="1235583" y="1824266"/>
                  </a:lnTo>
                  <a:lnTo>
                    <a:pt x="1256411" y="1815084"/>
                  </a:lnTo>
                  <a:close/>
                </a:path>
              </a:pathLst>
            </a:custGeom>
            <a:solidFill>
              <a:srgbClr val="212A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774186" y="2615946"/>
              <a:ext cx="1103630" cy="4114800"/>
            </a:xfrm>
            <a:custGeom>
              <a:avLst/>
              <a:gdLst/>
              <a:ahLst/>
              <a:cxnLst/>
              <a:rect l="l" t="t" r="r" b="b"/>
              <a:pathLst>
                <a:path w="1103629" h="4114800">
                  <a:moveTo>
                    <a:pt x="0" y="0"/>
                  </a:moveTo>
                  <a:lnTo>
                    <a:pt x="74857" y="839"/>
                  </a:lnTo>
                  <a:lnTo>
                    <a:pt x="146655" y="3283"/>
                  </a:lnTo>
                  <a:lnTo>
                    <a:pt x="214735" y="7223"/>
                  </a:lnTo>
                  <a:lnTo>
                    <a:pt x="278440" y="12549"/>
                  </a:lnTo>
                  <a:lnTo>
                    <a:pt x="337113" y="19152"/>
                  </a:lnTo>
                  <a:lnTo>
                    <a:pt x="390096" y="26924"/>
                  </a:lnTo>
                  <a:lnTo>
                    <a:pt x="436732" y="35753"/>
                  </a:lnTo>
                  <a:lnTo>
                    <a:pt x="476362" y="45531"/>
                  </a:lnTo>
                  <a:lnTo>
                    <a:pt x="531980" y="67498"/>
                  </a:lnTo>
                  <a:lnTo>
                    <a:pt x="551688" y="91948"/>
                  </a:lnTo>
                  <a:lnTo>
                    <a:pt x="551688" y="822070"/>
                  </a:lnTo>
                  <a:lnTo>
                    <a:pt x="556724" y="834551"/>
                  </a:lnTo>
                  <a:lnTo>
                    <a:pt x="595044" y="857869"/>
                  </a:lnTo>
                  <a:lnTo>
                    <a:pt x="666643" y="878265"/>
                  </a:lnTo>
                  <a:lnTo>
                    <a:pt x="713279" y="887094"/>
                  </a:lnTo>
                  <a:lnTo>
                    <a:pt x="766262" y="894866"/>
                  </a:lnTo>
                  <a:lnTo>
                    <a:pt x="824935" y="901469"/>
                  </a:lnTo>
                  <a:lnTo>
                    <a:pt x="888640" y="906795"/>
                  </a:lnTo>
                  <a:lnTo>
                    <a:pt x="956720" y="910735"/>
                  </a:lnTo>
                  <a:lnTo>
                    <a:pt x="1028518" y="913179"/>
                  </a:lnTo>
                  <a:lnTo>
                    <a:pt x="1103376" y="914018"/>
                  </a:lnTo>
                  <a:lnTo>
                    <a:pt x="1028518" y="914858"/>
                  </a:lnTo>
                  <a:lnTo>
                    <a:pt x="956720" y="917302"/>
                  </a:lnTo>
                  <a:lnTo>
                    <a:pt x="888640" y="921242"/>
                  </a:lnTo>
                  <a:lnTo>
                    <a:pt x="824935" y="926568"/>
                  </a:lnTo>
                  <a:lnTo>
                    <a:pt x="766262" y="933171"/>
                  </a:lnTo>
                  <a:lnTo>
                    <a:pt x="713279" y="940942"/>
                  </a:lnTo>
                  <a:lnTo>
                    <a:pt x="666643" y="949772"/>
                  </a:lnTo>
                  <a:lnTo>
                    <a:pt x="627013" y="959550"/>
                  </a:lnTo>
                  <a:lnTo>
                    <a:pt x="571395" y="981517"/>
                  </a:lnTo>
                  <a:lnTo>
                    <a:pt x="551688" y="1005966"/>
                  </a:lnTo>
                  <a:lnTo>
                    <a:pt x="551688" y="4022852"/>
                  </a:lnTo>
                  <a:lnTo>
                    <a:pt x="546651" y="4035330"/>
                  </a:lnTo>
                  <a:lnTo>
                    <a:pt x="508331" y="4058644"/>
                  </a:lnTo>
                  <a:lnTo>
                    <a:pt x="436732" y="4079041"/>
                  </a:lnTo>
                  <a:lnTo>
                    <a:pt x="390096" y="4087871"/>
                  </a:lnTo>
                  <a:lnTo>
                    <a:pt x="337113" y="4095643"/>
                  </a:lnTo>
                  <a:lnTo>
                    <a:pt x="278440" y="4102247"/>
                  </a:lnTo>
                  <a:lnTo>
                    <a:pt x="214735" y="4107575"/>
                  </a:lnTo>
                  <a:lnTo>
                    <a:pt x="146655" y="4111515"/>
                  </a:lnTo>
                  <a:lnTo>
                    <a:pt x="74857" y="4113960"/>
                  </a:lnTo>
                  <a:lnTo>
                    <a:pt x="0" y="4114800"/>
                  </a:lnTo>
                </a:path>
              </a:pathLst>
            </a:custGeom>
            <a:ln w="25908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083302" y="3280917"/>
            <a:ext cx="3588385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800000"/>
                </a:solidFill>
                <a:latin typeface="Arial"/>
                <a:cs typeface="Arial"/>
              </a:rPr>
              <a:t>Column 1: </a:t>
            </a:r>
            <a:r>
              <a:rPr dirty="0" sz="2800" spc="-5" b="1">
                <a:solidFill>
                  <a:srgbClr val="172C4A"/>
                </a:solidFill>
                <a:latin typeface="Arial"/>
                <a:cs typeface="Arial"/>
              </a:rPr>
              <a:t>List </a:t>
            </a:r>
            <a:r>
              <a:rPr dirty="0" sz="2800" b="1">
                <a:solidFill>
                  <a:srgbClr val="172C4A"/>
                </a:solidFill>
                <a:latin typeface="Arial"/>
                <a:cs typeface="Arial"/>
              </a:rPr>
              <a:t>all </a:t>
            </a:r>
            <a:r>
              <a:rPr dirty="0" sz="2800" spc="-10" b="1">
                <a:solidFill>
                  <a:srgbClr val="172C4A"/>
                </a:solidFill>
                <a:latin typeface="Arial"/>
                <a:cs typeface="Arial"/>
              </a:rPr>
              <a:t>of </a:t>
            </a:r>
            <a:r>
              <a:rPr dirty="0" sz="2800" spc="-5" b="1">
                <a:solidFill>
                  <a:srgbClr val="172C4A"/>
                </a:solidFill>
                <a:latin typeface="Arial"/>
                <a:cs typeface="Arial"/>
              </a:rPr>
              <a:t> the</a:t>
            </a:r>
            <a:r>
              <a:rPr dirty="0" sz="2800" spc="10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172C4A"/>
                </a:solidFill>
                <a:latin typeface="Arial"/>
                <a:cs typeface="Arial"/>
              </a:rPr>
              <a:t>processing</a:t>
            </a:r>
            <a:r>
              <a:rPr dirty="0" sz="2800" spc="5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172C4A"/>
                </a:solidFill>
                <a:latin typeface="Arial"/>
                <a:cs typeface="Arial"/>
              </a:rPr>
              <a:t>steps </a:t>
            </a:r>
            <a:r>
              <a:rPr dirty="0" sz="2800" spc="-765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172C4A"/>
                </a:solidFill>
                <a:latin typeface="Arial"/>
                <a:cs typeface="Arial"/>
              </a:rPr>
              <a:t>from</a:t>
            </a:r>
            <a:r>
              <a:rPr dirty="0" sz="2800" spc="-15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172C4A"/>
                </a:solidFill>
                <a:latin typeface="Arial"/>
                <a:cs typeface="Arial"/>
              </a:rPr>
              <a:t>the</a:t>
            </a:r>
            <a:r>
              <a:rPr dirty="0" sz="2800" spc="10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172C4A"/>
                </a:solidFill>
                <a:latin typeface="Arial"/>
                <a:cs typeface="Arial"/>
              </a:rPr>
              <a:t>Process </a:t>
            </a:r>
            <a:r>
              <a:rPr dirty="0" sz="2800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172C4A"/>
                </a:solidFill>
                <a:latin typeface="Arial"/>
                <a:cs typeface="Arial"/>
              </a:rPr>
              <a:t>Flow</a:t>
            </a:r>
            <a:r>
              <a:rPr dirty="0" sz="2800" spc="5" b="1">
                <a:solidFill>
                  <a:srgbClr val="172C4A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172C4A"/>
                </a:solidFill>
                <a:latin typeface="Arial"/>
                <a:cs typeface="Arial"/>
              </a:rPr>
              <a:t>Chart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955" y="641604"/>
            <a:ext cx="8356092" cy="18501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155" y="2607564"/>
            <a:ext cx="8279892" cy="285292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007" y="275335"/>
            <a:ext cx="79260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5" b="1">
                <a:solidFill>
                  <a:srgbClr val="1F3863"/>
                </a:solidFill>
                <a:latin typeface="Calibri"/>
                <a:cs typeface="Calibri"/>
              </a:rPr>
              <a:t>STEP</a:t>
            </a:r>
            <a:r>
              <a:rPr dirty="0" sz="3600" spc="-1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F3863"/>
                </a:solidFill>
                <a:latin typeface="Calibri"/>
                <a:cs typeface="Calibri"/>
              </a:rPr>
              <a:t>2</a:t>
            </a:r>
            <a:r>
              <a:rPr dirty="0" sz="3600" spc="-1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1F3863"/>
                </a:solidFill>
              </a:rPr>
              <a:t>–</a:t>
            </a:r>
            <a:r>
              <a:rPr dirty="0" sz="3600" spc="-5">
                <a:solidFill>
                  <a:srgbClr val="1F3863"/>
                </a:solidFill>
              </a:rPr>
              <a:t> </a:t>
            </a:r>
            <a:r>
              <a:rPr dirty="0" sz="3600" spc="-15">
                <a:solidFill>
                  <a:srgbClr val="1F3863"/>
                </a:solidFill>
              </a:rPr>
              <a:t>List</a:t>
            </a:r>
            <a:r>
              <a:rPr dirty="0" sz="3600" spc="-5">
                <a:solidFill>
                  <a:srgbClr val="1F3863"/>
                </a:solidFill>
              </a:rPr>
              <a:t> </a:t>
            </a:r>
            <a:r>
              <a:rPr dirty="0" sz="3600" spc="-20">
                <a:solidFill>
                  <a:srgbClr val="1F3863"/>
                </a:solidFill>
              </a:rPr>
              <a:t>Potential</a:t>
            </a:r>
            <a:r>
              <a:rPr dirty="0" sz="3600" spc="-15">
                <a:solidFill>
                  <a:srgbClr val="1F3863"/>
                </a:solidFill>
              </a:rPr>
              <a:t> Food</a:t>
            </a:r>
            <a:r>
              <a:rPr dirty="0" sz="3600" spc="-10">
                <a:solidFill>
                  <a:srgbClr val="1F3863"/>
                </a:solidFill>
              </a:rPr>
              <a:t> </a:t>
            </a:r>
            <a:r>
              <a:rPr dirty="0" sz="3600" spc="-25">
                <a:solidFill>
                  <a:srgbClr val="1F3863"/>
                </a:solidFill>
              </a:rPr>
              <a:t>Safety</a:t>
            </a:r>
            <a:r>
              <a:rPr dirty="0" sz="3600" spc="-30">
                <a:solidFill>
                  <a:srgbClr val="1F3863"/>
                </a:solidFill>
              </a:rPr>
              <a:t> </a:t>
            </a:r>
            <a:r>
              <a:rPr dirty="0" sz="3600" spc="-20">
                <a:solidFill>
                  <a:srgbClr val="1F3863"/>
                </a:solidFill>
              </a:rPr>
              <a:t>Hazards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372" y="1004316"/>
            <a:ext cx="8656320" cy="19812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91668" y="3377184"/>
            <a:ext cx="8266430" cy="1656714"/>
            <a:chOff x="391668" y="3377184"/>
            <a:chExt cx="8266430" cy="165671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68" y="3377184"/>
              <a:ext cx="8266176" cy="16565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5884" y="4105656"/>
              <a:ext cx="6891655" cy="830580"/>
            </a:xfrm>
            <a:custGeom>
              <a:avLst/>
              <a:gdLst/>
              <a:ahLst/>
              <a:cxnLst/>
              <a:rect l="l" t="t" r="r" b="b"/>
              <a:pathLst>
                <a:path w="6891655" h="830579">
                  <a:moveTo>
                    <a:pt x="6891528" y="0"/>
                  </a:moveTo>
                  <a:lnTo>
                    <a:pt x="0" y="0"/>
                  </a:lnTo>
                  <a:lnTo>
                    <a:pt x="0" y="830580"/>
                  </a:lnTo>
                  <a:lnTo>
                    <a:pt x="6891528" y="830580"/>
                  </a:lnTo>
                  <a:lnTo>
                    <a:pt x="6891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595883" y="4105655"/>
            <a:ext cx="6891655" cy="83058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04"/>
              </a:spcBef>
            </a:pPr>
            <a:r>
              <a:rPr dirty="0" sz="2400" spc="-5">
                <a:latin typeface="Calibri"/>
                <a:cs typeface="Calibri"/>
              </a:rPr>
              <a:t>Use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FDA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Hazards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Guide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as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dirty="0" sz="2400" spc="-15">
                <a:latin typeface="Calibri"/>
                <a:cs typeface="Calibri"/>
              </a:rPr>
              <a:t>tool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to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help identify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potential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hazards</a:t>
            </a:r>
            <a:r>
              <a:rPr dirty="0" sz="2400" spc="-1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27445" y="3072676"/>
            <a:ext cx="2518562" cy="328440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7303" y="1524000"/>
            <a:ext cx="4620767" cy="40081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8307" y="1478280"/>
            <a:ext cx="5291455" cy="4864735"/>
            <a:chOff x="178307" y="1478280"/>
            <a:chExt cx="5291455" cy="48647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307" y="1478280"/>
              <a:ext cx="3409188" cy="48204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9528" y="2494788"/>
              <a:ext cx="3150107" cy="3848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2667" y="5065776"/>
              <a:ext cx="3274060" cy="772795"/>
            </a:xfrm>
            <a:custGeom>
              <a:avLst/>
              <a:gdLst/>
              <a:ahLst/>
              <a:cxnLst/>
              <a:rect l="l" t="t" r="r" b="b"/>
              <a:pathLst>
                <a:path w="3274060" h="772795">
                  <a:moveTo>
                    <a:pt x="3144773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8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8"/>
                  </a:lnTo>
                  <a:lnTo>
                    <a:pt x="3144773" y="772668"/>
                  </a:lnTo>
                  <a:lnTo>
                    <a:pt x="3194899" y="762547"/>
                  </a:lnTo>
                  <a:lnTo>
                    <a:pt x="3235833" y="734949"/>
                  </a:lnTo>
                  <a:lnTo>
                    <a:pt x="3263431" y="694015"/>
                  </a:lnTo>
                  <a:lnTo>
                    <a:pt x="3273552" y="643890"/>
                  </a:lnTo>
                  <a:lnTo>
                    <a:pt x="3273552" y="128778"/>
                  </a:lnTo>
                  <a:lnTo>
                    <a:pt x="3263431" y="78652"/>
                  </a:lnTo>
                  <a:lnTo>
                    <a:pt x="3235833" y="37718"/>
                  </a:lnTo>
                  <a:lnTo>
                    <a:pt x="3194899" y="10120"/>
                  </a:lnTo>
                  <a:lnTo>
                    <a:pt x="3144773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72667" y="5065776"/>
              <a:ext cx="3274060" cy="772795"/>
            </a:xfrm>
            <a:custGeom>
              <a:avLst/>
              <a:gdLst/>
              <a:ahLst/>
              <a:cxnLst/>
              <a:rect l="l" t="t" r="r" b="b"/>
              <a:pathLst>
                <a:path w="327406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8" y="37718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3144773" y="0"/>
                  </a:lnTo>
                  <a:lnTo>
                    <a:pt x="3194899" y="10120"/>
                  </a:lnTo>
                  <a:lnTo>
                    <a:pt x="3235833" y="37718"/>
                  </a:lnTo>
                  <a:lnTo>
                    <a:pt x="3263431" y="78652"/>
                  </a:lnTo>
                  <a:lnTo>
                    <a:pt x="3273552" y="128778"/>
                  </a:lnTo>
                  <a:lnTo>
                    <a:pt x="3273552" y="643890"/>
                  </a:lnTo>
                  <a:lnTo>
                    <a:pt x="3263431" y="694015"/>
                  </a:lnTo>
                  <a:lnTo>
                    <a:pt x="3235833" y="734949"/>
                  </a:lnTo>
                  <a:lnTo>
                    <a:pt x="3194899" y="762547"/>
                  </a:lnTo>
                  <a:lnTo>
                    <a:pt x="3144773" y="772668"/>
                  </a:lnTo>
                  <a:lnTo>
                    <a:pt x="128778" y="772668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32686" y="211277"/>
            <a:ext cx="6555105" cy="1123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1F3863"/>
                </a:solidFill>
              </a:rPr>
              <a:t>Search</a:t>
            </a:r>
            <a:r>
              <a:rPr dirty="0" sz="3600" spc="-45">
                <a:solidFill>
                  <a:srgbClr val="1F3863"/>
                </a:solidFill>
              </a:rPr>
              <a:t> </a:t>
            </a:r>
            <a:r>
              <a:rPr dirty="0" sz="3600" spc="-25">
                <a:solidFill>
                  <a:srgbClr val="1F3863"/>
                </a:solidFill>
              </a:rPr>
              <a:t>for</a:t>
            </a:r>
            <a:r>
              <a:rPr dirty="0" sz="3600" spc="-15">
                <a:solidFill>
                  <a:srgbClr val="1F3863"/>
                </a:solidFill>
              </a:rPr>
              <a:t> </a:t>
            </a:r>
            <a:r>
              <a:rPr dirty="0" sz="3600" spc="-10">
                <a:solidFill>
                  <a:srgbClr val="1F3863"/>
                </a:solidFill>
              </a:rPr>
              <a:t>the</a:t>
            </a:r>
            <a:r>
              <a:rPr dirty="0" sz="3600" spc="-30">
                <a:solidFill>
                  <a:srgbClr val="1F3863"/>
                </a:solidFill>
              </a:rPr>
              <a:t> </a:t>
            </a:r>
            <a:r>
              <a:rPr dirty="0" sz="3600" spc="-10">
                <a:solidFill>
                  <a:srgbClr val="1F3863"/>
                </a:solidFill>
              </a:rPr>
              <a:t>potential</a:t>
            </a:r>
            <a:r>
              <a:rPr dirty="0" sz="3600" spc="-50">
                <a:solidFill>
                  <a:srgbClr val="1F3863"/>
                </a:solidFill>
              </a:rPr>
              <a:t> </a:t>
            </a:r>
            <a:r>
              <a:rPr dirty="0" sz="3600" spc="-15">
                <a:solidFill>
                  <a:srgbClr val="1F3863"/>
                </a:solidFill>
              </a:rPr>
              <a:t>hazards</a:t>
            </a:r>
            <a:r>
              <a:rPr dirty="0" sz="3600" spc="-40">
                <a:solidFill>
                  <a:srgbClr val="1F3863"/>
                </a:solidFill>
              </a:rPr>
              <a:t> </a:t>
            </a:r>
            <a:r>
              <a:rPr dirty="0" sz="3600" spc="-30">
                <a:solidFill>
                  <a:srgbClr val="1F3863"/>
                </a:solidFill>
              </a:rPr>
              <a:t>for</a:t>
            </a:r>
            <a:endParaRPr sz="3600"/>
          </a:p>
          <a:p>
            <a:pPr marL="163195">
              <a:lnSpc>
                <a:spcPct val="100000"/>
              </a:lnSpc>
              <a:spcBef>
                <a:spcPts val="5"/>
              </a:spcBef>
            </a:pPr>
            <a:r>
              <a:rPr dirty="0" sz="3600">
                <a:solidFill>
                  <a:srgbClr val="1F3863"/>
                </a:solidFill>
              </a:rPr>
              <a:t>the</a:t>
            </a:r>
            <a:r>
              <a:rPr dirty="0" sz="3600" spc="-30">
                <a:solidFill>
                  <a:srgbClr val="1F3863"/>
                </a:solidFill>
              </a:rPr>
              <a:t> </a:t>
            </a:r>
            <a:r>
              <a:rPr dirty="0" sz="3600" spc="-10">
                <a:solidFill>
                  <a:srgbClr val="1F3863"/>
                </a:solidFill>
              </a:rPr>
              <a:t>Fresh</a:t>
            </a:r>
            <a:r>
              <a:rPr dirty="0" sz="3600" spc="-40">
                <a:solidFill>
                  <a:srgbClr val="1F3863"/>
                </a:solidFill>
              </a:rPr>
              <a:t> </a:t>
            </a:r>
            <a:r>
              <a:rPr dirty="0" sz="3600">
                <a:solidFill>
                  <a:srgbClr val="1F3863"/>
                </a:solidFill>
              </a:rPr>
              <a:t>‘Wild’</a:t>
            </a:r>
            <a:r>
              <a:rPr dirty="0" sz="3600" spc="-10">
                <a:solidFill>
                  <a:srgbClr val="1F3863"/>
                </a:solidFill>
              </a:rPr>
              <a:t> </a:t>
            </a:r>
            <a:r>
              <a:rPr dirty="0" sz="3600">
                <a:solidFill>
                  <a:srgbClr val="1F3863"/>
                </a:solidFill>
              </a:rPr>
              <a:t>Mahi-mahi</a:t>
            </a:r>
            <a:r>
              <a:rPr dirty="0" sz="3600" spc="-50">
                <a:solidFill>
                  <a:srgbClr val="1F3863"/>
                </a:solidFill>
              </a:rPr>
              <a:t> </a:t>
            </a:r>
            <a:r>
              <a:rPr dirty="0" sz="3600" spc="-10">
                <a:solidFill>
                  <a:srgbClr val="1F3863"/>
                </a:solidFill>
              </a:rPr>
              <a:t>Fillets</a:t>
            </a:r>
            <a:endParaRPr sz="360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0708" y="91439"/>
            <a:ext cx="893063" cy="120091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67257" y="5092700"/>
            <a:ext cx="3092450" cy="693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385"/>
              </a:lnSpc>
              <a:spcBef>
                <a:spcPts val="100"/>
              </a:spcBef>
            </a:pPr>
            <a:r>
              <a:rPr dirty="0" sz="2000" spc="-25" b="1">
                <a:solidFill>
                  <a:srgbClr val="1F3863"/>
                </a:solidFill>
                <a:latin typeface="Calibri"/>
                <a:cs typeface="Calibri"/>
              </a:rPr>
              <a:t>Tables </a:t>
            </a:r>
            <a:r>
              <a:rPr dirty="0" sz="2000" spc="-5" b="1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r>
              <a:rPr dirty="0" sz="2000" spc="-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dirty="0" sz="2000" spc="-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F3863"/>
                </a:solidFill>
                <a:latin typeface="Calibri"/>
                <a:cs typeface="Calibri"/>
              </a:rPr>
              <a:t>3-3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865"/>
              </a:lnSpc>
            </a:pP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Species-Related</a:t>
            </a:r>
            <a:r>
              <a:rPr dirty="0" sz="2400" spc="-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Hazards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27547" y="4937759"/>
            <a:ext cx="3286125" cy="786765"/>
            <a:chOff x="5527547" y="4937759"/>
            <a:chExt cx="3286125" cy="786765"/>
          </a:xfrm>
        </p:grpSpPr>
        <p:sp>
          <p:nvSpPr>
            <p:cNvPr id="12" name="object 12"/>
            <p:cNvSpPr/>
            <p:nvPr/>
          </p:nvSpPr>
          <p:spPr>
            <a:xfrm>
              <a:off x="5533643" y="4943855"/>
              <a:ext cx="3274060" cy="774700"/>
            </a:xfrm>
            <a:custGeom>
              <a:avLst/>
              <a:gdLst/>
              <a:ahLst/>
              <a:cxnLst/>
              <a:rect l="l" t="t" r="r" b="b"/>
              <a:pathLst>
                <a:path w="3274059" h="774700">
                  <a:moveTo>
                    <a:pt x="3144520" y="0"/>
                  </a:moveTo>
                  <a:lnTo>
                    <a:pt x="129031" y="0"/>
                  </a:lnTo>
                  <a:lnTo>
                    <a:pt x="78813" y="10142"/>
                  </a:lnTo>
                  <a:lnTo>
                    <a:pt x="37798" y="37798"/>
                  </a:lnTo>
                  <a:lnTo>
                    <a:pt x="10142" y="78813"/>
                  </a:lnTo>
                  <a:lnTo>
                    <a:pt x="0" y="129032"/>
                  </a:lnTo>
                  <a:lnTo>
                    <a:pt x="0" y="645160"/>
                  </a:lnTo>
                  <a:lnTo>
                    <a:pt x="10142" y="695383"/>
                  </a:lnTo>
                  <a:lnTo>
                    <a:pt x="37798" y="736398"/>
                  </a:lnTo>
                  <a:lnTo>
                    <a:pt x="78813" y="764051"/>
                  </a:lnTo>
                  <a:lnTo>
                    <a:pt x="129031" y="774192"/>
                  </a:lnTo>
                  <a:lnTo>
                    <a:pt x="3144520" y="774192"/>
                  </a:lnTo>
                  <a:lnTo>
                    <a:pt x="3194738" y="764051"/>
                  </a:lnTo>
                  <a:lnTo>
                    <a:pt x="3235753" y="736398"/>
                  </a:lnTo>
                  <a:lnTo>
                    <a:pt x="3263409" y="695383"/>
                  </a:lnTo>
                  <a:lnTo>
                    <a:pt x="3273552" y="645160"/>
                  </a:lnTo>
                  <a:lnTo>
                    <a:pt x="3273552" y="129032"/>
                  </a:lnTo>
                  <a:lnTo>
                    <a:pt x="3263409" y="78813"/>
                  </a:lnTo>
                  <a:lnTo>
                    <a:pt x="3235753" y="37798"/>
                  </a:lnTo>
                  <a:lnTo>
                    <a:pt x="3194738" y="10142"/>
                  </a:lnTo>
                  <a:lnTo>
                    <a:pt x="3144520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533643" y="4943855"/>
              <a:ext cx="3274060" cy="774700"/>
            </a:xfrm>
            <a:custGeom>
              <a:avLst/>
              <a:gdLst/>
              <a:ahLst/>
              <a:cxnLst/>
              <a:rect l="l" t="t" r="r" b="b"/>
              <a:pathLst>
                <a:path w="3274059" h="774700">
                  <a:moveTo>
                    <a:pt x="0" y="129032"/>
                  </a:moveTo>
                  <a:lnTo>
                    <a:pt x="10142" y="78813"/>
                  </a:lnTo>
                  <a:lnTo>
                    <a:pt x="37798" y="37798"/>
                  </a:lnTo>
                  <a:lnTo>
                    <a:pt x="78813" y="10142"/>
                  </a:lnTo>
                  <a:lnTo>
                    <a:pt x="129031" y="0"/>
                  </a:lnTo>
                  <a:lnTo>
                    <a:pt x="3144520" y="0"/>
                  </a:lnTo>
                  <a:lnTo>
                    <a:pt x="3194738" y="10142"/>
                  </a:lnTo>
                  <a:lnTo>
                    <a:pt x="3235753" y="37798"/>
                  </a:lnTo>
                  <a:lnTo>
                    <a:pt x="3263409" y="78813"/>
                  </a:lnTo>
                  <a:lnTo>
                    <a:pt x="3273552" y="129032"/>
                  </a:lnTo>
                  <a:lnTo>
                    <a:pt x="3273552" y="645160"/>
                  </a:lnTo>
                  <a:lnTo>
                    <a:pt x="3263409" y="695383"/>
                  </a:lnTo>
                  <a:lnTo>
                    <a:pt x="3235753" y="736398"/>
                  </a:lnTo>
                  <a:lnTo>
                    <a:pt x="3194738" y="764051"/>
                  </a:lnTo>
                  <a:lnTo>
                    <a:pt x="3144520" y="774192"/>
                  </a:lnTo>
                  <a:lnTo>
                    <a:pt x="129031" y="774192"/>
                  </a:lnTo>
                  <a:lnTo>
                    <a:pt x="78813" y="764051"/>
                  </a:lnTo>
                  <a:lnTo>
                    <a:pt x="37798" y="736398"/>
                  </a:lnTo>
                  <a:lnTo>
                    <a:pt x="10142" y="695383"/>
                  </a:lnTo>
                  <a:lnTo>
                    <a:pt x="0" y="645160"/>
                  </a:lnTo>
                  <a:lnTo>
                    <a:pt x="0" y="12903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5621273" y="4972050"/>
            <a:ext cx="3109595" cy="693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385"/>
              </a:lnSpc>
              <a:spcBef>
                <a:spcPts val="100"/>
              </a:spcBef>
            </a:pPr>
            <a:r>
              <a:rPr dirty="0" sz="2000" spc="-30" b="1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dirty="0" sz="2000" spc="-4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865"/>
              </a:lnSpc>
            </a:pP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Process-Related</a:t>
            </a:r>
            <a:r>
              <a:rPr dirty="0" sz="2400" spc="-5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Hazards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429511"/>
            <a:ext cx="8529828" cy="23622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4800" y="3880103"/>
            <a:ext cx="8534400" cy="2528570"/>
            <a:chOff x="304800" y="3880103"/>
            <a:chExt cx="8534400" cy="25285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3880103"/>
              <a:ext cx="8534400" cy="25283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2138" y="4327397"/>
              <a:ext cx="8368030" cy="570230"/>
            </a:xfrm>
            <a:custGeom>
              <a:avLst/>
              <a:gdLst/>
              <a:ahLst/>
              <a:cxnLst/>
              <a:rect l="l" t="t" r="r" b="b"/>
              <a:pathLst>
                <a:path w="8368030" h="570229">
                  <a:moveTo>
                    <a:pt x="0" y="94995"/>
                  </a:moveTo>
                  <a:lnTo>
                    <a:pt x="7124" y="58038"/>
                  </a:lnTo>
                  <a:lnTo>
                    <a:pt x="26555" y="27812"/>
                  </a:lnTo>
                  <a:lnTo>
                    <a:pt x="55371" y="7493"/>
                  </a:lnTo>
                  <a:lnTo>
                    <a:pt x="90665" y="0"/>
                  </a:lnTo>
                  <a:lnTo>
                    <a:pt x="8277352" y="0"/>
                  </a:lnTo>
                  <a:lnTo>
                    <a:pt x="8312658" y="7493"/>
                  </a:lnTo>
                  <a:lnTo>
                    <a:pt x="8341486" y="27812"/>
                  </a:lnTo>
                  <a:lnTo>
                    <a:pt x="8360917" y="58038"/>
                  </a:lnTo>
                  <a:lnTo>
                    <a:pt x="8368030" y="94995"/>
                  </a:lnTo>
                  <a:lnTo>
                    <a:pt x="8368030" y="474979"/>
                  </a:lnTo>
                  <a:lnTo>
                    <a:pt x="8360917" y="511937"/>
                  </a:lnTo>
                  <a:lnTo>
                    <a:pt x="8341486" y="542163"/>
                  </a:lnTo>
                  <a:lnTo>
                    <a:pt x="8312658" y="562482"/>
                  </a:lnTo>
                  <a:lnTo>
                    <a:pt x="8277352" y="569976"/>
                  </a:lnTo>
                  <a:lnTo>
                    <a:pt x="90665" y="569976"/>
                  </a:lnTo>
                  <a:lnTo>
                    <a:pt x="55371" y="562482"/>
                  </a:lnTo>
                  <a:lnTo>
                    <a:pt x="26555" y="542163"/>
                  </a:lnTo>
                  <a:lnTo>
                    <a:pt x="7124" y="511937"/>
                  </a:lnTo>
                  <a:lnTo>
                    <a:pt x="0" y="474979"/>
                  </a:lnTo>
                  <a:lnTo>
                    <a:pt x="0" y="94995"/>
                  </a:lnTo>
                  <a:close/>
                </a:path>
              </a:pathLst>
            </a:custGeom>
            <a:ln w="32004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5698997" y="2967989"/>
            <a:ext cx="1254760" cy="826135"/>
          </a:xfrm>
          <a:custGeom>
            <a:avLst/>
            <a:gdLst/>
            <a:ahLst/>
            <a:cxnLst/>
            <a:rect l="l" t="t" r="r" b="b"/>
            <a:pathLst>
              <a:path w="1254759" h="826135">
                <a:moveTo>
                  <a:pt x="0" y="412750"/>
                </a:moveTo>
                <a:lnTo>
                  <a:pt x="12700" y="329564"/>
                </a:lnTo>
                <a:lnTo>
                  <a:pt x="49275" y="252095"/>
                </a:lnTo>
                <a:lnTo>
                  <a:pt x="75691" y="216026"/>
                </a:lnTo>
                <a:lnTo>
                  <a:pt x="107061" y="181990"/>
                </a:lnTo>
                <a:lnTo>
                  <a:pt x="143255" y="150240"/>
                </a:lnTo>
                <a:lnTo>
                  <a:pt x="183641" y="120904"/>
                </a:lnTo>
                <a:lnTo>
                  <a:pt x="228218" y="94234"/>
                </a:lnTo>
                <a:lnTo>
                  <a:pt x="276478" y="70485"/>
                </a:lnTo>
                <a:lnTo>
                  <a:pt x="328167" y="49784"/>
                </a:lnTo>
                <a:lnTo>
                  <a:pt x="383031" y="32385"/>
                </a:lnTo>
                <a:lnTo>
                  <a:pt x="440689" y="18542"/>
                </a:lnTo>
                <a:lnTo>
                  <a:pt x="500761" y="8382"/>
                </a:lnTo>
                <a:lnTo>
                  <a:pt x="562990" y="2159"/>
                </a:lnTo>
                <a:lnTo>
                  <a:pt x="627126" y="0"/>
                </a:lnTo>
                <a:lnTo>
                  <a:pt x="691261" y="2159"/>
                </a:lnTo>
                <a:lnTo>
                  <a:pt x="753490" y="8382"/>
                </a:lnTo>
                <a:lnTo>
                  <a:pt x="813561" y="18542"/>
                </a:lnTo>
                <a:lnTo>
                  <a:pt x="871220" y="32385"/>
                </a:lnTo>
                <a:lnTo>
                  <a:pt x="926083" y="49784"/>
                </a:lnTo>
                <a:lnTo>
                  <a:pt x="977773" y="70485"/>
                </a:lnTo>
                <a:lnTo>
                  <a:pt x="1026032" y="94234"/>
                </a:lnTo>
                <a:lnTo>
                  <a:pt x="1070609" y="120904"/>
                </a:lnTo>
                <a:lnTo>
                  <a:pt x="1110996" y="150240"/>
                </a:lnTo>
                <a:lnTo>
                  <a:pt x="1147191" y="181990"/>
                </a:lnTo>
                <a:lnTo>
                  <a:pt x="1178559" y="216026"/>
                </a:lnTo>
                <a:lnTo>
                  <a:pt x="1204976" y="252095"/>
                </a:lnTo>
                <a:lnTo>
                  <a:pt x="1226057" y="290068"/>
                </a:lnTo>
                <a:lnTo>
                  <a:pt x="1251077" y="370586"/>
                </a:lnTo>
                <a:lnTo>
                  <a:pt x="1254252" y="412750"/>
                </a:lnTo>
                <a:lnTo>
                  <a:pt x="1251077" y="455040"/>
                </a:lnTo>
                <a:lnTo>
                  <a:pt x="1226057" y="535559"/>
                </a:lnTo>
                <a:lnTo>
                  <a:pt x="1204976" y="573532"/>
                </a:lnTo>
                <a:lnTo>
                  <a:pt x="1178559" y="609600"/>
                </a:lnTo>
                <a:lnTo>
                  <a:pt x="1147191" y="643636"/>
                </a:lnTo>
                <a:lnTo>
                  <a:pt x="1110996" y="675386"/>
                </a:lnTo>
                <a:lnTo>
                  <a:pt x="1070609" y="704723"/>
                </a:lnTo>
                <a:lnTo>
                  <a:pt x="1026032" y="731266"/>
                </a:lnTo>
                <a:lnTo>
                  <a:pt x="977773" y="755142"/>
                </a:lnTo>
                <a:lnTo>
                  <a:pt x="926083" y="775716"/>
                </a:lnTo>
                <a:lnTo>
                  <a:pt x="871220" y="793115"/>
                </a:lnTo>
                <a:lnTo>
                  <a:pt x="813561" y="806958"/>
                </a:lnTo>
                <a:lnTo>
                  <a:pt x="753490" y="817245"/>
                </a:lnTo>
                <a:lnTo>
                  <a:pt x="691261" y="823468"/>
                </a:lnTo>
                <a:lnTo>
                  <a:pt x="627126" y="825627"/>
                </a:lnTo>
                <a:lnTo>
                  <a:pt x="562990" y="823468"/>
                </a:lnTo>
                <a:lnTo>
                  <a:pt x="500761" y="817245"/>
                </a:lnTo>
                <a:lnTo>
                  <a:pt x="440689" y="806958"/>
                </a:lnTo>
                <a:lnTo>
                  <a:pt x="383031" y="793115"/>
                </a:lnTo>
                <a:lnTo>
                  <a:pt x="328167" y="775716"/>
                </a:lnTo>
                <a:lnTo>
                  <a:pt x="276478" y="755142"/>
                </a:lnTo>
                <a:lnTo>
                  <a:pt x="228218" y="731266"/>
                </a:lnTo>
                <a:lnTo>
                  <a:pt x="183641" y="704723"/>
                </a:lnTo>
                <a:lnTo>
                  <a:pt x="143255" y="675386"/>
                </a:lnTo>
                <a:lnTo>
                  <a:pt x="107061" y="643636"/>
                </a:lnTo>
                <a:lnTo>
                  <a:pt x="75691" y="609600"/>
                </a:lnTo>
                <a:lnTo>
                  <a:pt x="49275" y="573532"/>
                </a:lnTo>
                <a:lnTo>
                  <a:pt x="28193" y="535559"/>
                </a:lnTo>
                <a:lnTo>
                  <a:pt x="3175" y="455040"/>
                </a:lnTo>
                <a:lnTo>
                  <a:pt x="0" y="412750"/>
                </a:lnTo>
                <a:close/>
              </a:path>
            </a:pathLst>
          </a:custGeom>
          <a:ln w="28956">
            <a:solidFill>
              <a:srgbClr val="990033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708" y="91439"/>
            <a:ext cx="893063" cy="120091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877055" y="1248155"/>
            <a:ext cx="1384300" cy="460375"/>
            <a:chOff x="3877055" y="1248155"/>
            <a:chExt cx="1384300" cy="460375"/>
          </a:xfrm>
        </p:grpSpPr>
        <p:sp>
          <p:nvSpPr>
            <p:cNvPr id="9" name="object 9"/>
            <p:cNvSpPr/>
            <p:nvPr/>
          </p:nvSpPr>
          <p:spPr>
            <a:xfrm>
              <a:off x="3883151" y="1254251"/>
              <a:ext cx="1371600" cy="448309"/>
            </a:xfrm>
            <a:custGeom>
              <a:avLst/>
              <a:gdLst/>
              <a:ahLst/>
              <a:cxnLst/>
              <a:rect l="l" t="t" r="r" b="b"/>
              <a:pathLst>
                <a:path w="1371600" h="448310">
                  <a:moveTo>
                    <a:pt x="1296924" y="0"/>
                  </a:moveTo>
                  <a:lnTo>
                    <a:pt x="74675" y="0"/>
                  </a:lnTo>
                  <a:lnTo>
                    <a:pt x="45594" y="5863"/>
                  </a:lnTo>
                  <a:lnTo>
                    <a:pt x="21859" y="21859"/>
                  </a:lnTo>
                  <a:lnTo>
                    <a:pt x="5863" y="45594"/>
                  </a:lnTo>
                  <a:lnTo>
                    <a:pt x="0" y="74675"/>
                  </a:lnTo>
                  <a:lnTo>
                    <a:pt x="0" y="373380"/>
                  </a:lnTo>
                  <a:lnTo>
                    <a:pt x="5863" y="402461"/>
                  </a:lnTo>
                  <a:lnTo>
                    <a:pt x="21859" y="426196"/>
                  </a:lnTo>
                  <a:lnTo>
                    <a:pt x="45594" y="442192"/>
                  </a:lnTo>
                  <a:lnTo>
                    <a:pt x="74675" y="448056"/>
                  </a:lnTo>
                  <a:lnTo>
                    <a:pt x="1296924" y="448056"/>
                  </a:lnTo>
                  <a:lnTo>
                    <a:pt x="1326005" y="442192"/>
                  </a:lnTo>
                  <a:lnTo>
                    <a:pt x="1349740" y="426196"/>
                  </a:lnTo>
                  <a:lnTo>
                    <a:pt x="1365736" y="402461"/>
                  </a:lnTo>
                  <a:lnTo>
                    <a:pt x="1371600" y="373380"/>
                  </a:lnTo>
                  <a:lnTo>
                    <a:pt x="1371600" y="74675"/>
                  </a:lnTo>
                  <a:lnTo>
                    <a:pt x="1365736" y="45594"/>
                  </a:lnTo>
                  <a:lnTo>
                    <a:pt x="1349740" y="21859"/>
                  </a:lnTo>
                  <a:lnTo>
                    <a:pt x="1326005" y="5863"/>
                  </a:lnTo>
                  <a:lnTo>
                    <a:pt x="1296924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883151" y="1254251"/>
              <a:ext cx="1371600" cy="448309"/>
            </a:xfrm>
            <a:custGeom>
              <a:avLst/>
              <a:gdLst/>
              <a:ahLst/>
              <a:cxnLst/>
              <a:rect l="l" t="t" r="r" b="b"/>
              <a:pathLst>
                <a:path w="1371600" h="448310">
                  <a:moveTo>
                    <a:pt x="0" y="74675"/>
                  </a:moveTo>
                  <a:lnTo>
                    <a:pt x="5863" y="45594"/>
                  </a:lnTo>
                  <a:lnTo>
                    <a:pt x="21859" y="21859"/>
                  </a:lnTo>
                  <a:lnTo>
                    <a:pt x="45594" y="5863"/>
                  </a:lnTo>
                  <a:lnTo>
                    <a:pt x="74675" y="0"/>
                  </a:lnTo>
                  <a:lnTo>
                    <a:pt x="1296924" y="0"/>
                  </a:lnTo>
                  <a:lnTo>
                    <a:pt x="1326005" y="5863"/>
                  </a:lnTo>
                  <a:lnTo>
                    <a:pt x="1349740" y="21859"/>
                  </a:lnTo>
                  <a:lnTo>
                    <a:pt x="1365736" y="45594"/>
                  </a:lnTo>
                  <a:lnTo>
                    <a:pt x="1371600" y="74675"/>
                  </a:lnTo>
                  <a:lnTo>
                    <a:pt x="1371600" y="373380"/>
                  </a:lnTo>
                  <a:lnTo>
                    <a:pt x="1365736" y="402461"/>
                  </a:lnTo>
                  <a:lnTo>
                    <a:pt x="1349740" y="426196"/>
                  </a:lnTo>
                  <a:lnTo>
                    <a:pt x="1326005" y="442192"/>
                  </a:lnTo>
                  <a:lnTo>
                    <a:pt x="1296924" y="448056"/>
                  </a:lnTo>
                  <a:lnTo>
                    <a:pt x="74675" y="448056"/>
                  </a:lnTo>
                  <a:lnTo>
                    <a:pt x="45594" y="442192"/>
                  </a:lnTo>
                  <a:lnTo>
                    <a:pt x="21859" y="426196"/>
                  </a:lnTo>
                  <a:lnTo>
                    <a:pt x="5863" y="402461"/>
                  </a:lnTo>
                  <a:lnTo>
                    <a:pt x="0" y="373380"/>
                  </a:lnTo>
                  <a:lnTo>
                    <a:pt x="0" y="7467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22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435"/>
              </a:spcBef>
            </a:pPr>
            <a:r>
              <a:rPr dirty="0" sz="4400">
                <a:solidFill>
                  <a:srgbClr val="000000"/>
                </a:solidFill>
              </a:rPr>
              <a:t>One</a:t>
            </a:r>
            <a:r>
              <a:rPr dirty="0" sz="4400" spc="-25">
                <a:solidFill>
                  <a:srgbClr val="000000"/>
                </a:solidFill>
              </a:rPr>
              <a:t> </a:t>
            </a:r>
            <a:r>
              <a:rPr dirty="0" sz="4400" spc="-10">
                <a:solidFill>
                  <a:srgbClr val="000000"/>
                </a:solidFill>
              </a:rPr>
              <a:t>Species-related</a:t>
            </a:r>
            <a:r>
              <a:rPr dirty="0" sz="4400" spc="-15">
                <a:solidFill>
                  <a:srgbClr val="000000"/>
                </a:solidFill>
              </a:rPr>
              <a:t> </a:t>
            </a:r>
            <a:r>
              <a:rPr dirty="0" sz="4400" spc="-25">
                <a:solidFill>
                  <a:srgbClr val="000000"/>
                </a:solidFill>
              </a:rPr>
              <a:t>hazard</a:t>
            </a:r>
            <a:endParaRPr sz="4400"/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dirty="0" sz="2400" spc="-40" b="1">
                <a:solidFill>
                  <a:srgbClr val="1F3863"/>
                </a:solidFill>
                <a:latin typeface="Calibri"/>
                <a:cs typeface="Calibri"/>
              </a:rPr>
              <a:t>Table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6333" y="335025"/>
            <a:ext cx="58337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" b="0">
                <a:solidFill>
                  <a:srgbClr val="000000"/>
                </a:solidFill>
                <a:latin typeface="Calibri Light"/>
                <a:cs typeface="Calibri Light"/>
              </a:rPr>
              <a:t>Four</a:t>
            </a:r>
            <a:r>
              <a:rPr dirty="0" spc="-11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pc="-45" b="0">
                <a:solidFill>
                  <a:srgbClr val="000000"/>
                </a:solidFill>
                <a:latin typeface="Calibri Light"/>
                <a:cs typeface="Calibri Light"/>
              </a:rPr>
              <a:t>Process-related</a:t>
            </a:r>
            <a:r>
              <a:rPr dirty="0" spc="-12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pc="-50" b="0">
                <a:solidFill>
                  <a:srgbClr val="000000"/>
                </a:solidFill>
                <a:latin typeface="Calibri Light"/>
                <a:cs typeface="Calibri Light"/>
              </a:rPr>
              <a:t>Hazards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3921" y="872616"/>
            <a:ext cx="8853170" cy="5513070"/>
            <a:chOff x="133921" y="872616"/>
            <a:chExt cx="8853170" cy="55130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684" y="1290827"/>
              <a:ext cx="8848344" cy="50947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0114" y="4549901"/>
              <a:ext cx="8755380" cy="612775"/>
            </a:xfrm>
            <a:custGeom>
              <a:avLst/>
              <a:gdLst/>
              <a:ahLst/>
              <a:cxnLst/>
              <a:rect l="l" t="t" r="r" b="b"/>
              <a:pathLst>
                <a:path w="8755380" h="612775">
                  <a:moveTo>
                    <a:pt x="0" y="102108"/>
                  </a:moveTo>
                  <a:lnTo>
                    <a:pt x="7035" y="62356"/>
                  </a:lnTo>
                  <a:lnTo>
                    <a:pt x="26212" y="29845"/>
                  </a:lnTo>
                  <a:lnTo>
                    <a:pt x="54648" y="8000"/>
                  </a:lnTo>
                  <a:lnTo>
                    <a:pt x="89484" y="0"/>
                  </a:lnTo>
                  <a:lnTo>
                    <a:pt x="8665844" y="0"/>
                  </a:lnTo>
                  <a:lnTo>
                    <a:pt x="8700769" y="8000"/>
                  </a:lnTo>
                  <a:lnTo>
                    <a:pt x="8729217" y="29845"/>
                  </a:lnTo>
                  <a:lnTo>
                    <a:pt x="8748394" y="62356"/>
                  </a:lnTo>
                  <a:lnTo>
                    <a:pt x="8755380" y="102108"/>
                  </a:lnTo>
                  <a:lnTo>
                    <a:pt x="8755380" y="510540"/>
                  </a:lnTo>
                  <a:lnTo>
                    <a:pt x="8748394" y="550291"/>
                  </a:lnTo>
                  <a:lnTo>
                    <a:pt x="8729217" y="582803"/>
                  </a:lnTo>
                  <a:lnTo>
                    <a:pt x="8700769" y="604647"/>
                  </a:lnTo>
                  <a:lnTo>
                    <a:pt x="8665844" y="612648"/>
                  </a:lnTo>
                  <a:lnTo>
                    <a:pt x="89484" y="612648"/>
                  </a:lnTo>
                  <a:lnTo>
                    <a:pt x="54648" y="604647"/>
                  </a:lnTo>
                  <a:lnTo>
                    <a:pt x="26212" y="582803"/>
                  </a:lnTo>
                  <a:lnTo>
                    <a:pt x="7035" y="550291"/>
                  </a:lnTo>
                  <a:lnTo>
                    <a:pt x="0" y="510540"/>
                  </a:lnTo>
                  <a:lnTo>
                    <a:pt x="0" y="102108"/>
                  </a:lnTo>
                  <a:close/>
                </a:path>
              </a:pathLst>
            </a:custGeom>
            <a:ln w="32004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536442" y="1756409"/>
              <a:ext cx="4956175" cy="1844039"/>
            </a:xfrm>
            <a:custGeom>
              <a:avLst/>
              <a:gdLst/>
              <a:ahLst/>
              <a:cxnLst/>
              <a:rect l="l" t="t" r="r" b="b"/>
              <a:pathLst>
                <a:path w="4956175" h="1844039">
                  <a:moveTo>
                    <a:pt x="0" y="1022350"/>
                  </a:moveTo>
                  <a:lnTo>
                    <a:pt x="1524" y="938402"/>
                  </a:lnTo>
                  <a:lnTo>
                    <a:pt x="5842" y="856868"/>
                  </a:lnTo>
                  <a:lnTo>
                    <a:pt x="12954" y="778128"/>
                  </a:lnTo>
                  <a:lnTo>
                    <a:pt x="22733" y="702690"/>
                  </a:lnTo>
                  <a:lnTo>
                    <a:pt x="34798" y="630936"/>
                  </a:lnTo>
                  <a:lnTo>
                    <a:pt x="49275" y="563244"/>
                  </a:lnTo>
                  <a:lnTo>
                    <a:pt x="65912" y="499999"/>
                  </a:lnTo>
                  <a:lnTo>
                    <a:pt x="84582" y="441705"/>
                  </a:lnTo>
                  <a:lnTo>
                    <a:pt x="105029" y="388747"/>
                  </a:lnTo>
                  <a:lnTo>
                    <a:pt x="127254" y="341375"/>
                  </a:lnTo>
                  <a:lnTo>
                    <a:pt x="151130" y="300227"/>
                  </a:lnTo>
                  <a:lnTo>
                    <a:pt x="202946" y="238125"/>
                  </a:lnTo>
                  <a:lnTo>
                    <a:pt x="259207" y="205359"/>
                  </a:lnTo>
                  <a:lnTo>
                    <a:pt x="288798" y="201167"/>
                  </a:lnTo>
                  <a:lnTo>
                    <a:pt x="318388" y="205359"/>
                  </a:lnTo>
                  <a:lnTo>
                    <a:pt x="374650" y="238125"/>
                  </a:lnTo>
                  <a:lnTo>
                    <a:pt x="426466" y="300227"/>
                  </a:lnTo>
                  <a:lnTo>
                    <a:pt x="450342" y="341375"/>
                  </a:lnTo>
                  <a:lnTo>
                    <a:pt x="472567" y="388747"/>
                  </a:lnTo>
                  <a:lnTo>
                    <a:pt x="493013" y="441705"/>
                  </a:lnTo>
                  <a:lnTo>
                    <a:pt x="511683" y="499999"/>
                  </a:lnTo>
                  <a:lnTo>
                    <a:pt x="528320" y="563244"/>
                  </a:lnTo>
                  <a:lnTo>
                    <a:pt x="542798" y="630936"/>
                  </a:lnTo>
                  <a:lnTo>
                    <a:pt x="554863" y="702690"/>
                  </a:lnTo>
                  <a:lnTo>
                    <a:pt x="564642" y="778128"/>
                  </a:lnTo>
                  <a:lnTo>
                    <a:pt x="571754" y="856868"/>
                  </a:lnTo>
                  <a:lnTo>
                    <a:pt x="576072" y="938402"/>
                  </a:lnTo>
                  <a:lnTo>
                    <a:pt x="577596" y="1022350"/>
                  </a:lnTo>
                  <a:lnTo>
                    <a:pt x="576072" y="1106297"/>
                  </a:lnTo>
                  <a:lnTo>
                    <a:pt x="571754" y="1187830"/>
                  </a:lnTo>
                  <a:lnTo>
                    <a:pt x="564642" y="1266570"/>
                  </a:lnTo>
                  <a:lnTo>
                    <a:pt x="554863" y="1342009"/>
                  </a:lnTo>
                  <a:lnTo>
                    <a:pt x="542798" y="1413764"/>
                  </a:lnTo>
                  <a:lnTo>
                    <a:pt x="528320" y="1481454"/>
                  </a:lnTo>
                  <a:lnTo>
                    <a:pt x="511683" y="1544701"/>
                  </a:lnTo>
                  <a:lnTo>
                    <a:pt x="493013" y="1602993"/>
                  </a:lnTo>
                  <a:lnTo>
                    <a:pt x="472567" y="1656079"/>
                  </a:lnTo>
                  <a:lnTo>
                    <a:pt x="450342" y="1703324"/>
                  </a:lnTo>
                  <a:lnTo>
                    <a:pt x="426466" y="1744472"/>
                  </a:lnTo>
                  <a:lnTo>
                    <a:pt x="374650" y="1806702"/>
                  </a:lnTo>
                  <a:lnTo>
                    <a:pt x="318388" y="1839340"/>
                  </a:lnTo>
                  <a:lnTo>
                    <a:pt x="288798" y="1843531"/>
                  </a:lnTo>
                  <a:lnTo>
                    <a:pt x="259207" y="1839340"/>
                  </a:lnTo>
                  <a:lnTo>
                    <a:pt x="202946" y="1806702"/>
                  </a:lnTo>
                  <a:lnTo>
                    <a:pt x="151130" y="1744472"/>
                  </a:lnTo>
                  <a:lnTo>
                    <a:pt x="127254" y="1703324"/>
                  </a:lnTo>
                  <a:lnTo>
                    <a:pt x="105029" y="1656079"/>
                  </a:lnTo>
                  <a:lnTo>
                    <a:pt x="84582" y="1602993"/>
                  </a:lnTo>
                  <a:lnTo>
                    <a:pt x="65912" y="1544701"/>
                  </a:lnTo>
                  <a:lnTo>
                    <a:pt x="49275" y="1481454"/>
                  </a:lnTo>
                  <a:lnTo>
                    <a:pt x="34798" y="1413764"/>
                  </a:lnTo>
                  <a:lnTo>
                    <a:pt x="22733" y="1342009"/>
                  </a:lnTo>
                  <a:lnTo>
                    <a:pt x="12954" y="1266570"/>
                  </a:lnTo>
                  <a:lnTo>
                    <a:pt x="5842" y="1187830"/>
                  </a:lnTo>
                  <a:lnTo>
                    <a:pt x="1524" y="1106297"/>
                  </a:lnTo>
                  <a:lnTo>
                    <a:pt x="0" y="1022350"/>
                  </a:lnTo>
                  <a:close/>
                </a:path>
                <a:path w="4956175" h="1844039">
                  <a:moveTo>
                    <a:pt x="4543044" y="902080"/>
                  </a:moveTo>
                  <a:lnTo>
                    <a:pt x="4543933" y="815213"/>
                  </a:lnTo>
                  <a:lnTo>
                    <a:pt x="4546727" y="730757"/>
                  </a:lnTo>
                  <a:lnTo>
                    <a:pt x="4551299" y="648842"/>
                  </a:lnTo>
                  <a:lnTo>
                    <a:pt x="4557522" y="570102"/>
                  </a:lnTo>
                  <a:lnTo>
                    <a:pt x="4565269" y="494918"/>
                  </a:lnTo>
                  <a:lnTo>
                    <a:pt x="4574540" y="423417"/>
                  </a:lnTo>
                  <a:lnTo>
                    <a:pt x="4585081" y="356235"/>
                  </a:lnTo>
                  <a:lnTo>
                    <a:pt x="4597146" y="293750"/>
                  </a:lnTo>
                  <a:lnTo>
                    <a:pt x="4610227" y="236092"/>
                  </a:lnTo>
                  <a:lnTo>
                    <a:pt x="4624578" y="183895"/>
                  </a:lnTo>
                  <a:lnTo>
                    <a:pt x="4639945" y="137287"/>
                  </a:lnTo>
                  <a:lnTo>
                    <a:pt x="4673600" y="62991"/>
                  </a:lnTo>
                  <a:lnTo>
                    <a:pt x="4710303" y="16255"/>
                  </a:lnTo>
                  <a:lnTo>
                    <a:pt x="4749546" y="0"/>
                  </a:lnTo>
                  <a:lnTo>
                    <a:pt x="4769485" y="4190"/>
                  </a:lnTo>
                  <a:lnTo>
                    <a:pt x="4807458" y="36067"/>
                  </a:lnTo>
                  <a:lnTo>
                    <a:pt x="4842764" y="96900"/>
                  </a:lnTo>
                  <a:lnTo>
                    <a:pt x="4874514" y="183895"/>
                  </a:lnTo>
                  <a:lnTo>
                    <a:pt x="4888738" y="236092"/>
                  </a:lnTo>
                  <a:lnTo>
                    <a:pt x="4901946" y="293750"/>
                  </a:lnTo>
                  <a:lnTo>
                    <a:pt x="4914011" y="356235"/>
                  </a:lnTo>
                  <a:lnTo>
                    <a:pt x="4924552" y="423417"/>
                  </a:lnTo>
                  <a:lnTo>
                    <a:pt x="4933823" y="494918"/>
                  </a:lnTo>
                  <a:lnTo>
                    <a:pt x="4941570" y="570102"/>
                  </a:lnTo>
                  <a:lnTo>
                    <a:pt x="4947793" y="648842"/>
                  </a:lnTo>
                  <a:lnTo>
                    <a:pt x="4952365" y="730757"/>
                  </a:lnTo>
                  <a:lnTo>
                    <a:pt x="4955159" y="815213"/>
                  </a:lnTo>
                  <a:lnTo>
                    <a:pt x="4956048" y="902080"/>
                  </a:lnTo>
                  <a:lnTo>
                    <a:pt x="4955159" y="988949"/>
                  </a:lnTo>
                  <a:lnTo>
                    <a:pt x="4952365" y="1073530"/>
                  </a:lnTo>
                  <a:lnTo>
                    <a:pt x="4947793" y="1155318"/>
                  </a:lnTo>
                  <a:lnTo>
                    <a:pt x="4941570" y="1234059"/>
                  </a:lnTo>
                  <a:lnTo>
                    <a:pt x="4933823" y="1309369"/>
                  </a:lnTo>
                  <a:lnTo>
                    <a:pt x="4924552" y="1380743"/>
                  </a:lnTo>
                  <a:lnTo>
                    <a:pt x="4914011" y="1447927"/>
                  </a:lnTo>
                  <a:lnTo>
                    <a:pt x="4901946" y="1510538"/>
                  </a:lnTo>
                  <a:lnTo>
                    <a:pt x="4888738" y="1568195"/>
                  </a:lnTo>
                  <a:lnTo>
                    <a:pt x="4874514" y="1620392"/>
                  </a:lnTo>
                  <a:lnTo>
                    <a:pt x="4859147" y="1666875"/>
                  </a:lnTo>
                  <a:lnTo>
                    <a:pt x="4825492" y="1741169"/>
                  </a:lnTo>
                  <a:lnTo>
                    <a:pt x="4788789" y="1788032"/>
                  </a:lnTo>
                  <a:lnTo>
                    <a:pt x="4749546" y="1804289"/>
                  </a:lnTo>
                  <a:lnTo>
                    <a:pt x="4729607" y="1800098"/>
                  </a:lnTo>
                  <a:lnTo>
                    <a:pt x="4691634" y="1768220"/>
                  </a:lnTo>
                  <a:lnTo>
                    <a:pt x="4656328" y="1707261"/>
                  </a:lnTo>
                  <a:lnTo>
                    <a:pt x="4624578" y="1620392"/>
                  </a:lnTo>
                  <a:lnTo>
                    <a:pt x="4610227" y="1568195"/>
                  </a:lnTo>
                  <a:lnTo>
                    <a:pt x="4597146" y="1510538"/>
                  </a:lnTo>
                  <a:lnTo>
                    <a:pt x="4585081" y="1447927"/>
                  </a:lnTo>
                  <a:lnTo>
                    <a:pt x="4574540" y="1380743"/>
                  </a:lnTo>
                  <a:lnTo>
                    <a:pt x="4565269" y="1309369"/>
                  </a:lnTo>
                  <a:lnTo>
                    <a:pt x="4557522" y="1234059"/>
                  </a:lnTo>
                  <a:lnTo>
                    <a:pt x="4551299" y="1155318"/>
                  </a:lnTo>
                  <a:lnTo>
                    <a:pt x="4546727" y="1073530"/>
                  </a:lnTo>
                  <a:lnTo>
                    <a:pt x="4543933" y="988949"/>
                  </a:lnTo>
                  <a:lnTo>
                    <a:pt x="4543044" y="902080"/>
                  </a:lnTo>
                  <a:close/>
                </a:path>
                <a:path w="4956175" h="1844039">
                  <a:moveTo>
                    <a:pt x="3982212" y="915797"/>
                  </a:moveTo>
                  <a:lnTo>
                    <a:pt x="3983228" y="828928"/>
                  </a:lnTo>
                  <a:lnTo>
                    <a:pt x="3986022" y="744474"/>
                  </a:lnTo>
                  <a:lnTo>
                    <a:pt x="3990721" y="662559"/>
                  </a:lnTo>
                  <a:lnTo>
                    <a:pt x="3997071" y="583818"/>
                  </a:lnTo>
                  <a:lnTo>
                    <a:pt x="4005072" y="508635"/>
                  </a:lnTo>
                  <a:lnTo>
                    <a:pt x="4014597" y="437134"/>
                  </a:lnTo>
                  <a:lnTo>
                    <a:pt x="4025646" y="369950"/>
                  </a:lnTo>
                  <a:lnTo>
                    <a:pt x="4037965" y="307466"/>
                  </a:lnTo>
                  <a:lnTo>
                    <a:pt x="4051554" y="249809"/>
                  </a:lnTo>
                  <a:lnTo>
                    <a:pt x="4066413" y="197612"/>
                  </a:lnTo>
                  <a:lnTo>
                    <a:pt x="4082288" y="151002"/>
                  </a:lnTo>
                  <a:lnTo>
                    <a:pt x="4116832" y="76707"/>
                  </a:lnTo>
                  <a:lnTo>
                    <a:pt x="4154805" y="29972"/>
                  </a:lnTo>
                  <a:lnTo>
                    <a:pt x="4195318" y="13715"/>
                  </a:lnTo>
                  <a:lnTo>
                    <a:pt x="4215765" y="17906"/>
                  </a:lnTo>
                  <a:lnTo>
                    <a:pt x="4255135" y="49784"/>
                  </a:lnTo>
                  <a:lnTo>
                    <a:pt x="4291457" y="110616"/>
                  </a:lnTo>
                  <a:lnTo>
                    <a:pt x="4324223" y="197612"/>
                  </a:lnTo>
                  <a:lnTo>
                    <a:pt x="4338955" y="249809"/>
                  </a:lnTo>
                  <a:lnTo>
                    <a:pt x="4352671" y="307466"/>
                  </a:lnTo>
                  <a:lnTo>
                    <a:pt x="4364990" y="369950"/>
                  </a:lnTo>
                  <a:lnTo>
                    <a:pt x="4375912" y="437134"/>
                  </a:lnTo>
                  <a:lnTo>
                    <a:pt x="4385437" y="508635"/>
                  </a:lnTo>
                  <a:lnTo>
                    <a:pt x="4393438" y="583818"/>
                  </a:lnTo>
                  <a:lnTo>
                    <a:pt x="4399915" y="662559"/>
                  </a:lnTo>
                  <a:lnTo>
                    <a:pt x="4404487" y="744474"/>
                  </a:lnTo>
                  <a:lnTo>
                    <a:pt x="4407408" y="828928"/>
                  </a:lnTo>
                  <a:lnTo>
                    <a:pt x="4408424" y="915797"/>
                  </a:lnTo>
                  <a:lnTo>
                    <a:pt x="4407408" y="1002664"/>
                  </a:lnTo>
                  <a:lnTo>
                    <a:pt x="4404487" y="1087247"/>
                  </a:lnTo>
                  <a:lnTo>
                    <a:pt x="4399915" y="1169035"/>
                  </a:lnTo>
                  <a:lnTo>
                    <a:pt x="4393438" y="1247775"/>
                  </a:lnTo>
                  <a:lnTo>
                    <a:pt x="4385437" y="1323086"/>
                  </a:lnTo>
                  <a:lnTo>
                    <a:pt x="4375912" y="1394460"/>
                  </a:lnTo>
                  <a:lnTo>
                    <a:pt x="4364990" y="1461642"/>
                  </a:lnTo>
                  <a:lnTo>
                    <a:pt x="4352671" y="1524253"/>
                  </a:lnTo>
                  <a:lnTo>
                    <a:pt x="4338955" y="1581912"/>
                  </a:lnTo>
                  <a:lnTo>
                    <a:pt x="4324223" y="1634109"/>
                  </a:lnTo>
                  <a:lnTo>
                    <a:pt x="4308348" y="1680590"/>
                  </a:lnTo>
                  <a:lnTo>
                    <a:pt x="4273677" y="1754886"/>
                  </a:lnTo>
                  <a:lnTo>
                    <a:pt x="4235831" y="1801749"/>
                  </a:lnTo>
                  <a:lnTo>
                    <a:pt x="4195318" y="1818004"/>
                  </a:lnTo>
                  <a:lnTo>
                    <a:pt x="4174743" y="1813814"/>
                  </a:lnTo>
                  <a:lnTo>
                    <a:pt x="4135501" y="1781937"/>
                  </a:lnTo>
                  <a:lnTo>
                    <a:pt x="4099052" y="1720977"/>
                  </a:lnTo>
                  <a:lnTo>
                    <a:pt x="4066413" y="1634109"/>
                  </a:lnTo>
                  <a:lnTo>
                    <a:pt x="4051554" y="1581912"/>
                  </a:lnTo>
                  <a:lnTo>
                    <a:pt x="4037965" y="1524253"/>
                  </a:lnTo>
                  <a:lnTo>
                    <a:pt x="4025646" y="1461642"/>
                  </a:lnTo>
                  <a:lnTo>
                    <a:pt x="4014597" y="1394460"/>
                  </a:lnTo>
                  <a:lnTo>
                    <a:pt x="4005072" y="1323086"/>
                  </a:lnTo>
                  <a:lnTo>
                    <a:pt x="3997071" y="1247775"/>
                  </a:lnTo>
                  <a:lnTo>
                    <a:pt x="3990721" y="1169035"/>
                  </a:lnTo>
                  <a:lnTo>
                    <a:pt x="3986022" y="1087247"/>
                  </a:lnTo>
                  <a:lnTo>
                    <a:pt x="3983228" y="1002664"/>
                  </a:lnTo>
                  <a:lnTo>
                    <a:pt x="3982212" y="915797"/>
                  </a:lnTo>
                  <a:close/>
                </a:path>
              </a:pathLst>
            </a:custGeom>
            <a:ln w="28956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687310" y="872616"/>
              <a:ext cx="285750" cy="896619"/>
            </a:xfrm>
            <a:custGeom>
              <a:avLst/>
              <a:gdLst/>
              <a:ahLst/>
              <a:cxnLst/>
              <a:rect l="l" t="t" r="r" b="b"/>
              <a:pathLst>
                <a:path w="285750" h="896619">
                  <a:moveTo>
                    <a:pt x="229235" y="0"/>
                  </a:moveTo>
                  <a:lnTo>
                    <a:pt x="175133" y="225171"/>
                  </a:lnTo>
                  <a:lnTo>
                    <a:pt x="231521" y="238760"/>
                  </a:lnTo>
                  <a:lnTo>
                    <a:pt x="285496" y="13462"/>
                  </a:lnTo>
                  <a:lnTo>
                    <a:pt x="229235" y="0"/>
                  </a:lnTo>
                  <a:close/>
                </a:path>
                <a:path w="285750" h="896619">
                  <a:moveTo>
                    <a:pt x="134620" y="394208"/>
                  </a:moveTo>
                  <a:lnTo>
                    <a:pt x="80518" y="619379"/>
                  </a:lnTo>
                  <a:lnTo>
                    <a:pt x="136906" y="632968"/>
                  </a:lnTo>
                  <a:lnTo>
                    <a:pt x="190881" y="407670"/>
                  </a:lnTo>
                  <a:lnTo>
                    <a:pt x="134620" y="394208"/>
                  </a:lnTo>
                  <a:close/>
                </a:path>
                <a:path w="285750" h="896619">
                  <a:moveTo>
                    <a:pt x="0" y="707009"/>
                  </a:moveTo>
                  <a:lnTo>
                    <a:pt x="43942" y="896238"/>
                  </a:lnTo>
                  <a:lnTo>
                    <a:pt x="168910" y="747522"/>
                  </a:lnTo>
                  <a:lnTo>
                    <a:pt x="0" y="7070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863840" y="231647"/>
            <a:ext cx="1123315" cy="71501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0005" rIns="0" bIns="0" rtlCol="0" vert="horz">
            <a:spAutoFit/>
          </a:bodyPr>
          <a:lstStyle/>
          <a:p>
            <a:pPr algn="just" marL="92075" marR="136525">
              <a:lnSpc>
                <a:spcPct val="100000"/>
              </a:lnSpc>
              <a:spcBef>
                <a:spcPts val="315"/>
              </a:spcBef>
            </a:pPr>
            <a:r>
              <a:rPr dirty="0" sz="1350" b="1">
                <a:solidFill>
                  <a:srgbClr val="C00000"/>
                </a:solidFill>
                <a:latin typeface="Arial"/>
                <a:cs typeface="Arial"/>
              </a:rPr>
              <a:t>Notice </a:t>
            </a:r>
            <a:r>
              <a:rPr dirty="0" sz="1350" spc="10" b="1">
                <a:solidFill>
                  <a:srgbClr val="C00000"/>
                </a:solidFill>
                <a:latin typeface="Arial"/>
                <a:cs typeface="Arial"/>
              </a:rPr>
              <a:t>two </a:t>
            </a:r>
            <a:r>
              <a:rPr dirty="0" sz="1350" spc="-36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C00000"/>
                </a:solidFill>
                <a:latin typeface="Arial"/>
                <a:cs typeface="Arial"/>
              </a:rPr>
              <a:t>hazards </a:t>
            </a:r>
            <a:r>
              <a:rPr dirty="0" sz="1350" spc="-5" b="1">
                <a:solidFill>
                  <a:srgbClr val="C00000"/>
                </a:solidFill>
                <a:latin typeface="Arial"/>
                <a:cs typeface="Arial"/>
              </a:rPr>
              <a:t>in </a:t>
            </a:r>
            <a:r>
              <a:rPr dirty="0" sz="1350" spc="-36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1350" b="1">
                <a:solidFill>
                  <a:srgbClr val="C00000"/>
                </a:solidFill>
                <a:latin typeface="Arial"/>
                <a:cs typeface="Arial"/>
              </a:rPr>
              <a:t>hapt</a:t>
            </a:r>
            <a:r>
              <a:rPr dirty="0" sz="1350" b="1">
                <a:solidFill>
                  <a:srgbClr val="C00000"/>
                </a:solidFill>
                <a:latin typeface="Arial"/>
                <a:cs typeface="Arial"/>
              </a:rPr>
              <a:t>er</a:t>
            </a:r>
            <a:r>
              <a:rPr dirty="0" sz="1350" spc="-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C00000"/>
                </a:solidFill>
                <a:latin typeface="Arial"/>
                <a:cs typeface="Arial"/>
              </a:rPr>
              <a:t>19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11167" y="1075944"/>
            <a:ext cx="1382395" cy="460375"/>
            <a:chOff x="4011167" y="1075944"/>
            <a:chExt cx="1382395" cy="460375"/>
          </a:xfrm>
        </p:grpSpPr>
        <p:sp>
          <p:nvSpPr>
            <p:cNvPr id="10" name="object 10"/>
            <p:cNvSpPr/>
            <p:nvPr/>
          </p:nvSpPr>
          <p:spPr>
            <a:xfrm>
              <a:off x="4017263" y="1082040"/>
              <a:ext cx="1370330" cy="448309"/>
            </a:xfrm>
            <a:custGeom>
              <a:avLst/>
              <a:gdLst/>
              <a:ahLst/>
              <a:cxnLst/>
              <a:rect l="l" t="t" r="r" b="b"/>
              <a:pathLst>
                <a:path w="1370329" h="448309">
                  <a:moveTo>
                    <a:pt x="1295400" y="0"/>
                  </a:moveTo>
                  <a:lnTo>
                    <a:pt x="74675" y="0"/>
                  </a:lnTo>
                  <a:lnTo>
                    <a:pt x="45594" y="5863"/>
                  </a:lnTo>
                  <a:lnTo>
                    <a:pt x="21859" y="21859"/>
                  </a:lnTo>
                  <a:lnTo>
                    <a:pt x="5863" y="45594"/>
                  </a:lnTo>
                  <a:lnTo>
                    <a:pt x="0" y="74675"/>
                  </a:lnTo>
                  <a:lnTo>
                    <a:pt x="0" y="373380"/>
                  </a:lnTo>
                  <a:lnTo>
                    <a:pt x="5863" y="402461"/>
                  </a:lnTo>
                  <a:lnTo>
                    <a:pt x="21859" y="426196"/>
                  </a:lnTo>
                  <a:lnTo>
                    <a:pt x="45594" y="442192"/>
                  </a:lnTo>
                  <a:lnTo>
                    <a:pt x="74675" y="448056"/>
                  </a:lnTo>
                  <a:lnTo>
                    <a:pt x="1295400" y="448056"/>
                  </a:lnTo>
                  <a:lnTo>
                    <a:pt x="1324481" y="442192"/>
                  </a:lnTo>
                  <a:lnTo>
                    <a:pt x="1348216" y="426196"/>
                  </a:lnTo>
                  <a:lnTo>
                    <a:pt x="1364212" y="402461"/>
                  </a:lnTo>
                  <a:lnTo>
                    <a:pt x="1370076" y="373380"/>
                  </a:lnTo>
                  <a:lnTo>
                    <a:pt x="1370076" y="74675"/>
                  </a:lnTo>
                  <a:lnTo>
                    <a:pt x="1364212" y="45594"/>
                  </a:lnTo>
                  <a:lnTo>
                    <a:pt x="1348216" y="21859"/>
                  </a:lnTo>
                  <a:lnTo>
                    <a:pt x="1324481" y="5863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17263" y="1082040"/>
              <a:ext cx="1370330" cy="448309"/>
            </a:xfrm>
            <a:custGeom>
              <a:avLst/>
              <a:gdLst/>
              <a:ahLst/>
              <a:cxnLst/>
              <a:rect l="l" t="t" r="r" b="b"/>
              <a:pathLst>
                <a:path w="1370329" h="448309">
                  <a:moveTo>
                    <a:pt x="0" y="74675"/>
                  </a:moveTo>
                  <a:lnTo>
                    <a:pt x="5863" y="45594"/>
                  </a:lnTo>
                  <a:lnTo>
                    <a:pt x="21859" y="21859"/>
                  </a:lnTo>
                  <a:lnTo>
                    <a:pt x="45594" y="5863"/>
                  </a:lnTo>
                  <a:lnTo>
                    <a:pt x="74675" y="0"/>
                  </a:lnTo>
                  <a:lnTo>
                    <a:pt x="1295400" y="0"/>
                  </a:lnTo>
                  <a:lnTo>
                    <a:pt x="1324481" y="5863"/>
                  </a:lnTo>
                  <a:lnTo>
                    <a:pt x="1348216" y="21859"/>
                  </a:lnTo>
                  <a:lnTo>
                    <a:pt x="1364212" y="45594"/>
                  </a:lnTo>
                  <a:lnTo>
                    <a:pt x="1370076" y="74675"/>
                  </a:lnTo>
                  <a:lnTo>
                    <a:pt x="1370076" y="373380"/>
                  </a:lnTo>
                  <a:lnTo>
                    <a:pt x="1364212" y="402461"/>
                  </a:lnTo>
                  <a:lnTo>
                    <a:pt x="1348216" y="426196"/>
                  </a:lnTo>
                  <a:lnTo>
                    <a:pt x="1324481" y="442192"/>
                  </a:lnTo>
                  <a:lnTo>
                    <a:pt x="1295400" y="448056"/>
                  </a:lnTo>
                  <a:lnTo>
                    <a:pt x="74675" y="448056"/>
                  </a:lnTo>
                  <a:lnTo>
                    <a:pt x="45594" y="442192"/>
                  </a:lnTo>
                  <a:lnTo>
                    <a:pt x="21859" y="426196"/>
                  </a:lnTo>
                  <a:lnTo>
                    <a:pt x="5863" y="402461"/>
                  </a:lnTo>
                  <a:lnTo>
                    <a:pt x="0" y="373380"/>
                  </a:lnTo>
                  <a:lnTo>
                    <a:pt x="0" y="7467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4119498" y="1081785"/>
            <a:ext cx="11664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0" b="1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dirty="0" sz="2400" spc="-7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9398" y="1834133"/>
            <a:ext cx="3497579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21426F"/>
                </a:solidFill>
                <a:latin typeface="Calibri"/>
                <a:cs typeface="Calibri"/>
              </a:rPr>
              <a:t>Species-related</a:t>
            </a:r>
            <a:r>
              <a:rPr dirty="0" sz="280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21426F"/>
                </a:solidFill>
                <a:latin typeface="Calibri"/>
                <a:cs typeface="Calibri"/>
              </a:rPr>
              <a:t>Hazards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9398" y="2327909"/>
            <a:ext cx="44278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21426F"/>
                </a:solidFill>
                <a:latin typeface="Calibri"/>
                <a:cs typeface="Calibri"/>
              </a:rPr>
              <a:t>1.</a:t>
            </a:r>
            <a:r>
              <a:rPr dirty="0" sz="2400" spc="204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Histamine</a:t>
            </a:r>
            <a:r>
              <a:rPr dirty="0" sz="2400" spc="1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formation</a:t>
            </a:r>
            <a:r>
              <a:rPr dirty="0" sz="2400" spc="-15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dirty="0" sz="2400" spc="-20" b="1">
                <a:latin typeface="Calibri"/>
                <a:cs typeface="Calibri"/>
              </a:rPr>
              <a:t>Chapter</a:t>
            </a:r>
            <a:r>
              <a:rPr dirty="0" sz="2400" spc="3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7</a:t>
            </a:r>
            <a:r>
              <a:rPr dirty="0" sz="2400" spc="-5" b="1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9398" y="3221227"/>
            <a:ext cx="351599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21426F"/>
                </a:solidFill>
                <a:latin typeface="Calibri"/>
                <a:cs typeface="Calibri"/>
              </a:rPr>
              <a:t>Process-related</a:t>
            </a:r>
            <a:r>
              <a:rPr dirty="0" sz="2800" spc="-4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21426F"/>
                </a:solidFill>
                <a:latin typeface="Calibri"/>
                <a:cs typeface="Calibri"/>
              </a:rPr>
              <a:t>Hazards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9398" y="3715004"/>
            <a:ext cx="6374765" cy="2007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3535" marR="5080" indent="-343535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343535" algn="l"/>
              </a:tabLst>
            </a:pPr>
            <a:r>
              <a:rPr dirty="0" sz="2400" spc="-25" b="1">
                <a:solidFill>
                  <a:srgbClr val="21426F"/>
                </a:solidFill>
                <a:latin typeface="Calibri"/>
                <a:cs typeface="Calibri"/>
              </a:rPr>
              <a:t>Pathogenic</a:t>
            </a:r>
            <a:r>
              <a:rPr dirty="0" sz="2400" spc="-1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21426F"/>
                </a:solidFill>
                <a:latin typeface="Calibri"/>
                <a:cs typeface="Calibri"/>
              </a:rPr>
              <a:t>bacterial</a:t>
            </a:r>
            <a:r>
              <a:rPr dirty="0" sz="2400" spc="5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21426F"/>
                </a:solidFill>
                <a:latin typeface="Calibri"/>
                <a:cs typeface="Calibri"/>
              </a:rPr>
              <a:t>growth-temperature</a:t>
            </a:r>
            <a:r>
              <a:rPr dirty="0" sz="2400" spc="35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21426F"/>
                </a:solidFill>
                <a:latin typeface="Calibri"/>
                <a:cs typeface="Calibri"/>
              </a:rPr>
              <a:t>abuse </a:t>
            </a:r>
            <a:r>
              <a:rPr dirty="0" sz="2400" spc="-53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dirty="0" sz="2400" spc="-20" b="1">
                <a:latin typeface="Calibri"/>
                <a:cs typeface="Calibri"/>
              </a:rPr>
              <a:t>Chapter</a:t>
            </a:r>
            <a:r>
              <a:rPr dirty="0" sz="2400" spc="3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12</a:t>
            </a:r>
            <a:r>
              <a:rPr dirty="0" sz="2400" spc="-5" b="1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lnSpc>
                <a:spcPct val="100000"/>
              </a:lnSpc>
              <a:spcBef>
                <a:spcPts val="395"/>
              </a:spcBef>
              <a:buAutoNum type="arabicPeriod" startAt="2"/>
              <a:tabLst>
                <a:tab pos="343535" algn="l"/>
              </a:tabLst>
            </a:pP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Allergens</a:t>
            </a:r>
            <a:r>
              <a:rPr dirty="0" sz="2400" spc="-15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dirty="0" sz="2400" spc="-20" b="1">
                <a:latin typeface="Calibri"/>
                <a:cs typeface="Calibri"/>
              </a:rPr>
              <a:t>Chapter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19</a:t>
            </a:r>
            <a:r>
              <a:rPr dirty="0" sz="2400" spc="-5" b="1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lnSpc>
                <a:spcPct val="100000"/>
              </a:lnSpc>
              <a:spcBef>
                <a:spcPts val="409"/>
              </a:spcBef>
              <a:buAutoNum type="arabicPeriod" startAt="2"/>
              <a:tabLst>
                <a:tab pos="343535" algn="l"/>
              </a:tabLst>
            </a:pPr>
            <a:r>
              <a:rPr dirty="0" sz="2400" spc="-15" b="1">
                <a:solidFill>
                  <a:srgbClr val="21426F"/>
                </a:solidFill>
                <a:latin typeface="Calibri"/>
                <a:cs typeface="Calibri"/>
              </a:rPr>
              <a:t>Food</a:t>
            </a:r>
            <a:r>
              <a:rPr dirty="0" sz="2400" spc="-4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21426F"/>
                </a:solidFill>
                <a:latin typeface="Calibri"/>
                <a:cs typeface="Calibri"/>
              </a:rPr>
              <a:t>Intolerance</a:t>
            </a:r>
            <a:r>
              <a:rPr dirty="0" sz="2400" spc="5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Substances</a:t>
            </a:r>
            <a:r>
              <a:rPr dirty="0" sz="2400" spc="35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dirty="0" sz="2400" spc="-20" b="1">
                <a:latin typeface="Calibri"/>
                <a:cs typeface="Calibri"/>
              </a:rPr>
              <a:t>Chapter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19</a:t>
            </a:r>
            <a:r>
              <a:rPr dirty="0" sz="2400" spc="-5" b="1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lnSpc>
                <a:spcPct val="100000"/>
              </a:lnSpc>
              <a:spcBef>
                <a:spcPts val="395"/>
              </a:spcBef>
              <a:buAutoNum type="arabicPeriod" startAt="2"/>
              <a:tabLst>
                <a:tab pos="343535" algn="l"/>
              </a:tabLst>
            </a:pP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Metal </a:t>
            </a:r>
            <a:r>
              <a:rPr dirty="0" sz="2400" spc="-5" b="1">
                <a:solidFill>
                  <a:srgbClr val="21426F"/>
                </a:solidFill>
                <a:latin typeface="Calibri"/>
                <a:cs typeface="Calibri"/>
              </a:rPr>
              <a:t>inclusion</a:t>
            </a:r>
            <a:r>
              <a:rPr dirty="0" sz="2400" spc="-6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dirty="0" sz="2400" spc="-20" b="1">
                <a:latin typeface="Calibri"/>
                <a:cs typeface="Calibri"/>
              </a:rPr>
              <a:t>Chapter</a:t>
            </a:r>
            <a:r>
              <a:rPr dirty="0" sz="2400" spc="3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20</a:t>
            </a:r>
            <a:r>
              <a:rPr dirty="0" sz="2400" spc="-10" b="1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4219" y="4639055"/>
            <a:ext cx="1511807" cy="13197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4431" y="2229611"/>
            <a:ext cx="2215896" cy="87020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7991" rIns="0" bIns="0" rtlCol="0" vert="horz">
            <a:spAutoFit/>
          </a:bodyPr>
          <a:lstStyle/>
          <a:p>
            <a:pPr marL="385445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20">
                <a:solidFill>
                  <a:srgbClr val="001F5F"/>
                </a:solidFill>
              </a:rPr>
              <a:t>Hazard</a:t>
            </a:r>
            <a:r>
              <a:rPr dirty="0" sz="3200" spc="5">
                <a:solidFill>
                  <a:srgbClr val="001F5F"/>
                </a:solidFill>
              </a:rPr>
              <a:t> </a:t>
            </a:r>
            <a:r>
              <a:rPr dirty="0" sz="3200" spc="-5">
                <a:solidFill>
                  <a:srgbClr val="001F5F"/>
                </a:solidFill>
              </a:rPr>
              <a:t>Analysis</a:t>
            </a:r>
            <a:r>
              <a:rPr dirty="0" sz="3200" spc="5">
                <a:solidFill>
                  <a:srgbClr val="001F5F"/>
                </a:solidFill>
              </a:rPr>
              <a:t> </a:t>
            </a:r>
            <a:r>
              <a:rPr dirty="0" sz="3200" spc="-30">
                <a:solidFill>
                  <a:srgbClr val="001F5F"/>
                </a:solidFill>
              </a:rPr>
              <a:t>for</a:t>
            </a:r>
            <a:r>
              <a:rPr dirty="0" sz="3200" spc="-10">
                <a:solidFill>
                  <a:srgbClr val="001F5F"/>
                </a:solidFill>
              </a:rPr>
              <a:t> </a:t>
            </a:r>
            <a:r>
              <a:rPr dirty="0" sz="3200" spc="-5">
                <a:solidFill>
                  <a:srgbClr val="001F5F"/>
                </a:solidFill>
              </a:rPr>
              <a:t>the</a:t>
            </a:r>
            <a:r>
              <a:rPr dirty="0" sz="3200" spc="-10">
                <a:solidFill>
                  <a:srgbClr val="001F5F"/>
                </a:solidFill>
              </a:rPr>
              <a:t> </a:t>
            </a:r>
            <a:r>
              <a:rPr dirty="0" sz="3200" spc="-5">
                <a:solidFill>
                  <a:srgbClr val="001F5F"/>
                </a:solidFill>
              </a:rPr>
              <a:t>XYZ</a:t>
            </a:r>
            <a:r>
              <a:rPr dirty="0" sz="3200" spc="-15">
                <a:solidFill>
                  <a:srgbClr val="001F5F"/>
                </a:solidFill>
              </a:rPr>
              <a:t> Seafood</a:t>
            </a:r>
            <a:r>
              <a:rPr dirty="0" sz="3200" spc="-10">
                <a:solidFill>
                  <a:srgbClr val="001F5F"/>
                </a:solidFill>
              </a:rPr>
              <a:t> </a:t>
            </a:r>
            <a:r>
              <a:rPr dirty="0" sz="3200" spc="-15">
                <a:solidFill>
                  <a:srgbClr val="001F5F"/>
                </a:solidFill>
              </a:rPr>
              <a:t>Company </a:t>
            </a:r>
            <a:r>
              <a:rPr dirty="0" sz="3200" spc="-710">
                <a:solidFill>
                  <a:srgbClr val="001F5F"/>
                </a:solidFill>
              </a:rPr>
              <a:t> </a:t>
            </a:r>
            <a:r>
              <a:rPr dirty="0" sz="3200" spc="-5">
                <a:solidFill>
                  <a:srgbClr val="001F5F"/>
                </a:solidFill>
              </a:rPr>
              <a:t>should</a:t>
            </a:r>
            <a:r>
              <a:rPr dirty="0" sz="3200" spc="15">
                <a:solidFill>
                  <a:srgbClr val="001F5F"/>
                </a:solidFill>
              </a:rPr>
              <a:t> </a:t>
            </a:r>
            <a:r>
              <a:rPr dirty="0" sz="3200" spc="-5">
                <a:solidFill>
                  <a:srgbClr val="001F5F"/>
                </a:solidFill>
              </a:rPr>
              <a:t>include</a:t>
            </a:r>
            <a:r>
              <a:rPr dirty="0" sz="3200" spc="25">
                <a:solidFill>
                  <a:srgbClr val="001F5F"/>
                </a:solidFill>
              </a:rPr>
              <a:t> </a:t>
            </a:r>
            <a:r>
              <a:rPr dirty="0" u="sng" sz="320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5</a:t>
            </a:r>
            <a:r>
              <a:rPr dirty="0" u="sng" sz="3200" spc="-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 </a:t>
            </a:r>
            <a:r>
              <a:rPr dirty="0" u="sng" sz="3200" spc="-1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potential</a:t>
            </a:r>
            <a:r>
              <a:rPr dirty="0" u="sng" sz="3200" spc="2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 </a:t>
            </a:r>
            <a:r>
              <a:rPr dirty="0" u="sng" sz="3200" spc="-1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hazards</a:t>
            </a:r>
            <a:r>
              <a:rPr dirty="0" sz="3200" spc="-15">
                <a:solidFill>
                  <a:srgbClr val="001F5F"/>
                </a:solidFill>
              </a:rPr>
              <a:t>:</a:t>
            </a:r>
            <a:endParaRPr sz="3200"/>
          </a:p>
        </p:txBody>
      </p:sp>
      <p:grpSp>
        <p:nvGrpSpPr>
          <p:cNvPr id="9" name="object 9"/>
          <p:cNvGrpSpPr/>
          <p:nvPr/>
        </p:nvGrpSpPr>
        <p:grpSpPr>
          <a:xfrm>
            <a:off x="4692396" y="1822704"/>
            <a:ext cx="1384300" cy="459105"/>
            <a:chOff x="4692396" y="1822704"/>
            <a:chExt cx="1384300" cy="459105"/>
          </a:xfrm>
        </p:grpSpPr>
        <p:sp>
          <p:nvSpPr>
            <p:cNvPr id="10" name="object 10"/>
            <p:cNvSpPr/>
            <p:nvPr/>
          </p:nvSpPr>
          <p:spPr>
            <a:xfrm>
              <a:off x="4698492" y="1828800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1297178" y="0"/>
                  </a:moveTo>
                  <a:lnTo>
                    <a:pt x="74422" y="0"/>
                  </a:lnTo>
                  <a:lnTo>
                    <a:pt x="45434" y="5841"/>
                  </a:lnTo>
                  <a:lnTo>
                    <a:pt x="21780" y="21780"/>
                  </a:lnTo>
                  <a:lnTo>
                    <a:pt x="5841" y="45434"/>
                  </a:lnTo>
                  <a:lnTo>
                    <a:pt x="0" y="74422"/>
                  </a:lnTo>
                  <a:lnTo>
                    <a:pt x="0" y="372110"/>
                  </a:lnTo>
                  <a:lnTo>
                    <a:pt x="5841" y="401097"/>
                  </a:lnTo>
                  <a:lnTo>
                    <a:pt x="21780" y="424751"/>
                  </a:lnTo>
                  <a:lnTo>
                    <a:pt x="45434" y="440690"/>
                  </a:lnTo>
                  <a:lnTo>
                    <a:pt x="74422" y="446532"/>
                  </a:lnTo>
                  <a:lnTo>
                    <a:pt x="1297178" y="446532"/>
                  </a:lnTo>
                  <a:lnTo>
                    <a:pt x="1326165" y="440690"/>
                  </a:lnTo>
                  <a:lnTo>
                    <a:pt x="1349819" y="424751"/>
                  </a:lnTo>
                  <a:lnTo>
                    <a:pt x="1365758" y="401097"/>
                  </a:lnTo>
                  <a:lnTo>
                    <a:pt x="1371600" y="372110"/>
                  </a:lnTo>
                  <a:lnTo>
                    <a:pt x="1371600" y="74422"/>
                  </a:lnTo>
                  <a:lnTo>
                    <a:pt x="1365758" y="45434"/>
                  </a:lnTo>
                  <a:lnTo>
                    <a:pt x="1349819" y="21780"/>
                  </a:lnTo>
                  <a:lnTo>
                    <a:pt x="1326165" y="5841"/>
                  </a:lnTo>
                  <a:lnTo>
                    <a:pt x="129717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98492" y="1828800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0" y="74422"/>
                  </a:moveTo>
                  <a:lnTo>
                    <a:pt x="5841" y="45434"/>
                  </a:lnTo>
                  <a:lnTo>
                    <a:pt x="21780" y="21780"/>
                  </a:lnTo>
                  <a:lnTo>
                    <a:pt x="45434" y="5841"/>
                  </a:lnTo>
                  <a:lnTo>
                    <a:pt x="74422" y="0"/>
                  </a:lnTo>
                  <a:lnTo>
                    <a:pt x="1297178" y="0"/>
                  </a:lnTo>
                  <a:lnTo>
                    <a:pt x="1326165" y="5841"/>
                  </a:lnTo>
                  <a:lnTo>
                    <a:pt x="1349819" y="21780"/>
                  </a:lnTo>
                  <a:lnTo>
                    <a:pt x="1365758" y="45434"/>
                  </a:lnTo>
                  <a:lnTo>
                    <a:pt x="1371600" y="74422"/>
                  </a:lnTo>
                  <a:lnTo>
                    <a:pt x="1371600" y="372110"/>
                  </a:lnTo>
                  <a:lnTo>
                    <a:pt x="1365758" y="401097"/>
                  </a:lnTo>
                  <a:lnTo>
                    <a:pt x="1349819" y="424751"/>
                  </a:lnTo>
                  <a:lnTo>
                    <a:pt x="1326165" y="440690"/>
                  </a:lnTo>
                  <a:lnTo>
                    <a:pt x="1297178" y="446532"/>
                  </a:lnTo>
                  <a:lnTo>
                    <a:pt x="74422" y="446532"/>
                  </a:lnTo>
                  <a:lnTo>
                    <a:pt x="45434" y="440690"/>
                  </a:lnTo>
                  <a:lnTo>
                    <a:pt x="21780" y="424751"/>
                  </a:lnTo>
                  <a:lnTo>
                    <a:pt x="5841" y="401097"/>
                  </a:lnTo>
                  <a:lnTo>
                    <a:pt x="0" y="372110"/>
                  </a:lnTo>
                  <a:lnTo>
                    <a:pt x="0" y="7442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4801615" y="1828038"/>
            <a:ext cx="11664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0" b="1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dirty="0" sz="2400" spc="-7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692396" y="3206495"/>
            <a:ext cx="1384300" cy="459105"/>
            <a:chOff x="4692396" y="3206495"/>
            <a:chExt cx="1384300" cy="459105"/>
          </a:xfrm>
        </p:grpSpPr>
        <p:sp>
          <p:nvSpPr>
            <p:cNvPr id="14" name="object 14"/>
            <p:cNvSpPr/>
            <p:nvPr/>
          </p:nvSpPr>
          <p:spPr>
            <a:xfrm>
              <a:off x="4698492" y="3212591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1297178" y="0"/>
                  </a:moveTo>
                  <a:lnTo>
                    <a:pt x="74422" y="0"/>
                  </a:lnTo>
                  <a:lnTo>
                    <a:pt x="45434" y="5841"/>
                  </a:lnTo>
                  <a:lnTo>
                    <a:pt x="21780" y="21780"/>
                  </a:lnTo>
                  <a:lnTo>
                    <a:pt x="5841" y="45434"/>
                  </a:lnTo>
                  <a:lnTo>
                    <a:pt x="0" y="74422"/>
                  </a:lnTo>
                  <a:lnTo>
                    <a:pt x="0" y="372110"/>
                  </a:lnTo>
                  <a:lnTo>
                    <a:pt x="5841" y="401097"/>
                  </a:lnTo>
                  <a:lnTo>
                    <a:pt x="21780" y="424751"/>
                  </a:lnTo>
                  <a:lnTo>
                    <a:pt x="45434" y="440690"/>
                  </a:lnTo>
                  <a:lnTo>
                    <a:pt x="74422" y="446532"/>
                  </a:lnTo>
                  <a:lnTo>
                    <a:pt x="1297178" y="446532"/>
                  </a:lnTo>
                  <a:lnTo>
                    <a:pt x="1326165" y="440690"/>
                  </a:lnTo>
                  <a:lnTo>
                    <a:pt x="1349819" y="424751"/>
                  </a:lnTo>
                  <a:lnTo>
                    <a:pt x="1365758" y="401097"/>
                  </a:lnTo>
                  <a:lnTo>
                    <a:pt x="1371600" y="372110"/>
                  </a:lnTo>
                  <a:lnTo>
                    <a:pt x="1371600" y="74422"/>
                  </a:lnTo>
                  <a:lnTo>
                    <a:pt x="1365758" y="45434"/>
                  </a:lnTo>
                  <a:lnTo>
                    <a:pt x="1349819" y="21780"/>
                  </a:lnTo>
                  <a:lnTo>
                    <a:pt x="1326165" y="5841"/>
                  </a:lnTo>
                  <a:lnTo>
                    <a:pt x="129717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698492" y="3212591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0" y="74422"/>
                  </a:moveTo>
                  <a:lnTo>
                    <a:pt x="5841" y="45434"/>
                  </a:lnTo>
                  <a:lnTo>
                    <a:pt x="21780" y="21780"/>
                  </a:lnTo>
                  <a:lnTo>
                    <a:pt x="45434" y="5841"/>
                  </a:lnTo>
                  <a:lnTo>
                    <a:pt x="74422" y="0"/>
                  </a:lnTo>
                  <a:lnTo>
                    <a:pt x="1297178" y="0"/>
                  </a:lnTo>
                  <a:lnTo>
                    <a:pt x="1326165" y="5841"/>
                  </a:lnTo>
                  <a:lnTo>
                    <a:pt x="1349819" y="21780"/>
                  </a:lnTo>
                  <a:lnTo>
                    <a:pt x="1365758" y="45434"/>
                  </a:lnTo>
                  <a:lnTo>
                    <a:pt x="1371600" y="74422"/>
                  </a:lnTo>
                  <a:lnTo>
                    <a:pt x="1371600" y="372110"/>
                  </a:lnTo>
                  <a:lnTo>
                    <a:pt x="1365758" y="401097"/>
                  </a:lnTo>
                  <a:lnTo>
                    <a:pt x="1349819" y="424751"/>
                  </a:lnTo>
                  <a:lnTo>
                    <a:pt x="1326165" y="440690"/>
                  </a:lnTo>
                  <a:lnTo>
                    <a:pt x="1297178" y="446532"/>
                  </a:lnTo>
                  <a:lnTo>
                    <a:pt x="74422" y="446532"/>
                  </a:lnTo>
                  <a:lnTo>
                    <a:pt x="45434" y="440690"/>
                  </a:lnTo>
                  <a:lnTo>
                    <a:pt x="21780" y="424751"/>
                  </a:lnTo>
                  <a:lnTo>
                    <a:pt x="5841" y="401097"/>
                  </a:lnTo>
                  <a:lnTo>
                    <a:pt x="0" y="372110"/>
                  </a:lnTo>
                  <a:lnTo>
                    <a:pt x="0" y="7442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4801615" y="3212084"/>
            <a:ext cx="11664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0" b="1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dirty="0" sz="2400" spc="-7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08860" y="164592"/>
            <a:ext cx="6663055" cy="6269990"/>
            <a:chOff x="2308860" y="164592"/>
            <a:chExt cx="6663055" cy="6269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8860" y="164592"/>
              <a:ext cx="6662928" cy="62697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0" y="2602992"/>
              <a:ext cx="2996183" cy="21046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492" y="2602992"/>
              <a:ext cx="626363" cy="19933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707" y="1596085"/>
            <a:ext cx="140398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A40020"/>
                </a:solidFill>
                <a:latin typeface="Calibri"/>
                <a:cs typeface="Calibri"/>
              </a:rPr>
              <a:t>Inclus</a:t>
            </a:r>
            <a:r>
              <a:rPr dirty="0" sz="3000" spc="-15" b="1">
                <a:solidFill>
                  <a:srgbClr val="A40020"/>
                </a:solidFill>
                <a:latin typeface="Calibri"/>
                <a:cs typeface="Calibri"/>
              </a:rPr>
              <a:t>i</a:t>
            </a:r>
            <a:r>
              <a:rPr dirty="0" sz="3000" spc="-30" b="1">
                <a:solidFill>
                  <a:srgbClr val="A40020"/>
                </a:solidFill>
                <a:latin typeface="Calibri"/>
                <a:cs typeface="Calibri"/>
              </a:rPr>
              <a:t>v</a:t>
            </a:r>
            <a:r>
              <a:rPr dirty="0" sz="3000" b="1">
                <a:solidFill>
                  <a:srgbClr val="A40020"/>
                </a:solidFill>
                <a:latin typeface="Calibri"/>
                <a:cs typeface="Calibri"/>
              </a:rPr>
              <a:t>e  </a:t>
            </a:r>
            <a:r>
              <a:rPr dirty="0" sz="3000" spc="-5" b="1">
                <a:solidFill>
                  <a:srgbClr val="A40020"/>
                </a:solidFill>
                <a:latin typeface="Calibri"/>
                <a:cs typeface="Calibri"/>
              </a:rPr>
              <a:t>Method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5209032" y="4514088"/>
            <a:ext cx="2996565" cy="106235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29845" rIns="0" bIns="0" rtlCol="0" vert="horz">
            <a:spAutoFit/>
          </a:bodyPr>
          <a:lstStyle/>
          <a:p>
            <a:pPr marL="92710" marR="422275">
              <a:lnSpc>
                <a:spcPct val="100000"/>
              </a:lnSpc>
              <a:spcBef>
                <a:spcPts val="235"/>
              </a:spcBef>
            </a:pPr>
            <a:r>
              <a:rPr dirty="0" sz="2100" spc="-20" b="1">
                <a:solidFill>
                  <a:srgbClr val="212A35"/>
                </a:solidFill>
                <a:latin typeface="Calibri"/>
                <a:cs typeface="Calibri"/>
              </a:rPr>
              <a:t>Every</a:t>
            </a:r>
            <a:r>
              <a:rPr dirty="0" sz="2100" spc="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212A35"/>
                </a:solidFill>
                <a:latin typeface="Calibri"/>
                <a:cs typeface="Calibri"/>
              </a:rPr>
              <a:t>potential</a:t>
            </a:r>
            <a:r>
              <a:rPr dirty="0" sz="2100" spc="-2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100" spc="-15" b="1">
                <a:solidFill>
                  <a:srgbClr val="212A35"/>
                </a:solidFill>
                <a:latin typeface="Calibri"/>
                <a:cs typeface="Calibri"/>
              </a:rPr>
              <a:t>hazard </a:t>
            </a:r>
            <a:r>
              <a:rPr dirty="0" sz="2100" spc="-459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100" spc="-5" b="1">
                <a:solidFill>
                  <a:srgbClr val="212A35"/>
                </a:solidFill>
                <a:latin typeface="Calibri"/>
                <a:cs typeface="Calibri"/>
              </a:rPr>
              <a:t>considered </a:t>
            </a:r>
            <a:r>
              <a:rPr dirty="0" sz="2100" spc="-15" b="1">
                <a:solidFill>
                  <a:srgbClr val="212A35"/>
                </a:solidFill>
                <a:latin typeface="Calibri"/>
                <a:cs typeface="Calibri"/>
              </a:rPr>
              <a:t>at </a:t>
            </a:r>
            <a:r>
              <a:rPr dirty="0" sz="2100" spc="-5" b="1">
                <a:solidFill>
                  <a:srgbClr val="212A35"/>
                </a:solidFill>
                <a:latin typeface="Calibri"/>
                <a:cs typeface="Calibri"/>
              </a:rPr>
              <a:t>each </a:t>
            </a:r>
            <a:r>
              <a:rPr dirty="0" sz="21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2100" spc="-5" b="1">
                <a:solidFill>
                  <a:srgbClr val="212A35"/>
                </a:solidFill>
                <a:latin typeface="Calibri"/>
                <a:cs typeface="Calibri"/>
              </a:rPr>
              <a:t>processing </a:t>
            </a:r>
            <a:r>
              <a:rPr dirty="0" sz="2100" spc="-20" b="1">
                <a:solidFill>
                  <a:srgbClr val="212A35"/>
                </a:solidFill>
                <a:latin typeface="Calibri"/>
                <a:cs typeface="Calibri"/>
              </a:rPr>
              <a:t>step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3756" y="1706879"/>
            <a:ext cx="8729980" cy="4790440"/>
            <a:chOff x="333756" y="1706879"/>
            <a:chExt cx="8729980" cy="4790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756" y="1706879"/>
              <a:ext cx="8729472" cy="21579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440" y="3168395"/>
              <a:ext cx="2328671" cy="332841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7327" y="597789"/>
            <a:ext cx="843089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 b="1">
                <a:solidFill>
                  <a:srgbClr val="1F3863"/>
                </a:solidFill>
                <a:latin typeface="Calibri"/>
                <a:cs typeface="Calibri"/>
              </a:rPr>
              <a:t>STEPS </a:t>
            </a:r>
            <a:r>
              <a:rPr dirty="0" sz="3200" b="1">
                <a:solidFill>
                  <a:srgbClr val="1F3863"/>
                </a:solidFill>
                <a:latin typeface="Calibri"/>
                <a:cs typeface="Calibri"/>
              </a:rPr>
              <a:t>3 &amp; 4 </a:t>
            </a:r>
            <a:r>
              <a:rPr dirty="0" sz="3200">
                <a:solidFill>
                  <a:srgbClr val="1F3863"/>
                </a:solidFill>
              </a:rPr>
              <a:t>–</a:t>
            </a:r>
            <a:r>
              <a:rPr dirty="0" sz="3200" spc="-5">
                <a:solidFill>
                  <a:srgbClr val="1F3863"/>
                </a:solidFill>
              </a:rPr>
              <a:t> </a:t>
            </a:r>
            <a:r>
              <a:rPr dirty="0" sz="3600" spc="-20">
                <a:solidFill>
                  <a:srgbClr val="1F3863"/>
                </a:solidFill>
              </a:rPr>
              <a:t>Hazard</a:t>
            </a:r>
            <a:r>
              <a:rPr dirty="0" sz="3600" spc="-35">
                <a:solidFill>
                  <a:srgbClr val="1F3863"/>
                </a:solidFill>
              </a:rPr>
              <a:t> </a:t>
            </a:r>
            <a:r>
              <a:rPr dirty="0" sz="3600" spc="-20">
                <a:solidFill>
                  <a:srgbClr val="1F3863"/>
                </a:solidFill>
              </a:rPr>
              <a:t>Evaluation</a:t>
            </a:r>
            <a:r>
              <a:rPr dirty="0" sz="3600" spc="-30">
                <a:solidFill>
                  <a:srgbClr val="1F3863"/>
                </a:solidFill>
              </a:rPr>
              <a:t> </a:t>
            </a:r>
            <a:r>
              <a:rPr dirty="0" sz="3600">
                <a:solidFill>
                  <a:srgbClr val="1F3863"/>
                </a:solidFill>
              </a:rPr>
              <a:t>&amp;</a:t>
            </a:r>
            <a:r>
              <a:rPr dirty="0" sz="3600" spc="-5">
                <a:solidFill>
                  <a:srgbClr val="1F3863"/>
                </a:solidFill>
              </a:rPr>
              <a:t> </a:t>
            </a:r>
            <a:r>
              <a:rPr dirty="0" sz="3600" spc="-10">
                <a:solidFill>
                  <a:srgbClr val="1F3863"/>
                </a:solidFill>
              </a:rPr>
              <a:t>Justification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1595374" y="4572711"/>
            <a:ext cx="425894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6095" marR="5080" indent="-49403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1F3863"/>
                </a:solidFill>
                <a:latin typeface="Calibri"/>
                <a:cs typeface="Calibri"/>
              </a:rPr>
              <a:t>Simply</a:t>
            </a:r>
            <a:r>
              <a:rPr dirty="0" sz="2800" spc="-10" b="1">
                <a:solidFill>
                  <a:srgbClr val="1F3863"/>
                </a:solidFill>
                <a:latin typeface="Calibri"/>
                <a:cs typeface="Calibri"/>
              </a:rPr>
              <a:t> answer</a:t>
            </a:r>
            <a:r>
              <a:rPr dirty="0" sz="28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1F3863"/>
                </a:solidFill>
                <a:latin typeface="Calibri"/>
                <a:cs typeface="Calibri"/>
              </a:rPr>
              <a:t>the</a:t>
            </a:r>
            <a:r>
              <a:rPr dirty="0" sz="2800" spc="-10" b="1">
                <a:solidFill>
                  <a:srgbClr val="1F3863"/>
                </a:solidFill>
                <a:latin typeface="Calibri"/>
                <a:cs typeface="Calibri"/>
              </a:rPr>
              <a:t> questions </a:t>
            </a:r>
            <a:r>
              <a:rPr dirty="0" sz="2800" spc="-61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1F3863"/>
                </a:solidFill>
                <a:latin typeface="Calibri"/>
                <a:cs typeface="Calibri"/>
              </a:rPr>
              <a:t>in the</a:t>
            </a:r>
            <a:r>
              <a:rPr dirty="0" sz="2800" spc="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1F3863"/>
                </a:solidFill>
                <a:latin typeface="Calibri"/>
                <a:cs typeface="Calibri"/>
              </a:rPr>
              <a:t>Hazard</a:t>
            </a:r>
            <a:r>
              <a:rPr dirty="0" sz="2800" spc="2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1F3863"/>
                </a:solidFill>
                <a:latin typeface="Calibri"/>
                <a:cs typeface="Calibri"/>
              </a:rPr>
              <a:t>Analysis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92" y="958595"/>
            <a:ext cx="8749283" cy="53263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72255" y="2909316"/>
            <a:ext cx="5114925" cy="27432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25400" rIns="0" bIns="0" rtlCol="0" vert="horz">
            <a:spAutoFit/>
          </a:bodyPr>
          <a:lstStyle/>
          <a:p>
            <a:pPr marL="92075" marR="107950">
              <a:lnSpc>
                <a:spcPct val="100000"/>
              </a:lnSpc>
              <a:spcBef>
                <a:spcPts val="200"/>
              </a:spcBef>
            </a:pP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Simply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answer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the questions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in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order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1F3863"/>
                </a:solidFill>
                <a:latin typeface="Calibri"/>
                <a:cs typeface="Calibri"/>
              </a:rPr>
              <a:t>for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each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listed potential hazard </a:t>
            </a:r>
            <a:r>
              <a:rPr dirty="0" sz="2400" spc="-15" b="1">
                <a:solidFill>
                  <a:srgbClr val="1F3863"/>
                </a:solidFill>
                <a:latin typeface="Calibri"/>
                <a:cs typeface="Calibri"/>
              </a:rPr>
              <a:t>at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each </a:t>
            </a:r>
            <a:r>
              <a:rPr dirty="0" sz="2400" spc="-5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processing</a:t>
            </a: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 step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Calibri"/>
              <a:cs typeface="Calibri"/>
            </a:endParaRPr>
          </a:p>
          <a:p>
            <a:pPr marL="92075" marR="545465">
              <a:lnSpc>
                <a:spcPct val="100000"/>
              </a:lnSpc>
            </a:pPr>
            <a:r>
              <a:rPr dirty="0" sz="2400" spc="-20" b="1">
                <a:solidFill>
                  <a:srgbClr val="1F3863"/>
                </a:solidFill>
                <a:latin typeface="Calibri"/>
                <a:cs typeface="Calibri"/>
              </a:rPr>
              <a:t>FDA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Hazards Guide provides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some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recommendations </a:t>
            </a:r>
            <a:r>
              <a:rPr dirty="0" sz="2400" b="1">
                <a:solidFill>
                  <a:srgbClr val="1F3863"/>
                </a:solidFill>
                <a:latin typeface="Calibri"/>
                <a:cs typeface="Calibri"/>
              </a:rPr>
              <a:t>in </a:t>
            </a:r>
            <a:r>
              <a:rPr dirty="0" sz="2400" spc="-5" b="1">
                <a:solidFill>
                  <a:srgbClr val="1F3863"/>
                </a:solidFill>
                <a:latin typeface="Calibri"/>
                <a:cs typeface="Calibri"/>
              </a:rPr>
              <a:t>the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respective </a:t>
            </a:r>
            <a:r>
              <a:rPr dirty="0" sz="2400" spc="-53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F3863"/>
                </a:solidFill>
                <a:latin typeface="Calibri"/>
                <a:cs typeface="Calibri"/>
              </a:rPr>
              <a:t>hazard</a:t>
            </a:r>
            <a:r>
              <a:rPr dirty="0" sz="2400" spc="-2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1F3863"/>
                </a:solidFill>
                <a:latin typeface="Calibri"/>
                <a:cs typeface="Calibri"/>
              </a:rPr>
              <a:t>chapters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72967" y="2246376"/>
            <a:ext cx="5514340" cy="497205"/>
          </a:xfrm>
          <a:custGeom>
            <a:avLst/>
            <a:gdLst/>
            <a:ahLst/>
            <a:cxnLst/>
            <a:rect l="l" t="t" r="r" b="b"/>
            <a:pathLst>
              <a:path w="5514340" h="497205">
                <a:moveTo>
                  <a:pt x="5513832" y="0"/>
                </a:moveTo>
                <a:lnTo>
                  <a:pt x="5511719" y="78504"/>
                </a:lnTo>
                <a:lnTo>
                  <a:pt x="5505834" y="146694"/>
                </a:lnTo>
                <a:lnTo>
                  <a:pt x="5496851" y="200473"/>
                </a:lnTo>
                <a:lnTo>
                  <a:pt x="5472303" y="248412"/>
                </a:lnTo>
                <a:lnTo>
                  <a:pt x="2600706" y="248412"/>
                </a:lnTo>
                <a:lnTo>
                  <a:pt x="2587621" y="261079"/>
                </a:lnTo>
                <a:lnTo>
                  <a:pt x="2576256" y="296350"/>
                </a:lnTo>
                <a:lnTo>
                  <a:pt x="2567293" y="350129"/>
                </a:lnTo>
                <a:lnTo>
                  <a:pt x="2561415" y="418319"/>
                </a:lnTo>
                <a:lnTo>
                  <a:pt x="2559304" y="496824"/>
                </a:lnTo>
                <a:lnTo>
                  <a:pt x="2557179" y="418319"/>
                </a:lnTo>
                <a:lnTo>
                  <a:pt x="2551269" y="350129"/>
                </a:lnTo>
                <a:lnTo>
                  <a:pt x="2542268" y="296350"/>
                </a:lnTo>
                <a:lnTo>
                  <a:pt x="2530872" y="261079"/>
                </a:lnTo>
                <a:lnTo>
                  <a:pt x="2517774" y="248412"/>
                </a:lnTo>
                <a:lnTo>
                  <a:pt x="41529" y="248412"/>
                </a:lnTo>
                <a:lnTo>
                  <a:pt x="28382" y="235744"/>
                </a:lnTo>
                <a:lnTo>
                  <a:pt x="16980" y="200473"/>
                </a:lnTo>
                <a:lnTo>
                  <a:pt x="7997" y="146694"/>
                </a:lnTo>
                <a:lnTo>
                  <a:pt x="2112" y="78504"/>
                </a:lnTo>
                <a:lnTo>
                  <a:pt x="0" y="0"/>
                </a:lnTo>
              </a:path>
            </a:pathLst>
          </a:custGeom>
          <a:ln w="6096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7080" y="215595"/>
            <a:ext cx="843661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33220" algn="l"/>
              </a:tabLst>
            </a:pPr>
            <a:r>
              <a:rPr dirty="0" sz="3200" spc="-20">
                <a:solidFill>
                  <a:srgbClr val="001F5F"/>
                </a:solidFill>
              </a:rPr>
              <a:t>Exercise:	</a:t>
            </a:r>
            <a:r>
              <a:rPr dirty="0" sz="3200" spc="-10">
                <a:solidFill>
                  <a:srgbClr val="001F5F"/>
                </a:solidFill>
              </a:rPr>
              <a:t>Complete </a:t>
            </a:r>
            <a:r>
              <a:rPr dirty="0" sz="3200">
                <a:solidFill>
                  <a:srgbClr val="001F5F"/>
                </a:solidFill>
              </a:rPr>
              <a:t>the</a:t>
            </a:r>
            <a:r>
              <a:rPr dirty="0" sz="3200" spc="-10">
                <a:solidFill>
                  <a:srgbClr val="001F5F"/>
                </a:solidFill>
              </a:rPr>
              <a:t> </a:t>
            </a:r>
            <a:r>
              <a:rPr dirty="0" sz="3200" spc="-20">
                <a:solidFill>
                  <a:srgbClr val="001F5F"/>
                </a:solidFill>
              </a:rPr>
              <a:t>Hazard</a:t>
            </a:r>
            <a:r>
              <a:rPr dirty="0" sz="3200" spc="5">
                <a:solidFill>
                  <a:srgbClr val="001F5F"/>
                </a:solidFill>
              </a:rPr>
              <a:t> </a:t>
            </a:r>
            <a:r>
              <a:rPr dirty="0" sz="3200" spc="-5">
                <a:solidFill>
                  <a:srgbClr val="001F5F"/>
                </a:solidFill>
              </a:rPr>
              <a:t>Analysis</a:t>
            </a:r>
            <a:r>
              <a:rPr dirty="0" sz="3200">
                <a:solidFill>
                  <a:srgbClr val="001F5F"/>
                </a:solidFill>
              </a:rPr>
              <a:t> </a:t>
            </a:r>
            <a:r>
              <a:rPr dirty="0" sz="3200" spc="-25">
                <a:solidFill>
                  <a:srgbClr val="001F5F"/>
                </a:solidFill>
              </a:rPr>
              <a:t>Worksheet</a:t>
            </a:r>
            <a:endParaRPr sz="320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891" y="239268"/>
            <a:ext cx="8083296" cy="240639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59891" y="1691639"/>
            <a:ext cx="8484235" cy="4650105"/>
            <a:chOff x="659891" y="1691639"/>
            <a:chExt cx="8484235" cy="46501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891" y="3125723"/>
              <a:ext cx="7856220" cy="32156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7411" y="1691639"/>
              <a:ext cx="1656587" cy="255727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6257" y="57353"/>
            <a:ext cx="602932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1F3863"/>
                </a:solidFill>
                <a:latin typeface="Calibri"/>
                <a:cs typeface="Calibri"/>
              </a:rPr>
              <a:t>Justify</a:t>
            </a:r>
            <a:r>
              <a:rPr dirty="0" sz="3600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 spc="-15">
                <a:solidFill>
                  <a:srgbClr val="1F3863"/>
                </a:solidFill>
                <a:latin typeface="Calibri"/>
                <a:cs typeface="Calibri"/>
              </a:rPr>
              <a:t>your</a:t>
            </a:r>
            <a:r>
              <a:rPr dirty="0" sz="36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 spc="-50">
                <a:solidFill>
                  <a:srgbClr val="1F3863"/>
                </a:solidFill>
                <a:latin typeface="Calibri"/>
                <a:cs typeface="Calibri"/>
              </a:rPr>
              <a:t>‘Yes</a:t>
            </a:r>
            <a:r>
              <a:rPr dirty="0" sz="36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 spc="-5">
                <a:solidFill>
                  <a:srgbClr val="1F3863"/>
                </a:solidFill>
                <a:latin typeface="Calibri"/>
                <a:cs typeface="Calibri"/>
              </a:rPr>
              <a:t>or</a:t>
            </a:r>
            <a:r>
              <a:rPr dirty="0" sz="36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1F3863"/>
                </a:solidFill>
                <a:latin typeface="Calibri"/>
                <a:cs typeface="Calibri"/>
              </a:rPr>
              <a:t>No’</a:t>
            </a:r>
            <a:r>
              <a:rPr dirty="0" sz="3600" spc="-5">
                <a:solidFill>
                  <a:srgbClr val="1F3863"/>
                </a:solidFill>
                <a:latin typeface="Calibri"/>
                <a:cs typeface="Calibri"/>
              </a:rPr>
              <a:t> decisions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03747" y="824483"/>
            <a:ext cx="1950720" cy="523240"/>
          </a:xfrm>
          <a:custGeom>
            <a:avLst/>
            <a:gdLst/>
            <a:ahLst/>
            <a:cxnLst/>
            <a:rect l="l" t="t" r="r" b="b"/>
            <a:pathLst>
              <a:path w="1950720" h="523240">
                <a:moveTo>
                  <a:pt x="1950720" y="0"/>
                </a:moveTo>
                <a:lnTo>
                  <a:pt x="0" y="0"/>
                </a:lnTo>
                <a:lnTo>
                  <a:pt x="0" y="522732"/>
                </a:lnTo>
                <a:lnTo>
                  <a:pt x="1950720" y="522732"/>
                </a:lnTo>
                <a:lnTo>
                  <a:pt x="1950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710554" y="834643"/>
            <a:ext cx="173672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see</a:t>
            </a:r>
            <a:r>
              <a:rPr dirty="0" sz="2800" spc="-4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page</a:t>
            </a:r>
            <a:r>
              <a:rPr dirty="0" sz="2800" spc="-4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88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4779" y="740663"/>
            <a:ext cx="8818245" cy="6117590"/>
            <a:chOff x="144779" y="740663"/>
            <a:chExt cx="8818245" cy="61175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79" y="740663"/>
              <a:ext cx="8817864" cy="61173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762" y="3056381"/>
              <a:ext cx="1285240" cy="601980"/>
            </a:xfrm>
            <a:custGeom>
              <a:avLst/>
              <a:gdLst/>
              <a:ahLst/>
              <a:cxnLst/>
              <a:rect l="l" t="t" r="r" b="b"/>
              <a:pathLst>
                <a:path w="1285239" h="601979">
                  <a:moveTo>
                    <a:pt x="0" y="300989"/>
                  </a:moveTo>
                  <a:lnTo>
                    <a:pt x="11584" y="243791"/>
                  </a:lnTo>
                  <a:lnTo>
                    <a:pt x="44902" y="190218"/>
                  </a:lnTo>
                  <a:lnTo>
                    <a:pt x="97798" y="141277"/>
                  </a:lnTo>
                  <a:lnTo>
                    <a:pt x="130914" y="118859"/>
                  </a:lnTo>
                  <a:lnTo>
                    <a:pt x="168117" y="97978"/>
                  </a:lnTo>
                  <a:lnTo>
                    <a:pt x="209136" y="78760"/>
                  </a:lnTo>
                  <a:lnTo>
                    <a:pt x="253702" y="61330"/>
                  </a:lnTo>
                  <a:lnTo>
                    <a:pt x="301547" y="45815"/>
                  </a:lnTo>
                  <a:lnTo>
                    <a:pt x="352400" y="32341"/>
                  </a:lnTo>
                  <a:lnTo>
                    <a:pt x="405992" y="21035"/>
                  </a:lnTo>
                  <a:lnTo>
                    <a:pt x="462054" y="12021"/>
                  </a:lnTo>
                  <a:lnTo>
                    <a:pt x="520317" y="5426"/>
                  </a:lnTo>
                  <a:lnTo>
                    <a:pt x="580510" y="1377"/>
                  </a:lnTo>
                  <a:lnTo>
                    <a:pt x="642365" y="0"/>
                  </a:lnTo>
                  <a:lnTo>
                    <a:pt x="704221" y="1377"/>
                  </a:lnTo>
                  <a:lnTo>
                    <a:pt x="764414" y="5426"/>
                  </a:lnTo>
                  <a:lnTo>
                    <a:pt x="822677" y="12021"/>
                  </a:lnTo>
                  <a:lnTo>
                    <a:pt x="878739" y="21035"/>
                  </a:lnTo>
                  <a:lnTo>
                    <a:pt x="932331" y="32341"/>
                  </a:lnTo>
                  <a:lnTo>
                    <a:pt x="983184" y="45815"/>
                  </a:lnTo>
                  <a:lnTo>
                    <a:pt x="1031029" y="61330"/>
                  </a:lnTo>
                  <a:lnTo>
                    <a:pt x="1075595" y="78760"/>
                  </a:lnTo>
                  <a:lnTo>
                    <a:pt x="1116614" y="97978"/>
                  </a:lnTo>
                  <a:lnTo>
                    <a:pt x="1153817" y="118859"/>
                  </a:lnTo>
                  <a:lnTo>
                    <a:pt x="1186933" y="141277"/>
                  </a:lnTo>
                  <a:lnTo>
                    <a:pt x="1239829" y="190218"/>
                  </a:lnTo>
                  <a:lnTo>
                    <a:pt x="1273147" y="243791"/>
                  </a:lnTo>
                  <a:lnTo>
                    <a:pt x="1284732" y="300989"/>
                  </a:lnTo>
                  <a:lnTo>
                    <a:pt x="1281790" y="329979"/>
                  </a:lnTo>
                  <a:lnTo>
                    <a:pt x="1259069" y="385491"/>
                  </a:lnTo>
                  <a:lnTo>
                    <a:pt x="1215693" y="436874"/>
                  </a:lnTo>
                  <a:lnTo>
                    <a:pt x="1153817" y="483120"/>
                  </a:lnTo>
                  <a:lnTo>
                    <a:pt x="1116614" y="504001"/>
                  </a:lnTo>
                  <a:lnTo>
                    <a:pt x="1075595" y="523219"/>
                  </a:lnTo>
                  <a:lnTo>
                    <a:pt x="1031029" y="540649"/>
                  </a:lnTo>
                  <a:lnTo>
                    <a:pt x="983184" y="556164"/>
                  </a:lnTo>
                  <a:lnTo>
                    <a:pt x="932331" y="569638"/>
                  </a:lnTo>
                  <a:lnTo>
                    <a:pt x="878739" y="580944"/>
                  </a:lnTo>
                  <a:lnTo>
                    <a:pt x="822677" y="589958"/>
                  </a:lnTo>
                  <a:lnTo>
                    <a:pt x="764414" y="596553"/>
                  </a:lnTo>
                  <a:lnTo>
                    <a:pt x="704221" y="600602"/>
                  </a:lnTo>
                  <a:lnTo>
                    <a:pt x="642365" y="601979"/>
                  </a:lnTo>
                  <a:lnTo>
                    <a:pt x="580510" y="600602"/>
                  </a:lnTo>
                  <a:lnTo>
                    <a:pt x="520317" y="596553"/>
                  </a:lnTo>
                  <a:lnTo>
                    <a:pt x="462054" y="589958"/>
                  </a:lnTo>
                  <a:lnTo>
                    <a:pt x="405992" y="580944"/>
                  </a:lnTo>
                  <a:lnTo>
                    <a:pt x="352400" y="569638"/>
                  </a:lnTo>
                  <a:lnTo>
                    <a:pt x="301547" y="556164"/>
                  </a:lnTo>
                  <a:lnTo>
                    <a:pt x="253702" y="540649"/>
                  </a:lnTo>
                  <a:lnTo>
                    <a:pt x="209136" y="523219"/>
                  </a:lnTo>
                  <a:lnTo>
                    <a:pt x="168117" y="504001"/>
                  </a:lnTo>
                  <a:lnTo>
                    <a:pt x="130914" y="483120"/>
                  </a:lnTo>
                  <a:lnTo>
                    <a:pt x="97798" y="460702"/>
                  </a:lnTo>
                  <a:lnTo>
                    <a:pt x="44902" y="411761"/>
                  </a:lnTo>
                  <a:lnTo>
                    <a:pt x="11584" y="358188"/>
                  </a:lnTo>
                  <a:lnTo>
                    <a:pt x="0" y="300989"/>
                  </a:lnTo>
                  <a:close/>
                </a:path>
              </a:pathLst>
            </a:custGeom>
            <a:ln w="41148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48" y="463295"/>
            <a:ext cx="8356092" cy="25008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36448" y="2331720"/>
            <a:ext cx="8303259" cy="3939540"/>
            <a:chOff x="536448" y="2331720"/>
            <a:chExt cx="8303259" cy="39395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48" y="3171444"/>
              <a:ext cx="8302752" cy="23484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7207" y="4834127"/>
              <a:ext cx="1712976" cy="14371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0632" y="2331720"/>
              <a:ext cx="1749552" cy="16748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61188" y="1374647"/>
          <a:ext cx="8498205" cy="4870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0900"/>
                <a:gridCol w="849630"/>
                <a:gridCol w="5517515"/>
              </a:tblGrid>
              <a:tr h="11163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24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dirty="0" sz="24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Potential</a:t>
                      </a:r>
                      <a:r>
                        <a:rPr dirty="0" sz="18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Hazards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(Likely</a:t>
                      </a:r>
                      <a:r>
                        <a:rPr dirty="0" sz="18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Occur)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Columns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4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hazard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significant</a:t>
                      </a:r>
                      <a:r>
                        <a:rPr dirty="0" sz="18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processing</a:t>
                      </a:r>
                      <a:r>
                        <a:rPr dirty="0" sz="18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operation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72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Histamine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YES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Mahi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potential</a:t>
                      </a:r>
                      <a:r>
                        <a:rPr dirty="0" sz="18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scombrotoxic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species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subject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to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abuse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97155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Pathogen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Growth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800" spc="-30">
                          <a:latin typeface="Calibri"/>
                          <a:cs typeface="Calibri"/>
                        </a:rPr>
                        <a:t>-Temp.</a:t>
                      </a:r>
                      <a:r>
                        <a:rPr dirty="0" sz="18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Abuse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4455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Mahi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intended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18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cooked</a:t>
                      </a:r>
                      <a:r>
                        <a:rPr dirty="0" sz="18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before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consumption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65405" marR="45783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Undeclared</a:t>
                      </a:r>
                      <a:r>
                        <a:rPr dirty="0" sz="18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Food </a:t>
                      </a:r>
                      <a:r>
                        <a:rPr dirty="0" sz="1800" spc="-3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Allergens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382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YES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 are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food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allergens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65405" marR="476884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Food</a:t>
                      </a:r>
                      <a:r>
                        <a:rPr dirty="0" sz="18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Intolerance </a:t>
                      </a:r>
                      <a:r>
                        <a:rPr dirty="0" sz="1800" spc="-3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Substances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(FIS)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4455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8478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No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 FIS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food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additives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used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added </a:t>
                      </a:r>
                      <a:r>
                        <a:rPr dirty="0" sz="1800" spc="-3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processing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operation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84455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Calibri"/>
                          <a:cs typeface="Calibri"/>
                        </a:rPr>
                        <a:t>Metal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Inclusion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Not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likely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occur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processing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steps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6666" y="183591"/>
            <a:ext cx="6909434" cy="10020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solidFill>
                  <a:srgbClr val="001F5F"/>
                </a:solidFill>
              </a:rPr>
              <a:t>BRIEF </a:t>
            </a:r>
            <a:r>
              <a:rPr dirty="0" sz="3200" spc="-10">
                <a:solidFill>
                  <a:srgbClr val="001F5F"/>
                </a:solidFill>
              </a:rPr>
              <a:t>SUMMARY </a:t>
            </a:r>
            <a:r>
              <a:rPr dirty="0" sz="3200" spc="-5">
                <a:solidFill>
                  <a:srgbClr val="001F5F"/>
                </a:solidFill>
              </a:rPr>
              <a:t>based</a:t>
            </a:r>
            <a:r>
              <a:rPr dirty="0" sz="3200" spc="-10">
                <a:solidFill>
                  <a:srgbClr val="001F5F"/>
                </a:solidFill>
              </a:rPr>
              <a:t> </a:t>
            </a:r>
            <a:r>
              <a:rPr dirty="0" sz="3200">
                <a:solidFill>
                  <a:srgbClr val="001F5F"/>
                </a:solidFill>
              </a:rPr>
              <a:t>on</a:t>
            </a:r>
            <a:r>
              <a:rPr dirty="0" sz="3200" spc="-10">
                <a:solidFill>
                  <a:srgbClr val="001F5F"/>
                </a:solidFill>
              </a:rPr>
              <a:t> </a:t>
            </a:r>
            <a:r>
              <a:rPr dirty="0" sz="3200" spc="-5">
                <a:solidFill>
                  <a:srgbClr val="001F5F"/>
                </a:solidFill>
              </a:rPr>
              <a:t>the</a:t>
            </a:r>
            <a:r>
              <a:rPr dirty="0" sz="3200" spc="-10">
                <a:solidFill>
                  <a:srgbClr val="001F5F"/>
                </a:solidFill>
              </a:rPr>
              <a:t> </a:t>
            </a:r>
            <a:r>
              <a:rPr dirty="0" sz="3200" spc="-15">
                <a:solidFill>
                  <a:srgbClr val="001F5F"/>
                </a:solidFill>
              </a:rPr>
              <a:t>FDA</a:t>
            </a:r>
            <a:r>
              <a:rPr dirty="0" sz="3200" spc="5">
                <a:solidFill>
                  <a:srgbClr val="001F5F"/>
                </a:solidFill>
              </a:rPr>
              <a:t> </a:t>
            </a:r>
            <a:r>
              <a:rPr dirty="0" sz="3200">
                <a:solidFill>
                  <a:srgbClr val="001F5F"/>
                </a:solidFill>
              </a:rPr>
              <a:t>Guide </a:t>
            </a:r>
            <a:r>
              <a:rPr dirty="0" sz="3200" spc="-710">
                <a:solidFill>
                  <a:srgbClr val="001F5F"/>
                </a:solidFill>
              </a:rPr>
              <a:t> </a:t>
            </a:r>
            <a:r>
              <a:rPr dirty="0" sz="3200" spc="-10">
                <a:solidFill>
                  <a:srgbClr val="001F5F"/>
                </a:solidFill>
              </a:rPr>
              <a:t>that</a:t>
            </a:r>
            <a:r>
              <a:rPr dirty="0" sz="3200" spc="10">
                <a:solidFill>
                  <a:srgbClr val="001F5F"/>
                </a:solidFill>
              </a:rPr>
              <a:t> </a:t>
            </a:r>
            <a:r>
              <a:rPr dirty="0" sz="3200" spc="-15">
                <a:solidFill>
                  <a:srgbClr val="001F5F"/>
                </a:solidFill>
              </a:rPr>
              <a:t>provides </a:t>
            </a:r>
            <a:r>
              <a:rPr dirty="0" sz="3200" spc="-10">
                <a:solidFill>
                  <a:srgbClr val="001F5F"/>
                </a:solidFill>
              </a:rPr>
              <a:t>more</a:t>
            </a:r>
            <a:r>
              <a:rPr dirty="0" sz="3200" spc="-15">
                <a:solidFill>
                  <a:srgbClr val="001F5F"/>
                </a:solidFill>
              </a:rPr>
              <a:t> </a:t>
            </a:r>
            <a:r>
              <a:rPr dirty="0" sz="3200" spc="-10">
                <a:solidFill>
                  <a:srgbClr val="001F5F"/>
                </a:solidFill>
              </a:rPr>
              <a:t>recommended details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498475"/>
            <a:ext cx="1365859" cy="16922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340" y="1312163"/>
            <a:ext cx="8322945" cy="4592320"/>
            <a:chOff x="434340" y="1312163"/>
            <a:chExt cx="8322945" cy="4592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" y="1312163"/>
              <a:ext cx="8322564" cy="1562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" y="3651503"/>
              <a:ext cx="8322564" cy="22524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2923" y="2506980"/>
              <a:ext cx="4902708" cy="189433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9015" y="447801"/>
            <a:ext cx="7490459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5" b="1">
                <a:solidFill>
                  <a:srgbClr val="1F3863"/>
                </a:solidFill>
                <a:latin typeface="Calibri"/>
                <a:cs typeface="Calibri"/>
              </a:rPr>
              <a:t>STEP</a:t>
            </a:r>
            <a:r>
              <a:rPr dirty="0" sz="3200" spc="-1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1F3863"/>
                </a:solidFill>
                <a:latin typeface="Calibri"/>
                <a:cs typeface="Calibri"/>
              </a:rPr>
              <a:t>5</a:t>
            </a:r>
            <a:r>
              <a:rPr dirty="0" sz="3200" spc="5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F3863"/>
                </a:solidFill>
              </a:rPr>
              <a:t>–</a:t>
            </a:r>
            <a:r>
              <a:rPr dirty="0" sz="3200" spc="5">
                <a:solidFill>
                  <a:srgbClr val="1F3863"/>
                </a:solidFill>
              </a:rPr>
              <a:t> </a:t>
            </a:r>
            <a:r>
              <a:rPr dirty="0" sz="3200" spc="-5">
                <a:solidFill>
                  <a:srgbClr val="1F3863"/>
                </a:solidFill>
              </a:rPr>
              <a:t>Identify</a:t>
            </a:r>
            <a:r>
              <a:rPr dirty="0" sz="3200" spc="25">
                <a:solidFill>
                  <a:srgbClr val="1F3863"/>
                </a:solidFill>
              </a:rPr>
              <a:t> </a:t>
            </a:r>
            <a:r>
              <a:rPr dirty="0" sz="3200" spc="-15">
                <a:solidFill>
                  <a:srgbClr val="1F3863"/>
                </a:solidFill>
              </a:rPr>
              <a:t>Control</a:t>
            </a:r>
            <a:r>
              <a:rPr dirty="0" sz="3200" spc="-10">
                <a:solidFill>
                  <a:srgbClr val="1F3863"/>
                </a:solidFill>
              </a:rPr>
              <a:t> </a:t>
            </a:r>
            <a:r>
              <a:rPr dirty="0" sz="3200" spc="-5">
                <a:solidFill>
                  <a:srgbClr val="1F3863"/>
                </a:solidFill>
              </a:rPr>
              <a:t>Measures</a:t>
            </a:r>
            <a:r>
              <a:rPr dirty="0" sz="3200" spc="5">
                <a:solidFill>
                  <a:srgbClr val="1F3863"/>
                </a:solidFill>
              </a:rPr>
              <a:t> </a:t>
            </a:r>
            <a:r>
              <a:rPr dirty="0" sz="2800" spc="-10">
                <a:solidFill>
                  <a:srgbClr val="1F3863"/>
                </a:solidFill>
              </a:rPr>
              <a:t>(Column</a:t>
            </a:r>
            <a:r>
              <a:rPr dirty="0" sz="2800" spc="10">
                <a:solidFill>
                  <a:srgbClr val="1F3863"/>
                </a:solidFill>
              </a:rPr>
              <a:t> </a:t>
            </a:r>
            <a:r>
              <a:rPr dirty="0" sz="2800" spc="-5">
                <a:solidFill>
                  <a:srgbClr val="1F3863"/>
                </a:solidFill>
              </a:rPr>
              <a:t>5)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1305" y="411606"/>
            <a:ext cx="36855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1F3863"/>
                </a:solidFill>
              </a:rPr>
              <a:t>Control</a:t>
            </a:r>
            <a:r>
              <a:rPr dirty="0" spc="-70">
                <a:solidFill>
                  <a:srgbClr val="1F3863"/>
                </a:solidFill>
              </a:rPr>
              <a:t> </a:t>
            </a:r>
            <a:r>
              <a:rPr dirty="0" spc="-10">
                <a:solidFill>
                  <a:srgbClr val="1F3863"/>
                </a:solidFill>
              </a:rPr>
              <a:t>Measures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9075" y="1194816"/>
            <a:ext cx="7708392" cy="494842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3940" y="600583"/>
            <a:ext cx="36830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>
                <a:solidFill>
                  <a:srgbClr val="1F3863"/>
                </a:solidFill>
              </a:rPr>
              <a:t>Control</a:t>
            </a:r>
            <a:r>
              <a:rPr dirty="0" spc="-55">
                <a:solidFill>
                  <a:srgbClr val="1F3863"/>
                </a:solidFill>
              </a:rPr>
              <a:t> </a:t>
            </a:r>
            <a:r>
              <a:rPr dirty="0" spc="-10">
                <a:solidFill>
                  <a:srgbClr val="1F3863"/>
                </a:solidFill>
              </a:rPr>
              <a:t>Measures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39" y="1447800"/>
            <a:ext cx="7712964" cy="4000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72212" y="1333500"/>
          <a:ext cx="8851900" cy="4994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165"/>
                <a:gridCol w="885189"/>
                <a:gridCol w="3317875"/>
                <a:gridCol w="2430145"/>
              </a:tblGrid>
              <a:tr h="1099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dirty="0" sz="18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 marL="453390" marR="451484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tial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ards 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(Likely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Occur)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Columns</a:t>
                      </a:r>
                      <a:r>
                        <a:rPr dirty="0" sz="18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18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 marL="912494" marR="90233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5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hazard</a:t>
                      </a:r>
                      <a:r>
                        <a:rPr dirty="0" sz="15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significant</a:t>
                      </a:r>
                      <a:r>
                        <a:rPr dirty="0" sz="15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5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dirty="0" sz="1500" spc="-3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processing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operation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8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dirty="0" sz="18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Necessary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Controls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Histamine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5113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Mahi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potential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scombrotoxic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fish species </a:t>
                      </a:r>
                      <a:r>
                        <a:rPr dirty="0"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subject</a:t>
                      </a:r>
                      <a:r>
                        <a:rPr dirty="0"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dirty="0"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abuse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562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8953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Time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controls </a:t>
                      </a:r>
                      <a:r>
                        <a:rPr dirty="0"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(Chapter</a:t>
                      </a:r>
                      <a:r>
                        <a:rPr dirty="0"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7)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5621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73533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Pathogen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Growth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-Temp.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Abuse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42875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9024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Mahi intended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be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cooked before </a:t>
                      </a:r>
                      <a:r>
                        <a:rPr dirty="0"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consumption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428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Chapter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12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734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Undeclared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Food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Allergens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food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allergens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648335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Proper product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labeling </a:t>
                      </a:r>
                      <a:r>
                        <a:rPr dirty="0"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(Chapter</a:t>
                      </a:r>
                      <a:r>
                        <a:rPr dirty="0"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19)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4351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930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5405" marR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Food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Intolerance Substances </a:t>
                      </a:r>
                      <a:r>
                        <a:rPr dirty="0"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(FIS)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8580" marR="4533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No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FIS or food additives used or added </a:t>
                      </a:r>
                      <a:r>
                        <a:rPr dirty="0"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processing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operation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732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Metal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Inclusion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Not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likely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occur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processing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steps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Calibri"/>
                          <a:cs typeface="Calibri"/>
                        </a:rPr>
                        <a:t>Chapter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20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(page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386)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162" y="163830"/>
            <a:ext cx="6905625" cy="10013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200" spc="-5">
                <a:solidFill>
                  <a:srgbClr val="001F5F"/>
                </a:solidFill>
              </a:rPr>
              <a:t>BRIEF </a:t>
            </a:r>
            <a:r>
              <a:rPr dirty="0" sz="3200" spc="-10">
                <a:solidFill>
                  <a:srgbClr val="001F5F"/>
                </a:solidFill>
              </a:rPr>
              <a:t>SUMMARY </a:t>
            </a:r>
            <a:r>
              <a:rPr dirty="0" sz="3200" spc="-5">
                <a:solidFill>
                  <a:srgbClr val="001F5F"/>
                </a:solidFill>
              </a:rPr>
              <a:t>based </a:t>
            </a:r>
            <a:r>
              <a:rPr dirty="0" sz="3200">
                <a:solidFill>
                  <a:srgbClr val="001F5F"/>
                </a:solidFill>
              </a:rPr>
              <a:t>on </a:t>
            </a:r>
            <a:r>
              <a:rPr dirty="0" sz="3200" spc="-5">
                <a:solidFill>
                  <a:srgbClr val="001F5F"/>
                </a:solidFill>
              </a:rPr>
              <a:t>the </a:t>
            </a:r>
            <a:r>
              <a:rPr dirty="0" sz="3200" spc="-15">
                <a:solidFill>
                  <a:srgbClr val="001F5F"/>
                </a:solidFill>
              </a:rPr>
              <a:t>FDA </a:t>
            </a:r>
            <a:r>
              <a:rPr dirty="0" sz="3200" spc="-5">
                <a:solidFill>
                  <a:srgbClr val="001F5F"/>
                </a:solidFill>
              </a:rPr>
              <a:t>Guide </a:t>
            </a:r>
            <a:r>
              <a:rPr dirty="0" sz="3200" spc="-710">
                <a:solidFill>
                  <a:srgbClr val="001F5F"/>
                </a:solidFill>
              </a:rPr>
              <a:t> </a:t>
            </a:r>
            <a:r>
              <a:rPr dirty="0" sz="3200" spc="-10">
                <a:solidFill>
                  <a:srgbClr val="001F5F"/>
                </a:solidFill>
              </a:rPr>
              <a:t>that</a:t>
            </a:r>
            <a:r>
              <a:rPr dirty="0" sz="3200" spc="10">
                <a:solidFill>
                  <a:srgbClr val="001F5F"/>
                </a:solidFill>
              </a:rPr>
              <a:t> </a:t>
            </a:r>
            <a:r>
              <a:rPr dirty="0" sz="3200" spc="-15">
                <a:solidFill>
                  <a:srgbClr val="001F5F"/>
                </a:solidFill>
              </a:rPr>
              <a:t>provides </a:t>
            </a:r>
            <a:r>
              <a:rPr dirty="0" sz="3200" spc="-10">
                <a:solidFill>
                  <a:srgbClr val="001F5F"/>
                </a:solidFill>
              </a:rPr>
              <a:t>more</a:t>
            </a:r>
            <a:r>
              <a:rPr dirty="0" sz="3200" spc="-15">
                <a:solidFill>
                  <a:srgbClr val="001F5F"/>
                </a:solidFill>
              </a:rPr>
              <a:t> </a:t>
            </a:r>
            <a:r>
              <a:rPr dirty="0" sz="3200" spc="-10">
                <a:solidFill>
                  <a:srgbClr val="001F5F"/>
                </a:solidFill>
              </a:rPr>
              <a:t>recommended details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3697" y="117563"/>
            <a:ext cx="914184" cy="111603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0254" y="924331"/>
            <a:ext cx="2484755" cy="355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60"/>
              </a:lnSpc>
            </a:pP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see</a:t>
            </a:r>
            <a:r>
              <a:rPr dirty="0"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pages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 95</a:t>
            </a:r>
            <a:r>
              <a:rPr dirty="0"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dirty="0" sz="2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44536A"/>
                </a:solidFill>
                <a:latin typeface="Calibri"/>
                <a:cs typeface="Calibri"/>
              </a:rPr>
              <a:t>97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947" y="770585"/>
            <a:ext cx="2832100" cy="1040765"/>
          </a:xfrm>
          <a:prstGeom prst="rect"/>
        </p:spPr>
        <p:txBody>
          <a:bodyPr wrap="square" lIns="0" tIns="73660" rIns="0" bIns="0" rtlCol="0" vert="horz">
            <a:spAutoFit/>
          </a:bodyPr>
          <a:lstStyle/>
          <a:p>
            <a:pPr marL="434975" marR="5080" indent="-422909">
              <a:lnSpc>
                <a:spcPts val="3779"/>
              </a:lnSpc>
              <a:spcBef>
                <a:spcPts val="580"/>
              </a:spcBef>
            </a:pPr>
            <a:r>
              <a:rPr dirty="0" sz="3500" spc="-20">
                <a:solidFill>
                  <a:srgbClr val="001F5F"/>
                </a:solidFill>
              </a:rPr>
              <a:t>Hazard</a:t>
            </a:r>
            <a:r>
              <a:rPr dirty="0" sz="3500" spc="-75">
                <a:solidFill>
                  <a:srgbClr val="001F5F"/>
                </a:solidFill>
              </a:rPr>
              <a:t> </a:t>
            </a:r>
            <a:r>
              <a:rPr dirty="0" sz="3500" spc="-10">
                <a:solidFill>
                  <a:srgbClr val="001F5F"/>
                </a:solidFill>
              </a:rPr>
              <a:t>Analysis </a:t>
            </a:r>
            <a:r>
              <a:rPr dirty="0" sz="3500" spc="-775">
                <a:solidFill>
                  <a:srgbClr val="001F5F"/>
                </a:solidFill>
              </a:rPr>
              <a:t> </a:t>
            </a:r>
            <a:r>
              <a:rPr dirty="0" sz="3500" spc="-30">
                <a:solidFill>
                  <a:srgbClr val="001F5F"/>
                </a:solidFill>
              </a:rPr>
              <a:t>Worksheet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354584" y="3979291"/>
            <a:ext cx="2904490" cy="1136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50695" algn="l"/>
              </a:tabLst>
            </a:pPr>
            <a:r>
              <a:rPr dirty="0" sz="2400" spc="-15">
                <a:solidFill>
                  <a:srgbClr val="001F5F"/>
                </a:solidFill>
                <a:latin typeface="Calibri"/>
                <a:cs typeface="Calibri"/>
              </a:rPr>
              <a:t>Every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001F5F"/>
                </a:solidFill>
                <a:latin typeface="Calibri"/>
                <a:cs typeface="Calibri"/>
              </a:rPr>
              <a:t>‘Yes’</a:t>
            </a:r>
            <a:r>
              <a:rPr dirty="0" sz="2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in	</a:t>
            </a:r>
            <a:r>
              <a:rPr dirty="0"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dirty="0" sz="2400" spc="-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9685" marR="378460">
              <a:lnSpc>
                <a:spcPct val="100000"/>
              </a:lnSpc>
              <a:spcBef>
                <a:spcPts val="105"/>
              </a:spcBef>
              <a:tabLst>
                <a:tab pos="1391285" algn="l"/>
              </a:tabLst>
            </a:pPr>
            <a:r>
              <a:rPr dirty="0" sz="2400" spc="-3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equi</a:t>
            </a:r>
            <a:r>
              <a:rPr dirty="0" sz="2400" spc="-3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es a	</a:t>
            </a:r>
            <a:r>
              <a:rPr dirty="0" sz="24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esponse 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dirty="0"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dirty="0" sz="2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dirty="0" sz="2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dirty="0"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42715" y="106679"/>
            <a:ext cx="5537200" cy="6253480"/>
            <a:chOff x="3442715" y="106679"/>
            <a:chExt cx="5537200" cy="62534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2715" y="106679"/>
              <a:ext cx="5536692" cy="62529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142732" y="2136647"/>
              <a:ext cx="664845" cy="3335020"/>
            </a:xfrm>
            <a:custGeom>
              <a:avLst/>
              <a:gdLst/>
              <a:ahLst/>
              <a:cxnLst/>
              <a:rect l="l" t="t" r="r" b="b"/>
              <a:pathLst>
                <a:path w="664845" h="3335020">
                  <a:moveTo>
                    <a:pt x="635495" y="2031504"/>
                  </a:moveTo>
                  <a:lnTo>
                    <a:pt x="0" y="2031504"/>
                  </a:lnTo>
                  <a:lnTo>
                    <a:pt x="0" y="2334768"/>
                  </a:lnTo>
                  <a:lnTo>
                    <a:pt x="635495" y="2334768"/>
                  </a:lnTo>
                  <a:lnTo>
                    <a:pt x="635495" y="2031504"/>
                  </a:lnTo>
                  <a:close/>
                </a:path>
                <a:path w="664845" h="3335020">
                  <a:moveTo>
                    <a:pt x="653796" y="1057656"/>
                  </a:moveTo>
                  <a:lnTo>
                    <a:pt x="18288" y="1057656"/>
                  </a:lnTo>
                  <a:lnTo>
                    <a:pt x="18288" y="1267968"/>
                  </a:lnTo>
                  <a:lnTo>
                    <a:pt x="653796" y="1267968"/>
                  </a:lnTo>
                  <a:lnTo>
                    <a:pt x="653796" y="1057656"/>
                  </a:lnTo>
                  <a:close/>
                </a:path>
                <a:path w="664845" h="3335020">
                  <a:moveTo>
                    <a:pt x="653796" y="0"/>
                  </a:moveTo>
                  <a:lnTo>
                    <a:pt x="18288" y="0"/>
                  </a:lnTo>
                  <a:lnTo>
                    <a:pt x="18288" y="304800"/>
                  </a:lnTo>
                  <a:lnTo>
                    <a:pt x="653796" y="304800"/>
                  </a:lnTo>
                  <a:lnTo>
                    <a:pt x="653796" y="0"/>
                  </a:lnTo>
                  <a:close/>
                </a:path>
                <a:path w="664845" h="3335020">
                  <a:moveTo>
                    <a:pt x="664464" y="3124200"/>
                  </a:moveTo>
                  <a:lnTo>
                    <a:pt x="28956" y="3124200"/>
                  </a:lnTo>
                  <a:lnTo>
                    <a:pt x="28956" y="3334512"/>
                  </a:lnTo>
                  <a:lnTo>
                    <a:pt x="664464" y="3334512"/>
                  </a:lnTo>
                  <a:lnTo>
                    <a:pt x="664464" y="312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792480" y="2584704"/>
            <a:ext cx="1641475" cy="439420"/>
            <a:chOff x="792480" y="2584704"/>
            <a:chExt cx="1641475" cy="439420"/>
          </a:xfrm>
        </p:grpSpPr>
        <p:sp>
          <p:nvSpPr>
            <p:cNvPr id="9" name="object 9"/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558036" y="426720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6" y="355600"/>
                  </a:lnTo>
                  <a:lnTo>
                    <a:pt x="1629156" y="71120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6" y="71120"/>
                  </a:lnTo>
                  <a:lnTo>
                    <a:pt x="1629156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868781" y="2569286"/>
            <a:ext cx="151193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95-97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3979291"/>
            <a:ext cx="2904490" cy="1136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50695" algn="l"/>
              </a:tabLst>
            </a:pPr>
            <a:r>
              <a:rPr dirty="0" sz="2400" spc="-15">
                <a:solidFill>
                  <a:srgbClr val="001F5F"/>
                </a:solidFill>
                <a:latin typeface="Calibri"/>
                <a:cs typeface="Calibri"/>
              </a:rPr>
              <a:t>Every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001F5F"/>
                </a:solidFill>
                <a:latin typeface="Calibri"/>
                <a:cs typeface="Calibri"/>
              </a:rPr>
              <a:t>‘Yes’</a:t>
            </a:r>
            <a:r>
              <a:rPr dirty="0" sz="2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in	</a:t>
            </a:r>
            <a:r>
              <a:rPr dirty="0"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dirty="0" sz="2400" spc="-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9685" marR="378460">
              <a:lnSpc>
                <a:spcPct val="100000"/>
              </a:lnSpc>
              <a:spcBef>
                <a:spcPts val="105"/>
              </a:spcBef>
              <a:tabLst>
                <a:tab pos="1391285" algn="l"/>
              </a:tabLst>
            </a:pPr>
            <a:r>
              <a:rPr dirty="0" sz="2400" spc="-3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equi</a:t>
            </a:r>
            <a:r>
              <a:rPr dirty="0" sz="2400" spc="-3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es a	</a:t>
            </a:r>
            <a:r>
              <a:rPr dirty="0" sz="24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esponse 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dirty="0"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dirty="0" sz="2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dirty="0" sz="2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dirty="0"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79291" y="131063"/>
            <a:ext cx="5550535" cy="6303645"/>
            <a:chOff x="3479291" y="131063"/>
            <a:chExt cx="5550535" cy="63036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9291" y="131063"/>
              <a:ext cx="5550408" cy="63032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5300" y="1167383"/>
              <a:ext cx="760730" cy="3401695"/>
            </a:xfrm>
            <a:custGeom>
              <a:avLst/>
              <a:gdLst/>
              <a:ahLst/>
              <a:cxnLst/>
              <a:rect l="l" t="t" r="r" b="b"/>
              <a:pathLst>
                <a:path w="760729" h="3401695">
                  <a:moveTo>
                    <a:pt x="650748" y="2154936"/>
                  </a:moveTo>
                  <a:lnTo>
                    <a:pt x="0" y="2154936"/>
                  </a:lnTo>
                  <a:lnTo>
                    <a:pt x="0" y="2356104"/>
                  </a:lnTo>
                  <a:lnTo>
                    <a:pt x="650748" y="2356104"/>
                  </a:lnTo>
                  <a:lnTo>
                    <a:pt x="650748" y="2154936"/>
                  </a:lnTo>
                  <a:close/>
                </a:path>
                <a:path w="760729" h="3401695">
                  <a:moveTo>
                    <a:pt x="760476" y="3095244"/>
                  </a:moveTo>
                  <a:lnTo>
                    <a:pt x="109728" y="3095244"/>
                  </a:lnTo>
                  <a:lnTo>
                    <a:pt x="109728" y="3401568"/>
                  </a:lnTo>
                  <a:lnTo>
                    <a:pt x="760476" y="3401568"/>
                  </a:lnTo>
                  <a:lnTo>
                    <a:pt x="760476" y="3095244"/>
                  </a:lnTo>
                  <a:close/>
                </a:path>
                <a:path w="760729" h="3401695">
                  <a:moveTo>
                    <a:pt x="760476" y="0"/>
                  </a:moveTo>
                  <a:lnTo>
                    <a:pt x="109728" y="0"/>
                  </a:lnTo>
                  <a:lnTo>
                    <a:pt x="109728" y="188976"/>
                  </a:lnTo>
                  <a:lnTo>
                    <a:pt x="760476" y="188976"/>
                  </a:lnTo>
                  <a:lnTo>
                    <a:pt x="760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8947" y="770585"/>
            <a:ext cx="2832100" cy="1040765"/>
          </a:xfrm>
          <a:prstGeom prst="rect"/>
        </p:spPr>
        <p:txBody>
          <a:bodyPr wrap="square" lIns="0" tIns="73660" rIns="0" bIns="0" rtlCol="0" vert="horz">
            <a:spAutoFit/>
          </a:bodyPr>
          <a:lstStyle/>
          <a:p>
            <a:pPr marL="434975" marR="5080" indent="-422909">
              <a:lnSpc>
                <a:spcPts val="3779"/>
              </a:lnSpc>
              <a:spcBef>
                <a:spcPts val="580"/>
              </a:spcBef>
            </a:pPr>
            <a:r>
              <a:rPr dirty="0" sz="3500" spc="-20">
                <a:solidFill>
                  <a:srgbClr val="001F5F"/>
                </a:solidFill>
              </a:rPr>
              <a:t>Hazard</a:t>
            </a:r>
            <a:r>
              <a:rPr dirty="0" sz="3500" spc="-75">
                <a:solidFill>
                  <a:srgbClr val="001F5F"/>
                </a:solidFill>
              </a:rPr>
              <a:t> </a:t>
            </a:r>
            <a:r>
              <a:rPr dirty="0" sz="3500" spc="-10">
                <a:solidFill>
                  <a:srgbClr val="001F5F"/>
                </a:solidFill>
              </a:rPr>
              <a:t>Analysis </a:t>
            </a:r>
            <a:r>
              <a:rPr dirty="0" sz="3500" spc="-775">
                <a:solidFill>
                  <a:srgbClr val="001F5F"/>
                </a:solidFill>
              </a:rPr>
              <a:t> </a:t>
            </a:r>
            <a:r>
              <a:rPr dirty="0" sz="3500" spc="-30">
                <a:solidFill>
                  <a:srgbClr val="001F5F"/>
                </a:solidFill>
              </a:rPr>
              <a:t>Worksheet</a:t>
            </a:r>
            <a:endParaRPr sz="3500"/>
          </a:p>
        </p:txBody>
      </p:sp>
      <p:grpSp>
        <p:nvGrpSpPr>
          <p:cNvPr id="7" name="object 7"/>
          <p:cNvGrpSpPr/>
          <p:nvPr/>
        </p:nvGrpSpPr>
        <p:grpSpPr>
          <a:xfrm>
            <a:off x="792480" y="2584704"/>
            <a:ext cx="1641475" cy="439420"/>
            <a:chOff x="792480" y="2584704"/>
            <a:chExt cx="1641475" cy="439420"/>
          </a:xfrm>
        </p:grpSpPr>
        <p:sp>
          <p:nvSpPr>
            <p:cNvPr id="8" name="object 8"/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558036" y="426720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6" y="355600"/>
                  </a:lnTo>
                  <a:lnTo>
                    <a:pt x="1629156" y="71120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6" y="71120"/>
                  </a:lnTo>
                  <a:lnTo>
                    <a:pt x="1629156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868781" y="2569286"/>
            <a:ext cx="151193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95-97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1883" y="925779"/>
            <a:ext cx="592201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987425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1F3863"/>
                </a:solidFill>
              </a:rPr>
              <a:t>Be </a:t>
            </a:r>
            <a:r>
              <a:rPr dirty="0" sz="3600" spc="-20">
                <a:solidFill>
                  <a:srgbClr val="1F3863"/>
                </a:solidFill>
              </a:rPr>
              <a:t>sure </a:t>
            </a:r>
            <a:r>
              <a:rPr dirty="0" sz="3600" spc="-25">
                <a:solidFill>
                  <a:srgbClr val="1F3863"/>
                </a:solidFill>
              </a:rPr>
              <a:t>to </a:t>
            </a:r>
            <a:r>
              <a:rPr dirty="0" sz="3600" spc="-5">
                <a:solidFill>
                  <a:srgbClr val="1F3863"/>
                </a:solidFill>
              </a:rPr>
              <a:t>identify </a:t>
            </a:r>
            <a:r>
              <a:rPr dirty="0" sz="3600">
                <a:solidFill>
                  <a:srgbClr val="1F3863"/>
                </a:solidFill>
              </a:rPr>
              <a:t>all </a:t>
            </a:r>
            <a:r>
              <a:rPr dirty="0" sz="3600" spc="5">
                <a:solidFill>
                  <a:srgbClr val="1F3863"/>
                </a:solidFill>
              </a:rPr>
              <a:t> </a:t>
            </a:r>
            <a:r>
              <a:rPr dirty="0" sz="3600" spc="-10">
                <a:solidFill>
                  <a:srgbClr val="1F3863"/>
                </a:solidFill>
              </a:rPr>
              <a:t>potential</a:t>
            </a:r>
            <a:r>
              <a:rPr dirty="0" sz="3600" spc="-45">
                <a:solidFill>
                  <a:srgbClr val="1F3863"/>
                </a:solidFill>
              </a:rPr>
              <a:t> </a:t>
            </a:r>
            <a:r>
              <a:rPr dirty="0" sz="3600" spc="-15">
                <a:solidFill>
                  <a:srgbClr val="1F3863"/>
                </a:solidFill>
              </a:rPr>
              <a:t>FOOD</a:t>
            </a:r>
            <a:r>
              <a:rPr dirty="0" sz="3600">
                <a:solidFill>
                  <a:srgbClr val="1F3863"/>
                </a:solidFill>
              </a:rPr>
              <a:t> </a:t>
            </a:r>
            <a:r>
              <a:rPr dirty="0" sz="3600" spc="-10">
                <a:solidFill>
                  <a:srgbClr val="1F3863"/>
                </a:solidFill>
              </a:rPr>
              <a:t>SAFETY </a:t>
            </a:r>
            <a:r>
              <a:rPr dirty="0" sz="3600" spc="-20">
                <a:solidFill>
                  <a:srgbClr val="1F3863"/>
                </a:solidFill>
              </a:rPr>
              <a:t>Hazards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16" y="355091"/>
            <a:ext cx="1031747" cy="11338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508" y="2478023"/>
            <a:ext cx="8077200" cy="20482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9011" y="3017520"/>
            <a:ext cx="6337300" cy="3368040"/>
            <a:chOff x="1239011" y="3017520"/>
            <a:chExt cx="6337300" cy="3368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011" y="3144012"/>
              <a:ext cx="2090927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1819" y="3017520"/>
              <a:ext cx="4443983" cy="123748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01189" y="289052"/>
            <a:ext cx="534416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End</a:t>
            </a:r>
            <a:r>
              <a:rPr dirty="0" sz="40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5:</a:t>
            </a: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Principle</a:t>
            </a:r>
            <a:r>
              <a:rPr dirty="0" sz="40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1F3863"/>
                </a:solidFill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2675635" y="1507947"/>
            <a:ext cx="379349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1F3863"/>
                </a:solidFill>
                <a:latin typeface="Calibri"/>
                <a:cs typeface="Calibri"/>
              </a:rPr>
              <a:t>HAZARD</a:t>
            </a:r>
            <a:r>
              <a:rPr dirty="0" sz="4000" spc="-6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dirty="0" sz="4000" spc="-50">
                <a:solidFill>
                  <a:srgbClr val="1F3863"/>
                </a:solidFill>
                <a:latin typeface="Calibri"/>
                <a:cs typeface="Calibri"/>
              </a:rPr>
              <a:t>ANALYSIS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2158" y="766698"/>
            <a:ext cx="610108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Principle</a:t>
            </a:r>
            <a:r>
              <a:rPr dirty="0" sz="3600" spc="-80"/>
              <a:t> </a:t>
            </a:r>
            <a:r>
              <a:rPr dirty="0" sz="3600"/>
              <a:t>2:</a:t>
            </a:r>
            <a:endParaRPr sz="3600"/>
          </a:p>
          <a:p>
            <a:pPr marL="12700">
              <a:lnSpc>
                <a:spcPct val="100000"/>
              </a:lnSpc>
            </a:pPr>
            <a:r>
              <a:rPr dirty="0" sz="3600" spc="-10"/>
              <a:t>Determine</a:t>
            </a:r>
            <a:r>
              <a:rPr dirty="0" sz="3600" spc="-40"/>
              <a:t> </a:t>
            </a:r>
            <a:r>
              <a:rPr dirty="0" sz="3600" spc="-10"/>
              <a:t>Critical</a:t>
            </a:r>
            <a:r>
              <a:rPr dirty="0" sz="3600" spc="-30"/>
              <a:t> </a:t>
            </a:r>
            <a:r>
              <a:rPr dirty="0" sz="3600" spc="-20"/>
              <a:t>Control</a:t>
            </a:r>
            <a:r>
              <a:rPr dirty="0" sz="3600" spc="-25"/>
              <a:t> </a:t>
            </a:r>
            <a:r>
              <a:rPr dirty="0" sz="3600" spc="-20"/>
              <a:t>Points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595" y="275843"/>
            <a:ext cx="2266188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648" y="2933700"/>
            <a:ext cx="8031480" cy="280263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dirty="0" spc="-5"/>
              <a:t>100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Dean Bootan</dc:creator>
  <dc:title>PowerPoint Presentation</dc:title>
  <dcterms:created xsi:type="dcterms:W3CDTF">2021-12-01T14:01:12Z</dcterms:created>
  <dcterms:modified xsi:type="dcterms:W3CDTF">2021-12-01T14:01:12Z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2021-12-01T00:00:00Z</vt:filetime>
  </property>
</Properties>
</file>