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3"/>
  </p:notesMasterIdLst>
  <p:handoutMasterIdLst>
    <p:handoutMasterId r:id="rId184"/>
  </p:handoutMasterIdLst>
  <p:sldIdLst>
    <p:sldId id="272" r:id="rId2"/>
    <p:sldId id="313" r:id="rId3"/>
    <p:sldId id="314" r:id="rId4"/>
    <p:sldId id="298" r:id="rId5"/>
    <p:sldId id="315" r:id="rId6"/>
    <p:sldId id="316" r:id="rId7"/>
    <p:sldId id="288" r:id="rId8"/>
    <p:sldId id="291" r:id="rId9"/>
    <p:sldId id="290" r:id="rId10"/>
    <p:sldId id="289" r:id="rId11"/>
    <p:sldId id="294" r:id="rId12"/>
    <p:sldId id="318" r:id="rId13"/>
    <p:sldId id="295" r:id="rId14"/>
    <p:sldId id="334" r:id="rId15"/>
    <p:sldId id="319" r:id="rId16"/>
    <p:sldId id="320" r:id="rId17"/>
    <p:sldId id="271" r:id="rId18"/>
    <p:sldId id="322" r:id="rId19"/>
    <p:sldId id="323" r:id="rId20"/>
    <p:sldId id="324" r:id="rId21"/>
    <p:sldId id="328" r:id="rId22"/>
    <p:sldId id="330" r:id="rId23"/>
    <p:sldId id="331" r:id="rId24"/>
    <p:sldId id="329" r:id="rId25"/>
    <p:sldId id="332" r:id="rId26"/>
    <p:sldId id="333" r:id="rId27"/>
    <p:sldId id="325" r:id="rId28"/>
    <p:sldId id="336" r:id="rId29"/>
    <p:sldId id="447" r:id="rId30"/>
    <p:sldId id="299" r:id="rId31"/>
    <p:sldId id="273" r:id="rId32"/>
    <p:sldId id="275" r:id="rId33"/>
    <p:sldId id="276" r:id="rId34"/>
    <p:sldId id="277" r:id="rId35"/>
    <p:sldId id="278" r:id="rId36"/>
    <p:sldId id="279" r:id="rId37"/>
    <p:sldId id="280" r:id="rId38"/>
    <p:sldId id="281" r:id="rId39"/>
    <p:sldId id="282" r:id="rId40"/>
    <p:sldId id="283" r:id="rId41"/>
    <p:sldId id="285" r:id="rId42"/>
    <p:sldId id="337" r:id="rId43"/>
    <p:sldId id="338" r:id="rId44"/>
    <p:sldId id="372" r:id="rId45"/>
    <p:sldId id="339" r:id="rId46"/>
    <p:sldId id="340" r:id="rId47"/>
    <p:sldId id="309" r:id="rId48"/>
    <p:sldId id="274" r:id="rId49"/>
    <p:sldId id="310" r:id="rId50"/>
    <p:sldId id="341" r:id="rId51"/>
    <p:sldId id="342" r:id="rId52"/>
    <p:sldId id="343" r:id="rId53"/>
    <p:sldId id="344" r:id="rId54"/>
    <p:sldId id="345" r:id="rId55"/>
    <p:sldId id="302" r:id="rId56"/>
    <p:sldId id="346" r:id="rId57"/>
    <p:sldId id="347" r:id="rId58"/>
    <p:sldId id="348" r:id="rId59"/>
    <p:sldId id="349" r:id="rId60"/>
    <p:sldId id="284" r:id="rId61"/>
    <p:sldId id="350" r:id="rId62"/>
    <p:sldId id="311" r:id="rId63"/>
    <p:sldId id="286" r:id="rId64"/>
    <p:sldId id="351" r:id="rId65"/>
    <p:sldId id="352" r:id="rId66"/>
    <p:sldId id="353" r:id="rId67"/>
    <p:sldId id="312" r:id="rId68"/>
    <p:sldId id="292" r:id="rId69"/>
    <p:sldId id="354" r:id="rId70"/>
    <p:sldId id="305" r:id="rId71"/>
    <p:sldId id="306" r:id="rId72"/>
    <p:sldId id="355" r:id="rId73"/>
    <p:sldId id="293" r:id="rId74"/>
    <p:sldId id="304" r:id="rId75"/>
    <p:sldId id="297" r:id="rId76"/>
    <p:sldId id="308" r:id="rId77"/>
    <p:sldId id="356" r:id="rId78"/>
    <p:sldId id="357" r:id="rId79"/>
    <p:sldId id="300" r:id="rId80"/>
    <p:sldId id="373" r:id="rId81"/>
    <p:sldId id="358" r:id="rId82"/>
    <p:sldId id="259" r:id="rId83"/>
    <p:sldId id="359" r:id="rId84"/>
    <p:sldId id="261" r:id="rId85"/>
    <p:sldId id="262" r:id="rId86"/>
    <p:sldId id="360" r:id="rId87"/>
    <p:sldId id="264" r:id="rId88"/>
    <p:sldId id="265" r:id="rId89"/>
    <p:sldId id="361" r:id="rId90"/>
    <p:sldId id="266" r:id="rId91"/>
    <p:sldId id="267" r:id="rId92"/>
    <p:sldId id="269" r:id="rId93"/>
    <p:sldId id="362" r:id="rId94"/>
    <p:sldId id="287" r:id="rId95"/>
    <p:sldId id="363" r:id="rId96"/>
    <p:sldId id="364" r:id="rId97"/>
    <p:sldId id="365" r:id="rId98"/>
    <p:sldId id="366" r:id="rId99"/>
    <p:sldId id="367" r:id="rId100"/>
    <p:sldId id="368" r:id="rId101"/>
    <p:sldId id="369" r:id="rId102"/>
    <p:sldId id="370" r:id="rId103"/>
    <p:sldId id="371" r:id="rId104"/>
    <p:sldId id="374" r:id="rId105"/>
    <p:sldId id="375" r:id="rId106"/>
    <p:sldId id="376" r:id="rId107"/>
    <p:sldId id="260"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270" r:id="rId125"/>
    <p:sldId id="393" r:id="rId126"/>
    <p:sldId id="394" r:id="rId127"/>
    <p:sldId id="395" r:id="rId128"/>
    <p:sldId id="268" r:id="rId129"/>
    <p:sldId id="396" r:id="rId130"/>
    <p:sldId id="397" r:id="rId131"/>
    <p:sldId id="398" r:id="rId132"/>
    <p:sldId id="399" r:id="rId133"/>
    <p:sldId id="400" r:id="rId134"/>
    <p:sldId id="401" r:id="rId135"/>
    <p:sldId id="402" r:id="rId136"/>
    <p:sldId id="403" r:id="rId137"/>
    <p:sldId id="404" r:id="rId138"/>
    <p:sldId id="405" r:id="rId139"/>
    <p:sldId id="406" r:id="rId140"/>
    <p:sldId id="407" r:id="rId141"/>
    <p:sldId id="408" r:id="rId142"/>
    <p:sldId id="409" r:id="rId143"/>
    <p:sldId id="410" r:id="rId144"/>
    <p:sldId id="411" r:id="rId145"/>
    <p:sldId id="412" r:id="rId146"/>
    <p:sldId id="413" r:id="rId147"/>
    <p:sldId id="414" r:id="rId148"/>
    <p:sldId id="415" r:id="rId149"/>
    <p:sldId id="416" r:id="rId150"/>
    <p:sldId id="417" r:id="rId151"/>
    <p:sldId id="418" r:id="rId152"/>
    <p:sldId id="419" r:id="rId153"/>
    <p:sldId id="420" r:id="rId154"/>
    <p:sldId id="421" r:id="rId155"/>
    <p:sldId id="422" r:id="rId156"/>
    <p:sldId id="423" r:id="rId157"/>
    <p:sldId id="424" r:id="rId158"/>
    <p:sldId id="425" r:id="rId159"/>
    <p:sldId id="426" r:id="rId160"/>
    <p:sldId id="427" r:id="rId161"/>
    <p:sldId id="307" r:id="rId162"/>
    <p:sldId id="428" r:id="rId163"/>
    <p:sldId id="429" r:id="rId164"/>
    <p:sldId id="430" r:id="rId165"/>
    <p:sldId id="431" r:id="rId166"/>
    <p:sldId id="432" r:id="rId167"/>
    <p:sldId id="433" r:id="rId168"/>
    <p:sldId id="434" r:id="rId169"/>
    <p:sldId id="435" r:id="rId170"/>
    <p:sldId id="436" r:id="rId171"/>
    <p:sldId id="437" r:id="rId172"/>
    <p:sldId id="296" r:id="rId173"/>
    <p:sldId id="438" r:id="rId174"/>
    <p:sldId id="439" r:id="rId175"/>
    <p:sldId id="440" r:id="rId176"/>
    <p:sldId id="441" r:id="rId177"/>
    <p:sldId id="301" r:id="rId178"/>
    <p:sldId id="442" r:id="rId179"/>
    <p:sldId id="303" r:id="rId180"/>
    <p:sldId id="443" r:id="rId181"/>
    <p:sldId id="446" r:id="rId182"/>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Otwell" initials="S" lastIdx="0" clrIdx="0">
    <p:extLst>
      <p:ext uri="{19B8F6BF-5375-455C-9EA6-DF929625EA0E}">
        <p15:presenceInfo xmlns:p15="http://schemas.microsoft.com/office/powerpoint/2012/main" userId="SteveOt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489"/>
    <a:srgbClr val="3FBB86"/>
    <a:srgbClr val="99FFCC"/>
    <a:srgbClr val="66FFCC"/>
    <a:srgbClr val="00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581" autoAdjust="0"/>
    <p:restoredTop sz="90937" autoAdjust="0"/>
  </p:normalViewPr>
  <p:slideViewPr>
    <p:cSldViewPr>
      <p:cViewPr varScale="1">
        <p:scale>
          <a:sx n="115" d="100"/>
          <a:sy n="115" d="100"/>
        </p:scale>
        <p:origin x="10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handoutMaster" Target="handoutMasters/handout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1"/>
            <a:ext cx="3077739" cy="469179"/>
          </a:xfrm>
          <a:prstGeom prst="rect">
            <a:avLst/>
          </a:prstGeom>
          <a:noFill/>
          <a:ln w="9525">
            <a:noFill/>
            <a:miter lim="800000"/>
            <a:headEnd/>
            <a:tailEnd/>
          </a:ln>
          <a:effectLst/>
        </p:spPr>
        <p:txBody>
          <a:bodyPr vert="horz" wrap="square" lIns="94384" tIns="47192" rIns="94384" bIns="47192" numCol="1" anchor="t" anchorCtr="0" compatLnSpc="1">
            <a:prstTxWarp prst="textNoShape">
              <a:avLst/>
            </a:prstTxWarp>
          </a:bodyPr>
          <a:lstStyle>
            <a:lvl1pPr>
              <a:defRPr sz="1200"/>
            </a:lvl1pPr>
          </a:lstStyle>
          <a:p>
            <a:endParaRPr lang="en-US"/>
          </a:p>
        </p:txBody>
      </p:sp>
      <p:sp>
        <p:nvSpPr>
          <p:cNvPr id="4099" name="Rectangle 1027"/>
          <p:cNvSpPr>
            <a:spLocks noGrp="1" noChangeArrowheads="1"/>
          </p:cNvSpPr>
          <p:nvPr>
            <p:ph type="dt" sz="quarter" idx="1"/>
          </p:nvPr>
        </p:nvSpPr>
        <p:spPr bwMode="auto">
          <a:xfrm>
            <a:off x="4024736" y="1"/>
            <a:ext cx="3077739" cy="469179"/>
          </a:xfrm>
          <a:prstGeom prst="rect">
            <a:avLst/>
          </a:prstGeom>
          <a:noFill/>
          <a:ln w="9525">
            <a:noFill/>
            <a:miter lim="800000"/>
            <a:headEnd/>
            <a:tailEnd/>
          </a:ln>
          <a:effectLst/>
        </p:spPr>
        <p:txBody>
          <a:bodyPr vert="horz" wrap="square" lIns="94384" tIns="47192" rIns="94384" bIns="47192" numCol="1" anchor="t" anchorCtr="0" compatLnSpc="1">
            <a:prstTxWarp prst="textNoShape">
              <a:avLst/>
            </a:prstTxWarp>
          </a:bodyPr>
          <a:lstStyle>
            <a:lvl1pPr algn="r">
              <a:defRPr sz="1200"/>
            </a:lvl1pPr>
          </a:lstStyle>
          <a:p>
            <a:endParaRPr lang="en-US"/>
          </a:p>
        </p:txBody>
      </p:sp>
      <p:sp>
        <p:nvSpPr>
          <p:cNvPr id="4100" name="Rectangle 1028"/>
          <p:cNvSpPr>
            <a:spLocks noGrp="1" noChangeArrowheads="1"/>
          </p:cNvSpPr>
          <p:nvPr>
            <p:ph type="ftr" sz="quarter" idx="2"/>
          </p:nvPr>
        </p:nvSpPr>
        <p:spPr bwMode="auto">
          <a:xfrm>
            <a:off x="0" y="8919297"/>
            <a:ext cx="3077739" cy="469179"/>
          </a:xfrm>
          <a:prstGeom prst="rect">
            <a:avLst/>
          </a:prstGeom>
          <a:noFill/>
          <a:ln w="9525">
            <a:noFill/>
            <a:miter lim="800000"/>
            <a:headEnd/>
            <a:tailEnd/>
          </a:ln>
          <a:effectLst/>
        </p:spPr>
        <p:txBody>
          <a:bodyPr vert="horz" wrap="square" lIns="94384" tIns="47192" rIns="94384" bIns="47192" numCol="1" anchor="b" anchorCtr="0" compatLnSpc="1">
            <a:prstTxWarp prst="textNoShape">
              <a:avLst/>
            </a:prstTxWarp>
          </a:bodyPr>
          <a:lstStyle>
            <a:lvl1pPr>
              <a:defRPr sz="1200"/>
            </a:lvl1pPr>
          </a:lstStyle>
          <a:p>
            <a:endParaRPr lang="en-US"/>
          </a:p>
        </p:txBody>
      </p:sp>
      <p:sp>
        <p:nvSpPr>
          <p:cNvPr id="4101" name="Rectangle 1029"/>
          <p:cNvSpPr>
            <a:spLocks noGrp="1" noChangeArrowheads="1"/>
          </p:cNvSpPr>
          <p:nvPr>
            <p:ph type="sldNum" sz="quarter" idx="3"/>
          </p:nvPr>
        </p:nvSpPr>
        <p:spPr bwMode="auto">
          <a:xfrm>
            <a:off x="4024736" y="8919297"/>
            <a:ext cx="3077739" cy="469179"/>
          </a:xfrm>
          <a:prstGeom prst="rect">
            <a:avLst/>
          </a:prstGeom>
          <a:noFill/>
          <a:ln w="9525">
            <a:noFill/>
            <a:miter lim="800000"/>
            <a:headEnd/>
            <a:tailEnd/>
          </a:ln>
          <a:effectLst/>
        </p:spPr>
        <p:txBody>
          <a:bodyPr vert="horz" wrap="square" lIns="94384" tIns="47192" rIns="94384" bIns="47192" numCol="1" anchor="b" anchorCtr="0" compatLnSpc="1">
            <a:prstTxWarp prst="textNoShape">
              <a:avLst/>
            </a:prstTxWarp>
          </a:bodyPr>
          <a:lstStyle>
            <a:lvl1pPr algn="r">
              <a:defRPr sz="1200"/>
            </a:lvl1pPr>
          </a:lstStyle>
          <a:p>
            <a:fld id="{BE696C7B-B8EE-4F5A-B7C0-09309ACEECF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813"/>
          </a:xfrm>
          <a:prstGeom prst="rect">
            <a:avLst/>
          </a:prstGeom>
        </p:spPr>
        <p:txBody>
          <a:bodyPr vert="horz" lIns="94384" tIns="47192" rIns="94384" bIns="47192" rtlCol="0"/>
          <a:lstStyle>
            <a:lvl1pPr algn="l">
              <a:defRPr sz="1200"/>
            </a:lvl1pPr>
          </a:lstStyle>
          <a:p>
            <a:endParaRPr lang="en-US"/>
          </a:p>
        </p:txBody>
      </p:sp>
      <p:sp>
        <p:nvSpPr>
          <p:cNvPr id="3" name="Date Placeholder 2"/>
          <p:cNvSpPr>
            <a:spLocks noGrp="1"/>
          </p:cNvSpPr>
          <p:nvPr>
            <p:ph type="dt" idx="1"/>
          </p:nvPr>
        </p:nvSpPr>
        <p:spPr>
          <a:xfrm>
            <a:off x="4023092" y="0"/>
            <a:ext cx="3077739" cy="470813"/>
          </a:xfrm>
          <a:prstGeom prst="rect">
            <a:avLst/>
          </a:prstGeom>
        </p:spPr>
        <p:txBody>
          <a:bodyPr vert="horz" lIns="94384" tIns="47192" rIns="94384" bIns="47192" rtlCol="0"/>
          <a:lstStyle>
            <a:lvl1pPr algn="r">
              <a:defRPr sz="1200"/>
            </a:lvl1pPr>
          </a:lstStyle>
          <a:p>
            <a:fld id="{A184DFA9-DDE1-49B1-B5D6-361B204C3EAB}" type="datetimeFigureOut">
              <a:rPr lang="en-US" smtClean="0"/>
              <a:t>2/27/2019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384" tIns="47192" rIns="94384" bIns="47192" rtlCol="0" anchor="ctr"/>
          <a:lstStyle/>
          <a:p>
            <a:endParaRPr lang="en-US"/>
          </a:p>
        </p:txBody>
      </p:sp>
      <p:sp>
        <p:nvSpPr>
          <p:cNvPr id="5" name="Notes Placeholder 4"/>
          <p:cNvSpPr>
            <a:spLocks noGrp="1"/>
          </p:cNvSpPr>
          <p:nvPr>
            <p:ph type="body" sz="quarter" idx="3"/>
          </p:nvPr>
        </p:nvSpPr>
        <p:spPr>
          <a:xfrm>
            <a:off x="710248" y="4518499"/>
            <a:ext cx="5681980" cy="3696212"/>
          </a:xfrm>
          <a:prstGeom prst="rect">
            <a:avLst/>
          </a:prstGeom>
        </p:spPr>
        <p:txBody>
          <a:bodyPr vert="horz" lIns="94384" tIns="47192" rIns="94384" bIns="4719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662"/>
            <a:ext cx="3077739" cy="470813"/>
          </a:xfrm>
          <a:prstGeom prst="rect">
            <a:avLst/>
          </a:prstGeom>
        </p:spPr>
        <p:txBody>
          <a:bodyPr vert="horz" lIns="94384" tIns="47192" rIns="94384" bIns="47192"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662"/>
            <a:ext cx="3077739" cy="470813"/>
          </a:xfrm>
          <a:prstGeom prst="rect">
            <a:avLst/>
          </a:prstGeom>
        </p:spPr>
        <p:txBody>
          <a:bodyPr vert="horz" lIns="94384" tIns="47192" rIns="94384" bIns="47192" rtlCol="0" anchor="b"/>
          <a:lstStyle>
            <a:lvl1pPr algn="r">
              <a:defRPr sz="1200"/>
            </a:lvl1pPr>
          </a:lstStyle>
          <a:p>
            <a:fld id="{B693116F-4DFA-4AD5-AE95-A3590692C430}" type="slidenum">
              <a:rPr lang="en-US" smtClean="0"/>
              <a:t>‹#›</a:t>
            </a:fld>
            <a:endParaRPr lang="en-US"/>
          </a:p>
        </p:txBody>
      </p:sp>
    </p:spTree>
    <p:extLst>
      <p:ext uri="{BB962C8B-B14F-4D97-AF65-F5344CB8AC3E}">
        <p14:creationId xmlns:p14="http://schemas.microsoft.com/office/powerpoint/2010/main" val="236939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93116F-4DFA-4AD5-AE95-A3590692C430}" type="slidenum">
              <a:rPr lang="en-US" smtClean="0"/>
              <a:t>17</a:t>
            </a:fld>
            <a:endParaRPr lang="en-US"/>
          </a:p>
        </p:txBody>
      </p:sp>
    </p:spTree>
    <p:extLst>
      <p:ext uri="{BB962C8B-B14F-4D97-AF65-F5344CB8AC3E}">
        <p14:creationId xmlns:p14="http://schemas.microsoft.com/office/powerpoint/2010/main" val="201626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F10269-C176-4750-B278-C9B2E158CB7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FA0B74-4DCE-4302-AEEF-8AF2E5A4563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E1CA91-38E3-4777-AF69-99E6C1609C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5C455A-7DFB-4E83-B8CB-E332537543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A5EFF4-4468-4F72-B469-4866B8F83E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AD3739-0631-477F-A02B-9ADA7AA6AB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5EF7E4-65FA-45B7-AEB8-F28625AF84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5CE423-387C-4C37-9D83-CD62EC4069B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43B216-4DCF-4860-9C60-F27B8F08689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FABC5A-6BE3-4C09-8687-BF2DF52CA0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33D8B9-37AB-467D-95CF-60103EB016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28C6FB-E34A-49A0-8E6A-5AF044D5E9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w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3.png"/><Relationship Id="rId5" Type="http://schemas.openxmlformats.org/officeDocument/2006/relationships/image" Target="../media/image132.jpeg"/><Relationship Id="rId4" Type="http://schemas.openxmlformats.org/officeDocument/2006/relationships/image" Target="../media/image131.wmf"/></Relationships>
</file>

<file path=ppt/slides/_rels/slide159.x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37.png"/></Relationships>
</file>

<file path=ppt/slides/_rels/slide1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45.jpeg"/><Relationship Id="rId4" Type="http://schemas.openxmlformats.org/officeDocument/2006/relationships/image" Target="../media/image144.jpeg"/></Relationships>
</file>

<file path=ppt/slides/_rels/slide17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8.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s>
</file>

<file path=ppt/slides/_rels/slide17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50.png"/><Relationship Id="rId4" Type="http://schemas.openxmlformats.org/officeDocument/2006/relationships/tags" Target="../tags/tag21.xml"/><Relationship Id="rId9" Type="http://schemas.openxmlformats.org/officeDocument/2006/relationships/image" Target="../media/image149.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1.png"/><Relationship Id="rId4"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53.png"/><Relationship Id="rId4" Type="http://schemas.openxmlformats.org/officeDocument/2006/relationships/image" Target="../media/image152.png"/></Relationships>
</file>

<file path=ppt/slides/_rels/slide17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xml"/><Relationship Id="rId5" Type="http://schemas.openxmlformats.org/officeDocument/2006/relationships/image" Target="../media/image158.png"/><Relationship Id="rId4" Type="http://schemas.openxmlformats.org/officeDocument/2006/relationships/image" Target="../media/image15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ng.com/images/search?q=image+clipboard&amp;view=detailv2&amp;&amp;id=FF49DFF1A0FCA85B1BFC29792E2DFCE2A6F96CD7&amp;selectedIndex=0&amp;ccid=QYtOryjm&amp;simid=608030747225163862&amp;thid=OIP.M418b4eaf28e61f4cd484ccd520370378H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watch?v=YRwxG7LY5vM"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705578" y="1574717"/>
            <a:ext cx="3505200" cy="4648200"/>
          </a:xfrm>
          <a:prstGeom prst="rect">
            <a:avLst/>
          </a:prstGeom>
          <a:ln w="15875">
            <a:solidFill>
              <a:schemeClr val="tx1"/>
            </a:solidFill>
          </a:ln>
        </p:spPr>
      </p:pic>
      <p:pic>
        <p:nvPicPr>
          <p:cNvPr id="3" name="Picture 2" descr="Image result for SEAFOOD HACCP ALLIANCE">
            <a:extLst>
              <a:ext uri="{FF2B5EF4-FFF2-40B4-BE49-F238E27FC236}">
                <a16:creationId xmlns:a16="http://schemas.microsoft.com/office/drawing/2014/main" id="{553ED42F-1BAF-4193-9797-94E6610523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11" y="197795"/>
            <a:ext cx="990600" cy="1219199"/>
          </a:xfrm>
          <a:prstGeom prst="rect">
            <a:avLst/>
          </a:prstGeom>
          <a:noFill/>
          <a:extLst/>
        </p:spPr>
      </p:pic>
      <p:sp>
        <p:nvSpPr>
          <p:cNvPr id="5" name="TextBox 4">
            <a:extLst>
              <a:ext uri="{FF2B5EF4-FFF2-40B4-BE49-F238E27FC236}">
                <a16:creationId xmlns:a16="http://schemas.microsoft.com/office/drawing/2014/main" id="{4C44ABB6-F398-42C7-81BD-3C91DCCDD088}"/>
              </a:ext>
            </a:extLst>
          </p:cNvPr>
          <p:cNvSpPr txBox="1"/>
          <p:nvPr/>
        </p:nvSpPr>
        <p:spPr>
          <a:xfrm>
            <a:off x="4389441" y="1987897"/>
            <a:ext cx="4648200" cy="523220"/>
          </a:xfrm>
          <a:prstGeom prst="rect">
            <a:avLst/>
          </a:prstGeom>
          <a:noFill/>
        </p:spPr>
        <p:txBody>
          <a:bodyPr wrap="square" rtlCol="0">
            <a:spAutoFit/>
          </a:bodyPr>
          <a:lstStyle/>
          <a:p>
            <a:r>
              <a:rPr lang="en-US" sz="2800" dirty="0">
                <a:latin typeface="Calibri" panose="020F0502020204030204" pitchFamily="34" charset="0"/>
              </a:rPr>
              <a:t>Course No.   </a:t>
            </a:r>
            <a:r>
              <a:rPr lang="en-US" dirty="0"/>
              <a:t>&lt;</a:t>
            </a:r>
            <a:r>
              <a:rPr lang="en-US" sz="2000" dirty="0"/>
              <a:t>assign course number</a:t>
            </a:r>
            <a:r>
              <a:rPr lang="en-US" dirty="0"/>
              <a:t>&gt;</a:t>
            </a:r>
          </a:p>
        </p:txBody>
      </p:sp>
      <p:sp>
        <p:nvSpPr>
          <p:cNvPr id="6" name="TextBox 5">
            <a:extLst>
              <a:ext uri="{FF2B5EF4-FFF2-40B4-BE49-F238E27FC236}">
                <a16:creationId xmlns:a16="http://schemas.microsoft.com/office/drawing/2014/main" id="{E1E458A8-0C28-4D80-963F-292B8C71DC33}"/>
              </a:ext>
            </a:extLst>
          </p:cNvPr>
          <p:cNvSpPr txBox="1"/>
          <p:nvPr/>
        </p:nvSpPr>
        <p:spPr>
          <a:xfrm>
            <a:off x="4770441" y="2826097"/>
            <a:ext cx="3505200" cy="461665"/>
          </a:xfrm>
          <a:prstGeom prst="rect">
            <a:avLst/>
          </a:prstGeom>
          <a:noFill/>
        </p:spPr>
        <p:txBody>
          <a:bodyPr wrap="square" rtlCol="0">
            <a:spAutoFit/>
          </a:bodyPr>
          <a:lstStyle/>
          <a:p>
            <a:pPr algn="ctr"/>
            <a:r>
              <a:rPr lang="en-US" dirty="0"/>
              <a:t>&lt; course location &gt;</a:t>
            </a:r>
          </a:p>
        </p:txBody>
      </p:sp>
      <p:sp>
        <p:nvSpPr>
          <p:cNvPr id="7" name="TextBox 6">
            <a:extLst>
              <a:ext uri="{FF2B5EF4-FFF2-40B4-BE49-F238E27FC236}">
                <a16:creationId xmlns:a16="http://schemas.microsoft.com/office/drawing/2014/main" id="{C186E9AD-C5A5-4B91-911C-8B198DEAFE85}"/>
              </a:ext>
            </a:extLst>
          </p:cNvPr>
          <p:cNvSpPr txBox="1"/>
          <p:nvPr/>
        </p:nvSpPr>
        <p:spPr>
          <a:xfrm>
            <a:off x="4770441" y="3435697"/>
            <a:ext cx="3505200" cy="461665"/>
          </a:xfrm>
          <a:prstGeom prst="rect">
            <a:avLst/>
          </a:prstGeom>
          <a:noFill/>
        </p:spPr>
        <p:txBody>
          <a:bodyPr wrap="square" rtlCol="0">
            <a:spAutoFit/>
          </a:bodyPr>
          <a:lstStyle/>
          <a:p>
            <a:pPr algn="ctr"/>
            <a:r>
              <a:rPr lang="en-US" dirty="0"/>
              <a:t>&lt; training date &gt;</a:t>
            </a:r>
          </a:p>
        </p:txBody>
      </p:sp>
      <p:sp>
        <p:nvSpPr>
          <p:cNvPr id="8" name="TextBox 7">
            <a:extLst>
              <a:ext uri="{FF2B5EF4-FFF2-40B4-BE49-F238E27FC236}">
                <a16:creationId xmlns:a16="http://schemas.microsoft.com/office/drawing/2014/main" id="{53BF76A8-670D-42D7-86B0-7E75AB2D5F9A}"/>
              </a:ext>
            </a:extLst>
          </p:cNvPr>
          <p:cNvSpPr txBox="1"/>
          <p:nvPr/>
        </p:nvSpPr>
        <p:spPr>
          <a:xfrm>
            <a:off x="4770441" y="4114800"/>
            <a:ext cx="3505200" cy="461665"/>
          </a:xfrm>
          <a:prstGeom prst="rect">
            <a:avLst/>
          </a:prstGeom>
          <a:noFill/>
        </p:spPr>
        <p:txBody>
          <a:bodyPr wrap="square" rtlCol="0">
            <a:spAutoFit/>
          </a:bodyPr>
          <a:lstStyle/>
          <a:p>
            <a:pPr algn="ctr"/>
            <a:r>
              <a:rPr lang="en-US" dirty="0"/>
              <a:t>&lt; Instructors &gt;</a:t>
            </a:r>
          </a:p>
        </p:txBody>
      </p:sp>
      <p:sp>
        <p:nvSpPr>
          <p:cNvPr id="9" name="TextBox 8">
            <a:extLst>
              <a:ext uri="{FF2B5EF4-FFF2-40B4-BE49-F238E27FC236}">
                <a16:creationId xmlns:a16="http://schemas.microsoft.com/office/drawing/2014/main" id="{16D46D58-5597-438C-96BC-4FFCEAEAB3F2}"/>
              </a:ext>
            </a:extLst>
          </p:cNvPr>
          <p:cNvSpPr txBox="1"/>
          <p:nvPr/>
        </p:nvSpPr>
        <p:spPr>
          <a:xfrm>
            <a:off x="4960941" y="5181600"/>
            <a:ext cx="3505200" cy="461665"/>
          </a:xfrm>
          <a:prstGeom prst="rect">
            <a:avLst/>
          </a:prstGeom>
          <a:noFill/>
          <a:ln>
            <a:solidFill>
              <a:schemeClr val="tx1"/>
            </a:solidFill>
            <a:prstDash val="dash"/>
          </a:ln>
        </p:spPr>
        <p:txBody>
          <a:bodyPr wrap="square" rtlCol="0">
            <a:spAutoFit/>
          </a:bodyPr>
          <a:lstStyle/>
          <a:p>
            <a:r>
              <a:rPr lang="en-US" i="1" dirty="0"/>
              <a:t>Place for credits and logos</a:t>
            </a:r>
          </a:p>
        </p:txBody>
      </p:sp>
      <p:sp>
        <p:nvSpPr>
          <p:cNvPr id="10" name="TextBox 9">
            <a:extLst>
              <a:ext uri="{FF2B5EF4-FFF2-40B4-BE49-F238E27FC236}">
                <a16:creationId xmlns:a16="http://schemas.microsoft.com/office/drawing/2014/main" id="{58DB93F3-0FE1-4565-82AD-3A11E647375A}"/>
              </a:ext>
            </a:extLst>
          </p:cNvPr>
          <p:cNvSpPr txBox="1"/>
          <p:nvPr/>
        </p:nvSpPr>
        <p:spPr>
          <a:xfrm>
            <a:off x="1740275" y="460242"/>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8" name="TextBox 17">
            <a:extLst>
              <a:ext uri="{FF2B5EF4-FFF2-40B4-BE49-F238E27FC236}">
                <a16:creationId xmlns:a16="http://schemas.microsoft.com/office/drawing/2014/main" id="{55465FD1-2250-457D-A183-8A659A4D300F}"/>
              </a:ext>
            </a:extLst>
          </p:cNvPr>
          <p:cNvSpPr txBox="1"/>
          <p:nvPr/>
        </p:nvSpPr>
        <p:spPr>
          <a:xfrm>
            <a:off x="1066800" y="2743200"/>
            <a:ext cx="77724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rPr>
              <a:t>Training is required for all individuals who manufacture, process, pack or hold food</a:t>
            </a:r>
            <a:br>
              <a:rPr lang="en-US" sz="2800" dirty="0">
                <a:latin typeface="Calibri" panose="020F0502020204030204" pitchFamily="34" charset="0"/>
              </a:rPr>
            </a:br>
            <a:endParaRPr lang="en-US" sz="2800" dirty="0">
              <a:latin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rPr>
              <a:t>The training MUST be documented with records</a:t>
            </a:r>
            <a:br>
              <a:rPr lang="en-US" sz="2800" dirty="0">
                <a:latin typeface="Calibri" panose="020F0502020204030204" pitchFamily="34" charset="0"/>
              </a:rPr>
            </a:br>
            <a:endParaRPr lang="en-US" sz="2800" dirty="0">
              <a:latin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rPr>
              <a:t>There are no prescribed training courses, but </a:t>
            </a:r>
            <a:br>
              <a:rPr lang="en-US" sz="2800" dirty="0">
                <a:latin typeface="Calibri" panose="020F0502020204030204" pitchFamily="34" charset="0"/>
              </a:rPr>
            </a:br>
            <a:r>
              <a:rPr lang="en-US" sz="2800" dirty="0">
                <a:latin typeface="Calibri" panose="020F0502020204030204" pitchFamily="34" charset="0"/>
              </a:rPr>
              <a:t>the SCP course can be one source</a:t>
            </a:r>
          </a:p>
        </p:txBody>
      </p:sp>
      <p:sp>
        <p:nvSpPr>
          <p:cNvPr id="19" name="TextBox 18">
            <a:extLst>
              <a:ext uri="{FF2B5EF4-FFF2-40B4-BE49-F238E27FC236}">
                <a16:creationId xmlns:a16="http://schemas.microsoft.com/office/drawing/2014/main" id="{2E0AE498-4710-4B0E-9CF2-7323AC107766}"/>
              </a:ext>
            </a:extLst>
          </p:cNvPr>
          <p:cNvSpPr txBox="1"/>
          <p:nvPr/>
        </p:nvSpPr>
        <p:spPr>
          <a:xfrm>
            <a:off x="836309" y="1963902"/>
            <a:ext cx="4222330" cy="646331"/>
          </a:xfrm>
          <a:prstGeom prst="rect">
            <a:avLst/>
          </a:prstGeom>
          <a:noFill/>
        </p:spPr>
        <p:txBody>
          <a:bodyPr wrap="square" rtlCol="0">
            <a:spAutoFit/>
          </a:bodyPr>
          <a:lstStyle/>
          <a:p>
            <a:pPr algn="ctr"/>
            <a:r>
              <a:rPr lang="en-US" sz="3600" dirty="0">
                <a:latin typeface="Calibri" panose="020F0502020204030204" pitchFamily="34" charset="0"/>
              </a:rPr>
              <a:t>REQUIRED TRAINING</a:t>
            </a:r>
          </a:p>
        </p:txBody>
      </p:sp>
      <p:sp>
        <p:nvSpPr>
          <p:cNvPr id="20" name="TextBox 19">
            <a:extLst>
              <a:ext uri="{FF2B5EF4-FFF2-40B4-BE49-F238E27FC236}">
                <a16:creationId xmlns:a16="http://schemas.microsoft.com/office/drawing/2014/main" id="{AABFA72D-59EC-41F4-93FA-C98CD243FB35}"/>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20915705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C3E51D07-7B8D-433B-ADE3-F69EC0112DE0}"/>
              </a:ext>
            </a:extLst>
          </p:cNvPr>
          <p:cNvSpPr txBox="1">
            <a:spLocks noChangeArrowheads="1"/>
          </p:cNvSpPr>
          <p:nvPr/>
        </p:nvSpPr>
        <p:spPr bwMode="auto">
          <a:xfrm>
            <a:off x="762000" y="990600"/>
            <a:ext cx="7924800" cy="5181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6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3-19.   Management’s role:</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Set policies that outline personal hygiene expectation;</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Set policies for employees with an illness (Chapter 7);</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Training;</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Monitoring and enforcement; and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Provide adequate employee facilities.</a:t>
            </a:r>
          </a:p>
        </p:txBody>
      </p:sp>
      <p:pic>
        <p:nvPicPr>
          <p:cNvPr id="22531" name="Picture 4" descr="E:\IMAGES.WMF\ACC_DING\BANNERS\A_DBA084.WMF">
            <a:extLst>
              <a:ext uri="{FF2B5EF4-FFF2-40B4-BE49-F238E27FC236}">
                <a16:creationId xmlns:a16="http://schemas.microsoft.com/office/drawing/2014/main" id="{DC53CF7C-9B14-4B31-A967-37CE23458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
            <a:ext cx="360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a:extLst>
              <a:ext uri="{FF2B5EF4-FFF2-40B4-BE49-F238E27FC236}">
                <a16:creationId xmlns:a16="http://schemas.microsoft.com/office/drawing/2014/main" id="{E310A821-CD0F-4D1B-8777-34F536F35534}"/>
              </a:ext>
            </a:extLst>
          </p:cNvPr>
          <p:cNvSpPr txBox="1">
            <a:spLocks noChangeArrowheads="1"/>
          </p:cNvSpPr>
          <p:nvPr/>
        </p:nvSpPr>
        <p:spPr bwMode="auto">
          <a:xfrm>
            <a:off x="990600" y="533400"/>
            <a:ext cx="75438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  Sanitation Control Guide</a:t>
            </a:r>
            <a:br>
              <a:rPr lang="en-US" altLang="en-US" b="1">
                <a:solidFill>
                  <a:schemeClr val="accent2"/>
                </a:solidFill>
                <a:latin typeface="Arial" panose="020B0604020202020204" pitchFamily="34" charset="0"/>
                <a:cs typeface="Arial" panose="020B0604020202020204" pitchFamily="34" charset="0"/>
              </a:rPr>
            </a:br>
            <a:r>
              <a:rPr lang="en-US" altLang="en-US" b="1">
                <a:solidFill>
                  <a:schemeClr val="accent2"/>
                </a:solidFill>
                <a:latin typeface="Arial" panose="020B0604020202020204" pitchFamily="34" charset="0"/>
                <a:cs typeface="Arial" panose="020B0604020202020204" pitchFamily="34" charset="0"/>
              </a:rPr>
              <a:t>                  </a:t>
            </a:r>
            <a:r>
              <a:rPr lang="en-US" altLang="en-US" sz="2400" b="1">
                <a:solidFill>
                  <a:schemeClr val="accent2"/>
                </a:solidFill>
                <a:latin typeface="Arial" panose="020B0604020202020204" pitchFamily="34" charset="0"/>
                <a:cs typeface="Arial" panose="020B0604020202020204" pitchFamily="34" charset="0"/>
              </a:rPr>
              <a:t>pages 3-18 thru 3-20 thru 2-30</a:t>
            </a:r>
            <a:endParaRPr lang="en-US" altLang="en-US" sz="2800" b="1">
              <a:solidFill>
                <a:schemeClr val="accent2"/>
              </a:solidFill>
            </a:endParaRPr>
          </a:p>
        </p:txBody>
      </p:sp>
      <p:pic>
        <p:nvPicPr>
          <p:cNvPr id="23555" name="Picture 1">
            <a:extLst>
              <a:ext uri="{FF2B5EF4-FFF2-40B4-BE49-F238E27FC236}">
                <a16:creationId xmlns:a16="http://schemas.microsoft.com/office/drawing/2014/main" id="{4250AEE0-9124-4492-8781-22D2D6731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52600"/>
            <a:ext cx="324167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a:extLst>
              <a:ext uri="{FF2B5EF4-FFF2-40B4-BE49-F238E27FC236}">
                <a16:creationId xmlns:a16="http://schemas.microsoft.com/office/drawing/2014/main" id="{5954D1B8-A286-4A58-8063-0ED056443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057400"/>
            <a:ext cx="3362325"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a:extLst>
              <a:ext uri="{FF2B5EF4-FFF2-40B4-BE49-F238E27FC236}">
                <a16:creationId xmlns:a16="http://schemas.microsoft.com/office/drawing/2014/main" id="{B30E3F08-AD58-4180-8987-AF096B52C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2362200"/>
            <a:ext cx="327025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FFBAF858-1430-4071-B0A6-E8BA366C1A22}"/>
              </a:ext>
            </a:extLst>
          </p:cNvPr>
          <p:cNvSpPr>
            <a:spLocks noChangeArrowheads="1"/>
          </p:cNvSpPr>
          <p:nvPr/>
        </p:nvSpPr>
        <p:spPr bwMode="auto">
          <a:xfrm>
            <a:off x="533400" y="1295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latin typeface="Calibri" panose="020F0502020204030204" pitchFamily="34" charset="0"/>
                <a:ea typeface="SimSun" panose="02010600030101010101" pitchFamily="2" charset="-122"/>
              </a:rPr>
              <a:t>Discuss related concerns and controls for cross-contact with potential food allergens</a:t>
            </a:r>
            <a:endParaRPr lang="en-US" altLang="en-US" sz="3600">
              <a:latin typeface="Calibri" panose="020F0502020204030204" pitchFamily="34" charset="0"/>
            </a:endParaRPr>
          </a:p>
        </p:txBody>
      </p:sp>
      <p:sp>
        <p:nvSpPr>
          <p:cNvPr id="3" name="TextBox 2">
            <a:extLst>
              <a:ext uri="{FF2B5EF4-FFF2-40B4-BE49-F238E27FC236}">
                <a16:creationId xmlns:a16="http://schemas.microsoft.com/office/drawing/2014/main" id="{3B97EF9C-9A1F-45C4-B160-4DA914D79A63}"/>
              </a:ext>
            </a:extLst>
          </p:cNvPr>
          <p:cNvSpPr txBox="1">
            <a:spLocks noChangeArrowheads="1"/>
          </p:cNvSpPr>
          <p:nvPr/>
        </p:nvSpPr>
        <p:spPr bwMode="auto">
          <a:xfrm>
            <a:off x="1219200" y="484188"/>
            <a:ext cx="6934200" cy="584200"/>
          </a:xfrm>
          <a:prstGeom prst="rect">
            <a:avLst/>
          </a:prstGeom>
          <a:solidFill>
            <a:srgbClr val="FFC000"/>
          </a:solidFill>
          <a:ln w="9525">
            <a:solidFill>
              <a:srgbClr val="FFC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t>New requirement 21 CFR Part 117 </a:t>
            </a:r>
          </a:p>
        </p:txBody>
      </p:sp>
      <p:sp>
        <p:nvSpPr>
          <p:cNvPr id="24580" name="Rectangle 3">
            <a:extLst>
              <a:ext uri="{FF2B5EF4-FFF2-40B4-BE49-F238E27FC236}">
                <a16:creationId xmlns:a16="http://schemas.microsoft.com/office/drawing/2014/main" id="{8DECB9D0-9747-4AEB-9BC7-5E50046BBD42}"/>
              </a:ext>
            </a:extLst>
          </p:cNvPr>
          <p:cNvSpPr>
            <a:spLocks noChangeArrowheads="1"/>
          </p:cNvSpPr>
          <p:nvPr/>
        </p:nvSpPr>
        <p:spPr bwMode="auto">
          <a:xfrm>
            <a:off x="533400" y="249555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C00000"/>
                </a:solidFill>
                <a:latin typeface="Calibri" panose="020F0502020204030204" pitchFamily="34" charset="0"/>
              </a:rPr>
              <a:t>What is cross-contact? </a:t>
            </a:r>
          </a:p>
          <a:p>
            <a:pPr>
              <a:spcBef>
                <a:spcPct val="0"/>
              </a:spcBef>
              <a:buFontTx/>
              <a:buNone/>
            </a:pPr>
            <a:r>
              <a:rPr lang="en-US" altLang="en-US" sz="2400">
                <a:latin typeface="Calibri" panose="020F0502020204030204" pitchFamily="34" charset="0"/>
              </a:rPr>
              <a:t>The inadvertent introduction of an allergen into a product. </a:t>
            </a:r>
          </a:p>
          <a:p>
            <a:pPr>
              <a:spcBef>
                <a:spcPct val="0"/>
              </a:spcBef>
              <a:buFontTx/>
              <a:buNone/>
            </a:pPr>
            <a:r>
              <a:rPr lang="en-US" altLang="en-US" sz="2400" b="1">
                <a:solidFill>
                  <a:srgbClr val="C00000"/>
                </a:solidFill>
                <a:latin typeface="Calibri" panose="020F0502020204030204" pitchFamily="34" charset="0"/>
              </a:rPr>
              <a:t>How does cross-contact occur? </a:t>
            </a:r>
          </a:p>
          <a:p>
            <a:pPr lvl="1">
              <a:spcBef>
                <a:spcPct val="0"/>
              </a:spcBef>
              <a:buFont typeface="Courier New" panose="02070309020205020404" pitchFamily="49" charset="0"/>
              <a:buChar char="o"/>
            </a:pPr>
            <a:r>
              <a:rPr lang="en-US" altLang="en-US" sz="2400">
                <a:latin typeface="Calibri" panose="020F0502020204030204" pitchFamily="34" charset="0"/>
              </a:rPr>
              <a:t>It is generally the result of environmental exposure during processing or handling, which may occur when multiple foods are produced in the same facility. </a:t>
            </a:r>
          </a:p>
          <a:p>
            <a:pPr lvl="1">
              <a:spcBef>
                <a:spcPct val="0"/>
              </a:spcBef>
              <a:buFont typeface="Courier New" panose="02070309020205020404" pitchFamily="49" charset="0"/>
              <a:buChar char="o"/>
            </a:pPr>
            <a:r>
              <a:rPr lang="en-US" altLang="en-US" sz="2400">
                <a:latin typeface="Calibri" panose="020F0502020204030204" pitchFamily="34" charset="0"/>
              </a:rPr>
              <a:t>It may occur due to use of the same processing line, through the misuse of rework, as the result of ineffective cleaning, or from the generation of dust or aerosols containing an allergen.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D80B95F1-B100-4107-BA30-F60ED3CEC3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76200"/>
            <a:ext cx="8853487" cy="678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553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4B6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75">
            <a:extLst>
              <a:ext uri="{FF2B5EF4-FFF2-40B4-BE49-F238E27FC236}">
                <a16:creationId xmlns:a16="http://schemas.microsoft.com/office/drawing/2014/main" id="{14FB6B44-C6B3-4487-B8DB-A44FC5EC4EE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Shape 7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1">
            <a:extLst>
              <a:ext uri="{FF2B5EF4-FFF2-40B4-BE49-F238E27FC236}">
                <a16:creationId xmlns:a16="http://schemas.microsoft.com/office/drawing/2014/main" id="{70F85E00-01DE-446B-8D2F-2B15C47A3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366963"/>
            <a:ext cx="54213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Subtitle 2">
            <a:extLst>
              <a:ext uri="{FF2B5EF4-FFF2-40B4-BE49-F238E27FC236}">
                <a16:creationId xmlns:a16="http://schemas.microsoft.com/office/drawing/2014/main" id="{E61F1F11-D8EE-43B0-9937-693EB477B533}"/>
              </a:ext>
            </a:extLst>
          </p:cNvPr>
          <p:cNvSpPr>
            <a:spLocks noGrp="1"/>
          </p:cNvSpPr>
          <p:nvPr/>
        </p:nvSpPr>
        <p:spPr bwMode="auto">
          <a:xfrm>
            <a:off x="1143000" y="2933700"/>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1"/>
              </a:buClr>
              <a:buFontTx/>
              <a:buNone/>
            </a:pPr>
            <a:endParaRPr lang="en-US" altLang="en-US" sz="2800">
              <a:solidFill>
                <a:schemeClr val="tx2"/>
              </a:solidFill>
              <a:latin typeface="Arial Rounded MT Bold" panose="020F0704030504030204" pitchFamily="34" charset="0"/>
            </a:endParaRPr>
          </a:p>
        </p:txBody>
      </p:sp>
      <p:sp>
        <p:nvSpPr>
          <p:cNvPr id="3081" name="Subtitle 2">
            <a:extLst>
              <a:ext uri="{FF2B5EF4-FFF2-40B4-BE49-F238E27FC236}">
                <a16:creationId xmlns:a16="http://schemas.microsoft.com/office/drawing/2014/main" id="{402B318B-F64E-472B-9A0F-FB309952F4B9}"/>
              </a:ext>
            </a:extLst>
          </p:cNvPr>
          <p:cNvSpPr>
            <a:spLocks noGrp="1"/>
          </p:cNvSpPr>
          <p:nvPr/>
        </p:nvSpPr>
        <p:spPr bwMode="auto">
          <a:xfrm>
            <a:off x="838200" y="5432425"/>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1"/>
              </a:buClr>
              <a:buFontTx/>
              <a:buNone/>
            </a:pPr>
            <a:endParaRPr lang="en-US" altLang="en-US" sz="2800">
              <a:solidFill>
                <a:schemeClr val="tx2"/>
              </a:solidFill>
              <a:latin typeface="Arial Rounded MT Bold" panose="020F070403050403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086934F0-B9A0-4DF0-A00B-82B41E192082}"/>
              </a:ext>
            </a:extLst>
          </p:cNvPr>
          <p:cNvSpPr txBox="1">
            <a:spLocks noChangeArrowheads="1"/>
          </p:cNvSpPr>
          <p:nvPr/>
        </p:nvSpPr>
        <p:spPr bwMode="auto">
          <a:xfrm>
            <a:off x="609600" y="457200"/>
            <a:ext cx="7924800" cy="2819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4-1.   Key Sanitation Condition No. 4:</a:t>
            </a:r>
          </a:p>
          <a:p>
            <a:pPr>
              <a:spcBef>
                <a:spcPct val="50000"/>
              </a:spcBef>
            </a:pPr>
            <a:r>
              <a:rPr lang="en-US" altLang="en-US" sz="2800">
                <a:latin typeface="Arial" panose="020B0604020202020204" pitchFamily="34" charset="0"/>
                <a:sym typeface="Wingdings" panose="05000000000000000000" pitchFamily="2" charset="2"/>
              </a:rPr>
              <a:t> Condition of hand washing facilities;</a:t>
            </a:r>
          </a:p>
          <a:p>
            <a:pPr>
              <a:spcBef>
                <a:spcPct val="50000"/>
              </a:spcBef>
            </a:pPr>
            <a:r>
              <a:rPr lang="en-US" altLang="en-US" sz="2800">
                <a:latin typeface="Arial" panose="020B0604020202020204" pitchFamily="34" charset="0"/>
                <a:sym typeface="Wingdings" panose="05000000000000000000" pitchFamily="2" charset="2"/>
              </a:rPr>
              <a:t>    Condition of hand sanitizing facilities; and</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Condition of toilet facilities.</a:t>
            </a:r>
            <a:endParaRPr lang="en-US" altLang="en-US" sz="2800">
              <a:latin typeface="Arial" panose="020B0604020202020204" pitchFamily="34" charset="0"/>
            </a:endParaRPr>
          </a:p>
        </p:txBody>
      </p:sp>
      <p:sp>
        <p:nvSpPr>
          <p:cNvPr id="4099" name="Text Box 3">
            <a:extLst>
              <a:ext uri="{FF2B5EF4-FFF2-40B4-BE49-F238E27FC236}">
                <a16:creationId xmlns:a16="http://schemas.microsoft.com/office/drawing/2014/main" id="{C1860AFE-4C46-4448-8A7A-6CF7814FF21E}"/>
              </a:ext>
            </a:extLst>
          </p:cNvPr>
          <p:cNvSpPr txBox="1">
            <a:spLocks noChangeArrowheads="1"/>
          </p:cNvSpPr>
          <p:nvPr/>
        </p:nvSpPr>
        <p:spPr bwMode="auto">
          <a:xfrm>
            <a:off x="609600" y="3990975"/>
            <a:ext cx="7924800" cy="2430463"/>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b="1">
                <a:latin typeface="Arial" panose="020B0604020202020204" pitchFamily="34" charset="0"/>
              </a:rPr>
              <a:t>4-2.    Goal:</a:t>
            </a:r>
          </a:p>
          <a:p>
            <a:pPr eaLnBrk="1" hangingPunct="1"/>
            <a:endParaRPr lang="en-US" altLang="en-US">
              <a:latin typeface="Arial" panose="020B0604020202020204" pitchFamily="34" charset="0"/>
              <a:sym typeface="Wingdings" panose="05000000000000000000" pitchFamily="2" charset="2"/>
            </a:endParaRPr>
          </a:p>
          <a:p>
            <a:pPr eaLnBrk="1" hangingPunct="1"/>
            <a:r>
              <a:rPr lang="en-US" altLang="en-US">
                <a:latin typeface="Arial" panose="020B0604020202020204" pitchFamily="34" charset="0"/>
                <a:sym typeface="Wingdings" panose="05000000000000000000" pitchFamily="2" charset="2"/>
              </a:rPr>
              <a:t>To support a necessary hand washing program to prevent the spread of filth and potential pathogenic organisms about the processing area or to foods.</a:t>
            </a:r>
            <a:endParaRPr lang="en-US" altLang="en-US">
              <a:latin typeface="Arial" panose="020B0604020202020204" pitchFamily="34" charset="0"/>
            </a:endParaRPr>
          </a:p>
        </p:txBody>
      </p:sp>
      <p:pic>
        <p:nvPicPr>
          <p:cNvPr id="4100" name="Picture 4" descr="E:\PFiles\MSOffice\Clipart\standard\stddir3\hh01688_.wmf">
            <a:extLst>
              <a:ext uri="{FF2B5EF4-FFF2-40B4-BE49-F238E27FC236}">
                <a16:creationId xmlns:a16="http://schemas.microsoft.com/office/drawing/2014/main" id="{C8A5D700-53CA-4784-814C-C839D321F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2884488"/>
            <a:ext cx="18923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E:\PFiles\MSOffice\Clipart\standard\stddir1\bd06603_.wmf">
            <a:extLst>
              <a:ext uri="{FF2B5EF4-FFF2-40B4-BE49-F238E27FC236}">
                <a16:creationId xmlns:a16="http://schemas.microsoft.com/office/drawing/2014/main" id="{A9CBD4FE-3DB6-4BFD-9338-251FBC144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3305175"/>
            <a:ext cx="22336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48086AF-78D5-4989-A5AC-898C2E9E4E1B}"/>
              </a:ext>
            </a:extLst>
          </p:cNvPr>
          <p:cNvSpPr txBox="1">
            <a:spLocks noChangeArrowheads="1"/>
          </p:cNvSpPr>
          <p:nvPr/>
        </p:nvSpPr>
        <p:spPr bwMode="auto">
          <a:xfrm>
            <a:off x="685800" y="701675"/>
            <a:ext cx="7772400" cy="3429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4-3.  Recommended monitoring for hand</a:t>
            </a:r>
            <a:br>
              <a:rPr lang="en-US" altLang="en-US" sz="2800" b="1">
                <a:latin typeface="Arial" panose="020B0604020202020204" pitchFamily="34" charset="0"/>
              </a:rPr>
            </a:br>
            <a:r>
              <a:rPr lang="en-US" altLang="en-US" sz="2800" b="1">
                <a:latin typeface="Arial" panose="020B0604020202020204" pitchFamily="34" charset="0"/>
              </a:rPr>
              <a:t>    washing, hand sanitizing and </a:t>
            </a:r>
            <a:br>
              <a:rPr lang="en-US" altLang="en-US" sz="2800" b="1">
                <a:latin typeface="Arial" panose="020B0604020202020204" pitchFamily="34" charset="0"/>
              </a:rPr>
            </a:br>
            <a:r>
              <a:rPr lang="en-US" altLang="en-US" sz="2800" b="1">
                <a:latin typeface="Arial" panose="020B0604020202020204" pitchFamily="34" charset="0"/>
              </a:rPr>
              <a:t>    toilet facilities:</a:t>
            </a:r>
          </a:p>
          <a:p>
            <a:pPr eaLnBrk="1" hangingPunct="1"/>
            <a:endParaRPr lang="en-US" altLang="en-US" sz="2800">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    Condition of hand washing facilities;</a:t>
            </a:r>
          </a:p>
          <a:p>
            <a:pPr>
              <a:spcBef>
                <a:spcPct val="50000"/>
              </a:spcBef>
            </a:pPr>
            <a:r>
              <a:rPr lang="en-US" altLang="en-US" sz="2800">
                <a:latin typeface="Arial" panose="020B0604020202020204" pitchFamily="34" charset="0"/>
                <a:sym typeface="Wingdings" panose="05000000000000000000" pitchFamily="2" charset="2"/>
              </a:rPr>
              <a:t>    Condition of hand sanitizing facilities; and</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   Condition of toilet facilities.</a:t>
            </a:r>
            <a:endParaRPr lang="en-US" altLang="en-US" sz="2800">
              <a:latin typeface="Arial" panose="020B0604020202020204" pitchFamily="34" charset="0"/>
            </a:endParaRPr>
          </a:p>
        </p:txBody>
      </p:sp>
      <p:pic>
        <p:nvPicPr>
          <p:cNvPr id="5123" name="Picture 3">
            <a:extLst>
              <a:ext uri="{FF2B5EF4-FFF2-40B4-BE49-F238E27FC236}">
                <a16:creationId xmlns:a16="http://schemas.microsoft.com/office/drawing/2014/main" id="{89AFABD9-28DA-44E3-AF7C-BFC887F90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3886200"/>
            <a:ext cx="24225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0EF28D0D-1256-4A0A-8E4D-5806CDFFBD52}"/>
              </a:ext>
            </a:extLst>
          </p:cNvPr>
          <p:cNvSpPr txBox="1">
            <a:spLocks noChangeArrowheads="1"/>
          </p:cNvSpPr>
          <p:nvPr/>
        </p:nvSpPr>
        <p:spPr bwMode="auto">
          <a:xfrm>
            <a:off x="609600" y="609600"/>
            <a:ext cx="7924800" cy="5486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4-4.   Corrections:</a:t>
            </a:r>
          </a:p>
          <a:p>
            <a:pPr eaLnBrk="1" hangingPunct="1"/>
            <a:endParaRPr lang="en-US" altLang="en-US" sz="2800">
              <a:latin typeface="Arial" panose="020B0604020202020204" pitchFamily="34" charset="0"/>
              <a:sym typeface="Wingdings" panose="05000000000000000000" pitchFamily="2" charset="2"/>
            </a:endParaRPr>
          </a:p>
          <a:p>
            <a:pPr eaLnBrk="1" hangingPunct="1">
              <a:spcBef>
                <a:spcPct val="50000"/>
              </a:spcBef>
            </a:pPr>
            <a:r>
              <a:rPr lang="en-US" altLang="en-US" sz="2800">
                <a:latin typeface="Arial" panose="020B0604020202020204" pitchFamily="34" charset="0"/>
                <a:sym typeface="Wingdings" panose="05000000000000000000" pitchFamily="2" charset="2"/>
              </a:rPr>
              <a:t> Fix or replenish supplies in toilets and hand wash stations;</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Discard and make up new hand sanitizer solutions if concentration is incorrect;</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Record observations of corrections taken when unsatisfactory conditions are observed; and</a:t>
            </a:r>
          </a:p>
          <a:p>
            <a:pPr>
              <a:spcBef>
                <a:spcPct val="50000"/>
              </a:spcBef>
              <a:buFont typeface="Wingdings" panose="05000000000000000000" pitchFamily="2" charset="2"/>
              <a:buNone/>
            </a:pPr>
            <a:r>
              <a:rPr lang="en-US" altLang="en-US" sz="2800">
                <a:latin typeface="Arial" panose="020B0604020202020204" pitchFamily="34" charset="0"/>
                <a:sym typeface="Wingdings" panose="05000000000000000000" pitchFamily="2" charset="2"/>
              </a:rPr>
              <a:t> Repair improperly working toilets.</a:t>
            </a:r>
            <a:endParaRPr lang="en-US" altLang="en-US" sz="2800">
              <a:latin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797CDFCB-E5C7-4F55-8298-A31F73EA6A3C}"/>
              </a:ext>
            </a:extLst>
          </p:cNvPr>
          <p:cNvSpPr txBox="1">
            <a:spLocks noChangeArrowheads="1"/>
          </p:cNvSpPr>
          <p:nvPr/>
        </p:nvSpPr>
        <p:spPr bwMode="auto">
          <a:xfrm>
            <a:off x="838200" y="800100"/>
            <a:ext cx="7620000" cy="5257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4-5.  Records for the condition of facilities</a:t>
            </a:r>
            <a:br>
              <a:rPr lang="en-US" altLang="en-US" sz="2800" b="1">
                <a:latin typeface="Arial" panose="020B0604020202020204" pitchFamily="34" charset="0"/>
              </a:rPr>
            </a:br>
            <a:r>
              <a:rPr lang="en-US" altLang="en-US" sz="2800" b="1">
                <a:latin typeface="Arial" panose="020B0604020202020204" pitchFamily="34" charset="0"/>
              </a:rPr>
              <a:t>    to clean and sanitize hands, and for</a:t>
            </a:r>
            <a:br>
              <a:rPr lang="en-US" altLang="en-US" sz="2800" b="1">
                <a:latin typeface="Arial" panose="020B0604020202020204" pitchFamily="34" charset="0"/>
              </a:rPr>
            </a:br>
            <a:r>
              <a:rPr lang="en-US" altLang="en-US" sz="2800" b="1">
                <a:latin typeface="Arial" panose="020B0604020202020204" pitchFamily="34" charset="0"/>
              </a:rPr>
              <a:t>    toilets:</a:t>
            </a:r>
          </a:p>
          <a:p>
            <a:pPr eaLnBrk="1" hangingPunct="1"/>
            <a:endParaRPr lang="en-US" altLang="en-US" sz="2800">
              <a:latin typeface="Arial" panose="020B0604020202020204" pitchFamily="34" charset="0"/>
              <a:sym typeface="Wingdings" panose="05000000000000000000" pitchFamily="2" charset="2"/>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Condition and location of hand washing stations or sinks, and toilet facilities;</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Condition and availability of hand sanitizer stations, sinks or dips;</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Concentration of hand sanitizers; and</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Corrections taken when unsatisfactory conditions are observed.</a:t>
            </a:r>
            <a:endParaRPr lang="en-US" altLang="en-US">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9" name="TextBox 18">
            <a:extLst>
              <a:ext uri="{FF2B5EF4-FFF2-40B4-BE49-F238E27FC236}">
                <a16:creationId xmlns:a16="http://schemas.microsoft.com/office/drawing/2014/main" id="{2E0AE498-4710-4B0E-9CF2-7323AC107766}"/>
              </a:ext>
            </a:extLst>
          </p:cNvPr>
          <p:cNvSpPr txBox="1"/>
          <p:nvPr/>
        </p:nvSpPr>
        <p:spPr>
          <a:xfrm>
            <a:off x="152400" y="1919318"/>
            <a:ext cx="4267200" cy="3970318"/>
          </a:xfrm>
          <a:prstGeom prst="rect">
            <a:avLst/>
          </a:prstGeom>
          <a:noFill/>
        </p:spPr>
        <p:txBody>
          <a:bodyPr wrap="square" rtlCol="0">
            <a:spAutoFit/>
          </a:bodyPr>
          <a:lstStyle/>
          <a:p>
            <a:r>
              <a:rPr lang="en-US" sz="2800" dirty="0">
                <a:latin typeface="Calibri" panose="020F0502020204030204" pitchFamily="34" charset="0"/>
              </a:rPr>
              <a:t>REQUIRED Training Records simply document:</a:t>
            </a:r>
          </a:p>
          <a:p>
            <a:endParaRPr lang="en-US" sz="2800" dirty="0">
              <a:latin typeface="Calibri" panose="020F0502020204030204" pitchFamily="34" charset="0"/>
            </a:endParaRPr>
          </a:p>
          <a:p>
            <a:pPr marL="398463" indent="-233363">
              <a:buFont typeface="Arial" panose="020B0604020202020204" pitchFamily="34" charset="0"/>
              <a:buChar char="•"/>
            </a:pPr>
            <a:r>
              <a:rPr lang="en-US" sz="2800" dirty="0">
                <a:latin typeface="Calibri" panose="020F0502020204030204" pitchFamily="34" charset="0"/>
              </a:rPr>
              <a:t>Who was trained</a:t>
            </a:r>
          </a:p>
          <a:p>
            <a:pPr marL="398463" indent="-233363">
              <a:buFont typeface="Arial" panose="020B0604020202020204" pitchFamily="34" charset="0"/>
              <a:buChar char="•"/>
            </a:pPr>
            <a:r>
              <a:rPr lang="en-US" sz="2800" dirty="0">
                <a:latin typeface="Calibri" panose="020F0502020204030204" pitchFamily="34" charset="0"/>
              </a:rPr>
              <a:t>When training occurred</a:t>
            </a:r>
          </a:p>
          <a:p>
            <a:pPr marL="398463" indent="-233363">
              <a:buFont typeface="Arial" panose="020B0604020202020204" pitchFamily="34" charset="0"/>
              <a:buChar char="•"/>
            </a:pPr>
            <a:r>
              <a:rPr lang="en-US" sz="2800" dirty="0">
                <a:latin typeface="Calibri" panose="020F0502020204030204" pitchFamily="34" charset="0"/>
              </a:rPr>
              <a:t>Where training occurred</a:t>
            </a:r>
          </a:p>
          <a:p>
            <a:pPr marL="398463" indent="-233363">
              <a:buFont typeface="Arial" panose="020B0604020202020204" pitchFamily="34" charset="0"/>
              <a:buChar char="•"/>
            </a:pPr>
            <a:r>
              <a:rPr lang="en-US" sz="2800" dirty="0">
                <a:latin typeface="Calibri" panose="020F0502020204030204" pitchFamily="34" charset="0"/>
              </a:rPr>
              <a:t>Type or nature of the training course or event</a:t>
            </a:r>
          </a:p>
          <a:p>
            <a:pPr marL="398463" indent="-233363">
              <a:buFont typeface="Arial" panose="020B0604020202020204" pitchFamily="34" charset="0"/>
              <a:buChar char="•"/>
            </a:pPr>
            <a:r>
              <a:rPr lang="en-US" sz="2800" dirty="0">
                <a:latin typeface="Calibri" panose="020F0502020204030204" pitchFamily="34" charset="0"/>
              </a:rPr>
              <a:t>Responsible signature</a:t>
            </a:r>
          </a:p>
        </p:txBody>
      </p:sp>
      <p:pic>
        <p:nvPicPr>
          <p:cNvPr id="6" name="Picture 2">
            <a:extLst>
              <a:ext uri="{FF2B5EF4-FFF2-40B4-BE49-F238E27FC236}">
                <a16:creationId xmlns:a16="http://schemas.microsoft.com/office/drawing/2014/main" id="{2442CEC5-7E8C-4D8B-9D72-98056505A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426720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C5A316F-1B0A-4507-B414-2DFF44CD8827}"/>
              </a:ext>
            </a:extLst>
          </p:cNvPr>
          <p:cNvSpPr txBox="1">
            <a:spLocks noChangeArrowheads="1"/>
          </p:cNvSpPr>
          <p:nvPr/>
        </p:nvSpPr>
        <p:spPr bwMode="auto">
          <a:xfrm>
            <a:off x="4572000" y="1719263"/>
            <a:ext cx="4267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800" dirty="0"/>
              <a:t>EXAMPLE</a:t>
            </a:r>
          </a:p>
        </p:txBody>
      </p:sp>
      <p:sp>
        <p:nvSpPr>
          <p:cNvPr id="8" name="TextBox 7">
            <a:extLst>
              <a:ext uri="{FF2B5EF4-FFF2-40B4-BE49-F238E27FC236}">
                <a16:creationId xmlns:a16="http://schemas.microsoft.com/office/drawing/2014/main" id="{47B9DAB9-6B31-46D9-85C3-745BD5A8A722}"/>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2609898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a:extLst>
              <a:ext uri="{FF2B5EF4-FFF2-40B4-BE49-F238E27FC236}">
                <a16:creationId xmlns:a16="http://schemas.microsoft.com/office/drawing/2014/main" id="{DAD9BEDD-BEE0-48F9-850C-AB3E53F8A8F6}"/>
              </a:ext>
            </a:extLst>
          </p:cNvPr>
          <p:cNvSpPr txBox="1">
            <a:spLocks noChangeArrowheads="1"/>
          </p:cNvSpPr>
          <p:nvPr/>
        </p:nvSpPr>
        <p:spPr bwMode="auto">
          <a:xfrm>
            <a:off x="762000" y="381000"/>
            <a:ext cx="79248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a:t>
            </a:r>
          </a:p>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Daily Sanitation Control Records (page 4-5) </a:t>
            </a:r>
          </a:p>
        </p:txBody>
      </p:sp>
      <p:pic>
        <p:nvPicPr>
          <p:cNvPr id="8195" name="Picture 3">
            <a:extLst>
              <a:ext uri="{FF2B5EF4-FFF2-40B4-BE49-F238E27FC236}">
                <a16:creationId xmlns:a16="http://schemas.microsoft.com/office/drawing/2014/main" id="{E91C5D7F-D4C1-4816-AE63-F9D82E7DA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0638"/>
            <a:ext cx="662940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C9B1A17-12AF-4BF6-9670-6A7DC9E62F14}"/>
              </a:ext>
            </a:extLst>
          </p:cNvPr>
          <p:cNvSpPr txBox="1">
            <a:spLocks noChangeArrowheads="1"/>
          </p:cNvSpPr>
          <p:nvPr/>
        </p:nvSpPr>
        <p:spPr bwMode="auto">
          <a:xfrm>
            <a:off x="609600" y="495300"/>
            <a:ext cx="8001000" cy="5867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sz="2800" b="1">
                <a:latin typeface="Arial" panose="020B0604020202020204" pitchFamily="34" charset="0"/>
              </a:rPr>
              <a:t>4-7.  Recommendations for Hand Washing</a:t>
            </a:r>
            <a:br>
              <a:rPr lang="en-US" altLang="en-US" sz="2800" b="1">
                <a:latin typeface="Arial" panose="020B0604020202020204" pitchFamily="34" charset="0"/>
              </a:rPr>
            </a:br>
            <a:r>
              <a:rPr lang="en-US" altLang="en-US" sz="2800" b="1">
                <a:latin typeface="Arial" panose="020B0604020202020204" pitchFamily="34" charset="0"/>
              </a:rPr>
              <a:t>    Facility:</a:t>
            </a:r>
          </a:p>
          <a:p>
            <a:pPr eaLnBrk="1" hangingPunct="1"/>
            <a:endParaRPr lang="en-US" altLang="en-US" sz="1600">
              <a:latin typeface="Arial" panose="020B0604020202020204" pitchFamily="34" charset="0"/>
              <a:sym typeface="Wingdings" panose="05000000000000000000" pitchFamily="2" charset="2"/>
            </a:endParaRPr>
          </a:p>
          <a:p>
            <a:pPr eaLnBrk="1" hangingPunct="1"/>
            <a:r>
              <a:rPr lang="en-US" altLang="en-US" sz="1600">
                <a:latin typeface="Arial" panose="020B0604020202020204" pitchFamily="34" charset="0"/>
                <a:sym typeface="Wingdings" panose="05000000000000000000" pitchFamily="2" charset="2"/>
              </a:rPr>
              <a:t>    </a:t>
            </a:r>
            <a:r>
              <a:rPr lang="en-US" altLang="en-US">
                <a:latin typeface="Arial" panose="020B0604020202020204" pitchFamily="34" charset="0"/>
                <a:sym typeface="Wingdings" panose="05000000000000000000" pitchFamily="2" charset="2"/>
              </a:rPr>
              <a:t>Clean at all times;</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Strategically located as per regulations, near</a:t>
            </a:r>
          </a:p>
          <a:p>
            <a:pPr>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bathrooms and entrances to the processing area;</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Dedicated to hand washing only;</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Liquid soap in dispenser;</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Hot water (43</a:t>
            </a:r>
            <a:r>
              <a:rPr lang="en-US" altLang="en-US">
                <a:latin typeface="Arial" panose="020B0604020202020204" pitchFamily="34" charset="0"/>
                <a:cs typeface="Arial" panose="020B0604020202020204" pitchFamily="34" charset="0"/>
                <a:sym typeface="Wingdings" panose="05000000000000000000" pitchFamily="2" charset="2"/>
              </a:rPr>
              <a:t>º C or 110º F);</a:t>
            </a:r>
          </a:p>
          <a:p>
            <a:pPr>
              <a:spcBef>
                <a:spcPct val="50000"/>
              </a:spcBef>
              <a:buFont typeface="Wingdings" panose="05000000000000000000" pitchFamily="2" charset="2"/>
              <a:buChar char="u"/>
            </a:pPr>
            <a:r>
              <a:rPr lang="en-US" altLang="en-US">
                <a:latin typeface="Arial" panose="020B0604020202020204" pitchFamily="34" charset="0"/>
                <a:cs typeface="Arial" panose="020B0604020202020204" pitchFamily="34" charset="0"/>
                <a:sym typeface="Wingdings" panose="05000000000000000000" pitchFamily="2" charset="2"/>
              </a:rPr>
              <a:t>Use of disposable paper towels or air blowers; and</a:t>
            </a:r>
          </a:p>
          <a:p>
            <a:pPr>
              <a:spcBef>
                <a:spcPct val="50000"/>
              </a:spcBef>
              <a:buFont typeface="Wingdings" panose="05000000000000000000" pitchFamily="2" charset="2"/>
              <a:buChar char="u"/>
            </a:pPr>
            <a:r>
              <a:rPr lang="en-US" altLang="en-US">
                <a:latin typeface="Arial" panose="020B0604020202020204" pitchFamily="34" charset="0"/>
                <a:cs typeface="Arial" panose="020B0604020202020204" pitchFamily="34" charset="0"/>
                <a:sym typeface="Wingdings" panose="05000000000000000000" pitchFamily="2" charset="2"/>
              </a:rPr>
              <a:t>Adjacent hand sanitizing facilities.</a:t>
            </a:r>
            <a:endParaRPr lang="en-US" altLang="en-US">
              <a:latin typeface="Arial" panose="020B0604020202020204" pitchFamily="34" charset="0"/>
            </a:endParaRPr>
          </a:p>
        </p:txBody>
      </p:sp>
      <p:pic>
        <p:nvPicPr>
          <p:cNvPr id="9219" name="Picture 3">
            <a:extLst>
              <a:ext uri="{FF2B5EF4-FFF2-40B4-BE49-F238E27FC236}">
                <a16:creationId xmlns:a16="http://schemas.microsoft.com/office/drawing/2014/main" id="{DA9ADF20-5955-4689-BACB-32B93A74F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467100"/>
            <a:ext cx="1524000"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A2A35AA6-A558-465C-94C6-8CB3FC038AB8}"/>
              </a:ext>
            </a:extLst>
          </p:cNvPr>
          <p:cNvSpPr txBox="1">
            <a:spLocks noChangeArrowheads="1"/>
          </p:cNvSpPr>
          <p:nvPr/>
        </p:nvSpPr>
        <p:spPr bwMode="auto">
          <a:xfrm>
            <a:off x="1222375" y="609600"/>
            <a:ext cx="6934200" cy="4648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sz="2800" b="1">
                <a:latin typeface="Arial" panose="020B0604020202020204" pitchFamily="34" charset="0"/>
              </a:rPr>
              <a:t>4-8.   Hand Sanitizing Facilities:</a:t>
            </a:r>
          </a:p>
          <a:p>
            <a:pPr eaLnBrk="1" hangingPunct="1"/>
            <a:endParaRPr lang="en-US" altLang="en-US" sz="2800">
              <a:latin typeface="Arial" panose="020B0604020202020204" pitchFamily="34" charset="0"/>
              <a:sym typeface="Wingdings" panose="05000000000000000000" pitchFamily="2" charset="2"/>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Proper sanitizer concentrations with strengths of 100 - 200 ppm chlorine, or 12.5-25 ppm iodine;</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Frequent monitoring and changes to maintain proper concentrations; and</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Conveniently located to encourage employee use but to avoid contact with foods.</a:t>
            </a:r>
          </a:p>
        </p:txBody>
      </p:sp>
      <p:pic>
        <p:nvPicPr>
          <p:cNvPr id="10243" name="Picture 3">
            <a:extLst>
              <a:ext uri="{FF2B5EF4-FFF2-40B4-BE49-F238E27FC236}">
                <a16:creationId xmlns:a16="http://schemas.microsoft.com/office/drawing/2014/main" id="{5C7FEC6A-51C6-4999-817D-0874BBB68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450" y="5029200"/>
            <a:ext cx="3921125"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1AD35C44-6270-4FEE-A04F-B10E5628A95A}"/>
              </a:ext>
            </a:extLst>
          </p:cNvPr>
          <p:cNvSpPr txBox="1">
            <a:spLocks noChangeArrowheads="1"/>
          </p:cNvSpPr>
          <p:nvPr/>
        </p:nvSpPr>
        <p:spPr bwMode="auto">
          <a:xfrm>
            <a:off x="614363" y="609600"/>
            <a:ext cx="79152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Explain: Sanitation Controls Guide (page 4-9)</a:t>
            </a:r>
          </a:p>
        </p:txBody>
      </p:sp>
      <p:pic>
        <p:nvPicPr>
          <p:cNvPr id="11267" name="Picture 1">
            <a:extLst>
              <a:ext uri="{FF2B5EF4-FFF2-40B4-BE49-F238E27FC236}">
                <a16:creationId xmlns:a16="http://schemas.microsoft.com/office/drawing/2014/main" id="{9C8913A5-FD51-4F67-A776-C2499620D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0481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620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2E3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10">
            <a:extLst>
              <a:ext uri="{FF2B5EF4-FFF2-40B4-BE49-F238E27FC236}">
                <a16:creationId xmlns:a16="http://schemas.microsoft.com/office/drawing/2014/main" id="{377F62E2-4377-427D-B3CC-8AFDB652E9F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2">
            <a:extLst>
              <a:ext uri="{FF2B5EF4-FFF2-40B4-BE49-F238E27FC236}">
                <a16:creationId xmlns:a16="http://schemas.microsoft.com/office/drawing/2014/main" id="{9F606F32-610B-4211-A751-DA8896FC3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487613"/>
            <a:ext cx="5421313" cy="18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2AE55763-7BDF-498E-B778-D25BD4EB7C3D}"/>
              </a:ext>
            </a:extLst>
          </p:cNvPr>
          <p:cNvSpPr txBox="1">
            <a:spLocks noChangeArrowheads="1"/>
          </p:cNvSpPr>
          <p:nvPr/>
        </p:nvSpPr>
        <p:spPr bwMode="auto">
          <a:xfrm>
            <a:off x="457200" y="914400"/>
            <a:ext cx="8229600" cy="4343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sz="2800" b="1">
                <a:latin typeface="Arial" panose="020B0604020202020204" pitchFamily="34" charset="0"/>
              </a:rPr>
              <a:t>5-1.   Key Sanitation Concern No. 5:</a:t>
            </a:r>
          </a:p>
          <a:p>
            <a:pPr eaLnBrk="1" hangingPunct="1"/>
            <a:endParaRPr lang="en-US" altLang="en-US" sz="2800">
              <a:latin typeface="Arial" panose="020B0604020202020204" pitchFamily="34" charset="0"/>
              <a:sym typeface="Wingdings" panose="05000000000000000000" pitchFamily="2" charset="2"/>
            </a:endParaRPr>
          </a:p>
          <a:p>
            <a:pPr eaLnBrk="1" hangingPunct="1">
              <a:spcBef>
                <a:spcPct val="50000"/>
              </a:spcBef>
            </a:pPr>
            <a:r>
              <a:rPr lang="en-US" altLang="en-US" sz="2800">
                <a:latin typeface="Arial" panose="020B0604020202020204" pitchFamily="34" charset="0"/>
                <a:sym typeface="Wingdings" panose="05000000000000000000" pitchFamily="2" charset="2"/>
              </a:rPr>
              <a:t>    To ensure that the food, food-packaging material and food contact surfaces are protected from various microbiological, chemical and physical contaminants, such as lubricants, fuel,  pesticides, cleaning compounds, sanitizing agents, condensate and floor splash.</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62D60B49-407C-4F39-AAED-C72100C2483C}"/>
              </a:ext>
            </a:extLst>
          </p:cNvPr>
          <p:cNvSpPr txBox="1">
            <a:spLocks noChangeArrowheads="1"/>
          </p:cNvSpPr>
          <p:nvPr/>
        </p:nvSpPr>
        <p:spPr bwMode="auto">
          <a:xfrm>
            <a:off x="838200" y="685800"/>
            <a:ext cx="7721600" cy="5181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sz="2800" b="1">
                <a:latin typeface="Arial" panose="020B0604020202020204" pitchFamily="34" charset="0"/>
              </a:rPr>
              <a:t>5-2.  Definition: Adulterated Food:</a:t>
            </a:r>
          </a:p>
          <a:p>
            <a:pPr eaLnBrk="1" hangingPunct="1"/>
            <a:endParaRPr lang="en-US" altLang="en-US">
              <a:latin typeface="Arial" panose="020B0604020202020204" pitchFamily="34" charset="0"/>
              <a:sym typeface="Wingdings" panose="05000000000000000000" pitchFamily="2" charset="2"/>
            </a:endParaRPr>
          </a:p>
          <a:p>
            <a:pPr eaLnBrk="1" hangingPunct="1"/>
            <a:r>
              <a:rPr lang="en-US" altLang="en-US">
                <a:latin typeface="Arial" panose="020B0604020202020204" pitchFamily="34" charset="0"/>
                <a:sym typeface="Wingdings" panose="05000000000000000000" pitchFamily="2" charset="2"/>
              </a:rPr>
              <a:t>  If it (food) bears or contains any poisonous or deleterious substance which may render it injurious to health; . . .</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If it (food) has been prepared, packed, or held under insanitary conditions whereby it may have become contaminated with filth, or whereby it may have been rendered injurious to health;</a:t>
            </a:r>
          </a:p>
          <a:p>
            <a:pPr>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Source:  Section 402 of the Food, Drug and</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Cosmetic Act, items (a) 1and (a) 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26D2ECAE-7FC2-466E-9233-8CA221266CBB}"/>
              </a:ext>
            </a:extLst>
          </p:cNvPr>
          <p:cNvSpPr>
            <a:spLocks noGrp="1" noChangeArrowheads="1"/>
          </p:cNvSpPr>
          <p:nvPr>
            <p:ph sz="half" idx="4294967295"/>
          </p:nvPr>
        </p:nvSpPr>
        <p:spPr>
          <a:xfrm>
            <a:off x="4648200" y="2590800"/>
            <a:ext cx="4038600" cy="2362200"/>
          </a:xfrm>
        </p:spPr>
        <p:txBody>
          <a:bodyPr/>
          <a:lstStyle/>
          <a:p>
            <a:r>
              <a:rPr lang="en-US" altLang="en-US" sz="2600">
                <a:solidFill>
                  <a:srgbClr val="C00000"/>
                </a:solidFill>
              </a:rPr>
              <a:t>Condensates </a:t>
            </a:r>
          </a:p>
          <a:p>
            <a:r>
              <a:rPr lang="en-US" altLang="en-US" sz="2600">
                <a:solidFill>
                  <a:srgbClr val="303030"/>
                </a:solidFill>
              </a:rPr>
              <a:t>Pooled or standing water</a:t>
            </a:r>
          </a:p>
          <a:p>
            <a:r>
              <a:rPr lang="en-US" altLang="en-US" sz="2600">
                <a:solidFill>
                  <a:srgbClr val="303030"/>
                </a:solidFill>
              </a:rPr>
              <a:t>Chipping paint</a:t>
            </a:r>
          </a:p>
          <a:p>
            <a:r>
              <a:rPr lang="en-US" altLang="en-US" sz="2600">
                <a:solidFill>
                  <a:srgbClr val="303030"/>
                </a:solidFill>
              </a:rPr>
              <a:t>Rust</a:t>
            </a:r>
          </a:p>
          <a:p>
            <a:r>
              <a:rPr lang="en-US" altLang="en-US" sz="2600">
                <a:solidFill>
                  <a:srgbClr val="303030"/>
                </a:solidFill>
              </a:rPr>
              <a:t>Glass</a:t>
            </a:r>
          </a:p>
        </p:txBody>
      </p:sp>
      <p:sp>
        <p:nvSpPr>
          <p:cNvPr id="6147" name="Text Box 3">
            <a:extLst>
              <a:ext uri="{FF2B5EF4-FFF2-40B4-BE49-F238E27FC236}">
                <a16:creationId xmlns:a16="http://schemas.microsoft.com/office/drawing/2014/main" id="{5419CAB8-3F19-4E61-8006-9337167A30B0}"/>
              </a:ext>
            </a:extLst>
          </p:cNvPr>
          <p:cNvSpPr txBox="1">
            <a:spLocks noChangeArrowheads="1"/>
          </p:cNvSpPr>
          <p:nvPr/>
        </p:nvSpPr>
        <p:spPr bwMode="auto">
          <a:xfrm>
            <a:off x="952500" y="838200"/>
            <a:ext cx="7721600" cy="5181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p:txBody>
      </p:sp>
      <p:sp>
        <p:nvSpPr>
          <p:cNvPr id="6148" name="Text Placeholder 3">
            <a:extLst>
              <a:ext uri="{FF2B5EF4-FFF2-40B4-BE49-F238E27FC236}">
                <a16:creationId xmlns:a16="http://schemas.microsoft.com/office/drawing/2014/main" id="{ADCD0D5F-062A-40E0-B0CE-5C39F160727A}"/>
              </a:ext>
            </a:extLst>
          </p:cNvPr>
          <p:cNvSpPr txBox="1">
            <a:spLocks/>
          </p:cNvSpPr>
          <p:nvPr/>
        </p:nvSpPr>
        <p:spPr bwMode="auto">
          <a:xfrm>
            <a:off x="1485900" y="2879725"/>
            <a:ext cx="67056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747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rgbClr val="AD0101"/>
              </a:buClr>
            </a:pPr>
            <a:r>
              <a:rPr lang="en-US" altLang="en-US" sz="2800">
                <a:solidFill>
                  <a:srgbClr val="303030"/>
                </a:solidFill>
                <a:latin typeface="Arial" panose="020B0604020202020204" pitchFamily="34" charset="0"/>
                <a:cs typeface="Arial" panose="020B0604020202020204" pitchFamily="34" charset="0"/>
              </a:rPr>
              <a:t>Cleaning and sanitizing  compounds </a:t>
            </a:r>
          </a:p>
          <a:p>
            <a:pPr eaLnBrk="1" hangingPunct="1">
              <a:buClr>
                <a:srgbClr val="AD0101"/>
              </a:buClr>
            </a:pPr>
            <a:r>
              <a:rPr lang="en-US" altLang="en-US" sz="2800">
                <a:solidFill>
                  <a:srgbClr val="303030"/>
                </a:solidFill>
                <a:latin typeface="Arial" panose="020B0604020202020204" pitchFamily="34" charset="0"/>
                <a:cs typeface="Arial" panose="020B0604020202020204" pitchFamily="34" charset="0"/>
              </a:rPr>
              <a:t>Lubricants, grease</a:t>
            </a:r>
          </a:p>
          <a:p>
            <a:pPr eaLnBrk="1" hangingPunct="1">
              <a:buClr>
                <a:srgbClr val="AD0101"/>
              </a:buClr>
            </a:pPr>
            <a:r>
              <a:rPr lang="en-US" altLang="en-US" sz="2800">
                <a:solidFill>
                  <a:srgbClr val="303030"/>
                </a:solidFill>
                <a:latin typeface="Arial" panose="020B0604020202020204" pitchFamily="34" charset="0"/>
                <a:cs typeface="Arial" panose="020B0604020202020204" pitchFamily="34" charset="0"/>
              </a:rPr>
              <a:t>Fuel </a:t>
            </a:r>
          </a:p>
          <a:p>
            <a:pPr eaLnBrk="1" hangingPunct="1">
              <a:buClr>
                <a:srgbClr val="AD0101"/>
              </a:buClr>
            </a:pPr>
            <a:r>
              <a:rPr lang="en-US" altLang="en-US" sz="2800">
                <a:solidFill>
                  <a:srgbClr val="303030"/>
                </a:solidFill>
                <a:latin typeface="Arial" panose="020B0604020202020204" pitchFamily="34" charset="0"/>
                <a:cs typeface="Arial" panose="020B0604020202020204" pitchFamily="34" charset="0"/>
              </a:rPr>
              <a:t>Pesticides </a:t>
            </a:r>
          </a:p>
          <a:p>
            <a:pPr eaLnBrk="1" hangingPunct="1">
              <a:buClr>
                <a:srgbClr val="AD0101"/>
              </a:buClr>
            </a:pPr>
            <a:endParaRPr lang="en-US" altLang="en-US"/>
          </a:p>
        </p:txBody>
      </p:sp>
      <p:sp>
        <p:nvSpPr>
          <p:cNvPr id="6149" name="Rectangle 6">
            <a:extLst>
              <a:ext uri="{FF2B5EF4-FFF2-40B4-BE49-F238E27FC236}">
                <a16:creationId xmlns:a16="http://schemas.microsoft.com/office/drawing/2014/main" id="{552062CB-59C1-4E3A-A482-6058D0AFCBFE}"/>
              </a:ext>
            </a:extLst>
          </p:cNvPr>
          <p:cNvSpPr>
            <a:spLocks noChangeArrowheads="1"/>
          </p:cNvSpPr>
          <p:nvPr/>
        </p:nvSpPr>
        <p:spPr bwMode="auto">
          <a:xfrm>
            <a:off x="1639888" y="2162175"/>
            <a:ext cx="706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sym typeface="Wingdings" panose="05000000000000000000" pitchFamily="2" charset="2"/>
              </a:rPr>
              <a:t>Microbial, Chemical and Physical Contaminants</a:t>
            </a:r>
            <a:endParaRPr lang="en-US" altLang="en-US" sz="2400"/>
          </a:p>
        </p:txBody>
      </p:sp>
      <p:sp>
        <p:nvSpPr>
          <p:cNvPr id="6150" name="Title 1">
            <a:extLst>
              <a:ext uri="{FF2B5EF4-FFF2-40B4-BE49-F238E27FC236}">
                <a16:creationId xmlns:a16="http://schemas.microsoft.com/office/drawing/2014/main" id="{9DB70539-E5D5-44E8-8A8F-CEE9716EDC98}"/>
              </a:ext>
            </a:extLst>
          </p:cNvPr>
          <p:cNvSpPr>
            <a:spLocks noGrp="1" noChangeArrowheads="1"/>
          </p:cNvSpPr>
          <p:nvPr>
            <p:ph type="title"/>
          </p:nvPr>
        </p:nvSpPr>
        <p:spPr>
          <a:xfrm>
            <a:off x="2286000" y="1354138"/>
            <a:ext cx="4800600" cy="623887"/>
          </a:xfrm>
        </p:spPr>
        <p:txBody>
          <a:bodyPr/>
          <a:lstStyle/>
          <a:p>
            <a:r>
              <a:rPr lang="en-US" altLang="en-US" sz="3600">
                <a:latin typeface="Arial" panose="020B0604020202020204" pitchFamily="34" charset="0"/>
                <a:cs typeface="Arial" panose="020B0604020202020204" pitchFamily="34" charset="0"/>
              </a:rPr>
              <a:t>Types of Adulterants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A8557420-CDAA-42EA-9864-059B1119E3F4}"/>
              </a:ext>
            </a:extLst>
          </p:cNvPr>
          <p:cNvSpPr txBox="1">
            <a:spLocks noChangeArrowheads="1"/>
          </p:cNvSpPr>
          <p:nvPr/>
        </p:nvSpPr>
        <p:spPr bwMode="auto">
          <a:xfrm>
            <a:off x="838200" y="622300"/>
            <a:ext cx="7315200" cy="2971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5-3.      Goal:</a:t>
            </a:r>
          </a:p>
          <a:p>
            <a:pPr eaLnBrk="1" hangingPunct="1"/>
            <a:endParaRPr lang="en-US" altLang="en-US">
              <a:latin typeface="Arial" panose="020B0604020202020204" pitchFamily="34" charset="0"/>
              <a:sym typeface="Wingdings" panose="05000000000000000000" pitchFamily="2" charset="2"/>
            </a:endParaRPr>
          </a:p>
          <a:p>
            <a:pPr eaLnBrk="1" hangingPunct="1">
              <a:spcBef>
                <a:spcPct val="50000"/>
              </a:spcBef>
            </a:pPr>
            <a:r>
              <a:rPr lang="en-US" altLang="en-US">
                <a:latin typeface="Arial" panose="020B0604020202020204" pitchFamily="34" charset="0"/>
                <a:sym typeface="Wingdings" panose="05000000000000000000" pitchFamily="2" charset="2"/>
              </a:rPr>
              <a:t>     To ensure that the food, food-packaging material and food contact surfaces are protected from various microbiological,chemical and physical contaminants.</a:t>
            </a:r>
          </a:p>
        </p:txBody>
      </p:sp>
      <p:pic>
        <p:nvPicPr>
          <p:cNvPr id="7171" name="Picture 3" descr="F:\PFiles\MSOffice\Clipart\standard\stddir3\hm00365_.wmf">
            <a:extLst>
              <a:ext uri="{FF2B5EF4-FFF2-40B4-BE49-F238E27FC236}">
                <a16:creationId xmlns:a16="http://schemas.microsoft.com/office/drawing/2014/main" id="{DB4B352F-8908-4EDF-AE74-F5427869F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90600" y="4244975"/>
            <a:ext cx="28956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F:\PFiles\MSOffice\Clipart\standard\stddir3\in00413_.wmf">
            <a:extLst>
              <a:ext uri="{FF2B5EF4-FFF2-40B4-BE49-F238E27FC236}">
                <a16:creationId xmlns:a16="http://schemas.microsoft.com/office/drawing/2014/main" id="{5AE7C994-16E6-4346-8BA5-2CDF1B12C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14800"/>
            <a:ext cx="3429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1009D1-DBEE-4432-8403-8ACB324D7B0C}"/>
              </a:ext>
            </a:extLst>
          </p:cNvPr>
          <p:cNvSpPr txBox="1"/>
          <p:nvPr/>
        </p:nvSpPr>
        <p:spPr>
          <a:xfrm>
            <a:off x="2057400" y="533400"/>
            <a:ext cx="4648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8 Key SCP Conditions</a:t>
            </a:r>
          </a:p>
        </p:txBody>
      </p:sp>
      <p:sp>
        <p:nvSpPr>
          <p:cNvPr id="8" name="Text Box 2">
            <a:extLst>
              <a:ext uri="{FF2B5EF4-FFF2-40B4-BE49-F238E27FC236}">
                <a16:creationId xmlns:a16="http://schemas.microsoft.com/office/drawing/2014/main" id="{AFE8A920-48D2-44B1-BAAD-F6CBADC98D32}"/>
              </a:ext>
            </a:extLst>
          </p:cNvPr>
          <p:cNvSpPr txBox="1">
            <a:spLocks noChangeArrowheads="1"/>
          </p:cNvSpPr>
          <p:nvPr/>
        </p:nvSpPr>
        <p:spPr bwMode="auto">
          <a:xfrm>
            <a:off x="381000" y="1560178"/>
            <a:ext cx="8538666" cy="4800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endParaRPr lang="en-US" sz="2800" dirty="0">
              <a:latin typeface="Calibri" panose="020F0502020204030204" pitchFamily="34" charset="0"/>
              <a:sym typeface="Wingdings" pitchFamily="2" charset="2"/>
            </a:endParaRPr>
          </a:p>
          <a:p>
            <a:pPr marL="563562" indent="-514350" eaLnBrk="0" hangingPunct="0">
              <a:buFont typeface="+mj-lt"/>
              <a:buAutoNum type="arabicPeriod"/>
            </a:pPr>
            <a:r>
              <a:rPr lang="en-US" sz="2800" dirty="0">
                <a:latin typeface="Calibri" panose="020F0502020204030204" pitchFamily="34" charset="0"/>
                <a:sym typeface="Wingdings" pitchFamily="2" charset="2"/>
              </a:rPr>
              <a:t>Safety of the water (including ice)</a:t>
            </a:r>
          </a:p>
          <a:p>
            <a:pPr marL="563562" indent="-514350" eaLnBrk="0" hangingPunct="0">
              <a:buFont typeface="+mj-lt"/>
              <a:buAutoNum type="arabicPeriod"/>
            </a:pPr>
            <a:r>
              <a:rPr lang="en-US" sz="2800" dirty="0">
                <a:latin typeface="Calibri" panose="020F0502020204030204" pitchFamily="34" charset="0"/>
                <a:sym typeface="Wingdings" pitchFamily="2" charset="2"/>
              </a:rPr>
              <a:t>Condition and cleanliness of food contact surfaces</a:t>
            </a:r>
          </a:p>
          <a:p>
            <a:pPr marL="563562" indent="-514350" eaLnBrk="0" hangingPunct="0">
              <a:buFont typeface="+mj-lt"/>
              <a:buAutoNum type="arabicPeriod"/>
            </a:pPr>
            <a:r>
              <a:rPr lang="en-US" sz="2800" dirty="0">
                <a:latin typeface="Calibri" panose="020F0502020204030204" pitchFamily="34" charset="0"/>
                <a:sym typeface="Wingdings" pitchFamily="2" charset="2"/>
              </a:rPr>
              <a:t>Prevention of cross contamination </a:t>
            </a:r>
            <a:r>
              <a:rPr lang="en-US" b="1" u="sng" dirty="0">
                <a:latin typeface="Calibri" panose="020F0502020204030204" pitchFamily="34" charset="0"/>
                <a:sym typeface="Wingdings" pitchFamily="2" charset="2"/>
              </a:rPr>
              <a:t>(and cross-contact)</a:t>
            </a:r>
            <a:endParaRPr lang="en-US" sz="2800" b="1" u="sng" dirty="0">
              <a:latin typeface="Calibri" panose="020F0502020204030204" pitchFamily="34" charset="0"/>
              <a:sym typeface="Wingdings" pitchFamily="2" charset="2"/>
            </a:endParaRPr>
          </a:p>
          <a:p>
            <a:pPr marL="563562" indent="-514350" eaLnBrk="0" hangingPunct="0">
              <a:buFont typeface="+mj-lt"/>
              <a:buAutoNum type="arabicPeriod"/>
            </a:pPr>
            <a:r>
              <a:rPr lang="en-US" sz="2800" dirty="0">
                <a:latin typeface="Calibri" panose="020F0502020204030204" pitchFamily="34" charset="0"/>
                <a:sym typeface="Wingdings" pitchFamily="2" charset="2"/>
              </a:rPr>
              <a:t>Maintenance of handwashing, hand sanitizing and toilet facilities</a:t>
            </a:r>
          </a:p>
          <a:p>
            <a:pPr marL="563562" indent="-514350" eaLnBrk="0" hangingPunct="0">
              <a:buFont typeface="+mj-lt"/>
              <a:buAutoNum type="arabicPeriod"/>
            </a:pPr>
            <a:r>
              <a:rPr lang="en-US" sz="2800" dirty="0">
                <a:latin typeface="Calibri" panose="020F0502020204030204" pitchFamily="34" charset="0"/>
                <a:sym typeface="Wingdings" pitchFamily="2" charset="2"/>
              </a:rPr>
              <a:t>Protection from adulterants</a:t>
            </a:r>
          </a:p>
          <a:p>
            <a:pPr marL="563562" indent="-514350" eaLnBrk="0" hangingPunct="0">
              <a:buFont typeface="+mj-lt"/>
              <a:buAutoNum type="arabicPeriod"/>
            </a:pPr>
            <a:r>
              <a:rPr lang="en-US" sz="2800" dirty="0">
                <a:latin typeface="Calibri" panose="020F0502020204030204" pitchFamily="34" charset="0"/>
                <a:sym typeface="Wingdings" pitchFamily="2" charset="2"/>
              </a:rPr>
              <a:t>Labeling, storage and use of toxic compounds</a:t>
            </a:r>
          </a:p>
          <a:p>
            <a:pPr marL="563562" indent="-514350" eaLnBrk="0" hangingPunct="0">
              <a:buFont typeface="+mj-lt"/>
              <a:buAutoNum type="arabicPeriod"/>
            </a:pPr>
            <a:r>
              <a:rPr lang="en-US" sz="2800" dirty="0">
                <a:latin typeface="Calibri" panose="020F0502020204030204" pitchFamily="34" charset="0"/>
                <a:sym typeface="Wingdings" pitchFamily="2" charset="2"/>
              </a:rPr>
              <a:t>Employee health</a:t>
            </a:r>
          </a:p>
          <a:p>
            <a:pPr marL="563562" indent="-514350" eaLnBrk="0" hangingPunct="0">
              <a:buFont typeface="+mj-lt"/>
              <a:buAutoNum type="arabicPeriod"/>
            </a:pPr>
            <a:r>
              <a:rPr lang="en-US" sz="2800" dirty="0">
                <a:latin typeface="Calibri" panose="020F0502020204030204" pitchFamily="34" charset="0"/>
                <a:sym typeface="Wingdings" pitchFamily="2" charset="2"/>
              </a:rPr>
              <a:t>Exclusion of pests</a:t>
            </a:r>
          </a:p>
        </p:txBody>
      </p:sp>
      <p:sp>
        <p:nvSpPr>
          <p:cNvPr id="3" name="TextBox 2">
            <a:extLst>
              <a:ext uri="{FF2B5EF4-FFF2-40B4-BE49-F238E27FC236}">
                <a16:creationId xmlns:a16="http://schemas.microsoft.com/office/drawing/2014/main" id="{2E7DE7BD-1E1E-46DC-891B-4AF8871EA143}"/>
              </a:ext>
            </a:extLst>
          </p:cNvPr>
          <p:cNvSpPr txBox="1"/>
          <p:nvPr/>
        </p:nvSpPr>
        <p:spPr>
          <a:xfrm>
            <a:off x="535533" y="1267790"/>
            <a:ext cx="8116367" cy="584775"/>
          </a:xfrm>
          <a:prstGeom prst="rect">
            <a:avLst/>
          </a:prstGeom>
          <a:solidFill>
            <a:schemeClr val="bg1"/>
          </a:solidFill>
        </p:spPr>
        <p:txBody>
          <a:bodyPr wrap="square" rtlCol="0">
            <a:spAutoFit/>
          </a:bodyPr>
          <a:lstStyle/>
          <a:p>
            <a:r>
              <a:rPr lang="en-US" sz="3200" b="1" dirty="0">
                <a:solidFill>
                  <a:srgbClr val="C00000"/>
                </a:solidFill>
                <a:latin typeface="Calibri" panose="020F0502020204030204" pitchFamily="34" charset="0"/>
              </a:rPr>
              <a:t>Require Records </a:t>
            </a:r>
            <a:r>
              <a:rPr lang="en-US" sz="3200" dirty="0">
                <a:solidFill>
                  <a:srgbClr val="C00000"/>
                </a:solidFill>
                <a:latin typeface="Calibri" panose="020F0502020204030204" pitchFamily="34" charset="0"/>
              </a:rPr>
              <a:t>for monitoring and corrections</a:t>
            </a:r>
          </a:p>
        </p:txBody>
      </p:sp>
    </p:spTree>
    <p:extLst>
      <p:ext uri="{BB962C8B-B14F-4D97-AF65-F5344CB8AC3E}">
        <p14:creationId xmlns:p14="http://schemas.microsoft.com/office/powerpoint/2010/main" val="18839042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E594441-3E25-4BF0-92BA-7A6EA83E4DC0}"/>
              </a:ext>
            </a:extLst>
          </p:cNvPr>
          <p:cNvSpPr txBox="1">
            <a:spLocks noChangeArrowheads="1"/>
          </p:cNvSpPr>
          <p:nvPr/>
        </p:nvSpPr>
        <p:spPr bwMode="auto">
          <a:xfrm>
            <a:off x="533400" y="1295400"/>
            <a:ext cx="8305800" cy="4267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2800" b="1" dirty="0">
              <a:latin typeface="Arial" panose="020B0604020202020204" pitchFamily="34" charset="0"/>
            </a:endParaRPr>
          </a:p>
          <a:p>
            <a:pPr eaLnBrk="1" hangingPunct="1">
              <a:defRPr/>
            </a:pPr>
            <a:r>
              <a:rPr lang="en-US" altLang="en-US" sz="2800" b="1" dirty="0">
                <a:latin typeface="Arial" panose="020B0604020202020204" pitchFamily="34" charset="0"/>
              </a:rPr>
              <a:t>5-4.    What to Monitor:</a:t>
            </a:r>
          </a:p>
          <a:p>
            <a:pPr eaLnBrk="1" hangingPunct="1">
              <a:defRPr/>
            </a:pPr>
            <a:endParaRPr lang="en-US" altLang="en-US" sz="2800" dirty="0">
              <a:latin typeface="Arial" panose="020B0604020202020204" pitchFamily="34" charset="0"/>
              <a:sym typeface="Wingdings" panose="05000000000000000000" pitchFamily="2" charset="2"/>
            </a:endParaRPr>
          </a:p>
          <a:p>
            <a:pPr marL="57150" indent="-57150" eaLnBrk="1" hangingPunct="1">
              <a:defRPr/>
            </a:pPr>
            <a:r>
              <a:rPr lang="en-US" altLang="en-US" sz="2800" dirty="0">
                <a:latin typeface="Arial" panose="020B0604020202020204" pitchFamily="34" charset="0"/>
                <a:sym typeface="Wingdings" panose="05000000000000000000" pitchFamily="2" charset="2"/>
              </a:rPr>
              <a:t> Any possible adulterant that could contaminate </a:t>
            </a:r>
            <a:br>
              <a:rPr lang="en-US" altLang="en-US" sz="2800" dirty="0">
                <a:latin typeface="Arial" panose="020B0604020202020204" pitchFamily="34" charset="0"/>
                <a:sym typeface="Wingdings" panose="05000000000000000000" pitchFamily="2" charset="2"/>
              </a:rPr>
            </a:br>
            <a:r>
              <a:rPr lang="en-US" altLang="en-US" sz="2800" dirty="0">
                <a:latin typeface="Arial" panose="020B0604020202020204" pitchFamily="34" charset="0"/>
                <a:sym typeface="Wingdings" panose="05000000000000000000" pitchFamily="2" charset="2"/>
              </a:rPr>
              <a:t>the food or food contact surfaces including:</a:t>
            </a:r>
          </a:p>
          <a:p>
            <a:pPr>
              <a:spcBef>
                <a:spcPct val="50000"/>
              </a:spcBef>
              <a:buFont typeface="Wingdings" panose="05000000000000000000" pitchFamily="2" charset="2"/>
              <a:buChar char="u"/>
              <a:defRPr/>
            </a:pPr>
            <a:r>
              <a:rPr lang="en-US" altLang="en-US" sz="2800" dirty="0">
                <a:latin typeface="Arial" panose="020B0604020202020204" pitchFamily="34" charset="0"/>
                <a:sym typeface="Wingdings" panose="05000000000000000000" pitchFamily="2" charset="2"/>
              </a:rPr>
              <a:t>Potential toxic compounds; and</a:t>
            </a:r>
          </a:p>
          <a:p>
            <a:pPr>
              <a:spcBef>
                <a:spcPct val="50000"/>
              </a:spcBef>
              <a:buFont typeface="Wingdings" panose="05000000000000000000" pitchFamily="2" charset="2"/>
              <a:buChar char="u"/>
              <a:defRPr/>
            </a:pPr>
            <a:r>
              <a:rPr lang="en-US" altLang="en-US" sz="2800" dirty="0">
                <a:latin typeface="Arial" panose="020B0604020202020204" pitchFamily="34" charset="0"/>
                <a:sym typeface="Wingdings" panose="05000000000000000000" pitchFamily="2" charset="2"/>
              </a:rPr>
              <a:t>Insanitary water (e.g., condensate forming on insanitary surfaces and standing pools of water).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29F9BF3D-1E83-4CEE-83AA-329B1C5E692C}"/>
              </a:ext>
            </a:extLst>
          </p:cNvPr>
          <p:cNvSpPr txBox="1">
            <a:spLocks noChangeArrowheads="1"/>
          </p:cNvSpPr>
          <p:nvPr/>
        </p:nvSpPr>
        <p:spPr bwMode="auto">
          <a:xfrm>
            <a:off x="685800" y="1447800"/>
            <a:ext cx="7924800" cy="3733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5-5.    When to Monitor:</a:t>
            </a:r>
          </a:p>
          <a:p>
            <a:pPr eaLnBrk="1" hangingPunct="1"/>
            <a:endParaRPr lang="en-US" altLang="en-US">
              <a:latin typeface="Arial" panose="020B0604020202020204" pitchFamily="34" charset="0"/>
              <a:sym typeface="Wingdings" panose="05000000000000000000" pitchFamily="2" charset="2"/>
            </a:endParaRP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With sufficient frequency to ensure conformance;</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Recommend at start-up and every four hours during</a:t>
            </a:r>
          </a:p>
          <a:p>
            <a:pPr>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work hours; and</a:t>
            </a:r>
          </a:p>
          <a:p>
            <a:pPr>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Observe conditions and activities throughout the day.</a:t>
            </a:r>
          </a:p>
        </p:txBody>
      </p:sp>
      <p:pic>
        <p:nvPicPr>
          <p:cNvPr id="9219" name="Picture 4" descr="F:\PFiles\MSOffice\Clipart\smbusbas\bd09200_.wmf">
            <a:extLst>
              <a:ext uri="{FF2B5EF4-FFF2-40B4-BE49-F238E27FC236}">
                <a16:creationId xmlns:a16="http://schemas.microsoft.com/office/drawing/2014/main" id="{F9CFB20E-495B-4B7C-A08F-E9D712D6E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4400"/>
            <a:ext cx="3122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557CC930-EC85-4145-9732-4F9F67FC6C19}"/>
              </a:ext>
            </a:extLst>
          </p:cNvPr>
          <p:cNvSpPr txBox="1">
            <a:spLocks noChangeArrowheads="1"/>
          </p:cNvSpPr>
          <p:nvPr/>
        </p:nvSpPr>
        <p:spPr bwMode="auto">
          <a:xfrm>
            <a:off x="711200" y="514350"/>
            <a:ext cx="7721600" cy="53530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5-6.  Possible Corrections:</a:t>
            </a:r>
          </a:p>
          <a:p>
            <a:pPr eaLnBrk="1" hangingPunct="1"/>
            <a:endParaRPr lang="en-US" altLang="en-US" sz="1600">
              <a:latin typeface="Arial" panose="020B0604020202020204" pitchFamily="34" charset="0"/>
              <a:sym typeface="Wingdings" panose="05000000000000000000" pitchFamily="2" charset="2"/>
            </a:endParaRP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Remove condensate from insanitary surfaces;</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Correct air flow and room temperatures to reduce condensation; </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Install covers to prevent condensation from falling on food, packaging materials or food contact surfaces; </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“Squeegee” floor to remove standing water;</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Direct foot or vehicle traffic around pools of standing water;</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Wash food contact surfaces inadvertently exposed to chemical adulterants;</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Erect screens to protect product when working with a toxic compound in a non-product area;</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Evaluate impact of improper use of toxic compounds to assess whether or not food has been contaminated;</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Reinforce training of employees to correct inappropriate activities; and</a:t>
            </a:r>
          </a:p>
          <a:p>
            <a:pPr>
              <a:spcBef>
                <a:spcPct val="50000"/>
              </a:spcBef>
              <a:buFont typeface="Wingdings" panose="05000000000000000000" pitchFamily="2" charset="2"/>
              <a:buChar char="u"/>
            </a:pPr>
            <a:r>
              <a:rPr lang="en-US" altLang="en-US" sz="1600">
                <a:latin typeface="Arial" panose="020B0604020202020204" pitchFamily="34" charset="0"/>
                <a:sym typeface="Wingdings" panose="05000000000000000000" pitchFamily="2" charset="2"/>
              </a:rPr>
              <a:t>Discard unlabeled chemicals.</a:t>
            </a:r>
          </a:p>
          <a:p>
            <a:pPr>
              <a:spcBef>
                <a:spcPct val="50000"/>
              </a:spcBef>
              <a:buFont typeface="Wingdings" panose="05000000000000000000" pitchFamily="2" charset="2"/>
              <a:buNone/>
            </a:pPr>
            <a:endParaRPr lang="en-US" altLang="en-US" sz="1600">
              <a:latin typeface="Arial" panose="020B0604020202020204" pitchFamily="34" charset="0"/>
              <a:sym typeface="Wingdings" panose="05000000000000000000" pitchFamily="2" charset="2"/>
            </a:endParaRPr>
          </a:p>
        </p:txBody>
      </p:sp>
      <p:pic>
        <p:nvPicPr>
          <p:cNvPr id="10243" name="Picture 5" descr="E:\IMAGES.WMF\NATURE\SEASONS\NATSN002.WMF">
            <a:extLst>
              <a:ext uri="{FF2B5EF4-FFF2-40B4-BE49-F238E27FC236}">
                <a16:creationId xmlns:a16="http://schemas.microsoft.com/office/drawing/2014/main" id="{5BA67648-2E09-4F48-8C06-FE86E9036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178276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unshielded light fixture.jpg">
            <a:extLst>
              <a:ext uri="{FF2B5EF4-FFF2-40B4-BE49-F238E27FC236}">
                <a16:creationId xmlns:a16="http://schemas.microsoft.com/office/drawing/2014/main" id="{1B45B84E-7A89-473E-A62F-CAB4FF6ED6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49413"/>
            <a:ext cx="51816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8251995B-6040-465B-BBE2-C6CA131BE249}"/>
              </a:ext>
            </a:extLst>
          </p:cNvPr>
          <p:cNvSpPr txBox="1">
            <a:spLocks/>
          </p:cNvSpPr>
          <p:nvPr/>
        </p:nvSpPr>
        <p:spPr bwMode="auto">
          <a:xfrm>
            <a:off x="1600200" y="585788"/>
            <a:ext cx="6577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a:solidFill>
                  <a:srgbClr val="0070C0"/>
                </a:solidFill>
                <a:latin typeface="Arial" panose="020B0604020202020204" pitchFamily="34" charset="0"/>
                <a:cs typeface="Arial" panose="020B0604020202020204" pitchFamily="34" charset="0"/>
              </a:rPr>
              <a:t>Examples of problems</a:t>
            </a:r>
          </a:p>
        </p:txBody>
      </p:sp>
      <p:sp>
        <p:nvSpPr>
          <p:cNvPr id="11268" name="Text Placeholder 1">
            <a:extLst>
              <a:ext uri="{FF2B5EF4-FFF2-40B4-BE49-F238E27FC236}">
                <a16:creationId xmlns:a16="http://schemas.microsoft.com/office/drawing/2014/main" id="{9E86204D-1A8F-4E0F-9AD1-50229B7153C4}"/>
              </a:ext>
            </a:extLst>
          </p:cNvPr>
          <p:cNvSpPr txBox="1">
            <a:spLocks/>
          </p:cNvSpPr>
          <p:nvPr/>
        </p:nvSpPr>
        <p:spPr bwMode="auto">
          <a:xfrm>
            <a:off x="1905000" y="4419600"/>
            <a:ext cx="65770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r>
              <a:rPr lang="en-US" altLang="en-US" sz="2800">
                <a:latin typeface="Arial" panose="020B0604020202020204" pitchFamily="34" charset="0"/>
                <a:cs typeface="Arial" panose="020B0604020202020204" pitchFamily="34" charset="0"/>
              </a:rPr>
              <a:t>Where are the problems?</a:t>
            </a:r>
          </a:p>
          <a:p>
            <a:pPr>
              <a:lnSpc>
                <a:spcPct val="80000"/>
              </a:lnSpc>
            </a:pPr>
            <a:r>
              <a:rPr lang="en-US" altLang="en-US" sz="2800">
                <a:latin typeface="Arial" panose="020B0604020202020204" pitchFamily="34" charset="0"/>
                <a:cs typeface="Arial" panose="020B0604020202020204" pitchFamily="34" charset="0"/>
              </a:rPr>
              <a:t>What to monitor?</a:t>
            </a:r>
          </a:p>
          <a:p>
            <a:pPr>
              <a:lnSpc>
                <a:spcPct val="80000"/>
              </a:lnSpc>
            </a:pPr>
            <a:r>
              <a:rPr lang="en-US" altLang="en-US" sz="2800">
                <a:latin typeface="Arial" panose="020B0604020202020204" pitchFamily="34" charset="0"/>
                <a:cs typeface="Arial" panose="020B0604020202020204" pitchFamily="34" charset="0"/>
              </a:rPr>
              <a:t>How to correct deficiencies;  and </a:t>
            </a:r>
          </a:p>
          <a:p>
            <a:pPr>
              <a:lnSpc>
                <a:spcPct val="80000"/>
              </a:lnSpc>
            </a:pPr>
            <a:r>
              <a:rPr lang="en-US" altLang="en-US" sz="2800">
                <a:latin typeface="Arial" panose="020B0604020202020204" pitchFamily="34" charset="0"/>
                <a:cs typeface="Arial" panose="020B0604020202020204" pitchFamily="34" charset="0"/>
              </a:rPr>
              <a:t>Document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0D89048-7EDB-4710-B3A0-24BDC9997B3B}"/>
              </a:ext>
            </a:extLst>
          </p:cNvPr>
          <p:cNvSpPr txBox="1">
            <a:spLocks/>
          </p:cNvSpPr>
          <p:nvPr/>
        </p:nvSpPr>
        <p:spPr bwMode="auto">
          <a:xfrm>
            <a:off x="685800" y="1074738"/>
            <a:ext cx="7543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rgbClr val="0070C0"/>
                </a:solidFill>
                <a:latin typeface="Arial" panose="020B0604020202020204" pitchFamily="34" charset="0"/>
                <a:cs typeface="Arial" panose="020B0604020202020204" pitchFamily="34" charset="0"/>
              </a:rPr>
              <a:t>Monitoring and Correction   Records </a:t>
            </a:r>
          </a:p>
        </p:txBody>
      </p:sp>
      <p:sp>
        <p:nvSpPr>
          <p:cNvPr id="12291" name="Text Placeholder 4">
            <a:extLst>
              <a:ext uri="{FF2B5EF4-FFF2-40B4-BE49-F238E27FC236}">
                <a16:creationId xmlns:a16="http://schemas.microsoft.com/office/drawing/2014/main" id="{85B3426A-4523-4482-B58B-FB7D61DB23C8}"/>
              </a:ext>
            </a:extLst>
          </p:cNvPr>
          <p:cNvSpPr txBox="1">
            <a:spLocks/>
          </p:cNvSpPr>
          <p:nvPr/>
        </p:nvSpPr>
        <p:spPr bwMode="auto">
          <a:xfrm>
            <a:off x="296863" y="2789238"/>
            <a:ext cx="8550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buFont typeface="Arial" panose="020B0604020202020204" pitchFamily="34" charset="0"/>
              <a:buChar char="•"/>
            </a:pPr>
            <a:r>
              <a:rPr lang="en-US" altLang="en-US">
                <a:latin typeface="Arial" panose="020B0604020202020204" pitchFamily="34" charset="0"/>
                <a:cs typeface="Arial" panose="020B0604020202020204" pitchFamily="34" charset="0"/>
              </a:rPr>
              <a:t>Monitoring and corrections to sanitation deficiencies must be documented.</a:t>
            </a: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Records available for State/Federal Inspection</a:t>
            </a:r>
          </a:p>
          <a:p>
            <a:endParaRPr lang="en-US" altLang="en-US"/>
          </a:p>
        </p:txBody>
      </p:sp>
      <p:sp>
        <p:nvSpPr>
          <p:cNvPr id="12292" name="Rectangle 1">
            <a:extLst>
              <a:ext uri="{FF2B5EF4-FFF2-40B4-BE49-F238E27FC236}">
                <a16:creationId xmlns:a16="http://schemas.microsoft.com/office/drawing/2014/main" id="{D972F6DF-0D6E-483E-B72B-DFDCA6FD5CEF}"/>
              </a:ext>
            </a:extLst>
          </p:cNvPr>
          <p:cNvSpPr>
            <a:spLocks noChangeArrowheads="1"/>
          </p:cNvSpPr>
          <p:nvPr/>
        </p:nvSpPr>
        <p:spPr bwMode="auto">
          <a:xfrm>
            <a:off x="762000" y="4572000"/>
            <a:ext cx="7924800" cy="830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eaLnBrk="1" hangingPunct="1">
              <a:spcBef>
                <a:spcPct val="0"/>
              </a:spcBef>
              <a:buFontTx/>
              <a:buNone/>
            </a:pPr>
            <a:r>
              <a:rPr lang="en-US" altLang="en-US" sz="2400">
                <a:latin typeface="Arial" panose="020B0604020202020204" pitchFamily="34" charset="0"/>
                <a:cs typeface="Arial" panose="020B0604020202020204" pitchFamily="34" charset="0"/>
              </a:rPr>
              <a:t>Name,  location, date and time of activity, signature of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the person performing the monitoring , other information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6457048-9947-4EBD-ACD8-410B43CEFCE4}"/>
              </a:ext>
            </a:extLst>
          </p:cNvPr>
          <p:cNvSpPr txBox="1">
            <a:spLocks/>
          </p:cNvSpPr>
          <p:nvPr/>
        </p:nvSpPr>
        <p:spPr bwMode="auto">
          <a:xfrm>
            <a:off x="914400" y="609600"/>
            <a:ext cx="7315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a:solidFill>
                  <a:schemeClr val="accent1"/>
                </a:solidFill>
                <a:latin typeface="Arial" panose="020B0604020202020204" pitchFamily="34" charset="0"/>
                <a:cs typeface="Arial" panose="020B0604020202020204" pitchFamily="34" charset="0"/>
              </a:rPr>
              <a:t>  If condensation is observed</a:t>
            </a:r>
            <a:r>
              <a:rPr lang="en-US" altLang="en-US" sz="3600">
                <a:solidFill>
                  <a:schemeClr val="accent1"/>
                </a:solidFill>
              </a:rPr>
              <a:t>	</a:t>
            </a:r>
            <a:br>
              <a:rPr lang="en-US" altLang="en-US" sz="3600">
                <a:solidFill>
                  <a:schemeClr val="accent1"/>
                </a:solidFill>
              </a:rPr>
            </a:br>
            <a:r>
              <a:rPr lang="en-US" altLang="en-US" sz="3600">
                <a:solidFill>
                  <a:srgbClr val="0070C0"/>
                </a:solidFill>
                <a:latin typeface="Arial" panose="020B0604020202020204" pitchFamily="34" charset="0"/>
                <a:cs typeface="Arial" panose="020B0604020202020204" pitchFamily="34" charset="0"/>
              </a:rPr>
              <a:t>Possible Corrections ?</a:t>
            </a:r>
            <a:br>
              <a:rPr lang="en-US" altLang="en-US" sz="3600">
                <a:solidFill>
                  <a:srgbClr val="0070C0"/>
                </a:solidFill>
                <a:latin typeface="Arial" panose="020B0604020202020204" pitchFamily="34" charset="0"/>
                <a:cs typeface="Arial" panose="020B0604020202020204" pitchFamily="34" charset="0"/>
              </a:rPr>
            </a:br>
            <a:endParaRPr lang="en-US" altLang="en-US" sz="2800">
              <a:solidFill>
                <a:schemeClr val="accent1"/>
              </a:solidFill>
            </a:endParaRPr>
          </a:p>
        </p:txBody>
      </p:sp>
      <p:pic>
        <p:nvPicPr>
          <p:cNvPr id="13315" name="Picture 8" descr="ice room with condensation">
            <a:extLst>
              <a:ext uri="{FF2B5EF4-FFF2-40B4-BE49-F238E27FC236}">
                <a16:creationId xmlns:a16="http://schemas.microsoft.com/office/drawing/2014/main" id="{59485EED-4983-48DD-A4A1-D67551FCF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29" b="32120"/>
          <a:stretch>
            <a:fillRect/>
          </a:stretch>
        </p:blipFill>
        <p:spPr bwMode="auto">
          <a:xfrm>
            <a:off x="684213" y="2176463"/>
            <a:ext cx="77755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a:extLst>
              <a:ext uri="{FF2B5EF4-FFF2-40B4-BE49-F238E27FC236}">
                <a16:creationId xmlns:a16="http://schemas.microsoft.com/office/drawing/2014/main" id="{98FFF299-C25A-4B3A-BFD3-251727C9A45D}"/>
              </a:ext>
            </a:extLst>
          </p:cNvPr>
          <p:cNvPicPr>
            <a:picLocks noChangeAspect="1"/>
          </p:cNvPicPr>
          <p:nvPr/>
        </p:nvPicPr>
        <p:blipFill>
          <a:blip r:embed="rId3">
            <a:extLst>
              <a:ext uri="{28A0092B-C50C-407E-A947-70E740481C1C}">
                <a14:useLocalDpi xmlns:a14="http://schemas.microsoft.com/office/drawing/2010/main" val="0"/>
              </a:ext>
            </a:extLst>
          </a:blip>
          <a:srcRect b="54292"/>
          <a:stretch>
            <a:fillRect/>
          </a:stretch>
        </p:blipFill>
        <p:spPr bwMode="auto">
          <a:xfrm>
            <a:off x="228600" y="1066800"/>
            <a:ext cx="54864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a:extLst>
              <a:ext uri="{FF2B5EF4-FFF2-40B4-BE49-F238E27FC236}">
                <a16:creationId xmlns:a16="http://schemas.microsoft.com/office/drawing/2014/main" id="{6160DB2C-BF0A-469E-BE90-2BCBE688547F}"/>
              </a:ext>
            </a:extLst>
          </p:cNvPr>
          <p:cNvSpPr txBox="1">
            <a:spLocks noChangeArrowheads="1"/>
          </p:cNvSpPr>
          <p:nvPr/>
        </p:nvSpPr>
        <p:spPr bwMode="auto">
          <a:xfrm>
            <a:off x="5878513" y="1558925"/>
            <a:ext cx="25209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593725" indent="-273050">
              <a:spcBef>
                <a:spcPct val="20000"/>
              </a:spcBef>
              <a:buChar char="–"/>
              <a:defRPr sz="2800">
                <a:solidFill>
                  <a:schemeClr val="tx1"/>
                </a:solidFill>
                <a:latin typeface="Times New Roman" panose="02020603050405020304" pitchFamily="18" charset="0"/>
              </a:defRPr>
            </a:lvl2pPr>
            <a:lvl3pPr marL="868363" indent="-228600">
              <a:spcBef>
                <a:spcPct val="20000"/>
              </a:spcBef>
              <a:buChar char="•"/>
              <a:defRPr sz="2400">
                <a:solidFill>
                  <a:schemeClr val="tx1"/>
                </a:solidFill>
                <a:latin typeface="Times New Roman" panose="02020603050405020304" pitchFamily="18" charset="0"/>
              </a:defRPr>
            </a:lvl3pPr>
            <a:lvl4pPr marL="1143000" indent="-228600">
              <a:spcBef>
                <a:spcPct val="20000"/>
              </a:spcBef>
              <a:buChar char="–"/>
              <a:defRPr sz="2000">
                <a:solidFill>
                  <a:schemeClr val="tx1"/>
                </a:solidFill>
                <a:latin typeface="Times New Roman" panose="02020603050405020304" pitchFamily="18" charset="0"/>
              </a:defRPr>
            </a:lvl4pPr>
            <a:lvl5pPr marL="1371600" indent="-228600">
              <a:spcBef>
                <a:spcPct val="20000"/>
              </a:spcBef>
              <a:buChar char="»"/>
              <a:defRPr sz="2000">
                <a:solidFill>
                  <a:schemeClr val="tx1"/>
                </a:solidFill>
                <a:latin typeface="Times New Roman" panose="02020603050405020304" pitchFamily="18" charset="0"/>
              </a:defRPr>
            </a:lvl5pPr>
            <a:lvl6pPr marL="1828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286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743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200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accent1"/>
              </a:buClr>
              <a:buFontTx/>
              <a:buNone/>
            </a:pPr>
            <a:r>
              <a:rPr lang="en-US" altLang="en-US" sz="2800">
                <a:solidFill>
                  <a:schemeClr val="tx2"/>
                </a:solidFill>
                <a:latin typeface="Arial" panose="020B0604020202020204" pitchFamily="34" charset="0"/>
                <a:cs typeface="Arial" panose="020B0604020202020204" pitchFamily="34" charset="0"/>
              </a:rPr>
              <a:t>Monitoring </a:t>
            </a:r>
          </a:p>
          <a:p>
            <a:pPr>
              <a:buClr>
                <a:schemeClr val="accent1"/>
              </a:buClr>
            </a:pPr>
            <a:r>
              <a:rPr lang="en-US" altLang="en-US" sz="2400">
                <a:solidFill>
                  <a:schemeClr val="tx2"/>
                </a:solidFill>
                <a:latin typeface="Arial" panose="020B0604020202020204" pitchFamily="34" charset="0"/>
                <a:cs typeface="Arial" panose="020B0604020202020204" pitchFamily="34" charset="0"/>
              </a:rPr>
              <a:t>What </a:t>
            </a:r>
          </a:p>
          <a:p>
            <a:pPr>
              <a:buClr>
                <a:schemeClr val="accent1"/>
              </a:buClr>
            </a:pPr>
            <a:r>
              <a:rPr lang="en-US" altLang="en-US" sz="2400">
                <a:solidFill>
                  <a:schemeClr val="tx2"/>
                </a:solidFill>
                <a:latin typeface="Arial" panose="020B0604020202020204" pitchFamily="34" charset="0"/>
                <a:cs typeface="Arial" panose="020B0604020202020204" pitchFamily="34" charset="0"/>
              </a:rPr>
              <a:t>How</a:t>
            </a:r>
          </a:p>
          <a:p>
            <a:pPr>
              <a:buClr>
                <a:schemeClr val="accent1"/>
              </a:buClr>
            </a:pPr>
            <a:r>
              <a:rPr lang="en-US" altLang="en-US" sz="2400">
                <a:solidFill>
                  <a:schemeClr val="tx2"/>
                </a:solidFill>
                <a:latin typeface="Arial" panose="020B0604020202020204" pitchFamily="34" charset="0"/>
                <a:cs typeface="Arial" panose="020B0604020202020204" pitchFamily="34" charset="0"/>
              </a:rPr>
              <a:t> Frequency</a:t>
            </a:r>
          </a:p>
        </p:txBody>
      </p:sp>
      <p:sp>
        <p:nvSpPr>
          <p:cNvPr id="5" name="TextBox 4">
            <a:extLst>
              <a:ext uri="{FF2B5EF4-FFF2-40B4-BE49-F238E27FC236}">
                <a16:creationId xmlns:a16="http://schemas.microsoft.com/office/drawing/2014/main" id="{F9956DA2-9830-4A30-9301-82AB74EB1847}"/>
              </a:ext>
            </a:extLst>
          </p:cNvPr>
          <p:cNvSpPr txBox="1">
            <a:spLocks noChangeArrowheads="1"/>
          </p:cNvSpPr>
          <p:nvPr/>
        </p:nvSpPr>
        <p:spPr bwMode="auto">
          <a:xfrm>
            <a:off x="5867400" y="4506913"/>
            <a:ext cx="289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cs typeface="Arial" panose="020B0604020202020204" pitchFamily="34" charset="0"/>
              </a:rPr>
              <a:t>Recommended</a:t>
            </a:r>
            <a:r>
              <a:rPr lang="en-US" altLang="en-US" sz="2800">
                <a:latin typeface="Arial" panose="020B0604020202020204" pitchFamily="34" charset="0"/>
                <a:cs typeface="Arial" panose="020B0604020202020204" pitchFamily="34" charset="0"/>
              </a:rPr>
              <a:t> Corrections</a:t>
            </a:r>
          </a:p>
        </p:txBody>
      </p:sp>
      <p:pic>
        <p:nvPicPr>
          <p:cNvPr id="6" name="Content Placeholder 3">
            <a:extLst>
              <a:ext uri="{FF2B5EF4-FFF2-40B4-BE49-F238E27FC236}">
                <a16:creationId xmlns:a16="http://schemas.microsoft.com/office/drawing/2014/main" id="{AB403FD1-68B2-4841-9764-FDBD3D83DB8B}"/>
              </a:ext>
            </a:extLst>
          </p:cNvPr>
          <p:cNvPicPr>
            <a:picLocks noChangeAspect="1"/>
          </p:cNvPicPr>
          <p:nvPr/>
        </p:nvPicPr>
        <p:blipFill>
          <a:blip r:embed="rId3">
            <a:extLst>
              <a:ext uri="{28A0092B-C50C-407E-A947-70E740481C1C}">
                <a14:useLocalDpi xmlns:a14="http://schemas.microsoft.com/office/drawing/2010/main" val="0"/>
              </a:ext>
            </a:extLst>
          </a:blip>
          <a:srcRect t="64986"/>
          <a:stretch>
            <a:fillRect/>
          </a:stretch>
        </p:blipFill>
        <p:spPr bwMode="auto">
          <a:xfrm>
            <a:off x="228600" y="3886200"/>
            <a:ext cx="54864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itle 2">
            <a:extLst>
              <a:ext uri="{FF2B5EF4-FFF2-40B4-BE49-F238E27FC236}">
                <a16:creationId xmlns:a16="http://schemas.microsoft.com/office/drawing/2014/main" id="{C6272FB0-234B-43EF-B248-E26BD1B3B89A}"/>
              </a:ext>
            </a:extLst>
          </p:cNvPr>
          <p:cNvSpPr txBox="1">
            <a:spLocks/>
          </p:cNvSpPr>
          <p:nvPr>
            <p:custDataLst>
              <p:tags r:id="rId1"/>
            </p:custDataLst>
          </p:nvPr>
        </p:nvSpPr>
        <p:spPr bwMode="auto">
          <a:xfrm>
            <a:off x="228600" y="239713"/>
            <a:ext cx="853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a:solidFill>
                  <a:schemeClr val="tx2"/>
                </a:solidFill>
                <a:latin typeface="Arial" panose="020B0604020202020204" pitchFamily="34" charset="0"/>
                <a:cs typeface="Arial" panose="020B0604020202020204" pitchFamily="34" charset="0"/>
              </a:rPr>
              <a:t>5-8 Sanitation Control Guide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2435E16-D52C-433D-8215-5034DDEF00F5}"/>
              </a:ext>
            </a:extLst>
          </p:cNvPr>
          <p:cNvSpPr txBox="1">
            <a:spLocks/>
          </p:cNvSpPr>
          <p:nvPr>
            <p:custDataLst>
              <p:tags r:id="rId1"/>
            </p:custDataLst>
          </p:nvPr>
        </p:nvSpPr>
        <p:spPr bwMode="auto">
          <a:xfrm>
            <a:off x="685800" y="355600"/>
            <a:ext cx="7632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 </a:t>
            </a:r>
            <a:r>
              <a:rPr lang="en-US" altLang="en-US" sz="3600">
                <a:solidFill>
                  <a:srgbClr val="0070C0"/>
                </a:solidFill>
                <a:latin typeface="Arial" panose="020B0604020202020204" pitchFamily="34" charset="0"/>
                <a:cs typeface="Arial" panose="020B0604020202020204" pitchFamily="34" charset="0"/>
              </a:rPr>
              <a:t>5-7 Daily Sanitation Control Record </a:t>
            </a:r>
            <a:br>
              <a:rPr lang="en-US" altLang="en-US" sz="3600">
                <a:solidFill>
                  <a:schemeClr val="tx2"/>
                </a:solidFill>
              </a:rPr>
            </a:br>
            <a:br>
              <a:rPr lang="en-US" altLang="en-US" sz="3600">
                <a:solidFill>
                  <a:schemeClr val="tx2"/>
                </a:solidFill>
              </a:rPr>
            </a:br>
            <a:endParaRPr lang="en-US" altLang="en-US" sz="3600">
              <a:solidFill>
                <a:schemeClr val="tx2"/>
              </a:solidFill>
            </a:endParaRPr>
          </a:p>
        </p:txBody>
      </p:sp>
      <p:pic>
        <p:nvPicPr>
          <p:cNvPr id="15363" name="Picture 2">
            <a:extLst>
              <a:ext uri="{FF2B5EF4-FFF2-40B4-BE49-F238E27FC236}">
                <a16:creationId xmlns:a16="http://schemas.microsoft.com/office/drawing/2014/main" id="{88CF3480-EED9-4BA7-86F1-87625A498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1260475"/>
            <a:ext cx="87884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Slide Number Placeholder 5">
            <a:extLst>
              <a:ext uri="{FF2B5EF4-FFF2-40B4-BE49-F238E27FC236}">
                <a16:creationId xmlns:a16="http://schemas.microsoft.com/office/drawing/2014/main" id="{4A0D47BB-AA0F-498C-8B2D-F1C10494CB75}"/>
              </a:ext>
            </a:extLst>
          </p:cNvPr>
          <p:cNvSpPr>
            <a:spLocks noGrp="1"/>
          </p:cNvSpPr>
          <p:nvPr>
            <p:ph type="sldNum" sz="quarter" idx="12"/>
            <p:custDataLst>
              <p:tags r:id="rId2"/>
            </p:custDataLst>
          </p:nvPr>
        </p:nvSpPr>
        <p:spPr>
          <a:xfrm>
            <a:off x="7620000" y="568801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BAF8758-FAA4-41BD-A15B-5026D5BEC903}" type="slidenum">
              <a:rPr lang="en-US" altLang="en-US" sz="1400" smtClean="0">
                <a:solidFill>
                  <a:schemeClr val="bg1"/>
                </a:solidFill>
                <a:latin typeface="Arial" panose="020B0604020202020204" pitchFamily="34" charset="0"/>
                <a:cs typeface="Arial" panose="020B0604020202020204" pitchFamily="34" charset="0"/>
              </a:rPr>
              <a:pPr>
                <a:spcBef>
                  <a:spcPct val="0"/>
                </a:spcBef>
                <a:buFontTx/>
                <a:buNone/>
              </a:pPr>
              <a:t>127</a:t>
            </a:fld>
            <a:endParaRPr lang="en-US" altLang="en-US" sz="140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D797382-3ED7-44AA-BC65-B29F22953211}"/>
              </a:ext>
            </a:extLst>
          </p:cNvPr>
          <p:cNvSpPr txBox="1">
            <a:spLocks/>
          </p:cNvSpPr>
          <p:nvPr>
            <p:custDataLst>
              <p:tags r:id="rId3"/>
            </p:custDataLst>
          </p:nvPr>
        </p:nvSpPr>
        <p:spPr>
          <a:xfrm>
            <a:off x="92075" y="4206875"/>
            <a:ext cx="3657600" cy="2559050"/>
          </a:xfrm>
          <a:prstGeom prst="rect">
            <a:avLst/>
          </a:prstGeom>
          <a:solidFill>
            <a:schemeClr val="bg2"/>
          </a:solidFill>
        </p:spPr>
        <p:txBody>
          <a:bodyPr tIns="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Tx/>
              <a:buNone/>
              <a:defRPr/>
            </a:pPr>
            <a:endParaRPr lang="en-US" sz="2400" dirty="0">
              <a:solidFill>
                <a:schemeClr val="bg2">
                  <a:lumMod val="10000"/>
                </a:schemeClr>
              </a:solidFill>
            </a:endParaRPr>
          </a:p>
          <a:p>
            <a:pPr lvl="1">
              <a:defRPr/>
            </a:pPr>
            <a:r>
              <a:rPr lang="en-US" sz="2400" dirty="0">
                <a:solidFill>
                  <a:schemeClr val="bg2">
                    <a:lumMod val="10000"/>
                  </a:schemeClr>
                </a:solidFill>
                <a:latin typeface="Arial" panose="020B0604020202020204" pitchFamily="34" charset="0"/>
                <a:cs typeface="Arial" panose="020B0604020202020204" pitchFamily="34" charset="0"/>
              </a:rPr>
              <a:t>Monitoring of sanitation  observations</a:t>
            </a:r>
          </a:p>
          <a:p>
            <a:pPr lvl="1">
              <a:defRPr/>
            </a:pPr>
            <a:r>
              <a:rPr lang="en-US" sz="2400" dirty="0">
                <a:solidFill>
                  <a:schemeClr val="bg2">
                    <a:lumMod val="10000"/>
                  </a:schemeClr>
                </a:solidFill>
                <a:latin typeface="Arial" panose="020B0604020202020204" pitchFamily="34" charset="0"/>
                <a:cs typeface="Arial" panose="020B0604020202020204" pitchFamily="34" charset="0"/>
              </a:rPr>
              <a:t>Frequencies</a:t>
            </a:r>
          </a:p>
          <a:p>
            <a:pPr lvl="1">
              <a:defRPr/>
            </a:pPr>
            <a:r>
              <a:rPr lang="en-US" sz="2400" dirty="0">
                <a:solidFill>
                  <a:schemeClr val="bg2">
                    <a:lumMod val="10000"/>
                  </a:schemeClr>
                </a:solidFill>
                <a:latin typeface="Arial" panose="020B0604020202020204" pitchFamily="34" charset="0"/>
                <a:cs typeface="Arial" panose="020B0604020202020204" pitchFamily="34" charset="0"/>
              </a:rPr>
              <a:t>Corrections taken</a:t>
            </a:r>
            <a:endParaRPr lang="en-US" sz="2400" dirty="0">
              <a:latin typeface="Arial" panose="020B0604020202020204" pitchFamily="34" charset="0"/>
              <a:cs typeface="Arial" panose="020B0604020202020204" pitchFamily="34" charset="0"/>
            </a:endParaRPr>
          </a:p>
          <a:p>
            <a:pPr marL="320675" lvl="1" indent="0">
              <a:buFontTx/>
              <a:buNone/>
              <a:defRPr/>
            </a:pPr>
            <a:endParaRPr lang="en-US" altLang="en-US" sz="2400" dirty="0"/>
          </a:p>
          <a:p>
            <a:pPr>
              <a:defRPr/>
            </a:pPr>
            <a:endParaRPr lang="en-US" altLang="en-US" sz="2800" dirty="0"/>
          </a:p>
          <a:p>
            <a:pPr>
              <a:defRPr/>
            </a:pPr>
            <a:endParaRPr lang="en-US" altLang="en-US" sz="2800" dirty="0"/>
          </a:p>
          <a:p>
            <a:pPr>
              <a:defRPr/>
            </a:pPr>
            <a:endParaRPr lang="en-US" altLang="en-US" sz="2800" dirty="0"/>
          </a:p>
          <a:p>
            <a:pPr>
              <a:defRPr/>
            </a:pPr>
            <a:endParaRPr lang="en-US" altLang="en-US" sz="2800" dirty="0"/>
          </a:p>
        </p:txBody>
      </p:sp>
      <p:grpSp>
        <p:nvGrpSpPr>
          <p:cNvPr id="15366" name="Group 7">
            <a:extLst>
              <a:ext uri="{FF2B5EF4-FFF2-40B4-BE49-F238E27FC236}">
                <a16:creationId xmlns:a16="http://schemas.microsoft.com/office/drawing/2014/main" id="{727D1E1F-CF2A-42D4-A1F2-F6A5B8DBA64D}"/>
              </a:ext>
            </a:extLst>
          </p:cNvPr>
          <p:cNvGrpSpPr>
            <a:grpSpLocks/>
          </p:cNvGrpSpPr>
          <p:nvPr/>
        </p:nvGrpSpPr>
        <p:grpSpPr bwMode="auto">
          <a:xfrm>
            <a:off x="3962400" y="4206875"/>
            <a:ext cx="4994275" cy="2659063"/>
            <a:chOff x="1752600" y="4800600"/>
            <a:chExt cx="4753922" cy="2659822"/>
          </a:xfrm>
        </p:grpSpPr>
        <p:grpSp>
          <p:nvGrpSpPr>
            <p:cNvPr id="15367" name="Group 8">
              <a:extLst>
                <a:ext uri="{FF2B5EF4-FFF2-40B4-BE49-F238E27FC236}">
                  <a16:creationId xmlns:a16="http://schemas.microsoft.com/office/drawing/2014/main" id="{E88E33DA-21C3-4151-B276-91F743BC9EF3}"/>
                </a:ext>
              </a:extLst>
            </p:cNvPr>
            <p:cNvGrpSpPr>
              <a:grpSpLocks/>
            </p:cNvGrpSpPr>
            <p:nvPr/>
          </p:nvGrpSpPr>
          <p:grpSpPr bwMode="auto">
            <a:xfrm>
              <a:off x="1752600" y="4800600"/>
              <a:ext cx="4753922" cy="2659822"/>
              <a:chOff x="1752600" y="4800600"/>
              <a:chExt cx="4753922" cy="2659822"/>
            </a:xfrm>
          </p:grpSpPr>
          <p:sp>
            <p:nvSpPr>
              <p:cNvPr id="15369" name="Content Placeholder 2">
                <a:extLst>
                  <a:ext uri="{FF2B5EF4-FFF2-40B4-BE49-F238E27FC236}">
                    <a16:creationId xmlns:a16="http://schemas.microsoft.com/office/drawing/2014/main" id="{13668AD9-C3F1-4FFD-91FB-2FC239789968}"/>
                  </a:ext>
                </a:extLst>
              </p:cNvPr>
              <p:cNvSpPr txBox="1">
                <a:spLocks/>
              </p:cNvSpPr>
              <p:nvPr/>
            </p:nvSpPr>
            <p:spPr bwMode="auto">
              <a:xfrm>
                <a:off x="1752600" y="4800600"/>
                <a:ext cx="4753922" cy="265982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73050" indent="-273050">
                  <a:spcBef>
                    <a:spcPct val="20000"/>
                  </a:spcBef>
                  <a:buChar char="•"/>
                  <a:defRPr sz="3200">
                    <a:solidFill>
                      <a:schemeClr val="tx1"/>
                    </a:solidFill>
                    <a:latin typeface="Times New Roman" panose="02020603050405020304" pitchFamily="18" charset="0"/>
                  </a:defRPr>
                </a:lvl1pPr>
                <a:lvl2pPr marL="593725" indent="-273050">
                  <a:spcBef>
                    <a:spcPct val="20000"/>
                  </a:spcBef>
                  <a:buChar char="–"/>
                  <a:defRPr sz="2800">
                    <a:solidFill>
                      <a:schemeClr val="tx1"/>
                    </a:solidFill>
                    <a:latin typeface="Times New Roman" panose="02020603050405020304" pitchFamily="18" charset="0"/>
                  </a:defRPr>
                </a:lvl2pPr>
                <a:lvl3pPr marL="639763">
                  <a:spcBef>
                    <a:spcPct val="20000"/>
                  </a:spcBef>
                  <a:buChar char="•"/>
                  <a:defRPr sz="2400">
                    <a:solidFill>
                      <a:schemeClr val="tx1"/>
                    </a:solidFill>
                    <a:latin typeface="Times New Roman" panose="02020603050405020304" pitchFamily="18" charset="0"/>
                  </a:defRPr>
                </a:lvl3pPr>
                <a:lvl4pPr marL="1143000" indent="-228600">
                  <a:spcBef>
                    <a:spcPct val="20000"/>
                  </a:spcBef>
                  <a:buChar char="–"/>
                  <a:defRPr sz="2000">
                    <a:solidFill>
                      <a:schemeClr val="tx1"/>
                    </a:solidFill>
                    <a:latin typeface="Times New Roman" panose="02020603050405020304" pitchFamily="18" charset="0"/>
                  </a:defRPr>
                </a:lvl4pPr>
                <a:lvl5pPr marL="1371600" indent="-228600">
                  <a:spcBef>
                    <a:spcPct val="20000"/>
                  </a:spcBef>
                  <a:buChar char="»"/>
                  <a:defRPr sz="2000">
                    <a:solidFill>
                      <a:schemeClr val="tx1"/>
                    </a:solidFill>
                    <a:latin typeface="Times New Roman" panose="02020603050405020304" pitchFamily="18" charset="0"/>
                  </a:defRPr>
                </a:lvl5pPr>
                <a:lvl6pPr marL="1828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286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743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200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buClr>
                    <a:schemeClr val="accent1"/>
                  </a:buClr>
                  <a:buFont typeface="Arial" panose="020B0604020202020204" pitchFamily="34" charset="0"/>
                  <a:buChar char="•"/>
                </a:pPr>
                <a:r>
                  <a:rPr lang="en-US" altLang="en-US" sz="2000">
                    <a:solidFill>
                      <a:schemeClr val="tx2"/>
                    </a:solidFill>
                    <a:latin typeface="Arial Rounded MT Bold" panose="020F0704030504030204" pitchFamily="34" charset="0"/>
                  </a:rPr>
                  <a:t>Satisfactory</a:t>
                </a:r>
              </a:p>
              <a:p>
                <a:pPr lvl="1" eaLnBrk="1" hangingPunct="1">
                  <a:buClr>
                    <a:schemeClr val="accent1"/>
                  </a:buClr>
                  <a:buFont typeface="Arial" panose="020B0604020202020204" pitchFamily="34" charset="0"/>
                  <a:buNone/>
                </a:pPr>
                <a:r>
                  <a:rPr lang="en-US" altLang="en-US" sz="2000">
                    <a:solidFill>
                      <a:schemeClr val="tx2"/>
                    </a:solidFill>
                    <a:latin typeface="Arial Rounded MT Bold" panose="020F0704030504030204" pitchFamily="34" charset="0"/>
                  </a:rPr>
                  <a:t>	</a:t>
                </a:r>
                <a:r>
                  <a:rPr lang="en-US" altLang="en-US" sz="2000">
                    <a:solidFill>
                      <a:srgbClr val="C00000"/>
                    </a:solidFill>
                    <a:latin typeface="Arial Rounded MT Bold" panose="020F0704030504030204" pitchFamily="34" charset="0"/>
                  </a:rPr>
                  <a:t> S,   Pass,  Yes, </a:t>
                </a:r>
              </a:p>
              <a:p>
                <a:pPr lvl="1" eaLnBrk="1" hangingPunct="1">
                  <a:buClr>
                    <a:schemeClr val="accent1"/>
                  </a:buClr>
                  <a:buFont typeface="Arial" panose="020B0604020202020204" pitchFamily="34" charset="0"/>
                  <a:buChar char="•"/>
                </a:pPr>
                <a:r>
                  <a:rPr lang="en-US" altLang="en-US" sz="2000">
                    <a:latin typeface="Arial Rounded MT Bold" panose="020F0704030504030204" pitchFamily="34" charset="0"/>
                  </a:rPr>
                  <a:t>Unsatisfactory</a:t>
                </a:r>
              </a:p>
              <a:p>
                <a:pPr lvl="2" eaLnBrk="1" hangingPunct="1">
                  <a:buClr>
                    <a:schemeClr val="accent1"/>
                  </a:buClr>
                  <a:buFontTx/>
                  <a:buNone/>
                </a:pPr>
                <a:r>
                  <a:rPr lang="en-US" altLang="en-US" sz="2000">
                    <a:latin typeface="Arial Rounded MT Bold" panose="020F0704030504030204" pitchFamily="34" charset="0"/>
                  </a:rPr>
                  <a:t>      </a:t>
                </a:r>
                <a:r>
                  <a:rPr lang="en-US" altLang="en-US" sz="2000">
                    <a:solidFill>
                      <a:schemeClr val="accent1"/>
                    </a:solidFill>
                    <a:latin typeface="Arial Rounded MT Bold" panose="020F0704030504030204" pitchFamily="34" charset="0"/>
                  </a:rPr>
                  <a:t>U, Fail,  No,  </a:t>
                </a:r>
              </a:p>
              <a:p>
                <a:pPr lvl="3" eaLnBrk="1" hangingPunct="1">
                  <a:buClr>
                    <a:schemeClr val="accent1"/>
                  </a:buClr>
                  <a:buFont typeface="Arial" panose="020B0604020202020204" pitchFamily="34" charset="0"/>
                  <a:buChar char="•"/>
                </a:pPr>
                <a:r>
                  <a:rPr lang="en-US" altLang="en-US">
                    <a:solidFill>
                      <a:schemeClr val="tx2"/>
                    </a:solidFill>
                    <a:latin typeface="Arial Rounded MT Bold" panose="020F0704030504030204" pitchFamily="34" charset="0"/>
                  </a:rPr>
                  <a:t>Must have a correction written on the records</a:t>
                </a:r>
              </a:p>
            </p:txBody>
          </p:sp>
          <p:pic>
            <p:nvPicPr>
              <p:cNvPr id="15370" name="Picture 4" descr="C:\Users\villalba\AppData\Local\Microsoft\Windows\Temporary Internet Files\Content.IE5\QI8RYU6N\check-mark[1].png">
                <a:extLst>
                  <a:ext uri="{FF2B5EF4-FFF2-40B4-BE49-F238E27FC236}">
                    <a16:creationId xmlns:a16="http://schemas.microsoft.com/office/drawing/2014/main" id="{5199842E-9AE8-455D-AE4F-748CFB9A93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775" y="5410200"/>
                <a:ext cx="230898" cy="2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8" name="Picture 5" descr="C:\Users\villalba\AppData\Local\Microsoft\Windows\Temporary Internet Files\Content.IE5\CYJZ4JFP\525px-X_mark.svg[1].png">
              <a:extLst>
                <a:ext uri="{FF2B5EF4-FFF2-40B4-BE49-F238E27FC236}">
                  <a16:creationId xmlns:a16="http://schemas.microsoft.com/office/drawing/2014/main" id="{9DAFBBA9-6BFC-4E4E-9105-9822EC9BA9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371297" y="6172200"/>
              <a:ext cx="191737" cy="21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B5B4C4C7-AA77-4B34-8B85-9D175A16F291}"/>
              </a:ext>
            </a:extLst>
          </p:cNvPr>
          <p:cNvSpPr txBox="1">
            <a:spLocks/>
          </p:cNvSpPr>
          <p:nvPr/>
        </p:nvSpPr>
        <p:spPr bwMode="auto">
          <a:xfrm>
            <a:off x="3886200" y="838200"/>
            <a:ext cx="518160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77500" lnSpcReduction="2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914" indent="-457200">
              <a:lnSpc>
                <a:spcPct val="150000"/>
              </a:lnSpc>
              <a:buFont typeface="+mj-lt"/>
              <a:buAutoNum type="alphaUcPeriod"/>
              <a:defRPr/>
            </a:pPr>
            <a:r>
              <a:rPr lang="en-US" dirty="0">
                <a:latin typeface="Arial" panose="020B0604020202020204" pitchFamily="34" charset="0"/>
                <a:cs typeface="Arial" panose="020B0604020202020204" pitchFamily="34" charset="0"/>
              </a:rPr>
              <a:t>Remove condensate from  affected area and then remove affected product   </a:t>
            </a:r>
          </a:p>
          <a:p>
            <a:pPr marL="454914" indent="-457200">
              <a:lnSpc>
                <a:spcPct val="150000"/>
              </a:lnSpc>
              <a:buFont typeface="+mj-lt"/>
              <a:buAutoNum type="alphaUcPeriod"/>
              <a:defRPr/>
            </a:pPr>
            <a:r>
              <a:rPr lang="en-US" dirty="0">
                <a:latin typeface="Arial" panose="020B0604020202020204" pitchFamily="34" charset="0"/>
                <a:cs typeface="Arial" panose="020B0604020202020204" pitchFamily="34" charset="0"/>
              </a:rPr>
              <a:t>Remove condensate from  affected area and record the results in monitoring record</a:t>
            </a:r>
          </a:p>
          <a:p>
            <a:pPr marL="454914" indent="-457200">
              <a:lnSpc>
                <a:spcPct val="150000"/>
              </a:lnSpc>
              <a:buFont typeface="+mj-lt"/>
              <a:buAutoNum type="alphaUcPeriod"/>
              <a:defRPr/>
            </a:pPr>
            <a:r>
              <a:rPr lang="en-US" dirty="0">
                <a:latin typeface="Arial" panose="020B0604020202020204" pitchFamily="34" charset="0"/>
                <a:cs typeface="Arial" panose="020B0604020202020204" pitchFamily="34" charset="0"/>
              </a:rPr>
              <a:t>Remove product; Remove condensate from  affected area; evaluate affected product; and record results in monitoring record; </a:t>
            </a:r>
          </a:p>
        </p:txBody>
      </p:sp>
      <p:sp>
        <p:nvSpPr>
          <p:cNvPr id="16387" name="Text Placeholder 4">
            <a:extLst>
              <a:ext uri="{FF2B5EF4-FFF2-40B4-BE49-F238E27FC236}">
                <a16:creationId xmlns:a16="http://schemas.microsoft.com/office/drawing/2014/main" id="{4EE19C88-D0D4-4C7A-A0CA-5136C1C84B15}"/>
              </a:ext>
            </a:extLst>
          </p:cNvPr>
          <p:cNvSpPr txBox="1">
            <a:spLocks/>
          </p:cNvSpPr>
          <p:nvPr/>
        </p:nvSpPr>
        <p:spPr bwMode="auto">
          <a:xfrm>
            <a:off x="152400" y="2133600"/>
            <a:ext cx="34909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a:latin typeface="Arial" panose="020B0604020202020204" pitchFamily="34" charset="0"/>
                <a:cs typeface="Arial" panose="020B0604020202020204" pitchFamily="34" charset="0"/>
              </a:rPr>
              <a:t>Condensation is found above the area where food is being processed. You should do the following: </a:t>
            </a:r>
          </a:p>
        </p:txBody>
      </p:sp>
      <p:pic>
        <p:nvPicPr>
          <p:cNvPr id="16388" name="Picture 4">
            <a:extLst>
              <a:ext uri="{FF2B5EF4-FFF2-40B4-BE49-F238E27FC236}">
                <a16:creationId xmlns:a16="http://schemas.microsoft.com/office/drawing/2014/main" id="{B24A3740-2B3C-4966-919C-5301C49F7D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4572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92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8" name="TextBox 17">
            <a:extLst>
              <a:ext uri="{FF2B5EF4-FFF2-40B4-BE49-F238E27FC236}">
                <a16:creationId xmlns:a16="http://schemas.microsoft.com/office/drawing/2014/main" id="{55465FD1-2250-457D-A183-8A659A4D300F}"/>
              </a:ext>
            </a:extLst>
          </p:cNvPr>
          <p:cNvSpPr txBox="1"/>
          <p:nvPr/>
        </p:nvSpPr>
        <p:spPr>
          <a:xfrm>
            <a:off x="836309" y="2380288"/>
            <a:ext cx="7772400" cy="1815882"/>
          </a:xfrm>
          <a:prstGeom prst="rect">
            <a:avLst/>
          </a:prstGeom>
          <a:noFill/>
        </p:spPr>
        <p:txBody>
          <a:bodyPr wrap="square" rtlCol="0">
            <a:spAutoFit/>
          </a:bodyPr>
          <a:lstStyle/>
          <a:p>
            <a:r>
              <a:rPr lang="en-US" sz="2800" dirty="0">
                <a:latin typeface="Calibri" panose="020F0502020204030204" pitchFamily="34" charset="0"/>
              </a:rPr>
              <a:t>The new requirements for assessing and monitoring the processing operations for ‘cross-contacts’ for potential food allergens can be simply incorporated as part of the routine SCP’s as taught in this course</a:t>
            </a:r>
          </a:p>
        </p:txBody>
      </p:sp>
      <p:sp>
        <p:nvSpPr>
          <p:cNvPr id="19" name="TextBox 18">
            <a:extLst>
              <a:ext uri="{FF2B5EF4-FFF2-40B4-BE49-F238E27FC236}">
                <a16:creationId xmlns:a16="http://schemas.microsoft.com/office/drawing/2014/main" id="{2E0AE498-4710-4B0E-9CF2-7323AC107766}"/>
              </a:ext>
            </a:extLst>
          </p:cNvPr>
          <p:cNvSpPr txBox="1"/>
          <p:nvPr/>
        </p:nvSpPr>
        <p:spPr>
          <a:xfrm>
            <a:off x="617706" y="1760452"/>
            <a:ext cx="6019800" cy="646331"/>
          </a:xfrm>
          <a:prstGeom prst="rect">
            <a:avLst/>
          </a:prstGeom>
          <a:noFill/>
        </p:spPr>
        <p:txBody>
          <a:bodyPr wrap="square" rtlCol="0">
            <a:spAutoFit/>
          </a:bodyPr>
          <a:lstStyle/>
          <a:p>
            <a:pPr algn="ctr"/>
            <a:r>
              <a:rPr lang="en-US" sz="3600" dirty="0">
                <a:latin typeface="Calibri" panose="020F0502020204030204" pitchFamily="34" charset="0"/>
              </a:rPr>
              <a:t>Monitoring for </a:t>
            </a:r>
            <a:r>
              <a:rPr lang="en-US" sz="3600" b="1" dirty="0">
                <a:latin typeface="Calibri" panose="020F0502020204030204" pitchFamily="34" charset="0"/>
              </a:rPr>
              <a:t>Cross-Contact</a:t>
            </a:r>
          </a:p>
        </p:txBody>
      </p:sp>
      <p:sp>
        <p:nvSpPr>
          <p:cNvPr id="6" name="TextBox 5">
            <a:extLst>
              <a:ext uri="{FF2B5EF4-FFF2-40B4-BE49-F238E27FC236}">
                <a16:creationId xmlns:a16="http://schemas.microsoft.com/office/drawing/2014/main" id="{BCC5A6E8-4F55-4B4D-8774-5993290210F4}"/>
              </a:ext>
            </a:extLst>
          </p:cNvPr>
          <p:cNvSpPr txBox="1"/>
          <p:nvPr/>
        </p:nvSpPr>
        <p:spPr>
          <a:xfrm>
            <a:off x="836309" y="4343400"/>
            <a:ext cx="8002891" cy="1631216"/>
          </a:xfrm>
          <a:prstGeom prst="rect">
            <a:avLst/>
          </a:prstGeom>
          <a:noFill/>
        </p:spPr>
        <p:txBody>
          <a:bodyPr wrap="square" rtlCol="0">
            <a:spAutoFit/>
          </a:bodyPr>
          <a:lstStyle/>
          <a:p>
            <a:r>
              <a:rPr lang="en-US" sz="3600" dirty="0">
                <a:latin typeface="Calibri" panose="020F0502020204030204" pitchFamily="34" charset="0"/>
              </a:rPr>
              <a:t>Eight Common Food Allergens:</a:t>
            </a:r>
            <a:br>
              <a:rPr lang="en-US" sz="3600" dirty="0">
                <a:latin typeface="Calibri" panose="020F0502020204030204" pitchFamily="34" charset="0"/>
              </a:rPr>
            </a:br>
            <a:r>
              <a:rPr lang="en-US" sz="3600" dirty="0">
                <a:latin typeface="Calibri" panose="020F0502020204030204" pitchFamily="34" charset="0"/>
              </a:rPr>
              <a:t>     </a:t>
            </a:r>
            <a:r>
              <a:rPr lang="en-US" sz="2800" dirty="0">
                <a:latin typeface="Calibri" panose="020F0502020204030204" pitchFamily="34" charset="0"/>
              </a:rPr>
              <a:t>Milk, Eggs, Fish, Crustaceans, Tree nuts, </a:t>
            </a:r>
            <a:br>
              <a:rPr lang="en-US" sz="2800" dirty="0">
                <a:latin typeface="Calibri" panose="020F0502020204030204" pitchFamily="34" charset="0"/>
              </a:rPr>
            </a:br>
            <a:r>
              <a:rPr lang="en-US" sz="2800" dirty="0">
                <a:latin typeface="Calibri" panose="020F0502020204030204" pitchFamily="34" charset="0"/>
              </a:rPr>
              <a:t>      Peanuts, Wheat, and Soybeans </a:t>
            </a:r>
            <a:endParaRPr lang="en-US" sz="3600" dirty="0">
              <a:latin typeface="Calibri" panose="020F0502020204030204" pitchFamily="34" charset="0"/>
            </a:endParaRPr>
          </a:p>
        </p:txBody>
      </p:sp>
      <p:sp>
        <p:nvSpPr>
          <p:cNvPr id="7" name="TextBox 6">
            <a:extLst>
              <a:ext uri="{FF2B5EF4-FFF2-40B4-BE49-F238E27FC236}">
                <a16:creationId xmlns:a16="http://schemas.microsoft.com/office/drawing/2014/main" id="{B51009D1-DBEE-4432-8403-8ACB324D7B0C}"/>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2002585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4A6A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10">
            <a:extLst>
              <a:ext uri="{FF2B5EF4-FFF2-40B4-BE49-F238E27FC236}">
                <a16:creationId xmlns:a16="http://schemas.microsoft.com/office/drawing/2014/main" id="{3AD2CB70-38AE-4FD8-B6A0-12BE92F5E0D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3">
            <a:extLst>
              <a:ext uri="{FF2B5EF4-FFF2-40B4-BE49-F238E27FC236}">
                <a16:creationId xmlns:a16="http://schemas.microsoft.com/office/drawing/2014/main" id="{6DD47B84-55EA-4E47-9C43-06516DACD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403475"/>
            <a:ext cx="5421313" cy="205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74057FA-A271-432A-A0A5-A05B4ACFC4AF}"/>
              </a:ext>
            </a:extLst>
          </p:cNvPr>
          <p:cNvSpPr txBox="1">
            <a:spLocks noChangeArrowheads="1"/>
          </p:cNvSpPr>
          <p:nvPr/>
        </p:nvSpPr>
        <p:spPr bwMode="auto">
          <a:xfrm>
            <a:off x="1104900" y="457200"/>
            <a:ext cx="6934200" cy="2057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sz="2800" b="1">
                <a:latin typeface="Arial" panose="020B0604020202020204" pitchFamily="34" charset="0"/>
              </a:rPr>
              <a:t>6-1.   Key Sanitation Condition No. 6:</a:t>
            </a:r>
          </a:p>
          <a:p>
            <a:pPr eaLnBrk="1" hangingPunct="1"/>
            <a:endParaRPr lang="en-US" altLang="en-US">
              <a:latin typeface="Arial" panose="020B0604020202020204" pitchFamily="34" charset="0"/>
              <a:sym typeface="Wingdings" panose="05000000000000000000" pitchFamily="2" charset="2"/>
            </a:endParaRPr>
          </a:p>
          <a:p>
            <a:pPr eaLnBrk="1" hangingPunct="1"/>
            <a:r>
              <a:rPr lang="en-US" altLang="en-US">
                <a:latin typeface="Arial" panose="020B0604020202020204" pitchFamily="34" charset="0"/>
                <a:sym typeface="Wingdings" panose="05000000000000000000" pitchFamily="2" charset="2"/>
              </a:rPr>
              <a:t>        </a:t>
            </a:r>
            <a:r>
              <a:rPr lang="en-US" altLang="en-US" sz="2800">
                <a:latin typeface="Arial" panose="020B0604020202020204" pitchFamily="34" charset="0"/>
                <a:sym typeface="Wingdings" panose="05000000000000000000" pitchFamily="2" charset="2"/>
              </a:rPr>
              <a:t>Proper labeling, storage and use </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of potential toxic compounds.</a:t>
            </a:r>
          </a:p>
        </p:txBody>
      </p:sp>
      <p:sp>
        <p:nvSpPr>
          <p:cNvPr id="4099" name="Text Box 2">
            <a:extLst>
              <a:ext uri="{FF2B5EF4-FFF2-40B4-BE49-F238E27FC236}">
                <a16:creationId xmlns:a16="http://schemas.microsoft.com/office/drawing/2014/main" id="{6498FFE0-70F1-4756-9BB0-135FC729C178}"/>
              </a:ext>
            </a:extLst>
          </p:cNvPr>
          <p:cNvSpPr txBox="1">
            <a:spLocks noChangeArrowheads="1"/>
          </p:cNvSpPr>
          <p:nvPr/>
        </p:nvSpPr>
        <p:spPr bwMode="auto">
          <a:xfrm>
            <a:off x="552450" y="3886200"/>
            <a:ext cx="8229600" cy="2362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2800" b="1">
              <a:latin typeface="Arial" panose="020B0604020202020204" pitchFamily="34" charset="0"/>
            </a:endParaRPr>
          </a:p>
          <a:p>
            <a:pPr eaLnBrk="1" hangingPunct="1"/>
            <a:r>
              <a:rPr lang="en-US" altLang="en-US" sz="2800" b="1">
                <a:latin typeface="Arial" panose="020B0604020202020204" pitchFamily="34" charset="0"/>
              </a:rPr>
              <a:t>6-2.   Goal:</a:t>
            </a:r>
          </a:p>
          <a:p>
            <a:pPr eaLnBrk="1" hangingPunct="1"/>
            <a:r>
              <a:rPr lang="en-US" altLang="en-US" sz="2800">
                <a:latin typeface="Arial" panose="020B0604020202020204" pitchFamily="34" charset="0"/>
                <a:sym typeface="Wingdings" panose="05000000000000000000" pitchFamily="2" charset="2"/>
              </a:rPr>
              <a:t>       To ensure that the labeling, storage</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and use of toxic compounds are</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adequate to protect food from contamination.</a:t>
            </a:r>
          </a:p>
        </p:txBody>
      </p:sp>
      <p:pic>
        <p:nvPicPr>
          <p:cNvPr id="4100" name="Picture 3">
            <a:extLst>
              <a:ext uri="{FF2B5EF4-FFF2-40B4-BE49-F238E27FC236}">
                <a16:creationId xmlns:a16="http://schemas.microsoft.com/office/drawing/2014/main" id="{DEAC553B-CE82-4FD0-A98C-75A8436D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19400"/>
            <a:ext cx="24574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57B910C8-4872-429C-A247-EB606C2ED976}"/>
              </a:ext>
            </a:extLst>
          </p:cNvPr>
          <p:cNvSpPr txBox="1">
            <a:spLocks noChangeArrowheads="1"/>
          </p:cNvSpPr>
          <p:nvPr/>
        </p:nvSpPr>
        <p:spPr bwMode="auto">
          <a:xfrm>
            <a:off x="1866900" y="1295400"/>
            <a:ext cx="5410200" cy="4038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b="1">
              <a:latin typeface="Arial" panose="020B0604020202020204" pitchFamily="34" charset="0"/>
            </a:endParaRPr>
          </a:p>
          <a:p>
            <a:pPr eaLnBrk="1" hangingPunct="1"/>
            <a:r>
              <a:rPr lang="en-US" altLang="en-US" sz="2800" b="1">
                <a:latin typeface="Arial" panose="020B0604020202020204" pitchFamily="34" charset="0"/>
              </a:rPr>
              <a:t>6-3.   ‘What’ to Monitor:</a:t>
            </a:r>
          </a:p>
          <a:p>
            <a:pPr eaLnBrk="1" hangingPunct="1"/>
            <a:endParaRPr lang="en-US" altLang="en-US" sz="2800">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Are toxic compounds: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properly labeled?</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properly stored?</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properly used?</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BCC7B3A0-FA95-4402-AB2F-360264B22F91}"/>
              </a:ext>
            </a:extLst>
          </p:cNvPr>
          <p:cNvSpPr txBox="1">
            <a:spLocks/>
          </p:cNvSpPr>
          <p:nvPr/>
        </p:nvSpPr>
        <p:spPr bwMode="auto">
          <a:xfrm>
            <a:off x="-228600" y="420688"/>
            <a:ext cx="7543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a:solidFill>
                  <a:schemeClr val="tx2"/>
                </a:solidFill>
                <a:latin typeface="Arial" panose="020B0604020202020204" pitchFamily="34" charset="0"/>
                <a:cs typeface="Arial" panose="020B0604020202020204" pitchFamily="34" charset="0"/>
              </a:rPr>
              <a:t>Types of Toxic Compounds</a:t>
            </a:r>
          </a:p>
        </p:txBody>
      </p:sp>
      <p:pic>
        <p:nvPicPr>
          <p:cNvPr id="6147" name="Picture 2">
            <a:extLst>
              <a:ext uri="{FF2B5EF4-FFF2-40B4-BE49-F238E27FC236}">
                <a16:creationId xmlns:a16="http://schemas.microsoft.com/office/drawing/2014/main" id="{7663B0D8-E206-4556-8B8C-F52C9E66E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88" y="1541463"/>
            <a:ext cx="3186112" cy="318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a:extLst>
              <a:ext uri="{FF2B5EF4-FFF2-40B4-BE49-F238E27FC236}">
                <a16:creationId xmlns:a16="http://schemas.microsoft.com/office/drawing/2014/main" id="{56BDC536-058E-437D-9716-418E45D1A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97413"/>
            <a:ext cx="21336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90D53550-6239-40BB-8974-EF65957E1A52}"/>
              </a:ext>
            </a:extLst>
          </p:cNvPr>
          <p:cNvSpPr txBox="1">
            <a:spLocks/>
          </p:cNvSpPr>
          <p:nvPr/>
        </p:nvSpPr>
        <p:spPr>
          <a:xfrm>
            <a:off x="484188" y="1676400"/>
            <a:ext cx="5029200" cy="44116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latin typeface="Arial" panose="020B0604020202020204" pitchFamily="34" charset="0"/>
                <a:cs typeface="Arial" panose="020B0604020202020204" pitchFamily="34" charset="0"/>
              </a:rPr>
              <a:t>Cleaners</a:t>
            </a:r>
          </a:p>
          <a:p>
            <a:pPr lvl="1">
              <a:defRPr/>
            </a:pPr>
            <a:r>
              <a:rPr lang="en-US" dirty="0">
                <a:latin typeface="Arial" panose="020B0604020202020204" pitchFamily="34" charset="0"/>
                <a:cs typeface="Arial" panose="020B0604020202020204" pitchFamily="34" charset="0"/>
              </a:rPr>
              <a:t>Hand soaps, Acid cleaners, floor, wall cleaners </a:t>
            </a:r>
          </a:p>
          <a:p>
            <a:pPr>
              <a:defRPr/>
            </a:pPr>
            <a:r>
              <a:rPr lang="en-US" sz="2800" dirty="0">
                <a:latin typeface="Arial" panose="020B0604020202020204" pitchFamily="34" charset="0"/>
                <a:cs typeface="Arial" panose="020B0604020202020204" pitchFamily="34" charset="0"/>
              </a:rPr>
              <a:t>Sanitizers </a:t>
            </a:r>
          </a:p>
          <a:p>
            <a:pPr>
              <a:defRPr/>
            </a:pPr>
            <a:r>
              <a:rPr lang="en-US" sz="2800" dirty="0">
                <a:latin typeface="Arial" panose="020B0604020202020204" pitchFamily="34" charset="0"/>
                <a:cs typeface="Arial" panose="020B0604020202020204" pitchFamily="34" charset="0"/>
              </a:rPr>
              <a:t>Machine Lubricants</a:t>
            </a:r>
          </a:p>
          <a:p>
            <a:pPr>
              <a:defRPr/>
            </a:pPr>
            <a:r>
              <a:rPr lang="en-US" sz="2800" dirty="0">
                <a:latin typeface="Arial" panose="020B0604020202020204" pitchFamily="34" charset="0"/>
                <a:cs typeface="Arial" panose="020B0604020202020204" pitchFamily="34" charset="0"/>
              </a:rPr>
              <a:t>Degreasers</a:t>
            </a:r>
          </a:p>
          <a:p>
            <a:pPr>
              <a:defRPr/>
            </a:pPr>
            <a:r>
              <a:rPr lang="en-US" sz="2800" dirty="0">
                <a:latin typeface="Arial" panose="020B0604020202020204" pitchFamily="34" charset="0"/>
                <a:cs typeface="Arial" panose="020B0604020202020204" pitchFamily="34" charset="0"/>
              </a:rPr>
              <a:t>Pesticides</a:t>
            </a:r>
          </a:p>
          <a:p>
            <a:pPr>
              <a:defRPr/>
            </a:pPr>
            <a:r>
              <a:rPr lang="en-US" sz="2800" dirty="0">
                <a:latin typeface="Arial" panose="020B0604020202020204" pitchFamily="34" charset="0"/>
                <a:cs typeface="Arial" panose="020B0604020202020204" pitchFamily="34" charset="0"/>
              </a:rPr>
              <a:t>Non-food grade chemicals</a:t>
            </a:r>
          </a:p>
          <a:p>
            <a:pPr>
              <a:defRPr/>
            </a:pPr>
            <a:endParaRPr lang="en-US" dirty="0"/>
          </a:p>
          <a:p>
            <a:pPr marL="0" indent="0">
              <a:buFontTx/>
              <a:buNone/>
              <a:defRPr/>
            </a:pPr>
            <a:endParaRPr lang="en-US" dirty="0"/>
          </a:p>
          <a:p>
            <a:pPr>
              <a:defRPr/>
            </a:pP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141E3D5-C793-4612-A824-CBB2E049DC58}"/>
              </a:ext>
            </a:extLst>
          </p:cNvPr>
          <p:cNvSpPr txBox="1">
            <a:spLocks noChangeArrowheads="1"/>
          </p:cNvSpPr>
          <p:nvPr/>
        </p:nvSpPr>
        <p:spPr bwMode="auto">
          <a:xfrm>
            <a:off x="2654300" y="419100"/>
            <a:ext cx="6248400" cy="6019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6-4. Proper Labeling of Containers:</a:t>
            </a:r>
          </a:p>
          <a:p>
            <a:pPr eaLnBrk="1" hangingPunct="1"/>
            <a:endParaRPr lang="en-US" altLang="en-US" b="1">
              <a:latin typeface="Arial" panose="020B0604020202020204" pitchFamily="34" charset="0"/>
            </a:endParaRPr>
          </a:p>
          <a:p>
            <a:pPr>
              <a:buFont typeface="Wingdings" panose="05000000000000000000" pitchFamily="2" charset="2"/>
              <a:buChar char="u"/>
            </a:pPr>
            <a:r>
              <a:rPr lang="en-US" altLang="en-US">
                <a:latin typeface="Arial" panose="020B0604020202020204" pitchFamily="34" charset="0"/>
                <a:sym typeface="Wingdings" panose="05000000000000000000" pitchFamily="2" charset="2"/>
              </a:rPr>
              <a:t>Original container labels should show:</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-Name of compound or solution in</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container;</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-Name and address of manufacturers</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or “Manufactured for” or “Packed for”</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or “distributed by” and appropriate</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approvals; and</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-Instructions for proper use.</a:t>
            </a:r>
          </a:p>
          <a:p>
            <a:pPr>
              <a:buFont typeface="Wingdings" panose="05000000000000000000" pitchFamily="2" charset="2"/>
              <a:buNone/>
            </a:pPr>
            <a:endParaRPr lang="en-US" altLang="en-US">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a:latin typeface="Arial" panose="020B0604020202020204" pitchFamily="34" charset="0"/>
                <a:sym typeface="Wingdings" panose="05000000000000000000" pitchFamily="2" charset="2"/>
              </a:rPr>
              <a:t>Working container labels must show:</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-Name of compound or solution in the </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container; and</a:t>
            </a:r>
          </a:p>
          <a:p>
            <a:pPr>
              <a:buFont typeface="Wingdings" panose="05000000000000000000" pitchFamily="2" charset="2"/>
              <a:buNone/>
            </a:pPr>
            <a:r>
              <a:rPr lang="en-US" altLang="en-US">
                <a:latin typeface="Arial" panose="020B0604020202020204" pitchFamily="34" charset="0"/>
                <a:sym typeface="Wingdings" panose="05000000000000000000" pitchFamily="2" charset="2"/>
              </a:rPr>
              <a:t>         -Instructions for proper use.</a:t>
            </a:r>
          </a:p>
        </p:txBody>
      </p:sp>
      <p:pic>
        <p:nvPicPr>
          <p:cNvPr id="7171" name="Picture 5">
            <a:extLst>
              <a:ext uri="{FF2B5EF4-FFF2-40B4-BE49-F238E27FC236}">
                <a16:creationId xmlns:a16="http://schemas.microsoft.com/office/drawing/2014/main" id="{616D0DAD-E003-46A8-8560-0B028FE14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2095500" cy="25908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6">
            <a:extLst>
              <a:ext uri="{FF2B5EF4-FFF2-40B4-BE49-F238E27FC236}">
                <a16:creationId xmlns:a16="http://schemas.microsoft.com/office/drawing/2014/main" id="{7D1E92E2-C0E2-450B-BD5F-780A79959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609600"/>
            <a:ext cx="2109788" cy="243205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C2A3D843-9AC6-4A85-BECB-DE667D43AC34}"/>
              </a:ext>
            </a:extLst>
          </p:cNvPr>
          <p:cNvSpPr txBox="1">
            <a:spLocks noChangeArrowheads="1"/>
          </p:cNvSpPr>
          <p:nvPr/>
        </p:nvSpPr>
        <p:spPr bwMode="auto">
          <a:xfrm>
            <a:off x="800100" y="609600"/>
            <a:ext cx="7543800" cy="3429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6-5.  Proper Storage of Toxic Compounds:</a:t>
            </a:r>
          </a:p>
          <a:p>
            <a:pPr eaLnBrk="1" hangingPunct="1"/>
            <a:endParaRPr lang="en-US" altLang="en-US" b="1">
              <a:latin typeface="Arial" panose="020B0604020202020204" pitchFamily="34" charset="0"/>
            </a:endParaRP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room with limited access;</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segregate food grade from non-food grade; and</a:t>
            </a:r>
          </a:p>
          <a:p>
            <a:pPr>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keep away from food equipment, utensils and</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other food contact items</a:t>
            </a:r>
          </a:p>
        </p:txBody>
      </p:sp>
      <p:pic>
        <p:nvPicPr>
          <p:cNvPr id="8195" name="Picture 3" descr="F:\PFiles\MSOffice\Clipart\standard\stddir3\in00384_.wmf">
            <a:extLst>
              <a:ext uri="{FF2B5EF4-FFF2-40B4-BE49-F238E27FC236}">
                <a16:creationId xmlns:a16="http://schemas.microsoft.com/office/drawing/2014/main" id="{7A00B316-4F44-4572-9763-F7B8892F0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02175"/>
            <a:ext cx="3962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a:extLst>
              <a:ext uri="{FF2B5EF4-FFF2-40B4-BE49-F238E27FC236}">
                <a16:creationId xmlns:a16="http://schemas.microsoft.com/office/drawing/2014/main" id="{0EDC5F64-9D4E-4815-A7A8-33964633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76738"/>
            <a:ext cx="3687763" cy="230981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E9B8946C-F9B6-4ADD-9020-EF393171B566}"/>
              </a:ext>
            </a:extLst>
          </p:cNvPr>
          <p:cNvGrpSpPr>
            <a:grpSpLocks/>
          </p:cNvGrpSpPr>
          <p:nvPr/>
        </p:nvGrpSpPr>
        <p:grpSpPr bwMode="auto">
          <a:xfrm>
            <a:off x="1524000" y="1219200"/>
            <a:ext cx="5867400" cy="3657600"/>
            <a:chOff x="1524000" y="1219200"/>
            <a:chExt cx="5867400" cy="3657600"/>
          </a:xfrm>
        </p:grpSpPr>
        <p:sp>
          <p:nvSpPr>
            <p:cNvPr id="9219" name="Text Box 2">
              <a:extLst>
                <a:ext uri="{FF2B5EF4-FFF2-40B4-BE49-F238E27FC236}">
                  <a16:creationId xmlns:a16="http://schemas.microsoft.com/office/drawing/2014/main" id="{0ACBCD83-3311-4378-B574-B5336CB1C6A5}"/>
                </a:ext>
              </a:extLst>
            </p:cNvPr>
            <p:cNvSpPr txBox="1">
              <a:spLocks noChangeArrowheads="1"/>
            </p:cNvSpPr>
            <p:nvPr/>
          </p:nvSpPr>
          <p:spPr bwMode="auto">
            <a:xfrm>
              <a:off x="1524000" y="1219200"/>
              <a:ext cx="5867400" cy="3657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b="1">
                  <a:latin typeface="Arial" panose="020B0604020202020204" pitchFamily="34" charset="0"/>
                </a:rPr>
                <a:t>6-6.                  </a:t>
              </a:r>
              <a:endParaRPr lang="en-US" altLang="en-US">
                <a:latin typeface="Arial" panose="020B0604020202020204" pitchFamily="34" charset="0"/>
                <a:sym typeface="Wingdings" panose="05000000000000000000" pitchFamily="2" charset="2"/>
              </a:endParaRPr>
            </a:p>
            <a:p>
              <a:pPr eaLnBrk="1" hangingPunct="1"/>
              <a:endParaRPr lang="en-US" altLang="en-US">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Containers used to </a:t>
              </a:r>
              <a:r>
                <a:rPr lang="en-US" altLang="en-US" sz="2800" u="sng">
                  <a:latin typeface="Arial" panose="020B0604020202020204" pitchFamily="34" charset="0"/>
                  <a:sym typeface="Wingdings" panose="05000000000000000000" pitchFamily="2" charset="2"/>
                </a:rPr>
                <a:t>hold</a:t>
              </a:r>
              <a:r>
                <a:rPr lang="en-US" altLang="en-US" sz="2800">
                  <a:latin typeface="Arial" panose="020B0604020202020204" pitchFamily="34" charset="0"/>
                  <a:sym typeface="Wingdings" panose="05000000000000000000" pitchFamily="2" charset="2"/>
                </a:rPr>
                <a:t> cleaners</a:t>
              </a:r>
            </a:p>
            <a:p>
              <a:pPr eaLnBrk="1" hangingPunct="1">
                <a:spcBef>
                  <a:spcPct val="50000"/>
                </a:spcBef>
              </a:pPr>
              <a:r>
                <a:rPr lang="en-US" altLang="en-US" sz="2800">
                  <a:latin typeface="Arial" panose="020B0604020202020204" pitchFamily="34" charset="0"/>
                  <a:sym typeface="Wingdings" panose="05000000000000000000" pitchFamily="2" charset="2"/>
                </a:rPr>
                <a:t>and sanitizers must </a:t>
              </a:r>
              <a:r>
                <a:rPr lang="en-US" altLang="en-US" sz="2800" u="sng">
                  <a:latin typeface="Arial" panose="020B0604020202020204" pitchFamily="34" charset="0"/>
                  <a:sym typeface="Wingdings" panose="05000000000000000000" pitchFamily="2" charset="2"/>
                </a:rPr>
                <a:t>not</a:t>
              </a:r>
              <a:r>
                <a:rPr lang="en-US" altLang="en-US" sz="2800">
                  <a:latin typeface="Arial" panose="020B0604020202020204" pitchFamily="34" charset="0"/>
                  <a:sym typeface="Wingdings" panose="05000000000000000000" pitchFamily="2" charset="2"/>
                </a:rPr>
                <a:t> be food</a:t>
              </a:r>
            </a:p>
            <a:p>
              <a:pPr eaLnBrk="1" hangingPunct="1">
                <a:spcBef>
                  <a:spcPct val="50000"/>
                </a:spcBef>
              </a:pPr>
              <a:r>
                <a:rPr lang="en-US" altLang="en-US" sz="2800">
                  <a:latin typeface="Arial" panose="020B0604020202020204" pitchFamily="34" charset="0"/>
                  <a:sym typeface="Wingdings" panose="05000000000000000000" pitchFamily="2" charset="2"/>
                </a:rPr>
                <a:t>containers that could inadvertently </a:t>
              </a:r>
            </a:p>
            <a:p>
              <a:pPr eaLnBrk="1" hangingPunct="1">
                <a:spcBef>
                  <a:spcPct val="50000"/>
                </a:spcBef>
              </a:pPr>
              <a:r>
                <a:rPr lang="en-US" altLang="en-US" sz="2800">
                  <a:latin typeface="Arial" panose="020B0604020202020204" pitchFamily="34" charset="0"/>
                  <a:sym typeface="Wingdings" panose="05000000000000000000" pitchFamily="2" charset="2"/>
                </a:rPr>
                <a:t>be used to pack a food product.</a:t>
              </a:r>
            </a:p>
          </p:txBody>
        </p:sp>
        <p:sp>
          <p:nvSpPr>
            <p:cNvPr id="9220" name="Text Box 4">
              <a:extLst>
                <a:ext uri="{FF2B5EF4-FFF2-40B4-BE49-F238E27FC236}">
                  <a16:creationId xmlns:a16="http://schemas.microsoft.com/office/drawing/2014/main" id="{A10EE8DE-0504-4485-9834-7EC84A9596AC}"/>
                </a:ext>
              </a:extLst>
            </p:cNvPr>
            <p:cNvSpPr txBox="1">
              <a:spLocks noChangeArrowheads="1"/>
            </p:cNvSpPr>
            <p:nvPr/>
          </p:nvSpPr>
          <p:spPr bwMode="auto">
            <a:xfrm>
              <a:off x="2362200" y="13716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4000" b="1">
                  <a:solidFill>
                    <a:srgbClr val="C00000"/>
                  </a:solidFill>
                  <a:latin typeface="Arial" panose="020B0604020202020204" pitchFamily="34" charset="0"/>
                </a:rPr>
                <a:t>NEVER !</a:t>
              </a:r>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FA929B8F-078F-48D4-B669-B1570D1458C7}"/>
              </a:ext>
            </a:extLst>
          </p:cNvPr>
          <p:cNvSpPr txBox="1">
            <a:spLocks noChangeArrowheads="1"/>
          </p:cNvSpPr>
          <p:nvPr/>
        </p:nvSpPr>
        <p:spPr bwMode="auto">
          <a:xfrm>
            <a:off x="838200" y="614363"/>
            <a:ext cx="7467600" cy="31432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6-7.   Proper Use of Compounds:</a:t>
            </a:r>
          </a:p>
          <a:p>
            <a:pPr eaLnBrk="1" hangingPunct="1"/>
            <a:endParaRPr lang="en-US" altLang="en-US" sz="2800">
              <a:latin typeface="Arial" panose="020B0604020202020204" pitchFamily="34" charset="0"/>
              <a:sym typeface="Wingdings" panose="05000000000000000000" pitchFamily="2" charset="2"/>
            </a:endParaRPr>
          </a:p>
          <a:p>
            <a:pPr eaLnBrk="1" hangingPunct="1"/>
            <a:r>
              <a:rPr lang="en-US" altLang="en-US">
                <a:latin typeface="Arial" panose="020B0604020202020204" pitchFamily="34" charset="0"/>
                <a:sym typeface="Wingdings" panose="05000000000000000000" pitchFamily="2" charset="2"/>
              </a:rPr>
              <a:t>   </a:t>
            </a:r>
            <a:r>
              <a:rPr lang="en-US" altLang="en-US" sz="2800">
                <a:latin typeface="Arial" panose="020B0604020202020204" pitchFamily="34" charset="0"/>
                <a:sym typeface="Wingdings" panose="05000000000000000000" pitchFamily="2" charset="2"/>
              </a:rPr>
              <a:t>According to manufacturer’s Instructions; </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and</a:t>
            </a:r>
          </a:p>
          <a:p>
            <a:pPr>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Procedure will not result in adulteration of products.</a:t>
            </a:r>
          </a:p>
        </p:txBody>
      </p:sp>
      <p:pic>
        <p:nvPicPr>
          <p:cNvPr id="10243" name="Picture 3">
            <a:extLst>
              <a:ext uri="{FF2B5EF4-FFF2-40B4-BE49-F238E27FC236}">
                <a16:creationId xmlns:a16="http://schemas.microsoft.com/office/drawing/2014/main" id="{DF417930-85DF-4CC4-AA1F-562BE3793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4264025"/>
            <a:ext cx="16510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4">
            <a:extLst>
              <a:ext uri="{FF2B5EF4-FFF2-40B4-BE49-F238E27FC236}">
                <a16:creationId xmlns:a16="http://schemas.microsoft.com/office/drawing/2014/main" id="{849E18C4-D9A8-4FFF-BF9F-2C1009370C67}"/>
              </a:ext>
            </a:extLst>
          </p:cNvPr>
          <p:cNvSpPr>
            <a:spLocks noChangeArrowheads="1"/>
          </p:cNvSpPr>
          <p:nvPr/>
        </p:nvSpPr>
        <p:spPr bwMode="auto">
          <a:xfrm>
            <a:off x="4572000" y="4540250"/>
            <a:ext cx="33528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solidFill>
                  <a:schemeClr val="accent2"/>
                </a:solidFill>
                <a:latin typeface="Arial" panose="020B0604020202020204" pitchFamily="34" charset="0"/>
              </a:rPr>
              <a:t>Manufacturer’s</a:t>
            </a:r>
          </a:p>
          <a:p>
            <a:pPr algn="ctr" eaLnBrk="1" hangingPunct="1">
              <a:spcBef>
                <a:spcPct val="50000"/>
              </a:spcBef>
              <a:buFontTx/>
              <a:buNone/>
            </a:pPr>
            <a:r>
              <a:rPr lang="en-US" altLang="en-US" sz="2800" b="1">
                <a:solidFill>
                  <a:schemeClr val="accent2"/>
                </a:solidFill>
                <a:latin typeface="Arial" panose="020B0604020202020204" pitchFamily="34" charset="0"/>
              </a:rPr>
              <a:t>Instructions</a:t>
            </a:r>
          </a:p>
        </p:txBody>
      </p:sp>
      <p:sp>
        <p:nvSpPr>
          <p:cNvPr id="10245" name="Line 5">
            <a:extLst>
              <a:ext uri="{FF2B5EF4-FFF2-40B4-BE49-F238E27FC236}">
                <a16:creationId xmlns:a16="http://schemas.microsoft.com/office/drawing/2014/main" id="{4508E6FA-D391-44DA-849B-A8F99425ABF6}"/>
              </a:ext>
            </a:extLst>
          </p:cNvPr>
          <p:cNvSpPr>
            <a:spLocks noChangeShapeType="1"/>
          </p:cNvSpPr>
          <p:nvPr/>
        </p:nvSpPr>
        <p:spPr bwMode="auto">
          <a:xfrm flipH="1">
            <a:off x="3657600" y="4997450"/>
            <a:ext cx="1320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9A9393D-1D76-4FEE-85F2-ECC2A17A3B3F}"/>
              </a:ext>
            </a:extLst>
          </p:cNvPr>
          <p:cNvSpPr txBox="1">
            <a:spLocks noChangeArrowheads="1"/>
          </p:cNvSpPr>
          <p:nvPr/>
        </p:nvSpPr>
        <p:spPr bwMode="auto">
          <a:xfrm>
            <a:off x="762000" y="1371600"/>
            <a:ext cx="7772400" cy="3200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b="1">
              <a:latin typeface="Arial" panose="020B0604020202020204" pitchFamily="34" charset="0"/>
            </a:endParaRPr>
          </a:p>
          <a:p>
            <a:pPr eaLnBrk="1" hangingPunct="1">
              <a:spcBef>
                <a:spcPct val="50000"/>
              </a:spcBef>
            </a:pPr>
            <a:r>
              <a:rPr lang="en-US" altLang="en-US" sz="2800" b="1">
                <a:latin typeface="Arial" panose="020B0604020202020204" pitchFamily="34" charset="0"/>
              </a:rPr>
              <a:t>6-8.  ‘When’ to Monitor:</a:t>
            </a:r>
          </a:p>
          <a:p>
            <a:pPr eaLnBrk="1" hangingPunct="1">
              <a:spcBef>
                <a:spcPct val="50000"/>
              </a:spcBef>
            </a:pPr>
            <a:r>
              <a:rPr lang="en-US" altLang="en-US" b="1">
                <a:latin typeface="Arial" panose="020B0604020202020204" pitchFamily="34" charset="0"/>
                <a:sym typeface="Wingdings" panose="05000000000000000000" pitchFamily="2" charset="2"/>
              </a:rPr>
              <a:t>  </a:t>
            </a:r>
            <a:r>
              <a:rPr lang="en-US" altLang="en-US">
                <a:latin typeface="Arial" panose="020B0604020202020204" pitchFamily="34" charset="0"/>
                <a:sym typeface="Wingdings" panose="05000000000000000000" pitchFamily="2" charset="2"/>
              </a:rPr>
              <a:t>with sufficient frequency to ensure conformance;</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recommend at least once per working day;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observe conditions and activities throughout the day.</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1309F2D3-9E2B-4C42-B96F-03A0900E4825}"/>
              </a:ext>
            </a:extLst>
          </p:cNvPr>
          <p:cNvSpPr txBox="1">
            <a:spLocks noChangeArrowheads="1"/>
          </p:cNvSpPr>
          <p:nvPr/>
        </p:nvSpPr>
        <p:spPr bwMode="auto">
          <a:xfrm>
            <a:off x="1219200" y="914400"/>
            <a:ext cx="7010400" cy="4648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b="1">
              <a:latin typeface="Arial" panose="020B0604020202020204" pitchFamily="34" charset="0"/>
            </a:endParaRPr>
          </a:p>
          <a:p>
            <a:pPr eaLnBrk="1" hangingPunct="1">
              <a:spcBef>
                <a:spcPct val="50000"/>
              </a:spcBef>
            </a:pPr>
            <a:r>
              <a:rPr lang="en-US" altLang="en-US" sz="2800" b="1">
                <a:latin typeface="Arial" panose="020B0604020202020204" pitchFamily="34" charset="0"/>
              </a:rPr>
              <a:t>6-9.   Possible Corrections</a:t>
            </a:r>
          </a:p>
          <a:p>
            <a:pPr eaLnBrk="1" hangingPunct="1">
              <a:spcBef>
                <a:spcPct val="50000"/>
              </a:spcBef>
            </a:pPr>
            <a:r>
              <a:rPr lang="en-US" altLang="en-US" b="1">
                <a:latin typeface="Arial" panose="020B0604020202020204" pitchFamily="34" charset="0"/>
                <a:sym typeface="Wingdings" panose="05000000000000000000" pitchFamily="2" charset="2"/>
              </a:rPr>
              <a:t>  </a:t>
            </a:r>
            <a:r>
              <a:rPr lang="en-US" altLang="en-US">
                <a:latin typeface="Arial" panose="020B0604020202020204" pitchFamily="34" charset="0"/>
                <a:sym typeface="Wingdings" panose="05000000000000000000" pitchFamily="2" charset="2"/>
              </a:rPr>
              <a:t>move incorrectly stored toxic compounds;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return to supplier if inadequately labeled;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correct labeling;</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destroy damaged containers;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assess safety of food;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reinforce training of employees.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9" name="TextBox 18">
            <a:extLst>
              <a:ext uri="{FF2B5EF4-FFF2-40B4-BE49-F238E27FC236}">
                <a16:creationId xmlns:a16="http://schemas.microsoft.com/office/drawing/2014/main" id="{2E0AE498-4710-4B0E-9CF2-7323AC107766}"/>
              </a:ext>
            </a:extLst>
          </p:cNvPr>
          <p:cNvSpPr txBox="1"/>
          <p:nvPr/>
        </p:nvSpPr>
        <p:spPr>
          <a:xfrm>
            <a:off x="1276350" y="1918710"/>
            <a:ext cx="6705600" cy="2554545"/>
          </a:xfrm>
          <a:prstGeom prst="rect">
            <a:avLst/>
          </a:prstGeom>
          <a:noFill/>
        </p:spPr>
        <p:txBody>
          <a:bodyPr wrap="square" rtlCol="0">
            <a:spAutoFit/>
          </a:bodyPr>
          <a:lstStyle/>
          <a:p>
            <a:pPr algn="ctr"/>
            <a:r>
              <a:rPr lang="en-US" sz="4000" dirty="0">
                <a:latin typeface="Calibri" panose="020F0502020204030204" pitchFamily="34" charset="0"/>
              </a:rPr>
              <a:t>Now that you understand </a:t>
            </a:r>
            <a:r>
              <a:rPr lang="en-US" sz="4000" b="1" dirty="0">
                <a:latin typeface="Calibri" panose="020F0502020204030204" pitchFamily="34" charset="0"/>
              </a:rPr>
              <a:t>WHY </a:t>
            </a:r>
            <a:r>
              <a:rPr lang="en-US" sz="4000" dirty="0">
                <a:latin typeface="Calibri" panose="020F0502020204030204" pitchFamily="34" charset="0"/>
              </a:rPr>
              <a:t>processors must maintain SCP’s</a:t>
            </a:r>
          </a:p>
          <a:p>
            <a:pPr algn="ctr"/>
            <a:endParaRPr lang="en-US" sz="4000" b="1" dirty="0">
              <a:latin typeface="Calibri" panose="020F0502020204030204" pitchFamily="34" charset="0"/>
            </a:endParaRPr>
          </a:p>
          <a:p>
            <a:pPr algn="ctr"/>
            <a:r>
              <a:rPr lang="en-US" sz="4000" dirty="0">
                <a:latin typeface="Calibri" panose="020F0502020204030204" pitchFamily="34" charset="0"/>
              </a:rPr>
              <a:t>Do you know </a:t>
            </a:r>
            <a:r>
              <a:rPr lang="en-US" sz="4000" b="1" dirty="0">
                <a:latin typeface="Calibri" panose="020F0502020204030204" pitchFamily="34" charset="0"/>
              </a:rPr>
              <a:t>HOW?</a:t>
            </a:r>
          </a:p>
        </p:txBody>
      </p:sp>
      <p:sp>
        <p:nvSpPr>
          <p:cNvPr id="7" name="TextBox 6">
            <a:extLst>
              <a:ext uri="{FF2B5EF4-FFF2-40B4-BE49-F238E27FC236}">
                <a16:creationId xmlns:a16="http://schemas.microsoft.com/office/drawing/2014/main" id="{B51009D1-DBEE-4432-8403-8ACB324D7B0C}"/>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
        <p:nvSpPr>
          <p:cNvPr id="8" name="TextBox 7">
            <a:extLst>
              <a:ext uri="{FF2B5EF4-FFF2-40B4-BE49-F238E27FC236}">
                <a16:creationId xmlns:a16="http://schemas.microsoft.com/office/drawing/2014/main" id="{D5A4FE06-1FDD-42A4-8AD8-4A4C7B6798AA}"/>
              </a:ext>
            </a:extLst>
          </p:cNvPr>
          <p:cNvSpPr txBox="1"/>
          <p:nvPr/>
        </p:nvSpPr>
        <p:spPr>
          <a:xfrm>
            <a:off x="1219200" y="4953000"/>
            <a:ext cx="6705600" cy="707886"/>
          </a:xfrm>
          <a:prstGeom prst="rect">
            <a:avLst/>
          </a:prstGeom>
          <a:noFill/>
        </p:spPr>
        <p:txBody>
          <a:bodyPr wrap="square" rtlCol="0">
            <a:spAutoFit/>
          </a:bodyPr>
          <a:lstStyle/>
          <a:p>
            <a:pPr algn="ctr"/>
            <a:r>
              <a:rPr lang="en-US" sz="4000" dirty="0">
                <a:latin typeface="Calibri" panose="020F0502020204030204" pitchFamily="34" charset="0"/>
              </a:rPr>
              <a:t>There is no one way!</a:t>
            </a:r>
            <a:endParaRPr lang="en-US" sz="4000" b="1" dirty="0">
              <a:latin typeface="Calibri" panose="020F0502020204030204" pitchFamily="34" charset="0"/>
            </a:endParaRPr>
          </a:p>
        </p:txBody>
      </p:sp>
      <p:grpSp>
        <p:nvGrpSpPr>
          <p:cNvPr id="5" name="Group 4">
            <a:extLst>
              <a:ext uri="{FF2B5EF4-FFF2-40B4-BE49-F238E27FC236}">
                <a16:creationId xmlns:a16="http://schemas.microsoft.com/office/drawing/2014/main" id="{0091C1C8-8D33-4DAD-A5F1-631C9A62D166}"/>
              </a:ext>
            </a:extLst>
          </p:cNvPr>
          <p:cNvGrpSpPr/>
          <p:nvPr/>
        </p:nvGrpSpPr>
        <p:grpSpPr>
          <a:xfrm>
            <a:off x="1104900" y="4659243"/>
            <a:ext cx="1143000" cy="1295400"/>
            <a:chOff x="1104900" y="4876483"/>
            <a:chExt cx="1143000" cy="1295400"/>
          </a:xfrm>
        </p:grpSpPr>
        <p:sp>
          <p:nvSpPr>
            <p:cNvPr id="3" name="Explosion: 8 Points 2">
              <a:extLst>
                <a:ext uri="{FF2B5EF4-FFF2-40B4-BE49-F238E27FC236}">
                  <a16:creationId xmlns:a16="http://schemas.microsoft.com/office/drawing/2014/main" id="{AC8D5108-0494-4D37-B6CA-CB8D403DB864}"/>
                </a:ext>
              </a:extLst>
            </p:cNvPr>
            <p:cNvSpPr/>
            <p:nvPr/>
          </p:nvSpPr>
          <p:spPr>
            <a:xfrm>
              <a:off x="1104900" y="4876483"/>
              <a:ext cx="1143000" cy="129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6D77DA-0CBB-4846-82EA-1A7EDC7E1531}"/>
                </a:ext>
              </a:extLst>
            </p:cNvPr>
            <p:cNvSpPr txBox="1"/>
            <p:nvPr/>
          </p:nvSpPr>
          <p:spPr>
            <a:xfrm>
              <a:off x="1276350" y="5208104"/>
              <a:ext cx="800100" cy="646331"/>
            </a:xfrm>
            <a:prstGeom prst="rect">
              <a:avLst/>
            </a:prstGeom>
            <a:noFill/>
          </p:spPr>
          <p:txBody>
            <a:bodyPr wrap="square" rtlCol="0">
              <a:spAutoFit/>
            </a:bodyPr>
            <a:lstStyle/>
            <a:p>
              <a:r>
                <a:rPr lang="en-US" sz="3600" b="1" dirty="0">
                  <a:solidFill>
                    <a:srgbClr val="C00000"/>
                  </a:solidFill>
                  <a:latin typeface="Calibri" panose="020F0502020204030204" pitchFamily="34" charset="0"/>
                </a:rPr>
                <a:t>TIP</a:t>
              </a:r>
            </a:p>
          </p:txBody>
        </p:sp>
      </p:grpSp>
    </p:spTree>
    <p:extLst>
      <p:ext uri="{BB962C8B-B14F-4D97-AF65-F5344CB8AC3E}">
        <p14:creationId xmlns:p14="http://schemas.microsoft.com/office/powerpoint/2010/main" val="38548199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B9E85AF-C422-49C4-813B-6500CBFF891A}"/>
              </a:ext>
            </a:extLst>
          </p:cNvPr>
          <p:cNvSpPr txBox="1">
            <a:spLocks/>
          </p:cNvSpPr>
          <p:nvPr/>
        </p:nvSpPr>
        <p:spPr bwMode="auto">
          <a:xfrm>
            <a:off x="777875" y="981075"/>
            <a:ext cx="754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rgbClr val="0070C0"/>
                </a:solidFill>
                <a:latin typeface="Arial" panose="020B0604020202020204" pitchFamily="34" charset="0"/>
                <a:cs typeface="Arial" panose="020B0604020202020204" pitchFamily="34" charset="0"/>
              </a:rPr>
              <a:t>Monitoring and Correction Records </a:t>
            </a:r>
          </a:p>
        </p:txBody>
      </p:sp>
      <p:sp>
        <p:nvSpPr>
          <p:cNvPr id="3" name="Text Placeholder 4">
            <a:extLst>
              <a:ext uri="{FF2B5EF4-FFF2-40B4-BE49-F238E27FC236}">
                <a16:creationId xmlns:a16="http://schemas.microsoft.com/office/drawing/2014/main" id="{0872EBA8-BF29-4E27-8410-3507186A6BC4}"/>
              </a:ext>
            </a:extLst>
          </p:cNvPr>
          <p:cNvSpPr txBox="1">
            <a:spLocks/>
          </p:cNvSpPr>
          <p:nvPr/>
        </p:nvSpPr>
        <p:spPr>
          <a:xfrm>
            <a:off x="304800" y="2819400"/>
            <a:ext cx="8915400" cy="2133600"/>
          </a:xfrm>
          <a:prstGeom prst="rect">
            <a:avLst/>
          </a:prstGeom>
        </p:spPr>
        <p:txBody>
          <a:bodyPr>
            <a:normAutofit fontScale="77500" lnSpcReduction="200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Arial" panose="020B0604020202020204" pitchFamily="34" charset="0"/>
              <a:buChar char="•"/>
              <a:defRPr/>
            </a:pPr>
            <a:r>
              <a:rPr lang="en-US" altLang="en-US" sz="3600" dirty="0">
                <a:latin typeface="Arial" panose="020B0604020202020204" pitchFamily="34" charset="0"/>
                <a:cs typeface="Arial" panose="020B0604020202020204" pitchFamily="34" charset="0"/>
              </a:rPr>
              <a:t>Monitoring and corrections to sanitation deficiencies must be documented.</a:t>
            </a:r>
          </a:p>
          <a:p>
            <a:pPr marL="914400" lvl="1" indent="-457200">
              <a:buFont typeface="Arial" panose="020B0604020202020204" pitchFamily="34" charset="0"/>
              <a:buChar char="•"/>
              <a:defRPr/>
            </a:pPr>
            <a:endParaRPr lang="en-US" altLang="en-US" sz="36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defRPr/>
            </a:pPr>
            <a:r>
              <a:rPr lang="en-US" altLang="en-US" sz="3600" dirty="0">
                <a:latin typeface="Arial" panose="020B0604020202020204" pitchFamily="34" charset="0"/>
                <a:cs typeface="Arial" panose="020B0604020202020204" pitchFamily="34" charset="0"/>
              </a:rPr>
              <a:t>Records available for State/Federal Inspection</a:t>
            </a:r>
          </a:p>
          <a:p>
            <a:pPr>
              <a:defRPr/>
            </a:pP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96AD-E628-4D51-82D8-8F8DFE9DAC04}"/>
              </a:ext>
            </a:extLst>
          </p:cNvPr>
          <p:cNvSpPr txBox="1">
            <a:spLocks/>
          </p:cNvSpPr>
          <p:nvPr/>
        </p:nvSpPr>
        <p:spPr>
          <a:xfrm>
            <a:off x="228600" y="603250"/>
            <a:ext cx="8534400" cy="7921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rgbClr val="002060"/>
                </a:solidFill>
              </a:rPr>
              <a:t> </a:t>
            </a:r>
            <a:r>
              <a:rPr lang="en-US" altLang="en-US" sz="3200" dirty="0">
                <a:solidFill>
                  <a:srgbClr val="002060"/>
                </a:solidFill>
                <a:latin typeface="Arial" panose="020B0604020202020204" pitchFamily="34" charset="0"/>
                <a:cs typeface="Arial" panose="020B0604020202020204" pitchFamily="34" charset="0"/>
              </a:rPr>
              <a:t>Explain: Daily Sanitation Records (page 6-8)</a:t>
            </a:r>
            <a:endParaRPr lang="en-US" sz="3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682C4C-2844-4C2A-999D-DED920CC2D2E}"/>
              </a:ext>
            </a:extLst>
          </p:cNvPr>
          <p:cNvSpPr txBox="1">
            <a:spLocks/>
          </p:cNvSpPr>
          <p:nvPr/>
        </p:nvSpPr>
        <p:spPr>
          <a:xfrm>
            <a:off x="304800" y="1447800"/>
            <a:ext cx="3810000" cy="48768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endParaRPr lang="en-US" altLang="en-US" sz="2000"/>
          </a:p>
          <a:p>
            <a:pPr marL="457200" indent="-457200">
              <a:defRPr/>
            </a:pPr>
            <a:endParaRPr lang="en-US" altLang="en-US" sz="2000"/>
          </a:p>
          <a:p>
            <a:pPr marL="857250" lvl="1" indent="-457200">
              <a:defRPr/>
            </a:pPr>
            <a:endParaRPr lang="en-US" altLang="en-US" sz="1600"/>
          </a:p>
          <a:p>
            <a:pPr marL="457200" indent="-457200">
              <a:defRPr/>
            </a:pPr>
            <a:endParaRPr lang="en-US" altLang="en-US" sz="2000"/>
          </a:p>
          <a:p>
            <a:pPr>
              <a:defRPr/>
            </a:pPr>
            <a:endParaRPr lang="en-US" altLang="en-US" sz="1000"/>
          </a:p>
          <a:p>
            <a:pPr>
              <a:defRPr/>
            </a:pPr>
            <a:endParaRPr lang="en-US" altLang="en-US"/>
          </a:p>
          <a:p>
            <a:pPr>
              <a:defRPr/>
            </a:pPr>
            <a:endParaRPr lang="en-US" dirty="0"/>
          </a:p>
        </p:txBody>
      </p:sp>
      <p:sp>
        <p:nvSpPr>
          <p:cNvPr id="14340" name="Slide Number Placeholder 5">
            <a:extLst>
              <a:ext uri="{FF2B5EF4-FFF2-40B4-BE49-F238E27FC236}">
                <a16:creationId xmlns:a16="http://schemas.microsoft.com/office/drawing/2014/main" id="{EB5C6798-E427-40C5-927D-B29B045440F9}"/>
              </a:ext>
            </a:extLst>
          </p:cNvPr>
          <p:cNvSpPr>
            <a:spLocks noGrp="1"/>
          </p:cNvSpPr>
          <p:nvPr>
            <p:ph type="sldNum" sz="quarter" idx="12"/>
          </p:nvPr>
        </p:nvSpPr>
        <p:spPr>
          <a:xfrm>
            <a:off x="6248400" y="62087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1D84A394-FEBB-4D1C-8A20-7B6D1103362A}" type="slidenum">
              <a:rPr lang="en-US" altLang="en-US" sz="1400" smtClean="0">
                <a:solidFill>
                  <a:schemeClr val="bg1"/>
                </a:solidFill>
                <a:latin typeface="Arial" panose="020B0604020202020204" pitchFamily="34" charset="0"/>
              </a:rPr>
              <a:pPr algn="l">
                <a:spcBef>
                  <a:spcPct val="0"/>
                </a:spcBef>
                <a:buFontTx/>
                <a:buNone/>
              </a:pPr>
              <a:t>141</a:t>
            </a:fld>
            <a:endParaRPr lang="en-US" altLang="en-US" sz="1400">
              <a:solidFill>
                <a:schemeClr val="bg1"/>
              </a:solidFill>
              <a:latin typeface="Arial" panose="020B0604020202020204" pitchFamily="34" charset="0"/>
            </a:endParaRPr>
          </a:p>
        </p:txBody>
      </p:sp>
      <p:pic>
        <p:nvPicPr>
          <p:cNvPr id="14341" name="Picture 3">
            <a:extLst>
              <a:ext uri="{FF2B5EF4-FFF2-40B4-BE49-F238E27FC236}">
                <a16:creationId xmlns:a16="http://schemas.microsoft.com/office/drawing/2014/main" id="{8A8ABD1F-1142-40E7-88A9-AFDDE251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2057400"/>
            <a:ext cx="81089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45D1F28-A423-4B1E-A84F-10634BB2DBF7}"/>
              </a:ext>
            </a:extLst>
          </p:cNvPr>
          <p:cNvSpPr txBox="1">
            <a:spLocks noChangeArrowheads="1"/>
          </p:cNvSpPr>
          <p:nvPr/>
        </p:nvSpPr>
        <p:spPr>
          <a:xfrm>
            <a:off x="239713" y="2338388"/>
            <a:ext cx="2292350" cy="25146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altLang="en-US" sz="2400" dirty="0">
                <a:latin typeface="Arial" panose="020B0604020202020204" pitchFamily="34" charset="0"/>
                <a:cs typeface="Arial" panose="020B0604020202020204" pitchFamily="34" charset="0"/>
              </a:rPr>
              <a:t>Monitoring </a:t>
            </a:r>
          </a:p>
          <a:p>
            <a:pPr eaLnBrk="1" hangingPunct="1">
              <a:defRPr/>
            </a:pPr>
            <a:r>
              <a:rPr lang="en-US" altLang="en-US" sz="2400" dirty="0">
                <a:latin typeface="Arial" panose="020B0604020202020204" pitchFamily="34" charset="0"/>
                <a:cs typeface="Arial" panose="020B0604020202020204" pitchFamily="34" charset="0"/>
              </a:rPr>
              <a:t>What </a:t>
            </a:r>
          </a:p>
          <a:p>
            <a:pPr eaLnBrk="1" hangingPunct="1">
              <a:defRPr/>
            </a:pPr>
            <a:r>
              <a:rPr lang="en-US" altLang="en-US" sz="2400" dirty="0">
                <a:latin typeface="Arial" panose="020B0604020202020204" pitchFamily="34" charset="0"/>
                <a:cs typeface="Arial" panose="020B0604020202020204" pitchFamily="34" charset="0"/>
              </a:rPr>
              <a:t>How</a:t>
            </a:r>
          </a:p>
          <a:p>
            <a:pPr eaLnBrk="1" hangingPunct="1">
              <a:defRPr/>
            </a:pPr>
            <a:r>
              <a:rPr lang="en-US" altLang="en-US" sz="2400" dirty="0">
                <a:latin typeface="Arial" panose="020B0604020202020204" pitchFamily="34" charset="0"/>
                <a:cs typeface="Arial" panose="020B0604020202020204" pitchFamily="34" charset="0"/>
              </a:rPr>
              <a:t>Frequency</a:t>
            </a:r>
          </a:p>
        </p:txBody>
      </p:sp>
      <p:pic>
        <p:nvPicPr>
          <p:cNvPr id="15363" name="Picture 2">
            <a:extLst>
              <a:ext uri="{FF2B5EF4-FFF2-40B4-BE49-F238E27FC236}">
                <a16:creationId xmlns:a16="http://schemas.microsoft.com/office/drawing/2014/main" id="{C0F67257-6B5C-44AA-8BBE-410D4328D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736725"/>
            <a:ext cx="65246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4CE4CB2-E5B2-409E-A3B7-D3CC9A94952D}"/>
              </a:ext>
            </a:extLst>
          </p:cNvPr>
          <p:cNvSpPr txBox="1">
            <a:spLocks noChangeArrowheads="1"/>
          </p:cNvSpPr>
          <p:nvPr/>
        </p:nvSpPr>
        <p:spPr bwMode="auto">
          <a:xfrm>
            <a:off x="125413" y="4343400"/>
            <a:ext cx="2466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cs typeface="Arial" panose="020B0604020202020204" pitchFamily="34" charset="0"/>
              </a:rPr>
              <a:t>Recommended Corrections</a:t>
            </a:r>
          </a:p>
        </p:txBody>
      </p:sp>
      <p:pic>
        <p:nvPicPr>
          <p:cNvPr id="6" name="Picture 2">
            <a:extLst>
              <a:ext uri="{FF2B5EF4-FFF2-40B4-BE49-F238E27FC236}">
                <a16:creationId xmlns:a16="http://schemas.microsoft.com/office/drawing/2014/main" id="{078B2FE0-A10D-4ECE-8145-2D2BD2153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3352800"/>
            <a:ext cx="6386512" cy="290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6" name="Rectangle 4">
            <a:extLst>
              <a:ext uri="{FF2B5EF4-FFF2-40B4-BE49-F238E27FC236}">
                <a16:creationId xmlns:a16="http://schemas.microsoft.com/office/drawing/2014/main" id="{5DB6FEB3-9879-4559-9F65-3EA9DB7A44A2}"/>
              </a:ext>
            </a:extLst>
          </p:cNvPr>
          <p:cNvSpPr txBox="1">
            <a:spLocks noChangeArrowheads="1"/>
          </p:cNvSpPr>
          <p:nvPr/>
        </p:nvSpPr>
        <p:spPr bwMode="auto">
          <a:xfrm>
            <a:off x="-381000" y="422275"/>
            <a:ext cx="1000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rgbClr val="0070C0"/>
                </a:solidFill>
                <a:latin typeface="Arial" panose="020B0604020202020204" pitchFamily="34" charset="0"/>
                <a:cs typeface="Arial" panose="020B0604020202020204" pitchFamily="34" charset="0"/>
              </a:rPr>
              <a:t>Explain: Sanitation Control Guide (page 6-12)</a:t>
            </a:r>
            <a:r>
              <a:rPr lang="en-US" altLang="en-US" sz="440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4">
            <a:extLst>
              <a:ext uri="{FF2B5EF4-FFF2-40B4-BE49-F238E27FC236}">
                <a16:creationId xmlns:a16="http://schemas.microsoft.com/office/drawing/2014/main" id="{ED2120F6-E4AA-484C-B761-7F9CCBBCE301}"/>
              </a:ext>
            </a:extLst>
          </p:cNvPr>
          <p:cNvSpPr txBox="1">
            <a:spLocks/>
          </p:cNvSpPr>
          <p:nvPr/>
        </p:nvSpPr>
        <p:spPr bwMode="auto">
          <a:xfrm>
            <a:off x="666750" y="2030413"/>
            <a:ext cx="77104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latin typeface="Arial" panose="020B0604020202020204" pitchFamily="34" charset="0"/>
                <a:cs typeface="Arial" panose="020B0604020202020204" pitchFamily="34" charset="0"/>
              </a:rPr>
              <a:t>Labeling of cleaning compounds should have the following information:  </a:t>
            </a:r>
          </a:p>
        </p:txBody>
      </p:sp>
      <p:sp>
        <p:nvSpPr>
          <p:cNvPr id="16387" name="Content Placeholder 5">
            <a:extLst>
              <a:ext uri="{FF2B5EF4-FFF2-40B4-BE49-F238E27FC236}">
                <a16:creationId xmlns:a16="http://schemas.microsoft.com/office/drawing/2014/main" id="{7CAD4A21-5762-419B-9875-E930B4616D0F}"/>
              </a:ext>
            </a:extLst>
          </p:cNvPr>
          <p:cNvSpPr txBox="1">
            <a:spLocks/>
          </p:cNvSpPr>
          <p:nvPr/>
        </p:nvSpPr>
        <p:spPr bwMode="auto">
          <a:xfrm>
            <a:off x="909638" y="3429000"/>
            <a:ext cx="746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Times New Roman" panose="02020603050405020304" pitchFamily="18" charset="0"/>
              <a:buAutoNum type="alphaUcPeriod"/>
            </a:pPr>
            <a:r>
              <a:rPr lang="en-US" altLang="en-US" sz="2800">
                <a:latin typeface="Arial" panose="020B0604020202020204" pitchFamily="34" charset="0"/>
                <a:cs typeface="Arial" panose="020B0604020202020204" pitchFamily="34" charset="0"/>
              </a:rPr>
              <a:t> Name of the compound  and  instructions </a:t>
            </a:r>
            <a:br>
              <a:rPr lang="en-US" altLang="en-US" sz="2800">
                <a:latin typeface="Arial" panose="020B0604020202020204" pitchFamily="34" charset="0"/>
                <a:cs typeface="Arial" panose="020B0604020202020204" pitchFamily="34" charset="0"/>
              </a:rPr>
            </a:br>
            <a:r>
              <a:rPr lang="en-US" altLang="en-US" sz="2800">
                <a:latin typeface="Arial" panose="020B0604020202020204" pitchFamily="34" charset="0"/>
                <a:cs typeface="Arial" panose="020B0604020202020204" pitchFamily="34" charset="0"/>
              </a:rPr>
              <a:t>      for use</a:t>
            </a:r>
          </a:p>
          <a:p>
            <a:pPr>
              <a:spcBef>
                <a:spcPct val="0"/>
              </a:spcBef>
              <a:buFont typeface="Times New Roman" panose="02020603050405020304" pitchFamily="18" charset="0"/>
              <a:buAutoNum type="alphaUcPeriod"/>
            </a:pPr>
            <a:endParaRPr lang="en-US" altLang="en-US" sz="2800">
              <a:latin typeface="Arial" panose="020B0604020202020204" pitchFamily="34" charset="0"/>
              <a:cs typeface="Arial" panose="020B0604020202020204" pitchFamily="34" charset="0"/>
            </a:endParaRPr>
          </a:p>
          <a:p>
            <a:pPr>
              <a:spcBef>
                <a:spcPct val="0"/>
              </a:spcBef>
              <a:buFont typeface="Times New Roman" panose="02020603050405020304" pitchFamily="18" charset="0"/>
              <a:buAutoNum type="alphaUcPeriod"/>
            </a:pPr>
            <a:r>
              <a:rPr lang="en-US" altLang="en-US" sz="2800">
                <a:latin typeface="Arial" panose="020B0604020202020204" pitchFamily="34" charset="0"/>
                <a:cs typeface="Arial" panose="020B0604020202020204" pitchFamily="34" charset="0"/>
              </a:rPr>
              <a:t>Name and address of manufacturer.</a:t>
            </a:r>
          </a:p>
          <a:p>
            <a:pPr>
              <a:spcBef>
                <a:spcPct val="0"/>
              </a:spcBef>
              <a:buFont typeface="Times New Roman" panose="02020603050405020304" pitchFamily="18" charset="0"/>
              <a:buAutoNum type="alphaUcPeriod"/>
            </a:pPr>
            <a:endParaRPr lang="en-US" altLang="en-US" sz="2800">
              <a:latin typeface="Arial" panose="020B0604020202020204" pitchFamily="34" charset="0"/>
              <a:cs typeface="Arial" panose="020B0604020202020204" pitchFamily="34" charset="0"/>
            </a:endParaRPr>
          </a:p>
          <a:p>
            <a:pPr>
              <a:spcBef>
                <a:spcPct val="0"/>
              </a:spcBef>
              <a:buFont typeface="Times New Roman" panose="02020603050405020304" pitchFamily="18" charset="0"/>
              <a:buAutoNum type="alphaUcPeriod"/>
            </a:pPr>
            <a:r>
              <a:rPr lang="en-US" altLang="en-US" sz="2800">
                <a:latin typeface="Arial" panose="020B0604020202020204" pitchFamily="34" charset="0"/>
                <a:cs typeface="Arial" panose="020B0604020202020204" pitchFamily="34" charset="0"/>
              </a:rPr>
              <a:t> All of the above</a:t>
            </a:r>
          </a:p>
          <a:p>
            <a:pPr>
              <a:spcBef>
                <a:spcPct val="0"/>
              </a:spcBef>
              <a:buFont typeface="Times New Roman" panose="02020603050405020304" pitchFamily="18" charset="0"/>
              <a:buAutoNum type="alphaUcPeriod"/>
            </a:pPr>
            <a:endParaRPr lang="en-US" altLang="en-US" sz="2800"/>
          </a:p>
          <a:p>
            <a:pPr>
              <a:lnSpc>
                <a:spcPct val="150000"/>
              </a:lnSpc>
              <a:buFont typeface="Times New Roman" panose="02020603050405020304" pitchFamily="18" charset="0"/>
              <a:buAutoNum type="alphaUcPeriod"/>
            </a:pPr>
            <a:endParaRPr lang="en-US" altLang="en-US"/>
          </a:p>
        </p:txBody>
      </p:sp>
      <p:pic>
        <p:nvPicPr>
          <p:cNvPr id="16388" name="Picture 2">
            <a:extLst>
              <a:ext uri="{FF2B5EF4-FFF2-40B4-BE49-F238E27FC236}">
                <a16:creationId xmlns:a16="http://schemas.microsoft.com/office/drawing/2014/main" id="{1A45F562-6178-45C3-8092-4773CB555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DF31780D-1E2C-4358-95EB-E0D75C69CA26}"/>
              </a:ext>
            </a:extLst>
          </p:cNvPr>
          <p:cNvSpPr txBox="1">
            <a:spLocks noChangeArrowheads="1"/>
          </p:cNvSpPr>
          <p:nvPr/>
        </p:nvSpPr>
        <p:spPr bwMode="auto">
          <a:xfrm>
            <a:off x="457200" y="457200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Arial Rounded MT Bold" panose="020F0704030504030204" pitchFamily="34" charset="0"/>
              </a:rPr>
              <a:t>Any Problems with this product?</a:t>
            </a:r>
          </a:p>
        </p:txBody>
      </p:sp>
      <p:pic>
        <p:nvPicPr>
          <p:cNvPr id="17411" name="Picture 2">
            <a:extLst>
              <a:ext uri="{FF2B5EF4-FFF2-40B4-BE49-F238E27FC236}">
                <a16:creationId xmlns:a16="http://schemas.microsoft.com/office/drawing/2014/main" id="{8E209A45-6D42-40CF-A106-5912A5C067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
            <a:ext cx="38147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3FDD24BA-28E0-4058-8E8D-CAD40520C9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71600"/>
            <a:ext cx="4826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215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6C3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10">
            <a:extLst>
              <a:ext uri="{FF2B5EF4-FFF2-40B4-BE49-F238E27FC236}">
                <a16:creationId xmlns:a16="http://schemas.microsoft.com/office/drawing/2014/main" id="{5DEFE7F3-8F9D-4D71-B76D-6C6B1F551F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2">
            <a:extLst>
              <a:ext uri="{FF2B5EF4-FFF2-40B4-BE49-F238E27FC236}">
                <a16:creationId xmlns:a16="http://schemas.microsoft.com/office/drawing/2014/main" id="{91EA2DF3-8B8B-4E01-88CF-CCE38D587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255838"/>
            <a:ext cx="5421313" cy="234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1313DAA8-8975-4413-AE87-B4180927CF9A}"/>
              </a:ext>
            </a:extLst>
          </p:cNvPr>
          <p:cNvSpPr txBox="1">
            <a:spLocks noChangeArrowheads="1"/>
          </p:cNvSpPr>
          <p:nvPr/>
        </p:nvSpPr>
        <p:spPr bwMode="auto">
          <a:xfrm>
            <a:off x="914400" y="762000"/>
            <a:ext cx="7315200" cy="3048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7-1.  Key Sanitation Condition No. 7:</a:t>
            </a:r>
          </a:p>
          <a:p>
            <a:pPr eaLnBrk="1" hangingPunct="1"/>
            <a:endParaRPr lang="en-US" altLang="en-US" sz="1800">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     Manage persons who are diagnosed with or have symptoms of an illness, wounds or other afflictions that could be a source of microbial contamination.</a:t>
            </a:r>
          </a:p>
          <a:p>
            <a:pPr eaLnBrk="1" hangingPunct="1"/>
            <a:endParaRPr lang="en-US" altLang="en-US" sz="1800">
              <a:latin typeface="Arial" panose="020B0604020202020204" pitchFamily="34" charset="0"/>
              <a:sym typeface="Wingdings" panose="05000000000000000000" pitchFamily="2" charset="2"/>
            </a:endParaRPr>
          </a:p>
        </p:txBody>
      </p:sp>
      <p:pic>
        <p:nvPicPr>
          <p:cNvPr id="4099" name="Picture 3">
            <a:extLst>
              <a:ext uri="{FF2B5EF4-FFF2-40B4-BE49-F238E27FC236}">
                <a16:creationId xmlns:a16="http://schemas.microsoft.com/office/drawing/2014/main" id="{07123357-4709-4D90-B98C-72C7620D4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4294188"/>
            <a:ext cx="45751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29AE176E-CFCE-4F02-925B-F920863C69D8}"/>
              </a:ext>
            </a:extLst>
          </p:cNvPr>
          <p:cNvSpPr txBox="1">
            <a:spLocks noChangeArrowheads="1"/>
          </p:cNvSpPr>
          <p:nvPr/>
        </p:nvSpPr>
        <p:spPr bwMode="auto">
          <a:xfrm>
            <a:off x="800100" y="385763"/>
            <a:ext cx="7543800" cy="252412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7-2.  Goal:</a:t>
            </a:r>
          </a:p>
          <a:p>
            <a:pPr eaLnBrk="1" hangingPunct="1"/>
            <a:endParaRPr lang="en-US" altLang="en-US" sz="1800">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    </a:t>
            </a:r>
            <a:r>
              <a:rPr lang="en-US" altLang="en-US">
                <a:latin typeface="Arial" panose="020B0604020202020204" pitchFamily="34" charset="0"/>
                <a:sym typeface="Wingdings" panose="05000000000000000000" pitchFamily="2" charset="2"/>
              </a:rPr>
              <a:t>The primary goal of monitoring employee health is to control conditions that could result in the microbiological contamination of food, food packaging materials, and food contact surfaces.</a:t>
            </a:r>
          </a:p>
          <a:p>
            <a:pPr eaLnBrk="1" hangingPunct="1"/>
            <a:endParaRPr lang="en-US" altLang="en-US" sz="1800">
              <a:latin typeface="Arial" panose="020B0604020202020204" pitchFamily="34" charset="0"/>
              <a:sym typeface="Wingdings" panose="05000000000000000000" pitchFamily="2" charset="2"/>
            </a:endParaRPr>
          </a:p>
        </p:txBody>
      </p:sp>
      <p:sp>
        <p:nvSpPr>
          <p:cNvPr id="5123" name="Text Box 4">
            <a:extLst>
              <a:ext uri="{FF2B5EF4-FFF2-40B4-BE49-F238E27FC236}">
                <a16:creationId xmlns:a16="http://schemas.microsoft.com/office/drawing/2014/main" id="{7B5FE2D1-2248-433F-9C2A-7331B084E2B3}"/>
              </a:ext>
            </a:extLst>
          </p:cNvPr>
          <p:cNvSpPr txBox="1">
            <a:spLocks noChangeArrowheads="1"/>
          </p:cNvSpPr>
          <p:nvPr/>
        </p:nvSpPr>
        <p:spPr bwMode="auto">
          <a:xfrm>
            <a:off x="838200" y="3657600"/>
            <a:ext cx="7543800" cy="2667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Arial" panose="020B0604020202020204" pitchFamily="34" charset="0"/>
              </a:rPr>
              <a:t>7-3.   Common Symptoms and Conditions to be</a:t>
            </a:r>
            <a:br>
              <a:rPr lang="en-US" altLang="en-US" b="1">
                <a:latin typeface="Arial" panose="020B0604020202020204" pitchFamily="34" charset="0"/>
              </a:rPr>
            </a:br>
            <a:r>
              <a:rPr lang="en-US" altLang="en-US" b="1">
                <a:latin typeface="Arial" panose="020B0604020202020204" pitchFamily="34" charset="0"/>
              </a:rPr>
              <a:t>    Aware of in Processing Plant Employees:</a:t>
            </a:r>
          </a:p>
          <a:p>
            <a:pPr eaLnBrk="1" hangingPunct="1">
              <a:spcBef>
                <a:spcPct val="50000"/>
              </a:spcBef>
            </a:pPr>
            <a:r>
              <a:rPr lang="en-US" altLang="en-US" sz="1600" b="1">
                <a:latin typeface="Arial" panose="020B0604020202020204" pitchFamily="34" charset="0"/>
                <a:sym typeface="Wingdings" panose="05000000000000000000" pitchFamily="2" charset="2"/>
              </a:rPr>
              <a:t>                </a:t>
            </a:r>
            <a:r>
              <a:rPr lang="en-US" altLang="en-US" sz="1600">
                <a:latin typeface="Arial" panose="020B0604020202020204" pitchFamily="34" charset="0"/>
                <a:sym typeface="Wingdings" panose="05000000000000000000" pitchFamily="2" charset="2"/>
              </a:rPr>
              <a:t> </a:t>
            </a:r>
            <a:r>
              <a:rPr lang="en-US" altLang="en-US" sz="2000">
                <a:latin typeface="Arial" panose="020B0604020202020204" pitchFamily="34" charset="0"/>
                <a:sym typeface="Wingdings" panose="05000000000000000000" pitchFamily="2" charset="2"/>
              </a:rPr>
              <a:t>diarrhea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sore throat with fever</a:t>
            </a:r>
          </a:p>
          <a:p>
            <a:pPr eaLnBrk="1" hangingPunct="1">
              <a:spcBef>
                <a:spcPct val="50000"/>
              </a:spcBef>
              <a:buFont typeface="Wingdings" panose="05000000000000000000" pitchFamily="2" charset="2"/>
              <a:buNone/>
            </a:pPr>
            <a:r>
              <a:rPr lang="en-US" altLang="en-US" sz="2000">
                <a:latin typeface="Arial" panose="020B0604020202020204" pitchFamily="34" charset="0"/>
                <a:sym typeface="Wingdings" panose="05000000000000000000" pitchFamily="2" charset="2"/>
              </a:rPr>
              <a:t>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fever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open skin sores or cuts;  </a:t>
            </a:r>
            <a:br>
              <a:rPr lang="en-US" altLang="en-US" sz="2000">
                <a:latin typeface="Arial" panose="020B0604020202020204" pitchFamily="34" charset="0"/>
                <a:sym typeface="Wingdings" panose="05000000000000000000" pitchFamily="2" charset="2"/>
              </a:rPr>
            </a:br>
            <a:r>
              <a:rPr lang="en-US" altLang="en-US" sz="2000">
                <a:latin typeface="Arial" panose="020B0604020202020204" pitchFamily="34" charset="0"/>
                <a:sym typeface="Wingdings" panose="05000000000000000000" pitchFamily="2" charset="2"/>
              </a:rPr>
              <a:t>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vomiting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boils     </a:t>
            </a:r>
            <a:r>
              <a:rPr lang="en-US" altLang="en-US">
                <a:latin typeface="Arial" panose="020B0604020202020204" pitchFamily="34" charset="0"/>
                <a:sym typeface="Symbol" panose="05050102010706020507" pitchFamily="18" charset="2"/>
              </a:rPr>
              <a:t> </a:t>
            </a:r>
            <a:r>
              <a:rPr lang="en-US" altLang="en-US" sz="2000">
                <a:latin typeface="Arial" panose="020B0604020202020204" pitchFamily="34" charset="0"/>
                <a:sym typeface="Symbol" panose="05050102010706020507" pitchFamily="18" charset="2"/>
              </a:rPr>
              <a:t>dark urine</a:t>
            </a:r>
            <a:r>
              <a:rPr lang="en-US" altLang="en-US" sz="1800">
                <a:latin typeface="Arial" panose="020B0604020202020204" pitchFamily="34" charset="0"/>
                <a:sym typeface="Wingdings" panose="05000000000000000000" pitchFamily="2" charset="2"/>
              </a:rPr>
              <a:t>      </a:t>
            </a:r>
            <a:endParaRPr lang="en-US" altLang="en-US" sz="2000">
              <a:latin typeface="Arial" panose="020B0604020202020204" pitchFamily="34" charset="0"/>
              <a:sym typeface="Wingdings" panose="05000000000000000000" pitchFamily="2" charset="2"/>
            </a:endParaRPr>
          </a:p>
          <a:p>
            <a:pPr eaLnBrk="1" hangingPunct="1">
              <a:spcBef>
                <a:spcPct val="50000"/>
              </a:spcBef>
              <a:buFont typeface="Wingdings" panose="05000000000000000000" pitchFamily="2" charset="2"/>
              <a:buNone/>
            </a:pPr>
            <a:r>
              <a:rPr lang="en-US" altLang="en-US" sz="2000">
                <a:latin typeface="Arial" panose="020B0604020202020204" pitchFamily="34" charset="0"/>
                <a:sym typeface="Wingdings" panose="05000000000000000000" pitchFamily="2" charset="2"/>
              </a:rPr>
              <a:t>              </a:t>
            </a:r>
            <a:r>
              <a:rPr lang="en-US" altLang="en-US" sz="1600">
                <a:latin typeface="Arial" panose="020B0604020202020204" pitchFamily="34" charset="0"/>
                <a:sym typeface="Wingdings" panose="05000000000000000000" pitchFamily="2" charset="2"/>
              </a:rPr>
              <a:t></a:t>
            </a:r>
            <a:r>
              <a:rPr lang="en-US" altLang="en-US" sz="2000">
                <a:latin typeface="Arial" panose="020B0604020202020204" pitchFamily="34" charset="0"/>
                <a:sym typeface="Wingdings" panose="05000000000000000000" pitchFamily="2" charset="2"/>
              </a:rPr>
              <a:t>  jaundice (yellow skin or eyes);   </a:t>
            </a:r>
          </a:p>
        </p:txBody>
      </p:sp>
      <p:pic>
        <p:nvPicPr>
          <p:cNvPr id="5124" name="Picture 3" descr="F:\PFiles\MSOffice\Clipart\standard\stddir3\hm00492_.wmf">
            <a:extLst>
              <a:ext uri="{FF2B5EF4-FFF2-40B4-BE49-F238E27FC236}">
                <a16:creationId xmlns:a16="http://schemas.microsoft.com/office/drawing/2014/main" id="{F6BEB695-A984-4772-AA01-AE8AA6936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00600"/>
            <a:ext cx="1979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E91A2A03-A309-4037-869A-3DA887B82F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153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8" name="TextBox 17">
            <a:extLst>
              <a:ext uri="{FF2B5EF4-FFF2-40B4-BE49-F238E27FC236}">
                <a16:creationId xmlns:a16="http://schemas.microsoft.com/office/drawing/2014/main" id="{55465FD1-2250-457D-A183-8A659A4D300F}"/>
              </a:ext>
            </a:extLst>
          </p:cNvPr>
          <p:cNvSpPr txBox="1"/>
          <p:nvPr/>
        </p:nvSpPr>
        <p:spPr>
          <a:xfrm>
            <a:off x="609600" y="2122928"/>
            <a:ext cx="8229600" cy="4647426"/>
          </a:xfrm>
          <a:prstGeom prst="rect">
            <a:avLst/>
          </a:prstGeom>
          <a:noFill/>
        </p:spPr>
        <p:txBody>
          <a:bodyPr wrap="square" rtlCol="0">
            <a:spAutoFit/>
          </a:bodyPr>
          <a:lstStyle/>
          <a:p>
            <a:r>
              <a:rPr lang="en-US" sz="3200" dirty="0">
                <a:latin typeface="Calibri" panose="020F0502020204030204" pitchFamily="34" charset="0"/>
              </a:rPr>
              <a:t>The SCP training is not intended to be a basic stand-alone sanitation course</a:t>
            </a:r>
          </a:p>
          <a:p>
            <a:endParaRPr lang="en-US" sz="3200" dirty="0">
              <a:latin typeface="Calibri" panose="020F0502020204030204" pitchFamily="34" charset="0"/>
            </a:endParaRPr>
          </a:p>
          <a:p>
            <a:r>
              <a:rPr lang="en-US" sz="3200" dirty="0">
                <a:latin typeface="Calibri" panose="020F0502020204030204" pitchFamily="34" charset="0"/>
              </a:rPr>
              <a:t>The SCP course intends to train –  3 Parts</a:t>
            </a:r>
          </a:p>
          <a:p>
            <a:pPr marL="971550" lvl="1" indent="-514350">
              <a:buFont typeface="+mj-lt"/>
              <a:buAutoNum type="arabicPeriod"/>
            </a:pPr>
            <a:r>
              <a:rPr lang="en-US" sz="2800" dirty="0">
                <a:latin typeface="Calibri" panose="020F0502020204030204" pitchFamily="34" charset="0"/>
              </a:rPr>
              <a:t>How to develop Sanitation Standard Operation Procedures (SSOP’s);</a:t>
            </a:r>
          </a:p>
          <a:p>
            <a:pPr marL="971550" lvl="1" indent="-514350">
              <a:buFont typeface="+mj-lt"/>
              <a:buAutoNum type="arabicPeriod"/>
            </a:pPr>
            <a:r>
              <a:rPr lang="en-US" sz="2800" dirty="0">
                <a:latin typeface="Calibri" panose="020F0502020204030204" pitchFamily="34" charset="0"/>
              </a:rPr>
              <a:t>How to conduct and record SCP monitoring; and</a:t>
            </a:r>
          </a:p>
          <a:p>
            <a:pPr marL="971550" lvl="1" indent="-514350">
              <a:buFont typeface="+mj-lt"/>
              <a:buAutoNum type="arabicPeriod"/>
            </a:pPr>
            <a:r>
              <a:rPr lang="en-US" sz="2800" dirty="0">
                <a:latin typeface="Calibri" panose="020F0502020204030204" pitchFamily="34" charset="0"/>
              </a:rPr>
              <a:t>Provides background information about the </a:t>
            </a:r>
            <a:br>
              <a:rPr lang="en-US" sz="2800" dirty="0">
                <a:latin typeface="Calibri" panose="020F0502020204030204" pitchFamily="34" charset="0"/>
              </a:rPr>
            </a:br>
            <a:r>
              <a:rPr lang="en-US" sz="2800" dirty="0">
                <a:latin typeface="Calibri" panose="020F0502020204030204" pitchFamily="34" charset="0"/>
              </a:rPr>
              <a:t>8 key SCP conditions</a:t>
            </a:r>
          </a:p>
          <a:p>
            <a:pPr marL="457200" indent="-457200">
              <a:buFont typeface="Arial" panose="020B0604020202020204" pitchFamily="34" charset="0"/>
              <a:buChar char="•"/>
            </a:pPr>
            <a:endParaRPr lang="en-US" sz="2800" dirty="0">
              <a:latin typeface="Calibri" panose="020F0502020204030204" pitchFamily="34" charset="0"/>
            </a:endParaRPr>
          </a:p>
        </p:txBody>
      </p:sp>
      <p:sp>
        <p:nvSpPr>
          <p:cNvPr id="19" name="TextBox 18">
            <a:extLst>
              <a:ext uri="{FF2B5EF4-FFF2-40B4-BE49-F238E27FC236}">
                <a16:creationId xmlns:a16="http://schemas.microsoft.com/office/drawing/2014/main" id="{2E0AE498-4710-4B0E-9CF2-7323AC107766}"/>
              </a:ext>
            </a:extLst>
          </p:cNvPr>
          <p:cNvSpPr txBox="1"/>
          <p:nvPr/>
        </p:nvSpPr>
        <p:spPr>
          <a:xfrm>
            <a:off x="1143000" y="1302636"/>
            <a:ext cx="6019800" cy="769441"/>
          </a:xfrm>
          <a:prstGeom prst="rect">
            <a:avLst/>
          </a:prstGeom>
          <a:noFill/>
        </p:spPr>
        <p:txBody>
          <a:bodyPr wrap="square" rtlCol="0">
            <a:spAutoFit/>
          </a:bodyPr>
          <a:lstStyle/>
          <a:p>
            <a:pPr algn="ctr"/>
            <a:r>
              <a:rPr lang="en-US" sz="4400" dirty="0">
                <a:latin typeface="Calibri" panose="020F0502020204030204" pitchFamily="34" charset="0"/>
              </a:rPr>
              <a:t>SCP Course Approach</a:t>
            </a:r>
            <a:endParaRPr lang="en-US" sz="4400" b="1" dirty="0">
              <a:latin typeface="Calibri" panose="020F0502020204030204" pitchFamily="34" charset="0"/>
            </a:endParaRPr>
          </a:p>
        </p:txBody>
      </p:sp>
      <p:sp>
        <p:nvSpPr>
          <p:cNvPr id="7" name="TextBox 6">
            <a:extLst>
              <a:ext uri="{FF2B5EF4-FFF2-40B4-BE49-F238E27FC236}">
                <a16:creationId xmlns:a16="http://schemas.microsoft.com/office/drawing/2014/main" id="{B51009D1-DBEE-4432-8403-8ACB324D7B0C}"/>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10209531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a:extLst>
              <a:ext uri="{FF2B5EF4-FFF2-40B4-BE49-F238E27FC236}">
                <a16:creationId xmlns:a16="http://schemas.microsoft.com/office/drawing/2014/main" id="{C030A7F2-7F5E-44C5-861F-1BB361CDFA99}"/>
              </a:ext>
            </a:extLst>
          </p:cNvPr>
          <p:cNvSpPr txBox="1">
            <a:spLocks/>
          </p:cNvSpPr>
          <p:nvPr/>
        </p:nvSpPr>
        <p:spPr bwMode="auto">
          <a:xfrm>
            <a:off x="1143000" y="1066800"/>
            <a:ext cx="7632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000">
                <a:solidFill>
                  <a:srgbClr val="0070C0"/>
                </a:solidFill>
                <a:latin typeface="Arial" panose="020B0604020202020204" pitchFamily="34" charset="0"/>
                <a:cs typeface="Arial" panose="020B0604020202020204" pitchFamily="34" charset="0"/>
              </a:rPr>
              <a:t>Reportable Symptoms</a:t>
            </a:r>
            <a:br>
              <a:rPr lang="en-US" altLang="en-US" sz="5000">
                <a:solidFill>
                  <a:schemeClr val="tx2"/>
                </a:solidFill>
              </a:rPr>
            </a:br>
            <a:endParaRPr lang="en-US" altLang="en-US" sz="5000">
              <a:solidFill>
                <a:schemeClr val="tx2"/>
              </a:solidFill>
            </a:endParaRPr>
          </a:p>
        </p:txBody>
      </p:sp>
      <p:sp>
        <p:nvSpPr>
          <p:cNvPr id="7171" name="Content Placeholder 5">
            <a:extLst>
              <a:ext uri="{FF2B5EF4-FFF2-40B4-BE49-F238E27FC236}">
                <a16:creationId xmlns:a16="http://schemas.microsoft.com/office/drawing/2014/main" id="{9DB9CB0F-5EDA-4432-9E78-0DDB0495836D}"/>
              </a:ext>
            </a:extLst>
          </p:cNvPr>
          <p:cNvSpPr txBox="1">
            <a:spLocks/>
          </p:cNvSpPr>
          <p:nvPr/>
        </p:nvSpPr>
        <p:spPr bwMode="auto">
          <a:xfrm>
            <a:off x="1373188" y="2057400"/>
            <a:ext cx="6256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latin typeface="Arial" panose="020B0604020202020204" pitchFamily="34" charset="0"/>
                <a:cs typeface="Arial" panose="020B0604020202020204" pitchFamily="34" charset="0"/>
              </a:rPr>
              <a:t>Diarrhea</a:t>
            </a:r>
          </a:p>
          <a:p>
            <a:r>
              <a:rPr lang="en-US" altLang="en-US">
                <a:latin typeface="Arial" panose="020B0604020202020204" pitchFamily="34" charset="0"/>
                <a:cs typeface="Arial" panose="020B0604020202020204" pitchFamily="34" charset="0"/>
              </a:rPr>
              <a:t>Vomiting</a:t>
            </a:r>
          </a:p>
          <a:p>
            <a:r>
              <a:rPr lang="en-US" altLang="en-US">
                <a:latin typeface="Arial" panose="020B0604020202020204" pitchFamily="34" charset="0"/>
                <a:cs typeface="Arial" panose="020B0604020202020204" pitchFamily="34" charset="0"/>
              </a:rPr>
              <a:t>Jaundice</a:t>
            </a:r>
          </a:p>
          <a:p>
            <a:r>
              <a:rPr lang="en-US" altLang="en-US">
                <a:latin typeface="Arial" panose="020B0604020202020204" pitchFamily="34" charset="0"/>
                <a:cs typeface="Arial" panose="020B0604020202020204" pitchFamily="34" charset="0"/>
              </a:rPr>
              <a:t>Sore throat with fever</a:t>
            </a:r>
          </a:p>
          <a:p>
            <a:r>
              <a:rPr lang="en-US" altLang="en-US">
                <a:latin typeface="Arial" panose="020B0604020202020204" pitchFamily="34" charset="0"/>
                <a:cs typeface="Arial" panose="020B0604020202020204" pitchFamily="34" charset="0"/>
              </a:rPr>
              <a:t>Infected cuts or wounds on </a:t>
            </a:r>
            <a:br>
              <a:rPr lang="en-US" altLang="en-US">
                <a:latin typeface="Arial" panose="020B0604020202020204" pitchFamily="34" charset="0"/>
                <a:cs typeface="Arial" panose="020B0604020202020204" pitchFamily="34" charset="0"/>
              </a:rPr>
            </a:br>
            <a:r>
              <a:rPr lang="en-US" altLang="en-US">
                <a:latin typeface="Arial" panose="020B0604020202020204" pitchFamily="34" charset="0"/>
                <a:cs typeface="Arial" panose="020B0604020202020204" pitchFamily="34" charset="0"/>
              </a:rPr>
              <a:t>exposed body part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6152FE1E-2483-479A-869E-D995DFFEA563}"/>
              </a:ext>
            </a:extLst>
          </p:cNvPr>
          <p:cNvSpPr txBox="1">
            <a:spLocks noChangeArrowheads="1"/>
          </p:cNvSpPr>
          <p:nvPr/>
        </p:nvSpPr>
        <p:spPr bwMode="auto">
          <a:xfrm>
            <a:off x="533400" y="609600"/>
            <a:ext cx="8077200" cy="5791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7-7.   Management responsibilities concerning</a:t>
            </a:r>
          </a:p>
          <a:p>
            <a:pPr eaLnBrk="1" hangingPunct="1"/>
            <a:r>
              <a:rPr lang="en-US" altLang="en-US" sz="2800" b="1">
                <a:latin typeface="Arial" panose="020B0604020202020204" pitchFamily="34" charset="0"/>
              </a:rPr>
              <a:t>          employee health:</a:t>
            </a:r>
          </a:p>
          <a:p>
            <a:pPr eaLnBrk="1" hangingPunct="1"/>
            <a:endParaRPr lang="en-US" altLang="en-US" sz="1600" b="1">
              <a:latin typeface="Arial" panose="020B0604020202020204" pitchFamily="34" charset="0"/>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Set company policy – when to restrict or exclude an ill employee and when to allow such an employee to return to work;</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Set company policy – health and personal hygiene;</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Provide a good example;</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Monitor employees;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Provide proper design and </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maintenance of facilities,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Provide training.  </a:t>
            </a:r>
          </a:p>
        </p:txBody>
      </p:sp>
      <p:pic>
        <p:nvPicPr>
          <p:cNvPr id="8195" name="Picture 3" descr="F:\PFiles\MSOffice\Clipart\smbusbas\pe07292_.wmf">
            <a:extLst>
              <a:ext uri="{FF2B5EF4-FFF2-40B4-BE49-F238E27FC236}">
                <a16:creationId xmlns:a16="http://schemas.microsoft.com/office/drawing/2014/main" id="{D37DF24E-0C21-48E5-938D-143C68E33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3810000"/>
            <a:ext cx="4165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540026-1BBE-4657-848B-72807A867F4A}"/>
              </a:ext>
            </a:extLst>
          </p:cNvPr>
          <p:cNvSpPr txBox="1">
            <a:spLocks/>
          </p:cNvSpPr>
          <p:nvPr/>
        </p:nvSpPr>
        <p:spPr bwMode="auto">
          <a:xfrm>
            <a:off x="520700" y="447675"/>
            <a:ext cx="76327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solidFill>
                  <a:schemeClr val="tx2"/>
                </a:solidFill>
              </a:rPr>
              <a:t>         </a:t>
            </a:r>
            <a:r>
              <a:rPr lang="en-US" altLang="en-US" sz="4800">
                <a:solidFill>
                  <a:srgbClr val="0070C0"/>
                </a:solidFill>
                <a:latin typeface="Arial" panose="020B0604020202020204" pitchFamily="34" charset="0"/>
                <a:cs typeface="Arial" panose="020B0604020202020204" pitchFamily="34" charset="0"/>
              </a:rPr>
              <a:t>Exclude vs. Restrict</a:t>
            </a:r>
            <a:br>
              <a:rPr lang="en-US" altLang="en-US" sz="4800">
                <a:solidFill>
                  <a:srgbClr val="0070C0"/>
                </a:solidFill>
              </a:rPr>
            </a:br>
            <a:endParaRPr lang="en-US" altLang="en-US" sz="4400">
              <a:solidFill>
                <a:srgbClr val="0070C0"/>
              </a:solidFill>
            </a:endParaRPr>
          </a:p>
        </p:txBody>
      </p:sp>
      <p:sp>
        <p:nvSpPr>
          <p:cNvPr id="9219" name="Content Placeholder 2">
            <a:extLst>
              <a:ext uri="{FF2B5EF4-FFF2-40B4-BE49-F238E27FC236}">
                <a16:creationId xmlns:a16="http://schemas.microsoft.com/office/drawing/2014/main" id="{E5AA0F6C-9CDA-4181-869F-C0B1D4BCBEFA}"/>
              </a:ext>
            </a:extLst>
          </p:cNvPr>
          <p:cNvSpPr txBox="1">
            <a:spLocks/>
          </p:cNvSpPr>
          <p:nvPr/>
        </p:nvSpPr>
        <p:spPr bwMode="auto">
          <a:xfrm>
            <a:off x="990600" y="2667000"/>
            <a:ext cx="75438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b="1">
                <a:latin typeface="Arial" panose="020B0604020202020204" pitchFamily="34" charset="0"/>
                <a:cs typeface="Arial" panose="020B0604020202020204" pitchFamily="34" charset="0"/>
              </a:rPr>
              <a:t>Exclude-- </a:t>
            </a:r>
            <a:r>
              <a:rPr lang="en-US" altLang="en-US">
                <a:latin typeface="Arial" panose="020B0604020202020204" pitchFamily="34" charset="0"/>
                <a:cs typeface="Arial" panose="020B0604020202020204" pitchFamily="34" charset="0"/>
              </a:rPr>
              <a:t>prevent a person from working in a food establishment</a:t>
            </a:r>
          </a:p>
          <a:p>
            <a:endParaRPr lang="en-US" altLang="en-US">
              <a:latin typeface="Arial" panose="020B0604020202020204" pitchFamily="34" charset="0"/>
              <a:cs typeface="Arial" panose="020B0604020202020204" pitchFamily="34" charset="0"/>
            </a:endParaRPr>
          </a:p>
          <a:p>
            <a:r>
              <a:rPr lang="en-US" altLang="en-US" b="1">
                <a:latin typeface="Arial" panose="020B0604020202020204" pitchFamily="34" charset="0"/>
                <a:cs typeface="Arial" panose="020B0604020202020204" pitchFamily="34" charset="0"/>
              </a:rPr>
              <a:t>Restrict-- </a:t>
            </a:r>
            <a:r>
              <a:rPr lang="en-US" altLang="en-US">
                <a:latin typeface="Arial" panose="020B0604020202020204" pitchFamily="34" charset="0"/>
                <a:cs typeface="Arial" panose="020B0604020202020204" pitchFamily="34" charset="0"/>
              </a:rPr>
              <a:t>limit activities of employee--does not work with exposed food or FCS</a:t>
            </a:r>
          </a:p>
        </p:txBody>
      </p:sp>
      <p:sp>
        <p:nvSpPr>
          <p:cNvPr id="9220" name="TextBox 3">
            <a:extLst>
              <a:ext uri="{FF2B5EF4-FFF2-40B4-BE49-F238E27FC236}">
                <a16:creationId xmlns:a16="http://schemas.microsoft.com/office/drawing/2014/main" id="{46D3F61B-A353-44EA-9CDE-8B2A298CC65E}"/>
              </a:ext>
            </a:extLst>
          </p:cNvPr>
          <p:cNvSpPr txBox="1">
            <a:spLocks noChangeArrowheads="1"/>
          </p:cNvSpPr>
          <p:nvPr/>
        </p:nvSpPr>
        <p:spPr bwMode="auto">
          <a:xfrm>
            <a:off x="990600" y="1611313"/>
            <a:ext cx="7162800"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solidFill>
                  <a:schemeClr val="bg1"/>
                </a:solidFill>
                <a:latin typeface="Arial Rounded MT Bold" panose="020F0704030504030204" pitchFamily="34" charset="0"/>
              </a:rPr>
              <a:t>Include in your company policy</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BE194CB1-2006-4AC4-9E36-BD2B764E6362}"/>
              </a:ext>
            </a:extLst>
          </p:cNvPr>
          <p:cNvSpPr txBox="1">
            <a:spLocks noChangeArrowheads="1"/>
          </p:cNvSpPr>
          <p:nvPr/>
        </p:nvSpPr>
        <p:spPr bwMode="auto">
          <a:xfrm>
            <a:off x="762000" y="381000"/>
            <a:ext cx="7772400" cy="6172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7-8.   Personnel Responsibilities:</a:t>
            </a:r>
          </a:p>
          <a:p>
            <a:pPr eaLnBrk="1" hangingPunct="1"/>
            <a:endParaRPr lang="en-US" altLang="en-US" sz="2800" b="1">
              <a:latin typeface="Arial" panose="020B0604020202020204" pitchFamily="34" charset="0"/>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Maintain good health;</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Report illness;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Wash hands after sneezing, coughing, scratching, etc.;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Be aware of conditions that might cause contamination.</a:t>
            </a:r>
          </a:p>
        </p:txBody>
      </p:sp>
      <p:pic>
        <p:nvPicPr>
          <p:cNvPr id="10243" name="Picture 4" descr="E:\PFiles\MSOffice\Clipart\smbusbas\pe07297_.wmf">
            <a:extLst>
              <a:ext uri="{FF2B5EF4-FFF2-40B4-BE49-F238E27FC236}">
                <a16:creationId xmlns:a16="http://schemas.microsoft.com/office/drawing/2014/main" id="{3E8B8F5B-1021-4EA1-A11A-B1C5C5691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267200"/>
            <a:ext cx="29718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96AD-E628-4D51-82D8-8F8DFE9DAC04}"/>
              </a:ext>
            </a:extLst>
          </p:cNvPr>
          <p:cNvSpPr txBox="1">
            <a:spLocks/>
          </p:cNvSpPr>
          <p:nvPr/>
        </p:nvSpPr>
        <p:spPr>
          <a:xfrm>
            <a:off x="228600" y="603250"/>
            <a:ext cx="8534400" cy="7921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rgbClr val="002060"/>
                </a:solidFill>
              </a:rPr>
              <a:t> </a:t>
            </a:r>
            <a:r>
              <a:rPr lang="en-US" altLang="en-US" sz="3200" dirty="0">
                <a:solidFill>
                  <a:srgbClr val="002060"/>
                </a:solidFill>
                <a:latin typeface="Arial" panose="020B0604020202020204" pitchFamily="34" charset="0"/>
                <a:cs typeface="Arial" panose="020B0604020202020204" pitchFamily="34" charset="0"/>
              </a:rPr>
              <a:t>Explain: Daily Sanitation Control Records</a:t>
            </a:r>
            <a:br>
              <a:rPr lang="en-US" altLang="en-US" sz="3200" dirty="0">
                <a:solidFill>
                  <a:srgbClr val="002060"/>
                </a:solidFill>
                <a:latin typeface="Arial" panose="020B0604020202020204" pitchFamily="34" charset="0"/>
                <a:cs typeface="Arial" panose="020B0604020202020204" pitchFamily="34" charset="0"/>
              </a:rPr>
            </a:br>
            <a:r>
              <a:rPr lang="en-US" altLang="en-US" sz="3200" dirty="0">
                <a:solidFill>
                  <a:srgbClr val="002060"/>
                </a:solidFill>
                <a:latin typeface="Arial" panose="020B0604020202020204" pitchFamily="34" charset="0"/>
                <a:cs typeface="Arial" panose="020B0604020202020204" pitchFamily="34" charset="0"/>
              </a:rPr>
              <a:t> (page 7-4)</a:t>
            </a:r>
            <a:endParaRPr lang="en-US" sz="3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682C4C-2844-4C2A-999D-DED920CC2D2E}"/>
              </a:ext>
            </a:extLst>
          </p:cNvPr>
          <p:cNvSpPr txBox="1">
            <a:spLocks/>
          </p:cNvSpPr>
          <p:nvPr/>
        </p:nvSpPr>
        <p:spPr>
          <a:xfrm>
            <a:off x="304800" y="1447800"/>
            <a:ext cx="3810000" cy="48768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endParaRPr lang="en-US" altLang="en-US" sz="2000"/>
          </a:p>
          <a:p>
            <a:pPr marL="457200" indent="-457200">
              <a:defRPr/>
            </a:pPr>
            <a:endParaRPr lang="en-US" altLang="en-US" sz="2000"/>
          </a:p>
          <a:p>
            <a:pPr marL="857250" lvl="1" indent="-457200">
              <a:defRPr/>
            </a:pPr>
            <a:endParaRPr lang="en-US" altLang="en-US" sz="1600"/>
          </a:p>
          <a:p>
            <a:pPr marL="457200" indent="-457200">
              <a:defRPr/>
            </a:pPr>
            <a:endParaRPr lang="en-US" altLang="en-US" sz="2000"/>
          </a:p>
          <a:p>
            <a:pPr>
              <a:defRPr/>
            </a:pPr>
            <a:endParaRPr lang="en-US" altLang="en-US" sz="1000"/>
          </a:p>
          <a:p>
            <a:pPr>
              <a:defRPr/>
            </a:pPr>
            <a:endParaRPr lang="en-US" altLang="en-US"/>
          </a:p>
          <a:p>
            <a:pPr>
              <a:defRPr/>
            </a:pPr>
            <a:endParaRPr lang="en-US" dirty="0"/>
          </a:p>
        </p:txBody>
      </p:sp>
      <p:sp>
        <p:nvSpPr>
          <p:cNvPr id="11268" name="Slide Number Placeholder 5">
            <a:extLst>
              <a:ext uri="{FF2B5EF4-FFF2-40B4-BE49-F238E27FC236}">
                <a16:creationId xmlns:a16="http://schemas.microsoft.com/office/drawing/2014/main" id="{6C52E67C-FA7F-4F1B-BE05-07CB29B863F9}"/>
              </a:ext>
            </a:extLst>
          </p:cNvPr>
          <p:cNvSpPr>
            <a:spLocks noGrp="1"/>
          </p:cNvSpPr>
          <p:nvPr>
            <p:ph type="sldNum" sz="quarter" idx="12"/>
          </p:nvPr>
        </p:nvSpPr>
        <p:spPr>
          <a:xfrm>
            <a:off x="6248400" y="62087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4402C1EA-5993-4210-8935-699CF4654B7A}" type="slidenum">
              <a:rPr lang="en-US" altLang="en-US" sz="1400" smtClean="0">
                <a:solidFill>
                  <a:schemeClr val="bg1"/>
                </a:solidFill>
                <a:latin typeface="Arial" panose="020B0604020202020204" pitchFamily="34" charset="0"/>
              </a:rPr>
              <a:pPr algn="l">
                <a:spcBef>
                  <a:spcPct val="0"/>
                </a:spcBef>
                <a:buFontTx/>
                <a:buNone/>
              </a:pPr>
              <a:t>154</a:t>
            </a:fld>
            <a:endParaRPr lang="en-US" altLang="en-US" sz="1400">
              <a:solidFill>
                <a:schemeClr val="bg1"/>
              </a:solidFill>
              <a:latin typeface="Arial" panose="020B0604020202020204" pitchFamily="34" charset="0"/>
            </a:endParaRPr>
          </a:p>
        </p:txBody>
      </p:sp>
      <p:pic>
        <p:nvPicPr>
          <p:cNvPr id="11269" name="Picture 3">
            <a:extLst>
              <a:ext uri="{FF2B5EF4-FFF2-40B4-BE49-F238E27FC236}">
                <a16:creationId xmlns:a16="http://schemas.microsoft.com/office/drawing/2014/main" id="{69AC20F8-6F0D-47E7-A498-5EB517D79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2438400"/>
            <a:ext cx="842803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4D6A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10">
            <a:extLst>
              <a:ext uri="{FF2B5EF4-FFF2-40B4-BE49-F238E27FC236}">
                <a16:creationId xmlns:a16="http://schemas.microsoft.com/office/drawing/2014/main" id="{AFD9197F-A6F2-48B9-9D49-482B392D847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3" descr="A screenshot of a cell phone&#10;&#10;Description automatically generated">
            <a:extLst>
              <a:ext uri="{FF2B5EF4-FFF2-40B4-BE49-F238E27FC236}">
                <a16:creationId xmlns:a16="http://schemas.microsoft.com/office/drawing/2014/main" id="{4FF6B7C6-5388-4568-AF31-2B66EE965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014538"/>
            <a:ext cx="5421313"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8635928-9135-4F6B-87D2-D6388ED900EF}"/>
              </a:ext>
            </a:extLst>
          </p:cNvPr>
          <p:cNvSpPr txBox="1">
            <a:spLocks noChangeArrowheads="1"/>
          </p:cNvSpPr>
          <p:nvPr/>
        </p:nvSpPr>
        <p:spPr bwMode="auto">
          <a:xfrm>
            <a:off x="533400" y="685800"/>
            <a:ext cx="7620000" cy="1447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8-1.  Key Sanitation Condition No. 8:</a:t>
            </a:r>
          </a:p>
          <a:p>
            <a:pPr eaLnBrk="1" hangingPunct="1"/>
            <a:endParaRPr lang="en-US" altLang="en-US" sz="2800">
              <a:latin typeface="Arial" panose="020B0604020202020204" pitchFamily="34" charset="0"/>
              <a:sym typeface="Wingdings" panose="05000000000000000000" pitchFamily="2" charset="2"/>
            </a:endParaRPr>
          </a:p>
          <a:p>
            <a:pPr eaLnBrk="1" hangingPunct="1"/>
            <a:r>
              <a:rPr lang="en-US" altLang="en-US" sz="2800">
                <a:latin typeface="Arial" panose="020B0604020202020204" pitchFamily="34" charset="0"/>
                <a:sym typeface="Wingdings" panose="05000000000000000000" pitchFamily="2" charset="2"/>
              </a:rPr>
              <a:t>         No pests in the food processing plant.</a:t>
            </a:r>
          </a:p>
          <a:p>
            <a:pPr eaLnBrk="1" hangingPunct="1"/>
            <a:endParaRPr lang="en-US" altLang="en-US" sz="1800">
              <a:latin typeface="Arial" panose="020B0604020202020204" pitchFamily="34" charset="0"/>
              <a:sym typeface="Wingdings" panose="05000000000000000000" pitchFamily="2" charset="2"/>
            </a:endParaRPr>
          </a:p>
        </p:txBody>
      </p:sp>
      <p:pic>
        <p:nvPicPr>
          <p:cNvPr id="4099" name="Picture 3" descr="F:\PFiles\MSOffice\Clipart\standard\stddir3\in00583_.wmf">
            <a:extLst>
              <a:ext uri="{FF2B5EF4-FFF2-40B4-BE49-F238E27FC236}">
                <a16:creationId xmlns:a16="http://schemas.microsoft.com/office/drawing/2014/main" id="{F21A2F87-DD8E-451C-B34E-AB8C2BB7FF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244725"/>
            <a:ext cx="2362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a:extLst>
              <a:ext uri="{FF2B5EF4-FFF2-40B4-BE49-F238E27FC236}">
                <a16:creationId xmlns:a16="http://schemas.microsoft.com/office/drawing/2014/main" id="{05E7F0A7-B454-455A-BFFB-A4A0C5B001F3}"/>
              </a:ext>
            </a:extLst>
          </p:cNvPr>
          <p:cNvSpPr txBox="1">
            <a:spLocks noChangeArrowheads="1"/>
          </p:cNvSpPr>
          <p:nvPr/>
        </p:nvSpPr>
        <p:spPr bwMode="auto">
          <a:xfrm>
            <a:off x="533400" y="3508375"/>
            <a:ext cx="8128000" cy="30670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2800" b="1" dirty="0">
                <a:latin typeface="Arial" panose="020B0604020202020204" pitchFamily="34" charset="0"/>
              </a:rPr>
              <a:t>8-2.  Foodborne illnesses that may be</a:t>
            </a:r>
            <a:br>
              <a:rPr lang="en-US" altLang="en-US" sz="2800" b="1" dirty="0">
                <a:latin typeface="Arial" panose="020B0604020202020204" pitchFamily="34" charset="0"/>
              </a:rPr>
            </a:br>
            <a:r>
              <a:rPr lang="en-US" altLang="en-US" sz="2800" b="1" dirty="0">
                <a:latin typeface="Arial" panose="020B0604020202020204" pitchFamily="34" charset="0"/>
              </a:rPr>
              <a:t>    passed on by pests are numerous:</a:t>
            </a:r>
          </a:p>
          <a:p>
            <a:pPr marL="0" indent="0" eaLnBrk="1" hangingPunct="1">
              <a:spcBef>
                <a:spcPct val="50000"/>
              </a:spcBef>
              <a:defRPr/>
            </a:pPr>
            <a:r>
              <a:rPr lang="en-US" altLang="en-US" sz="2800" b="1" dirty="0">
                <a:latin typeface="Arial" panose="020B0604020202020204" pitchFamily="34" charset="0"/>
                <a:sym typeface="Symbol" panose="05050102010706020507" pitchFamily="18" charset="2"/>
              </a:rPr>
              <a:t></a:t>
            </a:r>
            <a:r>
              <a:rPr lang="en-US" altLang="en-US" sz="1600" b="1" dirty="0">
                <a:latin typeface="Arial" panose="020B0604020202020204" pitchFamily="34" charset="0"/>
                <a:sym typeface="Symbol" panose="05050102010706020507" pitchFamily="18" charset="2"/>
              </a:rPr>
              <a:t> </a:t>
            </a:r>
            <a:r>
              <a:rPr lang="en-US" altLang="en-US" sz="2000" dirty="0">
                <a:latin typeface="Arial" panose="020B0604020202020204" pitchFamily="34" charset="0"/>
                <a:sym typeface="Wingdings" panose="05000000000000000000" pitchFamily="2" charset="2"/>
              </a:rPr>
              <a:t>Flies and cockroaches may transmit </a:t>
            </a:r>
            <a:r>
              <a:rPr lang="en-US" altLang="en-US" sz="2000" i="1" dirty="0">
                <a:latin typeface="Arial" panose="020B0604020202020204" pitchFamily="34" charset="0"/>
                <a:sym typeface="Wingdings" panose="05000000000000000000" pitchFamily="2" charset="2"/>
              </a:rPr>
              <a:t>Salmonella</a:t>
            </a:r>
            <a:r>
              <a:rPr lang="en-US" altLang="en-US" sz="2000" dirty="0">
                <a:latin typeface="Arial" panose="020B0604020202020204" pitchFamily="34" charset="0"/>
                <a:sym typeface="Wingdings" panose="05000000000000000000" pitchFamily="2" charset="2"/>
              </a:rPr>
              <a:t>, Staphylococcus, </a:t>
            </a:r>
            <a:r>
              <a:rPr lang="en-US" altLang="en-US" sz="2000" i="1" dirty="0">
                <a:latin typeface="Arial" panose="020B0604020202020204" pitchFamily="34" charset="0"/>
                <a:sym typeface="Wingdings" panose="05000000000000000000" pitchFamily="2" charset="2"/>
              </a:rPr>
              <a:t>C. perfringens, C. botulinum, Shigella, Streptococcus</a:t>
            </a:r>
            <a:r>
              <a:rPr lang="en-US" altLang="en-US" sz="2000" dirty="0">
                <a:latin typeface="Arial" panose="020B0604020202020204" pitchFamily="34" charset="0"/>
                <a:sym typeface="Wingdings" panose="05000000000000000000" pitchFamily="2" charset="2"/>
              </a:rPr>
              <a:t>, and others;</a:t>
            </a:r>
          </a:p>
          <a:p>
            <a:pPr eaLnBrk="1" hangingPunct="1">
              <a:spcBef>
                <a:spcPct val="50000"/>
              </a:spcBef>
              <a:buFont typeface="Wingdings" panose="05000000000000000000" pitchFamily="2" charset="2"/>
              <a:buChar char="u"/>
              <a:defRPr/>
            </a:pPr>
            <a:r>
              <a:rPr lang="en-US" altLang="en-US" sz="2000" dirty="0">
                <a:latin typeface="Arial" panose="020B0604020202020204" pitchFamily="34" charset="0"/>
                <a:sym typeface="Wingdings" panose="05000000000000000000" pitchFamily="2" charset="2"/>
              </a:rPr>
              <a:t>Rodents are sources for </a:t>
            </a:r>
            <a:r>
              <a:rPr lang="en-US" altLang="en-US" sz="2000" i="1" dirty="0">
                <a:latin typeface="Arial" panose="020B0604020202020204" pitchFamily="34" charset="0"/>
                <a:sym typeface="Wingdings" panose="05000000000000000000" pitchFamily="2" charset="2"/>
              </a:rPr>
              <a:t>Salmonella</a:t>
            </a:r>
            <a:r>
              <a:rPr lang="en-US" altLang="en-US" sz="2000" dirty="0">
                <a:latin typeface="Arial" panose="020B0604020202020204" pitchFamily="34" charset="0"/>
                <a:sym typeface="Wingdings" panose="05000000000000000000" pitchFamily="2" charset="2"/>
              </a:rPr>
              <a:t> and parasites; and</a:t>
            </a:r>
          </a:p>
          <a:p>
            <a:pPr eaLnBrk="1" hangingPunct="1">
              <a:spcBef>
                <a:spcPct val="50000"/>
              </a:spcBef>
              <a:buFont typeface="Wingdings" panose="05000000000000000000" pitchFamily="2" charset="2"/>
              <a:buChar char="u"/>
              <a:defRPr/>
            </a:pPr>
            <a:r>
              <a:rPr lang="en-US" altLang="en-US" sz="2000" dirty="0">
                <a:latin typeface="Arial" panose="020B0604020202020204" pitchFamily="34" charset="0"/>
                <a:sym typeface="Wingdings" panose="05000000000000000000" pitchFamily="2" charset="2"/>
              </a:rPr>
              <a:t>Birds are hosts for pathogens such as </a:t>
            </a:r>
            <a:r>
              <a:rPr lang="en-US" altLang="en-US" sz="2000" i="1" dirty="0">
                <a:latin typeface="Arial" panose="020B0604020202020204" pitchFamily="34" charset="0"/>
                <a:sym typeface="Wingdings" panose="05000000000000000000" pitchFamily="2" charset="2"/>
              </a:rPr>
              <a:t>Salmonella</a:t>
            </a:r>
            <a:r>
              <a:rPr lang="en-US" altLang="en-US" sz="2000" dirty="0">
                <a:latin typeface="Arial" panose="020B0604020202020204" pitchFamily="34" charset="0"/>
                <a:sym typeface="Wingdings" panose="05000000000000000000" pitchFamily="2" charset="2"/>
              </a:rPr>
              <a:t> and </a:t>
            </a:r>
            <a:r>
              <a:rPr lang="en-US" altLang="en-US" sz="2000" i="1" dirty="0">
                <a:latin typeface="Arial" panose="020B0604020202020204" pitchFamily="34" charset="0"/>
                <a:sym typeface="Wingdings" panose="05000000000000000000" pitchFamily="2" charset="2"/>
              </a:rPr>
              <a:t>Listeria</a:t>
            </a:r>
            <a:endParaRPr lang="en-US" altLang="en-US" sz="2000" dirty="0">
              <a:latin typeface="Arial" panose="020B0604020202020204" pitchFamily="34" charset="0"/>
              <a:sym typeface="Wingdings" panose="05000000000000000000" pitchFamily="2" charset="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2C1C9ECA-C42F-484D-97DC-669F25783E7B}"/>
              </a:ext>
            </a:extLst>
          </p:cNvPr>
          <p:cNvSpPr txBox="1">
            <a:spLocks noChangeArrowheads="1"/>
          </p:cNvSpPr>
          <p:nvPr/>
        </p:nvSpPr>
        <p:spPr bwMode="auto">
          <a:xfrm>
            <a:off x="717550" y="914400"/>
            <a:ext cx="7816850" cy="23050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8-3.   Goal:</a:t>
            </a:r>
            <a:endParaRPr lang="en-US" altLang="en-US" sz="2800">
              <a:latin typeface="Arial" panose="020B0604020202020204" pitchFamily="34" charset="0"/>
            </a:endParaRPr>
          </a:p>
          <a:p>
            <a:pPr eaLnBrk="1" hangingPunct="1"/>
            <a:r>
              <a:rPr lang="en-US" altLang="en-US" sz="1800">
                <a:latin typeface="Arial" panose="020B0604020202020204" pitchFamily="34" charset="0"/>
              </a:rPr>
              <a:t>           </a:t>
            </a:r>
            <a:r>
              <a:rPr lang="en-US" altLang="en-US">
                <a:latin typeface="Arial" panose="020B0604020202020204" pitchFamily="34" charset="0"/>
              </a:rPr>
              <a:t>Monitoring must confirm that pests are excluded</a:t>
            </a:r>
          </a:p>
          <a:p>
            <a:pPr eaLnBrk="1" hangingPunct="1"/>
            <a:r>
              <a:rPr lang="en-US" altLang="en-US">
                <a:latin typeface="Arial" panose="020B0604020202020204" pitchFamily="34" charset="0"/>
              </a:rPr>
              <a:t>         from relevant areas of the plant to the extent     </a:t>
            </a:r>
          </a:p>
          <a:p>
            <a:pPr eaLnBrk="1" hangingPunct="1"/>
            <a:r>
              <a:rPr lang="en-US" altLang="en-US">
                <a:latin typeface="Arial" panose="020B0604020202020204" pitchFamily="34" charset="0"/>
              </a:rPr>
              <a:t>         possible and should also confirm that procedures</a:t>
            </a:r>
            <a:br>
              <a:rPr lang="en-US" altLang="en-US">
                <a:latin typeface="Arial" panose="020B0604020202020204" pitchFamily="34" charset="0"/>
              </a:rPr>
            </a:br>
            <a:r>
              <a:rPr lang="en-US" altLang="en-US">
                <a:latin typeface="Arial" panose="020B0604020202020204" pitchFamily="34" charset="0"/>
              </a:rPr>
              <a:t>    are followed to prevent infestation.</a:t>
            </a:r>
          </a:p>
        </p:txBody>
      </p:sp>
      <p:sp>
        <p:nvSpPr>
          <p:cNvPr id="5123" name="Rectangle 6">
            <a:extLst>
              <a:ext uri="{FF2B5EF4-FFF2-40B4-BE49-F238E27FC236}">
                <a16:creationId xmlns:a16="http://schemas.microsoft.com/office/drawing/2014/main" id="{E40F7633-0331-463B-99FA-47620CBE267E}"/>
              </a:ext>
            </a:extLst>
          </p:cNvPr>
          <p:cNvSpPr>
            <a:spLocks noChangeArrowheads="1"/>
          </p:cNvSpPr>
          <p:nvPr/>
        </p:nvSpPr>
        <p:spPr bwMode="auto">
          <a:xfrm>
            <a:off x="3663950" y="2811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5124" name="Picture 5" descr="Anmin093">
            <a:extLst>
              <a:ext uri="{FF2B5EF4-FFF2-40B4-BE49-F238E27FC236}">
                <a16:creationId xmlns:a16="http://schemas.microsoft.com/office/drawing/2014/main" id="{55ED55D5-DA77-49A5-B819-113A2A926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13" y="3182938"/>
            <a:ext cx="1219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Anmin093">
            <a:extLst>
              <a:ext uri="{FF2B5EF4-FFF2-40B4-BE49-F238E27FC236}">
                <a16:creationId xmlns:a16="http://schemas.microsoft.com/office/drawing/2014/main" id="{D241F8F2-C37F-484A-AEDA-D31068B26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2415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Anmin093">
            <a:extLst>
              <a:ext uri="{FF2B5EF4-FFF2-40B4-BE49-F238E27FC236}">
                <a16:creationId xmlns:a16="http://schemas.microsoft.com/office/drawing/2014/main" id="{67745B76-854F-4DDD-96E7-44F6F523A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075" y="517525"/>
            <a:ext cx="1285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Anmin093">
            <a:extLst>
              <a:ext uri="{FF2B5EF4-FFF2-40B4-BE49-F238E27FC236}">
                <a16:creationId xmlns:a16="http://schemas.microsoft.com/office/drawing/2014/main" id="{3A4E8E9D-B203-419D-A5CF-46CE92CF0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17525"/>
            <a:ext cx="13525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a:extLst>
              <a:ext uri="{FF2B5EF4-FFF2-40B4-BE49-F238E27FC236}">
                <a16:creationId xmlns:a16="http://schemas.microsoft.com/office/drawing/2014/main" id="{C7E98F08-B301-4EB8-8C74-4E5274B5DB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4003675"/>
            <a:ext cx="271621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5">
            <a:extLst>
              <a:ext uri="{FF2B5EF4-FFF2-40B4-BE49-F238E27FC236}">
                <a16:creationId xmlns:a16="http://schemas.microsoft.com/office/drawing/2014/main" id="{F6544A4E-578C-479A-8FA8-7F73493CCC90}"/>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11863" y="3973513"/>
            <a:ext cx="2751137" cy="204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1">
            <a:extLst>
              <a:ext uri="{FF2B5EF4-FFF2-40B4-BE49-F238E27FC236}">
                <a16:creationId xmlns:a16="http://schemas.microsoft.com/office/drawing/2014/main" id="{72B341A7-3C33-488D-BC19-63703B8C180C}"/>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44513" y="3995738"/>
            <a:ext cx="2713037" cy="198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A2239E9C-985B-4211-B345-8F4FCC9846E8}"/>
              </a:ext>
            </a:extLst>
          </p:cNvPr>
          <p:cNvSpPr txBox="1">
            <a:spLocks noChangeArrowheads="1"/>
          </p:cNvSpPr>
          <p:nvPr/>
        </p:nvSpPr>
        <p:spPr bwMode="auto">
          <a:xfrm>
            <a:off x="869950" y="1143000"/>
            <a:ext cx="7456488" cy="3352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8-4.  Monitoring for exclusion of pests: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Visually inspect for presence of pests in processing areas;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Use flashlight to expose potential hiding places and to check traps;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Maintain good housekeeping to facilitate inspections.</a:t>
            </a:r>
          </a:p>
        </p:txBody>
      </p:sp>
      <p:pic>
        <p:nvPicPr>
          <p:cNvPr id="6147" name="Picture 6" descr="E:\PFiles\MSOffice\Clipart\standard\stddir2\bd07336_.wmf">
            <a:extLst>
              <a:ext uri="{FF2B5EF4-FFF2-40B4-BE49-F238E27FC236}">
                <a16:creationId xmlns:a16="http://schemas.microsoft.com/office/drawing/2014/main" id="{46B46C4C-055F-4C77-871C-2D44AFE51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4191000"/>
            <a:ext cx="35004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10659-4CCA-408E-9F99-0104E725B513}"/>
              </a:ext>
            </a:extLst>
          </p:cNvPr>
          <p:cNvSpPr/>
          <p:nvPr/>
        </p:nvSpPr>
        <p:spPr>
          <a:xfrm>
            <a:off x="533400" y="381000"/>
            <a:ext cx="6324600" cy="707886"/>
          </a:xfrm>
          <a:prstGeom prst="rect">
            <a:avLst/>
          </a:prstGeom>
        </p:spPr>
        <p:txBody>
          <a:bodyPr wrap="square">
            <a:spAutoFit/>
          </a:bodyPr>
          <a:lstStyle/>
          <a:p>
            <a:r>
              <a:rPr lang="en-US" sz="4000" b="1" dirty="0">
                <a:solidFill>
                  <a:srgbClr val="00B489"/>
                </a:solidFill>
                <a:latin typeface="Calibri" panose="020F0502020204030204" pitchFamily="34" charset="0"/>
              </a:rPr>
              <a:t>1.  How to develop SSOP’s</a:t>
            </a:r>
            <a:endParaRPr lang="en-US" sz="4000" b="1" dirty="0">
              <a:solidFill>
                <a:srgbClr val="00B489"/>
              </a:solidFill>
            </a:endParaRPr>
          </a:p>
        </p:txBody>
      </p:sp>
      <p:pic>
        <p:nvPicPr>
          <p:cNvPr id="4" name="Picture 3">
            <a:extLst>
              <a:ext uri="{FF2B5EF4-FFF2-40B4-BE49-F238E27FC236}">
                <a16:creationId xmlns:a16="http://schemas.microsoft.com/office/drawing/2014/main" id="{E3F991B5-A4FB-4A55-8B08-BCBDB1C18B1C}"/>
              </a:ext>
            </a:extLst>
          </p:cNvPr>
          <p:cNvPicPr>
            <a:picLocks noChangeAspect="1"/>
          </p:cNvPicPr>
          <p:nvPr/>
        </p:nvPicPr>
        <p:blipFill>
          <a:blip r:embed="rId2"/>
          <a:stretch>
            <a:fillRect/>
          </a:stretch>
        </p:blipFill>
        <p:spPr>
          <a:xfrm>
            <a:off x="4854715" y="1524000"/>
            <a:ext cx="3974547" cy="4648200"/>
          </a:xfrm>
          <a:prstGeom prst="rect">
            <a:avLst/>
          </a:prstGeom>
        </p:spPr>
      </p:pic>
      <p:sp>
        <p:nvSpPr>
          <p:cNvPr id="5" name="TextBox 4">
            <a:extLst>
              <a:ext uri="{FF2B5EF4-FFF2-40B4-BE49-F238E27FC236}">
                <a16:creationId xmlns:a16="http://schemas.microsoft.com/office/drawing/2014/main" id="{0A7AAD21-3578-4CF9-A31A-62C0979C53DA}"/>
              </a:ext>
            </a:extLst>
          </p:cNvPr>
          <p:cNvSpPr txBox="1"/>
          <p:nvPr/>
        </p:nvSpPr>
        <p:spPr>
          <a:xfrm>
            <a:off x="533400" y="1752600"/>
            <a:ext cx="4161184" cy="3970318"/>
          </a:xfrm>
          <a:prstGeom prst="rect">
            <a:avLst/>
          </a:prstGeom>
          <a:noFill/>
        </p:spPr>
        <p:txBody>
          <a:bodyPr wrap="square" rtlCol="0">
            <a:spAutoFit/>
          </a:bodyPr>
          <a:lstStyle/>
          <a:p>
            <a:r>
              <a:rPr lang="en-US" sz="2800" dirty="0">
                <a:latin typeface="Calibri" panose="020F0502020204030204" pitchFamily="34" charset="0"/>
              </a:rPr>
              <a:t>SCP training provides an example SSOP plan</a:t>
            </a:r>
          </a:p>
          <a:p>
            <a:endParaRPr lang="en-US" sz="2800" dirty="0">
              <a:latin typeface="Calibri" panose="020F0502020204030204" pitchFamily="34" charset="0"/>
            </a:endParaRPr>
          </a:p>
          <a:p>
            <a:r>
              <a:rPr lang="en-US" sz="2800" dirty="0">
                <a:latin typeface="Calibri" panose="020F0502020204030204" pitchFamily="34" charset="0"/>
              </a:rPr>
              <a:t>Although the prevailing </a:t>
            </a:r>
            <a:r>
              <a:rPr lang="en-US" sz="2800" b="1" dirty="0">
                <a:latin typeface="Calibri" panose="020F0502020204030204" pitchFamily="34" charset="0"/>
              </a:rPr>
              <a:t>Seafood HACCP Regulation </a:t>
            </a:r>
            <a:r>
              <a:rPr lang="en-US" sz="2800" dirty="0">
                <a:latin typeface="Calibri" panose="020F0502020204030204" pitchFamily="34" charset="0"/>
              </a:rPr>
              <a:t>does not require a ‘written’ SSOP plan, the SCP training strongly recommends written plans</a:t>
            </a:r>
          </a:p>
        </p:txBody>
      </p:sp>
    </p:spTree>
    <p:extLst>
      <p:ext uri="{BB962C8B-B14F-4D97-AF65-F5344CB8AC3E}">
        <p14:creationId xmlns:p14="http://schemas.microsoft.com/office/powerpoint/2010/main" val="3368451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3FE1FD90-19EA-4E0D-A293-C79B6FD1EAC1}"/>
              </a:ext>
            </a:extLst>
          </p:cNvPr>
          <p:cNvSpPr txBox="1">
            <a:spLocks noChangeArrowheads="1"/>
          </p:cNvSpPr>
          <p:nvPr/>
        </p:nvSpPr>
        <p:spPr bwMode="auto">
          <a:xfrm>
            <a:off x="685800" y="990600"/>
            <a:ext cx="8026400" cy="4953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8-5.   Corrections </a:t>
            </a:r>
          </a:p>
          <a:p>
            <a:pPr eaLnBrk="1" hangingPunct="1"/>
            <a:endParaRPr lang="en-US" altLang="en-US" sz="2800" b="1">
              <a:latin typeface="Arial" panose="020B0604020202020204" pitchFamily="34" charset="0"/>
            </a:endParaRPr>
          </a:p>
          <a:p>
            <a:pPr eaLnBrk="1" hangingPunct="1"/>
            <a:r>
              <a:rPr lang="en-US" altLang="en-US" b="1">
                <a:latin typeface="Arial" panose="020B0604020202020204" pitchFamily="34" charset="0"/>
              </a:rPr>
              <a:t>Example</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Observation:  After pesticide and trap use, flies</a:t>
            </a:r>
            <a:br>
              <a:rPr lang="en-US" altLang="en-US" sz="2800">
                <a:latin typeface="Arial" panose="020B0604020202020204" pitchFamily="34" charset="0"/>
              </a:rPr>
            </a:br>
            <a:r>
              <a:rPr lang="en-US" altLang="en-US" sz="2800">
                <a:latin typeface="Arial" panose="020B0604020202020204" pitchFamily="34" charset="0"/>
              </a:rPr>
              <a:t>                  re-enter processing areas</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Correction:     Add air curtain above outside door</a:t>
            </a:r>
            <a:br>
              <a:rPr lang="en-US" altLang="en-US" sz="2800">
                <a:latin typeface="Arial" panose="020B0604020202020204" pitchFamily="34" charset="0"/>
              </a:rPr>
            </a:br>
            <a:r>
              <a:rPr lang="en-US" altLang="en-US" sz="2800">
                <a:latin typeface="Arial" panose="020B0604020202020204" pitchFamily="34" charset="0"/>
              </a:rPr>
              <a:t>                  and move waste storage container</a:t>
            </a:r>
            <a:br>
              <a:rPr lang="en-US" altLang="en-US" sz="2800">
                <a:latin typeface="Arial" panose="020B0604020202020204" pitchFamily="34" charset="0"/>
              </a:rPr>
            </a:br>
            <a:r>
              <a:rPr lang="en-US" altLang="en-US" sz="2800">
                <a:latin typeface="Arial" panose="020B0604020202020204" pitchFamily="34" charset="0"/>
              </a:rPr>
              <a:t>                  away from door</a:t>
            </a:r>
            <a:endParaRPr lang="en-US" altLang="en-US" sz="2800" b="1">
              <a:latin typeface="Arial" panose="020B0604020202020204" pitchFamily="34" charset="0"/>
            </a:endParaRPr>
          </a:p>
        </p:txBody>
      </p:sp>
      <p:pic>
        <p:nvPicPr>
          <p:cNvPr id="7171" name="Picture 8" descr="Anmin093">
            <a:extLst>
              <a:ext uri="{FF2B5EF4-FFF2-40B4-BE49-F238E27FC236}">
                <a16:creationId xmlns:a16="http://schemas.microsoft.com/office/drawing/2014/main" id="{5A24B9DA-1712-4133-A9A6-D6FFC38E2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0"/>
            <a:ext cx="1285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Anmin093">
            <a:extLst>
              <a:ext uri="{FF2B5EF4-FFF2-40B4-BE49-F238E27FC236}">
                <a16:creationId xmlns:a16="http://schemas.microsoft.com/office/drawing/2014/main" id="{E0E28546-ADF1-43B7-A81C-9B2CB8507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429250"/>
            <a:ext cx="1285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Anmin093">
            <a:extLst>
              <a:ext uri="{FF2B5EF4-FFF2-40B4-BE49-F238E27FC236}">
                <a16:creationId xmlns:a16="http://schemas.microsoft.com/office/drawing/2014/main" id="{D1234FBD-1338-40AC-AADA-8FE774542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12858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63D5D7F-9695-4CD7-9D84-5FB87747E660}"/>
              </a:ext>
            </a:extLst>
          </p:cNvPr>
          <p:cNvSpPr txBox="1">
            <a:spLocks noChangeArrowheads="1"/>
          </p:cNvSpPr>
          <p:nvPr/>
        </p:nvSpPr>
        <p:spPr bwMode="auto">
          <a:xfrm>
            <a:off x="685800" y="1219200"/>
            <a:ext cx="7924800" cy="3200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8-7.  Three phase pest control program:</a:t>
            </a:r>
          </a:p>
          <a:p>
            <a:pPr eaLnBrk="1" hangingPunct="1"/>
            <a:endParaRPr lang="en-US" altLang="en-US" sz="2800">
              <a:latin typeface="Arial" panose="020B0604020202020204" pitchFamily="34" charset="0"/>
            </a:endParaRPr>
          </a:p>
          <a:p>
            <a:pPr eaLnBrk="1" hangingPunct="1"/>
            <a:r>
              <a:rPr lang="en-US" altLang="en-US" sz="2800">
                <a:latin typeface="Arial" panose="020B0604020202020204" pitchFamily="34" charset="0"/>
              </a:rPr>
              <a:t>1.     Elimination of shelter and attractants;</a:t>
            </a:r>
          </a:p>
          <a:p>
            <a:pPr eaLnBrk="1" hangingPunct="1">
              <a:spcBef>
                <a:spcPct val="50000"/>
              </a:spcBef>
            </a:pPr>
            <a:r>
              <a:rPr lang="en-US" altLang="en-US" sz="2800">
                <a:latin typeface="Arial" panose="020B0604020202020204" pitchFamily="34" charset="0"/>
              </a:rPr>
              <a:t>2.     Exclusion of pests from the food plant; and</a:t>
            </a:r>
          </a:p>
          <a:p>
            <a:pPr eaLnBrk="1" hangingPunct="1">
              <a:spcBef>
                <a:spcPct val="50000"/>
              </a:spcBef>
            </a:pPr>
            <a:r>
              <a:rPr lang="en-US" altLang="en-US" sz="2800">
                <a:latin typeface="Arial" panose="020B0604020202020204" pitchFamily="34" charset="0"/>
              </a:rPr>
              <a:t>3.     Extermination of those pests that gain entry.</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C7317E15-A11E-448A-9C08-F99EF4F1A6DC}"/>
              </a:ext>
            </a:extLst>
          </p:cNvPr>
          <p:cNvSpPr txBox="1">
            <a:spLocks noChangeArrowheads="1"/>
          </p:cNvSpPr>
          <p:nvPr/>
        </p:nvSpPr>
        <p:spPr bwMode="auto">
          <a:xfrm>
            <a:off x="762000" y="381000"/>
            <a:ext cx="7391400" cy="6248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800" b="1">
              <a:latin typeface="Arial" panose="020B0604020202020204" pitchFamily="34" charset="0"/>
            </a:endParaRPr>
          </a:p>
          <a:p>
            <a:pPr eaLnBrk="1" hangingPunct="1"/>
            <a:r>
              <a:rPr lang="en-US" altLang="en-US" sz="2800" b="1">
                <a:latin typeface="Arial" panose="020B0604020202020204" pitchFamily="34" charset="0"/>
              </a:rPr>
              <a:t>8-8.  Complete Pest Exclusion Program:</a:t>
            </a:r>
          </a:p>
          <a:p>
            <a:pPr eaLnBrk="1" hangingPunct="1"/>
            <a:endParaRPr lang="en-US" altLang="en-US" sz="2800">
              <a:latin typeface="Arial" panose="020B0604020202020204" pitchFamily="34" charset="0"/>
            </a:endParaRPr>
          </a:p>
          <a:p>
            <a:pPr eaLnBrk="1" hangingPunct="1"/>
            <a:r>
              <a:rPr lang="en-US" altLang="en-US" b="1" u="sng">
                <a:latin typeface="Arial" panose="020B0604020202020204" pitchFamily="34" charset="0"/>
              </a:rPr>
              <a:t>Required Monitoring</a:t>
            </a:r>
          </a:p>
          <a:p>
            <a:pPr eaLnBrk="1" hangingPunct="1">
              <a:spcBef>
                <a:spcPct val="50000"/>
              </a:spcBef>
              <a:buFontTx/>
              <a:buAutoNum type="arabicPeriod"/>
            </a:pPr>
            <a:r>
              <a:rPr lang="en-US" altLang="en-US">
                <a:latin typeface="Arial" panose="020B0604020202020204" pitchFamily="34" charset="0"/>
              </a:rPr>
              <a:t>Presence / Absence of Pests.</a:t>
            </a:r>
          </a:p>
          <a:p>
            <a:pPr eaLnBrk="1" hangingPunct="1">
              <a:buFontTx/>
              <a:buAutoNum type="arabicPeriod"/>
            </a:pPr>
            <a:endParaRPr lang="en-US" altLang="en-US">
              <a:latin typeface="Arial" panose="020B0604020202020204" pitchFamily="34" charset="0"/>
            </a:endParaRPr>
          </a:p>
          <a:p>
            <a:pPr eaLnBrk="1" hangingPunct="1"/>
            <a:r>
              <a:rPr lang="en-US" altLang="en-US" b="1" u="sng">
                <a:latin typeface="Arial" panose="020B0604020202020204" pitchFamily="34" charset="0"/>
              </a:rPr>
              <a:t>Related Conditions</a:t>
            </a:r>
          </a:p>
          <a:p>
            <a:pPr eaLnBrk="1" hangingPunct="1">
              <a:spcBef>
                <a:spcPct val="50000"/>
              </a:spcBef>
              <a:buFontTx/>
              <a:buAutoNum type="arabicPeriod"/>
            </a:pPr>
            <a:r>
              <a:rPr lang="en-US" altLang="en-US">
                <a:latin typeface="Arial" panose="020B0604020202020204" pitchFamily="34" charset="0"/>
              </a:rPr>
              <a:t>Plant and Grounds;</a:t>
            </a:r>
          </a:p>
          <a:p>
            <a:pPr eaLnBrk="1" hangingPunct="1">
              <a:spcBef>
                <a:spcPct val="50000"/>
              </a:spcBef>
              <a:buFontTx/>
              <a:buAutoNum type="arabicPeriod"/>
            </a:pPr>
            <a:r>
              <a:rPr lang="en-US" altLang="en-US">
                <a:latin typeface="Arial" panose="020B0604020202020204" pitchFamily="34" charset="0"/>
              </a:rPr>
              <a:t>Structure and Layout;</a:t>
            </a:r>
          </a:p>
          <a:p>
            <a:pPr eaLnBrk="1" hangingPunct="1">
              <a:spcBef>
                <a:spcPct val="50000"/>
              </a:spcBef>
              <a:buFontTx/>
              <a:buAutoNum type="arabicPeriod"/>
            </a:pPr>
            <a:r>
              <a:rPr lang="en-US" altLang="en-US">
                <a:latin typeface="Arial" panose="020B0604020202020204" pitchFamily="34" charset="0"/>
              </a:rPr>
              <a:t>Plant Machinery, Equipment and Utensils;</a:t>
            </a:r>
          </a:p>
          <a:p>
            <a:pPr eaLnBrk="1" hangingPunct="1">
              <a:spcBef>
                <a:spcPct val="50000"/>
              </a:spcBef>
              <a:buFontTx/>
              <a:buAutoNum type="arabicPeriod"/>
            </a:pPr>
            <a:r>
              <a:rPr lang="en-US" altLang="en-US">
                <a:latin typeface="Arial" panose="020B0604020202020204" pitchFamily="34" charset="0"/>
              </a:rPr>
              <a:t>Housekeeping;</a:t>
            </a:r>
          </a:p>
          <a:p>
            <a:pPr eaLnBrk="1" hangingPunct="1">
              <a:spcBef>
                <a:spcPct val="50000"/>
              </a:spcBef>
              <a:buFontTx/>
              <a:buAutoNum type="arabicPeriod"/>
            </a:pPr>
            <a:r>
              <a:rPr lang="en-US" altLang="en-US">
                <a:latin typeface="Arial" panose="020B0604020202020204" pitchFamily="34" charset="0"/>
              </a:rPr>
              <a:t>Waste Disposal; and</a:t>
            </a:r>
          </a:p>
          <a:p>
            <a:pPr eaLnBrk="1" hangingPunct="1">
              <a:spcBef>
                <a:spcPct val="50000"/>
              </a:spcBef>
              <a:buFontTx/>
              <a:buAutoNum type="arabicPeriod"/>
            </a:pPr>
            <a:r>
              <a:rPr lang="en-US" altLang="en-US">
                <a:latin typeface="Arial" panose="020B0604020202020204" pitchFamily="34" charset="0"/>
              </a:rPr>
              <a:t>Use of Pesticides and other Control Measure.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CC2CCBE1-5F3E-40A6-83BF-9AED4215C9C7}"/>
              </a:ext>
            </a:extLst>
          </p:cNvPr>
          <p:cNvSpPr txBox="1">
            <a:spLocks noChangeArrowheads="1"/>
          </p:cNvSpPr>
          <p:nvPr/>
        </p:nvSpPr>
        <p:spPr bwMode="auto">
          <a:xfrm>
            <a:off x="414338" y="285750"/>
            <a:ext cx="8585200" cy="39814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sz="2800" b="1">
                <a:latin typeface="Arial" panose="020B0604020202020204" pitchFamily="34" charset="0"/>
              </a:rPr>
              <a:t>8-9.  Example Pest Control Checklist </a:t>
            </a:r>
            <a:r>
              <a:rPr lang="en-US" altLang="en-US" b="1">
                <a:latin typeface="Arial" panose="020B0604020202020204" pitchFamily="34" charset="0"/>
              </a:rPr>
              <a:t>(not required)</a:t>
            </a:r>
            <a:r>
              <a:rPr lang="en-US" altLang="en-US" sz="2000" b="1">
                <a:latin typeface="Arial" panose="020B0604020202020204" pitchFamily="34" charset="0"/>
              </a:rPr>
              <a:t>:</a:t>
            </a:r>
            <a:endParaRPr lang="en-US" altLang="en-US" sz="2800" b="1">
              <a:latin typeface="Arial" panose="020B0604020202020204" pitchFamily="34" charset="0"/>
            </a:endParaRPr>
          </a:p>
          <a:p>
            <a:pPr eaLnBrk="1" hangingPunct="1"/>
            <a:endParaRPr lang="en-US" altLang="en-US" sz="1600" b="1">
              <a:latin typeface="Arial" panose="020B0604020202020204" pitchFamily="34" charset="0"/>
            </a:endParaRPr>
          </a:p>
          <a:p>
            <a:pPr eaLnBrk="1" hangingPunct="1"/>
            <a:r>
              <a:rPr lang="en-US" altLang="en-US" sz="2000" b="1" u="sng">
                <a:latin typeface="Arial" panose="020B0604020202020204" pitchFamily="34" charset="0"/>
              </a:rPr>
              <a:t>Plant and Grounds</a:t>
            </a:r>
          </a:p>
          <a:p>
            <a:pPr eaLnBrk="1" hangingPunct="1">
              <a:spcBef>
                <a:spcPct val="50000"/>
              </a:spcBef>
              <a:buFontTx/>
              <a:buAutoNum type="arabicPeriod"/>
            </a:pPr>
            <a:r>
              <a:rPr lang="en-US" altLang="en-US" sz="2000">
                <a:latin typeface="Arial" panose="020B0604020202020204" pitchFamily="34" charset="0"/>
              </a:rPr>
              <a:t>Are the grounds clear of weeds, tall grass, brush, and debris to minimize cover for pests to approach and enter the facility?</a:t>
            </a:r>
          </a:p>
          <a:p>
            <a:pPr eaLnBrk="1" hangingPunct="1">
              <a:spcBef>
                <a:spcPct val="50000"/>
              </a:spcBef>
              <a:buFontTx/>
              <a:buAutoNum type="arabicPeriod"/>
            </a:pPr>
            <a:r>
              <a:rPr lang="en-US" altLang="en-US" sz="2000">
                <a:latin typeface="Arial" panose="020B0604020202020204" pitchFamily="34" charset="0"/>
              </a:rPr>
              <a:t>Is there standing water on the grounds which may attract pests?</a:t>
            </a:r>
          </a:p>
          <a:p>
            <a:pPr eaLnBrk="1" hangingPunct="1">
              <a:spcBef>
                <a:spcPct val="50000"/>
              </a:spcBef>
              <a:buFontTx/>
              <a:buAutoNum type="arabicPeriod"/>
            </a:pPr>
            <a:r>
              <a:rPr lang="en-US" altLang="en-US" sz="2000">
                <a:latin typeface="Arial" panose="020B0604020202020204" pitchFamily="34" charset="0"/>
              </a:rPr>
              <a:t>Are traps sufficient in number, well maintained and in good repair?</a:t>
            </a:r>
          </a:p>
          <a:p>
            <a:pPr eaLnBrk="1" hangingPunct="1">
              <a:spcBef>
                <a:spcPct val="50000"/>
              </a:spcBef>
              <a:buFontTx/>
              <a:buAutoNum type="arabicPeriod"/>
            </a:pPr>
            <a:r>
              <a:rPr lang="en-US" altLang="en-US" sz="2000">
                <a:latin typeface="Arial" panose="020B0604020202020204" pitchFamily="34" charset="0"/>
              </a:rPr>
              <a:t>Are there signs of the presence of domestic animals or large feral animals (including but not limited to dogs, cats or raccoons)?</a:t>
            </a:r>
          </a:p>
          <a:p>
            <a:pPr eaLnBrk="1" hangingPunct="1"/>
            <a:endParaRPr lang="en-US" altLang="en-US" sz="1600">
              <a:latin typeface="Arial" panose="020B0604020202020204" pitchFamily="34" charset="0"/>
            </a:endParaRPr>
          </a:p>
        </p:txBody>
      </p:sp>
      <p:pic>
        <p:nvPicPr>
          <p:cNvPr id="10243" name="Picture 3" descr="Plant perimeter 3">
            <a:extLst>
              <a:ext uri="{FF2B5EF4-FFF2-40B4-BE49-F238E27FC236}">
                <a16:creationId xmlns:a16="http://schemas.microsoft.com/office/drawing/2014/main" id="{8B608598-CCCA-426B-B0C5-D820B45B28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788" y="4500563"/>
            <a:ext cx="3325812"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a:extLst>
              <a:ext uri="{FF2B5EF4-FFF2-40B4-BE49-F238E27FC236}">
                <a16:creationId xmlns:a16="http://schemas.microsoft.com/office/drawing/2014/main" id="{B347296B-6EB1-44E6-B5C8-C3EEE0A8687F}"/>
              </a:ext>
            </a:extLst>
          </p:cNvPr>
          <p:cNvSpPr>
            <a:spLocks noChangeArrowheads="1"/>
          </p:cNvSpPr>
          <p:nvPr/>
        </p:nvSpPr>
        <p:spPr bwMode="auto">
          <a:xfrm>
            <a:off x="5243513" y="4881563"/>
            <a:ext cx="374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0000"/>
                </a:solidFill>
                <a:latin typeface="Arial Rounded MT Bold" panose="020F0704030504030204" pitchFamily="34" charset="0"/>
              </a:rPr>
              <a:t>Grounds clear of weeds, tall grass, brush, and debris to minimize cover for pests to approach and enter the facility</a:t>
            </a:r>
          </a:p>
        </p:txBody>
      </p:sp>
      <p:pic>
        <p:nvPicPr>
          <p:cNvPr id="6" name="Picture 2" descr="C:\Users\Karla.Ruzicka\AppData\Local\Microsoft\Windows\Temporary Internet Files\Content.IE5\NF26HNKK\MC900441310[1].png">
            <a:extLst>
              <a:ext uri="{FF2B5EF4-FFF2-40B4-BE49-F238E27FC236}">
                <a16:creationId xmlns:a16="http://schemas.microsoft.com/office/drawing/2014/main" id="{6FE7C6C3-AA14-4ABC-BDE6-A5A963FB49F4}"/>
              </a:ext>
            </a:extLst>
          </p:cNvPr>
          <p:cNvPicPr>
            <a:picLocks noChangeAspect="1" noChangeArrowheads="1"/>
          </p:cNvPicPr>
          <p:nvPr>
            <p:custDataLst>
              <p:tags r:id="rId1"/>
            </p:custDataLst>
          </p:nvPr>
        </p:nvPicPr>
        <p:blipFill>
          <a:blip r:embed="rId4"/>
          <a:srcRect/>
          <a:stretch>
            <a:fillRect/>
          </a:stretch>
        </p:blipFill>
        <p:spPr bwMode="auto">
          <a:xfrm>
            <a:off x="414338" y="5019675"/>
            <a:ext cx="925512" cy="92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94588A3-ED78-4F02-9DFE-9A080DFF1638}"/>
              </a:ext>
            </a:extLst>
          </p:cNvPr>
          <p:cNvSpPr txBox="1">
            <a:spLocks noChangeArrowheads="1"/>
          </p:cNvSpPr>
          <p:nvPr/>
        </p:nvSpPr>
        <p:spPr bwMode="auto">
          <a:xfrm>
            <a:off x="508000" y="514350"/>
            <a:ext cx="8026400" cy="57340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8-10.  Example Pest Control Checklist </a:t>
            </a:r>
          </a:p>
          <a:p>
            <a:pPr eaLnBrk="1" hangingPunct="1"/>
            <a:endParaRPr lang="en-US" altLang="en-US" sz="1600" b="1">
              <a:latin typeface="Arial" panose="020B0604020202020204" pitchFamily="34" charset="0"/>
            </a:endParaRPr>
          </a:p>
          <a:p>
            <a:pPr eaLnBrk="1" hangingPunct="1"/>
            <a:r>
              <a:rPr lang="en-US" altLang="en-US" sz="2000" b="1" u="sng">
                <a:latin typeface="Arial" panose="020B0604020202020204" pitchFamily="34" charset="0"/>
              </a:rPr>
              <a:t>Building / Facility</a:t>
            </a:r>
          </a:p>
          <a:p>
            <a:pPr eaLnBrk="1" hangingPunct="1">
              <a:spcBef>
                <a:spcPct val="50000"/>
              </a:spcBef>
              <a:buFontTx/>
              <a:buAutoNum type="arabicPeriod" startAt="5"/>
            </a:pPr>
            <a:r>
              <a:rPr lang="en-US" altLang="en-US" sz="2000">
                <a:latin typeface="Arial" panose="020B0604020202020204" pitchFamily="34" charset="0"/>
              </a:rPr>
              <a:t>Do windows and doors seal tightly to prevent entry of pests or contaminants?</a:t>
            </a:r>
          </a:p>
          <a:p>
            <a:pPr eaLnBrk="1" hangingPunct="1">
              <a:spcBef>
                <a:spcPct val="50000"/>
              </a:spcBef>
              <a:buFontTx/>
              <a:buAutoNum type="arabicPeriod" startAt="5"/>
            </a:pPr>
            <a:r>
              <a:rPr lang="en-US" altLang="en-US" sz="2000">
                <a:latin typeface="Arial" panose="020B0604020202020204" pitchFamily="34" charset="0"/>
              </a:rPr>
              <a:t>Do windows have screens in good repair to keep out insects?</a:t>
            </a:r>
          </a:p>
          <a:p>
            <a:pPr eaLnBrk="1" hangingPunct="1">
              <a:spcBef>
                <a:spcPct val="50000"/>
              </a:spcBef>
              <a:buFontTx/>
              <a:buAutoNum type="arabicPeriod" startAt="5"/>
            </a:pPr>
            <a:r>
              <a:rPr lang="en-US" altLang="en-US" sz="2000">
                <a:latin typeface="Arial" panose="020B0604020202020204" pitchFamily="34" charset="0"/>
              </a:rPr>
              <a:t>Are there openings of 1/4-inch or greater that will allow entry of rodents and insects?</a:t>
            </a:r>
          </a:p>
          <a:p>
            <a:pPr eaLnBrk="1" hangingPunct="1">
              <a:spcBef>
                <a:spcPct val="50000"/>
              </a:spcBef>
              <a:buFontTx/>
              <a:buAutoNum type="arabicPeriod" startAt="5"/>
            </a:pPr>
            <a:r>
              <a:rPr lang="en-US" altLang="en-US" sz="2000">
                <a:latin typeface="Arial" panose="020B0604020202020204" pitchFamily="34" charset="0"/>
              </a:rPr>
              <a:t>Are drains properly cleaned and free of buildup that may act as an attractant to rodents and other pests?</a:t>
            </a:r>
          </a:p>
          <a:p>
            <a:pPr eaLnBrk="1" hangingPunct="1">
              <a:spcBef>
                <a:spcPct val="50000"/>
              </a:spcBef>
              <a:buFontTx/>
              <a:buAutoNum type="arabicPeriod" startAt="5"/>
            </a:pPr>
            <a:r>
              <a:rPr lang="en-US" altLang="en-US" sz="2000">
                <a:latin typeface="Arial" panose="020B0604020202020204" pitchFamily="34" charset="0"/>
              </a:rPr>
              <a:t>Is there sufficient clearance space (six-inch minimum between walls and equipment) to inhibit rodent activity?</a:t>
            </a:r>
          </a:p>
          <a:p>
            <a:pPr eaLnBrk="1" hangingPunct="1">
              <a:spcBef>
                <a:spcPct val="50000"/>
              </a:spcBef>
              <a:buFontTx/>
              <a:buAutoNum type="arabicPeriod" startAt="5"/>
            </a:pPr>
            <a:r>
              <a:rPr lang="en-US" altLang="en-US" sz="2000">
                <a:latin typeface="Arial" panose="020B0604020202020204" pitchFamily="34" charset="0"/>
              </a:rPr>
              <a:t>Are drain covers in good repair and properly fitted?</a:t>
            </a:r>
            <a:endParaRPr lang="en-US" altLang="en-US" sz="1600">
              <a:latin typeface="Arial" panose="020B0604020202020204" pitchFamily="34" charset="0"/>
            </a:endParaRPr>
          </a:p>
        </p:txBody>
      </p:sp>
      <p:pic>
        <p:nvPicPr>
          <p:cNvPr id="11267" name="Picture 6" descr="E:\IMAGES.TIF\ANIMALS\INSECTS\ANMIN183.TIF">
            <a:extLst>
              <a:ext uri="{FF2B5EF4-FFF2-40B4-BE49-F238E27FC236}">
                <a16:creationId xmlns:a16="http://schemas.microsoft.com/office/drawing/2014/main" id="{BA1915DF-A15D-40DE-A37E-659A22DD53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138" y="381000"/>
            <a:ext cx="14398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1123D8C3-7EE0-4B65-AA4C-27D2EDD2A215}"/>
              </a:ext>
            </a:extLst>
          </p:cNvPr>
          <p:cNvSpPr txBox="1">
            <a:spLocks noChangeArrowheads="1"/>
          </p:cNvSpPr>
          <p:nvPr/>
        </p:nvSpPr>
        <p:spPr bwMode="auto">
          <a:xfrm>
            <a:off x="609600" y="461963"/>
            <a:ext cx="7924800" cy="6091237"/>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8-11.  Example Pest Control Checklist</a:t>
            </a:r>
          </a:p>
          <a:p>
            <a:pPr eaLnBrk="1" hangingPunct="1"/>
            <a:endParaRPr lang="en-US" altLang="en-US" sz="1600" b="1">
              <a:latin typeface="Arial" panose="020B0604020202020204" pitchFamily="34" charset="0"/>
            </a:endParaRPr>
          </a:p>
          <a:p>
            <a:pPr eaLnBrk="1" hangingPunct="1"/>
            <a:r>
              <a:rPr lang="en-US" altLang="en-US" sz="2000" b="1" u="sng">
                <a:latin typeface="Arial" panose="020B0604020202020204" pitchFamily="34" charset="0"/>
              </a:rPr>
              <a:t>Plant Machinery, Equipment and Utensils</a:t>
            </a:r>
          </a:p>
          <a:p>
            <a:pPr eaLnBrk="1" hangingPunct="1">
              <a:spcBef>
                <a:spcPct val="50000"/>
              </a:spcBef>
              <a:buFontTx/>
              <a:buAutoNum type="arabicPeriod" startAt="11"/>
            </a:pPr>
            <a:r>
              <a:rPr lang="en-US" altLang="en-US" sz="2000">
                <a:latin typeface="Arial" panose="020B0604020202020204" pitchFamily="34" charset="0"/>
              </a:rPr>
              <a:t>Are machinery, equipment and utensils properly cleaned and sanitized to eliminate the build-up of food or other static materials that may act as an attractant to pests?</a:t>
            </a:r>
          </a:p>
          <a:p>
            <a:pPr eaLnBrk="1" hangingPunct="1">
              <a:spcBef>
                <a:spcPct val="50000"/>
              </a:spcBef>
              <a:buFontTx/>
              <a:buAutoNum type="arabicPeriod" startAt="11"/>
            </a:pPr>
            <a:r>
              <a:rPr lang="en-US" altLang="en-US" sz="2000">
                <a:latin typeface="Arial" panose="020B0604020202020204" pitchFamily="34" charset="0"/>
              </a:rPr>
              <a:t>Is there sufficient space along the process line to allow for proper cleaning and sanitizing?</a:t>
            </a:r>
          </a:p>
          <a:p>
            <a:pPr eaLnBrk="1" hangingPunct="1">
              <a:spcBef>
                <a:spcPct val="50000"/>
              </a:spcBef>
              <a:buFontTx/>
              <a:buAutoNum type="arabicPeriod" startAt="11"/>
            </a:pPr>
            <a:r>
              <a:rPr lang="en-US" altLang="en-US" sz="2000">
                <a:latin typeface="Arial" panose="020B0604020202020204" pitchFamily="34" charset="0"/>
              </a:rPr>
              <a:t>Are there any “dead spaces” which may allow for the build-up or collection of food and other debris acting as attractant or harborage of insects and bacteria?</a:t>
            </a:r>
          </a:p>
          <a:p>
            <a:pPr eaLnBrk="1" hangingPunct="1">
              <a:spcBef>
                <a:spcPct val="50000"/>
              </a:spcBef>
              <a:buFontTx/>
              <a:buAutoNum type="arabicPeriod" startAt="11"/>
            </a:pPr>
            <a:r>
              <a:rPr lang="en-US" altLang="en-US" sz="2000">
                <a:latin typeface="Arial" panose="020B0604020202020204" pitchFamily="34" charset="0"/>
              </a:rPr>
              <a:t>Are blacklight units maintaining the proper light intensity levels to attract flying insects?</a:t>
            </a:r>
          </a:p>
          <a:p>
            <a:pPr eaLnBrk="1" hangingPunct="1">
              <a:spcBef>
                <a:spcPct val="50000"/>
              </a:spcBef>
              <a:buFontTx/>
              <a:buAutoNum type="arabicPeriod" startAt="11"/>
            </a:pPr>
            <a:r>
              <a:rPr lang="en-US" altLang="en-US" sz="2000">
                <a:latin typeface="Arial" panose="020B0604020202020204" pitchFamily="34" charset="0"/>
              </a:rPr>
              <a:t>Are blacklight electrocution devices properly set up?</a:t>
            </a:r>
          </a:p>
          <a:p>
            <a:pPr eaLnBrk="1" hangingPunct="1">
              <a:spcBef>
                <a:spcPct val="50000"/>
              </a:spcBef>
              <a:buFontTx/>
              <a:buAutoNum type="arabicPeriod" startAt="11"/>
            </a:pPr>
            <a:r>
              <a:rPr lang="en-US" altLang="en-US" sz="2000">
                <a:latin typeface="Arial" panose="020B0604020202020204" pitchFamily="34" charset="0"/>
              </a:rPr>
              <a:t>Are the blacklight electrocution device catch basins cleaned out regularly?</a:t>
            </a:r>
          </a:p>
        </p:txBody>
      </p:sp>
      <p:pic>
        <p:nvPicPr>
          <p:cNvPr id="12291" name="Picture 3" descr="F:\PFiles\MSOffice\Clipart\standard\stddir3\pe01652_.wmf">
            <a:extLst>
              <a:ext uri="{FF2B5EF4-FFF2-40B4-BE49-F238E27FC236}">
                <a16:creationId xmlns:a16="http://schemas.microsoft.com/office/drawing/2014/main" id="{8798D71C-BA73-4030-91B9-AB61E457DF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79400"/>
            <a:ext cx="20574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AD8EEB12-7125-4DE7-AF67-09F85CE3D5E9}"/>
              </a:ext>
            </a:extLst>
          </p:cNvPr>
          <p:cNvSpPr txBox="1">
            <a:spLocks noChangeArrowheads="1"/>
          </p:cNvSpPr>
          <p:nvPr/>
        </p:nvSpPr>
        <p:spPr bwMode="auto">
          <a:xfrm>
            <a:off x="609600" y="609600"/>
            <a:ext cx="7924800" cy="4267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8-12.  Example Pest Control Checklist </a:t>
            </a:r>
          </a:p>
          <a:p>
            <a:pPr eaLnBrk="1" hangingPunct="1"/>
            <a:endParaRPr lang="en-US" altLang="en-US" sz="1600" b="1">
              <a:latin typeface="Arial" panose="020B0604020202020204" pitchFamily="34" charset="0"/>
            </a:endParaRPr>
          </a:p>
          <a:p>
            <a:pPr eaLnBrk="1" hangingPunct="1"/>
            <a:r>
              <a:rPr lang="en-US" altLang="en-US" sz="2000" b="1" u="sng">
                <a:latin typeface="Arial" panose="020B0604020202020204" pitchFamily="34" charset="0"/>
              </a:rPr>
              <a:t>Housekeeping</a:t>
            </a:r>
          </a:p>
          <a:p>
            <a:pPr eaLnBrk="1" hangingPunct="1">
              <a:spcBef>
                <a:spcPct val="50000"/>
              </a:spcBef>
              <a:buFontTx/>
              <a:buAutoNum type="arabicPeriod" startAt="17"/>
            </a:pPr>
            <a:r>
              <a:rPr lang="en-US" altLang="en-US" sz="2000">
                <a:latin typeface="Arial" panose="020B0604020202020204" pitchFamily="34" charset="0"/>
              </a:rPr>
              <a:t>Is trash, debris and clutter picked up eliminating cover for pests?</a:t>
            </a:r>
          </a:p>
          <a:p>
            <a:pPr eaLnBrk="1" hangingPunct="1">
              <a:spcBef>
                <a:spcPct val="50000"/>
              </a:spcBef>
              <a:buFontTx/>
              <a:buAutoNum type="arabicPeriod" startAt="17"/>
            </a:pPr>
            <a:r>
              <a:rPr lang="en-US" altLang="en-US" sz="2000">
                <a:latin typeface="Arial" panose="020B0604020202020204" pitchFamily="34" charset="0"/>
              </a:rPr>
              <a:t>Are personnel locker rooms and break rooms cleaned and sanitized to inhibit the attractions of rodents and other pests?</a:t>
            </a:r>
          </a:p>
          <a:p>
            <a:pPr eaLnBrk="1" hangingPunct="1">
              <a:spcBef>
                <a:spcPct val="50000"/>
              </a:spcBef>
              <a:buFontTx/>
              <a:buAutoNum type="arabicPeriod" startAt="17"/>
            </a:pPr>
            <a:r>
              <a:rPr lang="en-US" altLang="en-US" sz="2000">
                <a:latin typeface="Arial" panose="020B0604020202020204" pitchFamily="34" charset="0"/>
              </a:rPr>
              <a:t>Are there signs of rodent, insect, or bird habitation, e.g., droppings, hair, feathers, gnaw marks, grease runs from rodent activity along walls, urine/ammonia odors?</a:t>
            </a:r>
          </a:p>
          <a:p>
            <a:pPr eaLnBrk="1" hangingPunct="1">
              <a:spcBef>
                <a:spcPct val="50000"/>
              </a:spcBef>
              <a:buFontTx/>
              <a:buAutoNum type="arabicPeriod" startAt="17"/>
            </a:pPr>
            <a:r>
              <a:rPr lang="en-US" altLang="en-US" sz="2000">
                <a:latin typeface="Arial" panose="020B0604020202020204" pitchFamily="34" charset="0"/>
              </a:rPr>
              <a:t>Have previously noted indicators of pest habitation been cleaned up in order to note any new or continued activity?</a:t>
            </a:r>
          </a:p>
        </p:txBody>
      </p:sp>
      <p:pic>
        <p:nvPicPr>
          <p:cNvPr id="13315" name="Picture 3" descr="F:\PFiles\MSOffice\Clipart\standard\stddir1\an03368_.wmf">
            <a:extLst>
              <a:ext uri="{FF2B5EF4-FFF2-40B4-BE49-F238E27FC236}">
                <a16:creationId xmlns:a16="http://schemas.microsoft.com/office/drawing/2014/main" id="{B6FFD884-1273-4935-93AE-837B036D2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446713"/>
            <a:ext cx="4368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EFCB3F2-8129-4F9C-9BCC-38E90DBED7CF}"/>
              </a:ext>
            </a:extLst>
          </p:cNvPr>
          <p:cNvSpPr txBox="1">
            <a:spLocks noChangeArrowheads="1"/>
          </p:cNvSpPr>
          <p:nvPr/>
        </p:nvSpPr>
        <p:spPr bwMode="auto">
          <a:xfrm>
            <a:off x="609600" y="762000"/>
            <a:ext cx="7924800" cy="2895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8-13.  Example Pest Control Checklist</a:t>
            </a:r>
          </a:p>
          <a:p>
            <a:pPr eaLnBrk="1" hangingPunct="1"/>
            <a:endParaRPr lang="en-US" altLang="en-US" sz="2800" b="1">
              <a:latin typeface="Arial" panose="020B0604020202020204" pitchFamily="34" charset="0"/>
            </a:endParaRPr>
          </a:p>
          <a:p>
            <a:pPr eaLnBrk="1" hangingPunct="1"/>
            <a:r>
              <a:rPr lang="en-US" altLang="en-US" sz="2000" b="1" u="sng">
                <a:latin typeface="Arial" panose="020B0604020202020204" pitchFamily="34" charset="0"/>
              </a:rPr>
              <a:t>Waste Disposal</a:t>
            </a:r>
          </a:p>
          <a:p>
            <a:pPr eaLnBrk="1" hangingPunct="1">
              <a:spcBef>
                <a:spcPct val="50000"/>
              </a:spcBef>
              <a:buFontTx/>
              <a:buAutoNum type="arabicPeriod" startAt="21"/>
            </a:pPr>
            <a:r>
              <a:rPr lang="en-US" altLang="en-US" sz="2000">
                <a:latin typeface="Arial" panose="020B0604020202020204" pitchFamily="34" charset="0"/>
              </a:rPr>
              <a:t>Is waste material properly collected, stored and disposed of in order to inhibit the attraction of rodents and other pests?</a:t>
            </a:r>
          </a:p>
          <a:p>
            <a:pPr eaLnBrk="1" hangingPunct="1">
              <a:spcBef>
                <a:spcPct val="50000"/>
              </a:spcBef>
              <a:buFontTx/>
              <a:buAutoNum type="arabicPeriod" startAt="21"/>
            </a:pPr>
            <a:r>
              <a:rPr lang="en-US" altLang="en-US" sz="2000">
                <a:latin typeface="Arial" panose="020B0604020202020204" pitchFamily="34" charset="0"/>
              </a:rPr>
              <a:t>Are waste bins, tubs and/or dumpsters properly cleaned and sanitized in order to inhibit the attraction of rodents other pests?</a:t>
            </a:r>
          </a:p>
        </p:txBody>
      </p:sp>
      <p:pic>
        <p:nvPicPr>
          <p:cNvPr id="14339" name="Picture 3" descr="F:\PFiles\MSOffice\Clipart\WebArt\hh01446a.gif">
            <a:extLst>
              <a:ext uri="{FF2B5EF4-FFF2-40B4-BE49-F238E27FC236}">
                <a16:creationId xmlns:a16="http://schemas.microsoft.com/office/drawing/2014/main" id="{233D58F8-E6C5-4B47-8716-1AABE98A9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38600"/>
            <a:ext cx="3352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E68AE71C-6102-4B01-B55B-38263D06DA4C}"/>
              </a:ext>
            </a:extLst>
          </p:cNvPr>
          <p:cNvSpPr txBox="1">
            <a:spLocks noChangeArrowheads="1"/>
          </p:cNvSpPr>
          <p:nvPr/>
        </p:nvSpPr>
        <p:spPr bwMode="auto">
          <a:xfrm>
            <a:off x="1371600" y="515938"/>
            <a:ext cx="6553200" cy="19621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Arial" panose="020B0604020202020204" pitchFamily="34" charset="0"/>
              </a:rPr>
              <a:t>8-14.  Categories of Pesticide Use:</a:t>
            </a:r>
          </a:p>
          <a:p>
            <a:pPr eaLnBrk="1" hangingPunct="1">
              <a:spcBef>
                <a:spcPct val="50000"/>
              </a:spcBef>
            </a:pPr>
            <a:r>
              <a:rPr lang="en-US" altLang="en-US" sz="2800">
                <a:latin typeface="Arial" panose="020B0604020202020204" pitchFamily="34" charset="0"/>
              </a:rPr>
              <a:t>1.    General use insecticides; and</a:t>
            </a:r>
          </a:p>
          <a:p>
            <a:pPr eaLnBrk="1" hangingPunct="1">
              <a:spcBef>
                <a:spcPct val="50000"/>
              </a:spcBef>
            </a:pPr>
            <a:r>
              <a:rPr lang="en-US" altLang="en-US" sz="2800">
                <a:latin typeface="Arial" panose="020B0604020202020204" pitchFamily="34" charset="0"/>
              </a:rPr>
              <a:t>2.    Restricted use insecticides.</a:t>
            </a:r>
          </a:p>
        </p:txBody>
      </p:sp>
      <p:pic>
        <p:nvPicPr>
          <p:cNvPr id="15363" name="Picture 3" descr="F:\PFiles\MSOffice\Clipart\standard\stddir3\in00315_.wmf">
            <a:extLst>
              <a:ext uri="{FF2B5EF4-FFF2-40B4-BE49-F238E27FC236}">
                <a16:creationId xmlns:a16="http://schemas.microsoft.com/office/drawing/2014/main" id="{4A8C73FB-F7E0-4A6D-9CA8-8640355CB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6813"/>
            <a:ext cx="2336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3C341A86-AA10-41E7-9FE9-E361EC4CB481}"/>
              </a:ext>
            </a:extLst>
          </p:cNvPr>
          <p:cNvSpPr txBox="1">
            <a:spLocks noChangeArrowheads="1"/>
          </p:cNvSpPr>
          <p:nvPr/>
        </p:nvSpPr>
        <p:spPr bwMode="auto">
          <a:xfrm>
            <a:off x="1371600" y="4398963"/>
            <a:ext cx="6553200" cy="17716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Arial" panose="020B0604020202020204" pitchFamily="34" charset="0"/>
              </a:rPr>
              <a:t>8-15.  Certification of Applicators:</a:t>
            </a:r>
          </a:p>
          <a:p>
            <a:pPr eaLnBrk="1" hangingPunct="1">
              <a:spcBef>
                <a:spcPct val="50000"/>
              </a:spcBef>
            </a:pPr>
            <a:r>
              <a:rPr lang="en-US" altLang="en-US" sz="2800">
                <a:latin typeface="Arial" panose="020B0604020202020204" pitchFamily="34" charset="0"/>
              </a:rPr>
              <a:t>1.    Private applicator; and</a:t>
            </a:r>
          </a:p>
          <a:p>
            <a:pPr eaLnBrk="1" hangingPunct="1">
              <a:spcBef>
                <a:spcPct val="50000"/>
              </a:spcBef>
            </a:pPr>
            <a:r>
              <a:rPr lang="en-US" altLang="en-US" sz="2800">
                <a:latin typeface="Arial" panose="020B0604020202020204" pitchFamily="34" charset="0"/>
              </a:rPr>
              <a:t>2.    Commercial applicator.</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3EAD68F-4EFE-4504-9218-17BDBD21F2EF}"/>
              </a:ext>
            </a:extLst>
          </p:cNvPr>
          <p:cNvSpPr txBox="1">
            <a:spLocks noChangeArrowheads="1"/>
          </p:cNvSpPr>
          <p:nvPr/>
        </p:nvSpPr>
        <p:spPr bwMode="auto">
          <a:xfrm>
            <a:off x="685800" y="762000"/>
            <a:ext cx="8001000" cy="5105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latin typeface="Arial" panose="020B0604020202020204" pitchFamily="34" charset="0"/>
              </a:rPr>
              <a:t>8-16.  General Standards for Applicator Certification:</a:t>
            </a:r>
          </a:p>
          <a:p>
            <a:pPr eaLnBrk="1" hangingPunct="1">
              <a:spcBef>
                <a:spcPct val="50000"/>
              </a:spcBef>
              <a:buFontTx/>
              <a:buAutoNum type="arabicPeriod"/>
            </a:pPr>
            <a:r>
              <a:rPr lang="en-US" altLang="en-US">
                <a:latin typeface="Arial" panose="020B0604020202020204" pitchFamily="34" charset="0"/>
              </a:rPr>
              <a:t>Label and labeling comprehension;</a:t>
            </a:r>
          </a:p>
          <a:p>
            <a:pPr eaLnBrk="1" hangingPunct="1">
              <a:spcBef>
                <a:spcPct val="50000"/>
              </a:spcBef>
              <a:buFontTx/>
              <a:buAutoNum type="arabicPeriod"/>
            </a:pPr>
            <a:r>
              <a:rPr lang="en-US" altLang="en-US">
                <a:latin typeface="Arial" panose="020B0604020202020204" pitchFamily="34" charset="0"/>
              </a:rPr>
              <a:t>Safety;</a:t>
            </a:r>
          </a:p>
          <a:p>
            <a:pPr eaLnBrk="1" hangingPunct="1">
              <a:spcBef>
                <a:spcPct val="50000"/>
              </a:spcBef>
              <a:buFontTx/>
              <a:buAutoNum type="arabicPeriod"/>
            </a:pPr>
            <a:r>
              <a:rPr lang="en-US" altLang="en-US">
                <a:latin typeface="Arial" panose="020B0604020202020204" pitchFamily="34" charset="0"/>
              </a:rPr>
              <a:t>Environmental factors and the consequence of use</a:t>
            </a:r>
          </a:p>
          <a:p>
            <a:pPr eaLnBrk="1" hangingPunct="1">
              <a:spcBef>
                <a:spcPct val="50000"/>
              </a:spcBef>
            </a:pPr>
            <a:r>
              <a:rPr lang="en-US" altLang="en-US">
                <a:latin typeface="Arial" panose="020B0604020202020204" pitchFamily="34" charset="0"/>
              </a:rPr>
              <a:t>       and misuse of the pesticide;</a:t>
            </a:r>
          </a:p>
          <a:p>
            <a:pPr eaLnBrk="1" hangingPunct="1">
              <a:spcBef>
                <a:spcPct val="50000"/>
              </a:spcBef>
              <a:buFontTx/>
              <a:buAutoNum type="arabicPeriod" startAt="4"/>
            </a:pPr>
            <a:r>
              <a:rPr lang="en-US" altLang="en-US">
                <a:latin typeface="Arial" panose="020B0604020202020204" pitchFamily="34" charset="0"/>
              </a:rPr>
              <a:t>Knowledge of pests; and</a:t>
            </a:r>
          </a:p>
          <a:p>
            <a:pPr eaLnBrk="1" hangingPunct="1">
              <a:spcBef>
                <a:spcPct val="50000"/>
              </a:spcBef>
              <a:buFontTx/>
              <a:buAutoNum type="arabicPeriod" startAt="4"/>
            </a:pPr>
            <a:r>
              <a:rPr lang="en-US" altLang="en-US">
                <a:latin typeface="Arial" panose="020B0604020202020204" pitchFamily="34" charset="0"/>
              </a:rPr>
              <a:t>Knowledge of pesticides and types of</a:t>
            </a:r>
          </a:p>
          <a:p>
            <a:pPr eaLnBrk="1" hangingPunct="1">
              <a:spcBef>
                <a:spcPct val="50000"/>
              </a:spcBef>
            </a:pPr>
            <a:r>
              <a:rPr lang="en-US" altLang="en-US">
                <a:latin typeface="Arial" panose="020B0604020202020204" pitchFamily="34" charset="0"/>
              </a:rPr>
              <a:t>        formulations, including the hazards associated</a:t>
            </a:r>
          </a:p>
          <a:p>
            <a:pPr eaLnBrk="1" hangingPunct="1">
              <a:spcBef>
                <a:spcPct val="50000"/>
              </a:spcBef>
            </a:pPr>
            <a:r>
              <a:rPr lang="en-US" altLang="en-US">
                <a:latin typeface="Arial" panose="020B0604020202020204" pitchFamily="34" charset="0"/>
              </a:rPr>
              <a:t>        with residues.</a:t>
            </a:r>
          </a:p>
          <a:p>
            <a:pPr eaLnBrk="1" hangingPunct="1">
              <a:spcBef>
                <a:spcPct val="50000"/>
              </a:spcBef>
            </a:pPr>
            <a:endParaRPr lang="en-US" altLang="en-US" sz="1800">
              <a:latin typeface="Arial" panose="020B0604020202020204" pitchFamily="34" charset="0"/>
            </a:endParaRPr>
          </a:p>
        </p:txBody>
      </p:sp>
      <p:pic>
        <p:nvPicPr>
          <p:cNvPr id="16387" name="Picture 3" descr="F:\PFiles\MSOffice\Clipart\standard\stddir4\pe02435_.wmf">
            <a:extLst>
              <a:ext uri="{FF2B5EF4-FFF2-40B4-BE49-F238E27FC236}">
                <a16:creationId xmlns:a16="http://schemas.microsoft.com/office/drawing/2014/main" id="{C3DBAF95-A954-4010-97DC-6D5361302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91200" y="3048000"/>
            <a:ext cx="22701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DEDEC46F-CAD9-465F-959A-B78D80C0750D}"/>
              </a:ext>
            </a:extLst>
          </p:cNvPr>
          <p:cNvSpPr txBox="1">
            <a:spLocks noChangeArrowheads="1"/>
          </p:cNvSpPr>
          <p:nvPr/>
        </p:nvSpPr>
        <p:spPr bwMode="auto">
          <a:xfrm>
            <a:off x="476250" y="400050"/>
            <a:ext cx="8191500" cy="60579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latin typeface="Arial" panose="020B0604020202020204" pitchFamily="34" charset="0"/>
              </a:rPr>
              <a:t>Good Reason to Recommend ‘Written SSOP plans:</a:t>
            </a:r>
          </a:p>
          <a:p>
            <a:endParaRPr lang="en-US" altLang="en-US" sz="1600" dirty="0">
              <a:latin typeface="Arial" panose="020B0604020202020204" pitchFamily="34" charset="0"/>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Describe the sanitation procedures to be used in the plant;</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Provide a schedule of these sanitation procedures;</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Provide a foundation to support a routine monitoring program;</a:t>
            </a:r>
          </a:p>
          <a:p>
            <a:pPr>
              <a:buFont typeface="Wingdings" panose="05000000000000000000" pitchFamily="2" charset="2"/>
              <a:buChar char="§"/>
            </a:pPr>
            <a:endParaRPr lang="en-US" altLang="en-US" sz="2000" dirty="0">
              <a:latin typeface="Arial" panose="020B0604020202020204" pitchFamily="34" charset="0"/>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Encourage prior planning to ensure that corrections are taken</a:t>
            </a:r>
          </a:p>
          <a:p>
            <a:pPr>
              <a:buFont typeface="Wingdings" panose="05000000000000000000" pitchFamily="2" charset="2"/>
              <a:buNone/>
            </a:pPr>
            <a:r>
              <a:rPr lang="en-US" altLang="en-US" sz="2000" dirty="0">
                <a:latin typeface="Arial" panose="020B0604020202020204" pitchFamily="34" charset="0"/>
                <a:sym typeface="WP IconicSymbolsA" pitchFamily="2" charset="2"/>
              </a:rPr>
              <a:t>	   when necessary;</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Identify trends and prevent recurrent problems;</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Ensure that everyone, from management to production workers,</a:t>
            </a:r>
          </a:p>
          <a:p>
            <a:pPr>
              <a:buFont typeface="Wingdings" panose="05000000000000000000" pitchFamily="2" charset="2"/>
              <a:buNone/>
            </a:pPr>
            <a:r>
              <a:rPr lang="en-US" altLang="en-US" sz="2000" dirty="0">
                <a:latin typeface="Arial" panose="020B0604020202020204" pitchFamily="34" charset="0"/>
                <a:sym typeface="WP IconicSymbolsA" pitchFamily="2" charset="2"/>
              </a:rPr>
              <a:t>	 understands sanitation; </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Provide a consistent training tool for employees; and</a:t>
            </a:r>
          </a:p>
          <a:p>
            <a:pPr>
              <a:buFont typeface="Wingdings" panose="05000000000000000000" pitchFamily="2" charset="2"/>
              <a:buChar char="§"/>
            </a:pPr>
            <a:endParaRPr lang="en-US" altLang="en-US" sz="2000" dirty="0">
              <a:latin typeface="Arial" panose="020B0604020202020204" pitchFamily="34" charset="0"/>
              <a:sym typeface="WP IconicSymbolsA" pitchFamily="2" charset="2"/>
            </a:endParaRPr>
          </a:p>
          <a:p>
            <a:pPr>
              <a:buFont typeface="Wingdings" panose="05000000000000000000" pitchFamily="2" charset="2"/>
              <a:buChar char="§"/>
            </a:pPr>
            <a:r>
              <a:rPr lang="en-US" altLang="en-US" sz="2000" dirty="0">
                <a:latin typeface="Arial" panose="020B0604020202020204" pitchFamily="34" charset="0"/>
                <a:sym typeface="WP IconicSymbolsA" pitchFamily="2" charset="2"/>
              </a:rPr>
              <a:t> Demonstrate commitment to buyers and inspectors. </a:t>
            </a:r>
            <a:endParaRPr lang="en-US" altLang="en-US" sz="1600" dirty="0">
              <a:latin typeface="Arial" panose="020B0604020202020204" pitchFamily="34" charset="0"/>
              <a:sym typeface="WP IconicSymbolsA" pitchFamily="2" charset="2"/>
            </a:endParaRPr>
          </a:p>
          <a:p>
            <a:endParaRPr lang="en-US" altLang="en-US" sz="1600" dirty="0">
              <a:latin typeface="Arial" panose="020B0604020202020204" pitchFamily="34" charset="0"/>
              <a:sym typeface="WP IconicSymbolsA" pitchFamily="2" charset="2"/>
            </a:endParaRPr>
          </a:p>
        </p:txBody>
      </p:sp>
    </p:spTree>
    <p:extLst>
      <p:ext uri="{BB962C8B-B14F-4D97-AF65-F5344CB8AC3E}">
        <p14:creationId xmlns:p14="http://schemas.microsoft.com/office/powerpoint/2010/main" val="273280849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B733BAC-8BC7-46A9-9114-BE454977FA90}"/>
              </a:ext>
            </a:extLst>
          </p:cNvPr>
          <p:cNvSpPr txBox="1">
            <a:spLocks noChangeArrowheads="1"/>
          </p:cNvSpPr>
          <p:nvPr>
            <p:custDataLst>
              <p:tags r:id="rId1"/>
            </p:custDataLst>
          </p:nvPr>
        </p:nvSpPr>
        <p:spPr bwMode="auto">
          <a:xfrm>
            <a:off x="623888" y="430213"/>
            <a:ext cx="7632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a:solidFill>
                  <a:srgbClr val="0070C0"/>
                </a:solidFill>
                <a:latin typeface="Arial" panose="020B0604020202020204" pitchFamily="34" charset="0"/>
                <a:cs typeface="Arial" panose="020B0604020202020204" pitchFamily="34" charset="0"/>
              </a:rPr>
              <a:t>Pest Control Monitoring </a:t>
            </a:r>
            <a:br>
              <a:rPr lang="en-US" altLang="en-US" sz="4000">
                <a:solidFill>
                  <a:srgbClr val="0070C0"/>
                </a:solidFill>
                <a:latin typeface="Arial" panose="020B0604020202020204" pitchFamily="34" charset="0"/>
                <a:cs typeface="Arial" panose="020B0604020202020204" pitchFamily="34" charset="0"/>
              </a:rPr>
            </a:br>
            <a:r>
              <a:rPr lang="en-US" altLang="en-US" sz="4000">
                <a:solidFill>
                  <a:srgbClr val="0070C0"/>
                </a:solidFill>
                <a:latin typeface="Arial" panose="020B0604020202020204" pitchFamily="34" charset="0"/>
                <a:cs typeface="Arial" panose="020B0604020202020204" pitchFamily="34" charset="0"/>
              </a:rPr>
              <a:t>Equipment and Utensils</a:t>
            </a:r>
          </a:p>
        </p:txBody>
      </p:sp>
      <p:pic>
        <p:nvPicPr>
          <p:cNvPr id="3" name="Content Placeholder 7" descr="http://www.rentokil.co.uk/assets/content/images/desktop/main_luminos-buisness.jpg">
            <a:extLst>
              <a:ext uri="{FF2B5EF4-FFF2-40B4-BE49-F238E27FC236}">
                <a16:creationId xmlns:a16="http://schemas.microsoft.com/office/drawing/2014/main" id="{E49EDE57-84D1-4682-9E64-15671784B0DA}"/>
              </a:ext>
            </a:extLst>
          </p:cNvPr>
          <p:cNvPicPr>
            <a:picLocks noChangeAspect="1" noChangeArrowheads="1"/>
          </p:cNvPicPr>
          <p:nvPr>
            <p:custDataLst>
              <p:tags r:id="rId2"/>
            </p:custDataLst>
          </p:nvPr>
        </p:nvPicPr>
        <p:blipFill>
          <a:blip r:embed="rId4"/>
          <a:srcRect l="50000" r="12000"/>
          <a:stretch>
            <a:fillRect/>
          </a:stretch>
        </p:blipFill>
        <p:spPr>
          <a:xfrm>
            <a:off x="5181600" y="2279650"/>
            <a:ext cx="2606675" cy="2514600"/>
          </a:xfrm>
          <a:prstGeom prst="rect">
            <a:avLst/>
          </a:prstGeom>
          <a:effectLst>
            <a:outerShdw blurRad="292100" dist="139700" dir="2700000" algn="tl" rotWithShape="0">
              <a:srgbClr val="333333">
                <a:alpha val="65000"/>
              </a:srgbClr>
            </a:outerShdw>
          </a:effectLst>
        </p:spPr>
      </p:pic>
      <p:pic>
        <p:nvPicPr>
          <p:cNvPr id="17412" name="Picture 5" descr="Picture SSOP 052">
            <a:extLst>
              <a:ext uri="{FF2B5EF4-FFF2-40B4-BE49-F238E27FC236}">
                <a16:creationId xmlns:a16="http://schemas.microsoft.com/office/drawing/2014/main" id="{36A81EBD-4CC5-47EE-AE63-A384A34CFE54}"/>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l="22917" b="41304"/>
          <a:stretch>
            <a:fillRect/>
          </a:stretch>
        </p:blipFill>
        <p:spPr bwMode="auto">
          <a:xfrm>
            <a:off x="762000" y="2249488"/>
            <a:ext cx="3525838" cy="2573337"/>
          </a:xfrm>
          <a:prstGeom prst="rect">
            <a:avLst/>
          </a:prstGeom>
          <a:solidFill>
            <a:schemeClr val="folHlink"/>
          </a:solidFill>
          <a:ln w="38100">
            <a:solidFill>
              <a:srgbClr val="FFFF00"/>
            </a:solidFill>
            <a:miter lim="800000"/>
            <a:headEnd/>
            <a:tailEnd/>
          </a:ln>
        </p:spPr>
      </p:pic>
      <p:sp>
        <p:nvSpPr>
          <p:cNvPr id="17413" name="Rectangle 4">
            <a:extLst>
              <a:ext uri="{FF2B5EF4-FFF2-40B4-BE49-F238E27FC236}">
                <a16:creationId xmlns:a16="http://schemas.microsoft.com/office/drawing/2014/main" id="{09AF7807-9847-4CE4-B057-602F1E851BAC}"/>
              </a:ext>
            </a:extLst>
          </p:cNvPr>
          <p:cNvSpPr>
            <a:spLocks noChangeArrowheads="1"/>
          </p:cNvSpPr>
          <p:nvPr/>
        </p:nvSpPr>
        <p:spPr bwMode="auto">
          <a:xfrm>
            <a:off x="914400" y="5072063"/>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US" altLang="en-US" sz="2400">
                <a:solidFill>
                  <a:srgbClr val="000000"/>
                </a:solidFill>
                <a:latin typeface="Arial" panose="020B0604020202020204" pitchFamily="34" charset="0"/>
                <a:cs typeface="Arial" panose="020B0604020202020204" pitchFamily="34" charset="0"/>
              </a:rPr>
              <a:t>Blacklight units at the proper light intensity levels </a:t>
            </a:r>
          </a:p>
          <a:p>
            <a:pPr>
              <a:spcBef>
                <a:spcPct val="50000"/>
              </a:spcBef>
            </a:pPr>
            <a:r>
              <a:rPr lang="en-US" altLang="en-US" sz="2400">
                <a:solidFill>
                  <a:srgbClr val="000000"/>
                </a:solidFill>
                <a:latin typeface="Arial" panose="020B0604020202020204" pitchFamily="34" charset="0"/>
                <a:cs typeface="Arial" panose="020B0604020202020204" pitchFamily="34" charset="0"/>
              </a:rPr>
              <a:t>Cleaned out regularly, and Properly set up</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illalba\Documents\GMP's\Internet GMP course\GMP's\GMP Module 2\100_1153.JPG">
            <a:extLst>
              <a:ext uri="{FF2B5EF4-FFF2-40B4-BE49-F238E27FC236}">
                <a16:creationId xmlns:a16="http://schemas.microsoft.com/office/drawing/2014/main" id="{813A07AB-E114-49D2-A709-EA93DA514820}"/>
              </a:ext>
            </a:extLst>
          </p:cNvPr>
          <p:cNvPicPr>
            <a:picLocks noChangeAspect="1" noChangeArrowheads="1"/>
          </p:cNvPicPr>
          <p:nvPr>
            <p:custDataLst>
              <p:tags r:id="rId1"/>
            </p:custDataLst>
          </p:nvPr>
        </p:nvPicPr>
        <p:blipFill>
          <a:blip r:embed="rId5"/>
          <a:srcRect l="17062" t="7072" r="16713" b="19052"/>
          <a:stretch>
            <a:fillRect/>
          </a:stretch>
        </p:blipFill>
        <p:spPr bwMode="auto">
          <a:xfrm>
            <a:off x="609600" y="3200400"/>
            <a:ext cx="3684588" cy="2743200"/>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C:\Users\villalba\Documents\GMP's\Internet GMP course\GMP's\GMP Module 2\Pools of water dock area.JPG">
            <a:extLst>
              <a:ext uri="{FF2B5EF4-FFF2-40B4-BE49-F238E27FC236}">
                <a16:creationId xmlns:a16="http://schemas.microsoft.com/office/drawing/2014/main" id="{EA5DF698-68CF-4D2E-97DB-E452758DC7D0}"/>
              </a:ext>
            </a:extLst>
          </p:cNvPr>
          <p:cNvPicPr>
            <a:picLocks noChangeAspect="1" noChangeArrowheads="1"/>
          </p:cNvPicPr>
          <p:nvPr>
            <p:custDataLst>
              <p:tags r:id="rId2"/>
            </p:custDataLst>
          </p:nvPr>
        </p:nvPicPr>
        <p:blipFill>
          <a:blip r:embed="rId6"/>
          <a:srcRect/>
          <a:stretch>
            <a:fillRect/>
          </a:stretch>
        </p:blipFill>
        <p:spPr bwMode="auto">
          <a:xfrm>
            <a:off x="5108575" y="3276600"/>
            <a:ext cx="3849688" cy="2566988"/>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Title 1">
            <a:extLst>
              <a:ext uri="{FF2B5EF4-FFF2-40B4-BE49-F238E27FC236}">
                <a16:creationId xmlns:a16="http://schemas.microsoft.com/office/drawing/2014/main" id="{3FF80E13-CA60-4085-A757-1235FB4BCC5E}"/>
              </a:ext>
            </a:extLst>
          </p:cNvPr>
          <p:cNvSpPr txBox="1">
            <a:spLocks/>
          </p:cNvSpPr>
          <p:nvPr>
            <p:custDataLst>
              <p:tags r:id="rId3"/>
            </p:custDataLst>
          </p:nvPr>
        </p:nvSpPr>
        <p:spPr bwMode="auto">
          <a:xfrm>
            <a:off x="1820863" y="450850"/>
            <a:ext cx="6511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solidFill>
                  <a:srgbClr val="0070C0"/>
                </a:solidFill>
                <a:latin typeface="Arial" panose="020B0604020202020204" pitchFamily="34" charset="0"/>
                <a:cs typeface="Arial" panose="020B0604020202020204" pitchFamily="34" charset="0"/>
              </a:rPr>
              <a:t>Pest Control Monitoring</a:t>
            </a:r>
            <a:br>
              <a:rPr lang="en-US" altLang="en-US" sz="4000">
                <a:solidFill>
                  <a:srgbClr val="0070C0"/>
                </a:solidFill>
                <a:latin typeface="Arial" panose="020B0604020202020204" pitchFamily="34" charset="0"/>
                <a:cs typeface="Arial" panose="020B0604020202020204" pitchFamily="34" charset="0"/>
              </a:rPr>
            </a:br>
            <a:r>
              <a:rPr lang="en-US" altLang="en-US" sz="4000">
                <a:solidFill>
                  <a:srgbClr val="0070C0"/>
                </a:solidFill>
                <a:latin typeface="Arial" panose="020B0604020202020204" pitchFamily="34" charset="0"/>
                <a:cs typeface="Arial" panose="020B0604020202020204" pitchFamily="34" charset="0"/>
              </a:rPr>
              <a:t> </a:t>
            </a:r>
            <a:r>
              <a:rPr lang="en-US" altLang="en-US" sz="3600">
                <a:solidFill>
                  <a:srgbClr val="000000"/>
                </a:solidFill>
                <a:latin typeface="Arial Rounded MT Bold" panose="020F070403050403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Plant and Grounds</a:t>
            </a:r>
          </a:p>
        </p:txBody>
      </p:sp>
      <p:sp>
        <p:nvSpPr>
          <p:cNvPr id="18437" name="Title 3">
            <a:extLst>
              <a:ext uri="{FF2B5EF4-FFF2-40B4-BE49-F238E27FC236}">
                <a16:creationId xmlns:a16="http://schemas.microsoft.com/office/drawing/2014/main" id="{FE003CB6-6A18-4FCD-98C8-46F928D97FDB}"/>
              </a:ext>
            </a:extLst>
          </p:cNvPr>
          <p:cNvSpPr txBox="1">
            <a:spLocks/>
          </p:cNvSpPr>
          <p:nvPr/>
        </p:nvSpPr>
        <p:spPr bwMode="auto">
          <a:xfrm>
            <a:off x="1066800" y="1981200"/>
            <a:ext cx="7632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u="sng">
                <a:solidFill>
                  <a:schemeClr val="tx2"/>
                </a:solidFill>
                <a:latin typeface="Arial" panose="020B0604020202020204" pitchFamily="34" charset="0"/>
                <a:cs typeface="Arial" panose="020B0604020202020204" pitchFamily="34" charset="0"/>
              </a:rPr>
              <a:t>Problem: </a:t>
            </a:r>
            <a:r>
              <a:rPr lang="en-US" altLang="en-US" sz="2800">
                <a:solidFill>
                  <a:schemeClr val="tx2"/>
                </a:solidFill>
                <a:latin typeface="Arial" panose="020B0604020202020204" pitchFamily="34" charset="0"/>
                <a:cs typeface="Arial" panose="020B0604020202020204" pitchFamily="34" charset="0"/>
              </a:rPr>
              <a:t>standing water, drain plugged </a:t>
            </a:r>
            <a:br>
              <a:rPr lang="en-US" altLang="en-US" sz="2800">
                <a:solidFill>
                  <a:schemeClr val="tx2"/>
                </a:solidFill>
                <a:latin typeface="Arial" panose="020B0604020202020204" pitchFamily="34" charset="0"/>
                <a:cs typeface="Arial" panose="020B0604020202020204" pitchFamily="34" charset="0"/>
              </a:rPr>
            </a:br>
            <a:r>
              <a:rPr lang="en-US" altLang="en-US" sz="2800" u="sng">
                <a:solidFill>
                  <a:schemeClr val="tx2"/>
                </a:solidFill>
                <a:latin typeface="Arial" panose="020B0604020202020204" pitchFamily="34" charset="0"/>
                <a:cs typeface="Arial" panose="020B0604020202020204" pitchFamily="34" charset="0"/>
              </a:rPr>
              <a:t>Correction: </a:t>
            </a:r>
            <a:r>
              <a:rPr lang="en-US" altLang="en-US" sz="2800">
                <a:solidFill>
                  <a:schemeClr val="tx2"/>
                </a:solidFill>
                <a:latin typeface="Arial" panose="020B0604020202020204" pitchFamily="34" charset="0"/>
                <a:cs typeface="Arial" panose="020B0604020202020204" pitchFamily="34" charset="0"/>
              </a:rPr>
              <a:t>Provide maintenance;  clean drain</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8">
            <a:extLst>
              <a:ext uri="{FF2B5EF4-FFF2-40B4-BE49-F238E27FC236}">
                <a16:creationId xmlns:a16="http://schemas.microsoft.com/office/drawing/2014/main" id="{A045A43F-C7BD-45E4-B148-B22ED85C05B7}"/>
              </a:ext>
            </a:extLst>
          </p:cNvPr>
          <p:cNvSpPr txBox="1">
            <a:spLocks/>
          </p:cNvSpPr>
          <p:nvPr>
            <p:custDataLst>
              <p:tags r:id="rId1"/>
            </p:custDataLst>
          </p:nvPr>
        </p:nvSpPr>
        <p:spPr bwMode="auto">
          <a:xfrm>
            <a:off x="838200" y="2092325"/>
            <a:ext cx="76200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a:buFontTx/>
              <a:buNone/>
            </a:pPr>
            <a:r>
              <a:rPr lang="en-US" altLang="en-US" sz="2400" u="sng">
                <a:latin typeface="Arial" panose="020B0604020202020204" pitchFamily="34" charset="0"/>
                <a:cs typeface="Arial" panose="020B0604020202020204" pitchFamily="34" charset="0"/>
              </a:rPr>
              <a:t>Problem</a:t>
            </a:r>
            <a:r>
              <a:rPr lang="en-US" altLang="en-US" sz="2400">
                <a:latin typeface="Arial" panose="020B0604020202020204" pitchFamily="34" charset="0"/>
                <a:cs typeface="Arial" panose="020B0604020202020204" pitchFamily="34" charset="0"/>
              </a:rPr>
              <a:t>: holes could allow the entry of insects, rodents and other animals into the processing plant.</a:t>
            </a:r>
          </a:p>
          <a:p>
            <a:pPr marL="0" lvl="1">
              <a:buFontTx/>
              <a:buNone/>
            </a:pPr>
            <a:r>
              <a:rPr lang="en-US" altLang="en-US" sz="2400" u="sng">
                <a:latin typeface="Arial" panose="020B0604020202020204" pitchFamily="34" charset="0"/>
                <a:cs typeface="Arial" panose="020B0604020202020204" pitchFamily="34" charset="0"/>
              </a:rPr>
              <a:t>Correction:</a:t>
            </a:r>
            <a:r>
              <a:rPr lang="en-US" altLang="en-US" sz="2400">
                <a:latin typeface="Arial" panose="020B0604020202020204" pitchFamily="34" charset="0"/>
                <a:cs typeface="Arial" panose="020B0604020202020204" pitchFamily="34" charset="0"/>
              </a:rPr>
              <a:t> repair holes</a:t>
            </a:r>
          </a:p>
        </p:txBody>
      </p:sp>
      <p:grpSp>
        <p:nvGrpSpPr>
          <p:cNvPr id="19459" name="Group 1">
            <a:extLst>
              <a:ext uri="{FF2B5EF4-FFF2-40B4-BE49-F238E27FC236}">
                <a16:creationId xmlns:a16="http://schemas.microsoft.com/office/drawing/2014/main" id="{0C49805B-3C64-4048-9B39-40E8A8C71ED0}"/>
              </a:ext>
            </a:extLst>
          </p:cNvPr>
          <p:cNvGrpSpPr>
            <a:grpSpLocks/>
          </p:cNvGrpSpPr>
          <p:nvPr/>
        </p:nvGrpSpPr>
        <p:grpSpPr bwMode="auto">
          <a:xfrm>
            <a:off x="3124200" y="3630613"/>
            <a:ext cx="4852988" cy="2705100"/>
            <a:chOff x="2901950" y="3469950"/>
            <a:chExt cx="4852987" cy="2705100"/>
          </a:xfrm>
        </p:grpSpPr>
        <p:pic>
          <p:nvPicPr>
            <p:cNvPr id="4" name="Picture 4" descr="C:\Users\villalba\Documents\GMP's\Internet GMP course\GMP's\GMP Module 2\100_1156.JPG">
              <a:extLst>
                <a:ext uri="{FF2B5EF4-FFF2-40B4-BE49-F238E27FC236}">
                  <a16:creationId xmlns:a16="http://schemas.microsoft.com/office/drawing/2014/main" id="{17ECD90A-A661-4545-B891-FB54BBF5DF1A}"/>
                </a:ext>
              </a:extLst>
            </p:cNvPr>
            <p:cNvPicPr>
              <a:picLocks noChangeAspect="1" noChangeArrowheads="1"/>
            </p:cNvPicPr>
            <p:nvPr>
              <p:custDataLst>
                <p:tags r:id="rId3"/>
              </p:custDataLst>
            </p:nvPr>
          </p:nvPicPr>
          <p:blipFill>
            <a:blip r:embed="rId7"/>
            <a:srcRect t="7600"/>
            <a:stretch>
              <a:fillRect/>
            </a:stretch>
          </p:blipFill>
          <p:spPr bwMode="auto">
            <a:xfrm>
              <a:off x="3200400" y="3469950"/>
              <a:ext cx="4394199" cy="270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EFF5F6D-A2E7-45D7-88C2-B32F36A36974}"/>
                </a:ext>
              </a:extLst>
            </p:cNvPr>
            <p:cNvSpPr/>
            <p:nvPr>
              <p:custDataLst>
                <p:tags r:id="rId4"/>
              </p:custDataLst>
            </p:nvPr>
          </p:nvSpPr>
          <p:spPr>
            <a:xfrm rot="10428363">
              <a:off x="6935787" y="3992237"/>
              <a:ext cx="819150" cy="304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a:extLst>
                <a:ext uri="{FF2B5EF4-FFF2-40B4-BE49-F238E27FC236}">
                  <a16:creationId xmlns:a16="http://schemas.microsoft.com/office/drawing/2014/main" id="{9DDACB18-1F9A-4913-90DA-2316EE159D07}"/>
                </a:ext>
              </a:extLst>
            </p:cNvPr>
            <p:cNvSpPr/>
            <p:nvPr>
              <p:custDataLst>
                <p:tags r:id="rId5"/>
              </p:custDataLst>
            </p:nvPr>
          </p:nvSpPr>
          <p:spPr>
            <a:xfrm rot="19532246">
              <a:off x="2901950" y="4703437"/>
              <a:ext cx="819150" cy="304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grpSp>
      <p:sp>
        <p:nvSpPr>
          <p:cNvPr id="19460" name="Title 1">
            <a:extLst>
              <a:ext uri="{FF2B5EF4-FFF2-40B4-BE49-F238E27FC236}">
                <a16:creationId xmlns:a16="http://schemas.microsoft.com/office/drawing/2014/main" id="{6FC19B23-D9E0-40D4-99A2-95AAAF91A016}"/>
              </a:ext>
            </a:extLst>
          </p:cNvPr>
          <p:cNvSpPr txBox="1">
            <a:spLocks/>
          </p:cNvSpPr>
          <p:nvPr>
            <p:custDataLst>
              <p:tags r:id="rId2"/>
            </p:custDataLst>
          </p:nvPr>
        </p:nvSpPr>
        <p:spPr bwMode="auto">
          <a:xfrm>
            <a:off x="1717675" y="522288"/>
            <a:ext cx="65119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solidFill>
                  <a:srgbClr val="0070C0"/>
                </a:solidFill>
                <a:latin typeface="Arial" panose="020B0604020202020204" pitchFamily="34" charset="0"/>
                <a:cs typeface="Arial" panose="020B0604020202020204" pitchFamily="34" charset="0"/>
              </a:rPr>
              <a:t>Pest Control Monitoring</a:t>
            </a:r>
            <a:br>
              <a:rPr lang="en-US" altLang="en-US" sz="4000">
                <a:solidFill>
                  <a:srgbClr val="0070C0"/>
                </a:solidFill>
                <a:latin typeface="Arial" panose="020B0604020202020204" pitchFamily="34" charset="0"/>
                <a:cs typeface="Arial" panose="020B0604020202020204" pitchFamily="34" charset="0"/>
              </a:rPr>
            </a:br>
            <a:r>
              <a:rPr lang="en-US" altLang="en-US" sz="4000">
                <a:solidFill>
                  <a:srgbClr val="0070C0"/>
                </a:solidFill>
                <a:latin typeface="Arial" panose="020B0604020202020204" pitchFamily="34" charset="0"/>
                <a:cs typeface="Arial" panose="020B0604020202020204" pitchFamily="34" charset="0"/>
              </a:rPr>
              <a:t> </a:t>
            </a:r>
            <a:r>
              <a:rPr lang="en-US" altLang="en-US" sz="3600">
                <a:solidFill>
                  <a:srgbClr val="000000"/>
                </a:solidFill>
                <a:latin typeface="Arial Rounded MT Bold" panose="020F070403050403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Buildings and Facilities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71EC00FB-673C-4769-9550-2756ECEC6303}"/>
              </a:ext>
            </a:extLst>
          </p:cNvPr>
          <p:cNvSpPr txBox="1">
            <a:spLocks/>
          </p:cNvSpPr>
          <p:nvPr>
            <p:custDataLst>
              <p:tags r:id="rId1"/>
            </p:custDataLst>
          </p:nvPr>
        </p:nvSpPr>
        <p:spPr>
          <a:xfrm>
            <a:off x="228600" y="1547813"/>
            <a:ext cx="9144000" cy="1471612"/>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ltLang="en-US" sz="2400" dirty="0"/>
          </a:p>
          <a:p>
            <a:pPr marL="0" indent="0">
              <a:buFontTx/>
              <a:buNone/>
              <a:defRPr/>
            </a:pPr>
            <a:r>
              <a:rPr lang="en-US" altLang="en-US" sz="2400" u="sng" dirty="0">
                <a:solidFill>
                  <a:prstClr val="black"/>
                </a:solidFill>
                <a:latin typeface="Arial" panose="020B0604020202020204" pitchFamily="34" charset="0"/>
                <a:cs typeface="Arial" panose="020B0604020202020204" pitchFamily="34" charset="0"/>
              </a:rPr>
              <a:t>Problem</a:t>
            </a:r>
            <a:r>
              <a:rPr lang="en-US" altLang="en-US" sz="2400" dirty="0">
                <a:solidFill>
                  <a:prstClr val="black"/>
                </a:solidFill>
                <a:latin typeface="Arial" panose="020B0604020202020204" pitchFamily="34" charset="0"/>
                <a:cs typeface="Arial" panose="020B0604020202020204" pitchFamily="34" charset="0"/>
              </a:rPr>
              <a:t>: signs of rodent droppings, gnaw marks, etc.</a:t>
            </a:r>
          </a:p>
          <a:p>
            <a:pPr marL="0" indent="0">
              <a:buFontTx/>
              <a:buNone/>
              <a:defRPr/>
            </a:pPr>
            <a:r>
              <a:rPr lang="en-US" altLang="en-US" sz="2400" u="sng" dirty="0">
                <a:solidFill>
                  <a:prstClr val="black"/>
                </a:solidFill>
                <a:latin typeface="Arial" panose="020B0604020202020204" pitchFamily="34" charset="0"/>
                <a:cs typeface="Arial" panose="020B0604020202020204" pitchFamily="34" charset="0"/>
              </a:rPr>
              <a:t>Correction</a:t>
            </a:r>
            <a:r>
              <a:rPr lang="en-US" altLang="en-US" sz="2400" dirty="0">
                <a:solidFill>
                  <a:prstClr val="black"/>
                </a:solidFill>
                <a:latin typeface="Arial" panose="020B0604020202020204" pitchFamily="34" charset="0"/>
                <a:cs typeface="Arial" panose="020B0604020202020204" pitchFamily="34" charset="0"/>
              </a:rPr>
              <a:t>: dispose of residue, provide traps, call pest company</a:t>
            </a:r>
          </a:p>
        </p:txBody>
      </p:sp>
      <p:sp>
        <p:nvSpPr>
          <p:cNvPr id="20483" name="Slide Number Placeholder 4">
            <a:extLst>
              <a:ext uri="{FF2B5EF4-FFF2-40B4-BE49-F238E27FC236}">
                <a16:creationId xmlns:a16="http://schemas.microsoft.com/office/drawing/2014/main" id="{42D90A0F-4816-4647-9B24-F32153FA59B5}"/>
              </a:ext>
            </a:extLst>
          </p:cNvPr>
          <p:cNvSpPr>
            <a:spLocks noGrp="1"/>
          </p:cNvSpPr>
          <p:nvPr>
            <p:ph type="sldNum" sz="quarter" idx="12"/>
            <p:custDataLst>
              <p:tags r:id="rId2"/>
            </p:custDataLst>
          </p:nvPr>
        </p:nvSpPr>
        <p:spPr>
          <a:xfrm>
            <a:off x="8686800" y="6492875"/>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0BA5B-806E-4496-907A-FB6EEF78CED7}" type="slidenum">
              <a:rPr lang="en-US" altLang="en-US" sz="1400" smtClean="0">
                <a:solidFill>
                  <a:schemeClr val="bg1"/>
                </a:solidFill>
                <a:latin typeface="Arial" panose="020B0604020202020204" pitchFamily="34" charset="0"/>
                <a:cs typeface="Arial" panose="020B0604020202020204" pitchFamily="34" charset="0"/>
              </a:rPr>
              <a:pPr>
                <a:spcBef>
                  <a:spcPct val="0"/>
                </a:spcBef>
                <a:buFontTx/>
                <a:buNone/>
              </a:pPr>
              <a:t>173</a:t>
            </a:fld>
            <a:endParaRPr lang="en-US" altLang="en-US" sz="1400">
              <a:solidFill>
                <a:schemeClr val="bg1"/>
              </a:solidFill>
              <a:latin typeface="Arial" panose="020B0604020202020204" pitchFamily="34" charset="0"/>
              <a:cs typeface="Arial" panose="020B0604020202020204" pitchFamily="34" charset="0"/>
            </a:endParaRPr>
          </a:p>
        </p:txBody>
      </p:sp>
      <p:grpSp>
        <p:nvGrpSpPr>
          <p:cNvPr id="20484" name="Group 5">
            <a:extLst>
              <a:ext uri="{FF2B5EF4-FFF2-40B4-BE49-F238E27FC236}">
                <a16:creationId xmlns:a16="http://schemas.microsoft.com/office/drawing/2014/main" id="{6A87DEDB-2AE0-4F81-B1F9-8937608B325E}"/>
              </a:ext>
            </a:extLst>
          </p:cNvPr>
          <p:cNvGrpSpPr>
            <a:grpSpLocks/>
          </p:cNvGrpSpPr>
          <p:nvPr/>
        </p:nvGrpSpPr>
        <p:grpSpPr bwMode="auto">
          <a:xfrm>
            <a:off x="293688" y="3241675"/>
            <a:ext cx="8510587" cy="2949575"/>
            <a:chOff x="293687" y="3242447"/>
            <a:chExt cx="8510588" cy="2949575"/>
          </a:xfrm>
        </p:grpSpPr>
        <p:pic>
          <p:nvPicPr>
            <p:cNvPr id="4" name="Picture 4">
              <a:extLst>
                <a:ext uri="{FF2B5EF4-FFF2-40B4-BE49-F238E27FC236}">
                  <a16:creationId xmlns:a16="http://schemas.microsoft.com/office/drawing/2014/main" id="{ED3F9634-78C8-4383-9E9B-3EEBDB854C73}"/>
                </a:ext>
              </a:extLst>
            </p:cNvPr>
            <p:cNvPicPr>
              <a:picLocks noChangeAspect="1" noChangeArrowheads="1"/>
            </p:cNvPicPr>
            <p:nvPr>
              <p:custDataLst>
                <p:tags r:id="rId4"/>
              </p:custDataLst>
            </p:nvPr>
          </p:nvPicPr>
          <p:blipFill>
            <a:blip r:embed="rId9"/>
            <a:stretch>
              <a:fillRect/>
            </a:stretch>
          </p:blipFill>
          <p:spPr bwMode="auto">
            <a:xfrm>
              <a:off x="293687" y="3361510"/>
              <a:ext cx="3773487" cy="283051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440C99B4-0A5F-42C8-8ED6-64ED546868A3}"/>
                </a:ext>
              </a:extLst>
            </p:cNvPr>
            <p:cNvPicPr>
              <a:picLocks noChangeAspect="1" noChangeArrowheads="1"/>
            </p:cNvPicPr>
            <p:nvPr>
              <p:custDataLst>
                <p:tags r:id="rId5"/>
              </p:custDataLst>
            </p:nvPr>
          </p:nvPicPr>
          <p:blipFill>
            <a:blip r:embed="rId10"/>
            <a:stretch>
              <a:fillRect/>
            </a:stretch>
          </p:blipFill>
          <p:spPr bwMode="auto">
            <a:xfrm>
              <a:off x="4572000" y="3339285"/>
              <a:ext cx="4232275" cy="2765425"/>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a:extLst>
                <a:ext uri="{FF2B5EF4-FFF2-40B4-BE49-F238E27FC236}">
                  <a16:creationId xmlns:a16="http://schemas.microsoft.com/office/drawing/2014/main" id="{5A630E50-BFB2-4C4D-9A50-EC413D4CA11B}"/>
                </a:ext>
              </a:extLst>
            </p:cNvPr>
            <p:cNvSpPr/>
            <p:nvPr>
              <p:custDataLst>
                <p:tags r:id="rId6"/>
              </p:custDataLst>
            </p:nvPr>
          </p:nvSpPr>
          <p:spPr>
            <a:xfrm rot="7550048" flipV="1">
              <a:off x="2147093" y="3773466"/>
              <a:ext cx="1390650" cy="32861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A211A83B-3A7C-43B9-ADD7-883ECFB5EAD1}"/>
                </a:ext>
              </a:extLst>
            </p:cNvPr>
            <p:cNvSpPr/>
            <p:nvPr>
              <p:custDataLst>
                <p:tags r:id="rId7"/>
              </p:custDataLst>
            </p:nvPr>
          </p:nvSpPr>
          <p:spPr>
            <a:xfrm rot="8101935" flipV="1">
              <a:off x="2825749" y="4007622"/>
              <a:ext cx="1390650" cy="36671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485" name="Title 1">
            <a:extLst>
              <a:ext uri="{FF2B5EF4-FFF2-40B4-BE49-F238E27FC236}">
                <a16:creationId xmlns:a16="http://schemas.microsoft.com/office/drawing/2014/main" id="{888CA5A8-EB5C-4E7F-B1F8-FB89A64FC5BA}"/>
              </a:ext>
            </a:extLst>
          </p:cNvPr>
          <p:cNvSpPr txBox="1">
            <a:spLocks/>
          </p:cNvSpPr>
          <p:nvPr>
            <p:custDataLst>
              <p:tags r:id="rId3"/>
            </p:custDataLst>
          </p:nvPr>
        </p:nvSpPr>
        <p:spPr bwMode="auto">
          <a:xfrm>
            <a:off x="1752600" y="434975"/>
            <a:ext cx="6511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solidFill>
                  <a:srgbClr val="0070C0"/>
                </a:solidFill>
                <a:latin typeface="Arial" panose="020B0604020202020204" pitchFamily="34" charset="0"/>
                <a:cs typeface="Arial" panose="020B0604020202020204" pitchFamily="34" charset="0"/>
              </a:rPr>
              <a:t>Pest Control Monitoring</a:t>
            </a:r>
            <a:br>
              <a:rPr lang="en-US" altLang="en-US" sz="4000">
                <a:solidFill>
                  <a:srgbClr val="0070C0"/>
                </a:solidFill>
                <a:latin typeface="Arial" panose="020B0604020202020204" pitchFamily="34" charset="0"/>
                <a:cs typeface="Arial" panose="020B0604020202020204" pitchFamily="34" charset="0"/>
              </a:rPr>
            </a:br>
            <a:r>
              <a:rPr lang="en-US" altLang="en-US" sz="4000">
                <a:solidFill>
                  <a:srgbClr val="0070C0"/>
                </a:solidFill>
                <a:latin typeface="Arial" panose="020B0604020202020204" pitchFamily="34" charset="0"/>
                <a:cs typeface="Arial" panose="020B0604020202020204" pitchFamily="34" charset="0"/>
              </a:rPr>
              <a:t> </a:t>
            </a:r>
            <a:r>
              <a:rPr lang="en-US" altLang="en-US" sz="3600">
                <a:solidFill>
                  <a:srgbClr val="000000"/>
                </a:solidFill>
                <a:latin typeface="Arial Rounded MT Bold" panose="020F070403050403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Housekeeping</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0CF77D6-4E94-4471-A748-4317AEEF955C}"/>
              </a:ext>
            </a:extLst>
          </p:cNvPr>
          <p:cNvSpPr txBox="1">
            <a:spLocks/>
          </p:cNvSpPr>
          <p:nvPr/>
        </p:nvSpPr>
        <p:spPr bwMode="auto">
          <a:xfrm>
            <a:off x="671513" y="838200"/>
            <a:ext cx="754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rgbClr val="0070C0"/>
                </a:solidFill>
                <a:latin typeface="Arial" panose="020B0604020202020204" pitchFamily="34" charset="0"/>
                <a:cs typeface="Arial" panose="020B0604020202020204" pitchFamily="34" charset="0"/>
              </a:rPr>
              <a:t>Monitoring and Correction Records </a:t>
            </a:r>
          </a:p>
        </p:txBody>
      </p:sp>
      <p:sp>
        <p:nvSpPr>
          <p:cNvPr id="21507" name="Text Placeholder 4">
            <a:extLst>
              <a:ext uri="{FF2B5EF4-FFF2-40B4-BE49-F238E27FC236}">
                <a16:creationId xmlns:a16="http://schemas.microsoft.com/office/drawing/2014/main" id="{41B6F1BB-6AC7-41E1-AF88-8DFABB55DD3C}"/>
              </a:ext>
            </a:extLst>
          </p:cNvPr>
          <p:cNvSpPr txBox="1">
            <a:spLocks/>
          </p:cNvSpPr>
          <p:nvPr/>
        </p:nvSpPr>
        <p:spPr bwMode="auto">
          <a:xfrm>
            <a:off x="228600" y="28194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buFont typeface="Arial" panose="020B0604020202020204" pitchFamily="34" charset="0"/>
              <a:buChar char="•"/>
            </a:pPr>
            <a:r>
              <a:rPr lang="en-US" altLang="en-US">
                <a:latin typeface="Arial" panose="020B0604020202020204" pitchFamily="34" charset="0"/>
                <a:cs typeface="Arial" panose="020B0604020202020204" pitchFamily="34" charset="0"/>
              </a:rPr>
              <a:t>Monitoring and corrections to sanitation deficiencies must be documented.</a:t>
            </a: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Records available for State/Federal Inspection</a:t>
            </a:r>
          </a:p>
          <a:p>
            <a:endParaRPr lang="en-US" alt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D192E34-D07B-4718-BB6F-7A10B60620EE}"/>
              </a:ext>
            </a:extLst>
          </p:cNvPr>
          <p:cNvSpPr txBox="1">
            <a:spLocks/>
          </p:cNvSpPr>
          <p:nvPr>
            <p:custDataLst>
              <p:tags r:id="rId1"/>
            </p:custDataLst>
          </p:nvPr>
        </p:nvSpPr>
        <p:spPr>
          <a:xfrm>
            <a:off x="304800" y="457200"/>
            <a:ext cx="8534400" cy="79216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defRPr/>
            </a:pPr>
            <a:r>
              <a:rPr lang="en-US" altLang="en-US" dirty="0"/>
              <a:t> </a:t>
            </a:r>
            <a:r>
              <a:rPr lang="en-US" sz="4000" dirty="0">
                <a:solidFill>
                  <a:srgbClr val="0070C0"/>
                </a:solidFill>
                <a:latin typeface="Arial" panose="020B0604020202020204" pitchFamily="34" charset="0"/>
                <a:cs typeface="Arial" panose="020B0604020202020204" pitchFamily="34" charset="0"/>
              </a:rPr>
              <a:t>8-17  Sanitation Control Guide</a:t>
            </a:r>
            <a:br>
              <a:rPr lang="en-US" sz="4000" dirty="0">
                <a:solidFill>
                  <a:schemeClr val="tx2">
                    <a:lumMod val="75000"/>
                  </a:schemeClr>
                </a:solidFill>
              </a:rPr>
            </a:br>
            <a:r>
              <a:rPr lang="en-US" sz="4000" dirty="0">
                <a:solidFill>
                  <a:schemeClr val="tx2">
                    <a:lumMod val="75000"/>
                  </a:schemeClr>
                </a:solidFill>
              </a:rPr>
              <a:t>	</a:t>
            </a:r>
            <a:endParaRPr lang="en-US" altLang="en-US" sz="4000" dirty="0"/>
          </a:p>
        </p:txBody>
      </p:sp>
      <p:sp>
        <p:nvSpPr>
          <p:cNvPr id="22531" name="Content Placeholder 1">
            <a:extLst>
              <a:ext uri="{FF2B5EF4-FFF2-40B4-BE49-F238E27FC236}">
                <a16:creationId xmlns:a16="http://schemas.microsoft.com/office/drawing/2014/main" id="{6EB65D9A-DDDC-4AED-8346-2033B9840E06}"/>
              </a:ext>
            </a:extLst>
          </p:cNvPr>
          <p:cNvSpPr txBox="1">
            <a:spLocks/>
          </p:cNvSpPr>
          <p:nvPr>
            <p:custDataLst>
              <p:tags r:id="rId2"/>
            </p:custDataLst>
          </p:nvPr>
        </p:nvSpPr>
        <p:spPr bwMode="auto">
          <a:xfrm>
            <a:off x="457200" y="2286000"/>
            <a:ext cx="41148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endParaRPr lang="en-US" altLang="en-US" sz="2000"/>
          </a:p>
          <a:p>
            <a:pPr lvl="1"/>
            <a:endParaRPr lang="en-US" altLang="en-US" sz="2400"/>
          </a:p>
        </p:txBody>
      </p:sp>
      <p:pic>
        <p:nvPicPr>
          <p:cNvPr id="4" name="Picture 2">
            <a:extLst>
              <a:ext uri="{FF2B5EF4-FFF2-40B4-BE49-F238E27FC236}">
                <a16:creationId xmlns:a16="http://schemas.microsoft.com/office/drawing/2014/main" id="{EB68DAAA-A8A0-41F1-B82A-ED4ACE051C3A}"/>
              </a:ext>
            </a:extLst>
          </p:cNvPr>
          <p:cNvPicPr>
            <a:picLocks noChangeAspect="1" noChangeArrowheads="1"/>
          </p:cNvPicPr>
          <p:nvPr>
            <p:custDataLst>
              <p:tags r:id="rId3"/>
            </p:custDataLst>
          </p:nvPr>
        </p:nvPicPr>
        <p:blipFill>
          <a:blip r:embed="rId5"/>
          <a:stretch>
            <a:fillRect/>
          </a:stretch>
        </p:blipFill>
        <p:spPr>
          <a:xfrm>
            <a:off x="3503613" y="1395413"/>
            <a:ext cx="3811587" cy="5216525"/>
          </a:xfrm>
          <a:prstGeom prst="rect">
            <a:avLst/>
          </a:prstGeom>
          <a:effectLst>
            <a:outerShdw blurRad="292100" dist="139700" dir="2700000" algn="tl" rotWithShape="0">
              <a:srgbClr val="333333">
                <a:alpha val="65000"/>
              </a:srgbClr>
            </a:outerShdw>
          </a:effectLst>
        </p:spPr>
      </p:pic>
      <p:sp>
        <p:nvSpPr>
          <p:cNvPr id="22533" name="TextBox 4">
            <a:extLst>
              <a:ext uri="{FF2B5EF4-FFF2-40B4-BE49-F238E27FC236}">
                <a16:creationId xmlns:a16="http://schemas.microsoft.com/office/drawing/2014/main" id="{F4EFF37D-B628-43DB-922E-9E705DAE473B}"/>
              </a:ext>
            </a:extLst>
          </p:cNvPr>
          <p:cNvSpPr txBox="1">
            <a:spLocks noChangeArrowheads="1"/>
          </p:cNvSpPr>
          <p:nvPr/>
        </p:nvSpPr>
        <p:spPr bwMode="auto">
          <a:xfrm>
            <a:off x="766763" y="210026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rgbClr val="C00000"/>
                </a:solidFill>
                <a:latin typeface="Arial Rounded MT Bold" panose="020F0704030504030204" pitchFamily="34" charset="0"/>
              </a:rPr>
              <a:t>Page 8-13</a:t>
            </a:r>
          </a:p>
        </p:txBody>
      </p:sp>
      <p:sp>
        <p:nvSpPr>
          <p:cNvPr id="22534" name="Rectangle 5">
            <a:extLst>
              <a:ext uri="{FF2B5EF4-FFF2-40B4-BE49-F238E27FC236}">
                <a16:creationId xmlns:a16="http://schemas.microsoft.com/office/drawing/2014/main" id="{1F3F2EEC-CD5D-48D2-8914-F08690700A2E}"/>
              </a:ext>
            </a:extLst>
          </p:cNvPr>
          <p:cNvSpPr txBox="1">
            <a:spLocks noChangeArrowheads="1"/>
          </p:cNvSpPr>
          <p:nvPr/>
        </p:nvSpPr>
        <p:spPr bwMode="auto">
          <a:xfrm>
            <a:off x="758825" y="1981200"/>
            <a:ext cx="2292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593725" indent="-273050">
              <a:spcBef>
                <a:spcPct val="20000"/>
              </a:spcBef>
              <a:buChar char="–"/>
              <a:defRPr sz="2800">
                <a:solidFill>
                  <a:schemeClr val="tx1"/>
                </a:solidFill>
                <a:latin typeface="Times New Roman" panose="02020603050405020304" pitchFamily="18" charset="0"/>
              </a:defRPr>
            </a:lvl2pPr>
            <a:lvl3pPr marL="868363" indent="-228600">
              <a:spcBef>
                <a:spcPct val="20000"/>
              </a:spcBef>
              <a:buChar char="•"/>
              <a:defRPr sz="2400">
                <a:solidFill>
                  <a:schemeClr val="tx1"/>
                </a:solidFill>
                <a:latin typeface="Times New Roman" panose="02020603050405020304" pitchFamily="18" charset="0"/>
              </a:defRPr>
            </a:lvl3pPr>
            <a:lvl4pPr marL="1143000" indent="-228600">
              <a:spcBef>
                <a:spcPct val="20000"/>
              </a:spcBef>
              <a:buChar char="–"/>
              <a:defRPr sz="2000">
                <a:solidFill>
                  <a:schemeClr val="tx1"/>
                </a:solidFill>
                <a:latin typeface="Times New Roman" panose="02020603050405020304" pitchFamily="18" charset="0"/>
              </a:defRPr>
            </a:lvl4pPr>
            <a:lvl5pPr marL="1371600" indent="-228600">
              <a:spcBef>
                <a:spcPct val="20000"/>
              </a:spcBef>
              <a:buChar char="»"/>
              <a:defRPr sz="2000">
                <a:solidFill>
                  <a:schemeClr val="tx1"/>
                </a:solidFill>
                <a:latin typeface="Times New Roman" panose="02020603050405020304" pitchFamily="18" charset="0"/>
              </a:defRPr>
            </a:lvl5pPr>
            <a:lvl6pPr marL="18288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2860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7432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2004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Clr>
                <a:schemeClr val="accent1"/>
              </a:buClr>
              <a:buFontTx/>
              <a:buNone/>
            </a:pPr>
            <a:r>
              <a:rPr lang="en-US" altLang="en-US" sz="2400">
                <a:solidFill>
                  <a:schemeClr val="tx2"/>
                </a:solidFill>
                <a:latin typeface="Arial" panose="020B0604020202020204" pitchFamily="34" charset="0"/>
                <a:cs typeface="Arial" panose="020B0604020202020204" pitchFamily="34" charset="0"/>
              </a:rPr>
              <a:t>Monitoring </a:t>
            </a:r>
          </a:p>
          <a:p>
            <a:pPr eaLnBrk="1" hangingPunct="1">
              <a:buClr>
                <a:schemeClr val="accent1"/>
              </a:buClr>
            </a:pPr>
            <a:r>
              <a:rPr lang="en-US" altLang="en-US" sz="2400">
                <a:solidFill>
                  <a:schemeClr val="tx2"/>
                </a:solidFill>
                <a:latin typeface="Arial" panose="020B0604020202020204" pitchFamily="34" charset="0"/>
                <a:cs typeface="Arial" panose="020B0604020202020204" pitchFamily="34" charset="0"/>
              </a:rPr>
              <a:t>What </a:t>
            </a:r>
          </a:p>
          <a:p>
            <a:pPr eaLnBrk="1" hangingPunct="1">
              <a:buClr>
                <a:schemeClr val="accent1"/>
              </a:buClr>
            </a:pPr>
            <a:r>
              <a:rPr lang="en-US" altLang="en-US" sz="2400">
                <a:solidFill>
                  <a:schemeClr val="tx2"/>
                </a:solidFill>
                <a:latin typeface="Arial" panose="020B0604020202020204" pitchFamily="34" charset="0"/>
                <a:cs typeface="Arial" panose="020B0604020202020204" pitchFamily="34" charset="0"/>
              </a:rPr>
              <a:t>How</a:t>
            </a:r>
          </a:p>
          <a:p>
            <a:pPr eaLnBrk="1" hangingPunct="1">
              <a:buClr>
                <a:schemeClr val="accent1"/>
              </a:buClr>
            </a:pPr>
            <a:r>
              <a:rPr lang="en-US" altLang="en-US" sz="2400">
                <a:solidFill>
                  <a:schemeClr val="tx2"/>
                </a:solidFill>
                <a:latin typeface="Arial" panose="020B0604020202020204" pitchFamily="34" charset="0"/>
                <a:cs typeface="Arial" panose="020B0604020202020204" pitchFamily="34" charset="0"/>
              </a:rPr>
              <a:t>Frequency</a:t>
            </a:r>
          </a:p>
          <a:p>
            <a:pPr eaLnBrk="1" hangingPunct="1">
              <a:buClr>
                <a:schemeClr val="accent1"/>
              </a:buClr>
              <a:buFontTx/>
              <a:buNone/>
            </a:pPr>
            <a:r>
              <a:rPr lang="en-US" altLang="en-US" sz="2800">
                <a:solidFill>
                  <a:schemeClr val="tx2"/>
                </a:solidFill>
                <a:latin typeface="Arial Rounded MT Bold" panose="020F0704030504030204" pitchFamily="34" charset="0"/>
              </a:rPr>
              <a:t>	</a:t>
            </a:r>
          </a:p>
        </p:txBody>
      </p:sp>
      <p:sp>
        <p:nvSpPr>
          <p:cNvPr id="7" name="TextBox 6">
            <a:extLst>
              <a:ext uri="{FF2B5EF4-FFF2-40B4-BE49-F238E27FC236}">
                <a16:creationId xmlns:a16="http://schemas.microsoft.com/office/drawing/2014/main" id="{F9D4EEBF-26D5-4957-978C-2CF2DDF5E000}"/>
              </a:ext>
            </a:extLst>
          </p:cNvPr>
          <p:cNvSpPr txBox="1">
            <a:spLocks noChangeArrowheads="1"/>
          </p:cNvSpPr>
          <p:nvPr/>
        </p:nvSpPr>
        <p:spPr bwMode="auto">
          <a:xfrm>
            <a:off x="671513" y="4865688"/>
            <a:ext cx="2466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cs typeface="Arial" panose="020B0604020202020204" pitchFamily="34" charset="0"/>
              </a:rPr>
              <a:t>Recommended Corrections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02F4F8F-2A18-4E7F-A86B-40064646F22F}"/>
              </a:ext>
            </a:extLst>
          </p:cNvPr>
          <p:cNvSpPr txBox="1">
            <a:spLocks/>
          </p:cNvSpPr>
          <p:nvPr>
            <p:custDataLst>
              <p:tags r:id="rId1"/>
            </p:custDataLst>
          </p:nvPr>
        </p:nvSpPr>
        <p:spPr bwMode="auto">
          <a:xfrm>
            <a:off x="304800" y="533400"/>
            <a:ext cx="8534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 </a:t>
            </a:r>
            <a:r>
              <a:rPr lang="en-US" altLang="en-US">
                <a:solidFill>
                  <a:srgbClr val="0070C0"/>
                </a:solidFill>
                <a:latin typeface="Arial" panose="020B0604020202020204" pitchFamily="34" charset="0"/>
                <a:cs typeface="Arial" panose="020B0604020202020204" pitchFamily="34" charset="0"/>
              </a:rPr>
              <a:t>Explain: Daily Sanitation Record (page 8-5) </a:t>
            </a:r>
            <a:br>
              <a:rPr lang="en-US" altLang="en-US" sz="4000">
                <a:solidFill>
                  <a:schemeClr val="tx2"/>
                </a:solidFill>
                <a:latin typeface="Arial" panose="020B0604020202020204" pitchFamily="34" charset="0"/>
                <a:cs typeface="Arial" panose="020B0604020202020204" pitchFamily="34" charset="0"/>
              </a:rPr>
            </a:br>
            <a:br>
              <a:rPr lang="en-US" altLang="en-US" sz="4000">
                <a:solidFill>
                  <a:schemeClr val="tx2"/>
                </a:solidFill>
                <a:latin typeface="Arial" panose="020B0604020202020204" pitchFamily="34" charset="0"/>
                <a:cs typeface="Arial" panose="020B0604020202020204" pitchFamily="34" charset="0"/>
              </a:rPr>
            </a:br>
            <a:endParaRPr lang="en-US" altLang="en-US" sz="2800">
              <a:solidFill>
                <a:schemeClr val="tx2"/>
              </a:solidFill>
              <a:latin typeface="Arial" panose="020B0604020202020204" pitchFamily="34" charset="0"/>
              <a:cs typeface="Arial" panose="020B0604020202020204" pitchFamily="34" charset="0"/>
            </a:endParaRPr>
          </a:p>
        </p:txBody>
      </p:sp>
      <p:pic>
        <p:nvPicPr>
          <p:cNvPr id="3" name="Content Placeholder 10">
            <a:extLst>
              <a:ext uri="{FF2B5EF4-FFF2-40B4-BE49-F238E27FC236}">
                <a16:creationId xmlns:a16="http://schemas.microsoft.com/office/drawing/2014/main" id="{434BB1F0-18D1-43C6-8735-B27216168C13}"/>
              </a:ext>
            </a:extLst>
          </p:cNvPr>
          <p:cNvPicPr>
            <a:picLocks noChangeAspect="1" noChangeArrowheads="1"/>
          </p:cNvPicPr>
          <p:nvPr>
            <p:custDataLst>
              <p:tags r:id="rId2"/>
            </p:custDataLst>
          </p:nvPr>
        </p:nvPicPr>
        <p:blipFill>
          <a:blip r:embed="rId4"/>
          <a:srcRect/>
          <a:stretch>
            <a:fillRect/>
          </a:stretch>
        </p:blipFill>
        <p:spPr>
          <a:xfrm>
            <a:off x="2765425" y="1287463"/>
            <a:ext cx="3810000" cy="4954587"/>
          </a:xfrm>
          <a:prstGeom prst="rect">
            <a:avLst/>
          </a:prstGeo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C67A0FD5-66CB-4B96-A049-162BD0F19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37063"/>
            <a:ext cx="79692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4">
            <a:extLst>
              <a:ext uri="{FF2B5EF4-FFF2-40B4-BE49-F238E27FC236}">
                <a16:creationId xmlns:a16="http://schemas.microsoft.com/office/drawing/2014/main" id="{95886517-11E7-4519-B453-2C1A5A507E08}"/>
              </a:ext>
            </a:extLst>
          </p:cNvPr>
          <p:cNvSpPr txBox="1">
            <a:spLocks/>
          </p:cNvSpPr>
          <p:nvPr/>
        </p:nvSpPr>
        <p:spPr bwMode="auto">
          <a:xfrm>
            <a:off x="609600" y="2219325"/>
            <a:ext cx="8153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a:latin typeface="Arial" panose="020B0604020202020204" pitchFamily="34" charset="0"/>
                <a:cs typeface="Arial" panose="020B0604020202020204" pitchFamily="34" charset="0"/>
              </a:rPr>
              <a:t>Pests that should be monitored in the plant includes not only flies and roaches but also:</a:t>
            </a:r>
          </a:p>
        </p:txBody>
      </p:sp>
      <p:sp>
        <p:nvSpPr>
          <p:cNvPr id="3" name="Content Placeholder 5">
            <a:extLst>
              <a:ext uri="{FF2B5EF4-FFF2-40B4-BE49-F238E27FC236}">
                <a16:creationId xmlns:a16="http://schemas.microsoft.com/office/drawing/2014/main" id="{A3C8476D-1249-47EB-B83B-D050B0696A53}"/>
              </a:ext>
            </a:extLst>
          </p:cNvPr>
          <p:cNvSpPr txBox="1">
            <a:spLocks/>
          </p:cNvSpPr>
          <p:nvPr/>
        </p:nvSpPr>
        <p:spPr bwMode="auto">
          <a:xfrm>
            <a:off x="2971800" y="3622675"/>
            <a:ext cx="4724400"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Font typeface="+mj-lt"/>
              <a:buAutoNum type="alphaUcPeriod"/>
              <a:defRPr/>
            </a:pPr>
            <a:r>
              <a:rPr lang="en-US" sz="2400" dirty="0">
                <a:latin typeface="Arial" panose="020B0604020202020204" pitchFamily="34" charset="0"/>
                <a:cs typeface="Arial" panose="020B0604020202020204" pitchFamily="34" charset="0"/>
              </a:rPr>
              <a:t>Dogs , cats, raccoons</a:t>
            </a:r>
          </a:p>
          <a:p>
            <a:pPr marL="454914" indent="-457200">
              <a:lnSpc>
                <a:spcPct val="150000"/>
              </a:lnSpc>
              <a:buFont typeface="+mj-lt"/>
              <a:buAutoNum type="alphaUcPeriod"/>
              <a:defRPr/>
            </a:pPr>
            <a:r>
              <a:rPr lang="en-US" sz="2400" dirty="0">
                <a:latin typeface="Arial" panose="020B0604020202020204" pitchFamily="34" charset="0"/>
                <a:cs typeface="Arial" panose="020B0604020202020204" pitchFamily="34" charset="0"/>
              </a:rPr>
              <a:t>Rodents</a:t>
            </a:r>
          </a:p>
          <a:p>
            <a:pPr marL="454914" indent="-457200">
              <a:lnSpc>
                <a:spcPct val="150000"/>
              </a:lnSpc>
              <a:buFont typeface="+mj-lt"/>
              <a:buAutoNum type="alphaUcPeriod"/>
              <a:defRPr/>
            </a:pPr>
            <a:r>
              <a:rPr lang="en-US" sz="2400" dirty="0">
                <a:latin typeface="Arial" panose="020B0604020202020204" pitchFamily="34" charset="0"/>
                <a:cs typeface="Arial" panose="020B0604020202020204" pitchFamily="34" charset="0"/>
              </a:rPr>
              <a:t>Birds</a:t>
            </a:r>
          </a:p>
          <a:p>
            <a:pPr marL="454914" indent="-457200">
              <a:lnSpc>
                <a:spcPct val="150000"/>
              </a:lnSpc>
              <a:buFont typeface="+mj-lt"/>
              <a:buAutoNum type="alphaUcPeriod"/>
              <a:defRPr/>
            </a:pPr>
            <a:r>
              <a:rPr lang="en-US" sz="2400" dirty="0">
                <a:latin typeface="Arial" panose="020B0604020202020204" pitchFamily="34" charset="0"/>
                <a:cs typeface="Arial" panose="020B0604020202020204" pitchFamily="34" charset="0"/>
              </a:rPr>
              <a:t>All of the above</a:t>
            </a:r>
          </a:p>
        </p:txBody>
      </p:sp>
      <p:pic>
        <p:nvPicPr>
          <p:cNvPr id="24580" name="Picture 4">
            <a:extLst>
              <a:ext uri="{FF2B5EF4-FFF2-40B4-BE49-F238E27FC236}">
                <a16:creationId xmlns:a16="http://schemas.microsoft.com/office/drawing/2014/main" id="{7BF79DA5-3D38-4968-BF84-48361F819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a:extLst>
              <a:ext uri="{FF2B5EF4-FFF2-40B4-BE49-F238E27FC236}">
                <a16:creationId xmlns:a16="http://schemas.microsoft.com/office/drawing/2014/main" id="{53B9ED0E-D33C-48D2-8F85-0A747ED3CA81}"/>
              </a:ext>
            </a:extLst>
          </p:cNvPr>
          <p:cNvSpPr txBox="1">
            <a:spLocks/>
          </p:cNvSpPr>
          <p:nvPr/>
        </p:nvSpPr>
        <p:spPr bwMode="auto">
          <a:xfrm>
            <a:off x="914400" y="3043238"/>
            <a:ext cx="849153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595313"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spcBef>
                <a:spcPct val="0"/>
              </a:spcBef>
              <a:buFont typeface="Times New Roman" panose="02020603050405020304" pitchFamily="18" charset="0"/>
              <a:buAutoNum type="alphaUcPeriod"/>
            </a:pPr>
            <a:r>
              <a:rPr lang="en-US" altLang="en-US" sz="2000">
                <a:latin typeface="Arial" panose="020B0604020202020204" pitchFamily="34" charset="0"/>
                <a:cs typeface="Arial" panose="020B0604020202020204" pitchFamily="34" charset="0"/>
              </a:rPr>
              <a:t>The conditions inside the plant (walls, doors, ceilings)</a:t>
            </a:r>
          </a:p>
          <a:p>
            <a:pPr lvl="2">
              <a:spcBef>
                <a:spcPct val="0"/>
              </a:spcBef>
              <a:buFont typeface="Times New Roman" panose="02020603050405020304" pitchFamily="18" charset="0"/>
              <a:buAutoNum type="alphaUcPeriod"/>
            </a:pPr>
            <a:endParaRPr lang="en-US" altLang="en-US" sz="2000">
              <a:latin typeface="Arial" panose="020B0604020202020204" pitchFamily="34" charset="0"/>
              <a:cs typeface="Arial" panose="020B0604020202020204" pitchFamily="34" charset="0"/>
            </a:endParaRPr>
          </a:p>
          <a:p>
            <a:pPr lvl="2">
              <a:spcBef>
                <a:spcPct val="0"/>
              </a:spcBef>
              <a:buFont typeface="Times New Roman" panose="02020603050405020304" pitchFamily="18" charset="0"/>
              <a:buAutoNum type="alphaUcPeriod"/>
            </a:pPr>
            <a:r>
              <a:rPr lang="en-US" altLang="en-US" sz="2000">
                <a:latin typeface="Arial" panose="020B0604020202020204" pitchFamily="34" charset="0"/>
                <a:cs typeface="Arial" panose="020B0604020202020204" pitchFamily="34" charset="0"/>
              </a:rPr>
              <a:t>The conditions outside the plant (trash, debris, pooled water)</a:t>
            </a:r>
          </a:p>
          <a:p>
            <a:pPr lvl="2">
              <a:spcBef>
                <a:spcPct val="0"/>
              </a:spcBef>
              <a:buFont typeface="Times New Roman" panose="02020603050405020304" pitchFamily="18" charset="0"/>
              <a:buAutoNum type="alphaUcPeriod"/>
            </a:pPr>
            <a:endParaRPr lang="en-US" altLang="en-US" sz="2000">
              <a:latin typeface="Arial" panose="020B0604020202020204" pitchFamily="34" charset="0"/>
              <a:cs typeface="Arial" panose="020B0604020202020204" pitchFamily="34" charset="0"/>
            </a:endParaRPr>
          </a:p>
          <a:p>
            <a:pPr lvl="2">
              <a:spcBef>
                <a:spcPct val="0"/>
              </a:spcBef>
              <a:buFont typeface="Times New Roman" panose="02020603050405020304" pitchFamily="18" charset="0"/>
              <a:buAutoNum type="alphaUcPeriod"/>
            </a:pPr>
            <a:r>
              <a:rPr lang="en-US" altLang="en-US" sz="2000">
                <a:latin typeface="Arial" panose="020B0604020202020204" pitchFamily="34" charset="0"/>
                <a:cs typeface="Arial" panose="020B0604020202020204" pitchFamily="34" charset="0"/>
              </a:rPr>
              <a:t>Conditions inside and outside of the plant and the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results of the private pest control service</a:t>
            </a:r>
          </a:p>
          <a:p>
            <a:pPr lvl="2">
              <a:spcBef>
                <a:spcPct val="0"/>
              </a:spcBef>
              <a:buFont typeface="Times New Roman" panose="02020603050405020304" pitchFamily="18" charset="0"/>
              <a:buAutoNum type="alphaUcPeriod"/>
            </a:pPr>
            <a:endParaRPr lang="en-US" altLang="en-US" sz="2000">
              <a:latin typeface="Arial" panose="020B0604020202020204" pitchFamily="34" charset="0"/>
              <a:cs typeface="Arial" panose="020B0604020202020204" pitchFamily="34" charset="0"/>
            </a:endParaRPr>
          </a:p>
          <a:p>
            <a:pPr lvl="2">
              <a:spcBef>
                <a:spcPct val="0"/>
              </a:spcBef>
              <a:buFont typeface="Times New Roman" panose="02020603050405020304" pitchFamily="18" charset="0"/>
              <a:buAutoNum type="alphaUcPeriod"/>
            </a:pPr>
            <a:r>
              <a:rPr lang="en-US" altLang="en-US" sz="2000">
                <a:latin typeface="Arial" panose="020B0604020202020204" pitchFamily="34" charset="0"/>
                <a:cs typeface="Arial" panose="020B0604020202020204" pitchFamily="34" charset="0"/>
              </a:rPr>
              <a:t>A and B </a:t>
            </a:r>
          </a:p>
          <a:p>
            <a:pPr lvl="2">
              <a:spcBef>
                <a:spcPct val="0"/>
              </a:spcBef>
              <a:buFont typeface="Times New Roman" panose="02020603050405020304" pitchFamily="18" charset="0"/>
              <a:buAutoNum type="alphaUcPeriod"/>
            </a:pPr>
            <a:endParaRPr lang="en-US" altLang="en-US" sz="2800"/>
          </a:p>
        </p:txBody>
      </p:sp>
      <p:sp>
        <p:nvSpPr>
          <p:cNvPr id="25603" name="Text Placeholder 4">
            <a:extLst>
              <a:ext uri="{FF2B5EF4-FFF2-40B4-BE49-F238E27FC236}">
                <a16:creationId xmlns:a16="http://schemas.microsoft.com/office/drawing/2014/main" id="{B42465A2-6434-469C-98AA-C341FABE7965}"/>
              </a:ext>
            </a:extLst>
          </p:cNvPr>
          <p:cNvSpPr txBox="1">
            <a:spLocks/>
          </p:cNvSpPr>
          <p:nvPr/>
        </p:nvSpPr>
        <p:spPr bwMode="auto">
          <a:xfrm>
            <a:off x="652463" y="2187575"/>
            <a:ext cx="762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a:latin typeface="Arial" panose="020B0604020202020204" pitchFamily="34" charset="0"/>
                <a:cs typeface="Arial" panose="020B0604020202020204" pitchFamily="34" charset="0"/>
              </a:rPr>
              <a:t>The monitoring of pests includes:</a:t>
            </a:r>
          </a:p>
        </p:txBody>
      </p:sp>
      <p:pic>
        <p:nvPicPr>
          <p:cNvPr id="25604" name="Picture 4">
            <a:extLst>
              <a:ext uri="{FF2B5EF4-FFF2-40B4-BE49-F238E27FC236}">
                <a16:creationId xmlns:a16="http://schemas.microsoft.com/office/drawing/2014/main" id="{8A49E45E-1823-4767-917C-66FBB200B4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F68D60A1-C95D-4F49-A9BA-EA8562D84583}"/>
              </a:ext>
            </a:extLst>
          </p:cNvPr>
          <p:cNvSpPr txBox="1">
            <a:spLocks/>
          </p:cNvSpPr>
          <p:nvPr/>
        </p:nvSpPr>
        <p:spPr bwMode="auto">
          <a:xfrm>
            <a:off x="1219200" y="3429000"/>
            <a:ext cx="7366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spcBef>
                <a:spcPts val="0"/>
              </a:spcBef>
              <a:buFont typeface="+mj-lt"/>
              <a:buAutoNum type="alphaUcPeriod"/>
              <a:defRPr/>
            </a:pPr>
            <a:r>
              <a:rPr lang="en-US" sz="2400" dirty="0">
                <a:latin typeface="Arial" panose="020B0604020202020204" pitchFamily="34" charset="0"/>
                <a:cs typeface="Arial" panose="020B0604020202020204" pitchFamily="34" charset="0"/>
              </a:rPr>
              <a:t>A commercial service. They will leave you 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record of their findings. </a:t>
            </a:r>
          </a:p>
          <a:p>
            <a:pPr marL="0" indent="0">
              <a:spcBef>
                <a:spcPts val="0"/>
              </a:spcBef>
              <a:buFontTx/>
              <a:buNone/>
              <a:defRPr/>
            </a:pPr>
            <a:endParaRPr lang="en-US" sz="2400" dirty="0">
              <a:latin typeface="Arial" panose="020B0604020202020204" pitchFamily="34" charset="0"/>
              <a:cs typeface="Arial" panose="020B0604020202020204" pitchFamily="34" charset="0"/>
            </a:endParaRPr>
          </a:p>
          <a:p>
            <a:pPr marL="0" indent="0">
              <a:spcBef>
                <a:spcPts val="0"/>
              </a:spcBef>
              <a:buFontTx/>
              <a:buNone/>
              <a:defRPr/>
            </a:pPr>
            <a:r>
              <a:rPr lang="en-US" sz="2400" dirty="0">
                <a:latin typeface="Arial" panose="020B0604020202020204" pitchFamily="34" charset="0"/>
                <a:cs typeface="Arial" panose="020B0604020202020204" pitchFamily="34" charset="0"/>
              </a:rPr>
              <a:t>B. The plant is responsible for the monitoring.</a:t>
            </a:r>
          </a:p>
          <a:p>
            <a:pPr marL="0" indent="0">
              <a:spcBef>
                <a:spcPts val="0"/>
              </a:spcBef>
              <a:buFontTx/>
              <a:buNone/>
              <a:defRPr/>
            </a:pPr>
            <a:endParaRPr lang="en-US" sz="2400" dirty="0">
              <a:latin typeface="Arial" panose="020B0604020202020204" pitchFamily="34" charset="0"/>
              <a:cs typeface="Arial" panose="020B0604020202020204" pitchFamily="34" charset="0"/>
            </a:endParaRPr>
          </a:p>
          <a:p>
            <a:pPr marL="0" indent="0">
              <a:spcBef>
                <a:spcPts val="0"/>
              </a:spcBef>
              <a:buFontTx/>
              <a:buNone/>
              <a:defRPr/>
            </a:pPr>
            <a:r>
              <a:rPr lang="en-US" sz="2400" dirty="0">
                <a:latin typeface="Arial" panose="020B0604020202020204" pitchFamily="34" charset="0"/>
                <a:cs typeface="Arial" panose="020B0604020202020204" pitchFamily="34" charset="0"/>
              </a:rPr>
              <a:t>C. All of the above </a:t>
            </a:r>
          </a:p>
        </p:txBody>
      </p:sp>
      <p:sp>
        <p:nvSpPr>
          <p:cNvPr id="26627" name="Text Placeholder 4">
            <a:extLst>
              <a:ext uri="{FF2B5EF4-FFF2-40B4-BE49-F238E27FC236}">
                <a16:creationId xmlns:a16="http://schemas.microsoft.com/office/drawing/2014/main" id="{4A8D2E98-6C14-4AFE-A3D7-442F8EAE1D25}"/>
              </a:ext>
            </a:extLst>
          </p:cNvPr>
          <p:cNvSpPr txBox="1">
            <a:spLocks/>
          </p:cNvSpPr>
          <p:nvPr/>
        </p:nvSpPr>
        <p:spPr bwMode="auto">
          <a:xfrm>
            <a:off x="850900" y="2209800"/>
            <a:ext cx="7366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2800">
                <a:latin typeface="Arial" panose="020B0604020202020204" pitchFamily="34" charset="0"/>
                <a:cs typeface="Arial" panose="020B0604020202020204" pitchFamily="34" charset="0"/>
              </a:rPr>
              <a:t>Monitoring for pests in the processing plant  is done by …</a:t>
            </a:r>
          </a:p>
        </p:txBody>
      </p:sp>
      <p:pic>
        <p:nvPicPr>
          <p:cNvPr id="26628" name="Picture 4">
            <a:extLst>
              <a:ext uri="{FF2B5EF4-FFF2-40B4-BE49-F238E27FC236}">
                <a16:creationId xmlns:a16="http://schemas.microsoft.com/office/drawing/2014/main" id="{996AB676-6FF3-45A4-A7E9-2E8AB4294F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10659-4CCA-408E-9F99-0104E725B513}"/>
              </a:ext>
            </a:extLst>
          </p:cNvPr>
          <p:cNvSpPr/>
          <p:nvPr/>
        </p:nvSpPr>
        <p:spPr>
          <a:xfrm>
            <a:off x="533400" y="381000"/>
            <a:ext cx="6324600" cy="707886"/>
          </a:xfrm>
          <a:prstGeom prst="rect">
            <a:avLst/>
          </a:prstGeom>
        </p:spPr>
        <p:txBody>
          <a:bodyPr wrap="square">
            <a:spAutoFit/>
          </a:bodyPr>
          <a:lstStyle/>
          <a:p>
            <a:r>
              <a:rPr lang="en-US" sz="4000" b="1" dirty="0">
                <a:solidFill>
                  <a:srgbClr val="00B489"/>
                </a:solidFill>
                <a:latin typeface="Calibri" panose="020F0502020204030204" pitchFamily="34" charset="0"/>
              </a:rPr>
              <a:t>1.   How to develop SSOP’s</a:t>
            </a:r>
            <a:endParaRPr lang="en-US" sz="4000" b="1" dirty="0">
              <a:solidFill>
                <a:srgbClr val="00B489"/>
              </a:solidFill>
            </a:endParaRPr>
          </a:p>
        </p:txBody>
      </p:sp>
      <p:sp>
        <p:nvSpPr>
          <p:cNvPr id="6" name="TextBox 5">
            <a:extLst>
              <a:ext uri="{FF2B5EF4-FFF2-40B4-BE49-F238E27FC236}">
                <a16:creationId xmlns:a16="http://schemas.microsoft.com/office/drawing/2014/main" id="{2473B453-B65F-4102-8A54-5744D89B7437}"/>
              </a:ext>
            </a:extLst>
          </p:cNvPr>
          <p:cNvSpPr txBox="1"/>
          <p:nvPr/>
        </p:nvSpPr>
        <p:spPr>
          <a:xfrm>
            <a:off x="4707835" y="1371600"/>
            <a:ext cx="4300330" cy="4893647"/>
          </a:xfrm>
          <a:prstGeom prst="rect">
            <a:avLst/>
          </a:prstGeom>
          <a:noFill/>
        </p:spPr>
        <p:txBody>
          <a:bodyPr wrap="square" rtlCol="0">
            <a:spAutoFit/>
          </a:bodyPr>
          <a:lstStyle/>
          <a:p>
            <a:r>
              <a:rPr lang="en-US" sz="2800" dirty="0">
                <a:latin typeface="Calibri" panose="020F0502020204030204" pitchFamily="34" charset="0"/>
              </a:rPr>
              <a:t>SCP training progressively builds a SSOP plan through eight Chapters, one for each key SCP condition</a:t>
            </a:r>
          </a:p>
          <a:p>
            <a:endParaRPr lang="en-US" sz="2800" dirty="0">
              <a:latin typeface="Calibri" panose="020F0502020204030204" pitchFamily="34" charset="0"/>
            </a:endParaRPr>
          </a:p>
          <a:p>
            <a:r>
              <a:rPr lang="en-US" sz="2800" dirty="0">
                <a:latin typeface="Calibri" panose="020F0502020204030204" pitchFamily="34" charset="0"/>
              </a:rPr>
              <a:t>Features in SSOP Plans</a:t>
            </a:r>
            <a:endParaRPr lang="en-US" dirty="0">
              <a:latin typeface="Calibri" panose="020F0502020204030204" pitchFamily="34" charset="0"/>
            </a:endParaRPr>
          </a:p>
          <a:p>
            <a:pPr marL="457200" indent="-347663">
              <a:buFont typeface="+mj-lt"/>
              <a:buAutoNum type="arabicPeriod"/>
              <a:tabLst>
                <a:tab pos="457200" algn="l"/>
              </a:tabLst>
            </a:pPr>
            <a:r>
              <a:rPr lang="en-US" dirty="0">
                <a:latin typeface="Calibri" panose="020F0502020204030204" pitchFamily="34" charset="0"/>
              </a:rPr>
              <a:t>Reasons for the controls and monitoring</a:t>
            </a:r>
          </a:p>
          <a:p>
            <a:pPr marL="457200" indent="-347663">
              <a:buFont typeface="+mj-lt"/>
              <a:buAutoNum type="arabicPeriod"/>
              <a:tabLst>
                <a:tab pos="457200" algn="l"/>
              </a:tabLst>
            </a:pPr>
            <a:r>
              <a:rPr lang="en-US" dirty="0">
                <a:latin typeface="Calibri" panose="020F0502020204030204" pitchFamily="34" charset="0"/>
              </a:rPr>
              <a:t>Frequency (when) to conduct actions and monitoring</a:t>
            </a:r>
          </a:p>
          <a:p>
            <a:pPr marL="457200" indent="-347663">
              <a:buFont typeface="+mj-lt"/>
              <a:buAutoNum type="arabicPeriod"/>
              <a:tabLst>
                <a:tab pos="457200" algn="l"/>
              </a:tabLst>
            </a:pPr>
            <a:r>
              <a:rPr lang="en-US" dirty="0">
                <a:latin typeface="Calibri" panose="020F0502020204030204" pitchFamily="34" charset="0"/>
              </a:rPr>
              <a:t>Details for sanitary practices</a:t>
            </a:r>
          </a:p>
          <a:p>
            <a:pPr marL="457200" indent="-347663">
              <a:buFont typeface="+mj-lt"/>
              <a:buAutoNum type="arabicPeriod"/>
              <a:tabLst>
                <a:tab pos="457200" algn="l"/>
              </a:tabLst>
            </a:pPr>
            <a:r>
              <a:rPr lang="en-US" dirty="0" err="1">
                <a:latin typeface="Calibri" panose="020F0502020204030204" pitchFamily="34" charset="0"/>
              </a:rPr>
              <a:t>Recommendad</a:t>
            </a:r>
            <a:r>
              <a:rPr lang="en-US" dirty="0">
                <a:latin typeface="Calibri" panose="020F0502020204030204" pitchFamily="34" charset="0"/>
              </a:rPr>
              <a:t> corrections</a:t>
            </a:r>
          </a:p>
        </p:txBody>
      </p:sp>
      <p:pic>
        <p:nvPicPr>
          <p:cNvPr id="4" name="Picture 3">
            <a:extLst>
              <a:ext uri="{FF2B5EF4-FFF2-40B4-BE49-F238E27FC236}">
                <a16:creationId xmlns:a16="http://schemas.microsoft.com/office/drawing/2014/main" id="{E3F991B5-A4FB-4A55-8B08-BCBDB1C18B1C}"/>
              </a:ext>
            </a:extLst>
          </p:cNvPr>
          <p:cNvPicPr>
            <a:picLocks noChangeAspect="1"/>
          </p:cNvPicPr>
          <p:nvPr/>
        </p:nvPicPr>
        <p:blipFill>
          <a:blip r:embed="rId2"/>
          <a:stretch>
            <a:fillRect/>
          </a:stretch>
        </p:blipFill>
        <p:spPr>
          <a:xfrm>
            <a:off x="274983" y="1262800"/>
            <a:ext cx="4300330" cy="5029200"/>
          </a:xfrm>
          <a:prstGeom prst="rect">
            <a:avLst/>
          </a:prstGeom>
        </p:spPr>
      </p:pic>
      <p:grpSp>
        <p:nvGrpSpPr>
          <p:cNvPr id="8" name="Group 7">
            <a:extLst>
              <a:ext uri="{FF2B5EF4-FFF2-40B4-BE49-F238E27FC236}">
                <a16:creationId xmlns:a16="http://schemas.microsoft.com/office/drawing/2014/main" id="{441A0E98-9541-4CC7-A8F1-DF19344742B2}"/>
              </a:ext>
            </a:extLst>
          </p:cNvPr>
          <p:cNvGrpSpPr/>
          <p:nvPr/>
        </p:nvGrpSpPr>
        <p:grpSpPr>
          <a:xfrm>
            <a:off x="76200" y="2209800"/>
            <a:ext cx="457200" cy="458575"/>
            <a:chOff x="7467600" y="414130"/>
            <a:chExt cx="457200" cy="458575"/>
          </a:xfrm>
          <a:solidFill>
            <a:schemeClr val="bg1"/>
          </a:solidFill>
        </p:grpSpPr>
        <p:sp>
          <p:nvSpPr>
            <p:cNvPr id="2" name="Oval 1">
              <a:extLst>
                <a:ext uri="{FF2B5EF4-FFF2-40B4-BE49-F238E27FC236}">
                  <a16:creationId xmlns:a16="http://schemas.microsoft.com/office/drawing/2014/main" id="{1C660064-38EE-46E3-99F7-4C4BC3FAB25C}"/>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665176-558A-4947-AF79-C2CBF102D45C}"/>
                </a:ext>
              </a:extLst>
            </p:cNvPr>
            <p:cNvSpPr txBox="1"/>
            <p:nvPr/>
          </p:nvSpPr>
          <p:spPr>
            <a:xfrm>
              <a:off x="7543800" y="414130"/>
              <a:ext cx="304800" cy="457200"/>
            </a:xfrm>
            <a:prstGeom prst="rect">
              <a:avLst/>
            </a:prstGeom>
            <a:noFill/>
          </p:spPr>
          <p:txBody>
            <a:bodyPr wrap="square" rtlCol="0">
              <a:spAutoFit/>
            </a:bodyPr>
            <a:lstStyle/>
            <a:p>
              <a:r>
                <a:rPr lang="en-US" dirty="0"/>
                <a:t>1</a:t>
              </a:r>
            </a:p>
          </p:txBody>
        </p:sp>
      </p:grpSp>
      <p:grpSp>
        <p:nvGrpSpPr>
          <p:cNvPr id="9" name="Group 8">
            <a:extLst>
              <a:ext uri="{FF2B5EF4-FFF2-40B4-BE49-F238E27FC236}">
                <a16:creationId xmlns:a16="http://schemas.microsoft.com/office/drawing/2014/main" id="{E858F4E8-6464-4319-BD7A-11F520C97E02}"/>
              </a:ext>
            </a:extLst>
          </p:cNvPr>
          <p:cNvGrpSpPr/>
          <p:nvPr/>
        </p:nvGrpSpPr>
        <p:grpSpPr>
          <a:xfrm>
            <a:off x="1524000" y="2895600"/>
            <a:ext cx="457200" cy="458575"/>
            <a:chOff x="7467600" y="414130"/>
            <a:chExt cx="457200" cy="458575"/>
          </a:xfrm>
          <a:solidFill>
            <a:schemeClr val="bg1"/>
          </a:solidFill>
        </p:grpSpPr>
        <p:sp>
          <p:nvSpPr>
            <p:cNvPr id="10" name="Oval 9">
              <a:extLst>
                <a:ext uri="{FF2B5EF4-FFF2-40B4-BE49-F238E27FC236}">
                  <a16:creationId xmlns:a16="http://schemas.microsoft.com/office/drawing/2014/main" id="{6A67746F-96DB-4C46-8CB8-A85ACAA38FB0}"/>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DAED83-CA8F-4762-9207-E3D81E411766}"/>
                </a:ext>
              </a:extLst>
            </p:cNvPr>
            <p:cNvSpPr txBox="1"/>
            <p:nvPr/>
          </p:nvSpPr>
          <p:spPr>
            <a:xfrm>
              <a:off x="7543800" y="414130"/>
              <a:ext cx="304800" cy="457200"/>
            </a:xfrm>
            <a:prstGeom prst="rect">
              <a:avLst/>
            </a:prstGeom>
            <a:noFill/>
          </p:spPr>
          <p:txBody>
            <a:bodyPr wrap="square" rtlCol="0">
              <a:spAutoFit/>
            </a:bodyPr>
            <a:lstStyle/>
            <a:p>
              <a:r>
                <a:rPr lang="en-US" dirty="0"/>
                <a:t>2</a:t>
              </a:r>
            </a:p>
          </p:txBody>
        </p:sp>
      </p:grpSp>
      <p:grpSp>
        <p:nvGrpSpPr>
          <p:cNvPr id="12" name="Group 11">
            <a:extLst>
              <a:ext uri="{FF2B5EF4-FFF2-40B4-BE49-F238E27FC236}">
                <a16:creationId xmlns:a16="http://schemas.microsoft.com/office/drawing/2014/main" id="{6DC7CC0D-E093-46BD-9ED2-1FE846982B4E}"/>
              </a:ext>
            </a:extLst>
          </p:cNvPr>
          <p:cNvGrpSpPr/>
          <p:nvPr/>
        </p:nvGrpSpPr>
        <p:grpSpPr>
          <a:xfrm>
            <a:off x="1447800" y="4114800"/>
            <a:ext cx="457200" cy="458575"/>
            <a:chOff x="7467600" y="414130"/>
            <a:chExt cx="457200" cy="458575"/>
          </a:xfrm>
          <a:solidFill>
            <a:schemeClr val="bg1"/>
          </a:solidFill>
        </p:grpSpPr>
        <p:sp>
          <p:nvSpPr>
            <p:cNvPr id="13" name="Oval 12">
              <a:extLst>
                <a:ext uri="{FF2B5EF4-FFF2-40B4-BE49-F238E27FC236}">
                  <a16:creationId xmlns:a16="http://schemas.microsoft.com/office/drawing/2014/main" id="{006D0948-5B4A-4B16-BDDF-31DF96F1CDA2}"/>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BEB3AA-B308-4FE4-ABA3-76CFD3602CE1}"/>
                </a:ext>
              </a:extLst>
            </p:cNvPr>
            <p:cNvSpPr txBox="1"/>
            <p:nvPr/>
          </p:nvSpPr>
          <p:spPr>
            <a:xfrm>
              <a:off x="7543800" y="414130"/>
              <a:ext cx="304800" cy="457200"/>
            </a:xfrm>
            <a:prstGeom prst="rect">
              <a:avLst/>
            </a:prstGeom>
            <a:noFill/>
          </p:spPr>
          <p:txBody>
            <a:bodyPr wrap="square" rtlCol="0">
              <a:spAutoFit/>
            </a:bodyPr>
            <a:lstStyle/>
            <a:p>
              <a:r>
                <a:rPr lang="en-US" dirty="0"/>
                <a:t>3</a:t>
              </a:r>
            </a:p>
          </p:txBody>
        </p:sp>
      </p:grpSp>
      <p:grpSp>
        <p:nvGrpSpPr>
          <p:cNvPr id="15" name="Group 14">
            <a:extLst>
              <a:ext uri="{FF2B5EF4-FFF2-40B4-BE49-F238E27FC236}">
                <a16:creationId xmlns:a16="http://schemas.microsoft.com/office/drawing/2014/main" id="{3EABB2E6-685B-492C-827A-00F34057906A}"/>
              </a:ext>
            </a:extLst>
          </p:cNvPr>
          <p:cNvGrpSpPr/>
          <p:nvPr/>
        </p:nvGrpSpPr>
        <p:grpSpPr>
          <a:xfrm>
            <a:off x="62949" y="5533757"/>
            <a:ext cx="457200" cy="458575"/>
            <a:chOff x="7467600" y="414130"/>
            <a:chExt cx="457200" cy="458575"/>
          </a:xfrm>
          <a:solidFill>
            <a:schemeClr val="bg1"/>
          </a:solidFill>
        </p:grpSpPr>
        <p:sp>
          <p:nvSpPr>
            <p:cNvPr id="16" name="Oval 15">
              <a:extLst>
                <a:ext uri="{FF2B5EF4-FFF2-40B4-BE49-F238E27FC236}">
                  <a16:creationId xmlns:a16="http://schemas.microsoft.com/office/drawing/2014/main" id="{65B65C28-8463-4E46-A4C0-FF5FC3CD0576}"/>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AC21A3-DBF4-4699-BA1F-FABCDF1FE2DB}"/>
                </a:ext>
              </a:extLst>
            </p:cNvPr>
            <p:cNvSpPr txBox="1"/>
            <p:nvPr/>
          </p:nvSpPr>
          <p:spPr>
            <a:xfrm>
              <a:off x="7543800" y="414130"/>
              <a:ext cx="304800" cy="457200"/>
            </a:xfrm>
            <a:prstGeom prst="rect">
              <a:avLst/>
            </a:prstGeom>
            <a:noFill/>
          </p:spPr>
          <p:txBody>
            <a:bodyPr wrap="square" rtlCol="0">
              <a:spAutoFit/>
            </a:bodyPr>
            <a:lstStyle/>
            <a:p>
              <a:r>
                <a:rPr lang="en-US" dirty="0"/>
                <a:t>4</a:t>
              </a:r>
            </a:p>
          </p:txBody>
        </p:sp>
      </p:grpSp>
    </p:spTree>
    <p:extLst>
      <p:ext uri="{BB962C8B-B14F-4D97-AF65-F5344CB8AC3E}">
        <p14:creationId xmlns:p14="http://schemas.microsoft.com/office/powerpoint/2010/main" val="9450174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4">
            <a:extLst>
              <a:ext uri="{FF2B5EF4-FFF2-40B4-BE49-F238E27FC236}">
                <a16:creationId xmlns:a16="http://schemas.microsoft.com/office/drawing/2014/main" id="{503C50A2-3159-433F-9E33-B4BDB18238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a:extLst>
              <a:ext uri="{FF2B5EF4-FFF2-40B4-BE49-F238E27FC236}">
                <a16:creationId xmlns:a16="http://schemas.microsoft.com/office/drawing/2014/main" id="{E306B361-C742-4BE5-BE8E-BC3E51EFF6FE}"/>
              </a:ext>
            </a:extLst>
          </p:cNvPr>
          <p:cNvSpPr txBox="1">
            <a:spLocks noChangeArrowheads="1"/>
          </p:cNvSpPr>
          <p:nvPr/>
        </p:nvSpPr>
        <p:spPr bwMode="auto">
          <a:xfrm>
            <a:off x="3619500" y="2692400"/>
            <a:ext cx="1905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b="1">
              <a:solidFill>
                <a:srgbClr val="000000"/>
              </a:solidFill>
            </a:endParaRPr>
          </a:p>
        </p:txBody>
      </p:sp>
      <p:sp>
        <p:nvSpPr>
          <p:cNvPr id="27652" name="TextBox 3">
            <a:extLst>
              <a:ext uri="{FF2B5EF4-FFF2-40B4-BE49-F238E27FC236}">
                <a16:creationId xmlns:a16="http://schemas.microsoft.com/office/drawing/2014/main" id="{AE0271B5-BBA5-47AE-B558-4316BFBD83BC}"/>
              </a:ext>
            </a:extLst>
          </p:cNvPr>
          <p:cNvSpPr txBox="1">
            <a:spLocks noChangeArrowheads="1"/>
          </p:cNvSpPr>
          <p:nvPr/>
        </p:nvSpPr>
        <p:spPr bwMode="auto">
          <a:xfrm>
            <a:off x="609600" y="2460625"/>
            <a:ext cx="7573963"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solidFill>
                  <a:srgbClr val="000000"/>
                </a:solidFill>
              </a:rPr>
              <a:t>Example: </a:t>
            </a:r>
            <a:r>
              <a:rPr lang="en-US" altLang="en-US" sz="4000" b="1">
                <a:solidFill>
                  <a:srgbClr val="000000"/>
                </a:solidFill>
                <a:ea typeface="SimSun" panose="02010600030101010101" pitchFamily="2" charset="-122"/>
              </a:rPr>
              <a:t>SSOP Plan and </a:t>
            </a:r>
          </a:p>
          <a:p>
            <a:pPr algn="ctr">
              <a:spcBef>
                <a:spcPct val="0"/>
              </a:spcBef>
              <a:buFontTx/>
              <a:buNone/>
            </a:pPr>
            <a:r>
              <a:rPr lang="en-US" altLang="en-US" sz="4000" b="1">
                <a:solidFill>
                  <a:srgbClr val="000000"/>
                </a:solidFill>
                <a:ea typeface="SimSun" panose="02010600030101010101" pitchFamily="2" charset="-122"/>
              </a:rPr>
              <a:t>Sanitation Control Procedures</a:t>
            </a:r>
            <a:endParaRPr lang="en-US" altLang="en-US" sz="4000" b="1">
              <a:solidFill>
                <a:srgbClr val="000000"/>
              </a:solidFill>
            </a:endParaRPr>
          </a:p>
        </p:txBody>
      </p:sp>
      <p:sp>
        <p:nvSpPr>
          <p:cNvPr id="6" name="Rectangle 6">
            <a:extLst>
              <a:ext uri="{FF2B5EF4-FFF2-40B4-BE49-F238E27FC236}">
                <a16:creationId xmlns:a16="http://schemas.microsoft.com/office/drawing/2014/main" id="{5DD6E369-04E3-4EE4-AC0D-BFCEE7799BD3}"/>
              </a:ext>
            </a:extLst>
          </p:cNvPr>
          <p:cNvSpPr txBox="1">
            <a:spLocks noChangeArrowheads="1"/>
          </p:cNvSpPr>
          <p:nvPr/>
        </p:nvSpPr>
        <p:spPr bwMode="auto">
          <a:xfrm>
            <a:off x="1143000" y="4795838"/>
            <a:ext cx="68580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har char="•"/>
              <a:tabLst>
                <a:tab pos="571500" algn="l"/>
              </a:tabLst>
              <a:defRPr sz="3200">
                <a:solidFill>
                  <a:schemeClr val="tx1"/>
                </a:solidFill>
                <a:latin typeface="Times New Roman" panose="02020603050405020304" pitchFamily="18" charset="0"/>
              </a:defRPr>
            </a:lvl1pPr>
            <a:lvl2pPr marL="742950" indent="-285750" defTabSz="457200">
              <a:spcBef>
                <a:spcPct val="20000"/>
              </a:spcBef>
              <a:buChar char="–"/>
              <a:tabLst>
                <a:tab pos="571500" algn="l"/>
              </a:tabLst>
              <a:defRPr sz="2800">
                <a:solidFill>
                  <a:schemeClr val="tx1"/>
                </a:solidFill>
                <a:latin typeface="Times New Roman" panose="02020603050405020304" pitchFamily="18" charset="0"/>
              </a:defRPr>
            </a:lvl2pPr>
            <a:lvl3pPr marL="1143000" indent="-228600" defTabSz="457200">
              <a:spcBef>
                <a:spcPct val="20000"/>
              </a:spcBef>
              <a:buChar char="•"/>
              <a:tabLst>
                <a:tab pos="571500" algn="l"/>
              </a:tabLst>
              <a:defRPr sz="2400">
                <a:solidFill>
                  <a:schemeClr val="tx1"/>
                </a:solidFill>
                <a:latin typeface="Times New Roman" panose="02020603050405020304" pitchFamily="18" charset="0"/>
              </a:defRPr>
            </a:lvl3pPr>
            <a:lvl4pPr marL="1600200" indent="-228600" defTabSz="457200">
              <a:spcBef>
                <a:spcPct val="20000"/>
              </a:spcBef>
              <a:buChar char="–"/>
              <a:tabLst>
                <a:tab pos="571500" algn="l"/>
              </a:tabLst>
              <a:defRPr sz="2000">
                <a:solidFill>
                  <a:schemeClr val="tx1"/>
                </a:solidFill>
                <a:latin typeface="Times New Roman" panose="02020603050405020304" pitchFamily="18" charset="0"/>
              </a:defRPr>
            </a:lvl4pPr>
            <a:lvl5pPr marL="2057400" indent="-228600" defTabSz="457200">
              <a:spcBef>
                <a:spcPct val="20000"/>
              </a:spcBef>
              <a:buChar char="»"/>
              <a:tabLst>
                <a:tab pos="571500" algn="l"/>
              </a:tabLst>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9pPr>
          </a:lstStyle>
          <a:p>
            <a:pPr marL="0" indent="0">
              <a:lnSpc>
                <a:spcPct val="107000"/>
              </a:lnSpc>
              <a:spcBef>
                <a:spcPct val="0"/>
              </a:spcBef>
              <a:spcAft>
                <a:spcPts val="300"/>
              </a:spcAft>
              <a:buFontTx/>
              <a:buNone/>
              <a:defRPr/>
            </a:pPr>
            <a:r>
              <a:rPr lang="en-US" altLang="en-US" b="1" dirty="0">
                <a:solidFill>
                  <a:srgbClr val="1F497D"/>
                </a:solidFill>
                <a:latin typeface="+mn-lt"/>
                <a:cs typeface="Arial" panose="020B0604020202020204" pitchFamily="34" charset="0"/>
              </a:rPr>
              <a:t>        Refer to the </a:t>
            </a:r>
            <a:r>
              <a:rPr lang="en-US" altLang="en-US" sz="4000" b="1" dirty="0">
                <a:solidFill>
                  <a:srgbClr val="1F497D"/>
                </a:solidFill>
                <a:latin typeface="+mn-lt"/>
                <a:cs typeface="Arial" panose="020B0604020202020204" pitchFamily="34" charset="0"/>
              </a:rPr>
              <a:t>‘Blue Book’ </a:t>
            </a:r>
            <a:endParaRPr lang="en-US" altLang="en-US" b="1" dirty="0">
              <a:solidFill>
                <a:srgbClr val="1F497D"/>
              </a:solidFill>
              <a:latin typeface="+mn-lt"/>
              <a:cs typeface="Arial" panose="020B0604020202020204" pitchFamily="34" charset="0"/>
            </a:endParaRPr>
          </a:p>
          <a:p>
            <a:pPr>
              <a:lnSpc>
                <a:spcPct val="107000"/>
              </a:lnSpc>
              <a:spcBef>
                <a:spcPct val="0"/>
              </a:spcBef>
              <a:spcAft>
                <a:spcPts val="300"/>
              </a:spcAft>
              <a:buFontTx/>
              <a:buNone/>
              <a:defRPr/>
            </a:pPr>
            <a:r>
              <a:rPr lang="en-US" altLang="en-US" b="1" dirty="0">
                <a:solidFill>
                  <a:srgbClr val="1F497D"/>
                </a:solidFill>
                <a:latin typeface="+mn-lt"/>
                <a:cs typeface="Arial" panose="020B0604020202020204" pitchFamily="34" charset="0"/>
              </a:rPr>
              <a:t>   Chapter 2, Table 2…pages 30-40 </a:t>
            </a:r>
          </a:p>
          <a:p>
            <a:pPr>
              <a:lnSpc>
                <a:spcPct val="107000"/>
              </a:lnSpc>
              <a:spcBef>
                <a:spcPct val="0"/>
              </a:spcBef>
              <a:spcAft>
                <a:spcPts val="300"/>
              </a:spcAft>
              <a:buFontTx/>
              <a:buNone/>
              <a:defRPr/>
            </a:pPr>
            <a:r>
              <a:rPr lang="en-US" altLang="en-US" b="1" dirty="0">
                <a:solidFill>
                  <a:srgbClr val="1F497D"/>
                </a:solidFill>
                <a:latin typeface="+mn-lt"/>
                <a:cs typeface="Arial" panose="020B0604020202020204" pitchFamily="34" charset="0"/>
              </a:rPr>
              <a:t>              </a:t>
            </a:r>
            <a:endParaRPr lang="en-US" altLang="en-US" b="1" dirty="0">
              <a:solidFill>
                <a:srgbClr val="1F497D"/>
              </a:solidFill>
              <a:latin typeface="Arial" panose="020B0604020202020204" pitchFamily="34" charset="0"/>
              <a:cs typeface="Arial" panose="020B0604020202020204" pitchFamily="34" charset="0"/>
            </a:endParaRPr>
          </a:p>
          <a:p>
            <a:pPr>
              <a:lnSpc>
                <a:spcPct val="107000"/>
              </a:lnSpc>
              <a:spcBef>
                <a:spcPct val="0"/>
              </a:spcBef>
              <a:spcAft>
                <a:spcPts val="300"/>
              </a:spcAft>
              <a:buFontTx/>
              <a:buNone/>
              <a:defRPr/>
            </a:pPr>
            <a:endParaRPr lang="en-US" altLang="en-US" b="1" dirty="0">
              <a:solidFill>
                <a:srgbClr val="1F497D"/>
              </a:solidFill>
              <a:latin typeface="Arial" panose="020B0604020202020204" pitchFamily="34" charset="0"/>
              <a:cs typeface="Arial" panose="020B0604020202020204" pitchFamily="34" charset="0"/>
            </a:endParaRPr>
          </a:p>
        </p:txBody>
      </p:sp>
      <p:sp>
        <p:nvSpPr>
          <p:cNvPr id="27654" name="TextBox 2">
            <a:extLst>
              <a:ext uri="{FF2B5EF4-FFF2-40B4-BE49-F238E27FC236}">
                <a16:creationId xmlns:a16="http://schemas.microsoft.com/office/drawing/2014/main" id="{1E7BAB9D-0950-418F-A40D-5F42233C150B}"/>
              </a:ext>
            </a:extLst>
          </p:cNvPr>
          <p:cNvSpPr txBox="1">
            <a:spLocks noChangeArrowheads="1"/>
          </p:cNvSpPr>
          <p:nvPr/>
        </p:nvSpPr>
        <p:spPr bwMode="auto">
          <a:xfrm>
            <a:off x="1919288" y="4181475"/>
            <a:ext cx="495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NEW EXAMPLES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DEB7E85F-1403-473C-BCD9-6695DBC24E35}"/>
              </a:ext>
            </a:extLst>
          </p:cNvPr>
          <p:cNvSpPr txBox="1">
            <a:spLocks noChangeArrowheads="1"/>
          </p:cNvSpPr>
          <p:nvPr/>
        </p:nvSpPr>
        <p:spPr bwMode="auto">
          <a:xfrm>
            <a:off x="3619500" y="2692400"/>
            <a:ext cx="1905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b="1">
              <a:solidFill>
                <a:srgbClr val="000000"/>
              </a:solidFill>
            </a:endParaRPr>
          </a:p>
        </p:txBody>
      </p:sp>
      <p:pic>
        <p:nvPicPr>
          <p:cNvPr id="4099" name="Picture 2">
            <a:extLst>
              <a:ext uri="{FF2B5EF4-FFF2-40B4-BE49-F238E27FC236}">
                <a16:creationId xmlns:a16="http://schemas.microsoft.com/office/drawing/2014/main" id="{405CE8AB-23A4-49B7-8B7F-0DF10B31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5322">
            <a:off x="527050" y="2879725"/>
            <a:ext cx="29543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a:extLst>
              <a:ext uri="{FF2B5EF4-FFF2-40B4-BE49-F238E27FC236}">
                <a16:creationId xmlns:a16="http://schemas.microsoft.com/office/drawing/2014/main" id="{CC48B480-62FD-49F2-8EB4-145A6AEEC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36875"/>
            <a:ext cx="580231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a:extLst>
              <a:ext uri="{FF2B5EF4-FFF2-40B4-BE49-F238E27FC236}">
                <a16:creationId xmlns:a16="http://schemas.microsoft.com/office/drawing/2014/main" id="{241A4F20-1AFB-4300-8C92-A36F7450C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3863"/>
            <a:ext cx="38481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E4A35E5C-1941-4DB9-A4D1-914B6F2B33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219">
            <a:off x="6951663" y="306388"/>
            <a:ext cx="1812925"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a:extLst>
              <a:ext uri="{FF2B5EF4-FFF2-40B4-BE49-F238E27FC236}">
                <a16:creationId xmlns:a16="http://schemas.microsoft.com/office/drawing/2014/main" id="{B92B3E12-3F6A-463E-B754-FDD2C0D37283}"/>
              </a:ext>
            </a:extLst>
          </p:cNvPr>
          <p:cNvSpPr txBox="1">
            <a:spLocks noChangeArrowheads="1"/>
          </p:cNvSpPr>
          <p:nvPr/>
        </p:nvSpPr>
        <p:spPr bwMode="auto">
          <a:xfrm>
            <a:off x="2247900" y="465138"/>
            <a:ext cx="464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0070C0"/>
                </a:solidFill>
                <a:latin typeface="Arial" panose="020B0604020202020204" pitchFamily="34" charset="0"/>
                <a:cs typeface="Arial" panose="020B0604020202020204" pitchFamily="34" charset="0"/>
              </a:rPr>
              <a:t>Chapter 2 in the new edition of the Basic Seafood HACCP Training manual contains a new Example </a:t>
            </a:r>
            <a:br>
              <a:rPr lang="en-US" altLang="en-US" sz="2000">
                <a:solidFill>
                  <a:srgbClr val="0070C0"/>
                </a:solidFill>
                <a:latin typeface="Arial" panose="020B0604020202020204" pitchFamily="34" charset="0"/>
                <a:cs typeface="Arial" panose="020B0604020202020204" pitchFamily="34" charset="0"/>
              </a:rPr>
            </a:br>
            <a:r>
              <a:rPr lang="en-US" altLang="en-US" sz="2000">
                <a:solidFill>
                  <a:srgbClr val="0070C0"/>
                </a:solidFill>
                <a:latin typeface="Arial" panose="020B0604020202020204" pitchFamily="34" charset="0"/>
                <a:cs typeface="Arial" panose="020B0604020202020204" pitchFamily="34" charset="0"/>
              </a:rPr>
              <a:t>SCP Plan and SSOP monitoring forms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10659-4CCA-408E-9F99-0104E725B513}"/>
              </a:ext>
            </a:extLst>
          </p:cNvPr>
          <p:cNvSpPr/>
          <p:nvPr/>
        </p:nvSpPr>
        <p:spPr>
          <a:xfrm>
            <a:off x="206959" y="354712"/>
            <a:ext cx="9296400" cy="646331"/>
          </a:xfrm>
          <a:prstGeom prst="rect">
            <a:avLst/>
          </a:prstGeom>
        </p:spPr>
        <p:txBody>
          <a:bodyPr wrap="square">
            <a:spAutoFit/>
          </a:bodyPr>
          <a:lstStyle/>
          <a:p>
            <a:r>
              <a:rPr lang="en-US" sz="3600" b="1" dirty="0">
                <a:solidFill>
                  <a:srgbClr val="00B489"/>
                </a:solidFill>
                <a:latin typeface="Calibri" panose="020F0502020204030204" pitchFamily="34" charset="0"/>
              </a:rPr>
              <a:t>2. How to conduct and record SCP monitoring</a:t>
            </a:r>
            <a:endParaRPr lang="en-US" sz="4000" b="1" dirty="0">
              <a:solidFill>
                <a:srgbClr val="00B489"/>
              </a:solidFill>
            </a:endParaRPr>
          </a:p>
        </p:txBody>
      </p:sp>
      <p:sp>
        <p:nvSpPr>
          <p:cNvPr id="6" name="TextBox 5">
            <a:extLst>
              <a:ext uri="{FF2B5EF4-FFF2-40B4-BE49-F238E27FC236}">
                <a16:creationId xmlns:a16="http://schemas.microsoft.com/office/drawing/2014/main" id="{2473B453-B65F-4102-8A54-5744D89B7437}"/>
              </a:ext>
            </a:extLst>
          </p:cNvPr>
          <p:cNvSpPr txBox="1"/>
          <p:nvPr/>
        </p:nvSpPr>
        <p:spPr>
          <a:xfrm>
            <a:off x="567827" y="1134120"/>
            <a:ext cx="8657704" cy="523220"/>
          </a:xfrm>
          <a:prstGeom prst="rect">
            <a:avLst/>
          </a:prstGeom>
          <a:noFill/>
        </p:spPr>
        <p:txBody>
          <a:bodyPr wrap="square" rtlCol="0">
            <a:spAutoFit/>
          </a:bodyPr>
          <a:lstStyle/>
          <a:p>
            <a:r>
              <a:rPr lang="en-US" sz="2800" dirty="0">
                <a:latin typeface="Calibri" panose="020F0502020204030204" pitchFamily="34" charset="0"/>
              </a:rPr>
              <a:t>Provides Example SSOP Monitoring and Record  forms</a:t>
            </a:r>
          </a:p>
        </p:txBody>
      </p:sp>
      <p:pic>
        <p:nvPicPr>
          <p:cNvPr id="33" name="Picture 32">
            <a:extLst>
              <a:ext uri="{FF2B5EF4-FFF2-40B4-BE49-F238E27FC236}">
                <a16:creationId xmlns:a16="http://schemas.microsoft.com/office/drawing/2014/main" id="{9B9CA9A8-AF6E-4C04-A532-AC4D323E0BBA}"/>
              </a:ext>
            </a:extLst>
          </p:cNvPr>
          <p:cNvPicPr>
            <a:picLocks noChangeAspect="1"/>
          </p:cNvPicPr>
          <p:nvPr/>
        </p:nvPicPr>
        <p:blipFill>
          <a:blip r:embed="rId2"/>
          <a:stretch>
            <a:fillRect/>
          </a:stretch>
        </p:blipFill>
        <p:spPr>
          <a:xfrm rot="21384706">
            <a:off x="344037" y="2091039"/>
            <a:ext cx="3681696" cy="4495800"/>
          </a:xfrm>
          <a:prstGeom prst="rect">
            <a:avLst/>
          </a:prstGeom>
        </p:spPr>
      </p:pic>
      <p:pic>
        <p:nvPicPr>
          <p:cNvPr id="34" name="Picture 33">
            <a:extLst>
              <a:ext uri="{FF2B5EF4-FFF2-40B4-BE49-F238E27FC236}">
                <a16:creationId xmlns:a16="http://schemas.microsoft.com/office/drawing/2014/main" id="{0CB8EFAF-3AA9-487B-A9B9-FE52217842A0}"/>
              </a:ext>
            </a:extLst>
          </p:cNvPr>
          <p:cNvPicPr>
            <a:picLocks noChangeAspect="1"/>
          </p:cNvPicPr>
          <p:nvPr/>
        </p:nvPicPr>
        <p:blipFill>
          <a:blip r:embed="rId3"/>
          <a:stretch>
            <a:fillRect/>
          </a:stretch>
        </p:blipFill>
        <p:spPr>
          <a:xfrm>
            <a:off x="3242805" y="2847300"/>
            <a:ext cx="3716240" cy="3409619"/>
          </a:xfrm>
          <a:prstGeom prst="rect">
            <a:avLst/>
          </a:prstGeom>
        </p:spPr>
      </p:pic>
      <p:pic>
        <p:nvPicPr>
          <p:cNvPr id="35" name="Picture 34">
            <a:extLst>
              <a:ext uri="{FF2B5EF4-FFF2-40B4-BE49-F238E27FC236}">
                <a16:creationId xmlns:a16="http://schemas.microsoft.com/office/drawing/2014/main" id="{64EC3FC6-33F9-4BA8-9068-4CE09EFB6CC0}"/>
              </a:ext>
            </a:extLst>
          </p:cNvPr>
          <p:cNvPicPr>
            <a:picLocks noChangeAspect="1"/>
          </p:cNvPicPr>
          <p:nvPr/>
        </p:nvPicPr>
        <p:blipFill>
          <a:blip r:embed="rId4"/>
          <a:stretch>
            <a:fillRect/>
          </a:stretch>
        </p:blipFill>
        <p:spPr>
          <a:xfrm rot="402574">
            <a:off x="5609350" y="2007593"/>
            <a:ext cx="3119450" cy="4314599"/>
          </a:xfrm>
          <a:prstGeom prst="rect">
            <a:avLst/>
          </a:prstGeom>
        </p:spPr>
      </p:pic>
    </p:spTree>
    <p:extLst>
      <p:ext uri="{BB962C8B-B14F-4D97-AF65-F5344CB8AC3E}">
        <p14:creationId xmlns:p14="http://schemas.microsoft.com/office/powerpoint/2010/main" val="402348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1066800" y="1752600"/>
            <a:ext cx="6553200" cy="769441"/>
          </a:xfrm>
          <a:prstGeom prst="rect">
            <a:avLst/>
          </a:prstGeom>
          <a:noFill/>
        </p:spPr>
        <p:txBody>
          <a:bodyPr wrap="square" rtlCol="0">
            <a:spAutoFit/>
          </a:bodyPr>
          <a:lstStyle/>
          <a:p>
            <a:r>
              <a:rPr lang="en-US" sz="4400" dirty="0">
                <a:latin typeface="Calibri" panose="020F0502020204030204" pitchFamily="34" charset="0"/>
              </a:rPr>
              <a:t>Why is training necessary ?</a:t>
            </a:r>
          </a:p>
        </p:txBody>
      </p:sp>
      <p:sp>
        <p:nvSpPr>
          <p:cNvPr id="6" name="Text Box 2">
            <a:extLst>
              <a:ext uri="{FF2B5EF4-FFF2-40B4-BE49-F238E27FC236}">
                <a16:creationId xmlns:a16="http://schemas.microsoft.com/office/drawing/2014/main" id="{B28F9CAD-F672-40E5-96F6-FA3D3FCF49BF}"/>
              </a:ext>
            </a:extLst>
          </p:cNvPr>
          <p:cNvSpPr txBox="1">
            <a:spLocks noChangeArrowheads="1"/>
          </p:cNvSpPr>
          <p:nvPr/>
        </p:nvSpPr>
        <p:spPr bwMode="auto">
          <a:xfrm>
            <a:off x="1238655" y="2819400"/>
            <a:ext cx="7010400" cy="2756527"/>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endParaRPr>
          </a:p>
          <a:p>
            <a:pPr marL="457200" indent="-457200" eaLnBrk="0" hangingPunct="0"/>
            <a:r>
              <a:rPr lang="en-US" sz="2800" dirty="0">
                <a:latin typeface="Calibri" panose="020F0502020204030204" pitchFamily="34" charset="0"/>
                <a:sym typeface="Wingdings" pitchFamily="2" charset="2"/>
              </a:rPr>
              <a:t>… evidence through inspections has shown a need to develop a culture throughout the seafood industry in which processors assume a more operative role in controlling sanitation in their plants</a:t>
            </a:r>
          </a:p>
        </p:txBody>
      </p:sp>
      <p:sp>
        <p:nvSpPr>
          <p:cNvPr id="8" name="TextBox 7">
            <a:extLst>
              <a:ext uri="{FF2B5EF4-FFF2-40B4-BE49-F238E27FC236}">
                <a16:creationId xmlns:a16="http://schemas.microsoft.com/office/drawing/2014/main" id="{4864D1E0-8FE0-4CEF-B187-F6F5FE18D8CF}"/>
              </a:ext>
            </a:extLst>
          </p:cNvPr>
          <p:cNvSpPr txBox="1"/>
          <p:nvPr/>
        </p:nvSpPr>
        <p:spPr>
          <a:xfrm>
            <a:off x="1695855" y="594925"/>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3518600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10659-4CCA-408E-9F99-0104E725B513}"/>
              </a:ext>
            </a:extLst>
          </p:cNvPr>
          <p:cNvSpPr/>
          <p:nvPr/>
        </p:nvSpPr>
        <p:spPr>
          <a:xfrm>
            <a:off x="152400" y="316539"/>
            <a:ext cx="9296400" cy="646331"/>
          </a:xfrm>
          <a:prstGeom prst="rect">
            <a:avLst/>
          </a:prstGeom>
        </p:spPr>
        <p:txBody>
          <a:bodyPr wrap="square">
            <a:spAutoFit/>
          </a:bodyPr>
          <a:lstStyle/>
          <a:p>
            <a:r>
              <a:rPr lang="en-US" sz="3600" b="1" dirty="0">
                <a:solidFill>
                  <a:srgbClr val="00B489"/>
                </a:solidFill>
                <a:latin typeface="Calibri" panose="020F0502020204030204" pitchFamily="34" charset="0"/>
              </a:rPr>
              <a:t>2. How to conduct and record SCP monitoring</a:t>
            </a:r>
            <a:endParaRPr lang="en-US" sz="4000" b="1" dirty="0">
              <a:solidFill>
                <a:srgbClr val="00B489"/>
              </a:solidFill>
            </a:endParaRPr>
          </a:p>
        </p:txBody>
      </p:sp>
      <p:sp>
        <p:nvSpPr>
          <p:cNvPr id="6" name="TextBox 5">
            <a:extLst>
              <a:ext uri="{FF2B5EF4-FFF2-40B4-BE49-F238E27FC236}">
                <a16:creationId xmlns:a16="http://schemas.microsoft.com/office/drawing/2014/main" id="{2473B453-B65F-4102-8A54-5744D89B7437}"/>
              </a:ext>
            </a:extLst>
          </p:cNvPr>
          <p:cNvSpPr txBox="1"/>
          <p:nvPr/>
        </p:nvSpPr>
        <p:spPr>
          <a:xfrm>
            <a:off x="215084" y="1432559"/>
            <a:ext cx="4440001" cy="4278094"/>
          </a:xfrm>
          <a:prstGeom prst="rect">
            <a:avLst/>
          </a:prstGeom>
          <a:noFill/>
        </p:spPr>
        <p:txBody>
          <a:bodyPr wrap="square" rtlCol="0">
            <a:spAutoFit/>
          </a:bodyPr>
          <a:lstStyle/>
          <a:p>
            <a:endParaRPr lang="en-US" sz="2800" dirty="0">
              <a:latin typeface="Calibri" panose="020F0502020204030204" pitchFamily="34" charset="0"/>
            </a:endParaRPr>
          </a:p>
          <a:p>
            <a:r>
              <a:rPr lang="en-US" sz="2800" dirty="0">
                <a:latin typeface="Calibri" panose="020F0502020204030204" pitchFamily="34" charset="0"/>
              </a:rPr>
              <a:t>Features in Record forms</a:t>
            </a:r>
            <a:endParaRPr lang="en-US" dirty="0">
              <a:latin typeface="Calibri" panose="020F0502020204030204" pitchFamily="34" charset="0"/>
            </a:endParaRPr>
          </a:p>
          <a:p>
            <a:pPr marL="457200" indent="-347663">
              <a:buFont typeface="+mj-lt"/>
              <a:buAutoNum type="arabicPeriod"/>
              <a:tabLst>
                <a:tab pos="457200" algn="l"/>
              </a:tabLst>
            </a:pPr>
            <a:endParaRPr lang="en-US" dirty="0">
              <a:latin typeface="Calibri" panose="020F0502020204030204" pitchFamily="34" charset="0"/>
            </a:endParaRPr>
          </a:p>
          <a:p>
            <a:pPr marL="457200" indent="-347663">
              <a:buFont typeface="+mj-lt"/>
              <a:buAutoNum type="arabicPeriod"/>
              <a:tabLst>
                <a:tab pos="457200" algn="l"/>
              </a:tabLst>
            </a:pPr>
            <a:r>
              <a:rPr lang="en-US" dirty="0">
                <a:latin typeface="Calibri" panose="020F0502020204030204" pitchFamily="34" charset="0"/>
              </a:rPr>
              <a:t>Required signatures and dates</a:t>
            </a:r>
          </a:p>
          <a:p>
            <a:pPr marL="457200" indent="-347663">
              <a:buFont typeface="+mj-lt"/>
              <a:buAutoNum type="arabicPeriod"/>
              <a:tabLst>
                <a:tab pos="457200" algn="l"/>
              </a:tabLst>
            </a:pPr>
            <a:r>
              <a:rPr lang="en-US" dirty="0">
                <a:latin typeface="Calibri" panose="020F0502020204030204" pitchFamily="34" charset="0"/>
              </a:rPr>
              <a:t>Each ‘key’ sanitation condition</a:t>
            </a:r>
          </a:p>
          <a:p>
            <a:pPr marL="457200" indent="-347663">
              <a:buFont typeface="+mj-lt"/>
              <a:buAutoNum type="arabicPeriod"/>
              <a:tabLst>
                <a:tab pos="457200" algn="l"/>
              </a:tabLst>
            </a:pPr>
            <a:r>
              <a:rPr lang="en-US" dirty="0">
                <a:latin typeface="Calibri" panose="020F0502020204030204" pitchFamily="34" charset="0"/>
              </a:rPr>
              <a:t>Frequency for monitoring</a:t>
            </a:r>
          </a:p>
          <a:p>
            <a:pPr marL="457200" indent="-347663">
              <a:buFont typeface="+mj-lt"/>
              <a:buAutoNum type="arabicPeriod"/>
              <a:tabLst>
                <a:tab pos="457200" algn="l"/>
              </a:tabLst>
            </a:pPr>
            <a:r>
              <a:rPr lang="en-US" dirty="0">
                <a:latin typeface="Calibri" panose="020F0502020204030204" pitchFamily="34" charset="0"/>
              </a:rPr>
              <a:t>How to monitor the sanitary procedure </a:t>
            </a:r>
          </a:p>
          <a:p>
            <a:pPr marL="457200" indent="-347663">
              <a:buFont typeface="+mj-lt"/>
              <a:buAutoNum type="arabicPeriod"/>
              <a:tabLst>
                <a:tab pos="457200" algn="l"/>
              </a:tabLst>
            </a:pPr>
            <a:r>
              <a:rPr lang="en-US" dirty="0">
                <a:latin typeface="Calibri" panose="020F0502020204030204" pitchFamily="34" charset="0"/>
              </a:rPr>
              <a:t>Details for sanitary procedures</a:t>
            </a:r>
          </a:p>
          <a:p>
            <a:pPr marL="457200" indent="-347663">
              <a:buFont typeface="+mj-lt"/>
              <a:buAutoNum type="arabicPeriod"/>
              <a:tabLst>
                <a:tab pos="457200" algn="l"/>
              </a:tabLst>
            </a:pPr>
            <a:r>
              <a:rPr lang="en-US" dirty="0">
                <a:latin typeface="Calibri" panose="020F0502020204030204" pitchFamily="34" charset="0"/>
              </a:rPr>
              <a:t>Space to record corrections</a:t>
            </a:r>
          </a:p>
          <a:p>
            <a:pPr marL="109537">
              <a:tabLst>
                <a:tab pos="457200" algn="l"/>
              </a:tabLst>
            </a:pPr>
            <a:endParaRPr lang="en-US" dirty="0">
              <a:latin typeface="Calibri" panose="020F0502020204030204" pitchFamily="34" charset="0"/>
            </a:endParaRPr>
          </a:p>
        </p:txBody>
      </p:sp>
      <p:pic>
        <p:nvPicPr>
          <p:cNvPr id="5" name="Picture 4">
            <a:extLst>
              <a:ext uri="{FF2B5EF4-FFF2-40B4-BE49-F238E27FC236}">
                <a16:creationId xmlns:a16="http://schemas.microsoft.com/office/drawing/2014/main" id="{FD2F7608-41B7-4C44-A913-7F95137D6918}"/>
              </a:ext>
            </a:extLst>
          </p:cNvPr>
          <p:cNvPicPr>
            <a:picLocks noChangeAspect="1"/>
          </p:cNvPicPr>
          <p:nvPr/>
        </p:nvPicPr>
        <p:blipFill>
          <a:blip r:embed="rId2"/>
          <a:stretch>
            <a:fillRect/>
          </a:stretch>
        </p:blipFill>
        <p:spPr>
          <a:xfrm>
            <a:off x="4896679" y="1143000"/>
            <a:ext cx="4052893" cy="5605670"/>
          </a:xfrm>
          <a:prstGeom prst="rect">
            <a:avLst/>
          </a:prstGeom>
        </p:spPr>
      </p:pic>
      <p:grpSp>
        <p:nvGrpSpPr>
          <p:cNvPr id="20" name="Group 19">
            <a:extLst>
              <a:ext uri="{FF2B5EF4-FFF2-40B4-BE49-F238E27FC236}">
                <a16:creationId xmlns:a16="http://schemas.microsoft.com/office/drawing/2014/main" id="{44AE2C26-163C-406B-A309-AFE16F0B21D0}"/>
              </a:ext>
            </a:extLst>
          </p:cNvPr>
          <p:cNvGrpSpPr/>
          <p:nvPr/>
        </p:nvGrpSpPr>
        <p:grpSpPr>
          <a:xfrm>
            <a:off x="5715000" y="2464755"/>
            <a:ext cx="457200" cy="458575"/>
            <a:chOff x="7467600" y="414130"/>
            <a:chExt cx="457200" cy="458575"/>
          </a:xfrm>
          <a:solidFill>
            <a:schemeClr val="bg1"/>
          </a:solidFill>
        </p:grpSpPr>
        <p:sp>
          <p:nvSpPr>
            <p:cNvPr id="21" name="Oval 20">
              <a:extLst>
                <a:ext uri="{FF2B5EF4-FFF2-40B4-BE49-F238E27FC236}">
                  <a16:creationId xmlns:a16="http://schemas.microsoft.com/office/drawing/2014/main" id="{9EA5491F-BCBE-489D-A343-B81F8AC38698}"/>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102A270-2742-4B82-A43D-A2384CE33BD3}"/>
                </a:ext>
              </a:extLst>
            </p:cNvPr>
            <p:cNvSpPr txBox="1"/>
            <p:nvPr/>
          </p:nvSpPr>
          <p:spPr>
            <a:xfrm>
              <a:off x="7543800" y="414130"/>
              <a:ext cx="304800" cy="457200"/>
            </a:xfrm>
            <a:prstGeom prst="rect">
              <a:avLst/>
            </a:prstGeom>
            <a:noFill/>
          </p:spPr>
          <p:txBody>
            <a:bodyPr wrap="square" rtlCol="0">
              <a:spAutoFit/>
            </a:bodyPr>
            <a:lstStyle/>
            <a:p>
              <a:r>
                <a:rPr lang="en-US" dirty="0"/>
                <a:t>2</a:t>
              </a:r>
            </a:p>
          </p:txBody>
        </p:sp>
      </p:grpSp>
      <p:grpSp>
        <p:nvGrpSpPr>
          <p:cNvPr id="23" name="Group 22">
            <a:extLst>
              <a:ext uri="{FF2B5EF4-FFF2-40B4-BE49-F238E27FC236}">
                <a16:creationId xmlns:a16="http://schemas.microsoft.com/office/drawing/2014/main" id="{4F52DB23-152B-48B6-9853-DD44DAAFFEE0}"/>
              </a:ext>
            </a:extLst>
          </p:cNvPr>
          <p:cNvGrpSpPr/>
          <p:nvPr/>
        </p:nvGrpSpPr>
        <p:grpSpPr>
          <a:xfrm>
            <a:off x="7010400" y="2057400"/>
            <a:ext cx="457200" cy="458575"/>
            <a:chOff x="7467600" y="414130"/>
            <a:chExt cx="457200" cy="458575"/>
          </a:xfrm>
          <a:solidFill>
            <a:schemeClr val="bg1"/>
          </a:solidFill>
        </p:grpSpPr>
        <p:sp>
          <p:nvSpPr>
            <p:cNvPr id="24" name="Oval 23">
              <a:extLst>
                <a:ext uri="{FF2B5EF4-FFF2-40B4-BE49-F238E27FC236}">
                  <a16:creationId xmlns:a16="http://schemas.microsoft.com/office/drawing/2014/main" id="{7CED9AA3-73C5-47AA-B12D-609D38FD4261}"/>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34D0DE-899E-4094-941C-93D77DB1B166}"/>
                </a:ext>
              </a:extLst>
            </p:cNvPr>
            <p:cNvSpPr txBox="1"/>
            <p:nvPr/>
          </p:nvSpPr>
          <p:spPr>
            <a:xfrm>
              <a:off x="7543800" y="414130"/>
              <a:ext cx="304800" cy="457200"/>
            </a:xfrm>
            <a:prstGeom prst="rect">
              <a:avLst/>
            </a:prstGeom>
            <a:noFill/>
          </p:spPr>
          <p:txBody>
            <a:bodyPr wrap="square" rtlCol="0">
              <a:spAutoFit/>
            </a:bodyPr>
            <a:lstStyle/>
            <a:p>
              <a:r>
                <a:rPr lang="en-US" dirty="0"/>
                <a:t>3</a:t>
              </a:r>
            </a:p>
          </p:txBody>
        </p:sp>
      </p:grpSp>
      <p:grpSp>
        <p:nvGrpSpPr>
          <p:cNvPr id="26" name="Group 25">
            <a:extLst>
              <a:ext uri="{FF2B5EF4-FFF2-40B4-BE49-F238E27FC236}">
                <a16:creationId xmlns:a16="http://schemas.microsoft.com/office/drawing/2014/main" id="{432DA9FD-BCB7-42A0-AE4E-885DDFD79838}"/>
              </a:ext>
            </a:extLst>
          </p:cNvPr>
          <p:cNvGrpSpPr/>
          <p:nvPr/>
        </p:nvGrpSpPr>
        <p:grpSpPr>
          <a:xfrm>
            <a:off x="6694525" y="2694730"/>
            <a:ext cx="457200" cy="458575"/>
            <a:chOff x="7467600" y="414130"/>
            <a:chExt cx="457200" cy="458575"/>
          </a:xfrm>
          <a:solidFill>
            <a:schemeClr val="bg1"/>
          </a:solidFill>
        </p:grpSpPr>
        <p:sp>
          <p:nvSpPr>
            <p:cNvPr id="27" name="Oval 26">
              <a:extLst>
                <a:ext uri="{FF2B5EF4-FFF2-40B4-BE49-F238E27FC236}">
                  <a16:creationId xmlns:a16="http://schemas.microsoft.com/office/drawing/2014/main" id="{E56D859E-F1FE-4EC7-80D5-6A79799C0F8A}"/>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A85EBC-ABBA-4951-9DDA-7F0A173111BF}"/>
                </a:ext>
              </a:extLst>
            </p:cNvPr>
            <p:cNvSpPr txBox="1"/>
            <p:nvPr/>
          </p:nvSpPr>
          <p:spPr>
            <a:xfrm>
              <a:off x="7543800" y="414130"/>
              <a:ext cx="304800" cy="457200"/>
            </a:xfrm>
            <a:prstGeom prst="rect">
              <a:avLst/>
            </a:prstGeom>
            <a:noFill/>
          </p:spPr>
          <p:txBody>
            <a:bodyPr wrap="square" rtlCol="0">
              <a:spAutoFit/>
            </a:bodyPr>
            <a:lstStyle/>
            <a:p>
              <a:r>
                <a:rPr lang="en-US" dirty="0"/>
                <a:t>4</a:t>
              </a:r>
            </a:p>
          </p:txBody>
        </p:sp>
      </p:grpSp>
      <p:grpSp>
        <p:nvGrpSpPr>
          <p:cNvPr id="29" name="Group 28">
            <a:extLst>
              <a:ext uri="{FF2B5EF4-FFF2-40B4-BE49-F238E27FC236}">
                <a16:creationId xmlns:a16="http://schemas.microsoft.com/office/drawing/2014/main" id="{23117F03-7C8F-4CC1-B475-D4DF60A90344}"/>
              </a:ext>
            </a:extLst>
          </p:cNvPr>
          <p:cNvGrpSpPr/>
          <p:nvPr/>
        </p:nvGrpSpPr>
        <p:grpSpPr>
          <a:xfrm>
            <a:off x="5257800" y="4114800"/>
            <a:ext cx="457200" cy="458575"/>
            <a:chOff x="7467600" y="414130"/>
            <a:chExt cx="457200" cy="458575"/>
          </a:xfrm>
          <a:solidFill>
            <a:schemeClr val="bg1"/>
          </a:solidFill>
        </p:grpSpPr>
        <p:sp>
          <p:nvSpPr>
            <p:cNvPr id="30" name="Oval 29">
              <a:extLst>
                <a:ext uri="{FF2B5EF4-FFF2-40B4-BE49-F238E27FC236}">
                  <a16:creationId xmlns:a16="http://schemas.microsoft.com/office/drawing/2014/main" id="{C9B48714-70EE-482E-8C47-C5555C3F0038}"/>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C432214-FA19-426F-B7F7-1F8A46DC89D1}"/>
                </a:ext>
              </a:extLst>
            </p:cNvPr>
            <p:cNvSpPr txBox="1"/>
            <p:nvPr/>
          </p:nvSpPr>
          <p:spPr>
            <a:xfrm>
              <a:off x="7543800" y="414130"/>
              <a:ext cx="304800" cy="457200"/>
            </a:xfrm>
            <a:prstGeom prst="rect">
              <a:avLst/>
            </a:prstGeom>
            <a:noFill/>
          </p:spPr>
          <p:txBody>
            <a:bodyPr wrap="square" rtlCol="0">
              <a:spAutoFit/>
            </a:bodyPr>
            <a:lstStyle/>
            <a:p>
              <a:r>
                <a:rPr lang="en-US" dirty="0"/>
                <a:t>5</a:t>
              </a:r>
            </a:p>
          </p:txBody>
        </p:sp>
      </p:grpSp>
      <p:grpSp>
        <p:nvGrpSpPr>
          <p:cNvPr id="17" name="Group 16">
            <a:extLst>
              <a:ext uri="{FF2B5EF4-FFF2-40B4-BE49-F238E27FC236}">
                <a16:creationId xmlns:a16="http://schemas.microsoft.com/office/drawing/2014/main" id="{3B848E33-97A1-4E1B-A839-19DE1DEAE1D9}"/>
              </a:ext>
            </a:extLst>
          </p:cNvPr>
          <p:cNvGrpSpPr/>
          <p:nvPr/>
        </p:nvGrpSpPr>
        <p:grpSpPr>
          <a:xfrm>
            <a:off x="4525616" y="6290095"/>
            <a:ext cx="457200" cy="458575"/>
            <a:chOff x="7467600" y="414130"/>
            <a:chExt cx="457200" cy="458575"/>
          </a:xfrm>
          <a:solidFill>
            <a:schemeClr val="bg1"/>
          </a:solidFill>
        </p:grpSpPr>
        <p:sp>
          <p:nvSpPr>
            <p:cNvPr id="18" name="Oval 17">
              <a:extLst>
                <a:ext uri="{FF2B5EF4-FFF2-40B4-BE49-F238E27FC236}">
                  <a16:creationId xmlns:a16="http://schemas.microsoft.com/office/drawing/2014/main" id="{960DBD92-5A93-4A20-9633-6537A919C4F4}"/>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C7E7E7C-C44C-4D4F-BFEB-4A6BA50FB95D}"/>
                </a:ext>
              </a:extLst>
            </p:cNvPr>
            <p:cNvSpPr txBox="1"/>
            <p:nvPr/>
          </p:nvSpPr>
          <p:spPr>
            <a:xfrm>
              <a:off x="7543800" y="414130"/>
              <a:ext cx="304800" cy="457200"/>
            </a:xfrm>
            <a:prstGeom prst="rect">
              <a:avLst/>
            </a:prstGeom>
            <a:noFill/>
          </p:spPr>
          <p:txBody>
            <a:bodyPr wrap="square" rtlCol="0">
              <a:spAutoFit/>
            </a:bodyPr>
            <a:lstStyle/>
            <a:p>
              <a:r>
                <a:rPr lang="en-US" dirty="0"/>
                <a:t>4</a:t>
              </a:r>
            </a:p>
          </p:txBody>
        </p:sp>
      </p:grpSp>
      <p:grpSp>
        <p:nvGrpSpPr>
          <p:cNvPr id="32" name="Group 31">
            <a:extLst>
              <a:ext uri="{FF2B5EF4-FFF2-40B4-BE49-F238E27FC236}">
                <a16:creationId xmlns:a16="http://schemas.microsoft.com/office/drawing/2014/main" id="{792BA0A7-91CC-4AC0-9742-1D0ADDF82B76}"/>
              </a:ext>
            </a:extLst>
          </p:cNvPr>
          <p:cNvGrpSpPr/>
          <p:nvPr/>
        </p:nvGrpSpPr>
        <p:grpSpPr>
          <a:xfrm>
            <a:off x="8300831" y="1203959"/>
            <a:ext cx="457200" cy="458575"/>
            <a:chOff x="7467600" y="414130"/>
            <a:chExt cx="457200" cy="458575"/>
          </a:xfrm>
          <a:solidFill>
            <a:schemeClr val="bg1"/>
          </a:solidFill>
        </p:grpSpPr>
        <p:sp>
          <p:nvSpPr>
            <p:cNvPr id="33" name="Oval 32">
              <a:extLst>
                <a:ext uri="{FF2B5EF4-FFF2-40B4-BE49-F238E27FC236}">
                  <a16:creationId xmlns:a16="http://schemas.microsoft.com/office/drawing/2014/main" id="{EEFDF971-1540-46F3-90A2-2B650CAE6D97}"/>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8A2E26D-72E3-4128-868D-DDFA582D2AD9}"/>
                </a:ext>
              </a:extLst>
            </p:cNvPr>
            <p:cNvSpPr txBox="1"/>
            <p:nvPr/>
          </p:nvSpPr>
          <p:spPr>
            <a:xfrm>
              <a:off x="7543800" y="414130"/>
              <a:ext cx="304800" cy="457200"/>
            </a:xfrm>
            <a:prstGeom prst="rect">
              <a:avLst/>
            </a:prstGeom>
            <a:noFill/>
          </p:spPr>
          <p:txBody>
            <a:bodyPr wrap="square" rtlCol="0">
              <a:spAutoFit/>
            </a:bodyPr>
            <a:lstStyle/>
            <a:p>
              <a:r>
                <a:rPr lang="en-US" dirty="0"/>
                <a:t>1</a:t>
              </a:r>
            </a:p>
          </p:txBody>
        </p:sp>
      </p:grpSp>
      <p:grpSp>
        <p:nvGrpSpPr>
          <p:cNvPr id="36" name="Group 35">
            <a:extLst>
              <a:ext uri="{FF2B5EF4-FFF2-40B4-BE49-F238E27FC236}">
                <a16:creationId xmlns:a16="http://schemas.microsoft.com/office/drawing/2014/main" id="{8F28556C-9F17-4792-ABC4-52279AE3CFAF}"/>
              </a:ext>
            </a:extLst>
          </p:cNvPr>
          <p:cNvGrpSpPr/>
          <p:nvPr/>
        </p:nvGrpSpPr>
        <p:grpSpPr>
          <a:xfrm>
            <a:off x="8298868" y="4267200"/>
            <a:ext cx="457200" cy="458575"/>
            <a:chOff x="7467600" y="414130"/>
            <a:chExt cx="457200" cy="458575"/>
          </a:xfrm>
          <a:solidFill>
            <a:schemeClr val="bg1"/>
          </a:solidFill>
        </p:grpSpPr>
        <p:sp>
          <p:nvSpPr>
            <p:cNvPr id="37" name="Oval 36">
              <a:extLst>
                <a:ext uri="{FF2B5EF4-FFF2-40B4-BE49-F238E27FC236}">
                  <a16:creationId xmlns:a16="http://schemas.microsoft.com/office/drawing/2014/main" id="{4D93A7E4-9803-4C0F-BC46-BCDA7C4B1CAE}"/>
                </a:ext>
              </a:extLst>
            </p:cNvPr>
            <p:cNvSpPr/>
            <p:nvPr/>
          </p:nvSpPr>
          <p:spPr>
            <a:xfrm>
              <a:off x="7467600" y="415505"/>
              <a:ext cx="457200" cy="457200"/>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14315F4-F6B6-42E3-B55B-D4830A8FCF42}"/>
                </a:ext>
              </a:extLst>
            </p:cNvPr>
            <p:cNvSpPr txBox="1"/>
            <p:nvPr/>
          </p:nvSpPr>
          <p:spPr>
            <a:xfrm>
              <a:off x="7543800" y="414130"/>
              <a:ext cx="304800" cy="457200"/>
            </a:xfrm>
            <a:prstGeom prst="rect">
              <a:avLst/>
            </a:prstGeom>
            <a:noFill/>
          </p:spPr>
          <p:txBody>
            <a:bodyPr wrap="square" rtlCol="0">
              <a:spAutoFit/>
            </a:bodyPr>
            <a:lstStyle/>
            <a:p>
              <a:r>
                <a:rPr lang="en-US" dirty="0"/>
                <a:t>6</a:t>
              </a:r>
            </a:p>
          </p:txBody>
        </p:sp>
      </p:grpSp>
    </p:spTree>
    <p:extLst>
      <p:ext uri="{BB962C8B-B14F-4D97-AF65-F5344CB8AC3E}">
        <p14:creationId xmlns:p14="http://schemas.microsoft.com/office/powerpoint/2010/main" val="419197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C6A45C-A91D-4B34-A102-4B6669C28C6D}"/>
              </a:ext>
            </a:extLst>
          </p:cNvPr>
          <p:cNvSpPr txBox="1">
            <a:spLocks noChangeArrowheads="1"/>
          </p:cNvSpPr>
          <p:nvPr/>
        </p:nvSpPr>
        <p:spPr bwMode="auto">
          <a:xfrm>
            <a:off x="457199" y="1600200"/>
            <a:ext cx="8229600" cy="3281438"/>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endParaRPr lang="en-US" sz="2800" dirty="0">
              <a:latin typeface="Calibri" panose="020F0502020204030204" pitchFamily="34" charset="0"/>
              <a:sym typeface="Wingdings" pitchFamily="2" charset="2"/>
            </a:endParaRPr>
          </a:p>
          <a:p>
            <a:pPr marL="49212" eaLnBrk="0" hangingPunct="0"/>
            <a:r>
              <a:rPr lang="en-US" sz="2800" dirty="0">
                <a:latin typeface="Calibri" panose="020F0502020204030204" pitchFamily="34" charset="0"/>
                <a:sym typeface="Wingdings" pitchFamily="2" charset="2"/>
              </a:rPr>
              <a:t>According to the Seafood HACCP Regulation, </a:t>
            </a:r>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the SCP records MUST include:</a:t>
            </a:r>
          </a:p>
          <a:p>
            <a:pPr marL="1187450" indent="-514350" eaLnBrk="0" hangingPunct="0">
              <a:buFont typeface="+mj-lt"/>
              <a:buAutoNum type="arabicPeriod"/>
            </a:pPr>
            <a:r>
              <a:rPr lang="en-US" sz="2800" dirty="0">
                <a:latin typeface="Calibri" panose="020F0502020204030204" pitchFamily="34" charset="0"/>
                <a:sym typeface="Wingdings" pitchFamily="2" charset="2"/>
              </a:rPr>
              <a:t>Name and location of the processing</a:t>
            </a:r>
          </a:p>
          <a:p>
            <a:pPr marL="1082675" indent="-409575" eaLnBrk="0" hangingPunct="0">
              <a:buFont typeface="+mj-lt"/>
              <a:buAutoNum type="arabicPeriod"/>
            </a:pPr>
            <a:r>
              <a:rPr lang="en-US" sz="2800" dirty="0">
                <a:latin typeface="Calibri" panose="020F0502020204030204" pitchFamily="34" charset="0"/>
                <a:sym typeface="Wingdings" pitchFamily="2" charset="2"/>
              </a:rPr>
              <a:t>Date and time of activity recorded, and</a:t>
            </a:r>
          </a:p>
          <a:p>
            <a:pPr marL="1082675" indent="-409575" eaLnBrk="0" hangingPunct="0">
              <a:buFont typeface="+mj-lt"/>
              <a:buAutoNum type="arabicPeriod"/>
            </a:pPr>
            <a:r>
              <a:rPr lang="en-US" sz="2800" dirty="0">
                <a:latin typeface="Calibri" panose="020F0502020204030204" pitchFamily="34" charset="0"/>
                <a:sym typeface="Wingdings" pitchFamily="2" charset="2"/>
              </a:rPr>
              <a:t>Signature or initials of the person performing </a:t>
            </a:r>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the monitoring operation.(21 CFR, Part 123.9(a)</a:t>
            </a:r>
          </a:p>
        </p:txBody>
      </p:sp>
      <p:sp>
        <p:nvSpPr>
          <p:cNvPr id="5" name="Rectangle 4">
            <a:extLst>
              <a:ext uri="{FF2B5EF4-FFF2-40B4-BE49-F238E27FC236}">
                <a16:creationId xmlns:a16="http://schemas.microsoft.com/office/drawing/2014/main" id="{8ADD181F-1742-4455-81A3-2C8518B64874}"/>
              </a:ext>
            </a:extLst>
          </p:cNvPr>
          <p:cNvSpPr/>
          <p:nvPr/>
        </p:nvSpPr>
        <p:spPr>
          <a:xfrm>
            <a:off x="152400" y="316539"/>
            <a:ext cx="9296400" cy="646331"/>
          </a:xfrm>
          <a:prstGeom prst="rect">
            <a:avLst/>
          </a:prstGeom>
        </p:spPr>
        <p:txBody>
          <a:bodyPr wrap="square">
            <a:spAutoFit/>
          </a:bodyPr>
          <a:lstStyle/>
          <a:p>
            <a:r>
              <a:rPr lang="en-US" sz="3600" b="1" dirty="0">
                <a:solidFill>
                  <a:srgbClr val="00B489"/>
                </a:solidFill>
                <a:latin typeface="Calibri" panose="020F0502020204030204" pitchFamily="34" charset="0"/>
              </a:rPr>
              <a:t>2. How to conduct and record SCP monitoring</a:t>
            </a:r>
            <a:endParaRPr lang="en-US" sz="4000" b="1" dirty="0">
              <a:solidFill>
                <a:srgbClr val="00B489"/>
              </a:solidFill>
            </a:endParaRPr>
          </a:p>
        </p:txBody>
      </p:sp>
      <p:pic>
        <p:nvPicPr>
          <p:cNvPr id="8" name="Picture 2" descr="http://tse1.mm.bing.net/th?&amp;id=OIP.M418b4eaf28e61f4cd484ccd520370378H0&amp;w=299&amp;h=274&amp;c=0&amp;pid=1.9&amp;rs=0&amp;p=0&amp;r=0">
            <a:hlinkClick r:id="rId2"/>
            <a:extLst>
              <a:ext uri="{FF2B5EF4-FFF2-40B4-BE49-F238E27FC236}">
                <a16:creationId xmlns:a16="http://schemas.microsoft.com/office/drawing/2014/main" id="{172486CA-1E72-4248-A38C-EC0194B5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1922">
            <a:off x="3656709" y="5117931"/>
            <a:ext cx="1830580" cy="1697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911F1F-C908-4FB1-A84C-6131186AF4EE}"/>
              </a:ext>
            </a:extLst>
          </p:cNvPr>
          <p:cNvSpPr txBox="1"/>
          <p:nvPr/>
        </p:nvSpPr>
        <p:spPr>
          <a:xfrm>
            <a:off x="457199" y="1277034"/>
            <a:ext cx="4038600" cy="646331"/>
          </a:xfrm>
          <a:prstGeom prst="rect">
            <a:avLst/>
          </a:prstGeom>
          <a:solidFill>
            <a:schemeClr val="bg1"/>
          </a:solidFill>
        </p:spPr>
        <p:txBody>
          <a:bodyPr wrap="square" rtlCol="0">
            <a:spAutoFit/>
          </a:bodyPr>
          <a:lstStyle/>
          <a:p>
            <a:pPr algn="ctr"/>
            <a:r>
              <a:rPr lang="en-US" sz="3600" dirty="0">
                <a:latin typeface="Calibri" panose="020F0502020204030204" pitchFamily="34" charset="0"/>
              </a:rPr>
              <a:t>Required to record ?</a:t>
            </a:r>
          </a:p>
        </p:txBody>
      </p:sp>
    </p:spTree>
    <p:extLst>
      <p:ext uri="{BB962C8B-B14F-4D97-AF65-F5344CB8AC3E}">
        <p14:creationId xmlns:p14="http://schemas.microsoft.com/office/powerpoint/2010/main" val="1776262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C6A45C-A91D-4B34-A102-4B6669C28C6D}"/>
              </a:ext>
            </a:extLst>
          </p:cNvPr>
          <p:cNvSpPr txBox="1">
            <a:spLocks noChangeArrowheads="1"/>
          </p:cNvSpPr>
          <p:nvPr/>
        </p:nvSpPr>
        <p:spPr bwMode="auto">
          <a:xfrm>
            <a:off x="457200" y="2308851"/>
            <a:ext cx="8229600" cy="3599766"/>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9212" eaLnBrk="0" hangingPunct="0"/>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The Seafood HACCP Regulation, calls for “each processor ‘shall’ monitor the conditions and practices during processing with </a:t>
            </a:r>
            <a:r>
              <a:rPr lang="en-US" sz="2800" b="1" dirty="0">
                <a:latin typeface="Calibri" panose="020F0502020204030204" pitchFamily="34" charset="0"/>
                <a:sym typeface="Wingdings" pitchFamily="2" charset="2"/>
              </a:rPr>
              <a:t>sufficient frequency </a:t>
            </a:r>
            <a:r>
              <a:rPr lang="en-US" sz="2800" dirty="0">
                <a:latin typeface="Calibri" panose="020F0502020204030204" pitchFamily="34" charset="0"/>
                <a:sym typeface="Wingdings" pitchFamily="2" charset="2"/>
              </a:rPr>
              <a:t>to ensure, at a minimum, conformance with these conditions and practices specified in the [GMPs] that ae appropriate to the plant and food being processed”  </a:t>
            </a:r>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(21 CFR, Part 123.11(b)</a:t>
            </a:r>
          </a:p>
        </p:txBody>
      </p:sp>
      <p:sp>
        <p:nvSpPr>
          <p:cNvPr id="5" name="Rectangle 4">
            <a:extLst>
              <a:ext uri="{FF2B5EF4-FFF2-40B4-BE49-F238E27FC236}">
                <a16:creationId xmlns:a16="http://schemas.microsoft.com/office/drawing/2014/main" id="{8ADD181F-1742-4455-81A3-2C8518B64874}"/>
              </a:ext>
            </a:extLst>
          </p:cNvPr>
          <p:cNvSpPr/>
          <p:nvPr/>
        </p:nvSpPr>
        <p:spPr>
          <a:xfrm>
            <a:off x="152400" y="316539"/>
            <a:ext cx="9296400" cy="646331"/>
          </a:xfrm>
          <a:prstGeom prst="rect">
            <a:avLst/>
          </a:prstGeom>
        </p:spPr>
        <p:txBody>
          <a:bodyPr wrap="square">
            <a:spAutoFit/>
          </a:bodyPr>
          <a:lstStyle/>
          <a:p>
            <a:r>
              <a:rPr lang="en-US" sz="3600" b="1" dirty="0">
                <a:solidFill>
                  <a:srgbClr val="00B489"/>
                </a:solidFill>
                <a:latin typeface="Calibri" panose="020F0502020204030204" pitchFamily="34" charset="0"/>
              </a:rPr>
              <a:t>2. How to conduct and record SCP monitoring</a:t>
            </a:r>
            <a:endParaRPr lang="en-US" sz="4000" b="1" dirty="0">
              <a:solidFill>
                <a:srgbClr val="00B489"/>
              </a:solidFill>
            </a:endParaRPr>
          </a:p>
        </p:txBody>
      </p:sp>
      <p:sp>
        <p:nvSpPr>
          <p:cNvPr id="6" name="TextBox 5">
            <a:extLst>
              <a:ext uri="{FF2B5EF4-FFF2-40B4-BE49-F238E27FC236}">
                <a16:creationId xmlns:a16="http://schemas.microsoft.com/office/drawing/2014/main" id="{34EC746B-8B18-4B94-8A3A-07BE5E3DC266}"/>
              </a:ext>
            </a:extLst>
          </p:cNvPr>
          <p:cNvSpPr txBox="1"/>
          <p:nvPr/>
        </p:nvSpPr>
        <p:spPr>
          <a:xfrm>
            <a:off x="457200" y="1927851"/>
            <a:ext cx="3581400" cy="646331"/>
          </a:xfrm>
          <a:prstGeom prst="rect">
            <a:avLst/>
          </a:prstGeom>
          <a:solidFill>
            <a:schemeClr val="bg1"/>
          </a:solidFill>
        </p:spPr>
        <p:txBody>
          <a:bodyPr wrap="square" rtlCol="0">
            <a:spAutoFit/>
          </a:bodyPr>
          <a:lstStyle/>
          <a:p>
            <a:pPr algn="ctr"/>
            <a:r>
              <a:rPr lang="en-US" sz="3600" dirty="0">
                <a:latin typeface="Calibri" panose="020F0502020204030204" pitchFamily="34" charset="0"/>
              </a:rPr>
              <a:t>When to record ?</a:t>
            </a:r>
          </a:p>
        </p:txBody>
      </p:sp>
      <p:grpSp>
        <p:nvGrpSpPr>
          <p:cNvPr id="7" name="Group 6">
            <a:extLst>
              <a:ext uri="{FF2B5EF4-FFF2-40B4-BE49-F238E27FC236}">
                <a16:creationId xmlns:a16="http://schemas.microsoft.com/office/drawing/2014/main" id="{E64BA8C8-AF8C-4A01-9EEF-2F6BE1F77749}"/>
              </a:ext>
            </a:extLst>
          </p:cNvPr>
          <p:cNvGrpSpPr/>
          <p:nvPr/>
        </p:nvGrpSpPr>
        <p:grpSpPr>
          <a:xfrm>
            <a:off x="5715000" y="931695"/>
            <a:ext cx="1905000" cy="1887706"/>
            <a:chOff x="3025775" y="4332288"/>
            <a:chExt cx="2438400" cy="1992312"/>
          </a:xfrm>
        </p:grpSpPr>
        <p:pic>
          <p:nvPicPr>
            <p:cNvPr id="9" name="Picture 4" descr="C:\Program Files\Microsoft Publisher\Clipart\clipbrd4.wmf">
              <a:extLst>
                <a:ext uri="{FF2B5EF4-FFF2-40B4-BE49-F238E27FC236}">
                  <a16:creationId xmlns:a16="http://schemas.microsoft.com/office/drawing/2014/main" id="{6757097C-C4A8-4D79-90DF-BD520A1FA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775" y="4332288"/>
              <a:ext cx="24384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35CC4DE1-97E6-4898-A8AE-733B8DB7BA5C}"/>
                </a:ext>
              </a:extLst>
            </p:cNvPr>
            <p:cNvSpPr txBox="1">
              <a:spLocks noChangeArrowheads="1"/>
            </p:cNvSpPr>
            <p:nvPr/>
          </p:nvSpPr>
          <p:spPr bwMode="auto">
            <a:xfrm rot="21300000">
              <a:off x="3285349" y="5290877"/>
              <a:ext cx="1964669" cy="48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t>SHALL !</a:t>
              </a:r>
            </a:p>
          </p:txBody>
        </p:sp>
      </p:grpSp>
    </p:spTree>
    <p:extLst>
      <p:ext uri="{BB962C8B-B14F-4D97-AF65-F5344CB8AC3E}">
        <p14:creationId xmlns:p14="http://schemas.microsoft.com/office/powerpoint/2010/main" val="338392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C6A45C-A91D-4B34-A102-4B6669C28C6D}"/>
              </a:ext>
            </a:extLst>
          </p:cNvPr>
          <p:cNvSpPr txBox="1">
            <a:spLocks noChangeArrowheads="1"/>
          </p:cNvSpPr>
          <p:nvPr/>
        </p:nvSpPr>
        <p:spPr bwMode="auto">
          <a:xfrm>
            <a:off x="457200" y="2253447"/>
            <a:ext cx="8229600" cy="3599766"/>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9212" eaLnBrk="0" hangingPunct="0"/>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Frequency for monitoring sanitary practices and conditions are not specified in the FDA Seafood HACCP Regulation, but are recommended in this Seafood HACCP Alliance course as an optional guideline to help ensure conformance with the prevailing GMPs that should be appropriate to the plant and food being processed.</a:t>
            </a:r>
          </a:p>
        </p:txBody>
      </p:sp>
      <p:sp>
        <p:nvSpPr>
          <p:cNvPr id="5" name="Rectangle 4">
            <a:extLst>
              <a:ext uri="{FF2B5EF4-FFF2-40B4-BE49-F238E27FC236}">
                <a16:creationId xmlns:a16="http://schemas.microsoft.com/office/drawing/2014/main" id="{8ADD181F-1742-4455-81A3-2C8518B64874}"/>
              </a:ext>
            </a:extLst>
          </p:cNvPr>
          <p:cNvSpPr/>
          <p:nvPr/>
        </p:nvSpPr>
        <p:spPr>
          <a:xfrm>
            <a:off x="152400" y="316539"/>
            <a:ext cx="9296400" cy="646331"/>
          </a:xfrm>
          <a:prstGeom prst="rect">
            <a:avLst/>
          </a:prstGeom>
        </p:spPr>
        <p:txBody>
          <a:bodyPr wrap="square">
            <a:spAutoFit/>
          </a:bodyPr>
          <a:lstStyle/>
          <a:p>
            <a:r>
              <a:rPr lang="en-US" sz="3600" b="1" dirty="0">
                <a:solidFill>
                  <a:srgbClr val="00B489"/>
                </a:solidFill>
                <a:latin typeface="Calibri" panose="020F0502020204030204" pitchFamily="34" charset="0"/>
              </a:rPr>
              <a:t>2. How to conduct and record SCP monitoring</a:t>
            </a:r>
            <a:endParaRPr lang="en-US" sz="4000" b="1" dirty="0">
              <a:solidFill>
                <a:srgbClr val="00B489"/>
              </a:solidFill>
            </a:endParaRPr>
          </a:p>
        </p:txBody>
      </p:sp>
      <p:sp>
        <p:nvSpPr>
          <p:cNvPr id="6" name="TextBox 5">
            <a:extLst>
              <a:ext uri="{FF2B5EF4-FFF2-40B4-BE49-F238E27FC236}">
                <a16:creationId xmlns:a16="http://schemas.microsoft.com/office/drawing/2014/main" id="{34EC746B-8B18-4B94-8A3A-07BE5E3DC266}"/>
              </a:ext>
            </a:extLst>
          </p:cNvPr>
          <p:cNvSpPr txBox="1"/>
          <p:nvPr/>
        </p:nvSpPr>
        <p:spPr>
          <a:xfrm>
            <a:off x="457200" y="1872447"/>
            <a:ext cx="4572000" cy="646331"/>
          </a:xfrm>
          <a:prstGeom prst="rect">
            <a:avLst/>
          </a:prstGeom>
          <a:solidFill>
            <a:schemeClr val="bg1"/>
          </a:solidFill>
        </p:spPr>
        <p:txBody>
          <a:bodyPr wrap="square" rtlCol="0">
            <a:spAutoFit/>
          </a:bodyPr>
          <a:lstStyle/>
          <a:p>
            <a:pPr algn="ctr"/>
            <a:r>
              <a:rPr lang="en-US" sz="3600" dirty="0">
                <a:latin typeface="Calibri" panose="020F0502020204030204" pitchFamily="34" charset="0"/>
              </a:rPr>
              <a:t>Sufficient Frequency ?</a:t>
            </a:r>
          </a:p>
        </p:txBody>
      </p:sp>
      <p:pic>
        <p:nvPicPr>
          <p:cNvPr id="8" name="Picture 7">
            <a:extLst>
              <a:ext uri="{FF2B5EF4-FFF2-40B4-BE49-F238E27FC236}">
                <a16:creationId xmlns:a16="http://schemas.microsoft.com/office/drawing/2014/main" id="{2E4BFF2D-4156-472D-8989-010CC2177115}"/>
              </a:ext>
            </a:extLst>
          </p:cNvPr>
          <p:cNvPicPr>
            <a:picLocks noChangeAspect="1"/>
          </p:cNvPicPr>
          <p:nvPr/>
        </p:nvPicPr>
        <p:blipFill>
          <a:blip r:embed="rId2"/>
          <a:stretch>
            <a:fillRect/>
          </a:stretch>
        </p:blipFill>
        <p:spPr>
          <a:xfrm rot="183741">
            <a:off x="5986928" y="1018223"/>
            <a:ext cx="1248365" cy="1655441"/>
          </a:xfrm>
          <a:prstGeom prst="rect">
            <a:avLst/>
          </a:prstGeom>
          <a:ln w="15875">
            <a:solidFill>
              <a:schemeClr val="tx1"/>
            </a:solidFill>
          </a:ln>
        </p:spPr>
      </p:pic>
    </p:spTree>
    <p:extLst>
      <p:ext uri="{BB962C8B-B14F-4D97-AF65-F5344CB8AC3E}">
        <p14:creationId xmlns:p14="http://schemas.microsoft.com/office/powerpoint/2010/main" val="287056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C6A45C-A91D-4B34-A102-4B6669C28C6D}"/>
              </a:ext>
            </a:extLst>
          </p:cNvPr>
          <p:cNvSpPr txBox="1">
            <a:spLocks noChangeArrowheads="1"/>
          </p:cNvSpPr>
          <p:nvPr/>
        </p:nvSpPr>
        <p:spPr bwMode="auto">
          <a:xfrm>
            <a:off x="414131" y="2363926"/>
            <a:ext cx="8538666" cy="3352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r>
              <a:rPr lang="en-US" sz="3200" b="1" dirty="0">
                <a:latin typeface="Calibri" panose="020F0502020204030204" pitchFamily="34" charset="0"/>
                <a:sym typeface="Wingdings" pitchFamily="2" charset="2"/>
              </a:rPr>
              <a:t>CCP:  </a:t>
            </a:r>
            <a:r>
              <a:rPr lang="en-US" sz="2800" dirty="0">
                <a:latin typeface="Calibri" panose="020F0502020204030204" pitchFamily="34" charset="0"/>
                <a:sym typeface="Wingdings" pitchFamily="2" charset="2"/>
              </a:rPr>
              <a:t>A processing step at which control can be applied to prevent or eliminate a food safety hazard or reduce it to an acceptable level</a:t>
            </a:r>
          </a:p>
          <a:p>
            <a:pPr eaLnBrk="0" hangingPunct="0"/>
            <a:endParaRPr lang="en-US" sz="2800" dirty="0">
              <a:latin typeface="Calibri" panose="020F0502020204030204" pitchFamily="34" charset="0"/>
              <a:sym typeface="Wingdings" pitchFamily="2" charset="2"/>
            </a:endParaRPr>
          </a:p>
          <a:p>
            <a:pPr eaLnBrk="0" hangingPunct="0"/>
            <a:r>
              <a:rPr lang="en-US" sz="3200" b="1" dirty="0">
                <a:latin typeface="Calibri" panose="020F0502020204030204" pitchFamily="34" charset="0"/>
                <a:sym typeface="Wingdings" pitchFamily="2" charset="2"/>
              </a:rPr>
              <a:t>SCP:  </a:t>
            </a:r>
            <a:r>
              <a:rPr lang="en-US" sz="2800" dirty="0">
                <a:latin typeface="Calibri" panose="020F0502020204030204" pitchFamily="34" charset="0"/>
                <a:sym typeface="Wingdings" pitchFamily="2" charset="2"/>
              </a:rPr>
              <a:t>Procedure to maintain sanitary conditions usually related to the entire processing facility or an area, not just limited to a specific processing step or CCP.</a:t>
            </a:r>
          </a:p>
        </p:txBody>
      </p:sp>
      <p:sp>
        <p:nvSpPr>
          <p:cNvPr id="5" name="TextBox 4">
            <a:extLst>
              <a:ext uri="{FF2B5EF4-FFF2-40B4-BE49-F238E27FC236}">
                <a16:creationId xmlns:a16="http://schemas.microsoft.com/office/drawing/2014/main" id="{9C88C48D-EFBF-4309-800D-CEDE60BD7CEF}"/>
              </a:ext>
            </a:extLst>
          </p:cNvPr>
          <p:cNvSpPr txBox="1"/>
          <p:nvPr/>
        </p:nvSpPr>
        <p:spPr>
          <a:xfrm>
            <a:off x="434009" y="381000"/>
            <a:ext cx="8153400" cy="1754326"/>
          </a:xfrm>
          <a:prstGeom prst="rect">
            <a:avLst/>
          </a:prstGeom>
          <a:solidFill>
            <a:schemeClr val="bg1"/>
          </a:solidFill>
        </p:spPr>
        <p:txBody>
          <a:bodyPr wrap="square" rtlCol="0">
            <a:spAutoFit/>
          </a:bodyPr>
          <a:lstStyle/>
          <a:p>
            <a:pPr algn="ctr"/>
            <a:r>
              <a:rPr lang="en-US" sz="3200" dirty="0">
                <a:solidFill>
                  <a:srgbClr val="C00000"/>
                </a:solidFill>
                <a:latin typeface="Calibri" panose="020F0502020204030204" pitchFamily="34" charset="0"/>
              </a:rPr>
              <a:t>Both are important and required </a:t>
            </a:r>
            <a:br>
              <a:rPr lang="en-US" sz="3200" dirty="0">
                <a:solidFill>
                  <a:srgbClr val="C00000"/>
                </a:solidFill>
                <a:latin typeface="Calibri" panose="020F0502020204030204" pitchFamily="34" charset="0"/>
              </a:rPr>
            </a:br>
            <a:r>
              <a:rPr lang="en-US" sz="3200" dirty="0">
                <a:solidFill>
                  <a:srgbClr val="C00000"/>
                </a:solidFill>
                <a:latin typeface="Calibri" panose="020F0502020204030204" pitchFamily="34" charset="0"/>
              </a:rPr>
              <a:t>for seafood safety, but </a:t>
            </a:r>
          </a:p>
          <a:p>
            <a:pPr algn="ctr"/>
            <a:r>
              <a:rPr lang="en-US" sz="4400" dirty="0">
                <a:solidFill>
                  <a:srgbClr val="C00000"/>
                </a:solidFill>
                <a:latin typeface="Calibri" panose="020F0502020204030204" pitchFamily="34" charset="0"/>
              </a:rPr>
              <a:t>When to monitor as CCP or SCP ?</a:t>
            </a:r>
          </a:p>
        </p:txBody>
      </p:sp>
    </p:spTree>
    <p:extLst>
      <p:ext uri="{BB962C8B-B14F-4D97-AF65-F5344CB8AC3E}">
        <p14:creationId xmlns:p14="http://schemas.microsoft.com/office/powerpoint/2010/main" val="105257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C6A45C-A91D-4B34-A102-4B6669C28C6D}"/>
              </a:ext>
            </a:extLst>
          </p:cNvPr>
          <p:cNvSpPr txBox="1">
            <a:spLocks noChangeArrowheads="1"/>
          </p:cNvSpPr>
          <p:nvPr/>
        </p:nvSpPr>
        <p:spPr bwMode="auto">
          <a:xfrm>
            <a:off x="434009" y="1600200"/>
            <a:ext cx="8538666" cy="3657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r>
              <a:rPr lang="en-US" sz="3200" b="1" u="sng" dirty="0">
                <a:latin typeface="Calibri" panose="020F0502020204030204" pitchFamily="34" charset="0"/>
                <a:sym typeface="Wingdings" pitchFamily="2" charset="2"/>
              </a:rPr>
              <a:t>General guideline to distinguish:</a:t>
            </a:r>
          </a:p>
          <a:p>
            <a:pPr eaLnBrk="0" hangingPunct="0"/>
            <a:endParaRPr lang="en-US" sz="3200" b="1" dirty="0">
              <a:latin typeface="Calibri" panose="020F0502020204030204" pitchFamily="34" charset="0"/>
              <a:sym typeface="Wingdings" pitchFamily="2" charset="2"/>
            </a:endParaRPr>
          </a:p>
          <a:p>
            <a:pPr eaLnBrk="0" hangingPunct="0"/>
            <a:r>
              <a:rPr lang="en-US" sz="3200" b="1" dirty="0">
                <a:latin typeface="Calibri" panose="020F0502020204030204" pitchFamily="34" charset="0"/>
                <a:sym typeface="Wingdings" pitchFamily="2" charset="2"/>
              </a:rPr>
              <a:t>CCPs </a:t>
            </a:r>
            <a:r>
              <a:rPr lang="en-US" sz="3200" dirty="0">
                <a:latin typeface="Calibri" panose="020F0502020204030204" pitchFamily="34" charset="0"/>
                <a:sym typeface="Wingdings" pitchFamily="2" charset="2"/>
              </a:rPr>
              <a:t>are associated with preventative controls applied at a discrete processing step</a:t>
            </a:r>
          </a:p>
          <a:p>
            <a:pPr eaLnBrk="0" hangingPunct="0"/>
            <a:endParaRPr lang="en-US" sz="3200" b="1" dirty="0">
              <a:latin typeface="Calibri" panose="020F0502020204030204" pitchFamily="34" charset="0"/>
              <a:sym typeface="Wingdings" pitchFamily="2" charset="2"/>
            </a:endParaRPr>
          </a:p>
          <a:p>
            <a:pPr eaLnBrk="0" hangingPunct="0"/>
            <a:r>
              <a:rPr lang="en-US" sz="3200" b="1" dirty="0">
                <a:latin typeface="Calibri" panose="020F0502020204030204" pitchFamily="34" charset="0"/>
                <a:sym typeface="Wingdings" pitchFamily="2" charset="2"/>
              </a:rPr>
              <a:t>SCPs </a:t>
            </a:r>
            <a:r>
              <a:rPr lang="en-US" sz="3200" dirty="0">
                <a:latin typeface="Calibri" panose="020F0502020204030204" pitchFamily="34" charset="0"/>
                <a:sym typeface="Wingdings" pitchFamily="2" charset="2"/>
              </a:rPr>
              <a:t>are controls for potential hazards associated with the processing environments or personnel</a:t>
            </a:r>
            <a:endParaRPr lang="en-US" sz="2800" dirty="0">
              <a:latin typeface="Calibri" panose="020F0502020204030204" pitchFamily="34" charset="0"/>
              <a:sym typeface="Wingdings" pitchFamily="2" charset="2"/>
            </a:endParaRPr>
          </a:p>
        </p:txBody>
      </p:sp>
      <p:sp>
        <p:nvSpPr>
          <p:cNvPr id="5" name="TextBox 4">
            <a:extLst>
              <a:ext uri="{FF2B5EF4-FFF2-40B4-BE49-F238E27FC236}">
                <a16:creationId xmlns:a16="http://schemas.microsoft.com/office/drawing/2014/main" id="{9C88C48D-EFBF-4309-800D-CEDE60BD7CEF}"/>
              </a:ext>
            </a:extLst>
          </p:cNvPr>
          <p:cNvSpPr txBox="1"/>
          <p:nvPr/>
        </p:nvSpPr>
        <p:spPr>
          <a:xfrm>
            <a:off x="434009" y="381000"/>
            <a:ext cx="8153400" cy="769441"/>
          </a:xfrm>
          <a:prstGeom prst="rect">
            <a:avLst/>
          </a:prstGeom>
          <a:solidFill>
            <a:schemeClr val="bg1"/>
          </a:solidFill>
        </p:spPr>
        <p:txBody>
          <a:bodyPr wrap="square" rtlCol="0">
            <a:spAutoFit/>
          </a:bodyPr>
          <a:lstStyle/>
          <a:p>
            <a:pPr algn="ctr"/>
            <a:r>
              <a:rPr lang="en-US" sz="4400" dirty="0">
                <a:solidFill>
                  <a:srgbClr val="C00000"/>
                </a:solidFill>
                <a:latin typeface="Calibri" panose="020F0502020204030204" pitchFamily="34" charset="0"/>
              </a:rPr>
              <a:t>When to monitor as CCP or SCP ?</a:t>
            </a:r>
          </a:p>
        </p:txBody>
      </p:sp>
    </p:spTree>
    <p:extLst>
      <p:ext uri="{BB962C8B-B14F-4D97-AF65-F5344CB8AC3E}">
        <p14:creationId xmlns:p14="http://schemas.microsoft.com/office/powerpoint/2010/main" val="260045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88C48D-EFBF-4309-800D-CEDE60BD7CEF}"/>
              </a:ext>
            </a:extLst>
          </p:cNvPr>
          <p:cNvSpPr txBox="1"/>
          <p:nvPr/>
        </p:nvSpPr>
        <p:spPr>
          <a:xfrm>
            <a:off x="434009" y="381000"/>
            <a:ext cx="8153400" cy="769441"/>
          </a:xfrm>
          <a:prstGeom prst="rect">
            <a:avLst/>
          </a:prstGeom>
          <a:solidFill>
            <a:schemeClr val="bg1"/>
          </a:solidFill>
        </p:spPr>
        <p:txBody>
          <a:bodyPr wrap="square" rtlCol="0">
            <a:spAutoFit/>
          </a:bodyPr>
          <a:lstStyle/>
          <a:p>
            <a:pPr algn="ctr"/>
            <a:r>
              <a:rPr lang="en-US" sz="4400" dirty="0">
                <a:solidFill>
                  <a:srgbClr val="C00000"/>
                </a:solidFill>
                <a:latin typeface="Calibri" panose="020F0502020204030204" pitchFamily="34" charset="0"/>
              </a:rPr>
              <a:t>When to monitor as CCP or SCP ?</a:t>
            </a:r>
          </a:p>
        </p:txBody>
      </p:sp>
      <p:sp>
        <p:nvSpPr>
          <p:cNvPr id="7" name="Text Box 2">
            <a:extLst>
              <a:ext uri="{FF2B5EF4-FFF2-40B4-BE49-F238E27FC236}">
                <a16:creationId xmlns:a16="http://schemas.microsoft.com/office/drawing/2014/main" id="{00BC0F47-745E-4538-848C-6C544214A2EC}"/>
              </a:ext>
            </a:extLst>
          </p:cNvPr>
          <p:cNvSpPr txBox="1">
            <a:spLocks noChangeArrowheads="1"/>
          </p:cNvSpPr>
          <p:nvPr/>
        </p:nvSpPr>
        <p:spPr bwMode="auto">
          <a:xfrm>
            <a:off x="495300" y="1170319"/>
            <a:ext cx="8153399" cy="5459081"/>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r>
              <a:rPr lang="en-US" sz="3200" b="1" dirty="0">
                <a:latin typeface="Calibri" panose="020F0502020204030204" pitchFamily="34" charset="0"/>
                <a:sym typeface="Wingdings" pitchFamily="2" charset="2"/>
              </a:rPr>
              <a:t>EXAMPLES for comparison</a:t>
            </a:r>
            <a:endParaRPr lang="en-US" sz="2800" dirty="0">
              <a:latin typeface="Calibri" panose="020F0502020204030204" pitchFamily="34" charset="0"/>
              <a:sym typeface="Wingdings" pitchFamily="2" charset="2"/>
            </a:endParaRPr>
          </a:p>
        </p:txBody>
      </p:sp>
      <p:graphicFrame>
        <p:nvGraphicFramePr>
          <p:cNvPr id="6" name="Group 177">
            <a:extLst>
              <a:ext uri="{FF2B5EF4-FFF2-40B4-BE49-F238E27FC236}">
                <a16:creationId xmlns:a16="http://schemas.microsoft.com/office/drawing/2014/main" id="{835C68E3-D703-476C-A1A1-B4726E92F481}"/>
              </a:ext>
            </a:extLst>
          </p:cNvPr>
          <p:cNvGraphicFramePr>
            <a:graphicFrameLocks noGrp="1"/>
          </p:cNvGraphicFramePr>
          <p:nvPr>
            <p:extLst>
              <p:ext uri="{D42A27DB-BD31-4B8C-83A1-F6EECF244321}">
                <p14:modId xmlns:p14="http://schemas.microsoft.com/office/powerpoint/2010/main" val="4092350777"/>
              </p:ext>
            </p:extLst>
          </p:nvPr>
        </p:nvGraphicFramePr>
        <p:xfrm>
          <a:off x="624508" y="1779918"/>
          <a:ext cx="7909892" cy="4663682"/>
        </p:xfrm>
        <a:graphic>
          <a:graphicData uri="http://schemas.openxmlformats.org/drawingml/2006/table">
            <a:tbl>
              <a:tblPr/>
              <a:tblGrid>
                <a:gridCol w="2063988">
                  <a:extLst>
                    <a:ext uri="{9D8B030D-6E8A-4147-A177-3AD203B41FA5}">
                      <a16:colId xmlns:a16="http://schemas.microsoft.com/office/drawing/2014/main" val="20000"/>
                    </a:ext>
                  </a:extLst>
                </a:gridCol>
                <a:gridCol w="272170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5418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rPr>
                        <a:t>Hazard</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rPr>
                        <a:t>Control</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rPr>
                        <a:t>Record</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62685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Histamine</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Time &amp; temperature of scrombroid fish</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Product </a:t>
                      </a:r>
                      <a:br>
                        <a:rPr kumimoji="0" lang="en-US" sz="1600" b="0" i="0" u="none" strike="noStrike" cap="none" normalizeH="0" baseline="0" dirty="0">
                          <a:ln>
                            <a:noFill/>
                          </a:ln>
                          <a:solidFill>
                            <a:schemeClr val="tx1"/>
                          </a:solidFill>
                          <a:effectLst/>
                          <a:latin typeface="Arial" panose="020B0604020202020204" pitchFamily="34" charset="0"/>
                        </a:rPr>
                      </a:br>
                      <a:r>
                        <a:rPr kumimoji="0" lang="en-US" sz="1600" b="0" i="0" u="none" strike="noStrike" cap="none" normalizeH="0" baseline="0" dirty="0">
                          <a:ln>
                            <a:noFill/>
                          </a:ln>
                          <a:solidFill>
                            <a:schemeClr val="tx1"/>
                          </a:solidFill>
                          <a:effectLst/>
                          <a:latin typeface="Arial" panose="020B0604020202020204" pitchFamily="34" charset="0"/>
                        </a:rPr>
                        <a:t>specific</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CCP</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685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Pathogen Survival</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Time &amp; temperature for smoking fish</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Processing </a:t>
                      </a:r>
                      <a:br>
                        <a:rPr kumimoji="0" lang="en-US" sz="1600" b="0" i="0" u="none" strike="noStrike" cap="none" normalizeH="0" baseline="0" dirty="0">
                          <a:ln>
                            <a:noFill/>
                          </a:ln>
                          <a:solidFill>
                            <a:schemeClr val="tx1"/>
                          </a:solidFill>
                          <a:effectLst/>
                          <a:latin typeface="Arial" panose="020B0604020202020204" pitchFamily="34" charset="0"/>
                        </a:rPr>
                      </a:br>
                      <a:r>
                        <a:rPr kumimoji="0" lang="en-US" sz="1600" b="0" i="0" u="none" strike="noStrike" cap="none" normalizeH="0" baseline="0" dirty="0">
                          <a:ln>
                            <a:noFill/>
                          </a:ln>
                          <a:solidFill>
                            <a:schemeClr val="tx1"/>
                          </a:solidFill>
                          <a:effectLst/>
                          <a:latin typeface="Arial" panose="020B0604020202020204" pitchFamily="34" charset="0"/>
                        </a:rPr>
                        <a:t>step</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CCP</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685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Contamination with pathogens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Wash hands before touching product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Personnel</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Sanitation</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88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Contamination with pathogens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Limit employee movement between raw and cooked areas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Personnel</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 Sanitation</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108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Contamination with pathogens</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Clean and sanitize food contact surfaces</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Plant environment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Sanitation</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848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Chemical contamination</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Use only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food-grade grease</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Plant environment</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rPr>
                        <a:t>Sanitation</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744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10659-4CCA-408E-9F99-0104E725B513}"/>
              </a:ext>
            </a:extLst>
          </p:cNvPr>
          <p:cNvSpPr/>
          <p:nvPr/>
        </p:nvSpPr>
        <p:spPr>
          <a:xfrm>
            <a:off x="206959" y="354712"/>
            <a:ext cx="9296400" cy="1200329"/>
          </a:xfrm>
          <a:prstGeom prst="rect">
            <a:avLst/>
          </a:prstGeom>
        </p:spPr>
        <p:txBody>
          <a:bodyPr wrap="square">
            <a:spAutoFit/>
          </a:bodyPr>
          <a:lstStyle/>
          <a:p>
            <a:r>
              <a:rPr lang="en-US" sz="3600" b="1" dirty="0">
                <a:solidFill>
                  <a:srgbClr val="00B489"/>
                </a:solidFill>
                <a:latin typeface="Calibri" panose="020F0502020204030204" pitchFamily="34" charset="0"/>
              </a:rPr>
              <a:t>3.  Provides Background Information for </a:t>
            </a:r>
            <a:br>
              <a:rPr lang="en-US" sz="3600" b="1" dirty="0">
                <a:solidFill>
                  <a:srgbClr val="00B489"/>
                </a:solidFill>
                <a:latin typeface="Calibri" panose="020F0502020204030204" pitchFamily="34" charset="0"/>
              </a:rPr>
            </a:br>
            <a:r>
              <a:rPr lang="en-US" sz="3600" b="1" dirty="0">
                <a:solidFill>
                  <a:srgbClr val="00B489"/>
                </a:solidFill>
                <a:latin typeface="Calibri" panose="020F0502020204030204" pitchFamily="34" charset="0"/>
              </a:rPr>
              <a:t>     each of the 8 Key Sanitation Conditions</a:t>
            </a:r>
            <a:endParaRPr lang="en-US" sz="4000" b="1" dirty="0">
              <a:solidFill>
                <a:srgbClr val="00B489"/>
              </a:solidFill>
            </a:endParaRPr>
          </a:p>
        </p:txBody>
      </p:sp>
      <p:pic>
        <p:nvPicPr>
          <p:cNvPr id="2" name="Picture 1">
            <a:extLst>
              <a:ext uri="{FF2B5EF4-FFF2-40B4-BE49-F238E27FC236}">
                <a16:creationId xmlns:a16="http://schemas.microsoft.com/office/drawing/2014/main" id="{A16B2172-C9D8-4B2A-A25E-04459A70C08F}"/>
              </a:ext>
            </a:extLst>
          </p:cNvPr>
          <p:cNvPicPr>
            <a:picLocks noChangeAspect="1"/>
          </p:cNvPicPr>
          <p:nvPr/>
        </p:nvPicPr>
        <p:blipFill>
          <a:blip r:embed="rId2"/>
          <a:stretch>
            <a:fillRect/>
          </a:stretch>
        </p:blipFill>
        <p:spPr>
          <a:xfrm>
            <a:off x="609600" y="1676400"/>
            <a:ext cx="4136788" cy="4766568"/>
          </a:xfrm>
          <a:prstGeom prst="rect">
            <a:avLst/>
          </a:prstGeom>
        </p:spPr>
      </p:pic>
      <p:sp>
        <p:nvSpPr>
          <p:cNvPr id="4" name="TextBox 3">
            <a:extLst>
              <a:ext uri="{FF2B5EF4-FFF2-40B4-BE49-F238E27FC236}">
                <a16:creationId xmlns:a16="http://schemas.microsoft.com/office/drawing/2014/main" id="{8D8215F8-02FF-4E01-9238-00F6024BC957}"/>
              </a:ext>
            </a:extLst>
          </p:cNvPr>
          <p:cNvSpPr txBox="1"/>
          <p:nvPr/>
        </p:nvSpPr>
        <p:spPr>
          <a:xfrm>
            <a:off x="5105400" y="1905000"/>
            <a:ext cx="3810000" cy="4401205"/>
          </a:xfrm>
          <a:prstGeom prst="rect">
            <a:avLst/>
          </a:prstGeom>
          <a:noFill/>
        </p:spPr>
        <p:txBody>
          <a:bodyPr wrap="square" rtlCol="0">
            <a:spAutoFit/>
          </a:bodyPr>
          <a:lstStyle/>
          <a:p>
            <a:r>
              <a:rPr lang="en-US" sz="2800" dirty="0">
                <a:latin typeface="Calibri" panose="020F0502020204030204" pitchFamily="34" charset="0"/>
              </a:rPr>
              <a:t>The SCP training manual has a chapter for each of the 8 key sanitary conditions </a:t>
            </a:r>
          </a:p>
          <a:p>
            <a:endParaRPr lang="en-US" sz="2800" dirty="0">
              <a:latin typeface="Calibri" panose="020F0502020204030204" pitchFamily="34" charset="0"/>
            </a:endParaRPr>
          </a:p>
          <a:p>
            <a:endParaRPr lang="en-US" sz="2800" dirty="0">
              <a:latin typeface="Calibri" panose="020F0502020204030204" pitchFamily="34" charset="0"/>
            </a:endParaRPr>
          </a:p>
          <a:p>
            <a:r>
              <a:rPr lang="en-US" sz="2800" dirty="0">
                <a:latin typeface="Calibri" panose="020F0502020204030204" pitchFamily="34" charset="0"/>
              </a:rPr>
              <a:t>Each chapter contains background information about the key sanitary conditions</a:t>
            </a:r>
          </a:p>
        </p:txBody>
      </p:sp>
      <p:sp>
        <p:nvSpPr>
          <p:cNvPr id="5" name="Rectangle 4">
            <a:extLst>
              <a:ext uri="{FF2B5EF4-FFF2-40B4-BE49-F238E27FC236}">
                <a16:creationId xmlns:a16="http://schemas.microsoft.com/office/drawing/2014/main" id="{60F65974-9945-42C3-98BE-D3A5D65553F0}"/>
              </a:ext>
            </a:extLst>
          </p:cNvPr>
          <p:cNvSpPr/>
          <p:nvPr/>
        </p:nvSpPr>
        <p:spPr>
          <a:xfrm>
            <a:off x="609600" y="1828800"/>
            <a:ext cx="990600" cy="228600"/>
          </a:xfrm>
          <a:prstGeom prst="rect">
            <a:avLst/>
          </a:prstGeom>
          <a:solidFill>
            <a:srgbClr val="00B48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4AB7B9-AAA0-43CD-A68F-BD23AE90D7B6}"/>
              </a:ext>
            </a:extLst>
          </p:cNvPr>
          <p:cNvPicPr>
            <a:picLocks noChangeAspect="1"/>
          </p:cNvPicPr>
          <p:nvPr/>
        </p:nvPicPr>
        <p:blipFill>
          <a:blip r:embed="rId3"/>
          <a:stretch>
            <a:fillRect/>
          </a:stretch>
        </p:blipFill>
        <p:spPr>
          <a:xfrm>
            <a:off x="7848600" y="3200400"/>
            <a:ext cx="868853" cy="1152175"/>
          </a:xfrm>
          <a:prstGeom prst="rect">
            <a:avLst/>
          </a:prstGeom>
          <a:ln w="15875">
            <a:solidFill>
              <a:schemeClr val="tx1"/>
            </a:solidFill>
          </a:ln>
        </p:spPr>
      </p:pic>
    </p:spTree>
    <p:extLst>
      <p:ext uri="{BB962C8B-B14F-4D97-AF65-F5344CB8AC3E}">
        <p14:creationId xmlns:p14="http://schemas.microsoft.com/office/powerpoint/2010/main" val="385017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8" name="TextBox 7">
            <a:extLst>
              <a:ext uri="{FF2B5EF4-FFF2-40B4-BE49-F238E27FC236}">
                <a16:creationId xmlns:a16="http://schemas.microsoft.com/office/drawing/2014/main" id="{4864D1E0-8FE0-4CEF-B187-F6F5FE18D8CF}"/>
              </a:ext>
            </a:extLst>
          </p:cNvPr>
          <p:cNvSpPr txBox="1"/>
          <p:nvPr/>
        </p:nvSpPr>
        <p:spPr>
          <a:xfrm>
            <a:off x="1695855" y="594925"/>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grpSp>
        <p:nvGrpSpPr>
          <p:cNvPr id="3" name="Group 2">
            <a:extLst>
              <a:ext uri="{FF2B5EF4-FFF2-40B4-BE49-F238E27FC236}">
                <a16:creationId xmlns:a16="http://schemas.microsoft.com/office/drawing/2014/main" id="{EB6AC2DD-8910-4594-A925-E6E0AAEC19DA}"/>
              </a:ext>
            </a:extLst>
          </p:cNvPr>
          <p:cNvGrpSpPr/>
          <p:nvPr/>
        </p:nvGrpSpPr>
        <p:grpSpPr>
          <a:xfrm>
            <a:off x="609600" y="2110048"/>
            <a:ext cx="8305800" cy="3662541"/>
            <a:chOff x="609600" y="2110048"/>
            <a:chExt cx="8305800" cy="3662541"/>
          </a:xfrm>
        </p:grpSpPr>
        <p:sp>
          <p:nvSpPr>
            <p:cNvPr id="5" name="TextBox 4">
              <a:extLst>
                <a:ext uri="{FF2B5EF4-FFF2-40B4-BE49-F238E27FC236}">
                  <a16:creationId xmlns:a16="http://schemas.microsoft.com/office/drawing/2014/main" id="{4C44ABB6-F398-42C7-81BD-3C91DCCDD088}"/>
                </a:ext>
              </a:extLst>
            </p:cNvPr>
            <p:cNvSpPr txBox="1"/>
            <p:nvPr/>
          </p:nvSpPr>
          <p:spPr>
            <a:xfrm>
              <a:off x="609600" y="2110048"/>
              <a:ext cx="8305800" cy="3662541"/>
            </a:xfrm>
            <a:prstGeom prst="rect">
              <a:avLst/>
            </a:prstGeom>
            <a:noFill/>
          </p:spPr>
          <p:txBody>
            <a:bodyPr wrap="square" rtlCol="0">
              <a:spAutoFit/>
            </a:bodyPr>
            <a:lstStyle/>
            <a:p>
              <a:r>
                <a:rPr lang="en-US" sz="3600" dirty="0">
                  <a:latin typeface="Calibri" panose="020F0502020204030204" pitchFamily="34" charset="0"/>
                </a:rPr>
                <a:t>Now that you understand WHY </a:t>
              </a:r>
              <a:br>
                <a:rPr lang="en-US" sz="3600" dirty="0">
                  <a:latin typeface="Calibri" panose="020F0502020204030204" pitchFamily="34" charset="0"/>
                </a:rPr>
              </a:br>
              <a:r>
                <a:rPr lang="en-US" sz="3600" dirty="0">
                  <a:latin typeface="Calibri" panose="020F0502020204030204" pitchFamily="34" charset="0"/>
                </a:rPr>
                <a:t>SCP training is important, </a:t>
              </a:r>
              <a:br>
                <a:rPr lang="en-US" sz="3600" dirty="0">
                  <a:latin typeface="Calibri" panose="020F0502020204030204" pitchFamily="34" charset="0"/>
                </a:rPr>
              </a:br>
              <a:r>
                <a:rPr lang="en-US" sz="3600" dirty="0">
                  <a:latin typeface="Calibri" panose="020F0502020204030204" pitchFamily="34" charset="0"/>
                </a:rPr>
                <a:t>and you anticipate the training </a:t>
              </a:r>
              <a:br>
                <a:rPr lang="en-US" sz="3600" dirty="0">
                  <a:latin typeface="Calibri" panose="020F0502020204030204" pitchFamily="34" charset="0"/>
                </a:rPr>
              </a:br>
              <a:r>
                <a:rPr lang="en-US" sz="3600" dirty="0">
                  <a:latin typeface="Calibri" panose="020F0502020204030204" pitchFamily="34" charset="0"/>
                </a:rPr>
                <a:t>approach by the Seafood HACCP Alliance</a:t>
              </a:r>
            </a:p>
            <a:p>
              <a:endParaRPr lang="en-US" sz="4400" dirty="0">
                <a:latin typeface="Calibri" panose="020F0502020204030204" pitchFamily="34" charset="0"/>
              </a:endParaRPr>
            </a:p>
            <a:p>
              <a:r>
                <a:rPr lang="en-US" sz="4400" dirty="0">
                  <a:latin typeface="Calibri" panose="020F0502020204030204" pitchFamily="34" charset="0"/>
                </a:rPr>
                <a:t>         Let the course begin !</a:t>
              </a:r>
            </a:p>
          </p:txBody>
        </p:sp>
        <p:pic>
          <p:nvPicPr>
            <p:cNvPr id="7" name="Picture 6" descr="Image result for SEAFOOD HACCP ALLIANCE">
              <a:extLst>
                <a:ext uri="{FF2B5EF4-FFF2-40B4-BE49-F238E27FC236}">
                  <a16:creationId xmlns:a16="http://schemas.microsoft.com/office/drawing/2014/main" id="{6733FE6E-0584-46C5-9879-DC742735D2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133680"/>
              <a:ext cx="1371600" cy="1523920"/>
            </a:xfrm>
            <a:prstGeom prst="rect">
              <a:avLst/>
            </a:prstGeom>
            <a:noFill/>
            <a:extLst/>
          </p:spPr>
        </p:pic>
      </p:grpSp>
    </p:spTree>
    <p:extLst>
      <p:ext uri="{BB962C8B-B14F-4D97-AF65-F5344CB8AC3E}">
        <p14:creationId xmlns:p14="http://schemas.microsoft.com/office/powerpoint/2010/main" val="396468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 name="TextBox 6">
            <a:extLst>
              <a:ext uri="{FF2B5EF4-FFF2-40B4-BE49-F238E27FC236}">
                <a16:creationId xmlns:a16="http://schemas.microsoft.com/office/drawing/2014/main" id="{B51009D1-DBEE-4432-8403-8ACB324D7B0C}"/>
              </a:ext>
            </a:extLst>
          </p:cNvPr>
          <p:cNvSpPr txBox="1"/>
          <p:nvPr/>
        </p:nvSpPr>
        <p:spPr>
          <a:xfrm>
            <a:off x="4754063" y="4429657"/>
            <a:ext cx="4459934" cy="1135639"/>
          </a:xfrm>
          <a:prstGeom prst="rect">
            <a:avLst/>
          </a:prstGeom>
        </p:spPr>
        <p:txBody>
          <a:bodyPr vert="horz" lIns="91440" tIns="45720" rIns="91440" bIns="45720" rtlCol="0" anchor="t">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Times New Roman"/>
                <a:ea typeface="+mn-ea"/>
                <a:cs typeface="+mn-cs"/>
              </a:rPr>
              <a:t>Sanitation Control Procedures</a:t>
            </a:r>
          </a:p>
        </p:txBody>
      </p:sp>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 name="Picture 1" descr="A screenshot of a cell phone&#10;&#10;Description automatically generated">
            <a:extLst>
              <a:ext uri="{FF2B5EF4-FFF2-40B4-BE49-F238E27FC236}">
                <a16:creationId xmlns:a16="http://schemas.microsoft.com/office/drawing/2014/main" id="{1378827A-F6D1-44CF-9ADA-1521F1899E2B}"/>
              </a:ext>
            </a:extLst>
          </p:cNvPr>
          <p:cNvPicPr>
            <a:picLocks noChangeAspect="1"/>
          </p:cNvPicPr>
          <p:nvPr/>
        </p:nvPicPr>
        <p:blipFill>
          <a:blip r:embed="rId3"/>
          <a:stretch>
            <a:fillRect/>
          </a:stretch>
        </p:blipFill>
        <p:spPr>
          <a:xfrm rot="21600000">
            <a:off x="186890" y="2339162"/>
            <a:ext cx="3397873" cy="4021153"/>
          </a:xfrm>
          <a:prstGeom prst="rect">
            <a:avLst/>
          </a:prstGeom>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99406E49-34E1-4D8E-99CE-801D8574BE03}"/>
              </a:ext>
            </a:extLst>
          </p:cNvPr>
          <p:cNvPicPr>
            <a:picLocks noChangeAspect="1"/>
          </p:cNvPicPr>
          <p:nvPr/>
        </p:nvPicPr>
        <p:blipFill>
          <a:blip r:embed="rId4"/>
          <a:stretch>
            <a:fillRect/>
          </a:stretch>
        </p:blipFill>
        <p:spPr>
          <a:xfrm>
            <a:off x="5270743" y="697106"/>
            <a:ext cx="2980742" cy="1047287"/>
          </a:xfrm>
          <a:prstGeom prst="rect">
            <a:avLst/>
          </a:prstGeom>
        </p:spPr>
      </p:pic>
    </p:spTree>
    <p:extLst>
      <p:ext uri="{BB962C8B-B14F-4D97-AF65-F5344CB8AC3E}">
        <p14:creationId xmlns:p14="http://schemas.microsoft.com/office/powerpoint/2010/main" val="100353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1198719" y="1823740"/>
            <a:ext cx="6096000" cy="646331"/>
          </a:xfrm>
          <a:prstGeom prst="rect">
            <a:avLst/>
          </a:prstGeom>
          <a:noFill/>
        </p:spPr>
        <p:txBody>
          <a:bodyPr wrap="square" rtlCol="0">
            <a:spAutoFit/>
          </a:bodyPr>
          <a:lstStyle/>
          <a:p>
            <a:r>
              <a:rPr lang="en-US" sz="3600" dirty="0">
                <a:latin typeface="Calibri" panose="020F0502020204030204" pitchFamily="34" charset="0"/>
              </a:rPr>
              <a:t>Purpose for SCP training </a:t>
            </a:r>
          </a:p>
        </p:txBody>
      </p:sp>
      <p:sp>
        <p:nvSpPr>
          <p:cNvPr id="6" name="Text Box 2">
            <a:extLst>
              <a:ext uri="{FF2B5EF4-FFF2-40B4-BE49-F238E27FC236}">
                <a16:creationId xmlns:a16="http://schemas.microsoft.com/office/drawing/2014/main" id="{B28F9CAD-F672-40E5-96F6-FA3D3FCF49BF}"/>
              </a:ext>
            </a:extLst>
          </p:cNvPr>
          <p:cNvSpPr txBox="1">
            <a:spLocks noChangeArrowheads="1"/>
          </p:cNvSpPr>
          <p:nvPr/>
        </p:nvSpPr>
        <p:spPr bwMode="auto">
          <a:xfrm>
            <a:off x="1351119" y="2590800"/>
            <a:ext cx="5943600" cy="228265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endParaRPr>
          </a:p>
          <a:p>
            <a:pPr marL="457200" indent="-457200" eaLnBrk="0" hangingPunct="0"/>
            <a:r>
              <a:rPr lang="en-US" sz="2800" dirty="0">
                <a:latin typeface="Calibri" panose="020F0502020204030204" pitchFamily="34" charset="0"/>
                <a:sym typeface="Wingdings" pitchFamily="2" charset="2"/>
              </a:rPr>
              <a:t>Assist industry in developing and implementing SCPs as mandated by the FDA “Seafood HACCP Regulation (21 CFR, Part 123)</a:t>
            </a:r>
          </a:p>
        </p:txBody>
      </p:sp>
      <p:sp>
        <p:nvSpPr>
          <p:cNvPr id="8" name="TextBox 7">
            <a:extLst>
              <a:ext uri="{FF2B5EF4-FFF2-40B4-BE49-F238E27FC236}">
                <a16:creationId xmlns:a16="http://schemas.microsoft.com/office/drawing/2014/main" id="{4864D1E0-8FE0-4CEF-B187-F6F5FE18D8CF}"/>
              </a:ext>
            </a:extLst>
          </p:cNvPr>
          <p:cNvSpPr txBox="1"/>
          <p:nvPr/>
        </p:nvSpPr>
        <p:spPr>
          <a:xfrm>
            <a:off x="1695855" y="594925"/>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pic>
        <p:nvPicPr>
          <p:cNvPr id="7" name="Picture 4" descr="05-fda-hazards-guide">
            <a:extLst>
              <a:ext uri="{FF2B5EF4-FFF2-40B4-BE49-F238E27FC236}">
                <a16:creationId xmlns:a16="http://schemas.microsoft.com/office/drawing/2014/main" id="{5CA28027-BB7F-4690-82D9-B5683937F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9939">
            <a:off x="6174456" y="4389217"/>
            <a:ext cx="1851254" cy="240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4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990600"/>
            <a:ext cx="8458200" cy="5334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2800" b="1" dirty="0">
              <a:latin typeface="Arial" charset="0"/>
            </a:endParaRPr>
          </a:p>
          <a:p>
            <a:pPr marL="457200" indent="-457200" eaLnBrk="0" hangingPunct="0"/>
            <a:r>
              <a:rPr lang="en-US" sz="2800" b="1" dirty="0">
                <a:latin typeface="Arial" charset="0"/>
              </a:rPr>
              <a:t>1-1.	   Key Sanitation condition No. 1:</a:t>
            </a:r>
            <a:endParaRPr lang="en-US" sz="2800" b="1"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Safe supply for water that contacts food and food contact surfaces;</a:t>
            </a:r>
          </a:p>
          <a:p>
            <a:pPr marL="457200" indent="-457200"/>
            <a:endParaRPr lang="en-US" sz="2800" dirty="0">
              <a:latin typeface="Arial" charset="0"/>
              <a:sym typeface="Wingdings" pitchFamily="2" charset="2"/>
            </a:endParaRPr>
          </a:p>
          <a:p>
            <a:pPr marL="457200" indent="-457200"/>
            <a:r>
              <a:rPr lang="en-US" sz="2800" dirty="0">
                <a:latin typeface="Arial" charset="0"/>
                <a:sym typeface="Wingdings" pitchFamily="2" charset="2"/>
              </a:rPr>
              <a:t> Safe water supply for production of ice; and </a:t>
            </a:r>
          </a:p>
          <a:p>
            <a:pPr marL="457200" indent="-45720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No cross-connections between potable and </a:t>
            </a:r>
            <a:br>
              <a:rPr lang="en-US" sz="2800" dirty="0">
                <a:latin typeface="Arial" charset="0"/>
                <a:sym typeface="Wingdings" pitchFamily="2" charset="2"/>
              </a:rPr>
            </a:br>
            <a:r>
              <a:rPr lang="en-US" sz="2800" dirty="0">
                <a:latin typeface="Arial" charset="0"/>
                <a:sym typeface="Wingdings" pitchFamily="2" charset="2"/>
              </a:rPr>
              <a:t>non-potable water</a:t>
            </a:r>
          </a:p>
        </p:txBody>
      </p:sp>
      <p:pic>
        <p:nvPicPr>
          <p:cNvPr id="25603" name="Picture 3"/>
          <p:cNvPicPr>
            <a:picLocks noChangeAspect="1" noChangeArrowheads="1"/>
          </p:cNvPicPr>
          <p:nvPr/>
        </p:nvPicPr>
        <p:blipFill>
          <a:blip r:embed="rId2" cstate="print"/>
          <a:srcRect/>
          <a:stretch>
            <a:fillRect/>
          </a:stretch>
        </p:blipFill>
        <p:spPr bwMode="auto">
          <a:xfrm>
            <a:off x="5486400" y="5029200"/>
            <a:ext cx="1879600" cy="1114425"/>
          </a:xfrm>
          <a:prstGeom prst="rect">
            <a:avLst/>
          </a:prstGeom>
          <a:noFill/>
          <a:ln w="9525">
            <a:noFill/>
            <a:miter lim="800000"/>
            <a:headEnd/>
            <a:tailEnd/>
          </a:ln>
          <a:effectLst/>
        </p:spPr>
      </p:pic>
    </p:spTree>
    <p:extLst>
      <p:ext uri="{BB962C8B-B14F-4D97-AF65-F5344CB8AC3E}">
        <p14:creationId xmlns:p14="http://schemas.microsoft.com/office/powerpoint/2010/main" val="388290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685800"/>
            <a:ext cx="8534400" cy="5334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600" b="1" dirty="0">
              <a:latin typeface="Arial" charset="0"/>
            </a:endParaRPr>
          </a:p>
          <a:p>
            <a:pPr marL="457200" indent="-457200" eaLnBrk="0" hangingPunct="0"/>
            <a:r>
              <a:rPr lang="en-US" sz="2800" b="1" dirty="0">
                <a:latin typeface="Arial" charset="0"/>
              </a:rPr>
              <a:t>1-2.  Water is one of the most important</a:t>
            </a:r>
            <a:br>
              <a:rPr lang="en-US" sz="2800" b="1" dirty="0">
                <a:latin typeface="Arial" charset="0"/>
              </a:rPr>
            </a:br>
            <a:r>
              <a:rPr lang="en-US" sz="2800" b="1" dirty="0">
                <a:latin typeface="Arial" charset="0"/>
              </a:rPr>
              <a:t>    components of a seafood establishment</a:t>
            </a:r>
            <a:br>
              <a:rPr lang="en-US" sz="2800" b="1" dirty="0">
                <a:latin typeface="Arial" charset="0"/>
              </a:rPr>
            </a:br>
            <a:r>
              <a:rPr lang="en-US" sz="2800" b="1" dirty="0">
                <a:latin typeface="Arial" charset="0"/>
              </a:rPr>
              <a:t>    since it is used:</a:t>
            </a:r>
            <a:endParaRPr lang="en-US" sz="2800" dirty="0">
              <a:latin typeface="Arial" charset="0"/>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As an ingredient;</a:t>
            </a:r>
          </a:p>
          <a:p>
            <a:pPr marL="457200" indent="-457200"/>
            <a:r>
              <a:rPr lang="en-US" sz="2800" dirty="0">
                <a:latin typeface="Arial" charset="0"/>
                <a:sym typeface="Wingdings" pitchFamily="2" charset="2"/>
              </a:rPr>
              <a:t> To convey or transport products;</a:t>
            </a:r>
          </a:p>
          <a:p>
            <a:pPr marL="457200" indent="-457200"/>
            <a:r>
              <a:rPr lang="en-US" sz="2800" dirty="0">
                <a:latin typeface="Arial" charset="0"/>
                <a:sym typeface="Wingdings" pitchFamily="2" charset="2"/>
              </a:rPr>
              <a:t> To wash foods;</a:t>
            </a:r>
          </a:p>
          <a:p>
            <a:pPr marL="457200" indent="-457200" eaLnBrk="0" hangingPunct="0"/>
            <a:r>
              <a:rPr lang="en-US" sz="2800" dirty="0">
                <a:latin typeface="Arial" charset="0"/>
                <a:sym typeface="Wingdings" pitchFamily="2" charset="2"/>
              </a:rPr>
              <a:t> To make ice and glazed products;</a:t>
            </a:r>
          </a:p>
          <a:p>
            <a:pPr marL="457200" indent="-457200" eaLnBrk="0" hangingPunct="0"/>
            <a:r>
              <a:rPr lang="en-US" sz="2800" dirty="0">
                <a:latin typeface="Arial" charset="0"/>
                <a:sym typeface="Wingdings" pitchFamily="2" charset="2"/>
              </a:rPr>
              <a:t> To clean and sanitize facilities, utensils, containers and equipment; and</a:t>
            </a:r>
          </a:p>
          <a:p>
            <a:pPr marL="457200" indent="-457200" eaLnBrk="0" hangingPunct="0"/>
            <a:r>
              <a:rPr lang="en-US" sz="2800" dirty="0">
                <a:latin typeface="Arial" charset="0"/>
                <a:sym typeface="Wingdings" pitchFamily="2" charset="2"/>
              </a:rPr>
              <a:t> For drinking</a:t>
            </a:r>
          </a:p>
        </p:txBody>
      </p:sp>
      <p:pic>
        <p:nvPicPr>
          <p:cNvPr id="26627" name="Picture 3"/>
          <p:cNvPicPr>
            <a:picLocks noChangeAspect="1" noChangeArrowheads="1"/>
          </p:cNvPicPr>
          <p:nvPr/>
        </p:nvPicPr>
        <p:blipFill>
          <a:blip r:embed="rId2" cstate="print"/>
          <a:srcRect/>
          <a:stretch>
            <a:fillRect/>
          </a:stretch>
        </p:blipFill>
        <p:spPr bwMode="auto">
          <a:xfrm>
            <a:off x="6882388" y="2133600"/>
            <a:ext cx="1307638" cy="1981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1981200"/>
            <a:ext cx="8153400" cy="3657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r>
              <a:rPr lang="en-US" sz="2800" b="1" dirty="0">
                <a:latin typeface="Arial" charset="0"/>
                <a:sym typeface="Wingdings" pitchFamily="2" charset="2"/>
              </a:rPr>
              <a:t>1-3.  Common sources for water use in</a:t>
            </a:r>
            <a:br>
              <a:rPr lang="en-US" sz="2800" b="1" dirty="0">
                <a:latin typeface="Arial" charset="0"/>
                <a:sym typeface="Wingdings" pitchFamily="2" charset="2"/>
              </a:rPr>
            </a:br>
            <a:r>
              <a:rPr lang="en-US" sz="2800" b="1" dirty="0">
                <a:latin typeface="Arial" charset="0"/>
                <a:sym typeface="Wingdings" pitchFamily="2" charset="2"/>
              </a:rPr>
              <a:t>    seafood processing:</a:t>
            </a:r>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Municipal;</a:t>
            </a: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Private wells; and</a:t>
            </a: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Seawater</a:t>
            </a:r>
          </a:p>
        </p:txBody>
      </p:sp>
      <p:pic>
        <p:nvPicPr>
          <p:cNvPr id="28675" name="Picture 3" descr="F:\PFiles\MSOffice\Clipart\standard\stddir1\bd05149_.wmf"/>
          <p:cNvPicPr>
            <a:picLocks noChangeAspect="1" noChangeArrowheads="1"/>
          </p:cNvPicPr>
          <p:nvPr/>
        </p:nvPicPr>
        <p:blipFill>
          <a:blip r:embed="rId2" cstate="print"/>
          <a:srcRect/>
          <a:stretch>
            <a:fillRect/>
          </a:stretch>
        </p:blipFill>
        <p:spPr bwMode="auto">
          <a:xfrm>
            <a:off x="2133600" y="381000"/>
            <a:ext cx="3983038" cy="15160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838200"/>
            <a:ext cx="8077200" cy="3581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1-5.  Private water monitoring</a:t>
            </a:r>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Private water monitoring should be conducted</a:t>
            </a:r>
          </a:p>
          <a:p>
            <a:pPr eaLnBrk="0" hangingPunct="0"/>
            <a:r>
              <a:rPr lang="en-US" sz="2800" dirty="0">
                <a:latin typeface="Arial" charset="0"/>
                <a:sym typeface="Wingdings" pitchFamily="2" charset="2"/>
              </a:rPr>
              <a:t>before any new service is used for processing operations and then at least on a semi-annual basis or more frequently for suspect sources in accordance with state requirements.</a:t>
            </a:r>
          </a:p>
        </p:txBody>
      </p:sp>
      <p:pic>
        <p:nvPicPr>
          <p:cNvPr id="29701" name="Picture 5" descr="F:\PFiles\MSOffice\Clipart\standard\stddir3\in00299_.wmf"/>
          <p:cNvPicPr>
            <a:picLocks noChangeAspect="1" noChangeArrowheads="1"/>
          </p:cNvPicPr>
          <p:nvPr/>
        </p:nvPicPr>
        <p:blipFill>
          <a:blip r:embed="rId2" cstate="print"/>
          <a:srcRect/>
          <a:stretch>
            <a:fillRect/>
          </a:stretch>
        </p:blipFill>
        <p:spPr bwMode="auto">
          <a:xfrm flipH="1">
            <a:off x="4114800" y="3962400"/>
            <a:ext cx="3655073" cy="2590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914400"/>
            <a:ext cx="8229600" cy="3505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1-6.  Sea water monitoring</a:t>
            </a:r>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Monitoring for seawater safety in processing should be conducted more frequently than for land-based municipal or private sources. The guidelines should be in accordance with state requirements and locally approved testing labs.</a:t>
            </a:r>
          </a:p>
        </p:txBody>
      </p:sp>
      <p:pic>
        <p:nvPicPr>
          <p:cNvPr id="3" name="Picture 2">
            <a:extLst>
              <a:ext uri="{FF2B5EF4-FFF2-40B4-BE49-F238E27FC236}">
                <a16:creationId xmlns:a16="http://schemas.microsoft.com/office/drawing/2014/main" id="{DC4E8FFE-4873-4608-890B-D32A7DFF2703}"/>
              </a:ext>
            </a:extLst>
          </p:cNvPr>
          <p:cNvPicPr>
            <a:picLocks noChangeAspect="1"/>
          </p:cNvPicPr>
          <p:nvPr/>
        </p:nvPicPr>
        <p:blipFill>
          <a:blip r:embed="rId2"/>
          <a:stretch>
            <a:fillRect/>
          </a:stretch>
        </p:blipFill>
        <p:spPr>
          <a:xfrm>
            <a:off x="923540" y="4876800"/>
            <a:ext cx="7296920" cy="1219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381000"/>
            <a:ext cx="8534400" cy="6019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algn="ctr" eaLnBrk="0" hangingPunct="0"/>
            <a:endParaRPr lang="en-US" sz="1800" b="1" dirty="0">
              <a:latin typeface="Arial" charset="0"/>
              <a:sym typeface="Wingdings" pitchFamily="2" charset="2"/>
            </a:endParaRPr>
          </a:p>
          <a:p>
            <a:pPr marL="119063" indent="-119063" eaLnBrk="0" hangingPunct="0"/>
            <a:r>
              <a:rPr lang="en-US" b="1" dirty="0">
                <a:latin typeface="Arial" charset="0"/>
                <a:sym typeface="Wingdings" pitchFamily="2" charset="2"/>
              </a:rPr>
              <a:t>1-8.   EPA National Drinking Water Regulations for</a:t>
            </a:r>
            <a:br>
              <a:rPr lang="en-US" b="1" dirty="0">
                <a:latin typeface="Arial" charset="0"/>
                <a:sym typeface="Wingdings" pitchFamily="2" charset="2"/>
              </a:rPr>
            </a:br>
            <a:r>
              <a:rPr lang="en-US" b="1" dirty="0">
                <a:latin typeface="Arial" charset="0"/>
                <a:sym typeface="Wingdings" pitchFamily="2" charset="2"/>
              </a:rPr>
              <a:t>        Microorganisms</a:t>
            </a:r>
            <a:endParaRPr lang="en-US" dirty="0">
              <a:latin typeface="Arial" charset="0"/>
              <a:sym typeface="Wingdings" pitchFamily="2" charset="2"/>
            </a:endParaRPr>
          </a:p>
          <a:p>
            <a:pPr marL="457200" indent="-457200" eaLnBrk="0" hangingPunct="0"/>
            <a:endParaRPr lang="en-US" dirty="0">
              <a:latin typeface="Arial" charset="0"/>
              <a:sym typeface="Wingdings" pitchFamily="2" charset="2"/>
            </a:endParaRPr>
          </a:p>
          <a:p>
            <a:pPr marL="457200" indent="-457200" eaLnBrk="0" hangingPunct="0"/>
            <a:endParaRPr lang="en-US" dirty="0">
              <a:latin typeface="Arial" charset="0"/>
              <a:sym typeface="Wingdings" pitchFamily="2" charset="2"/>
            </a:endParaRPr>
          </a:p>
          <a:p>
            <a:pPr marL="457200" indent="-457200" eaLnBrk="0" hangingPunct="0"/>
            <a:r>
              <a:rPr lang="en-US" dirty="0">
                <a:latin typeface="Arial" charset="0"/>
                <a:sym typeface="Wingdings" pitchFamily="2" charset="2"/>
              </a:rPr>
              <a:t>			                     </a:t>
            </a:r>
            <a:r>
              <a:rPr lang="en-US" u="sng" dirty="0">
                <a:latin typeface="Arial" charset="0"/>
                <a:sym typeface="Wingdings" pitchFamily="2" charset="2"/>
              </a:rPr>
              <a:t>MCL Goal</a:t>
            </a:r>
            <a:r>
              <a:rPr lang="en-US" dirty="0">
                <a:latin typeface="Arial" charset="0"/>
                <a:sym typeface="Wingdings" pitchFamily="2" charset="2"/>
              </a:rPr>
              <a:t>	          </a:t>
            </a:r>
            <a:r>
              <a:rPr lang="en-US" u="sng" dirty="0">
                <a:latin typeface="Arial" charset="0"/>
                <a:sym typeface="Wingdings" pitchFamily="2" charset="2"/>
              </a:rPr>
              <a:t>MCL</a:t>
            </a:r>
            <a:r>
              <a:rPr lang="en-US" dirty="0">
                <a:latin typeface="Arial" charset="0"/>
                <a:sym typeface="Wingdings" pitchFamily="2" charset="2"/>
              </a:rPr>
              <a:t>*</a:t>
            </a:r>
          </a:p>
          <a:p>
            <a:pPr marL="457200" indent="-457200" eaLnBrk="0" hangingPunct="0"/>
            <a:r>
              <a:rPr lang="en-US" dirty="0">
                <a:latin typeface="Arial" charset="0"/>
                <a:sym typeface="Wingdings" pitchFamily="2" charset="2"/>
              </a:rPr>
              <a:t>Total coliforms (including	    zero	  	5%**</a:t>
            </a:r>
          </a:p>
          <a:p>
            <a:pPr marL="457200" indent="-457200" eaLnBrk="0" hangingPunct="0"/>
            <a:r>
              <a:rPr lang="en-US" dirty="0">
                <a:latin typeface="Arial" charset="0"/>
                <a:sym typeface="Wingdings" pitchFamily="2" charset="2"/>
              </a:rPr>
              <a:t>fecal coliforms &amp; </a:t>
            </a:r>
            <a:r>
              <a:rPr lang="en-US" i="1" dirty="0">
                <a:latin typeface="Arial" charset="0"/>
                <a:sym typeface="Wingdings" pitchFamily="2" charset="2"/>
              </a:rPr>
              <a:t>E. coli</a:t>
            </a:r>
            <a:r>
              <a:rPr lang="en-US" dirty="0">
                <a:latin typeface="Arial" charset="0"/>
                <a:sym typeface="Wingdings" pitchFamily="2" charset="2"/>
              </a:rPr>
              <a:t>)</a:t>
            </a:r>
          </a:p>
          <a:p>
            <a:pPr marL="457200" indent="-457200" eaLnBrk="0" hangingPunct="0"/>
            <a:endParaRPr lang="en-US" dirty="0">
              <a:latin typeface="Arial" charset="0"/>
              <a:sym typeface="Wingdings" pitchFamily="2" charset="2"/>
            </a:endParaRPr>
          </a:p>
          <a:p>
            <a:pPr marL="457200" indent="-457200" eaLnBrk="0" hangingPunct="0"/>
            <a:r>
              <a:rPr lang="en-US" dirty="0">
                <a:latin typeface="Arial" charset="0"/>
                <a:sym typeface="Wingdings" pitchFamily="2" charset="2"/>
              </a:rPr>
              <a:t>viruses (enteric)		    zero		99.99% killed or inactivated</a:t>
            </a:r>
          </a:p>
          <a:p>
            <a:pPr marL="457200" indent="-457200" eaLnBrk="0" hangingPunct="0"/>
            <a:endParaRPr lang="en-US" dirty="0">
              <a:latin typeface="Arial" charset="0"/>
              <a:sym typeface="Wingdings" pitchFamily="2" charset="2"/>
            </a:endParaRPr>
          </a:p>
          <a:p>
            <a:pPr marL="457200" indent="-457200" eaLnBrk="0" hangingPunct="0"/>
            <a:r>
              <a:rPr lang="en-US" i="1" dirty="0">
                <a:latin typeface="Arial" charset="0"/>
                <a:sym typeface="Wingdings" pitchFamily="2" charset="2"/>
              </a:rPr>
              <a:t>Giardia lamblia</a:t>
            </a:r>
            <a:r>
              <a:rPr lang="en-US" dirty="0">
                <a:latin typeface="Arial" charset="0"/>
                <a:sym typeface="Wingdings" pitchFamily="2" charset="2"/>
              </a:rPr>
              <a:t>		    zero		99.99% killed or inactivated</a:t>
            </a:r>
          </a:p>
          <a:p>
            <a:pPr marL="457200" indent="-457200" eaLnBrk="0" hangingPunct="0"/>
            <a:endParaRPr lang="en-US" dirty="0">
              <a:latin typeface="Arial" charset="0"/>
              <a:sym typeface="Wingdings" pitchFamily="2" charset="2"/>
            </a:endParaRPr>
          </a:p>
          <a:p>
            <a:pPr marL="457200" indent="-457200" eaLnBrk="0" hangingPunct="0"/>
            <a:r>
              <a:rPr lang="en-US" sz="3200" dirty="0">
                <a:latin typeface="Arial" charset="0"/>
                <a:sym typeface="Wingdings" pitchFamily="2" charset="2"/>
              </a:rPr>
              <a:t>* </a:t>
            </a:r>
            <a:r>
              <a:rPr lang="en-US" dirty="0">
                <a:latin typeface="Arial" charset="0"/>
                <a:sym typeface="Wingdings" pitchFamily="2" charset="2"/>
              </a:rPr>
              <a:t>See footnotes ____________</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629478"/>
            <a:ext cx="8229600" cy="4724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1-9.     Most common water source</a:t>
            </a:r>
          </a:p>
          <a:p>
            <a:pPr marL="457200" indent="-457200" algn="ctr" eaLnBrk="0" hangingPunct="0"/>
            <a:r>
              <a:rPr lang="en-US" sz="2800" b="1" dirty="0">
                <a:latin typeface="Arial" charset="0"/>
                <a:sym typeface="Wingdings" pitchFamily="2" charset="2"/>
              </a:rPr>
              <a:t>obtained from municipalities have:</a:t>
            </a:r>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High chemical and microbiological standards;</a:t>
            </a: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Been purified or treated; and</a:t>
            </a: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Been tested on a pre-determined schedule</a:t>
            </a:r>
            <a:r>
              <a:rPr lang="en-US" sz="1800" dirty="0">
                <a:latin typeface="Arial" charset="0"/>
                <a:sym typeface="Wingdings" pitchFamily="2" charset="2"/>
              </a:rPr>
              <a:t>.</a:t>
            </a:r>
          </a:p>
        </p:txBody>
      </p:sp>
      <p:pic>
        <p:nvPicPr>
          <p:cNvPr id="32771" name="Picture 3"/>
          <p:cNvPicPr>
            <a:picLocks noChangeAspect="1" noChangeArrowheads="1"/>
          </p:cNvPicPr>
          <p:nvPr/>
        </p:nvPicPr>
        <p:blipFill>
          <a:blip r:embed="rId2" cstate="print"/>
          <a:srcRect/>
          <a:stretch>
            <a:fillRect/>
          </a:stretch>
        </p:blipFill>
        <p:spPr bwMode="auto">
          <a:xfrm>
            <a:off x="2133600" y="5181600"/>
            <a:ext cx="4191000" cy="13890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533400"/>
            <a:ext cx="8382000" cy="47434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1-10.  </a:t>
            </a:r>
            <a:r>
              <a:rPr lang="en-US" b="1" dirty="0">
                <a:latin typeface="Arial" charset="0"/>
                <a:sym typeface="Wingdings" pitchFamily="2" charset="2"/>
              </a:rPr>
              <a:t>Chemical and microbiological contamination </a:t>
            </a:r>
            <a:br>
              <a:rPr lang="en-US" b="1" dirty="0">
                <a:latin typeface="Arial" charset="0"/>
                <a:sym typeface="Wingdings" pitchFamily="2" charset="2"/>
              </a:rPr>
            </a:br>
            <a:r>
              <a:rPr lang="en-US" b="1" dirty="0">
                <a:latin typeface="Arial" charset="0"/>
                <a:sym typeface="Wingdings" pitchFamily="2" charset="2"/>
              </a:rPr>
              <a:t>       of well water can occur due to:</a:t>
            </a:r>
            <a:endParaRPr lang="en-US"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Flood or heavy rains;</a:t>
            </a: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Location too close to cesspools, septic tanks, </a:t>
            </a:r>
          </a:p>
          <a:p>
            <a:pPr marL="457200" indent="-457200" eaLnBrk="0" hangingPunct="0"/>
            <a:r>
              <a:rPr lang="en-US" sz="2800" dirty="0">
                <a:latin typeface="Arial" charset="0"/>
                <a:sym typeface="Wingdings" pitchFamily="2" charset="2"/>
              </a:rPr>
              <a:t>     agricultural sites, or associated drainage field; </a:t>
            </a:r>
            <a:br>
              <a:rPr lang="en-US" sz="2800" dirty="0">
                <a:latin typeface="Arial" charset="0"/>
                <a:sym typeface="Wingdings" pitchFamily="2" charset="2"/>
              </a:rPr>
            </a:br>
            <a:r>
              <a:rPr lang="en-US" sz="2800" dirty="0">
                <a:latin typeface="Arial" charset="0"/>
                <a:sym typeface="Wingdings" pitchFamily="2" charset="2"/>
              </a:rPr>
              <a:t>or</a:t>
            </a:r>
          </a:p>
          <a:p>
            <a:pPr marL="457200" indent="-457200" eaLnBrk="0" hangingPunct="0"/>
            <a:r>
              <a:rPr lang="en-US" sz="2800" dirty="0">
                <a:latin typeface="Arial" charset="0"/>
                <a:sym typeface="Wingdings" pitchFamily="2" charset="2"/>
              </a:rPr>
              <a:t> Cracked or improperly sealed well </a:t>
            </a:r>
            <a:br>
              <a:rPr lang="en-US" sz="2800" dirty="0">
                <a:latin typeface="Arial" charset="0"/>
                <a:sym typeface="Wingdings" pitchFamily="2" charset="2"/>
              </a:rPr>
            </a:br>
            <a:r>
              <a:rPr lang="en-US" sz="2800" dirty="0">
                <a:latin typeface="Arial" charset="0"/>
                <a:sym typeface="Wingdings" pitchFamily="2" charset="2"/>
              </a:rPr>
              <a:t>casing or liners.</a:t>
            </a:r>
          </a:p>
        </p:txBody>
      </p:sp>
      <p:pic>
        <p:nvPicPr>
          <p:cNvPr id="33796" name="Picture 4" descr="E:\IMAGES.WMF\HOM_HOUS\IMPROVE\H_HIM217.WMF"/>
          <p:cNvPicPr>
            <a:picLocks noChangeAspect="1" noChangeArrowheads="1"/>
          </p:cNvPicPr>
          <p:nvPr/>
        </p:nvPicPr>
        <p:blipFill>
          <a:blip r:embed="rId2" cstate="print"/>
          <a:srcRect/>
          <a:stretch>
            <a:fillRect/>
          </a:stretch>
        </p:blipFill>
        <p:spPr bwMode="auto">
          <a:xfrm>
            <a:off x="6553200" y="4191000"/>
            <a:ext cx="1752600" cy="242234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838200"/>
            <a:ext cx="7924800" cy="5181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1-11.       World Health Organization’s</a:t>
            </a:r>
            <a:br>
              <a:rPr lang="en-US" sz="2800" b="1" dirty="0">
                <a:latin typeface="Arial" charset="0"/>
                <a:sym typeface="Wingdings" pitchFamily="2" charset="2"/>
              </a:rPr>
            </a:br>
            <a:r>
              <a:rPr lang="en-US" sz="2800" b="1" dirty="0">
                <a:latin typeface="Arial" charset="0"/>
                <a:sym typeface="Wingdings" pitchFamily="2" charset="2"/>
              </a:rPr>
              <a:t>           recommendations:</a:t>
            </a:r>
            <a:endParaRPr lang="en-US" sz="2800" dirty="0">
              <a:latin typeface="Arial" charset="0"/>
              <a:sym typeface="Wingdings" pitchFamily="2" charset="2"/>
            </a:endParaRPr>
          </a:p>
          <a:p>
            <a:pPr marL="457200" indent="-457200" eaLnBrk="0" hangingPunct="0"/>
            <a:endParaRPr lang="en-US" sz="2800" dirty="0">
              <a:latin typeface="Arial" charset="0"/>
              <a:sym typeface="Wingdings" pitchFamily="2" charset="2"/>
            </a:endParaRPr>
          </a:p>
          <a:p>
            <a:pPr marL="457200" indent="-457200" eaLnBrk="0" hangingPunct="0"/>
            <a:r>
              <a:rPr lang="en-US" sz="2800" dirty="0">
                <a:latin typeface="Arial" charset="0"/>
                <a:sym typeface="Wingdings" pitchFamily="2" charset="2"/>
              </a:rPr>
              <a:t>    (WHO) defines ‘clean sea water’ as seawater which meets the same microbiological standards as potable water and is free from objectionable substances</a:t>
            </a:r>
            <a:r>
              <a:rPr lang="en-US" sz="1800" dirty="0">
                <a:latin typeface="Arial" charset="0"/>
                <a:sym typeface="Wingdings" pitchFamily="2" charset="2"/>
              </a:rPr>
              <a:t>.</a:t>
            </a:r>
          </a:p>
          <a:p>
            <a:pPr marL="457200" indent="-457200" eaLnBrk="0" hangingPunct="0"/>
            <a:endParaRPr lang="en-US" sz="1800" dirty="0">
              <a:latin typeface="Arial" charset="0"/>
              <a:sym typeface="Wingdings" pitchFamily="2" charset="2"/>
            </a:endParaRPr>
          </a:p>
        </p:txBody>
      </p:sp>
      <p:pic>
        <p:nvPicPr>
          <p:cNvPr id="34820" name="Picture 4" descr="C:\Program Files\Microsoft Office\Clipart\Publisher\MP00646_.WMF"/>
          <p:cNvPicPr>
            <a:picLocks noChangeAspect="1" noChangeArrowheads="1"/>
          </p:cNvPicPr>
          <p:nvPr/>
        </p:nvPicPr>
        <p:blipFill>
          <a:blip r:embed="rId2" cstate="print"/>
          <a:srcRect/>
          <a:stretch>
            <a:fillRect/>
          </a:stretch>
        </p:blipFill>
        <p:spPr bwMode="auto">
          <a:xfrm>
            <a:off x="5181600" y="3810000"/>
            <a:ext cx="2550640" cy="200107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285E61B4-88A8-4221-BC83-D22480019EE9}"/>
              </a:ext>
            </a:extLst>
          </p:cNvPr>
          <p:cNvSpPr txBox="1">
            <a:spLocks noChangeArrowheads="1"/>
          </p:cNvSpPr>
          <p:nvPr/>
        </p:nvSpPr>
        <p:spPr bwMode="auto">
          <a:xfrm>
            <a:off x="711200" y="1143000"/>
            <a:ext cx="7620000" cy="52006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latin typeface="Arial" panose="020B0604020202020204" pitchFamily="34" charset="0"/>
                <a:sym typeface="Wingdings" panose="05000000000000000000" pitchFamily="2" charset="2"/>
              </a:rPr>
              <a:t>1-12.    Passenger Vessel Sanitation Program</a:t>
            </a:r>
          </a:p>
          <a:p>
            <a:pPr algn="ctr"/>
            <a:r>
              <a:rPr lang="en-US" altLang="en-US" sz="1800" b="1">
                <a:latin typeface="Arial" panose="020B0604020202020204" pitchFamily="34" charset="0"/>
                <a:sym typeface="Wingdings" panose="05000000000000000000" pitchFamily="2" charset="2"/>
              </a:rPr>
              <a:t>Guidelines for Potable Water Use</a:t>
            </a:r>
            <a:endParaRPr lang="en-US" altLang="en-US" sz="1800">
              <a:latin typeface="Arial" panose="020B0604020202020204" pitchFamily="34" charset="0"/>
              <a:sym typeface="Wingdings" panose="05000000000000000000" pitchFamily="2" charset="2"/>
            </a:endParaRP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Source:	Potable according to EPA’s National Primary Drinking Water Regulations</a:t>
            </a: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Treatment:	Halogen level (e.g., free chlorine content) greater than 0.2 mg/liter (ppm) and less 	than 5.0 ppm.</a:t>
            </a: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Monitoring:	Minimum of four samples per month to assure zero </a:t>
            </a:r>
            <a:r>
              <a:rPr lang="en-US" altLang="en-US" sz="1400" i="1">
                <a:latin typeface="Arial" panose="020B0604020202020204" pitchFamily="34" charset="0"/>
                <a:sym typeface="Wingdings" panose="05000000000000000000" pitchFamily="2" charset="2"/>
              </a:rPr>
              <a:t>E. coli</a:t>
            </a:r>
            <a:r>
              <a:rPr lang="en-US" altLang="en-US" sz="1400">
                <a:latin typeface="Arial" panose="020B0604020202020204" pitchFamily="34" charset="0"/>
                <a:sym typeface="Wingdings" panose="05000000000000000000" pitchFamily="2" charset="2"/>
              </a:rPr>
              <a:t>.</a:t>
            </a: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Storage:	Tanks do not share common wall with the vessel hull or with tanks containing non-	potable water or other liquids; interior tank coatings approved for potable water 	contact (non-corrosive); tank vents and overflows protected from contamination; 	and device used to check tank water depth will not contaminate.</a:t>
            </a: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Piping:	Must be colored (blue) and labeled for potable water use; no potable water piping 	to pass under or through sewage or other tanks holding non-potable liquids; no 	non-potable piping passing through or under tanks holding potable water.</a:t>
            </a:r>
          </a:p>
          <a:p>
            <a:endParaRPr lang="en-US" altLang="en-US" sz="1000">
              <a:latin typeface="Arial" panose="020B0604020202020204" pitchFamily="34" charset="0"/>
              <a:sym typeface="Wingdings" panose="05000000000000000000" pitchFamily="2" charset="2"/>
            </a:endParaRPr>
          </a:p>
          <a:p>
            <a:r>
              <a:rPr lang="en-US" altLang="en-US" sz="1400">
                <a:latin typeface="Arial" panose="020B0604020202020204" pitchFamily="34" charset="0"/>
                <a:sym typeface="Wingdings" panose="05000000000000000000" pitchFamily="2" charset="2"/>
              </a:rPr>
              <a:t>Hoses:	Colored and labeled for potable water use only; unique hose fillings from all other 	hose fittings, flush before use and drain after use.</a:t>
            </a:r>
          </a:p>
          <a:p>
            <a:r>
              <a:rPr lang="en-US" altLang="en-US" sz="1400">
                <a:latin typeface="Arial" panose="020B0604020202020204" pitchFamily="34" charset="0"/>
                <a:sym typeface="Wingdings" panose="05000000000000000000" pitchFamily="2" charset="2"/>
              </a:rPr>
              <a:t>______________________________________________</a:t>
            </a:r>
          </a:p>
          <a:p>
            <a:r>
              <a:rPr lang="en-US" altLang="en-US" sz="1200">
                <a:latin typeface="Arial" panose="020B0604020202020204" pitchFamily="34" charset="0"/>
                <a:sym typeface="Wingdings" panose="05000000000000000000" pitchFamily="2" charset="2"/>
              </a:rPr>
              <a:t>Source:	Vessel Sanitation Program Operations Manual, 1999.</a:t>
            </a:r>
          </a:p>
          <a:p>
            <a:r>
              <a:rPr lang="en-US" altLang="en-US" sz="1200">
                <a:latin typeface="Arial" panose="020B0604020202020204" pitchFamily="34" charset="0"/>
                <a:sym typeface="Wingdings" panose="05000000000000000000" pitchFamily="2" charset="2"/>
              </a:rPr>
              <a:t>		Centers for Disease Control and Prevention - VSP, Atlanta, GA</a:t>
            </a:r>
          </a:p>
          <a:p>
            <a:endParaRPr lang="en-US" altLang="en-US" sz="1800">
              <a:latin typeface="Arial" panose="020B0604020202020204" pitchFamily="34" charset="0"/>
              <a:sym typeface="Wingdings" panose="05000000000000000000" pitchFamily="2" charset="2"/>
            </a:endParaRPr>
          </a:p>
        </p:txBody>
      </p:sp>
      <p:pic>
        <p:nvPicPr>
          <p:cNvPr id="15363" name="Picture 3" descr="F:\PFiles\MSOffice\Clipart\standard\stddir2\bd07315_.wmf">
            <a:extLst>
              <a:ext uri="{FF2B5EF4-FFF2-40B4-BE49-F238E27FC236}">
                <a16:creationId xmlns:a16="http://schemas.microsoft.com/office/drawing/2014/main" id="{14DB73A2-BBC0-40F9-BB5E-4476A2F96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23923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422883" y="1712170"/>
            <a:ext cx="8538665" cy="584775"/>
          </a:xfrm>
          <a:prstGeom prst="rect">
            <a:avLst/>
          </a:prstGeom>
          <a:noFill/>
        </p:spPr>
        <p:txBody>
          <a:bodyPr wrap="square" rtlCol="0">
            <a:spAutoFit/>
          </a:bodyPr>
          <a:lstStyle/>
          <a:p>
            <a:r>
              <a:rPr lang="en-US" sz="3200" dirty="0">
                <a:latin typeface="Calibri" panose="020F0502020204030204" pitchFamily="34" charset="0"/>
              </a:rPr>
              <a:t>SCPs are required in prevailing HACCP regulations</a:t>
            </a:r>
          </a:p>
        </p:txBody>
      </p:sp>
      <p:sp>
        <p:nvSpPr>
          <p:cNvPr id="6" name="Text Box 2">
            <a:extLst>
              <a:ext uri="{FF2B5EF4-FFF2-40B4-BE49-F238E27FC236}">
                <a16:creationId xmlns:a16="http://schemas.microsoft.com/office/drawing/2014/main" id="{B28F9CAD-F672-40E5-96F6-FA3D3FCF49BF}"/>
              </a:ext>
            </a:extLst>
          </p:cNvPr>
          <p:cNvSpPr txBox="1">
            <a:spLocks noChangeArrowheads="1"/>
          </p:cNvSpPr>
          <p:nvPr/>
        </p:nvSpPr>
        <p:spPr bwMode="auto">
          <a:xfrm>
            <a:off x="422882" y="2438401"/>
            <a:ext cx="8538666" cy="3429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eaLnBrk="0" hangingPunct="0"/>
            <a:endParaRPr lang="en-US" sz="2800" dirty="0">
              <a:latin typeface="Calibri" panose="020F0502020204030204" pitchFamily="34" charset="0"/>
              <a:sym typeface="Wingdings" pitchFamily="2" charset="2"/>
            </a:endParaRPr>
          </a:p>
          <a:p>
            <a:pPr marL="282575" indent="-233363" eaLnBrk="0" hangingPunct="0">
              <a:buFont typeface="Arial" panose="020B0604020202020204" pitchFamily="34" charset="0"/>
              <a:buChar char="•"/>
            </a:pPr>
            <a:r>
              <a:rPr lang="en-US" sz="2800" dirty="0">
                <a:latin typeface="Calibri" panose="020F0502020204030204" pitchFamily="34" charset="0"/>
                <a:sym typeface="Wingdings" pitchFamily="2" charset="2"/>
              </a:rPr>
              <a:t>Processors ‘should’ implement written SSOP plans</a:t>
            </a:r>
          </a:p>
          <a:p>
            <a:pPr marL="282575" indent="-233363" eaLnBrk="0" hangingPunct="0">
              <a:buFont typeface="Arial" panose="020B0604020202020204" pitchFamily="34" charset="0"/>
              <a:buChar char="•"/>
            </a:pPr>
            <a:r>
              <a:rPr lang="en-US" sz="2800" dirty="0">
                <a:latin typeface="Calibri" panose="020F0502020204030204" pitchFamily="34" charset="0"/>
                <a:sym typeface="Wingdings" pitchFamily="2" charset="2"/>
              </a:rPr>
              <a:t>Processors ‘shall’ monitor the sanitary conditions and practices</a:t>
            </a:r>
          </a:p>
          <a:p>
            <a:pPr marL="282575" indent="-233363" eaLnBrk="0" hangingPunct="0">
              <a:buFont typeface="Arial" panose="020B0604020202020204" pitchFamily="34" charset="0"/>
              <a:buChar char="•"/>
            </a:pPr>
            <a:r>
              <a:rPr lang="en-US" sz="2800" dirty="0">
                <a:latin typeface="Calibri" panose="020F0502020204030204" pitchFamily="34" charset="0"/>
                <a:sym typeface="Wingdings" pitchFamily="2" charset="2"/>
              </a:rPr>
              <a:t>Processors ‘shall’ correct insanitary conditions and practices in a ‘timely manner’, and</a:t>
            </a:r>
          </a:p>
          <a:p>
            <a:pPr marL="282575" indent="-233363" eaLnBrk="0" hangingPunct="0">
              <a:buFont typeface="Arial" panose="020B0604020202020204" pitchFamily="34" charset="0"/>
              <a:buChar char="•"/>
            </a:pPr>
            <a:r>
              <a:rPr lang="en-US" sz="2800" dirty="0">
                <a:latin typeface="Calibri" panose="020F0502020204030204" pitchFamily="34" charset="0"/>
                <a:sym typeface="Wingdings" pitchFamily="2" charset="2"/>
              </a:rPr>
              <a:t>Processors ‘shall’ maintain sanitation control records</a:t>
            </a:r>
            <a:br>
              <a:rPr lang="en-US" sz="2800" dirty="0">
                <a:latin typeface="Calibri" panose="020F0502020204030204" pitchFamily="34" charset="0"/>
                <a:sym typeface="Wingdings" pitchFamily="2" charset="2"/>
              </a:rPr>
            </a:br>
            <a:endParaRPr lang="en-US" sz="2800" dirty="0">
              <a:latin typeface="Calibri" panose="020F0502020204030204" pitchFamily="34" charset="0"/>
              <a:sym typeface="Wingdings" pitchFamily="2" charset="2"/>
            </a:endParaRPr>
          </a:p>
        </p:txBody>
      </p:sp>
      <p:sp>
        <p:nvSpPr>
          <p:cNvPr id="7" name="TextBox 6">
            <a:extLst>
              <a:ext uri="{FF2B5EF4-FFF2-40B4-BE49-F238E27FC236}">
                <a16:creationId xmlns:a16="http://schemas.microsoft.com/office/drawing/2014/main" id="{052240E0-33CF-4FF5-B1AB-8A98066D0C69}"/>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42307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381000"/>
            <a:ext cx="8382000" cy="3200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1-13. 	 Causes of In-Plant Water Contamination</a:t>
            </a:r>
          </a:p>
          <a:p>
            <a:pPr marL="457200" indent="-457200" eaLnBrk="0" hangingPunct="0"/>
            <a:endParaRPr lang="en-US" sz="2800" b="1" dirty="0">
              <a:latin typeface="Arial" charset="0"/>
              <a:sym typeface="Wingdings" pitchFamily="2" charset="2"/>
            </a:endParaRPr>
          </a:p>
          <a:p>
            <a:pPr marL="457200" indent="-457200" eaLnBrk="0" hangingPunct="0"/>
            <a:r>
              <a:rPr lang="en-US" sz="2800" dirty="0">
                <a:latin typeface="Arial" charset="0"/>
                <a:sym typeface="Wingdings" pitchFamily="2" charset="2"/>
              </a:rPr>
              <a:t> Cross-Connections</a:t>
            </a:r>
          </a:p>
          <a:p>
            <a:pPr marL="457200" indent="-457200" eaLnBrk="0" hangingPunct="0"/>
            <a:r>
              <a:rPr lang="en-US" sz="2800" dirty="0">
                <a:latin typeface="Arial" charset="0"/>
                <a:sym typeface="Wingdings" pitchFamily="2" charset="2"/>
              </a:rPr>
              <a:t> Backflow</a:t>
            </a:r>
          </a:p>
          <a:p>
            <a:pPr marL="457200" indent="-457200" eaLnBrk="0" hangingPunct="0"/>
            <a:r>
              <a:rPr lang="en-US" sz="2800" dirty="0">
                <a:latin typeface="Arial" charset="0"/>
                <a:sym typeface="Wingdings" pitchFamily="2" charset="2"/>
              </a:rPr>
              <a:t>	 back pressure</a:t>
            </a:r>
          </a:p>
          <a:p>
            <a:pPr marL="457200" indent="-457200" eaLnBrk="0" hangingPunct="0"/>
            <a:r>
              <a:rPr lang="en-US" sz="2800" dirty="0">
                <a:latin typeface="Arial" charset="0"/>
                <a:sym typeface="Wingdings" pitchFamily="2" charset="2"/>
              </a:rPr>
              <a:t>	 back siphonage</a:t>
            </a:r>
          </a:p>
          <a:p>
            <a:pPr marL="457200" indent="-457200" eaLnBrk="0" hangingPunct="0"/>
            <a:endParaRPr lang="en-US" sz="1800" dirty="0">
              <a:latin typeface="Arial" charset="0"/>
              <a:sym typeface="Wingdings" pitchFamily="2" charset="2"/>
            </a:endParaRPr>
          </a:p>
        </p:txBody>
      </p:sp>
      <p:sp>
        <p:nvSpPr>
          <p:cNvPr id="36867" name="Text Box 3"/>
          <p:cNvSpPr txBox="1">
            <a:spLocks noChangeArrowheads="1"/>
          </p:cNvSpPr>
          <p:nvPr/>
        </p:nvSpPr>
        <p:spPr bwMode="auto">
          <a:xfrm>
            <a:off x="356704" y="3810000"/>
            <a:ext cx="8406296" cy="2590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sz="2800" b="1" dirty="0">
                <a:latin typeface="Arial" charset="0"/>
                <a:sym typeface="Wingdings" pitchFamily="2" charset="2"/>
              </a:rPr>
              <a:t>1-14. 	 </a:t>
            </a:r>
            <a:r>
              <a:rPr lang="en-US" b="1" dirty="0">
                <a:latin typeface="Arial" charset="0"/>
                <a:sym typeface="Wingdings" pitchFamily="2" charset="2"/>
              </a:rPr>
              <a:t>Backpressure can be a source of contamination </a:t>
            </a:r>
          </a:p>
          <a:p>
            <a:pPr marL="457200" indent="-457200" eaLnBrk="0" hangingPunct="0"/>
            <a:r>
              <a:rPr lang="en-US" sz="2800" b="1" dirty="0">
                <a:latin typeface="Arial" charset="0"/>
                <a:sym typeface="Wingdings" pitchFamily="2" charset="2"/>
              </a:rPr>
              <a:t>          </a:t>
            </a:r>
            <a:r>
              <a:rPr lang="en-US" dirty="0">
                <a:latin typeface="Arial" charset="0"/>
                <a:sym typeface="Wingdings" pitchFamily="2" charset="2"/>
              </a:rPr>
              <a:t>A potable water system is connected to a system</a:t>
            </a:r>
          </a:p>
          <a:p>
            <a:pPr marL="457200" indent="-457200" eaLnBrk="0" hangingPunct="0"/>
            <a:r>
              <a:rPr lang="en-US" dirty="0">
                <a:latin typeface="Arial" charset="0"/>
                <a:sym typeface="Wingdings" pitchFamily="2" charset="2"/>
              </a:rPr>
              <a:t>	      operating under a higher pressure by means of a</a:t>
            </a:r>
          </a:p>
          <a:p>
            <a:pPr marL="457200" indent="-457200" eaLnBrk="0" hangingPunct="0"/>
            <a:r>
              <a:rPr lang="en-US" dirty="0">
                <a:latin typeface="Arial" charset="0"/>
                <a:sym typeface="Wingdings" pitchFamily="2" charset="2"/>
              </a:rPr>
              <a:t>	      pump, boiler, elevation difference, or air or steam</a:t>
            </a:r>
          </a:p>
          <a:p>
            <a:pPr marL="457200" indent="-457200" eaLnBrk="0" hangingPunct="0"/>
            <a:r>
              <a:rPr lang="en-US" dirty="0">
                <a:latin typeface="Arial" charset="0"/>
                <a:sym typeface="Wingdings" pitchFamily="2" charset="2"/>
              </a:rPr>
              <a:t>	      pressure.</a:t>
            </a:r>
          </a:p>
        </p:txBody>
      </p:sp>
      <p:pic>
        <p:nvPicPr>
          <p:cNvPr id="36868" name="Picture 4" descr="E:\IMAGES.WMF\HOM_HOUS\IMPROVE\H_HIM205.WMF"/>
          <p:cNvPicPr>
            <a:picLocks noChangeAspect="1" noChangeArrowheads="1"/>
          </p:cNvPicPr>
          <p:nvPr/>
        </p:nvPicPr>
        <p:blipFill>
          <a:blip r:embed="rId2" cstate="print"/>
          <a:srcRect/>
          <a:stretch>
            <a:fillRect/>
          </a:stretch>
        </p:blipFill>
        <p:spPr bwMode="auto">
          <a:xfrm>
            <a:off x="4560957" y="1828800"/>
            <a:ext cx="3352800" cy="91598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447800" y="762000"/>
            <a:ext cx="6019800" cy="3124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sym typeface="Wingdings" pitchFamily="2" charset="2"/>
            </a:endParaRPr>
          </a:p>
          <a:p>
            <a:pPr marL="457200" indent="-457200" eaLnBrk="0" hangingPunct="0"/>
            <a:r>
              <a:rPr lang="en-US" b="1" dirty="0">
                <a:latin typeface="Arial" charset="0"/>
                <a:sym typeface="Wingdings" pitchFamily="2" charset="2"/>
              </a:rPr>
              <a:t>1-15. 	Backflow control:</a:t>
            </a:r>
          </a:p>
          <a:p>
            <a:pPr marL="457200" indent="-457200" eaLnBrk="0" hangingPunct="0"/>
            <a:endParaRPr lang="en-US" b="1" dirty="0">
              <a:latin typeface="Arial" charset="0"/>
              <a:sym typeface="Wingdings" pitchFamily="2" charset="2"/>
            </a:endParaRPr>
          </a:p>
          <a:p>
            <a:pPr marL="457200" indent="-457200" eaLnBrk="0" hangingPunct="0"/>
            <a:r>
              <a:rPr lang="en-US" dirty="0">
                <a:latin typeface="Arial" charset="0"/>
                <a:sym typeface="Wingdings" pitchFamily="2" charset="2"/>
              </a:rPr>
              <a:t>  Air gap</a:t>
            </a:r>
          </a:p>
          <a:p>
            <a:pPr marL="457200" indent="-457200" eaLnBrk="0" hangingPunct="0"/>
            <a:endParaRPr lang="en-US" dirty="0">
              <a:latin typeface="Arial" charset="0"/>
              <a:sym typeface="Wingdings" pitchFamily="2" charset="2"/>
            </a:endParaRPr>
          </a:p>
          <a:p>
            <a:pPr marL="457200" indent="-457200" eaLnBrk="0" hangingPunct="0"/>
            <a:r>
              <a:rPr lang="en-US" dirty="0">
                <a:latin typeface="Arial" charset="0"/>
                <a:sym typeface="Wingdings" pitchFamily="2" charset="2"/>
              </a:rPr>
              <a:t>  Vacuum breaker</a:t>
            </a:r>
          </a:p>
          <a:p>
            <a:pPr marL="457200" indent="-457200" eaLnBrk="0" hangingPunct="0"/>
            <a:endParaRPr lang="en-US" dirty="0">
              <a:latin typeface="Arial" charset="0"/>
              <a:sym typeface="Wingdings" pitchFamily="2" charset="2"/>
            </a:endParaRPr>
          </a:p>
          <a:p>
            <a:pPr marL="457200" indent="-457200" eaLnBrk="0" hangingPunct="0"/>
            <a:r>
              <a:rPr lang="en-US" dirty="0">
                <a:latin typeface="Arial" charset="0"/>
                <a:sym typeface="Wingdings" pitchFamily="2" charset="2"/>
              </a:rPr>
              <a:t>  Check valve</a:t>
            </a:r>
          </a:p>
          <a:p>
            <a:pPr marL="457200" indent="-457200" eaLnBrk="0" hangingPunct="0"/>
            <a:endParaRPr lang="en-US" sz="1800" dirty="0">
              <a:latin typeface="Arial" charset="0"/>
              <a:sym typeface="Wingdings" pitchFamily="2" charset="2"/>
            </a:endParaRPr>
          </a:p>
        </p:txBody>
      </p:sp>
      <p:pic>
        <p:nvPicPr>
          <p:cNvPr id="38915" name="Picture 3"/>
          <p:cNvPicPr>
            <a:picLocks noChangeAspect="1" noChangeArrowheads="1"/>
          </p:cNvPicPr>
          <p:nvPr/>
        </p:nvPicPr>
        <p:blipFill>
          <a:blip r:embed="rId2" cstate="print"/>
          <a:srcRect/>
          <a:stretch>
            <a:fillRect/>
          </a:stretch>
        </p:blipFill>
        <p:spPr bwMode="auto">
          <a:xfrm>
            <a:off x="2171700" y="4114800"/>
            <a:ext cx="4572000" cy="22098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19045F-9E3E-401E-AEE8-1EC781801A18}"/>
              </a:ext>
            </a:extLst>
          </p:cNvPr>
          <p:cNvPicPr>
            <a:picLocks noChangeAspect="1"/>
          </p:cNvPicPr>
          <p:nvPr/>
        </p:nvPicPr>
        <p:blipFill>
          <a:blip r:embed="rId2"/>
          <a:stretch>
            <a:fillRect/>
          </a:stretch>
        </p:blipFill>
        <p:spPr>
          <a:xfrm>
            <a:off x="609600" y="649377"/>
            <a:ext cx="3733800" cy="4813872"/>
          </a:xfrm>
          <a:prstGeom prst="rect">
            <a:avLst/>
          </a:prstGeom>
        </p:spPr>
      </p:pic>
      <p:pic>
        <p:nvPicPr>
          <p:cNvPr id="3" name="Picture 2">
            <a:extLst>
              <a:ext uri="{FF2B5EF4-FFF2-40B4-BE49-F238E27FC236}">
                <a16:creationId xmlns:a16="http://schemas.microsoft.com/office/drawing/2014/main" id="{ABAA12AA-DDDE-41CC-A10A-CD1868F9AD7D}"/>
              </a:ext>
            </a:extLst>
          </p:cNvPr>
          <p:cNvPicPr>
            <a:picLocks noChangeAspect="1"/>
          </p:cNvPicPr>
          <p:nvPr/>
        </p:nvPicPr>
        <p:blipFill>
          <a:blip r:embed="rId3"/>
          <a:stretch>
            <a:fillRect/>
          </a:stretch>
        </p:blipFill>
        <p:spPr>
          <a:xfrm>
            <a:off x="4038600" y="1752600"/>
            <a:ext cx="3557327" cy="4724400"/>
          </a:xfrm>
          <a:prstGeom prst="rect">
            <a:avLst/>
          </a:prstGeom>
        </p:spPr>
      </p:pic>
      <p:sp>
        <p:nvSpPr>
          <p:cNvPr id="4" name="TextBox 3">
            <a:extLst>
              <a:ext uri="{FF2B5EF4-FFF2-40B4-BE49-F238E27FC236}">
                <a16:creationId xmlns:a16="http://schemas.microsoft.com/office/drawing/2014/main" id="{F9DF761A-2C29-4E95-BCF9-7BB2FAC65987}"/>
              </a:ext>
            </a:extLst>
          </p:cNvPr>
          <p:cNvSpPr txBox="1"/>
          <p:nvPr/>
        </p:nvSpPr>
        <p:spPr>
          <a:xfrm>
            <a:off x="4574771" y="393469"/>
            <a:ext cx="3657600" cy="830997"/>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Sanitation Control Guide</a:t>
            </a:r>
          </a:p>
          <a:p>
            <a:r>
              <a:rPr lang="en-US" dirty="0">
                <a:solidFill>
                  <a:srgbClr val="0070C0"/>
                </a:solidFill>
                <a:latin typeface="Arial" panose="020B0604020202020204" pitchFamily="34" charset="0"/>
                <a:cs typeface="Arial" panose="020B0604020202020204" pitchFamily="34" charset="0"/>
              </a:rPr>
              <a:t>   pages 1-14 thru 1-15</a:t>
            </a:r>
          </a:p>
        </p:txBody>
      </p:sp>
    </p:spTree>
    <p:extLst>
      <p:ext uri="{BB962C8B-B14F-4D97-AF65-F5344CB8AC3E}">
        <p14:creationId xmlns:p14="http://schemas.microsoft.com/office/powerpoint/2010/main" val="1006446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65FCC5-DD69-4211-B396-6EB4D2738176}"/>
              </a:ext>
            </a:extLst>
          </p:cNvPr>
          <p:cNvPicPr>
            <a:picLocks noChangeAspect="1"/>
          </p:cNvPicPr>
          <p:nvPr/>
        </p:nvPicPr>
        <p:blipFill>
          <a:blip r:embed="rId2"/>
          <a:stretch>
            <a:fillRect/>
          </a:stretch>
        </p:blipFill>
        <p:spPr>
          <a:xfrm>
            <a:off x="1295400" y="380999"/>
            <a:ext cx="5791200" cy="6306929"/>
          </a:xfrm>
          <a:prstGeom prst="rect">
            <a:avLst/>
          </a:prstGeom>
        </p:spPr>
      </p:pic>
      <p:pic>
        <p:nvPicPr>
          <p:cNvPr id="3" name="Picture 2">
            <a:extLst>
              <a:ext uri="{FF2B5EF4-FFF2-40B4-BE49-F238E27FC236}">
                <a16:creationId xmlns:a16="http://schemas.microsoft.com/office/drawing/2014/main" id="{16A2B037-DA24-4CEC-9C9D-70FAD8EFF59E}"/>
              </a:ext>
            </a:extLst>
          </p:cNvPr>
          <p:cNvPicPr>
            <a:picLocks noChangeAspect="1"/>
          </p:cNvPicPr>
          <p:nvPr/>
        </p:nvPicPr>
        <p:blipFill>
          <a:blip r:embed="rId3"/>
          <a:stretch>
            <a:fillRect/>
          </a:stretch>
        </p:blipFill>
        <p:spPr>
          <a:xfrm>
            <a:off x="4953000" y="6172239"/>
            <a:ext cx="1523810" cy="304762"/>
          </a:xfrm>
          <a:prstGeom prst="rect">
            <a:avLst/>
          </a:prstGeom>
        </p:spPr>
      </p:pic>
      <p:sp>
        <p:nvSpPr>
          <p:cNvPr id="4" name="TextBox 3">
            <a:extLst>
              <a:ext uri="{FF2B5EF4-FFF2-40B4-BE49-F238E27FC236}">
                <a16:creationId xmlns:a16="http://schemas.microsoft.com/office/drawing/2014/main" id="{B74BCE18-E792-472C-BD9A-AAEAEE4D46F9}"/>
              </a:ext>
            </a:extLst>
          </p:cNvPr>
          <p:cNvSpPr txBox="1"/>
          <p:nvPr/>
        </p:nvSpPr>
        <p:spPr>
          <a:xfrm>
            <a:off x="7086600" y="1905000"/>
            <a:ext cx="1752600" cy="523220"/>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page 1-3</a:t>
            </a:r>
          </a:p>
        </p:txBody>
      </p:sp>
    </p:spTree>
    <p:extLst>
      <p:ext uri="{BB962C8B-B14F-4D97-AF65-F5344CB8AC3E}">
        <p14:creationId xmlns:p14="http://schemas.microsoft.com/office/powerpoint/2010/main" val="3199684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787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883825B-B502-4D44-99AB-EFE55ADA0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AAA0043B-2676-4067-BB07-D896395BD352}"/>
              </a:ext>
            </a:extLst>
          </p:cNvPr>
          <p:cNvSpPr txBox="1">
            <a:spLocks noChangeArrowheads="1"/>
          </p:cNvSpPr>
          <p:nvPr/>
        </p:nvSpPr>
        <p:spPr bwMode="auto">
          <a:xfrm>
            <a:off x="609600" y="1143000"/>
            <a:ext cx="8229600" cy="1752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2-1.	  Key Sanitation Condition No. 2</a:t>
            </a:r>
            <a:br>
              <a:rPr lang="en-US" altLang="en-US" sz="2800" b="1">
                <a:latin typeface="Arial" panose="020B0604020202020204" pitchFamily="34" charset="0"/>
              </a:rPr>
            </a:br>
            <a:endParaRPr lang="en-US" altLang="en-US" sz="2800">
              <a:latin typeface="Arial" panose="020B0604020202020204" pitchFamily="34" charset="0"/>
            </a:endParaRPr>
          </a:p>
          <a:p>
            <a:r>
              <a:rPr lang="en-US" altLang="en-US" sz="2800">
                <a:latin typeface="Arial" panose="020B0604020202020204" pitchFamily="34" charset="0"/>
              </a:rPr>
              <a:t>Condition and cleanliness of food contact surfaces</a:t>
            </a:r>
          </a:p>
        </p:txBody>
      </p:sp>
      <p:pic>
        <p:nvPicPr>
          <p:cNvPr id="4099" name="Picture 4" descr="E:\PFiles\MSOffice\Clipart\standard\stddir3\hh01546_.wmf">
            <a:extLst>
              <a:ext uri="{FF2B5EF4-FFF2-40B4-BE49-F238E27FC236}">
                <a16:creationId xmlns:a16="http://schemas.microsoft.com/office/drawing/2014/main" id="{7D140263-83F1-4EBA-8625-EB6E9840F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392488"/>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F6F2A37B-67C2-4118-B715-8DD981FAEAE9}"/>
              </a:ext>
            </a:extLst>
          </p:cNvPr>
          <p:cNvSpPr txBox="1">
            <a:spLocks noChangeArrowheads="1"/>
          </p:cNvSpPr>
          <p:nvPr/>
        </p:nvSpPr>
        <p:spPr bwMode="auto">
          <a:xfrm>
            <a:off x="495300" y="1030288"/>
            <a:ext cx="8153400" cy="429577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   Food Contact Surface:</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a:latin typeface="Arial" panose="020B0604020202020204" pitchFamily="34" charset="0"/>
              </a:rPr>
              <a:t>    “Those surfaces that contact human food and those surfaces from which drainage, or other transfer, onto the food or onto surfaces that contact the food ordinarily occurs during the normal course of operations” (GMP, 21 CFR 117.3).  Food contact</a:t>
            </a:r>
            <a:br>
              <a:rPr lang="en-US" altLang="en-US">
                <a:latin typeface="Arial" panose="020B0604020202020204" pitchFamily="34" charset="0"/>
              </a:rPr>
            </a:br>
            <a:r>
              <a:rPr lang="en-US" altLang="en-US">
                <a:latin typeface="Arial" panose="020B0604020202020204" pitchFamily="34" charset="0"/>
              </a:rPr>
              <a:t>surfaces include utensils, knives, tables, cutting boards,</a:t>
            </a:r>
          </a:p>
          <a:p>
            <a:r>
              <a:rPr lang="en-US" altLang="en-US">
                <a:latin typeface="Arial" panose="020B0604020202020204" pitchFamily="34" charset="0"/>
              </a:rPr>
              <a:t>     conveyor belts, ice makers, ice storage bids, gloves, aprons, etc.”</a:t>
            </a:r>
            <a:endParaRPr lang="en-US" altLang="en-US" sz="2800">
              <a:latin typeface="Arial" panose="020B0604020202020204" pitchFamily="34" charset="0"/>
            </a:endParaRPr>
          </a:p>
        </p:txBody>
      </p:sp>
      <p:pic>
        <p:nvPicPr>
          <p:cNvPr id="5123" name="Picture 4" descr="E:\PFiles\MSOffice\Clipart\standard\stddir3\hh01546_.wmf">
            <a:extLst>
              <a:ext uri="{FF2B5EF4-FFF2-40B4-BE49-F238E27FC236}">
                <a16:creationId xmlns:a16="http://schemas.microsoft.com/office/drawing/2014/main" id="{14E0EF94-7D3A-4073-8E31-4A6998A88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3447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BB3DEB0B-A82E-4331-9B30-60D512FAACCC}"/>
              </a:ext>
            </a:extLst>
          </p:cNvPr>
          <p:cNvSpPr txBox="1">
            <a:spLocks noChangeArrowheads="1"/>
          </p:cNvSpPr>
          <p:nvPr/>
        </p:nvSpPr>
        <p:spPr bwMode="auto">
          <a:xfrm>
            <a:off x="609600" y="838200"/>
            <a:ext cx="8153400" cy="3733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rPr>
              <a:t>2-3.   Goal:</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rPr>
              <a:t>     Monitoring should provide assurance that food contact surfaces including gloves and outer garments are properly designed, constructed and maintained to facilitate sanitation, and that they are adequately and routinely cleaned and </a:t>
            </a:r>
          </a:p>
          <a:p>
            <a:r>
              <a:rPr lang="en-US" altLang="en-US" sz="2800">
                <a:latin typeface="Arial" panose="020B0604020202020204" pitchFamily="34" charset="0"/>
              </a:rPr>
              <a:t>    sanitized.</a:t>
            </a:r>
          </a:p>
        </p:txBody>
      </p:sp>
      <p:pic>
        <p:nvPicPr>
          <p:cNvPr id="6147" name="Picture 4" descr="F:\PFiles\MSOffice\Clipart\standard\stddir4\pe02104_.wmf">
            <a:extLst>
              <a:ext uri="{FF2B5EF4-FFF2-40B4-BE49-F238E27FC236}">
                <a16:creationId xmlns:a16="http://schemas.microsoft.com/office/drawing/2014/main" id="{98828133-70C9-4CB5-AD6C-EA3063C3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038600"/>
            <a:ext cx="3429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4BF1742A-3B10-439D-9FD9-ECFE1DA35F4C}"/>
              </a:ext>
            </a:extLst>
          </p:cNvPr>
          <p:cNvSpPr txBox="1">
            <a:spLocks noChangeArrowheads="1"/>
          </p:cNvSpPr>
          <p:nvPr/>
        </p:nvSpPr>
        <p:spPr bwMode="auto">
          <a:xfrm>
            <a:off x="457200" y="552450"/>
            <a:ext cx="8305800" cy="44767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2-4.	What to Monitor:</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Condition of the food contact surfaces;</a:t>
            </a:r>
          </a:p>
          <a:p>
            <a:r>
              <a:rPr lang="en-US" altLang="en-US" sz="2800">
                <a:latin typeface="Arial" panose="020B0604020202020204" pitchFamily="34" charset="0"/>
                <a:sym typeface="Wingdings" panose="05000000000000000000" pitchFamily="2" charset="2"/>
              </a:rPr>
              <a:t>  Cleanliness and sanitation of food contact</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surfaces;</a:t>
            </a:r>
          </a:p>
          <a:p>
            <a:r>
              <a:rPr lang="en-US" altLang="en-US" sz="2800">
                <a:latin typeface="Arial" panose="020B0604020202020204" pitchFamily="34" charset="0"/>
                <a:sym typeface="Wingdings" panose="05000000000000000000" pitchFamily="2" charset="2"/>
              </a:rPr>
              <a:t>  Type and concentration of sanitizers(s) used;</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and</a:t>
            </a:r>
          </a:p>
          <a:p>
            <a:r>
              <a:rPr lang="en-US" altLang="en-US" sz="2800">
                <a:latin typeface="Arial" panose="020B0604020202020204" pitchFamily="34" charset="0"/>
                <a:sym typeface="Wingdings" panose="05000000000000000000" pitchFamily="2" charset="2"/>
              </a:rPr>
              <a:t>  Gloves and outer garments which might contact food are clean and in good condition.</a:t>
            </a:r>
          </a:p>
          <a:p>
            <a:endParaRPr lang="en-US" altLang="en-US" sz="1800">
              <a:latin typeface="Arial" panose="020B0604020202020204" pitchFamily="34" charset="0"/>
              <a:sym typeface="Wingdings" panose="05000000000000000000" pitchFamily="2" charset="2"/>
            </a:endParaRPr>
          </a:p>
        </p:txBody>
      </p:sp>
      <p:pic>
        <p:nvPicPr>
          <p:cNvPr id="7171" name="Picture 3">
            <a:extLst>
              <a:ext uri="{FF2B5EF4-FFF2-40B4-BE49-F238E27FC236}">
                <a16:creationId xmlns:a16="http://schemas.microsoft.com/office/drawing/2014/main" id="{6A00132B-8A6F-40D2-A237-25826C002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76800"/>
            <a:ext cx="29606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727683" y="1757158"/>
            <a:ext cx="5444517" cy="584775"/>
          </a:xfrm>
          <a:prstGeom prst="rect">
            <a:avLst/>
          </a:prstGeom>
          <a:noFill/>
        </p:spPr>
        <p:txBody>
          <a:bodyPr wrap="square" rtlCol="0">
            <a:spAutoFit/>
          </a:bodyPr>
          <a:lstStyle/>
          <a:p>
            <a:r>
              <a:rPr lang="en-US" sz="3200" dirty="0">
                <a:latin typeface="Calibri" panose="020F0502020204030204" pitchFamily="34" charset="0"/>
              </a:rPr>
              <a:t>SCPs Records are required</a:t>
            </a:r>
          </a:p>
        </p:txBody>
      </p:sp>
      <p:sp>
        <p:nvSpPr>
          <p:cNvPr id="6" name="Text Box 2">
            <a:extLst>
              <a:ext uri="{FF2B5EF4-FFF2-40B4-BE49-F238E27FC236}">
                <a16:creationId xmlns:a16="http://schemas.microsoft.com/office/drawing/2014/main" id="{B28F9CAD-F672-40E5-96F6-FA3D3FCF49BF}"/>
              </a:ext>
            </a:extLst>
          </p:cNvPr>
          <p:cNvSpPr txBox="1">
            <a:spLocks noChangeArrowheads="1"/>
          </p:cNvSpPr>
          <p:nvPr/>
        </p:nvSpPr>
        <p:spPr bwMode="auto">
          <a:xfrm>
            <a:off x="760108" y="2341933"/>
            <a:ext cx="7469491" cy="1219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endParaRPr>
          </a:p>
          <a:p>
            <a:pPr marL="339725"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SCP monitoring ‘shall’ be recorded at the time it is observed</a:t>
            </a:r>
            <a:br>
              <a:rPr lang="en-US" sz="2800" dirty="0">
                <a:latin typeface="Calibri" panose="020F0502020204030204" pitchFamily="34" charset="0"/>
                <a:sym typeface="Wingdings" pitchFamily="2" charset="2"/>
              </a:rPr>
            </a:br>
            <a:endParaRPr lang="en-US" sz="2800" dirty="0">
              <a:latin typeface="Calibri" panose="020F0502020204030204" pitchFamily="34" charset="0"/>
              <a:sym typeface="Wingdings" pitchFamily="2" charset="2"/>
            </a:endParaRPr>
          </a:p>
        </p:txBody>
      </p:sp>
      <p:sp>
        <p:nvSpPr>
          <p:cNvPr id="7" name="TextBox 6">
            <a:extLst>
              <a:ext uri="{FF2B5EF4-FFF2-40B4-BE49-F238E27FC236}">
                <a16:creationId xmlns:a16="http://schemas.microsoft.com/office/drawing/2014/main" id="{052240E0-33CF-4FF5-B1AB-8A98066D0C69}"/>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
        <p:nvSpPr>
          <p:cNvPr id="8" name="Text Box 2">
            <a:extLst>
              <a:ext uri="{FF2B5EF4-FFF2-40B4-BE49-F238E27FC236}">
                <a16:creationId xmlns:a16="http://schemas.microsoft.com/office/drawing/2014/main" id="{3B2C7016-1118-4BBD-B587-07B3AD1D540E}"/>
              </a:ext>
            </a:extLst>
          </p:cNvPr>
          <p:cNvSpPr txBox="1">
            <a:spLocks noChangeArrowheads="1"/>
          </p:cNvSpPr>
          <p:nvPr/>
        </p:nvSpPr>
        <p:spPr bwMode="auto">
          <a:xfrm>
            <a:off x="727682" y="3886200"/>
            <a:ext cx="7501918" cy="265686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endParaRPr>
          </a:p>
          <a:p>
            <a:pPr marL="339725"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SCP Records ‘shall’ include:</a:t>
            </a:r>
          </a:p>
          <a:p>
            <a:pPr marL="796925" lvl="1"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Name and location of the processor</a:t>
            </a:r>
          </a:p>
          <a:p>
            <a:pPr marL="796925" lvl="1"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Date and time of the activity recorded</a:t>
            </a:r>
          </a:p>
          <a:p>
            <a:pPr marL="796925" lvl="1"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Signature or initials of the person performing the monitoring operation</a:t>
            </a:r>
            <a:br>
              <a:rPr lang="en-US" sz="2800" dirty="0">
                <a:latin typeface="Calibri" panose="020F0502020204030204" pitchFamily="34" charset="0"/>
                <a:sym typeface="Wingdings" pitchFamily="2" charset="2"/>
              </a:rPr>
            </a:br>
            <a:br>
              <a:rPr lang="en-US" sz="2800" dirty="0">
                <a:latin typeface="Calibri" panose="020F0502020204030204" pitchFamily="34" charset="0"/>
                <a:sym typeface="Wingdings" pitchFamily="2" charset="2"/>
              </a:rPr>
            </a:br>
            <a:endParaRPr lang="en-US" sz="2800" dirty="0">
              <a:latin typeface="Calibri" panose="020F0502020204030204" pitchFamily="34" charset="0"/>
              <a:sym typeface="Wingdings" pitchFamily="2" charset="2"/>
            </a:endParaRPr>
          </a:p>
        </p:txBody>
      </p:sp>
    </p:spTree>
    <p:extLst>
      <p:ext uri="{BB962C8B-B14F-4D97-AF65-F5344CB8AC3E}">
        <p14:creationId xmlns:p14="http://schemas.microsoft.com/office/powerpoint/2010/main" val="1408525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4207EAE9-7014-409E-9E87-33E10B8A7492}"/>
              </a:ext>
            </a:extLst>
          </p:cNvPr>
          <p:cNvSpPr txBox="1">
            <a:spLocks noChangeArrowheads="1"/>
          </p:cNvSpPr>
          <p:nvPr/>
        </p:nvSpPr>
        <p:spPr bwMode="auto">
          <a:xfrm>
            <a:off x="533400" y="381000"/>
            <a:ext cx="8001000" cy="5943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rPr>
              <a:t>2-5.  How to Monitor:</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Visual Inspection --</a:t>
            </a:r>
          </a:p>
          <a:p>
            <a:r>
              <a:rPr lang="en-US" altLang="en-US" sz="2800">
                <a:latin typeface="Arial" panose="020B0604020202020204" pitchFamily="34" charset="0"/>
                <a:sym typeface="Wingdings" panose="05000000000000000000" pitchFamily="2" charset="2"/>
              </a:rPr>
              <a:t>       Surfaces in good condition;</a:t>
            </a:r>
          </a:p>
          <a:p>
            <a:r>
              <a:rPr lang="en-US" altLang="en-US" sz="2800">
                <a:latin typeface="Arial" panose="020B0604020202020204" pitchFamily="34" charset="0"/>
                <a:sym typeface="Wingdings" panose="05000000000000000000" pitchFamily="2" charset="2"/>
              </a:rPr>
              <a:t>       Surfaces cleaned and sanitized; and</a:t>
            </a:r>
          </a:p>
          <a:p>
            <a:r>
              <a:rPr lang="en-US" altLang="en-US" sz="2800">
                <a:latin typeface="Arial" panose="020B0604020202020204" pitchFamily="34" charset="0"/>
                <a:sym typeface="Wingdings" panose="05000000000000000000" pitchFamily="2" charset="2"/>
              </a:rPr>
              <a:t>       Gloves and outer garments clean and in</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good repair.</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Chemical Testing --</a:t>
            </a:r>
          </a:p>
          <a:p>
            <a:r>
              <a:rPr lang="en-US" altLang="en-US" sz="2800">
                <a:latin typeface="Arial" panose="020B0604020202020204" pitchFamily="34" charset="0"/>
                <a:sym typeface="Wingdings" panose="05000000000000000000" pitchFamily="2" charset="2"/>
              </a:rPr>
              <a:t>       Sanitizer concentration (test strips or kits).</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Verification Checks --</a:t>
            </a:r>
          </a:p>
          <a:p>
            <a:r>
              <a:rPr lang="en-US" altLang="en-US" sz="2800">
                <a:latin typeface="Arial" panose="020B0604020202020204" pitchFamily="34" charset="0"/>
                <a:sym typeface="Wingdings" panose="05000000000000000000" pitchFamily="2" charset="2"/>
              </a:rPr>
              <a:t>       Microbial tests of surfaces (optional).</a:t>
            </a:r>
          </a:p>
          <a:p>
            <a:endParaRPr lang="en-US" altLang="en-US" sz="1800">
              <a:latin typeface="Arial" panose="020B0604020202020204" pitchFamily="34" charset="0"/>
              <a:sym typeface="Wingdings" panose="05000000000000000000" pitchFamily="2" charset="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4701350F-E216-4AFB-8F25-D90EF69685AD}"/>
              </a:ext>
            </a:extLst>
          </p:cNvPr>
          <p:cNvSpPr txBox="1">
            <a:spLocks noChangeArrowheads="1"/>
          </p:cNvSpPr>
          <p:nvPr/>
        </p:nvSpPr>
        <p:spPr bwMode="auto">
          <a:xfrm>
            <a:off x="533400" y="457200"/>
            <a:ext cx="8458200" cy="5943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rPr>
              <a:t>2-6.			Typical Corrections:</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Observation: Sanitizer concentration from</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dispenser varies day to day. </a:t>
            </a:r>
          </a:p>
          <a:p>
            <a:r>
              <a:rPr lang="en-US" altLang="en-US" sz="2800">
                <a:latin typeface="Arial" panose="020B0604020202020204" pitchFamily="34" charset="0"/>
                <a:sym typeface="Wingdings" panose="05000000000000000000" pitchFamily="2" charset="2"/>
              </a:rPr>
              <a:t>     Correction:    Repair or replace chemical</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proportioning equipment and train</a:t>
            </a:r>
          </a:p>
          <a:p>
            <a:r>
              <a:rPr lang="en-US" altLang="en-US" sz="2800">
                <a:latin typeface="Arial" panose="020B0604020202020204" pitchFamily="34" charset="0"/>
                <a:sym typeface="Wingdings" panose="05000000000000000000" pitchFamily="2" charset="2"/>
              </a:rPr>
              <a:t>                           cleaning crew in its proper use.</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Observation: Juncture of two tables tops trap</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food debris</a:t>
            </a:r>
          </a:p>
          <a:p>
            <a:r>
              <a:rPr lang="en-US" altLang="en-US" sz="2800">
                <a:latin typeface="Arial" panose="020B0604020202020204" pitchFamily="34" charset="0"/>
                <a:sym typeface="Wingdings" panose="05000000000000000000" pitchFamily="2" charset="2"/>
              </a:rPr>
              <a:t>    Correction:    Separate tables to allow access</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for cleaning.</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a:t>
            </a:r>
          </a:p>
          <a:p>
            <a:r>
              <a:rPr lang="en-US" altLang="en-US" sz="2800">
                <a:latin typeface="Arial" panose="020B0604020202020204" pitchFamily="34" charset="0"/>
                <a:sym typeface="Wingdings" panose="05000000000000000000" pitchFamily="2" charset="2"/>
              </a:rPr>
              <a:t>    </a:t>
            </a:r>
          </a:p>
        </p:txBody>
      </p:sp>
      <p:pic>
        <p:nvPicPr>
          <p:cNvPr id="9219" name="Picture 3" descr="c:\Program Files\Microsoft Office\Clipart\Pub60Cor\sy00170_.wmf">
            <a:extLst>
              <a:ext uri="{FF2B5EF4-FFF2-40B4-BE49-F238E27FC236}">
                <a16:creationId xmlns:a16="http://schemas.microsoft.com/office/drawing/2014/main" id="{EC1F3ECF-1080-4940-A6A6-43690485A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0"/>
            <a:ext cx="1781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03BBE072-CDCB-4583-AE3D-BAA8E9EC2925}"/>
              </a:ext>
            </a:extLst>
          </p:cNvPr>
          <p:cNvSpPr txBox="1">
            <a:spLocks noChangeArrowheads="1"/>
          </p:cNvSpPr>
          <p:nvPr/>
        </p:nvSpPr>
        <p:spPr bwMode="auto">
          <a:xfrm>
            <a:off x="609600" y="381000"/>
            <a:ext cx="82708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Explain:  </a:t>
            </a:r>
            <a:r>
              <a:rPr lang="en-US" altLang="en-US" sz="2800" b="1" u="sng">
                <a:solidFill>
                  <a:schemeClr val="accent2"/>
                </a:solidFill>
                <a:latin typeface="Arial" panose="020B0604020202020204" pitchFamily="34" charset="0"/>
                <a:cs typeface="Arial" panose="020B0604020202020204" pitchFamily="34" charset="0"/>
              </a:rPr>
              <a:t>MONTHLY</a:t>
            </a:r>
            <a:r>
              <a:rPr lang="en-US" altLang="en-US" sz="2800" b="1">
                <a:solidFill>
                  <a:schemeClr val="accent2"/>
                </a:solidFill>
                <a:latin typeface="Arial" panose="020B0604020202020204" pitchFamily="34" charset="0"/>
                <a:cs typeface="Arial" panose="020B0604020202020204" pitchFamily="34" charset="0"/>
              </a:rPr>
              <a:t> Sanitation Control Records</a:t>
            </a:r>
          </a:p>
        </p:txBody>
      </p:sp>
      <p:sp>
        <p:nvSpPr>
          <p:cNvPr id="10243" name="TextBox 2">
            <a:extLst>
              <a:ext uri="{FF2B5EF4-FFF2-40B4-BE49-F238E27FC236}">
                <a16:creationId xmlns:a16="http://schemas.microsoft.com/office/drawing/2014/main" id="{0D8354EB-81F4-4A01-8A69-AA9019BD161C}"/>
              </a:ext>
            </a:extLst>
          </p:cNvPr>
          <p:cNvSpPr txBox="1">
            <a:spLocks noChangeArrowheads="1"/>
          </p:cNvSpPr>
          <p:nvPr/>
        </p:nvSpPr>
        <p:spPr bwMode="auto">
          <a:xfrm>
            <a:off x="3771900" y="904875"/>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C00000"/>
                </a:solidFill>
                <a:latin typeface="Arial" panose="020B0604020202020204" pitchFamily="34" charset="0"/>
                <a:cs typeface="Arial" panose="020B0604020202020204" pitchFamily="34" charset="0"/>
              </a:rPr>
              <a:t>Page 2-5</a:t>
            </a:r>
          </a:p>
        </p:txBody>
      </p:sp>
      <p:pic>
        <p:nvPicPr>
          <p:cNvPr id="10244" name="Picture 3">
            <a:extLst>
              <a:ext uri="{FF2B5EF4-FFF2-40B4-BE49-F238E27FC236}">
                <a16:creationId xmlns:a16="http://schemas.microsoft.com/office/drawing/2014/main" id="{DF27284E-E118-482C-B0A3-A35E73AFB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38968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25A71688-8C9C-4C04-B47C-277AC79557EC}"/>
              </a:ext>
            </a:extLst>
          </p:cNvPr>
          <p:cNvSpPr txBox="1">
            <a:spLocks noChangeArrowheads="1"/>
          </p:cNvSpPr>
          <p:nvPr/>
        </p:nvSpPr>
        <p:spPr bwMode="auto">
          <a:xfrm>
            <a:off x="914400" y="381000"/>
            <a:ext cx="75723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solidFill>
                  <a:schemeClr val="accent2"/>
                </a:solidFill>
                <a:latin typeface="Arial" panose="020B0604020202020204" pitchFamily="34" charset="0"/>
                <a:cs typeface="Arial" panose="020B0604020202020204" pitchFamily="34" charset="0"/>
              </a:rPr>
              <a:t>Explain:  </a:t>
            </a:r>
            <a:r>
              <a:rPr lang="en-US" altLang="en-US" sz="2800" b="1" u="sng">
                <a:solidFill>
                  <a:schemeClr val="accent2"/>
                </a:solidFill>
                <a:latin typeface="Arial" panose="020B0604020202020204" pitchFamily="34" charset="0"/>
                <a:cs typeface="Arial" panose="020B0604020202020204" pitchFamily="34" charset="0"/>
              </a:rPr>
              <a:t>DAILY</a:t>
            </a:r>
            <a:r>
              <a:rPr lang="en-US" altLang="en-US" sz="2800" b="1">
                <a:solidFill>
                  <a:schemeClr val="accent2"/>
                </a:solidFill>
                <a:latin typeface="Arial" panose="020B0604020202020204" pitchFamily="34" charset="0"/>
                <a:cs typeface="Arial" panose="020B0604020202020204" pitchFamily="34" charset="0"/>
              </a:rPr>
              <a:t> Sanitation Control Records</a:t>
            </a:r>
          </a:p>
        </p:txBody>
      </p:sp>
      <p:pic>
        <p:nvPicPr>
          <p:cNvPr id="11267" name="Picture 1">
            <a:extLst>
              <a:ext uri="{FF2B5EF4-FFF2-40B4-BE49-F238E27FC236}">
                <a16:creationId xmlns:a16="http://schemas.microsoft.com/office/drawing/2014/main" id="{C19F83C4-D556-400E-84A9-C396FBC72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11275"/>
            <a:ext cx="66294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a:extLst>
              <a:ext uri="{FF2B5EF4-FFF2-40B4-BE49-F238E27FC236}">
                <a16:creationId xmlns:a16="http://schemas.microsoft.com/office/drawing/2014/main" id="{FD625D54-198D-483C-BD91-062CA977AA49}"/>
              </a:ext>
            </a:extLst>
          </p:cNvPr>
          <p:cNvSpPr txBox="1">
            <a:spLocks noChangeArrowheads="1"/>
          </p:cNvSpPr>
          <p:nvPr/>
        </p:nvSpPr>
        <p:spPr bwMode="auto">
          <a:xfrm>
            <a:off x="3733800" y="7874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C00000"/>
                </a:solidFill>
                <a:latin typeface="Arial" panose="020B0604020202020204" pitchFamily="34" charset="0"/>
                <a:cs typeface="Arial" panose="020B0604020202020204" pitchFamily="34" charset="0"/>
              </a:rPr>
              <a:t>Page 2-6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9D8CE269-5333-4C3F-B545-D3DC896F29C4}"/>
              </a:ext>
            </a:extLst>
          </p:cNvPr>
          <p:cNvSpPr txBox="1">
            <a:spLocks noChangeArrowheads="1"/>
          </p:cNvSpPr>
          <p:nvPr/>
        </p:nvSpPr>
        <p:spPr bwMode="auto">
          <a:xfrm>
            <a:off x="533400" y="609600"/>
            <a:ext cx="8382000" cy="6078538"/>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600" b="1">
              <a:latin typeface="Arial" panose="020B0604020202020204" pitchFamily="34" charset="0"/>
            </a:endParaRPr>
          </a:p>
          <a:p>
            <a:r>
              <a:rPr lang="en-US" altLang="en-US" b="1">
                <a:latin typeface="Arial" panose="020B0604020202020204" pitchFamily="34" charset="0"/>
              </a:rPr>
              <a:t>2-9.    General Requirements for Food Contact Surface</a:t>
            </a:r>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sym typeface="Wingdings" panose="05000000000000000000" pitchFamily="2" charset="2"/>
              </a:rPr>
              <a:t>  Safe Material --</a:t>
            </a:r>
          </a:p>
          <a:p>
            <a:r>
              <a:rPr lang="en-US" altLang="en-US">
                <a:latin typeface="Arial" panose="020B0604020202020204" pitchFamily="34" charset="0"/>
                <a:sym typeface="Wingdings" panose="05000000000000000000" pitchFamily="2" charset="2"/>
              </a:rPr>
              <a:t>       Non-toxic (no leaching of chemicals);</a:t>
            </a:r>
          </a:p>
          <a:p>
            <a:r>
              <a:rPr lang="en-US" altLang="en-US">
                <a:latin typeface="Arial" panose="020B0604020202020204" pitchFamily="34" charset="0"/>
                <a:sym typeface="Wingdings" panose="05000000000000000000" pitchFamily="2" charset="2"/>
              </a:rPr>
              <a:t>       Non-absorbent (can be drained and/or dried);</a:t>
            </a:r>
          </a:p>
          <a:p>
            <a:r>
              <a:rPr lang="en-US" altLang="en-US">
                <a:latin typeface="Arial" panose="020B0604020202020204" pitchFamily="34" charset="0"/>
                <a:sym typeface="Wingdings" panose="05000000000000000000" pitchFamily="2" charset="2"/>
              </a:rPr>
              <a:t>       Resist corrosion; and</a:t>
            </a:r>
          </a:p>
          <a:p>
            <a:r>
              <a:rPr lang="en-US" altLang="en-US">
                <a:latin typeface="Arial" panose="020B0604020202020204" pitchFamily="34" charset="0"/>
                <a:sym typeface="Wingdings" panose="05000000000000000000" pitchFamily="2" charset="2"/>
              </a:rPr>
              <a:t>       Inert to cleaning and sanitizing chemicals.</a:t>
            </a:r>
          </a:p>
          <a:p>
            <a:endParaRPr lang="en-US" altLang="en-US">
              <a:latin typeface="Arial" panose="020B0604020202020204" pitchFamily="34" charset="0"/>
              <a:sym typeface="Wingdings" panose="05000000000000000000" pitchFamily="2" charset="2"/>
            </a:endParaRPr>
          </a:p>
          <a:p>
            <a:r>
              <a:rPr lang="en-US" altLang="en-US">
                <a:latin typeface="Arial" panose="020B0604020202020204" pitchFamily="34" charset="0"/>
                <a:sym typeface="Wingdings" panose="05000000000000000000" pitchFamily="2" charset="2"/>
              </a:rPr>
              <a:t>  Fabrication --</a:t>
            </a:r>
          </a:p>
          <a:p>
            <a:r>
              <a:rPr lang="en-US" altLang="en-US">
                <a:latin typeface="Arial" panose="020B0604020202020204" pitchFamily="34" charset="0"/>
                <a:sym typeface="Wingdings" panose="05000000000000000000" pitchFamily="2" charset="2"/>
              </a:rPr>
              <a:t>       Can be adequately cleaned and sanitized; and</a:t>
            </a:r>
          </a:p>
          <a:p>
            <a:r>
              <a:rPr lang="en-US" altLang="en-US">
                <a:latin typeface="Arial" panose="020B0604020202020204" pitchFamily="34" charset="0"/>
                <a:sym typeface="Wingdings" panose="05000000000000000000" pitchFamily="2" charset="2"/>
              </a:rPr>
              <a:t>       Smooth surfaces including seams, corners, and</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    edges.</a:t>
            </a:r>
          </a:p>
        </p:txBody>
      </p:sp>
      <p:pic>
        <p:nvPicPr>
          <p:cNvPr id="12291" name="Picture 4" descr="F:\PFiles\MSOffice\Clipart\photohm\j0144534.jpg">
            <a:extLst>
              <a:ext uri="{FF2B5EF4-FFF2-40B4-BE49-F238E27FC236}">
                <a16:creationId xmlns:a16="http://schemas.microsoft.com/office/drawing/2014/main" id="{64C982BF-153F-4AFD-9F2C-63738D5C4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105400"/>
            <a:ext cx="42608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a:extLst>
              <a:ext uri="{FF2B5EF4-FFF2-40B4-BE49-F238E27FC236}">
                <a16:creationId xmlns:a16="http://schemas.microsoft.com/office/drawing/2014/main" id="{804FC5D8-1182-4F2E-A314-74F2E719AFBD}"/>
              </a:ext>
            </a:extLst>
          </p:cNvPr>
          <p:cNvSpPr txBox="1">
            <a:spLocks noChangeArrowheads="1"/>
          </p:cNvSpPr>
          <p:nvPr/>
        </p:nvSpPr>
        <p:spPr bwMode="auto">
          <a:xfrm>
            <a:off x="762000" y="381000"/>
            <a:ext cx="746760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a:t>
            </a:r>
          </a:p>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General characteristic of some food contact surfaces and food conditions (pages 2-8 thru 2-9)</a:t>
            </a:r>
          </a:p>
        </p:txBody>
      </p:sp>
      <p:pic>
        <p:nvPicPr>
          <p:cNvPr id="13315" name="Picture 2">
            <a:extLst>
              <a:ext uri="{FF2B5EF4-FFF2-40B4-BE49-F238E27FC236}">
                <a16:creationId xmlns:a16="http://schemas.microsoft.com/office/drawing/2014/main" id="{9A147B4F-34E3-46F2-8433-21F367ABE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3649663"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a:extLst>
              <a:ext uri="{FF2B5EF4-FFF2-40B4-BE49-F238E27FC236}">
                <a16:creationId xmlns:a16="http://schemas.microsoft.com/office/drawing/2014/main" id="{3ACAF8CD-153D-427E-95DA-5E16BA67D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67000"/>
            <a:ext cx="40100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23162D4D-DF6E-453F-B32E-3164C2EBE062}"/>
              </a:ext>
            </a:extLst>
          </p:cNvPr>
          <p:cNvSpPr txBox="1">
            <a:spLocks noChangeArrowheads="1"/>
          </p:cNvSpPr>
          <p:nvPr/>
        </p:nvSpPr>
        <p:spPr bwMode="auto">
          <a:xfrm>
            <a:off x="381000" y="850900"/>
            <a:ext cx="8585200" cy="565467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Arial" panose="020B0604020202020204" pitchFamily="34" charset="0"/>
              </a:rPr>
              <a:t>2-12.	  Food contact surface materials which</a:t>
            </a:r>
          </a:p>
          <a:p>
            <a:pPr algn="ctr"/>
            <a:r>
              <a:rPr lang="en-US" altLang="en-US" b="1">
                <a:latin typeface="Arial" panose="020B0604020202020204" pitchFamily="34" charset="0"/>
              </a:rPr>
              <a:t>normally should be avoided if feasible:</a:t>
            </a:r>
            <a:endParaRPr lang="en-US" altLang="en-US">
              <a:latin typeface="Arial" panose="020B0604020202020204" pitchFamily="34" charset="0"/>
            </a:endParaRPr>
          </a:p>
          <a:p>
            <a:endParaRPr lang="en-US" altLang="en-US">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a:latin typeface="Arial" panose="020B0604020202020204" pitchFamily="34" charset="0"/>
                <a:sym typeface="Wingdings" panose="05000000000000000000" pitchFamily="2" charset="2"/>
              </a:rPr>
              <a:t>Wood (microbial concerns);</a:t>
            </a:r>
          </a:p>
          <a:p>
            <a:pPr>
              <a:buFont typeface="Wingdings" panose="05000000000000000000" pitchFamily="2" charset="2"/>
              <a:buChar char="u"/>
            </a:pPr>
            <a:endParaRPr lang="en-US" altLang="en-US">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a:latin typeface="Arial" panose="020B0604020202020204" pitchFamily="34" charset="0"/>
                <a:sym typeface="Wingdings" panose="05000000000000000000" pitchFamily="2" charset="2"/>
              </a:rPr>
              <a:t>Ferrous metals (corrosion concerns);</a:t>
            </a:r>
          </a:p>
          <a:p>
            <a:pPr>
              <a:buFont typeface="Wingdings" panose="05000000000000000000" pitchFamily="2" charset="2"/>
              <a:buChar char="u"/>
            </a:pPr>
            <a:endParaRPr lang="en-US" altLang="en-US">
              <a:latin typeface="Arial" panose="020B0604020202020204" pitchFamily="34" charset="0"/>
              <a:sym typeface="Wingdings" panose="05000000000000000000" pitchFamily="2" charset="2"/>
            </a:endParaRPr>
          </a:p>
          <a:p>
            <a:r>
              <a:rPr lang="en-US" altLang="en-US">
                <a:latin typeface="Arial" panose="020B0604020202020204" pitchFamily="34" charset="0"/>
                <a:sym typeface="Wingdings" panose="05000000000000000000" pitchFamily="2" charset="2"/>
              </a:rPr>
              <a:t>  Brass (variable corrosion resistance and product quality</a:t>
            </a:r>
          </a:p>
          <a:p>
            <a:r>
              <a:rPr lang="en-US" altLang="en-US">
                <a:latin typeface="Arial" panose="020B0604020202020204" pitchFamily="34" charset="0"/>
                <a:sym typeface="Wingdings" panose="05000000000000000000" pitchFamily="2" charset="2"/>
              </a:rPr>
              <a:t>     concerns); and</a:t>
            </a:r>
          </a:p>
          <a:p>
            <a:endParaRPr lang="en-US" altLang="en-US">
              <a:latin typeface="Arial" panose="020B0604020202020204" pitchFamily="34" charset="0"/>
              <a:sym typeface="Wingdings" panose="05000000000000000000" pitchFamily="2" charset="2"/>
            </a:endParaRPr>
          </a:p>
          <a:p>
            <a:r>
              <a:rPr lang="en-US" altLang="en-US">
                <a:latin typeface="Arial" panose="020B0604020202020204" pitchFamily="34" charset="0"/>
                <a:sym typeface="Wingdings" panose="05000000000000000000" pitchFamily="2" charset="2"/>
              </a:rPr>
              <a:t>  Galvanized metal (corrosion and chemical leaching</a:t>
            </a:r>
          </a:p>
          <a:p>
            <a:r>
              <a:rPr lang="en-US" altLang="en-US">
                <a:latin typeface="Arial" panose="020B0604020202020204" pitchFamily="34" charset="0"/>
                <a:sym typeface="Wingdings" panose="05000000000000000000" pitchFamily="2" charset="2"/>
              </a:rPr>
              <a:t>     concerns).</a:t>
            </a:r>
          </a:p>
          <a:p>
            <a:endParaRPr lang="en-US" altLang="en-US">
              <a:latin typeface="Arial" panose="020B0604020202020204" pitchFamily="34" charset="0"/>
              <a:sym typeface="Wingdings" panose="05000000000000000000" pitchFamily="2" charset="2"/>
            </a:endParaRPr>
          </a:p>
          <a:p>
            <a:r>
              <a:rPr lang="en-US" altLang="en-US" sz="2000">
                <a:latin typeface="Arial" panose="020B0604020202020204" pitchFamily="34" charset="0"/>
                <a:sym typeface="Wingdings" panose="05000000000000000000" pitchFamily="2" charset="2"/>
              </a:rPr>
              <a:t>Note:  Certain state regulations may prohibit use of these</a:t>
            </a:r>
          </a:p>
          <a:p>
            <a:r>
              <a:rPr lang="en-US" altLang="en-US" sz="2000">
                <a:latin typeface="Arial" panose="020B0604020202020204" pitchFamily="34" charset="0"/>
                <a:sym typeface="Wingdings" panose="05000000000000000000" pitchFamily="2" charset="2"/>
              </a:rPr>
              <a:t> materials as food contact surfaces in processing operations.</a:t>
            </a:r>
          </a:p>
        </p:txBody>
      </p:sp>
      <p:sp>
        <p:nvSpPr>
          <p:cNvPr id="14339" name="Rectangle 3">
            <a:extLst>
              <a:ext uri="{FF2B5EF4-FFF2-40B4-BE49-F238E27FC236}">
                <a16:creationId xmlns:a16="http://schemas.microsoft.com/office/drawing/2014/main" id="{873558C1-E239-4D66-BFE7-6C8F03BDEFE5}"/>
              </a:ext>
            </a:extLst>
          </p:cNvPr>
          <p:cNvSpPr>
            <a:spLocks noGrp="1" noChangeArrowheads="1"/>
          </p:cNvSpPr>
          <p:nvPr>
            <p:ph type="title" idx="4294967295"/>
          </p:nvPr>
        </p:nvSpPr>
        <p:spPr/>
        <p:txBody>
          <a:bodyPr/>
          <a:lstStyle/>
          <a:p>
            <a:pPr eaLnBrk="1" hangingPunct="1"/>
            <a:br>
              <a:rPr lang="en-US" altLang="en-US" b="1"/>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br>
              <a:rPr lang="en-US" altLang="en-US"/>
            </a:br>
            <a:endParaRPr lang="en-US" altLang="en-US"/>
          </a:p>
        </p:txBody>
      </p:sp>
      <p:sp>
        <p:nvSpPr>
          <p:cNvPr id="14340" name="Text Box 5">
            <a:extLst>
              <a:ext uri="{FF2B5EF4-FFF2-40B4-BE49-F238E27FC236}">
                <a16:creationId xmlns:a16="http://schemas.microsoft.com/office/drawing/2014/main" id="{85C2C28D-49FB-4398-94F6-F562C444A5BA}"/>
              </a:ext>
            </a:extLst>
          </p:cNvPr>
          <p:cNvSpPr txBox="1">
            <a:spLocks noChangeArrowheads="1"/>
          </p:cNvSpPr>
          <p:nvPr/>
        </p:nvSpPr>
        <p:spPr bwMode="auto">
          <a:xfrm>
            <a:off x="2590800" y="39688"/>
            <a:ext cx="3657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800" b="1">
                <a:solidFill>
                  <a:srgbClr val="C00000"/>
                </a:solidFill>
                <a:latin typeface="Arial" panose="020B0604020202020204" pitchFamily="34" charset="0"/>
              </a:rPr>
              <a:t>AVOID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2F640442-27F8-42DC-92A0-C9676FF9679F}"/>
              </a:ext>
            </a:extLst>
          </p:cNvPr>
          <p:cNvSpPr txBox="1">
            <a:spLocks noChangeArrowheads="1"/>
          </p:cNvSpPr>
          <p:nvPr/>
        </p:nvSpPr>
        <p:spPr bwMode="auto">
          <a:xfrm>
            <a:off x="381000" y="533400"/>
            <a:ext cx="8382000" cy="4876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2-13.   Storage of Clothing and Gloves:</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Store clothing and gloves in clean and dry</a:t>
            </a:r>
          </a:p>
          <a:p>
            <a:r>
              <a:rPr lang="en-US" altLang="en-US" sz="2800">
                <a:latin typeface="Arial" panose="020B0604020202020204" pitchFamily="34" charset="0"/>
                <a:sym typeface="Wingdings" panose="05000000000000000000" pitchFamily="2" charset="2"/>
              </a:rPr>
              <a:t>      locations;</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Ensure that clothing and gloves are not exposed</a:t>
            </a:r>
          </a:p>
          <a:p>
            <a:r>
              <a:rPr lang="en-US" altLang="en-US" sz="2800">
                <a:latin typeface="Arial" panose="020B0604020202020204" pitchFamily="34" charset="0"/>
                <a:sym typeface="Wingdings" panose="05000000000000000000" pitchFamily="2" charset="2"/>
              </a:rPr>
              <a:t>      to splash, dust or other contaminants; and</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Store clean garments separately from soiled</a:t>
            </a:r>
          </a:p>
          <a:p>
            <a:r>
              <a:rPr lang="en-US" altLang="en-US" sz="2800">
                <a:latin typeface="Arial" panose="020B0604020202020204" pitchFamily="34" charset="0"/>
                <a:sym typeface="Wingdings" panose="05000000000000000000" pitchFamily="2" charset="2"/>
              </a:rPr>
              <a:t>     garments and gloves.</a:t>
            </a:r>
          </a:p>
          <a:p>
            <a:endParaRPr lang="en-US" altLang="en-US" sz="1800">
              <a:latin typeface="Arial" panose="020B0604020202020204" pitchFamily="34" charset="0"/>
              <a:sym typeface="Wingdings" panose="05000000000000000000" pitchFamily="2" charset="2"/>
            </a:endParaRPr>
          </a:p>
        </p:txBody>
      </p:sp>
      <p:pic>
        <p:nvPicPr>
          <p:cNvPr id="15363" name="Picture 3" descr="F:\PFiles\MSOffice\Clipart\standard\stddir3\hh01787_.wmf">
            <a:extLst>
              <a:ext uri="{FF2B5EF4-FFF2-40B4-BE49-F238E27FC236}">
                <a16:creationId xmlns:a16="http://schemas.microsoft.com/office/drawing/2014/main" id="{B8B58A7E-68C7-4D27-AD38-C5EF8EF4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76800"/>
            <a:ext cx="30273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1E8DF33-102B-4BDC-8024-4F1C2AB37314}"/>
              </a:ext>
            </a:extLst>
          </p:cNvPr>
          <p:cNvSpPr txBox="1">
            <a:spLocks noChangeArrowheads="1"/>
          </p:cNvSpPr>
          <p:nvPr/>
        </p:nvSpPr>
        <p:spPr bwMode="auto">
          <a:xfrm>
            <a:off x="990600" y="609600"/>
            <a:ext cx="7162800" cy="4495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600" b="1">
              <a:latin typeface="Arial" panose="020B0604020202020204" pitchFamily="34" charset="0"/>
            </a:endParaRPr>
          </a:p>
          <a:p>
            <a:r>
              <a:rPr lang="en-US" altLang="en-US" sz="2800" b="1">
                <a:latin typeface="Arial" panose="020B0604020202020204" pitchFamily="34" charset="0"/>
              </a:rPr>
              <a:t>2-14.   Design and Install Food Contact</a:t>
            </a:r>
            <a:br>
              <a:rPr lang="en-US" altLang="en-US" sz="2800" b="1">
                <a:latin typeface="Arial" panose="020B0604020202020204" pitchFamily="34" charset="0"/>
              </a:rPr>
            </a:br>
            <a:r>
              <a:rPr lang="en-US" altLang="en-US" sz="2800" b="1">
                <a:latin typeface="Arial" panose="020B0604020202020204" pitchFamily="34" charset="0"/>
              </a:rPr>
              <a:t>       Equipment to:</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Drain and not entrap soils;</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Provide access for cleaning and inspection; and</a:t>
            </a:r>
          </a:p>
          <a:p>
            <a:r>
              <a:rPr lang="en-US" altLang="en-US" sz="2800">
                <a:latin typeface="Arial" panose="020B0604020202020204" pitchFamily="34" charset="0"/>
                <a:sym typeface="Wingdings" panose="05000000000000000000" pitchFamily="2" charset="2"/>
              </a:rPr>
              <a:t>     </a:t>
            </a:r>
          </a:p>
          <a:p>
            <a:r>
              <a:rPr lang="en-US" altLang="en-US" sz="2800">
                <a:latin typeface="Arial" panose="020B0604020202020204" pitchFamily="34" charset="0"/>
                <a:sym typeface="Wingdings" panose="05000000000000000000" pitchFamily="2" charset="2"/>
              </a:rPr>
              <a:t> Withstand plant environment.</a:t>
            </a:r>
          </a:p>
          <a:p>
            <a:endParaRPr lang="en-US" altLang="en-US" sz="1800">
              <a:latin typeface="Arial" panose="020B0604020202020204" pitchFamily="34" charset="0"/>
              <a:sym typeface="Wingdings" panose="05000000000000000000" pitchFamily="2" charset="2"/>
            </a:endParaRPr>
          </a:p>
        </p:txBody>
      </p:sp>
      <p:pic>
        <p:nvPicPr>
          <p:cNvPr id="16387" name="Picture 3">
            <a:extLst>
              <a:ext uri="{FF2B5EF4-FFF2-40B4-BE49-F238E27FC236}">
                <a16:creationId xmlns:a16="http://schemas.microsoft.com/office/drawing/2014/main" id="{30E90972-0D2B-41E2-A5FC-80846136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2944813"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61EC076-60AF-404E-AC9D-CD7456D64F48}"/>
              </a:ext>
            </a:extLst>
          </p:cNvPr>
          <p:cNvSpPr txBox="1">
            <a:spLocks noChangeArrowheads="1"/>
          </p:cNvSpPr>
          <p:nvPr/>
        </p:nvSpPr>
        <p:spPr bwMode="auto">
          <a:xfrm>
            <a:off x="685800" y="1676400"/>
            <a:ext cx="8077200" cy="4038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b="1" dirty="0">
              <a:latin typeface="Arial" panose="020B0604020202020204" pitchFamily="34" charset="0"/>
            </a:endParaRPr>
          </a:p>
          <a:p>
            <a:pPr>
              <a:defRPr/>
            </a:pPr>
            <a:r>
              <a:rPr lang="en-US" altLang="en-US" sz="2800" b="1" dirty="0">
                <a:latin typeface="Arial" panose="020B0604020202020204" pitchFamily="34" charset="0"/>
              </a:rPr>
              <a:t>2-15.    Five Steps of Cleaning and Sanitizing:</a:t>
            </a:r>
            <a:endParaRPr lang="en-US" altLang="en-US" sz="2800" dirty="0">
              <a:latin typeface="Arial" panose="020B0604020202020204" pitchFamily="34" charset="0"/>
            </a:endParaRPr>
          </a:p>
          <a:p>
            <a:pPr>
              <a:defRPr/>
            </a:pPr>
            <a:endParaRPr lang="en-US" altLang="en-US" sz="2800" dirty="0">
              <a:latin typeface="Arial" panose="020B0604020202020204" pitchFamily="34" charset="0"/>
            </a:endParaRPr>
          </a:p>
          <a:p>
            <a:pPr marL="1828800">
              <a:defRPr/>
            </a:pPr>
            <a:r>
              <a:rPr lang="en-US" altLang="en-US" sz="2800" dirty="0">
                <a:latin typeface="Arial" panose="020B0604020202020204" pitchFamily="34" charset="0"/>
                <a:sym typeface="Wingdings" panose="05000000000000000000" pitchFamily="2" charset="2"/>
              </a:rPr>
              <a:t>1.  Dry-clean;</a:t>
            </a:r>
          </a:p>
          <a:p>
            <a:pPr marL="1828800">
              <a:defRPr/>
            </a:pPr>
            <a:r>
              <a:rPr lang="en-US" altLang="en-US" sz="2800" dirty="0">
                <a:latin typeface="Arial" panose="020B0604020202020204" pitchFamily="34" charset="0"/>
                <a:sym typeface="Wingdings" panose="05000000000000000000" pitchFamily="2" charset="2"/>
              </a:rPr>
              <a:t>2.  Pre-rinse;</a:t>
            </a:r>
          </a:p>
          <a:p>
            <a:pPr marL="1828800">
              <a:defRPr/>
            </a:pPr>
            <a:r>
              <a:rPr lang="en-US" altLang="en-US" sz="2800" dirty="0">
                <a:latin typeface="Arial" panose="020B0604020202020204" pitchFamily="34" charset="0"/>
                <a:sym typeface="Wingdings" panose="05000000000000000000" pitchFamily="2" charset="2"/>
              </a:rPr>
              <a:t>3.  Detergent application, then;</a:t>
            </a:r>
          </a:p>
          <a:p>
            <a:pPr marL="1828800">
              <a:defRPr/>
            </a:pPr>
            <a:r>
              <a:rPr lang="en-US" altLang="en-US" sz="2800" dirty="0">
                <a:latin typeface="Arial" panose="020B0604020202020204" pitchFamily="34" charset="0"/>
                <a:sym typeface="Wingdings" panose="05000000000000000000" pitchFamily="2" charset="2"/>
              </a:rPr>
              <a:t>4.  Post-rinse; and</a:t>
            </a:r>
          </a:p>
          <a:p>
            <a:pPr marL="1828800">
              <a:defRPr/>
            </a:pPr>
            <a:r>
              <a:rPr lang="en-US" altLang="en-US" sz="2800" dirty="0">
                <a:latin typeface="Arial" panose="020B0604020202020204" pitchFamily="34" charset="0"/>
                <a:sym typeface="Wingdings" panose="05000000000000000000" pitchFamily="2" charset="2"/>
              </a:rPr>
              <a:t>5.  Sanitizing.</a:t>
            </a:r>
          </a:p>
        </p:txBody>
      </p:sp>
      <p:sp>
        <p:nvSpPr>
          <p:cNvPr id="17411" name="Text Box 3">
            <a:extLst>
              <a:ext uri="{FF2B5EF4-FFF2-40B4-BE49-F238E27FC236}">
                <a16:creationId xmlns:a16="http://schemas.microsoft.com/office/drawing/2014/main" id="{AE69DB26-360E-42E5-B9AC-3D6222BA903F}"/>
              </a:ext>
            </a:extLst>
          </p:cNvPr>
          <p:cNvSpPr txBox="1">
            <a:spLocks noChangeArrowheads="1"/>
          </p:cNvSpPr>
          <p:nvPr/>
        </p:nvSpPr>
        <p:spPr bwMode="auto">
          <a:xfrm>
            <a:off x="2082800" y="381000"/>
            <a:ext cx="497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000" b="1">
                <a:solidFill>
                  <a:schemeClr val="accent2"/>
                </a:solidFill>
                <a:latin typeface="Arial" panose="020B0604020202020204" pitchFamily="34" charset="0"/>
              </a:rPr>
              <a:t>5  Steps!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1125248" y="1707570"/>
            <a:ext cx="8035317" cy="584775"/>
          </a:xfrm>
          <a:prstGeom prst="rect">
            <a:avLst/>
          </a:prstGeom>
          <a:noFill/>
        </p:spPr>
        <p:txBody>
          <a:bodyPr wrap="square" rtlCol="0">
            <a:spAutoFit/>
          </a:bodyPr>
          <a:lstStyle/>
          <a:p>
            <a:r>
              <a:rPr lang="en-US" sz="3200" dirty="0">
                <a:latin typeface="Calibri" panose="020F0502020204030204" pitchFamily="34" charset="0"/>
              </a:rPr>
              <a:t>SCPs Records ‘shall’ be retained for:</a:t>
            </a:r>
          </a:p>
        </p:txBody>
      </p:sp>
      <p:sp>
        <p:nvSpPr>
          <p:cNvPr id="7" name="TextBox 6">
            <a:extLst>
              <a:ext uri="{FF2B5EF4-FFF2-40B4-BE49-F238E27FC236}">
                <a16:creationId xmlns:a16="http://schemas.microsoft.com/office/drawing/2014/main" id="{052240E0-33CF-4FF5-B1AB-8A98066D0C69}"/>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
        <p:nvSpPr>
          <p:cNvPr id="8" name="Text Box 2">
            <a:extLst>
              <a:ext uri="{FF2B5EF4-FFF2-40B4-BE49-F238E27FC236}">
                <a16:creationId xmlns:a16="http://schemas.microsoft.com/office/drawing/2014/main" id="{3B2C7016-1118-4BBD-B587-07B3AD1D540E}"/>
              </a:ext>
            </a:extLst>
          </p:cNvPr>
          <p:cNvSpPr txBox="1">
            <a:spLocks noChangeArrowheads="1"/>
          </p:cNvSpPr>
          <p:nvPr/>
        </p:nvSpPr>
        <p:spPr bwMode="auto">
          <a:xfrm>
            <a:off x="1152810" y="2526521"/>
            <a:ext cx="6864755" cy="2290557"/>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sp3d>
        </p:spPr>
        <p:txBody>
          <a:bodyPr>
            <a:flatTx/>
          </a:bodyPr>
          <a:lstStyle/>
          <a:p>
            <a:pPr marL="457200" indent="-457200" eaLnBrk="0" hangingPunct="0"/>
            <a:endParaRPr lang="en-US" sz="1800" b="1" dirty="0">
              <a:latin typeface="Arial" charset="0"/>
            </a:endParaRPr>
          </a:p>
          <a:p>
            <a:pPr marL="339725"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At least 1 year for refrigerated products</a:t>
            </a:r>
            <a:br>
              <a:rPr lang="en-US" sz="2800" dirty="0">
                <a:latin typeface="Calibri" panose="020F0502020204030204" pitchFamily="34" charset="0"/>
                <a:sym typeface="Wingdings" pitchFamily="2" charset="2"/>
              </a:rPr>
            </a:br>
            <a:endParaRPr lang="en-US" sz="2800" dirty="0">
              <a:latin typeface="Calibri" panose="020F0502020204030204" pitchFamily="34" charset="0"/>
              <a:sym typeface="Wingdings" pitchFamily="2" charset="2"/>
            </a:endParaRPr>
          </a:p>
          <a:p>
            <a:pPr marL="339725" indent="-339725" eaLnBrk="0" hangingPunct="0">
              <a:buFont typeface="Arial" panose="020B0604020202020204" pitchFamily="34" charset="0"/>
              <a:buChar char="•"/>
            </a:pPr>
            <a:r>
              <a:rPr lang="en-US" sz="2800" dirty="0">
                <a:latin typeface="Calibri" panose="020F0502020204030204" pitchFamily="34" charset="0"/>
                <a:sym typeface="Wingdings" pitchFamily="2" charset="2"/>
              </a:rPr>
              <a:t>At least 2 years for frozen, preserved or </a:t>
            </a:r>
            <a:br>
              <a:rPr lang="en-US" sz="2800" dirty="0">
                <a:latin typeface="Calibri" panose="020F0502020204030204" pitchFamily="34" charset="0"/>
                <a:sym typeface="Wingdings" pitchFamily="2" charset="2"/>
              </a:rPr>
            </a:br>
            <a:r>
              <a:rPr lang="en-US" sz="2800" dirty="0">
                <a:latin typeface="Calibri" panose="020F0502020204030204" pitchFamily="34" charset="0"/>
                <a:sym typeface="Wingdings" pitchFamily="2" charset="2"/>
              </a:rPr>
              <a:t>shelf-stable products</a:t>
            </a:r>
            <a:br>
              <a:rPr lang="en-US" sz="2800" dirty="0">
                <a:latin typeface="Calibri" panose="020F0502020204030204" pitchFamily="34" charset="0"/>
                <a:sym typeface="Wingdings" pitchFamily="2" charset="2"/>
              </a:rPr>
            </a:br>
            <a:br>
              <a:rPr lang="en-US" sz="2800" dirty="0">
                <a:latin typeface="Calibri" panose="020F0502020204030204" pitchFamily="34" charset="0"/>
                <a:sym typeface="Wingdings" pitchFamily="2" charset="2"/>
              </a:rPr>
            </a:br>
            <a:endParaRPr lang="en-US" sz="2800" dirty="0">
              <a:latin typeface="Calibri" panose="020F0502020204030204" pitchFamily="34" charset="0"/>
              <a:sym typeface="Wingdings" pitchFamily="2" charset="2"/>
            </a:endParaRPr>
          </a:p>
        </p:txBody>
      </p:sp>
      <p:pic>
        <p:nvPicPr>
          <p:cNvPr id="3" name="Picture 2">
            <a:extLst>
              <a:ext uri="{FF2B5EF4-FFF2-40B4-BE49-F238E27FC236}">
                <a16:creationId xmlns:a16="http://schemas.microsoft.com/office/drawing/2014/main" id="{5EA2C450-6C12-4994-8F7A-E7C499400B53}"/>
              </a:ext>
            </a:extLst>
          </p:cNvPr>
          <p:cNvPicPr>
            <a:picLocks noChangeAspect="1"/>
          </p:cNvPicPr>
          <p:nvPr/>
        </p:nvPicPr>
        <p:blipFill>
          <a:blip r:embed="rId3"/>
          <a:stretch>
            <a:fillRect/>
          </a:stretch>
        </p:blipFill>
        <p:spPr>
          <a:xfrm>
            <a:off x="5486400" y="4267200"/>
            <a:ext cx="2384898" cy="2384898"/>
          </a:xfrm>
          <a:prstGeom prst="rect">
            <a:avLst/>
          </a:prstGeom>
        </p:spPr>
      </p:pic>
    </p:spTree>
    <p:extLst>
      <p:ext uri="{BB962C8B-B14F-4D97-AF65-F5344CB8AC3E}">
        <p14:creationId xmlns:p14="http://schemas.microsoft.com/office/powerpoint/2010/main" val="2855116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B01F8F9-BD51-4F56-8813-2CDC8ABCEAFE}"/>
              </a:ext>
            </a:extLst>
          </p:cNvPr>
          <p:cNvSpPr txBox="1">
            <a:spLocks noChangeArrowheads="1"/>
          </p:cNvSpPr>
          <p:nvPr/>
        </p:nvSpPr>
        <p:spPr bwMode="auto">
          <a:xfrm>
            <a:off x="1676400" y="685800"/>
            <a:ext cx="6400800" cy="4038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2-16. Types of Detergents:</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General Purpose (GP);</a:t>
            </a:r>
          </a:p>
          <a:p>
            <a:r>
              <a:rPr lang="en-US" altLang="en-US" sz="2800">
                <a:latin typeface="Arial" panose="020B0604020202020204" pitchFamily="34" charset="0"/>
                <a:sym typeface="Wingdings" panose="05000000000000000000" pitchFamily="2" charset="2"/>
              </a:rPr>
              <a:t>  Alkaline;</a:t>
            </a:r>
          </a:p>
          <a:p>
            <a:r>
              <a:rPr lang="en-US" altLang="en-US" sz="2800">
                <a:latin typeface="Arial" panose="020B0604020202020204" pitchFamily="34" charset="0"/>
                <a:sym typeface="Wingdings" panose="05000000000000000000" pitchFamily="2" charset="2"/>
              </a:rPr>
              <a:t>  Chlorinated (chlorinated alkaline);</a:t>
            </a:r>
          </a:p>
          <a:p>
            <a:r>
              <a:rPr lang="en-US" altLang="en-US" sz="2800">
                <a:latin typeface="Arial" panose="020B0604020202020204" pitchFamily="34" charset="0"/>
                <a:sym typeface="Wingdings" panose="05000000000000000000" pitchFamily="2" charset="2"/>
              </a:rPr>
              <a:t>  Acid; and</a:t>
            </a:r>
          </a:p>
          <a:p>
            <a:r>
              <a:rPr lang="en-US" altLang="en-US" sz="2800">
                <a:latin typeface="Arial" panose="020B0604020202020204" pitchFamily="34" charset="0"/>
                <a:sym typeface="Wingdings" panose="05000000000000000000" pitchFamily="2" charset="2"/>
              </a:rPr>
              <a:t>  Enzyme</a:t>
            </a:r>
          </a:p>
          <a:p>
            <a:endParaRPr lang="en-US" altLang="en-US" sz="1800">
              <a:latin typeface="Arial" panose="020B0604020202020204" pitchFamily="34" charset="0"/>
              <a:sym typeface="Wingdings" panose="05000000000000000000" pitchFamily="2" charset="2"/>
            </a:endParaRPr>
          </a:p>
        </p:txBody>
      </p:sp>
      <p:pic>
        <p:nvPicPr>
          <p:cNvPr id="18435" name="Picture 3">
            <a:extLst>
              <a:ext uri="{FF2B5EF4-FFF2-40B4-BE49-F238E27FC236}">
                <a16:creationId xmlns:a16="http://schemas.microsoft.com/office/drawing/2014/main" id="{026D273D-00DF-4671-A135-9EDA41341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86250"/>
            <a:ext cx="3168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022C1D27-39AE-4BF4-9E11-5956A70A77E0}"/>
              </a:ext>
            </a:extLst>
          </p:cNvPr>
          <p:cNvSpPr txBox="1">
            <a:spLocks noChangeArrowheads="1"/>
          </p:cNvSpPr>
          <p:nvPr/>
        </p:nvSpPr>
        <p:spPr bwMode="auto">
          <a:xfrm>
            <a:off x="609600" y="838200"/>
            <a:ext cx="8229600" cy="3124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2-17.    A detergent’s effectiveness varies with:</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Contact time;</a:t>
            </a:r>
          </a:p>
          <a:p>
            <a:r>
              <a:rPr lang="en-US" altLang="en-US" sz="2800">
                <a:latin typeface="Arial" panose="020B0604020202020204" pitchFamily="34" charset="0"/>
                <a:sym typeface="Wingdings" panose="05000000000000000000" pitchFamily="2" charset="2"/>
              </a:rPr>
              <a:t>  Temperature;</a:t>
            </a:r>
          </a:p>
          <a:p>
            <a:r>
              <a:rPr lang="en-US" altLang="en-US" sz="2800">
                <a:latin typeface="Arial" panose="020B0604020202020204" pitchFamily="34" charset="0"/>
                <a:sym typeface="Wingdings" panose="05000000000000000000" pitchFamily="2" charset="2"/>
              </a:rPr>
              <a:t>  Physical disruption (scrubbing); and</a:t>
            </a:r>
          </a:p>
          <a:p>
            <a:r>
              <a:rPr lang="en-US" altLang="en-US" sz="2800">
                <a:latin typeface="Arial" panose="020B0604020202020204" pitchFamily="34" charset="0"/>
                <a:sym typeface="Wingdings" panose="05000000000000000000" pitchFamily="2" charset="2"/>
              </a:rPr>
              <a:t>  Water chemistry.</a:t>
            </a:r>
          </a:p>
          <a:p>
            <a:endParaRPr lang="en-US" altLang="en-US" sz="1800">
              <a:latin typeface="Arial" panose="020B0604020202020204" pitchFamily="34" charset="0"/>
              <a:sym typeface="Wingdings" panose="05000000000000000000" pitchFamily="2" charset="2"/>
            </a:endParaRPr>
          </a:p>
        </p:txBody>
      </p:sp>
      <p:pic>
        <p:nvPicPr>
          <p:cNvPr id="19459" name="Picture 4" descr="E:\IMAGES.WMF\HOM_HOUS\OTHER\H_HOT059.WMF">
            <a:extLst>
              <a:ext uri="{FF2B5EF4-FFF2-40B4-BE49-F238E27FC236}">
                <a16:creationId xmlns:a16="http://schemas.microsoft.com/office/drawing/2014/main" id="{F27B1755-118E-4B62-99D6-4E474F440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657600"/>
            <a:ext cx="228600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8A704D3-0948-47C5-BFC2-31E7E093CE8F}"/>
              </a:ext>
            </a:extLst>
          </p:cNvPr>
          <p:cNvSpPr txBox="1">
            <a:spLocks noChangeArrowheads="1"/>
          </p:cNvSpPr>
          <p:nvPr/>
        </p:nvSpPr>
        <p:spPr bwMode="auto">
          <a:xfrm>
            <a:off x="1066800" y="685800"/>
            <a:ext cx="7467600" cy="3810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latin typeface="Arial" panose="020B0604020202020204" pitchFamily="34" charset="0"/>
              </a:rPr>
              <a:t>2-18.         Detergent application methods:</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Soak tanks;</a:t>
            </a:r>
          </a:p>
          <a:p>
            <a:r>
              <a:rPr lang="en-US" altLang="en-US" sz="2800">
                <a:latin typeface="Arial" panose="020B0604020202020204" pitchFamily="34" charset="0"/>
                <a:sym typeface="Wingdings" panose="05000000000000000000" pitchFamily="2" charset="2"/>
              </a:rPr>
              <a:t>  Foam;</a:t>
            </a:r>
          </a:p>
          <a:p>
            <a:r>
              <a:rPr lang="en-US" altLang="en-US" sz="2800">
                <a:latin typeface="Arial" panose="020B0604020202020204" pitchFamily="34" charset="0"/>
                <a:sym typeface="Wingdings" panose="05000000000000000000" pitchFamily="2" charset="2"/>
              </a:rPr>
              <a:t> Automated systems;</a:t>
            </a:r>
          </a:p>
          <a:p>
            <a:r>
              <a:rPr lang="en-US" altLang="en-US" sz="2800">
                <a:latin typeface="Arial" panose="020B0604020202020204" pitchFamily="34" charset="0"/>
                <a:sym typeface="Wingdings" panose="05000000000000000000" pitchFamily="2" charset="2"/>
              </a:rPr>
              <a:t>     CIP (clean-in-place); and</a:t>
            </a:r>
          </a:p>
          <a:p>
            <a:r>
              <a:rPr lang="en-US" altLang="en-US" sz="2800">
                <a:latin typeface="Arial" panose="020B0604020202020204" pitchFamily="34" charset="0"/>
                <a:sym typeface="Wingdings" panose="05000000000000000000" pitchFamily="2" charset="2"/>
              </a:rPr>
              <a:t>     parts washers</a:t>
            </a:r>
          </a:p>
          <a:p>
            <a:r>
              <a:rPr lang="en-US" altLang="en-US" sz="2800">
                <a:latin typeface="Arial" panose="020B0604020202020204" pitchFamily="34" charset="0"/>
                <a:sym typeface="Wingdings" panose="05000000000000000000" pitchFamily="2" charset="2"/>
              </a:rPr>
              <a:t> Manual (pails).</a:t>
            </a:r>
          </a:p>
          <a:p>
            <a:endParaRPr lang="en-US" altLang="en-US" sz="1800">
              <a:latin typeface="Arial" panose="020B0604020202020204" pitchFamily="34" charset="0"/>
              <a:sym typeface="Wingdings" panose="05000000000000000000" pitchFamily="2" charset="2"/>
            </a:endParaRPr>
          </a:p>
        </p:txBody>
      </p:sp>
      <p:pic>
        <p:nvPicPr>
          <p:cNvPr id="20483" name="Picture 4" descr="F:\PFiles\MSOffice\Clipart\smbusbas\bd09861_.wmf">
            <a:extLst>
              <a:ext uri="{FF2B5EF4-FFF2-40B4-BE49-F238E27FC236}">
                <a16:creationId xmlns:a16="http://schemas.microsoft.com/office/drawing/2014/main" id="{6C9AE0E0-9392-4B42-BA07-B3AF1C53F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267200"/>
            <a:ext cx="4267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PFiles\MSOffice\Clipart\smbusbas\bd09861_.wmf">
            <a:extLst>
              <a:ext uri="{FF2B5EF4-FFF2-40B4-BE49-F238E27FC236}">
                <a16:creationId xmlns:a16="http://schemas.microsoft.com/office/drawing/2014/main" id="{9292D7AD-C695-4324-844D-2D96AEB60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55625"/>
            <a:ext cx="2946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97300659-90C7-415C-8E72-599308ADF4BD}"/>
              </a:ext>
            </a:extLst>
          </p:cNvPr>
          <p:cNvSpPr txBox="1">
            <a:spLocks noChangeArrowheads="1"/>
          </p:cNvSpPr>
          <p:nvPr/>
        </p:nvSpPr>
        <p:spPr bwMode="auto">
          <a:xfrm>
            <a:off x="342900" y="1752600"/>
            <a:ext cx="8458200" cy="4114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b="1">
                <a:latin typeface="Arial" panose="020B0604020202020204" pitchFamily="34" charset="0"/>
              </a:rPr>
              <a:t>2-19.   Example Cleaning Procedures:</a:t>
            </a:r>
            <a:endParaRPr lang="en-US" altLang="en-US" sz="3200">
              <a:latin typeface="Arial" panose="020B0604020202020204" pitchFamily="34" charset="0"/>
            </a:endParaRPr>
          </a:p>
          <a:p>
            <a:endParaRPr lang="en-US" altLang="en-US" sz="3200">
              <a:latin typeface="Arial" panose="020B0604020202020204" pitchFamily="34" charset="0"/>
            </a:endParaRPr>
          </a:p>
          <a:p>
            <a:r>
              <a:rPr lang="en-US" altLang="en-US" sz="3200">
                <a:latin typeface="Arial" panose="020B0604020202020204" pitchFamily="34" charset="0"/>
                <a:sym typeface="Wingdings" panose="05000000000000000000" pitchFamily="2" charset="2"/>
              </a:rPr>
              <a:t>     A processor applies an alkaline foam detergent to equipment every day.  The detergent is allowed to stand and then is rinsed without scrubbing.  Actual scrubbing with brushes or pads takes place only once</a:t>
            </a:r>
          </a:p>
          <a:p>
            <a:r>
              <a:rPr lang="en-US" altLang="en-US" sz="3200">
                <a:latin typeface="Arial" panose="020B0604020202020204" pitchFamily="34" charset="0"/>
                <a:sym typeface="Wingdings" panose="05000000000000000000" pitchFamily="2" charset="2"/>
              </a:rPr>
              <a:t>    each week.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A5A2D74-EAF3-47E6-B6FB-4B73A842080E}"/>
              </a:ext>
            </a:extLst>
          </p:cNvPr>
          <p:cNvSpPr txBox="1">
            <a:spLocks noChangeArrowheads="1"/>
          </p:cNvSpPr>
          <p:nvPr/>
        </p:nvSpPr>
        <p:spPr bwMode="auto">
          <a:xfrm>
            <a:off x="952500" y="762000"/>
            <a:ext cx="7239000" cy="3505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2-20.         Physically removing soils:</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Brushes -- proper stiffness;</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Pads -- proper cutting properties; and</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Pressure spray -- moderate pressure.</a:t>
            </a:r>
          </a:p>
        </p:txBody>
      </p:sp>
      <p:pic>
        <p:nvPicPr>
          <p:cNvPr id="22531" name="Picture 4" descr="F:\PFiles\MSOffice\Clipart\photohm\j0144533.jpg">
            <a:extLst>
              <a:ext uri="{FF2B5EF4-FFF2-40B4-BE49-F238E27FC236}">
                <a16:creationId xmlns:a16="http://schemas.microsoft.com/office/drawing/2014/main" id="{8A44D308-07DD-4895-9681-017613D99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33863"/>
            <a:ext cx="242093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6A1954E6-F7FD-4BBA-ADF3-7392E28BEB8D}"/>
              </a:ext>
            </a:extLst>
          </p:cNvPr>
          <p:cNvSpPr txBox="1">
            <a:spLocks noChangeArrowheads="1"/>
          </p:cNvSpPr>
          <p:nvPr/>
        </p:nvSpPr>
        <p:spPr bwMode="auto">
          <a:xfrm>
            <a:off x="381000" y="685800"/>
            <a:ext cx="8382000" cy="5715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2-21.   Pads, brushes and brooms should be </a:t>
            </a:r>
          </a:p>
          <a:p>
            <a:r>
              <a:rPr lang="en-US" altLang="en-US" sz="2800" b="1">
                <a:latin typeface="Arial" panose="020B0604020202020204" pitchFamily="34" charset="0"/>
              </a:rPr>
              <a:t>           dedicated to tasks for which they are</a:t>
            </a:r>
          </a:p>
          <a:p>
            <a:r>
              <a:rPr lang="en-US" altLang="en-US" sz="2800" b="1">
                <a:latin typeface="Arial" panose="020B0604020202020204" pitchFamily="34" charset="0"/>
              </a:rPr>
              <a:t>           designed:</a:t>
            </a:r>
            <a:endParaRPr lang="en-US" altLang="en-US" sz="2800">
              <a:latin typeface="Arial" panose="020B0604020202020204" pitchFamily="34" charset="0"/>
            </a:endParaRPr>
          </a:p>
          <a:p>
            <a:endParaRPr lang="en-US" altLang="en-US" sz="2800">
              <a:latin typeface="Arial" panose="020B0604020202020204" pitchFamily="34" charset="0"/>
            </a:endParaRPr>
          </a:p>
          <a:p>
            <a:r>
              <a:rPr lang="en-US" altLang="en-US" sz="2800">
                <a:latin typeface="Arial" panose="020B0604020202020204" pitchFamily="34" charset="0"/>
                <a:sym typeface="Wingdings" panose="05000000000000000000" pitchFamily="2" charset="2"/>
              </a:rPr>
              <a:t>  Optimizes cleaning effectiveness; and</a:t>
            </a:r>
          </a:p>
          <a:p>
            <a:r>
              <a:rPr lang="en-US" altLang="en-US" sz="2800">
                <a:latin typeface="Arial" panose="020B0604020202020204" pitchFamily="34" charset="0"/>
                <a:sym typeface="Wingdings" panose="05000000000000000000" pitchFamily="2" charset="2"/>
              </a:rPr>
              <a:t>  Minimizes cross-contamination between areas</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of the plant.</a:t>
            </a:r>
          </a:p>
          <a:p>
            <a:endParaRPr lang="en-US" altLang="en-US" sz="1800">
              <a:latin typeface="Arial" panose="020B0604020202020204" pitchFamily="34" charset="0"/>
              <a:sym typeface="Wingdings" panose="05000000000000000000" pitchFamily="2" charset="2"/>
            </a:endParaRPr>
          </a:p>
        </p:txBody>
      </p:sp>
      <p:pic>
        <p:nvPicPr>
          <p:cNvPr id="23555" name="Picture 3" descr="F:\PFiles\MSOffice\Clipart\standard\stddir3\in00701_.wmf">
            <a:extLst>
              <a:ext uri="{FF2B5EF4-FFF2-40B4-BE49-F238E27FC236}">
                <a16:creationId xmlns:a16="http://schemas.microsoft.com/office/drawing/2014/main" id="{839E18C0-0EF1-4D78-9E08-F3B826D9A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681413"/>
            <a:ext cx="3186113"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CDB6D66A-D080-44B4-9041-3E9C108BCC92}"/>
              </a:ext>
            </a:extLst>
          </p:cNvPr>
          <p:cNvSpPr txBox="1">
            <a:spLocks noChangeArrowheads="1"/>
          </p:cNvSpPr>
          <p:nvPr/>
        </p:nvSpPr>
        <p:spPr bwMode="auto">
          <a:xfrm>
            <a:off x="685800" y="1143000"/>
            <a:ext cx="7924800" cy="1981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2-22. Cleaning aids which retain water</a:t>
            </a:r>
            <a:r>
              <a:rPr lang="en-US" altLang="en-US" sz="2800">
                <a:latin typeface="Arial" panose="020B0604020202020204" pitchFamily="34" charset="0"/>
              </a:rPr>
              <a:t>, such</a:t>
            </a:r>
            <a:br>
              <a:rPr lang="en-US" altLang="en-US" sz="2800">
                <a:latin typeface="Arial" panose="020B0604020202020204" pitchFamily="34" charset="0"/>
              </a:rPr>
            </a:br>
            <a:r>
              <a:rPr lang="en-US" altLang="en-US" sz="2800">
                <a:latin typeface="Arial" panose="020B0604020202020204" pitchFamily="34" charset="0"/>
              </a:rPr>
              <a:t>     as sponges, wiping cloths and mops</a:t>
            </a:r>
            <a:br>
              <a:rPr lang="en-US" altLang="en-US" sz="2800">
                <a:latin typeface="Arial" panose="020B0604020202020204" pitchFamily="34" charset="0"/>
              </a:rPr>
            </a:br>
            <a:r>
              <a:rPr lang="en-US" altLang="en-US" sz="2800">
                <a:latin typeface="Arial" panose="020B0604020202020204" pitchFamily="34" charset="0"/>
              </a:rPr>
              <a:t>     should </a:t>
            </a:r>
            <a:r>
              <a:rPr lang="en-US" altLang="en-US" sz="2800" u="sng">
                <a:latin typeface="Arial" panose="020B0604020202020204" pitchFamily="34" charset="0"/>
              </a:rPr>
              <a:t>not</a:t>
            </a:r>
            <a:r>
              <a:rPr lang="en-US" altLang="en-US" sz="2800">
                <a:latin typeface="Arial" panose="020B0604020202020204" pitchFamily="34" charset="0"/>
              </a:rPr>
              <a:t> be used for routine cleaning in</a:t>
            </a:r>
            <a:br>
              <a:rPr lang="en-US" altLang="en-US" sz="2800">
                <a:latin typeface="Arial" panose="020B0604020202020204" pitchFamily="34" charset="0"/>
              </a:rPr>
            </a:br>
            <a:r>
              <a:rPr lang="en-US" altLang="en-US" sz="2800">
                <a:latin typeface="Arial" panose="020B0604020202020204" pitchFamily="34" charset="0"/>
              </a:rPr>
              <a:t>     processing  plants.</a:t>
            </a:r>
          </a:p>
          <a:p>
            <a:endParaRPr lang="en-US" altLang="en-US" sz="1800">
              <a:latin typeface="Arial" panose="020B0604020202020204" pitchFamily="34" charset="0"/>
              <a:sym typeface="Wingdings" panose="05000000000000000000" pitchFamily="2" charset="2"/>
            </a:endParaRPr>
          </a:p>
        </p:txBody>
      </p:sp>
      <p:pic>
        <p:nvPicPr>
          <p:cNvPr id="24579" name="Picture 3" descr="F:\PFiles\MSOffice\Clipart\standard\stddir3\hh00818_.wmf">
            <a:extLst>
              <a:ext uri="{FF2B5EF4-FFF2-40B4-BE49-F238E27FC236}">
                <a16:creationId xmlns:a16="http://schemas.microsoft.com/office/drawing/2014/main" id="{155016E7-2301-48F6-B56B-A6A9956DF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3886200"/>
            <a:ext cx="64325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61EC076-60AF-404E-AC9D-CD7456D64F48}"/>
              </a:ext>
            </a:extLst>
          </p:cNvPr>
          <p:cNvSpPr txBox="1">
            <a:spLocks noChangeArrowheads="1"/>
          </p:cNvSpPr>
          <p:nvPr/>
        </p:nvSpPr>
        <p:spPr bwMode="auto">
          <a:xfrm>
            <a:off x="685800" y="1676400"/>
            <a:ext cx="8077200" cy="4038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800" b="1" dirty="0">
              <a:latin typeface="Arial" panose="020B0604020202020204" pitchFamily="34" charset="0"/>
            </a:endParaRPr>
          </a:p>
          <a:p>
            <a:pPr>
              <a:defRPr/>
            </a:pPr>
            <a:r>
              <a:rPr lang="en-US" altLang="en-US" sz="2800" b="1" dirty="0">
                <a:latin typeface="Arial" panose="020B0604020202020204" pitchFamily="34" charset="0"/>
              </a:rPr>
              <a:t>2-15.    Five Steps of Cleaning and Sanitizing:</a:t>
            </a:r>
            <a:endParaRPr lang="en-US" altLang="en-US" sz="2800" dirty="0">
              <a:latin typeface="Arial" panose="020B0604020202020204" pitchFamily="34" charset="0"/>
            </a:endParaRPr>
          </a:p>
          <a:p>
            <a:pPr>
              <a:defRPr/>
            </a:pPr>
            <a:endParaRPr lang="en-US" altLang="en-US" sz="2800" dirty="0">
              <a:latin typeface="Arial" panose="020B0604020202020204" pitchFamily="34" charset="0"/>
            </a:endParaRPr>
          </a:p>
          <a:p>
            <a:pPr marL="1828800">
              <a:defRPr/>
            </a:pPr>
            <a:r>
              <a:rPr lang="en-US" altLang="en-US" sz="2800" dirty="0">
                <a:latin typeface="Arial" panose="020B0604020202020204" pitchFamily="34" charset="0"/>
                <a:sym typeface="Wingdings" panose="05000000000000000000" pitchFamily="2" charset="2"/>
              </a:rPr>
              <a:t>1.  Dry-clean;</a:t>
            </a:r>
          </a:p>
          <a:p>
            <a:pPr marL="1828800">
              <a:defRPr/>
            </a:pPr>
            <a:r>
              <a:rPr lang="en-US" altLang="en-US" sz="2800" dirty="0">
                <a:latin typeface="Arial" panose="020B0604020202020204" pitchFamily="34" charset="0"/>
                <a:sym typeface="Wingdings" panose="05000000000000000000" pitchFamily="2" charset="2"/>
              </a:rPr>
              <a:t>2.  Pre-rinse;</a:t>
            </a:r>
          </a:p>
          <a:p>
            <a:pPr marL="1828800">
              <a:defRPr/>
            </a:pPr>
            <a:r>
              <a:rPr lang="en-US" altLang="en-US" sz="2800" dirty="0">
                <a:latin typeface="Arial" panose="020B0604020202020204" pitchFamily="34" charset="0"/>
                <a:sym typeface="Wingdings" panose="05000000000000000000" pitchFamily="2" charset="2"/>
              </a:rPr>
              <a:t>3.  Detergent application, then;</a:t>
            </a:r>
          </a:p>
          <a:p>
            <a:pPr marL="1828800">
              <a:defRPr/>
            </a:pPr>
            <a:r>
              <a:rPr lang="en-US" altLang="en-US" sz="2800" dirty="0">
                <a:latin typeface="Arial" panose="020B0604020202020204" pitchFamily="34" charset="0"/>
                <a:sym typeface="Wingdings" panose="05000000000000000000" pitchFamily="2" charset="2"/>
              </a:rPr>
              <a:t>4.  Post-rinse; and</a:t>
            </a:r>
          </a:p>
          <a:p>
            <a:pPr marL="1828800">
              <a:defRPr/>
            </a:pPr>
            <a:r>
              <a:rPr lang="en-US" altLang="en-US" sz="2800" dirty="0">
                <a:latin typeface="Arial" panose="020B0604020202020204" pitchFamily="34" charset="0"/>
                <a:sym typeface="Wingdings" panose="05000000000000000000" pitchFamily="2" charset="2"/>
              </a:rPr>
              <a:t>5.  Sanitizing.</a:t>
            </a:r>
          </a:p>
        </p:txBody>
      </p:sp>
      <p:sp>
        <p:nvSpPr>
          <p:cNvPr id="25603" name="Text Box 3">
            <a:extLst>
              <a:ext uri="{FF2B5EF4-FFF2-40B4-BE49-F238E27FC236}">
                <a16:creationId xmlns:a16="http://schemas.microsoft.com/office/drawing/2014/main" id="{7678DA0D-325B-4C17-905C-996C74D8F01F}"/>
              </a:ext>
            </a:extLst>
          </p:cNvPr>
          <p:cNvSpPr txBox="1">
            <a:spLocks noChangeArrowheads="1"/>
          </p:cNvSpPr>
          <p:nvPr/>
        </p:nvSpPr>
        <p:spPr bwMode="auto">
          <a:xfrm>
            <a:off x="2082800" y="381000"/>
            <a:ext cx="497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000" b="1">
                <a:solidFill>
                  <a:schemeClr val="accent2"/>
                </a:solidFill>
                <a:latin typeface="Arial" panose="020B0604020202020204" pitchFamily="34" charset="0"/>
              </a:rPr>
              <a:t>5  Steps!</a:t>
            </a:r>
          </a:p>
        </p:txBody>
      </p:sp>
      <p:sp>
        <p:nvSpPr>
          <p:cNvPr id="25604" name="Rectangle 1">
            <a:hlinkClick r:id="rId2"/>
            <a:extLst>
              <a:ext uri="{FF2B5EF4-FFF2-40B4-BE49-F238E27FC236}">
                <a16:creationId xmlns:a16="http://schemas.microsoft.com/office/drawing/2014/main" id="{AFAB3663-39B3-4C8D-83BE-F50CE452DC5A}"/>
              </a:ext>
            </a:extLst>
          </p:cNvPr>
          <p:cNvSpPr>
            <a:spLocks noChangeArrowheads="1"/>
          </p:cNvSpPr>
          <p:nvPr/>
        </p:nvSpPr>
        <p:spPr bwMode="auto">
          <a:xfrm>
            <a:off x="1295400" y="6003925"/>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https://www.youtube.com/watch?v=YRwxG7LY5vM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46671F2C-7EC2-47E2-BCA1-690937590772}"/>
              </a:ext>
            </a:extLst>
          </p:cNvPr>
          <p:cNvSpPr txBox="1">
            <a:spLocks noChangeArrowheads="1"/>
          </p:cNvSpPr>
          <p:nvPr/>
        </p:nvSpPr>
        <p:spPr bwMode="auto">
          <a:xfrm>
            <a:off x="838200" y="304800"/>
            <a:ext cx="7620000" cy="6248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2-24.      Sanitizer Mixing and Application:</a:t>
            </a:r>
          </a:p>
          <a:p>
            <a:endParaRPr lang="en-US" altLang="en-US" sz="2800">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In-line proportioners/applicators;</a:t>
            </a:r>
          </a:p>
          <a:p>
            <a:pPr>
              <a:buFont typeface="Wingdings" panose="05000000000000000000" pitchFamily="2" charset="2"/>
              <a:buChar char="u"/>
            </a:pPr>
            <a:endParaRPr lang="en-US" altLang="en-US" sz="2800">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Station proportioners/applicators;</a:t>
            </a:r>
          </a:p>
          <a:p>
            <a:pPr>
              <a:buFont typeface="Wingdings" panose="05000000000000000000" pitchFamily="2" charset="2"/>
              <a:buChar char="u"/>
            </a:pPr>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  Hand and footbath sanitizers;</a:t>
            </a:r>
          </a:p>
          <a:p>
            <a:endParaRPr lang="en-US" altLang="en-US" sz="2800">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Foamers;</a:t>
            </a:r>
          </a:p>
          <a:p>
            <a:pPr>
              <a:buFont typeface="Wingdings" panose="05000000000000000000" pitchFamily="2" charset="2"/>
              <a:buChar char="u"/>
            </a:pPr>
            <a:endParaRPr lang="en-US" altLang="en-US" sz="2800">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Tank sprayers (low pressure); and</a:t>
            </a:r>
          </a:p>
          <a:p>
            <a:pPr>
              <a:buFont typeface="Wingdings" panose="05000000000000000000" pitchFamily="2" charset="2"/>
              <a:buChar char="u"/>
            </a:pPr>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Dips.</a:t>
            </a:r>
          </a:p>
        </p:txBody>
      </p:sp>
      <p:pic>
        <p:nvPicPr>
          <p:cNvPr id="26627" name="Picture 3" descr="E:\PFiles\MSOffice\Clipart\standard\stddir3\pe01364_.wmf">
            <a:extLst>
              <a:ext uri="{FF2B5EF4-FFF2-40B4-BE49-F238E27FC236}">
                <a16:creationId xmlns:a16="http://schemas.microsoft.com/office/drawing/2014/main" id="{1FE18874-B61E-40AE-859F-3EFB138B8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38" y="5181600"/>
            <a:ext cx="27908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
            <a:extLst>
              <a:ext uri="{FF2B5EF4-FFF2-40B4-BE49-F238E27FC236}">
                <a16:creationId xmlns:a16="http://schemas.microsoft.com/office/drawing/2014/main" id="{11A8F529-A317-4ED6-8421-52B2B7862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123825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58A45E56-4194-4078-97F5-9633E4D8114F}"/>
              </a:ext>
            </a:extLst>
          </p:cNvPr>
          <p:cNvSpPr txBox="1">
            <a:spLocks noChangeArrowheads="1"/>
          </p:cNvSpPr>
          <p:nvPr/>
        </p:nvSpPr>
        <p:spPr bwMode="auto">
          <a:xfrm>
            <a:off x="342900" y="609600"/>
            <a:ext cx="8458200" cy="4970463"/>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b="1">
                <a:latin typeface="Arial" panose="020B0604020202020204" pitchFamily="34" charset="0"/>
              </a:rPr>
              <a:t>2-25.      Sanitizer Concentrations Used in Food Plants</a:t>
            </a:r>
            <a:endParaRPr lang="en-US" altLang="en-US" sz="1800" b="1">
              <a:latin typeface="Arial" panose="020B0604020202020204" pitchFamily="34" charset="0"/>
            </a:endParaRPr>
          </a:p>
          <a:p>
            <a:endParaRPr lang="en-US" altLang="en-US" sz="1800">
              <a:latin typeface="Arial" panose="020B0604020202020204" pitchFamily="34" charset="0"/>
              <a:sym typeface="Wingdings" panose="05000000000000000000" pitchFamily="2" charset="2"/>
            </a:endParaRPr>
          </a:p>
        </p:txBody>
      </p:sp>
      <p:graphicFrame>
        <p:nvGraphicFramePr>
          <p:cNvPr id="51259" name="Group 59">
            <a:extLst>
              <a:ext uri="{FF2B5EF4-FFF2-40B4-BE49-F238E27FC236}">
                <a16:creationId xmlns:a16="http://schemas.microsoft.com/office/drawing/2014/main" id="{76532CFD-A75D-4532-B066-B3F900A254E1}"/>
              </a:ext>
            </a:extLst>
          </p:cNvPr>
          <p:cNvGraphicFramePr>
            <a:graphicFrameLocks noGrp="1"/>
          </p:cNvGraphicFramePr>
          <p:nvPr/>
        </p:nvGraphicFramePr>
        <p:xfrm>
          <a:off x="419100" y="1554163"/>
          <a:ext cx="8305800" cy="3886200"/>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80468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rPr>
                        <a:t>Sanitizer</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rPr>
                        <a:t>Food Contact Surface</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panose="020F0502020204030204" pitchFamily="34" charset="0"/>
                        </a:rPr>
                        <a:t>Non-Food Contact Surfaces</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rPr>
                        <a:t>Plant Water</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56140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Chlorine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100-200*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400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3-10 ppm</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40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Iodine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25 *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25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40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Quats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200*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400-800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653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Chlorine dioxide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100-200*</a:t>
                      </a:r>
                      <a:r>
                        <a:rPr kumimoji="0" lang="en-US" sz="20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 ppm</a:t>
                      </a:r>
                      <a:endParaRPr kumimoji="0" lang="en-US" sz="2000" b="0" i="0" u="none" strike="noStrike" cap="none" normalizeH="0" baseline="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100-200</a:t>
                      </a:r>
                      <a:r>
                        <a:rPr kumimoji="0" lang="en-US" sz="2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ppm</a:t>
                      </a:r>
                      <a:endParaRPr kumimoji="0" lang="en-US" sz="20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1-3</a:t>
                      </a:r>
                      <a:r>
                        <a:rPr kumimoji="0" lang="en-US" sz="2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ppm</a:t>
                      </a:r>
                      <a:endParaRPr kumimoji="0" lang="en-US" sz="20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076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Peroxyacetic acid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anose="020F0502020204030204" pitchFamily="34" charset="0"/>
                        </a:rPr>
                        <a:t>200-315*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anose="020F0502020204030204" pitchFamily="34" charset="0"/>
                        </a:rPr>
                        <a:t>200-315 ppm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anose="020F0502020204030204"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7688" name="Text Box 57">
            <a:extLst>
              <a:ext uri="{FF2B5EF4-FFF2-40B4-BE49-F238E27FC236}">
                <a16:creationId xmlns:a16="http://schemas.microsoft.com/office/drawing/2014/main" id="{06A7C250-A1BB-413F-9B7F-183EC506E999}"/>
              </a:ext>
            </a:extLst>
          </p:cNvPr>
          <p:cNvSpPr txBox="1">
            <a:spLocks noChangeArrowheads="1"/>
          </p:cNvSpPr>
          <p:nvPr/>
        </p:nvSpPr>
        <p:spPr bwMode="auto">
          <a:xfrm>
            <a:off x="419100" y="5786438"/>
            <a:ext cx="8458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1800"/>
              <a:t>The higher end of the listed range indicates the maximum concentration permitted without a required rinse (surfaces must drain)       </a:t>
            </a:r>
            <a:r>
              <a:rPr lang="en-US" altLang="en-US" sz="1800">
                <a:cs typeface="Times New Roman" panose="02020603050405020304" pitchFamily="18" charset="0"/>
              </a:rPr>
              <a:t>† Includes mix of oxychloro compounds       Source: 21 CFR 178.1010</a:t>
            </a:r>
            <a:endParaRPr lang="en-US"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5" name="TextBox 4">
            <a:extLst>
              <a:ext uri="{FF2B5EF4-FFF2-40B4-BE49-F238E27FC236}">
                <a16:creationId xmlns:a16="http://schemas.microsoft.com/office/drawing/2014/main" id="{4C44ABB6-F398-42C7-81BD-3C91DCCDD088}"/>
              </a:ext>
            </a:extLst>
          </p:cNvPr>
          <p:cNvSpPr txBox="1"/>
          <p:nvPr/>
        </p:nvSpPr>
        <p:spPr>
          <a:xfrm>
            <a:off x="685800" y="1850466"/>
            <a:ext cx="7907236" cy="523220"/>
          </a:xfrm>
          <a:prstGeom prst="rect">
            <a:avLst/>
          </a:prstGeom>
          <a:noFill/>
        </p:spPr>
        <p:txBody>
          <a:bodyPr wrap="square" rtlCol="0">
            <a:spAutoFit/>
          </a:bodyPr>
          <a:lstStyle/>
          <a:p>
            <a:r>
              <a:rPr lang="en-US" sz="2800" b="1" dirty="0">
                <a:latin typeface="Calibri" panose="020F0502020204030204" pitchFamily="34" charset="0"/>
              </a:rPr>
              <a:t>More Recent Regulations were introduced in 2016 </a:t>
            </a:r>
            <a:endParaRPr lang="en-US" b="1" dirty="0"/>
          </a:p>
        </p:txBody>
      </p:sp>
      <p:grpSp>
        <p:nvGrpSpPr>
          <p:cNvPr id="10" name="Group 3">
            <a:extLst>
              <a:ext uri="{FF2B5EF4-FFF2-40B4-BE49-F238E27FC236}">
                <a16:creationId xmlns:a16="http://schemas.microsoft.com/office/drawing/2014/main" id="{0AB17E81-D3CB-4DC1-93F8-ACA0AD233D7D}"/>
              </a:ext>
            </a:extLst>
          </p:cNvPr>
          <p:cNvGrpSpPr>
            <a:grpSpLocks/>
          </p:cNvGrpSpPr>
          <p:nvPr/>
        </p:nvGrpSpPr>
        <p:grpSpPr bwMode="auto">
          <a:xfrm>
            <a:off x="5638800" y="3581400"/>
            <a:ext cx="3162300" cy="2668588"/>
            <a:chOff x="4857750" y="2345055"/>
            <a:chExt cx="2476500" cy="2167890"/>
          </a:xfrm>
        </p:grpSpPr>
        <p:sp>
          <p:nvSpPr>
            <p:cNvPr id="11" name="Isosceles Triangle 10">
              <a:extLst>
                <a:ext uri="{FF2B5EF4-FFF2-40B4-BE49-F238E27FC236}">
                  <a16:creationId xmlns:a16="http://schemas.microsoft.com/office/drawing/2014/main" id="{93567EA8-CA45-4619-B4D0-C7EFCF5AA116}"/>
                </a:ext>
              </a:extLst>
            </p:cNvPr>
            <p:cNvSpPr/>
            <p:nvPr/>
          </p:nvSpPr>
          <p:spPr>
            <a:xfrm>
              <a:off x="4857750" y="2345055"/>
              <a:ext cx="2476500" cy="2167890"/>
            </a:xfrm>
            <a:prstGeom prst="triangle">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2" name="Straight Connector 11">
              <a:extLst>
                <a:ext uri="{FF2B5EF4-FFF2-40B4-BE49-F238E27FC236}">
                  <a16:creationId xmlns:a16="http://schemas.microsoft.com/office/drawing/2014/main" id="{88E7EE60-E99B-49E7-B4E9-BD44CA19C650}"/>
                </a:ext>
              </a:extLst>
            </p:cNvPr>
            <p:cNvCxnSpPr/>
            <p:nvPr/>
          </p:nvCxnSpPr>
          <p:spPr>
            <a:xfrm flipV="1">
              <a:off x="5162340" y="3967426"/>
              <a:ext cx="1848672" cy="7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4DAC4-0054-4689-83A2-2688C0FA0B72}"/>
                </a:ext>
              </a:extLst>
            </p:cNvPr>
            <p:cNvCxnSpPr>
              <a:stCxn id="11" idx="1"/>
              <a:endCxn id="11" idx="5"/>
            </p:cNvCxnSpPr>
            <p:nvPr/>
          </p:nvCxnSpPr>
          <p:spPr>
            <a:xfrm>
              <a:off x="5476875" y="3429645"/>
              <a:ext cx="1238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C054C963-8A21-451F-B07C-24C1C43D936E}"/>
                </a:ext>
              </a:extLst>
            </p:cNvPr>
            <p:cNvSpPr txBox="1">
              <a:spLocks noChangeArrowheads="1"/>
            </p:cNvSpPr>
            <p:nvPr/>
          </p:nvSpPr>
          <p:spPr bwMode="auto">
            <a:xfrm>
              <a:off x="5593080" y="3028890"/>
              <a:ext cx="1005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t>HACCP</a:t>
              </a:r>
            </a:p>
          </p:txBody>
        </p:sp>
        <p:sp>
          <p:nvSpPr>
            <p:cNvPr id="15" name="TextBox 8">
              <a:extLst>
                <a:ext uri="{FF2B5EF4-FFF2-40B4-BE49-F238E27FC236}">
                  <a16:creationId xmlns:a16="http://schemas.microsoft.com/office/drawing/2014/main" id="{16AEB223-57C7-4457-9145-F90648BB8486}"/>
                </a:ext>
              </a:extLst>
            </p:cNvPr>
            <p:cNvSpPr txBox="1">
              <a:spLocks noChangeArrowheads="1"/>
            </p:cNvSpPr>
            <p:nvPr/>
          </p:nvSpPr>
          <p:spPr bwMode="auto">
            <a:xfrm>
              <a:off x="5593080" y="3497884"/>
              <a:ext cx="1005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SCP’s</a:t>
              </a:r>
            </a:p>
          </p:txBody>
        </p:sp>
        <p:sp>
          <p:nvSpPr>
            <p:cNvPr id="16" name="TextBox 9">
              <a:extLst>
                <a:ext uri="{FF2B5EF4-FFF2-40B4-BE49-F238E27FC236}">
                  <a16:creationId xmlns:a16="http://schemas.microsoft.com/office/drawing/2014/main" id="{7E141B40-6B77-466E-8194-A68D73D777CF}"/>
                </a:ext>
              </a:extLst>
            </p:cNvPr>
            <p:cNvSpPr txBox="1">
              <a:spLocks noChangeArrowheads="1"/>
            </p:cNvSpPr>
            <p:nvPr/>
          </p:nvSpPr>
          <p:spPr bwMode="auto">
            <a:xfrm>
              <a:off x="5265420" y="4026467"/>
              <a:ext cx="171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a:t>GMP’s 117</a:t>
              </a:r>
            </a:p>
          </p:txBody>
        </p:sp>
      </p:grpSp>
      <p:sp>
        <p:nvSpPr>
          <p:cNvPr id="17" name="TextBox 16">
            <a:extLst>
              <a:ext uri="{FF2B5EF4-FFF2-40B4-BE49-F238E27FC236}">
                <a16:creationId xmlns:a16="http://schemas.microsoft.com/office/drawing/2014/main" id="{AE0DCA58-DA09-4FF9-8A4C-454253C330BF}"/>
              </a:ext>
            </a:extLst>
          </p:cNvPr>
          <p:cNvSpPr txBox="1"/>
          <p:nvPr/>
        </p:nvSpPr>
        <p:spPr>
          <a:xfrm>
            <a:off x="685800" y="2755874"/>
            <a:ext cx="6701006" cy="2677656"/>
          </a:xfrm>
          <a:prstGeom prst="rect">
            <a:avLst/>
          </a:prstGeom>
          <a:noFill/>
        </p:spPr>
        <p:txBody>
          <a:bodyPr wrap="square" rtlCol="0">
            <a:spAutoFit/>
          </a:bodyPr>
          <a:lstStyle/>
          <a:p>
            <a:r>
              <a:rPr lang="en-US" sz="2800" dirty="0">
                <a:latin typeface="Calibri" panose="020F0502020204030204" pitchFamily="34" charset="0"/>
              </a:rPr>
              <a:t>HACCP and SCP’s are based on the current Good Manufacturing Procedures, GMP’s </a:t>
            </a:r>
            <a:br>
              <a:rPr lang="en-US" sz="2800" dirty="0">
                <a:latin typeface="Calibri" panose="020F0502020204030204" pitchFamily="34" charset="0"/>
              </a:rPr>
            </a:br>
            <a:endParaRPr lang="en-US" sz="2800" dirty="0">
              <a:latin typeface="Calibri" panose="020F0502020204030204" pitchFamily="34" charset="0"/>
            </a:endParaRPr>
          </a:p>
          <a:p>
            <a:r>
              <a:rPr lang="en-US" sz="2800" dirty="0">
                <a:latin typeface="Calibri" panose="020F0502020204030204" pitchFamily="34" charset="0"/>
              </a:rPr>
              <a:t>New GMP’s were introduced by </a:t>
            </a:r>
            <a:br>
              <a:rPr lang="en-US" sz="2800" dirty="0">
                <a:latin typeface="Calibri" panose="020F0502020204030204" pitchFamily="34" charset="0"/>
              </a:rPr>
            </a:br>
            <a:r>
              <a:rPr lang="en-US" sz="2800" dirty="0">
                <a:latin typeface="Calibri" panose="020F0502020204030204" pitchFamily="34" charset="0"/>
              </a:rPr>
              <a:t>the Food Safety Modernization Act</a:t>
            </a:r>
            <a:br>
              <a:rPr lang="en-US" sz="2800" dirty="0">
                <a:latin typeface="Calibri" panose="020F0502020204030204" pitchFamily="34" charset="0"/>
              </a:rPr>
            </a:br>
            <a:r>
              <a:rPr lang="en-US" sz="2800" dirty="0">
                <a:latin typeface="Calibri" panose="020F0502020204030204" pitchFamily="34" charset="0"/>
              </a:rPr>
              <a:t>(FSMA) </a:t>
            </a:r>
          </a:p>
        </p:txBody>
      </p:sp>
      <p:sp>
        <p:nvSpPr>
          <p:cNvPr id="18" name="TextBox 17">
            <a:extLst>
              <a:ext uri="{FF2B5EF4-FFF2-40B4-BE49-F238E27FC236}">
                <a16:creationId xmlns:a16="http://schemas.microsoft.com/office/drawing/2014/main" id="{3F02D58E-F822-40A5-AA09-B21E55D5AB55}"/>
              </a:ext>
            </a:extLst>
          </p:cNvPr>
          <p:cNvSpPr txBox="1"/>
          <p:nvPr/>
        </p:nvSpPr>
        <p:spPr>
          <a:xfrm>
            <a:off x="1790565"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Tree>
    <p:extLst>
      <p:ext uri="{BB962C8B-B14F-4D97-AF65-F5344CB8AC3E}">
        <p14:creationId xmlns:p14="http://schemas.microsoft.com/office/powerpoint/2010/main" val="362328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64C78C7-6FFC-46E2-8FCD-1EDC1ED9255F}"/>
              </a:ext>
            </a:extLst>
          </p:cNvPr>
          <p:cNvSpPr txBox="1">
            <a:spLocks/>
          </p:cNvSpPr>
          <p:nvPr/>
        </p:nvSpPr>
        <p:spPr bwMode="auto">
          <a:xfrm>
            <a:off x="304800" y="381000"/>
            <a:ext cx="8686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chemeClr val="tx2"/>
                </a:solidFill>
              </a:rPr>
              <a:t>pH and Chlorine Test Strips</a:t>
            </a:r>
          </a:p>
        </p:txBody>
      </p:sp>
      <p:pic>
        <p:nvPicPr>
          <p:cNvPr id="28675" name="Picture 6">
            <a:extLst>
              <a:ext uri="{FF2B5EF4-FFF2-40B4-BE49-F238E27FC236}">
                <a16:creationId xmlns:a16="http://schemas.microsoft.com/office/drawing/2014/main" id="{9F7E79FC-C100-4130-89E6-1097A01F7A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1050"/>
            <a:ext cx="17843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a:extLst>
              <a:ext uri="{FF2B5EF4-FFF2-40B4-BE49-F238E27FC236}">
                <a16:creationId xmlns:a16="http://schemas.microsoft.com/office/drawing/2014/main" id="{721998AA-AD07-4F64-9FAF-8259E29D8D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3784600"/>
            <a:ext cx="150653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a:extLst>
              <a:ext uri="{FF2B5EF4-FFF2-40B4-BE49-F238E27FC236}">
                <a16:creationId xmlns:a16="http://schemas.microsoft.com/office/drawing/2014/main" id="{0545A24F-3162-45B4-B114-86E8D6402A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1927225"/>
            <a:ext cx="281622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a:extLst>
              <a:ext uri="{FF2B5EF4-FFF2-40B4-BE49-F238E27FC236}">
                <a16:creationId xmlns:a16="http://schemas.microsoft.com/office/drawing/2014/main" id="{143A2B79-194D-4CD6-8EBA-0AED356C6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2338" y="3556000"/>
            <a:ext cx="23717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D76DE564-F43E-403D-9F01-AFE31D861D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693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791D7982-3227-415D-9D7B-69C55370E00D}"/>
              </a:ext>
            </a:extLst>
          </p:cNvPr>
          <p:cNvSpPr txBox="1">
            <a:spLocks/>
          </p:cNvSpPr>
          <p:nvPr/>
        </p:nvSpPr>
        <p:spPr bwMode="auto">
          <a:xfrm>
            <a:off x="95250" y="331788"/>
            <a:ext cx="900588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400">
                <a:solidFill>
                  <a:schemeClr val="tx2"/>
                </a:solidFill>
              </a:rPr>
              <a:t>pH, Free Chlorine, and Total Chlorine</a:t>
            </a:r>
          </a:p>
        </p:txBody>
      </p:sp>
      <p:pic>
        <p:nvPicPr>
          <p:cNvPr id="29700" name="Picture 3">
            <a:extLst>
              <a:ext uri="{FF2B5EF4-FFF2-40B4-BE49-F238E27FC236}">
                <a16:creationId xmlns:a16="http://schemas.microsoft.com/office/drawing/2014/main" id="{6D3F01A0-D3B3-4055-9C07-228CFD137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35113"/>
            <a:ext cx="28130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a:extLst>
              <a:ext uri="{FF2B5EF4-FFF2-40B4-BE49-F238E27FC236}">
                <a16:creationId xmlns:a16="http://schemas.microsoft.com/office/drawing/2014/main" id="{78D97389-9686-4A00-A153-043E049941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1657350"/>
            <a:ext cx="17462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a:extLst>
              <a:ext uri="{FF2B5EF4-FFF2-40B4-BE49-F238E27FC236}">
                <a16:creationId xmlns:a16="http://schemas.microsoft.com/office/drawing/2014/main" id="{1C91FE7D-8B15-49D5-9012-903F71DDB9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4087813"/>
            <a:ext cx="189706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a:extLst>
              <a:ext uri="{FF2B5EF4-FFF2-40B4-BE49-F238E27FC236}">
                <a16:creationId xmlns:a16="http://schemas.microsoft.com/office/drawing/2014/main" id="{83925CAF-2B99-4693-98A0-2D00563E21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527175"/>
            <a:ext cx="25241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a:extLst>
              <a:ext uri="{FF2B5EF4-FFF2-40B4-BE49-F238E27FC236}">
                <a16:creationId xmlns:a16="http://schemas.microsoft.com/office/drawing/2014/main" id="{7CA03E2E-3D4D-4E51-A634-7CCD7EB1DF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8175" y="4451350"/>
            <a:ext cx="20193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a:extLst>
              <a:ext uri="{FF2B5EF4-FFF2-40B4-BE49-F238E27FC236}">
                <a16:creationId xmlns:a16="http://schemas.microsoft.com/office/drawing/2014/main" id="{EAA5F508-9250-4701-8D79-1FCFE4A51A55}"/>
              </a:ext>
            </a:extLst>
          </p:cNvPr>
          <p:cNvSpPr txBox="1">
            <a:spLocks noChangeArrowheads="1"/>
          </p:cNvSpPr>
          <p:nvPr/>
        </p:nvSpPr>
        <p:spPr bwMode="auto">
          <a:xfrm>
            <a:off x="762000" y="381000"/>
            <a:ext cx="76200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a:t>
            </a:r>
          </a:p>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Common types of Sanitizers (pages 2-22 thru 2-23)</a:t>
            </a:r>
          </a:p>
        </p:txBody>
      </p:sp>
      <p:pic>
        <p:nvPicPr>
          <p:cNvPr id="30723" name="Picture 2">
            <a:extLst>
              <a:ext uri="{FF2B5EF4-FFF2-40B4-BE49-F238E27FC236}">
                <a16:creationId xmlns:a16="http://schemas.microsoft.com/office/drawing/2014/main" id="{ECF431BC-2228-4CB4-8BA2-C92D95359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7338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F803E989-15E2-43B6-99E0-13D2E2819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1981200"/>
            <a:ext cx="4314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97B63B70-9833-4BF1-B430-7C0427745EE5}"/>
              </a:ext>
            </a:extLst>
          </p:cNvPr>
          <p:cNvSpPr txBox="1">
            <a:spLocks noChangeArrowheads="1"/>
          </p:cNvSpPr>
          <p:nvPr/>
        </p:nvSpPr>
        <p:spPr bwMode="auto">
          <a:xfrm>
            <a:off x="457200" y="654050"/>
            <a:ext cx="8458200" cy="37655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b="1">
              <a:latin typeface="Arial" panose="020B0604020202020204" pitchFamily="34" charset="0"/>
            </a:endParaRPr>
          </a:p>
          <a:p>
            <a:r>
              <a:rPr lang="en-US" altLang="en-US" sz="2800" b="1">
                <a:latin typeface="Arial" panose="020B0604020202020204" pitchFamily="34" charset="0"/>
              </a:rPr>
              <a:t>2-27.      Periodic Confirmations for Sanitization:</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Microbiological Enumeration;</a:t>
            </a:r>
          </a:p>
          <a:p>
            <a:r>
              <a:rPr lang="en-US" altLang="en-US" sz="2800">
                <a:latin typeface="Arial" panose="020B0604020202020204" pitchFamily="34" charset="0"/>
                <a:sym typeface="Wingdings" panose="05000000000000000000" pitchFamily="2" charset="2"/>
              </a:rPr>
              <a:t>       Contact plates</a:t>
            </a:r>
          </a:p>
          <a:p>
            <a:r>
              <a:rPr lang="en-US" altLang="en-US" sz="2800">
                <a:latin typeface="Arial" panose="020B0604020202020204" pitchFamily="34" charset="0"/>
                <a:sym typeface="Wingdings" panose="05000000000000000000" pitchFamily="2" charset="2"/>
              </a:rPr>
              <a:t>        Swabs; and</a:t>
            </a:r>
          </a:p>
          <a:p>
            <a:endParaRPr lang="en-US" altLang="en-US" sz="2800">
              <a:latin typeface="Arial" panose="020B0604020202020204" pitchFamily="34" charset="0"/>
              <a:sym typeface="Wingdings" panose="05000000000000000000" pitchFamily="2" charset="2"/>
            </a:endParaRPr>
          </a:p>
          <a:p>
            <a:r>
              <a:rPr lang="en-US" altLang="en-US" sz="2800">
                <a:latin typeface="Arial" panose="020B0604020202020204" pitchFamily="34" charset="0"/>
                <a:sym typeface="Wingdings" panose="05000000000000000000" pitchFamily="2" charset="2"/>
              </a:rPr>
              <a:t>  Luminometry.</a:t>
            </a:r>
          </a:p>
        </p:txBody>
      </p:sp>
      <p:pic>
        <p:nvPicPr>
          <p:cNvPr id="31747" name="Picture 3" descr="F:\PFiles\MSOffice\Clipart\standard\stddir3\hm00365_.wmf">
            <a:extLst>
              <a:ext uri="{FF2B5EF4-FFF2-40B4-BE49-F238E27FC236}">
                <a16:creationId xmlns:a16="http://schemas.microsoft.com/office/drawing/2014/main" id="{D8BCA555-E63E-4D4A-9A20-410808553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86200"/>
            <a:ext cx="53038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a:extLst>
              <a:ext uri="{FF2B5EF4-FFF2-40B4-BE49-F238E27FC236}">
                <a16:creationId xmlns:a16="http://schemas.microsoft.com/office/drawing/2014/main" id="{ACC0D038-A895-41BD-8339-340352C538A0}"/>
              </a:ext>
            </a:extLst>
          </p:cNvPr>
          <p:cNvSpPr txBox="1">
            <a:spLocks noChangeArrowheads="1"/>
          </p:cNvSpPr>
          <p:nvPr/>
        </p:nvSpPr>
        <p:spPr bwMode="auto">
          <a:xfrm>
            <a:off x="990600" y="533400"/>
            <a:ext cx="75438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  Sanitation Control Guide</a:t>
            </a:r>
            <a:br>
              <a:rPr lang="en-US" altLang="en-US" b="1">
                <a:solidFill>
                  <a:schemeClr val="accent2"/>
                </a:solidFill>
                <a:latin typeface="Arial" panose="020B0604020202020204" pitchFamily="34" charset="0"/>
                <a:cs typeface="Arial" panose="020B0604020202020204" pitchFamily="34" charset="0"/>
              </a:rPr>
            </a:br>
            <a:r>
              <a:rPr lang="en-US" altLang="en-US" b="1">
                <a:solidFill>
                  <a:schemeClr val="accent2"/>
                </a:solidFill>
                <a:latin typeface="Arial" panose="020B0604020202020204" pitchFamily="34" charset="0"/>
                <a:cs typeface="Arial" panose="020B0604020202020204" pitchFamily="34" charset="0"/>
              </a:rPr>
              <a:t>                     </a:t>
            </a:r>
            <a:r>
              <a:rPr lang="en-US" altLang="en-US" sz="2400" b="1">
                <a:solidFill>
                  <a:schemeClr val="accent2"/>
                </a:solidFill>
                <a:latin typeface="Arial" panose="020B0604020202020204" pitchFamily="34" charset="0"/>
                <a:cs typeface="Arial" panose="020B0604020202020204" pitchFamily="34" charset="0"/>
              </a:rPr>
              <a:t>pages 2-29 thru 2-30</a:t>
            </a:r>
            <a:endParaRPr lang="en-US" altLang="en-US" sz="2800" b="1">
              <a:solidFill>
                <a:schemeClr val="accent2"/>
              </a:solidFill>
            </a:endParaRPr>
          </a:p>
        </p:txBody>
      </p:sp>
      <p:pic>
        <p:nvPicPr>
          <p:cNvPr id="32771" name="Picture 1">
            <a:extLst>
              <a:ext uri="{FF2B5EF4-FFF2-40B4-BE49-F238E27FC236}">
                <a16:creationId xmlns:a16="http://schemas.microsoft.com/office/drawing/2014/main" id="{87DDCA48-0D28-44C5-99A2-19AC5975B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75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a:extLst>
              <a:ext uri="{FF2B5EF4-FFF2-40B4-BE49-F238E27FC236}">
                <a16:creationId xmlns:a16="http://schemas.microsoft.com/office/drawing/2014/main" id="{3F2DF194-BFA3-4ED0-B360-7EE47EABB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3822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0AE71665-4B95-4DB9-8CB2-AC6DB4C3BB9E}"/>
              </a:ext>
            </a:extLst>
          </p:cNvPr>
          <p:cNvSpPr>
            <a:spLocks noChangeArrowheads="1"/>
          </p:cNvSpPr>
          <p:nvPr/>
        </p:nvSpPr>
        <p:spPr bwMode="auto">
          <a:xfrm>
            <a:off x="685800" y="1260475"/>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latin typeface="Calibri" panose="020F0502020204030204" pitchFamily="34" charset="0"/>
                <a:ea typeface="SimSun" panose="02010600030101010101" pitchFamily="2" charset="-122"/>
              </a:rPr>
              <a:t>Discuss related concerns and controls for cross-contact with potential food allergens</a:t>
            </a:r>
            <a:endParaRPr lang="en-US" altLang="en-US" sz="3600">
              <a:latin typeface="Calibri" panose="020F0502020204030204" pitchFamily="34" charset="0"/>
            </a:endParaRPr>
          </a:p>
        </p:txBody>
      </p:sp>
      <p:sp>
        <p:nvSpPr>
          <p:cNvPr id="33795" name="TextBox 4">
            <a:extLst>
              <a:ext uri="{FF2B5EF4-FFF2-40B4-BE49-F238E27FC236}">
                <a16:creationId xmlns:a16="http://schemas.microsoft.com/office/drawing/2014/main" id="{7B59E75B-CD7F-4FC2-B869-EA6C9BF3F2FE}"/>
              </a:ext>
            </a:extLst>
          </p:cNvPr>
          <p:cNvSpPr txBox="1">
            <a:spLocks noChangeArrowheads="1"/>
          </p:cNvSpPr>
          <p:nvPr/>
        </p:nvSpPr>
        <p:spPr bwMode="auto">
          <a:xfrm>
            <a:off x="1595438" y="550863"/>
            <a:ext cx="5688012" cy="523875"/>
          </a:xfrm>
          <a:prstGeom prst="rect">
            <a:avLst/>
          </a:prstGeom>
          <a:solidFill>
            <a:srgbClr val="FFC000"/>
          </a:solidFill>
          <a:ln w="9525">
            <a:solidFill>
              <a:srgbClr val="FFC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New requirement 21 CFR Part 117 </a:t>
            </a:r>
          </a:p>
        </p:txBody>
      </p:sp>
      <p:pic>
        <p:nvPicPr>
          <p:cNvPr id="33796" name="Picture 6" descr="Image result for food allergens">
            <a:extLst>
              <a:ext uri="{FF2B5EF4-FFF2-40B4-BE49-F238E27FC236}">
                <a16:creationId xmlns:a16="http://schemas.microsoft.com/office/drawing/2014/main" id="{F7FE852D-F8B7-4954-AEB6-2B373EF3D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2644775"/>
            <a:ext cx="6119812"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47E6A1B7-B214-4FC5-92DB-3BAE6C6411C5}"/>
              </a:ext>
            </a:extLst>
          </p:cNvPr>
          <p:cNvSpPr>
            <a:spLocks noChangeArrowheads="1"/>
          </p:cNvSpPr>
          <p:nvPr/>
        </p:nvSpPr>
        <p:spPr bwMode="auto">
          <a:xfrm>
            <a:off x="533400" y="598488"/>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b="1">
                <a:solidFill>
                  <a:srgbClr val="0070C0"/>
                </a:solidFill>
                <a:latin typeface="Calibri" panose="020F0502020204030204" pitchFamily="34" charset="0"/>
              </a:rPr>
              <a:t>What is Cross-Contact?</a:t>
            </a:r>
            <a:r>
              <a:rPr lang="en-US" altLang="en-US" sz="4000" b="1">
                <a:latin typeface="Calibri" panose="020F0502020204030204" pitchFamily="34" charset="0"/>
              </a:rPr>
              <a:t> </a:t>
            </a:r>
            <a:endParaRPr lang="en-US" altLang="en-US" sz="4000">
              <a:latin typeface="Calibri" panose="020F0502020204030204" pitchFamily="34" charset="0"/>
            </a:endParaRPr>
          </a:p>
        </p:txBody>
      </p:sp>
      <p:sp>
        <p:nvSpPr>
          <p:cNvPr id="34819" name="Rectangle 1">
            <a:extLst>
              <a:ext uri="{FF2B5EF4-FFF2-40B4-BE49-F238E27FC236}">
                <a16:creationId xmlns:a16="http://schemas.microsoft.com/office/drawing/2014/main" id="{862FFCC2-715B-4212-9AF1-31042B0A9FAD}"/>
              </a:ext>
            </a:extLst>
          </p:cNvPr>
          <p:cNvSpPr>
            <a:spLocks noChangeArrowheads="1"/>
          </p:cNvSpPr>
          <p:nvPr/>
        </p:nvSpPr>
        <p:spPr bwMode="auto">
          <a:xfrm>
            <a:off x="533400" y="2547938"/>
            <a:ext cx="8458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Courier New" panose="02070309020205020404" pitchFamily="49" charset="0"/>
              <a:buChar char="o"/>
            </a:pPr>
            <a:r>
              <a:rPr lang="en-US" altLang="en-US" sz="2800">
                <a:latin typeface="Calibri" panose="020F0502020204030204" pitchFamily="34" charset="0"/>
              </a:rPr>
              <a:t>Cross-contact is the inadvertent </a:t>
            </a:r>
            <a:r>
              <a:rPr lang="en-US" altLang="en-US" sz="2800" b="1" u="sng">
                <a:solidFill>
                  <a:srgbClr val="0070C0"/>
                </a:solidFill>
                <a:latin typeface="Calibri" panose="020F0502020204030204" pitchFamily="34" charset="0"/>
              </a:rPr>
              <a:t>introduction of an allergen</a:t>
            </a:r>
            <a:r>
              <a:rPr lang="en-US" altLang="en-US" sz="2800">
                <a:latin typeface="Calibri" panose="020F0502020204030204" pitchFamily="34" charset="0"/>
              </a:rPr>
              <a:t> into a product. </a:t>
            </a:r>
          </a:p>
          <a:p>
            <a:pPr>
              <a:spcBef>
                <a:spcPct val="0"/>
              </a:spcBef>
              <a:buFont typeface="Courier New" panose="02070309020205020404" pitchFamily="49" charset="0"/>
              <a:buChar char="o"/>
            </a:pPr>
            <a:r>
              <a:rPr lang="en-US" altLang="en-US" sz="2800">
                <a:latin typeface="Calibri" panose="020F0502020204030204" pitchFamily="34" charset="0"/>
              </a:rPr>
              <a:t>It is generally the result of environmental exposure during processing or handling, which may occur when multiple foods are produced in the same facility. </a:t>
            </a:r>
          </a:p>
          <a:p>
            <a:pPr>
              <a:spcBef>
                <a:spcPct val="0"/>
              </a:spcBef>
              <a:buFont typeface="Courier New" panose="02070309020205020404" pitchFamily="49" charset="0"/>
              <a:buChar char="o"/>
            </a:pPr>
            <a:r>
              <a:rPr lang="en-US" altLang="en-US" sz="2800">
                <a:latin typeface="Calibri" panose="020F0502020204030204" pitchFamily="34" charset="0"/>
              </a:rPr>
              <a:t>It may occur due to use of the same processing line, through the misuse of rework, as the result of ineffective cleaning, or from the generation of dust or aerosols containing an allergen.</a:t>
            </a:r>
          </a:p>
        </p:txBody>
      </p:sp>
      <p:sp>
        <p:nvSpPr>
          <p:cNvPr id="34820" name="TextBox 5">
            <a:extLst>
              <a:ext uri="{FF2B5EF4-FFF2-40B4-BE49-F238E27FC236}">
                <a16:creationId xmlns:a16="http://schemas.microsoft.com/office/drawing/2014/main" id="{030B53A2-42E4-4CC5-A7AB-328344872A5B}"/>
              </a:ext>
            </a:extLst>
          </p:cNvPr>
          <p:cNvSpPr txBox="1">
            <a:spLocks noChangeArrowheads="1"/>
          </p:cNvSpPr>
          <p:nvPr/>
        </p:nvSpPr>
        <p:spPr bwMode="auto">
          <a:xfrm>
            <a:off x="990600" y="1533525"/>
            <a:ext cx="4114800" cy="523875"/>
          </a:xfrm>
          <a:prstGeom prst="rect">
            <a:avLst/>
          </a:prstGeom>
          <a:solidFill>
            <a:srgbClr val="FFC000"/>
          </a:solidFill>
          <a:ln w="9525">
            <a:solidFill>
              <a:srgbClr val="FFC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Associated with allergens</a:t>
            </a:r>
          </a:p>
        </p:txBody>
      </p:sp>
      <p:pic>
        <p:nvPicPr>
          <p:cNvPr id="34821" name="Picture 8" descr="Image result for allergen">
            <a:extLst>
              <a:ext uri="{FF2B5EF4-FFF2-40B4-BE49-F238E27FC236}">
                <a16:creationId xmlns:a16="http://schemas.microsoft.com/office/drawing/2014/main" id="{BEE83DAD-3C3B-4935-ABA0-3E0BDC562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9563"/>
            <a:ext cx="2057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5108CFAF-55D1-46BE-AC45-85FA077890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9A831924-FFC6-4684-893F-61A8A27DC9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696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FB75EF3B-B463-45F3-B021-E615D31305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429511">
            <a:off x="4210621" y="3606171"/>
            <a:ext cx="1888029" cy="2503690"/>
          </a:xfrm>
          <a:prstGeom prst="rect">
            <a:avLst/>
          </a:prstGeom>
          <a:ln w="15875">
            <a:solidFill>
              <a:schemeClr val="tx1"/>
            </a:solidFill>
          </a:ln>
        </p:spPr>
      </p:pic>
      <p:grpSp>
        <p:nvGrpSpPr>
          <p:cNvPr id="10" name="Group 3">
            <a:extLst>
              <a:ext uri="{FF2B5EF4-FFF2-40B4-BE49-F238E27FC236}">
                <a16:creationId xmlns:a16="http://schemas.microsoft.com/office/drawing/2014/main" id="{0AB17E81-D3CB-4DC1-93F8-ACA0AD233D7D}"/>
              </a:ext>
            </a:extLst>
          </p:cNvPr>
          <p:cNvGrpSpPr>
            <a:grpSpLocks/>
          </p:cNvGrpSpPr>
          <p:nvPr/>
        </p:nvGrpSpPr>
        <p:grpSpPr bwMode="auto">
          <a:xfrm>
            <a:off x="609600" y="3560912"/>
            <a:ext cx="3162300" cy="2668588"/>
            <a:chOff x="4857750" y="2345055"/>
            <a:chExt cx="2476500" cy="2167890"/>
          </a:xfrm>
        </p:grpSpPr>
        <p:sp>
          <p:nvSpPr>
            <p:cNvPr id="11" name="Isosceles Triangle 10">
              <a:extLst>
                <a:ext uri="{FF2B5EF4-FFF2-40B4-BE49-F238E27FC236}">
                  <a16:creationId xmlns:a16="http://schemas.microsoft.com/office/drawing/2014/main" id="{93567EA8-CA45-4619-B4D0-C7EFCF5AA116}"/>
                </a:ext>
              </a:extLst>
            </p:cNvPr>
            <p:cNvSpPr/>
            <p:nvPr/>
          </p:nvSpPr>
          <p:spPr>
            <a:xfrm>
              <a:off x="4857750" y="2345055"/>
              <a:ext cx="2476500" cy="2167890"/>
            </a:xfrm>
            <a:prstGeom prst="triangle">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2" name="Straight Connector 11">
              <a:extLst>
                <a:ext uri="{FF2B5EF4-FFF2-40B4-BE49-F238E27FC236}">
                  <a16:creationId xmlns:a16="http://schemas.microsoft.com/office/drawing/2014/main" id="{88E7EE60-E99B-49E7-B4E9-BD44CA19C650}"/>
                </a:ext>
              </a:extLst>
            </p:cNvPr>
            <p:cNvCxnSpPr/>
            <p:nvPr/>
          </p:nvCxnSpPr>
          <p:spPr>
            <a:xfrm flipV="1">
              <a:off x="5162340" y="3967426"/>
              <a:ext cx="1848672" cy="7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4DAC4-0054-4689-83A2-2688C0FA0B72}"/>
                </a:ext>
              </a:extLst>
            </p:cNvPr>
            <p:cNvCxnSpPr>
              <a:stCxn id="11" idx="1"/>
              <a:endCxn id="11" idx="5"/>
            </p:cNvCxnSpPr>
            <p:nvPr/>
          </p:nvCxnSpPr>
          <p:spPr>
            <a:xfrm>
              <a:off x="5476875" y="3429645"/>
              <a:ext cx="1238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7">
              <a:extLst>
                <a:ext uri="{FF2B5EF4-FFF2-40B4-BE49-F238E27FC236}">
                  <a16:creationId xmlns:a16="http://schemas.microsoft.com/office/drawing/2014/main" id="{C054C963-8A21-451F-B07C-24C1C43D936E}"/>
                </a:ext>
              </a:extLst>
            </p:cNvPr>
            <p:cNvSpPr txBox="1">
              <a:spLocks noChangeArrowheads="1"/>
            </p:cNvSpPr>
            <p:nvPr/>
          </p:nvSpPr>
          <p:spPr bwMode="auto">
            <a:xfrm>
              <a:off x="5593080" y="3028890"/>
              <a:ext cx="10058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dirty="0"/>
                <a:t>HACCP</a:t>
              </a:r>
            </a:p>
          </p:txBody>
        </p:sp>
        <p:sp>
          <p:nvSpPr>
            <p:cNvPr id="15" name="TextBox 8">
              <a:extLst>
                <a:ext uri="{FF2B5EF4-FFF2-40B4-BE49-F238E27FC236}">
                  <a16:creationId xmlns:a16="http://schemas.microsoft.com/office/drawing/2014/main" id="{16AEB223-57C7-4457-9145-F90648BB8486}"/>
                </a:ext>
              </a:extLst>
            </p:cNvPr>
            <p:cNvSpPr txBox="1">
              <a:spLocks noChangeArrowheads="1"/>
            </p:cNvSpPr>
            <p:nvPr/>
          </p:nvSpPr>
          <p:spPr bwMode="auto">
            <a:xfrm>
              <a:off x="5593080" y="3497884"/>
              <a:ext cx="1005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dirty="0"/>
                <a:t>SCP’s</a:t>
              </a:r>
            </a:p>
          </p:txBody>
        </p:sp>
        <p:sp>
          <p:nvSpPr>
            <p:cNvPr id="16" name="TextBox 9">
              <a:extLst>
                <a:ext uri="{FF2B5EF4-FFF2-40B4-BE49-F238E27FC236}">
                  <a16:creationId xmlns:a16="http://schemas.microsoft.com/office/drawing/2014/main" id="{7E141B40-6B77-466E-8194-A68D73D777CF}"/>
                </a:ext>
              </a:extLst>
            </p:cNvPr>
            <p:cNvSpPr txBox="1">
              <a:spLocks noChangeArrowheads="1"/>
            </p:cNvSpPr>
            <p:nvPr/>
          </p:nvSpPr>
          <p:spPr bwMode="auto">
            <a:xfrm>
              <a:off x="5265420" y="4026467"/>
              <a:ext cx="171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a:t>GMP’s 117</a:t>
              </a:r>
            </a:p>
          </p:txBody>
        </p:sp>
      </p:grpSp>
      <p:sp>
        <p:nvSpPr>
          <p:cNvPr id="18" name="TextBox 17">
            <a:extLst>
              <a:ext uri="{FF2B5EF4-FFF2-40B4-BE49-F238E27FC236}">
                <a16:creationId xmlns:a16="http://schemas.microsoft.com/office/drawing/2014/main" id="{ABFB7112-AF8A-43A7-9999-FDD6DCCAD635}"/>
              </a:ext>
            </a:extLst>
          </p:cNvPr>
          <p:cNvSpPr txBox="1"/>
          <p:nvPr/>
        </p:nvSpPr>
        <p:spPr>
          <a:xfrm>
            <a:off x="457200" y="1316324"/>
            <a:ext cx="8444660" cy="954107"/>
          </a:xfrm>
          <a:prstGeom prst="rect">
            <a:avLst/>
          </a:prstGeom>
          <a:noFill/>
        </p:spPr>
        <p:txBody>
          <a:bodyPr wrap="square" rtlCol="0">
            <a:spAutoFit/>
          </a:bodyPr>
          <a:lstStyle/>
          <a:p>
            <a:r>
              <a:rPr lang="en-US" sz="2800" dirty="0">
                <a:latin typeface="Calibri" panose="020F0502020204030204" pitchFamily="34" charset="0"/>
              </a:rPr>
              <a:t>As of 2016, the new GMP’s Part 117 replaced the previous versions Part 110</a:t>
            </a:r>
            <a:endParaRPr lang="en-US" dirty="0"/>
          </a:p>
        </p:txBody>
      </p:sp>
      <p:sp>
        <p:nvSpPr>
          <p:cNvPr id="17" name="TextBox 16">
            <a:extLst>
              <a:ext uri="{FF2B5EF4-FFF2-40B4-BE49-F238E27FC236}">
                <a16:creationId xmlns:a16="http://schemas.microsoft.com/office/drawing/2014/main" id="{550E8193-C7B1-481E-923C-E41CB3885DFC}"/>
              </a:ext>
            </a:extLst>
          </p:cNvPr>
          <p:cNvSpPr txBox="1"/>
          <p:nvPr/>
        </p:nvSpPr>
        <p:spPr>
          <a:xfrm>
            <a:off x="457200" y="2399594"/>
            <a:ext cx="7937770" cy="954107"/>
          </a:xfrm>
          <a:prstGeom prst="rect">
            <a:avLst/>
          </a:prstGeom>
          <a:noFill/>
        </p:spPr>
        <p:txBody>
          <a:bodyPr wrap="square" rtlCol="0">
            <a:spAutoFit/>
          </a:bodyPr>
          <a:lstStyle/>
          <a:p>
            <a:r>
              <a:rPr lang="en-US" sz="2800" dirty="0">
                <a:latin typeface="Calibri" panose="020F0502020204030204" pitchFamily="34" charset="0"/>
              </a:rPr>
              <a:t>The SCP Training manual (</a:t>
            </a:r>
            <a:r>
              <a:rPr lang="en-US" dirty="0">
                <a:latin typeface="Calibri" panose="020F0502020204030204" pitchFamily="34" charset="0"/>
              </a:rPr>
              <a:t>SGR 119</a:t>
            </a:r>
            <a:r>
              <a:rPr lang="en-US" sz="2800" dirty="0">
                <a:latin typeface="Calibri" panose="020F0502020204030204" pitchFamily="34" charset="0"/>
              </a:rPr>
              <a:t>) includes a </a:t>
            </a:r>
            <a:r>
              <a:rPr lang="en-US" sz="2800" dirty="0">
                <a:highlight>
                  <a:srgbClr val="FFFF00"/>
                </a:highlight>
                <a:latin typeface="Calibri" panose="020F0502020204030204" pitchFamily="34" charset="0"/>
              </a:rPr>
              <a:t>yellow</a:t>
            </a:r>
            <a:r>
              <a:rPr lang="en-US" sz="2800" dirty="0">
                <a:latin typeface="Calibri" panose="020F0502020204030204" pitchFamily="34" charset="0"/>
              </a:rPr>
              <a:t>  insert to explain the changes</a:t>
            </a:r>
            <a:endParaRPr lang="en-US" dirty="0"/>
          </a:p>
        </p:txBody>
      </p:sp>
      <p:pic>
        <p:nvPicPr>
          <p:cNvPr id="19" name="Picture 18">
            <a:extLst>
              <a:ext uri="{FF2B5EF4-FFF2-40B4-BE49-F238E27FC236}">
                <a16:creationId xmlns:a16="http://schemas.microsoft.com/office/drawing/2014/main" id="{A44EDA83-4CA8-495F-96CB-5E901E0AD37D}"/>
              </a:ext>
            </a:extLst>
          </p:cNvPr>
          <p:cNvPicPr>
            <a:picLocks noChangeAspect="1"/>
          </p:cNvPicPr>
          <p:nvPr/>
        </p:nvPicPr>
        <p:blipFill>
          <a:blip r:embed="rId3"/>
          <a:stretch>
            <a:fillRect/>
          </a:stretch>
        </p:blipFill>
        <p:spPr>
          <a:xfrm rot="298514">
            <a:off x="5571903" y="3225796"/>
            <a:ext cx="2656024" cy="3338819"/>
          </a:xfrm>
          <a:prstGeom prst="rect">
            <a:avLst/>
          </a:prstGeom>
        </p:spPr>
      </p:pic>
      <p:sp>
        <p:nvSpPr>
          <p:cNvPr id="20" name="TextBox 19">
            <a:extLst>
              <a:ext uri="{FF2B5EF4-FFF2-40B4-BE49-F238E27FC236}">
                <a16:creationId xmlns:a16="http://schemas.microsoft.com/office/drawing/2014/main" id="{00DD78A9-810A-4E20-9CB2-2835567598A8}"/>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
        <p:nvSpPr>
          <p:cNvPr id="3" name="Rectangle 2">
            <a:extLst>
              <a:ext uri="{FF2B5EF4-FFF2-40B4-BE49-F238E27FC236}">
                <a16:creationId xmlns:a16="http://schemas.microsoft.com/office/drawing/2014/main" id="{BDD4BAB2-1532-47F0-B055-90D0CB42E9F9}"/>
              </a:ext>
            </a:extLst>
          </p:cNvPr>
          <p:cNvSpPr/>
          <p:nvPr/>
        </p:nvSpPr>
        <p:spPr>
          <a:xfrm rot="259021">
            <a:off x="6252216" y="3330405"/>
            <a:ext cx="1295400" cy="145113"/>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335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701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9144000" cy="6858000"/>
          </a:xfrm>
          <a:prstGeom prst="rect">
            <a:avLst/>
          </a:prstGeom>
          <a:solidFill>
            <a:srgbClr val="4A65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5" name="Picture 10">
            <a:extLst>
              <a:ext uri="{FF2B5EF4-FFF2-40B4-BE49-F238E27FC236}">
                <a16:creationId xmlns:a16="http://schemas.microsoft.com/office/drawing/2014/main" id="{A9CCA7F0-4DA6-465B-9AC2-E088E573F2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2500" r="12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3079" name="Picture 3">
            <a:extLst>
              <a:ext uri="{FF2B5EF4-FFF2-40B4-BE49-F238E27FC236}">
                <a16:creationId xmlns:a16="http://schemas.microsoft.com/office/drawing/2014/main" id="{75D121D8-EA86-4EF4-A6A3-7DAE975D7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233613"/>
            <a:ext cx="54213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83CAAAE3-4186-4168-9D82-B92C920A42D9}"/>
              </a:ext>
            </a:extLst>
          </p:cNvPr>
          <p:cNvSpPr txBox="1">
            <a:spLocks noChangeArrowheads="1"/>
          </p:cNvSpPr>
          <p:nvPr/>
        </p:nvSpPr>
        <p:spPr bwMode="auto">
          <a:xfrm>
            <a:off x="609600" y="914400"/>
            <a:ext cx="8229600" cy="4114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6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  Key Sanitation Condition No. 3:</a:t>
            </a:r>
          </a:p>
          <a:p>
            <a:endParaRPr lang="en-US" altLang="en-US" sz="2800" b="1">
              <a:latin typeface="Arial" panose="020B0604020202020204" pitchFamily="34" charset="0"/>
            </a:endParaRPr>
          </a:p>
          <a:p>
            <a:r>
              <a:rPr lang="en-US" altLang="en-US" sz="2800">
                <a:latin typeface="Arial" panose="020B0604020202020204" pitchFamily="34" charset="0"/>
                <a:sym typeface="Wingdings" panose="05000000000000000000" pitchFamily="2" charset="2"/>
              </a:rPr>
              <a:t>    Employee ‘practices’ to prevent </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cross-contamination;</a:t>
            </a:r>
          </a:p>
          <a:p>
            <a:endParaRPr lang="en-US" altLang="en-US" sz="2800">
              <a:latin typeface="Arial" panose="020B0604020202020204" pitchFamily="34" charset="0"/>
              <a:sym typeface="Wingdings" panose="05000000000000000000" pitchFamily="2" charset="2"/>
            </a:endParaRPr>
          </a:p>
          <a:p>
            <a:pPr>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Separation of raw and ready-to-eat foods; and</a:t>
            </a:r>
          </a:p>
          <a:p>
            <a:pPr>
              <a:buFont typeface="Wingdings" panose="05000000000000000000" pitchFamily="2" charset="2"/>
              <a:buChar char="u"/>
            </a:pPr>
            <a:endParaRPr lang="en-US" altLang="en-US" sz="2800">
              <a:latin typeface="Arial" panose="020B0604020202020204" pitchFamily="34" charset="0"/>
            </a:endParaRPr>
          </a:p>
          <a:p>
            <a:pPr>
              <a:buFont typeface="Wingdings" panose="05000000000000000000" pitchFamily="2" charset="2"/>
              <a:buNone/>
            </a:pPr>
            <a:r>
              <a:rPr lang="en-US" altLang="en-US" sz="2800">
                <a:latin typeface="Arial" panose="020B0604020202020204" pitchFamily="34" charset="0"/>
                <a:sym typeface="Wingdings" panose="05000000000000000000" pitchFamily="2" charset="2"/>
              </a:rPr>
              <a:t>     Plant design to prevent cross-contamination.  </a:t>
            </a:r>
            <a:endParaRPr lang="en-US" altLang="en-US" sz="2800">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33A57F17-640B-41A8-98DC-3EBF058AEB93}"/>
              </a:ext>
            </a:extLst>
          </p:cNvPr>
          <p:cNvSpPr txBox="1">
            <a:spLocks noChangeArrowheads="1"/>
          </p:cNvSpPr>
          <p:nvPr/>
        </p:nvSpPr>
        <p:spPr bwMode="auto">
          <a:xfrm>
            <a:off x="609600" y="762000"/>
            <a:ext cx="8001000" cy="4800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b="1">
              <a:latin typeface="Arial" panose="020B0604020202020204" pitchFamily="34" charset="0"/>
            </a:endParaRPr>
          </a:p>
          <a:p>
            <a:pPr eaLnBrk="1" hangingPunct="1">
              <a:spcBef>
                <a:spcPct val="50000"/>
              </a:spcBef>
            </a:pPr>
            <a:r>
              <a:rPr lang="en-US" altLang="en-US" sz="2800" b="1">
                <a:latin typeface="Arial" panose="020B0604020202020204" pitchFamily="34" charset="0"/>
              </a:rPr>
              <a:t>3-2.   Cross-Contamination:</a:t>
            </a:r>
          </a:p>
          <a:p>
            <a:pPr eaLnBrk="1" hangingPunct="1">
              <a:spcBef>
                <a:spcPct val="50000"/>
              </a:spcBef>
            </a:pPr>
            <a:r>
              <a:rPr lang="en-US" altLang="en-US" sz="2800">
                <a:latin typeface="Arial" panose="020B0604020202020204" pitchFamily="34" charset="0"/>
              </a:rPr>
              <a:t>    Cross-contamination is the transfer of biological or chemical contaminants to food products from raw foods, food handlers, or </a:t>
            </a:r>
            <a:br>
              <a:rPr lang="en-US" altLang="en-US" sz="2800">
                <a:latin typeface="Arial" panose="020B0604020202020204" pitchFamily="34" charset="0"/>
              </a:rPr>
            </a:br>
            <a:r>
              <a:rPr lang="en-US" altLang="en-US" sz="2800">
                <a:latin typeface="Arial" panose="020B0604020202020204" pitchFamily="34" charset="0"/>
              </a:rPr>
              <a:t>the food handling environment. The type of cross-contamination most frequently implicated in foodborne illness occurs when pathogenic bacteria or viruses are transferred to ready-to-eat foods.</a:t>
            </a:r>
          </a:p>
          <a:p>
            <a:pPr eaLnBrk="1" hangingPunct="1">
              <a:spcBef>
                <a:spcPct val="50000"/>
              </a:spcBef>
              <a:buFontTx/>
              <a:buAutoNum type="arabicPeriod"/>
            </a:pPr>
            <a:endParaRPr lang="en-US" altLang="en-US" sz="2000">
              <a:latin typeface="Arial" panose="020B0604020202020204" pitchFamily="34" charset="0"/>
            </a:endParaRPr>
          </a:p>
          <a:p>
            <a:endParaRPr lang="en-US" altLang="en-US" sz="12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BB9CD36-7C32-48C3-A50F-0C0A934F6905}"/>
              </a:ext>
            </a:extLst>
          </p:cNvPr>
          <p:cNvSpPr txBox="1">
            <a:spLocks noChangeArrowheads="1"/>
          </p:cNvSpPr>
          <p:nvPr/>
        </p:nvSpPr>
        <p:spPr bwMode="auto">
          <a:xfrm>
            <a:off x="533400" y="1085850"/>
            <a:ext cx="8153400" cy="287655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Arial" panose="020B0604020202020204" pitchFamily="34" charset="0"/>
              </a:rPr>
              <a:t>3-3.   Goal:</a:t>
            </a:r>
          </a:p>
          <a:p>
            <a:pPr eaLnBrk="1" hangingPunct="1">
              <a:spcBef>
                <a:spcPct val="50000"/>
              </a:spcBef>
            </a:pPr>
            <a:r>
              <a:rPr lang="en-US" altLang="en-US" sz="2800">
                <a:latin typeface="Arial" panose="020B0604020202020204" pitchFamily="34" charset="0"/>
              </a:rPr>
              <a:t>    To prevent cross-contamination from insanitary objects to food, food-packing materials and other food-contact surfaces, including utensils, gloves and outer garments, and raw product to cooked product or ready-to-eat products.</a:t>
            </a:r>
          </a:p>
          <a:p>
            <a:pPr eaLnBrk="1" hangingPunct="1">
              <a:spcBef>
                <a:spcPct val="50000"/>
              </a:spcBef>
              <a:buFontTx/>
              <a:buAutoNum type="arabicPeriod"/>
            </a:pPr>
            <a:endParaRPr lang="en-US" altLang="en-US" sz="2000">
              <a:latin typeface="Arial" panose="020B0604020202020204" pitchFamily="34" charset="0"/>
            </a:endParaRPr>
          </a:p>
          <a:p>
            <a:endParaRPr lang="en-US" altLang="en-US" sz="1200"/>
          </a:p>
        </p:txBody>
      </p:sp>
      <p:pic>
        <p:nvPicPr>
          <p:cNvPr id="6147" name="Picture 4" descr="E:\PFiles\MSOffice\Clipart\smbusbas\bd08194_.wmf">
            <a:extLst>
              <a:ext uri="{FF2B5EF4-FFF2-40B4-BE49-F238E27FC236}">
                <a16:creationId xmlns:a16="http://schemas.microsoft.com/office/drawing/2014/main" id="{4B71DE6F-59D4-46FC-970A-9EC61CFED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62400"/>
            <a:ext cx="47625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B98D79F3-9EEA-4E40-A5E9-0060C54FCFEB}"/>
              </a:ext>
            </a:extLst>
          </p:cNvPr>
          <p:cNvSpPr txBox="1">
            <a:spLocks noChangeArrowheads="1"/>
          </p:cNvSpPr>
          <p:nvPr/>
        </p:nvSpPr>
        <p:spPr bwMode="auto">
          <a:xfrm>
            <a:off x="609600" y="257175"/>
            <a:ext cx="7823200" cy="629602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sz="2800" b="1">
                <a:latin typeface="Arial" panose="020B0604020202020204" pitchFamily="34" charset="0"/>
              </a:rPr>
              <a:t>3-4.   Common Daily Sanitation Practices </a:t>
            </a:r>
          </a:p>
          <a:p>
            <a:pPr eaLnBrk="1" hangingPunct="1"/>
            <a:r>
              <a:rPr lang="en-US" altLang="en-US" sz="2800" b="1">
                <a:latin typeface="Arial" panose="020B0604020202020204" pitchFamily="34" charset="0"/>
              </a:rPr>
              <a:t>          to Prevent Cross-Contamination</a:t>
            </a:r>
          </a:p>
          <a:p>
            <a:pPr eaLnBrk="1" hangingPunct="1"/>
            <a:endParaRPr lang="en-US" altLang="en-US" sz="1600" b="1">
              <a:latin typeface="Arial" panose="020B0604020202020204" pitchFamily="34" charset="0"/>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Adequate separation of raw and cooked or ready-to-eat product handling or processing activities;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Adequate separation or protection of products in storage; </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Food handling or processing areas and equipment adequately cleaned and sanitized;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Employee hygiene, dress and hand washing practices; </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Employee food handling practices and utensils;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Employee traffic or movement about the plant.</a:t>
            </a:r>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A7AA9C6B-405B-4577-8419-D38A035E1C3B}"/>
              </a:ext>
            </a:extLst>
          </p:cNvPr>
          <p:cNvSpPr txBox="1">
            <a:spLocks noChangeArrowheads="1"/>
          </p:cNvSpPr>
          <p:nvPr/>
        </p:nvSpPr>
        <p:spPr bwMode="auto">
          <a:xfrm>
            <a:off x="419100" y="609600"/>
            <a:ext cx="8305800" cy="5029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latin typeface="Arial" panose="020B0604020202020204" pitchFamily="34" charset="0"/>
              </a:rPr>
              <a:t>3-5.   Examples of Poor Employee Practices:</a:t>
            </a:r>
          </a:p>
          <a:p>
            <a:pPr eaLnBrk="1" hangingPunct="1"/>
            <a:endParaRPr lang="en-US" altLang="en-US" sz="2800" b="1">
              <a:latin typeface="Arial" panose="020B0604020202020204" pitchFamily="34" charset="0"/>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Handling raw product, then handling cooked product;</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Working near or on the floor, then handling product; </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Returning from restrooms without washing hands;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Shovel used to handle floor waste, also used to handle product; </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Scratching face, then handling product;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Touching unclean cooler door handle, then handling product.</a:t>
            </a:r>
            <a:endParaRPr lang="en-US" altLang="en-US"/>
          </a:p>
        </p:txBody>
      </p:sp>
      <p:pic>
        <p:nvPicPr>
          <p:cNvPr id="8195" name="Picture 3" descr="E:\PFiles\MSOffice\Clipart\smbusbas\an00955_.wmf">
            <a:extLst>
              <a:ext uri="{FF2B5EF4-FFF2-40B4-BE49-F238E27FC236}">
                <a16:creationId xmlns:a16="http://schemas.microsoft.com/office/drawing/2014/main" id="{352C8448-1AC7-4D44-A0EE-0B162B946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257800"/>
            <a:ext cx="3124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EBAD16B8-0FC2-4A8A-9C27-A05B62C3F961}"/>
              </a:ext>
            </a:extLst>
          </p:cNvPr>
          <p:cNvSpPr txBox="1">
            <a:spLocks noChangeArrowheads="1"/>
          </p:cNvSpPr>
          <p:nvPr/>
        </p:nvSpPr>
        <p:spPr bwMode="auto">
          <a:xfrm>
            <a:off x="457200" y="685800"/>
            <a:ext cx="8534400" cy="381952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600" b="1">
              <a:latin typeface="Arial" panose="020B0604020202020204" pitchFamily="34" charset="0"/>
            </a:endParaRPr>
          </a:p>
          <a:p>
            <a:pPr eaLnBrk="1" hangingPunct="1"/>
            <a:r>
              <a:rPr lang="en-US" altLang="en-US" sz="2800" b="1">
                <a:latin typeface="Arial" panose="020B0604020202020204" pitchFamily="34" charset="0"/>
              </a:rPr>
              <a:t>3-6.  Corrections for Cross-contamination:</a:t>
            </a:r>
          </a:p>
          <a:p>
            <a:pPr eaLnBrk="1" hangingPunct="1"/>
            <a:endParaRPr lang="en-US" altLang="en-US" sz="1600" b="1">
              <a:latin typeface="Arial" panose="020B0604020202020204" pitchFamily="34" charset="0"/>
            </a:endParaRP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Stop activities, if necessary, until the situation is corrected;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Take steps to prevent contamination from re-occurring; </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Evaluate product safety and, if necessary, divert, </a:t>
            </a:r>
          </a:p>
          <a:p>
            <a:pPr eaLnBrk="1" hangingPunct="1">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reprocess or discard affected products;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Document what corrections were taken. </a:t>
            </a:r>
          </a:p>
        </p:txBody>
      </p:sp>
      <p:grpSp>
        <p:nvGrpSpPr>
          <p:cNvPr id="9219" name="Group 1">
            <a:extLst>
              <a:ext uri="{FF2B5EF4-FFF2-40B4-BE49-F238E27FC236}">
                <a16:creationId xmlns:a16="http://schemas.microsoft.com/office/drawing/2014/main" id="{B990C4D7-5097-49B7-B5E2-FA24F9B4F1EF}"/>
              </a:ext>
            </a:extLst>
          </p:cNvPr>
          <p:cNvGrpSpPr>
            <a:grpSpLocks/>
          </p:cNvGrpSpPr>
          <p:nvPr/>
        </p:nvGrpSpPr>
        <p:grpSpPr bwMode="auto">
          <a:xfrm>
            <a:off x="4953000" y="4505325"/>
            <a:ext cx="3541713" cy="2047875"/>
            <a:chOff x="7924800" y="52525"/>
            <a:chExt cx="3236913" cy="1836738"/>
          </a:xfrm>
        </p:grpSpPr>
        <p:pic>
          <p:nvPicPr>
            <p:cNvPr id="9220" name="Picture 3">
              <a:extLst>
                <a:ext uri="{FF2B5EF4-FFF2-40B4-BE49-F238E27FC236}">
                  <a16:creationId xmlns:a16="http://schemas.microsoft.com/office/drawing/2014/main" id="{D26A5A5F-7B8F-4728-BDAA-1BF56FE3B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2525"/>
              <a:ext cx="3236913"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a:extLst>
                <a:ext uri="{FF2B5EF4-FFF2-40B4-BE49-F238E27FC236}">
                  <a16:creationId xmlns:a16="http://schemas.microsoft.com/office/drawing/2014/main" id="{6FBA8811-EFB0-48E0-B81C-79CD30D22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196" y="599419"/>
              <a:ext cx="990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7B51C4E-54F2-4715-8CB7-547CC93B1DE5}"/>
              </a:ext>
            </a:extLst>
          </p:cNvPr>
          <p:cNvSpPr txBox="1">
            <a:spLocks noChangeArrowheads="1"/>
          </p:cNvSpPr>
          <p:nvPr/>
        </p:nvSpPr>
        <p:spPr bwMode="auto">
          <a:xfrm>
            <a:off x="1066800" y="609600"/>
            <a:ext cx="7239000" cy="3886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3-7.    Continuous monitoring for </a:t>
            </a:r>
            <a:br>
              <a:rPr lang="en-US" altLang="en-US" sz="2800" b="1">
                <a:latin typeface="Arial" panose="020B0604020202020204" pitchFamily="34" charset="0"/>
              </a:rPr>
            </a:br>
            <a:r>
              <a:rPr lang="en-US" altLang="en-US" sz="2800" b="1">
                <a:latin typeface="Arial" panose="020B0604020202020204" pitchFamily="34" charset="0"/>
              </a:rPr>
              <a:t>      Cross-contamination:</a:t>
            </a:r>
          </a:p>
          <a:p>
            <a:pPr eaLnBrk="1" hangingPunct="1"/>
            <a:endParaRPr lang="en-US" altLang="en-US" sz="1800">
              <a:latin typeface="Arial" panose="020B0604020202020204" pitchFamily="34" charset="0"/>
            </a:endParaRPr>
          </a:p>
          <a:p>
            <a:pPr eaLnBrk="1" hangingPunct="1"/>
            <a:r>
              <a:rPr lang="en-US" altLang="en-US" sz="2800">
                <a:latin typeface="Arial" panose="020B0604020202020204" pitchFamily="34" charset="0"/>
              </a:rPr>
              <a:t>     Although the recording from may list designated periods for checks (e.g., morning and afternoon shift),concerns </a:t>
            </a:r>
            <a:br>
              <a:rPr lang="en-US" altLang="en-US" sz="2800">
                <a:latin typeface="Arial" panose="020B0604020202020204" pitchFamily="34" charset="0"/>
              </a:rPr>
            </a:br>
            <a:r>
              <a:rPr lang="en-US" altLang="en-US" sz="2800">
                <a:latin typeface="Arial" panose="020B0604020202020204" pitchFamily="34" charset="0"/>
              </a:rPr>
              <a:t>for cross-contamination </a:t>
            </a:r>
            <a:r>
              <a:rPr lang="en-US" altLang="en-US" sz="2800" b="1">
                <a:latin typeface="Arial" panose="020B0604020202020204" pitchFamily="34" charset="0"/>
              </a:rPr>
              <a:t>should extend through the entire work day.</a:t>
            </a:r>
          </a:p>
        </p:txBody>
      </p:sp>
      <p:pic>
        <p:nvPicPr>
          <p:cNvPr id="10243" name="Picture 3">
            <a:extLst>
              <a:ext uri="{FF2B5EF4-FFF2-40B4-BE49-F238E27FC236}">
                <a16:creationId xmlns:a16="http://schemas.microsoft.com/office/drawing/2014/main" id="{5CF549B7-DCFA-4FD1-8236-F363E9CC8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724400"/>
            <a:ext cx="26114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65BBC79F-CDFC-4A95-B104-8F077AFC5DED}"/>
              </a:ext>
            </a:extLst>
          </p:cNvPr>
          <p:cNvSpPr txBox="1">
            <a:spLocks noChangeArrowheads="1"/>
          </p:cNvSpPr>
          <p:nvPr/>
        </p:nvSpPr>
        <p:spPr bwMode="auto">
          <a:xfrm>
            <a:off x="762000" y="381000"/>
            <a:ext cx="7924800" cy="1262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a:solidFill>
                  <a:schemeClr val="accent2"/>
                </a:solidFill>
                <a:latin typeface="Arial" panose="020B0604020202020204" pitchFamily="34" charset="0"/>
                <a:cs typeface="Arial" panose="020B0604020202020204" pitchFamily="34" charset="0"/>
              </a:rPr>
              <a:t>Explain:</a:t>
            </a:r>
          </a:p>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Daily and Monthly Sanitation Control Records </a:t>
            </a:r>
            <a:br>
              <a:rPr lang="en-US" altLang="en-US" sz="2400" b="1">
                <a:solidFill>
                  <a:schemeClr val="accent2"/>
                </a:solidFill>
                <a:latin typeface="Arial" panose="020B0604020202020204" pitchFamily="34" charset="0"/>
                <a:cs typeface="Arial" panose="020B0604020202020204" pitchFamily="34" charset="0"/>
              </a:rPr>
            </a:br>
            <a:r>
              <a:rPr lang="en-US" altLang="en-US" sz="1800" b="1">
                <a:solidFill>
                  <a:schemeClr val="accent2"/>
                </a:solidFill>
                <a:latin typeface="Arial" panose="020B0604020202020204" pitchFamily="34" charset="0"/>
                <a:cs typeface="Arial" panose="020B0604020202020204" pitchFamily="34" charset="0"/>
              </a:rPr>
              <a:t>(pages 3-6 thru 3-7) </a:t>
            </a:r>
            <a:endParaRPr lang="en-US" altLang="en-US" sz="2400" b="1">
              <a:solidFill>
                <a:schemeClr val="accent2"/>
              </a:solidFill>
              <a:latin typeface="Arial" panose="020B0604020202020204" pitchFamily="34" charset="0"/>
              <a:cs typeface="Arial" panose="020B0604020202020204" pitchFamily="34" charset="0"/>
            </a:endParaRPr>
          </a:p>
        </p:txBody>
      </p:sp>
      <p:pic>
        <p:nvPicPr>
          <p:cNvPr id="11267" name="Picture 1">
            <a:extLst>
              <a:ext uri="{FF2B5EF4-FFF2-40B4-BE49-F238E27FC236}">
                <a16:creationId xmlns:a16="http://schemas.microsoft.com/office/drawing/2014/main" id="{67D19550-1898-458A-9E04-1F7E4FD05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84350"/>
            <a:ext cx="36576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a:extLst>
              <a:ext uri="{FF2B5EF4-FFF2-40B4-BE49-F238E27FC236}">
                <a16:creationId xmlns:a16="http://schemas.microsoft.com/office/drawing/2014/main" id="{7D8AB72D-50AB-47B8-A62B-B4D0839BE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3810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8827A-F6D1-44CF-9ADA-1521F1899E2B}"/>
              </a:ext>
            </a:extLst>
          </p:cNvPr>
          <p:cNvPicPr>
            <a:picLocks noChangeAspect="1"/>
          </p:cNvPicPr>
          <p:nvPr/>
        </p:nvPicPr>
        <p:blipFill>
          <a:blip r:embed="rId2"/>
          <a:stretch>
            <a:fillRect/>
          </a:stretch>
        </p:blipFill>
        <p:spPr>
          <a:xfrm rot="21337512">
            <a:off x="348461" y="199372"/>
            <a:ext cx="975697" cy="1293859"/>
          </a:xfrm>
          <a:prstGeom prst="rect">
            <a:avLst/>
          </a:prstGeom>
          <a:ln w="15875">
            <a:solidFill>
              <a:schemeClr val="tx1"/>
            </a:solidFill>
          </a:ln>
        </p:spPr>
      </p:pic>
      <p:sp>
        <p:nvSpPr>
          <p:cNvPr id="18" name="TextBox 17">
            <a:extLst>
              <a:ext uri="{FF2B5EF4-FFF2-40B4-BE49-F238E27FC236}">
                <a16:creationId xmlns:a16="http://schemas.microsoft.com/office/drawing/2014/main" id="{ABFB7112-AF8A-43A7-9999-FDD6DCCAD635}"/>
              </a:ext>
            </a:extLst>
          </p:cNvPr>
          <p:cNvSpPr txBox="1"/>
          <p:nvPr/>
        </p:nvSpPr>
        <p:spPr>
          <a:xfrm>
            <a:off x="4648200" y="1544773"/>
            <a:ext cx="3872340" cy="5201424"/>
          </a:xfrm>
          <a:prstGeom prst="rect">
            <a:avLst/>
          </a:prstGeom>
          <a:noFill/>
        </p:spPr>
        <p:txBody>
          <a:bodyPr wrap="square" rtlCol="0">
            <a:spAutoFit/>
          </a:bodyPr>
          <a:lstStyle/>
          <a:p>
            <a:r>
              <a:rPr lang="en-US" dirty="0">
                <a:latin typeface="Calibri" panose="020F0502020204030204" pitchFamily="34" charset="0"/>
              </a:rPr>
              <a:t>Basically under new changes introduces by the Food Safety Modernization Act (FSMA):</a:t>
            </a:r>
          </a:p>
          <a:p>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rPr>
              <a:t>HACCP requirements still prevail for seafood processing</a:t>
            </a:r>
            <a:br>
              <a:rPr lang="en-US" sz="2000" dirty="0">
                <a:latin typeface="Calibri" panose="020F0502020204030204" pitchFamily="34" charset="0"/>
              </a:rPr>
            </a:br>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rPr>
              <a:t>SCP monitoring must account for potential </a:t>
            </a:r>
            <a:r>
              <a:rPr lang="en-US" sz="2000" b="1" dirty="0">
                <a:latin typeface="Calibri" panose="020F0502020204030204" pitchFamily="34" charset="0"/>
              </a:rPr>
              <a:t>‘cross-contact’ </a:t>
            </a:r>
            <a:r>
              <a:rPr lang="en-US" sz="2000" dirty="0">
                <a:latin typeface="Calibri" panose="020F0502020204030204" pitchFamily="34" charset="0"/>
              </a:rPr>
              <a:t>with food allergens </a:t>
            </a:r>
            <a:br>
              <a:rPr lang="en-US" sz="2000" dirty="0">
                <a:latin typeface="Calibri" panose="020F0502020204030204" pitchFamily="34" charset="0"/>
              </a:rPr>
            </a:br>
            <a:endParaRPr lang="en-US" sz="2000" dirty="0">
              <a:latin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rPr>
              <a:t>Basic SCP related training is ‘required for qualified persons’ in processing operations</a:t>
            </a:r>
            <a:br>
              <a:rPr lang="en-US" sz="2000" dirty="0">
                <a:latin typeface="Calibri" panose="020F0502020204030204" pitchFamily="34" charset="0"/>
              </a:rPr>
            </a:br>
            <a:br>
              <a:rPr lang="en-US" sz="2000" dirty="0">
                <a:latin typeface="Calibri" panose="020F0502020204030204" pitchFamily="34" charset="0"/>
              </a:rPr>
            </a:br>
            <a:endParaRPr lang="en-US" sz="2000" dirty="0"/>
          </a:p>
        </p:txBody>
      </p:sp>
      <p:pic>
        <p:nvPicPr>
          <p:cNvPr id="3" name="Picture 2">
            <a:extLst>
              <a:ext uri="{FF2B5EF4-FFF2-40B4-BE49-F238E27FC236}">
                <a16:creationId xmlns:a16="http://schemas.microsoft.com/office/drawing/2014/main" id="{63F7825E-D65D-4AB0-BE9D-BB0BD393F5B0}"/>
              </a:ext>
            </a:extLst>
          </p:cNvPr>
          <p:cNvPicPr>
            <a:picLocks noChangeAspect="1"/>
          </p:cNvPicPr>
          <p:nvPr/>
        </p:nvPicPr>
        <p:blipFill>
          <a:blip r:embed="rId3"/>
          <a:stretch>
            <a:fillRect/>
          </a:stretch>
        </p:blipFill>
        <p:spPr>
          <a:xfrm>
            <a:off x="457200" y="1295400"/>
            <a:ext cx="3747660" cy="5244522"/>
          </a:xfrm>
          <a:prstGeom prst="rect">
            <a:avLst/>
          </a:prstGeom>
        </p:spPr>
      </p:pic>
      <p:sp>
        <p:nvSpPr>
          <p:cNvPr id="19" name="TextBox 18">
            <a:extLst>
              <a:ext uri="{FF2B5EF4-FFF2-40B4-BE49-F238E27FC236}">
                <a16:creationId xmlns:a16="http://schemas.microsoft.com/office/drawing/2014/main" id="{67EDAB05-AA0D-400B-A0DA-7DE63938BD93}"/>
              </a:ext>
            </a:extLst>
          </p:cNvPr>
          <p:cNvSpPr txBox="1"/>
          <p:nvPr/>
        </p:nvSpPr>
        <p:spPr>
          <a:xfrm>
            <a:off x="1676400" y="492358"/>
            <a:ext cx="6553200" cy="707886"/>
          </a:xfrm>
          <a:prstGeom prst="rect">
            <a:avLst/>
          </a:prstGeom>
          <a:noFill/>
        </p:spPr>
        <p:txBody>
          <a:bodyPr wrap="square" rtlCol="0">
            <a:spAutoFit/>
          </a:bodyPr>
          <a:lstStyle/>
          <a:p>
            <a:r>
              <a:rPr lang="en-US" sz="4000" b="1" dirty="0">
                <a:solidFill>
                  <a:srgbClr val="00B489"/>
                </a:solidFill>
                <a:latin typeface="Calibri" panose="020F0502020204030204" pitchFamily="34" charset="0"/>
              </a:rPr>
              <a:t>Sanitation Control Procedures</a:t>
            </a:r>
          </a:p>
        </p:txBody>
      </p:sp>
      <p:sp>
        <p:nvSpPr>
          <p:cNvPr id="4" name="Rectangle 3">
            <a:extLst>
              <a:ext uri="{FF2B5EF4-FFF2-40B4-BE49-F238E27FC236}">
                <a16:creationId xmlns:a16="http://schemas.microsoft.com/office/drawing/2014/main" id="{70ADC975-548D-487C-AACC-B577D70EA15A}"/>
              </a:ext>
            </a:extLst>
          </p:cNvPr>
          <p:cNvSpPr/>
          <p:nvPr/>
        </p:nvSpPr>
        <p:spPr>
          <a:xfrm>
            <a:off x="1143000" y="1528560"/>
            <a:ext cx="1752600" cy="22404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011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4A8D0DD-B87F-416C-984A-A976511AC04E}"/>
              </a:ext>
            </a:extLst>
          </p:cNvPr>
          <p:cNvSpPr txBox="1">
            <a:spLocks noChangeArrowheads="1"/>
          </p:cNvSpPr>
          <p:nvPr/>
        </p:nvSpPr>
        <p:spPr bwMode="auto">
          <a:xfrm>
            <a:off x="533400" y="533400"/>
            <a:ext cx="8229600" cy="5486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Arial" panose="020B0604020202020204" pitchFamily="34" charset="0"/>
              </a:rPr>
              <a:t>3-10.  Typical raw or ready-to-eat seafood that</a:t>
            </a:r>
            <a:br>
              <a:rPr lang="en-US" altLang="en-US" sz="2800" b="1">
                <a:latin typeface="Arial" panose="020B0604020202020204" pitchFamily="34" charset="0"/>
              </a:rPr>
            </a:br>
            <a:r>
              <a:rPr lang="en-US" altLang="en-US" sz="2800" b="1">
                <a:latin typeface="Arial" panose="020B0604020202020204" pitchFamily="34" charset="0"/>
              </a:rPr>
              <a:t>      will not be cooked before they are eaten:</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Cooked shrimp and other cooked shellfish</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Smoked fish or shellfish;</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Dried, pickled or cured fish or shellfish;</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Surimi products;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Seafood salads;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Heat and serve entrees;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Molluscan shellfish to be eaten raw;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Finfish to be eaten raw (sashimi or sushi).</a:t>
            </a:r>
            <a:endParaRPr lang="en-US" altLang="en-US">
              <a:latin typeface="Arial" panose="020B0604020202020204" pitchFamily="34" charset="0"/>
            </a:endParaRPr>
          </a:p>
        </p:txBody>
      </p:sp>
      <p:pic>
        <p:nvPicPr>
          <p:cNvPr id="12291" name="Picture 4" descr="E:\PFiles\MSOffice\Clipart\standard\stddir3\fd00807_.wmf">
            <a:extLst>
              <a:ext uri="{FF2B5EF4-FFF2-40B4-BE49-F238E27FC236}">
                <a16:creationId xmlns:a16="http://schemas.microsoft.com/office/drawing/2014/main" id="{D618CF10-E728-4B7F-AA59-37FD37EDE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313" y="3048000"/>
            <a:ext cx="33162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30BAF928-52E7-45BA-A937-6B4ECF8C375E}"/>
              </a:ext>
            </a:extLst>
          </p:cNvPr>
          <p:cNvSpPr txBox="1">
            <a:spLocks noChangeArrowheads="1"/>
          </p:cNvSpPr>
          <p:nvPr/>
        </p:nvSpPr>
        <p:spPr bwMode="auto">
          <a:xfrm>
            <a:off x="685800" y="914400"/>
            <a:ext cx="8001000" cy="48006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3-11.  Sources of pathogens that could</a:t>
            </a:r>
          </a:p>
          <a:p>
            <a:pPr eaLnBrk="1" hangingPunct="1"/>
            <a:r>
              <a:rPr lang="en-US" altLang="en-US" sz="2800" b="1">
                <a:latin typeface="Arial" panose="020B0604020202020204" pitchFamily="34" charset="0"/>
              </a:rPr>
              <a:t>          cross-contaminate finished products: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Seafood handlers and other plant personnel;</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Raw seafood;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Equipment or utensils; and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Processing plant environment.</a:t>
            </a:r>
          </a:p>
        </p:txBody>
      </p:sp>
      <p:pic>
        <p:nvPicPr>
          <p:cNvPr id="13315" name="Picture 3" descr="F:\PFiles\MSOffice\Clipart\corpbas\j0079198.wmf">
            <a:extLst>
              <a:ext uri="{FF2B5EF4-FFF2-40B4-BE49-F238E27FC236}">
                <a16:creationId xmlns:a16="http://schemas.microsoft.com/office/drawing/2014/main" id="{4F36C4F0-B659-4D81-B315-AD03E1297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43600" y="3124200"/>
            <a:ext cx="2590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A30BDDAC-4291-4005-A22D-F509457656E7}"/>
              </a:ext>
            </a:extLst>
          </p:cNvPr>
          <p:cNvSpPr txBox="1">
            <a:spLocks noChangeArrowheads="1"/>
          </p:cNvSpPr>
          <p:nvPr/>
        </p:nvSpPr>
        <p:spPr bwMode="auto">
          <a:xfrm>
            <a:off x="685800" y="893763"/>
            <a:ext cx="7924800" cy="4953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3-12.   Goal:</a:t>
            </a:r>
          </a:p>
          <a:p>
            <a:pPr eaLnBrk="1" hangingPunct="1">
              <a:spcBef>
                <a:spcPct val="50000"/>
              </a:spcBef>
            </a:pPr>
            <a:r>
              <a:rPr lang="en-US" altLang="en-US" sz="2800">
                <a:latin typeface="Arial" panose="020B0604020202020204" pitchFamily="34" charset="0"/>
                <a:sym typeface="Wingdings" panose="05000000000000000000" pitchFamily="2" charset="2"/>
              </a:rPr>
              <a:t>           To ensure that product handling and/or</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processing procedures prevent the</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cross-contamination of seafood products</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by raw materials, ingredients or</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processing operations.</a:t>
            </a:r>
          </a:p>
        </p:txBody>
      </p:sp>
      <p:sp>
        <p:nvSpPr>
          <p:cNvPr id="14339" name="Rectangle 6">
            <a:extLst>
              <a:ext uri="{FF2B5EF4-FFF2-40B4-BE49-F238E27FC236}">
                <a16:creationId xmlns:a16="http://schemas.microsoft.com/office/drawing/2014/main" id="{C387EEFF-D8C0-4457-B095-E9495667B987}"/>
              </a:ext>
            </a:extLst>
          </p:cNvPr>
          <p:cNvSpPr>
            <a:spLocks noChangeArrowheads="1"/>
          </p:cNvSpPr>
          <p:nvPr/>
        </p:nvSpPr>
        <p:spPr bwMode="auto">
          <a:xfrm>
            <a:off x="2527300" y="2125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14340" name="Picture 5" descr="Fodsf039">
            <a:extLst>
              <a:ext uri="{FF2B5EF4-FFF2-40B4-BE49-F238E27FC236}">
                <a16:creationId xmlns:a16="http://schemas.microsoft.com/office/drawing/2014/main" id="{80EEA1C9-37C2-4728-A6DE-DDDA5A5C1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7013"/>
            <a:ext cx="3022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A27A5764-6CC5-4794-8082-1646FB9FC2A3}"/>
              </a:ext>
            </a:extLst>
          </p:cNvPr>
          <p:cNvSpPr txBox="1">
            <a:spLocks noChangeArrowheads="1"/>
          </p:cNvSpPr>
          <p:nvPr/>
        </p:nvSpPr>
        <p:spPr bwMode="auto">
          <a:xfrm>
            <a:off x="457200" y="762000"/>
            <a:ext cx="8382000" cy="41910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b="1">
              <a:latin typeface="Arial" panose="020B0604020202020204" pitchFamily="34" charset="0"/>
            </a:endParaRPr>
          </a:p>
          <a:p>
            <a:pPr eaLnBrk="1" hangingPunct="1"/>
            <a:r>
              <a:rPr lang="en-US" altLang="en-US" sz="2800" b="1">
                <a:latin typeface="Arial" panose="020B0604020202020204" pitchFamily="34" charset="0"/>
              </a:rPr>
              <a:t>3-13.    Separate raw and ready-to-eat products:</a:t>
            </a:r>
          </a:p>
          <a:p>
            <a:pPr eaLnBrk="1" hangingPunct="1"/>
            <a:endParaRPr lang="en-US" altLang="en-US" sz="2800" b="1">
              <a:latin typeface="Arial" panose="020B0604020202020204" pitchFamily="34" charset="0"/>
            </a:endParaRP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When receiving products or ingredients;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During processing of handling operations;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During storage; and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During shipping.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B972CF7B-2BA4-4E12-9462-E97D2BA8327F}"/>
              </a:ext>
            </a:extLst>
          </p:cNvPr>
          <p:cNvSpPr txBox="1">
            <a:spLocks noChangeArrowheads="1"/>
          </p:cNvSpPr>
          <p:nvPr/>
        </p:nvSpPr>
        <p:spPr bwMode="auto">
          <a:xfrm>
            <a:off x="914400" y="990600"/>
            <a:ext cx="7500938" cy="47244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6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3-14. Prevent cross-contamination during</a:t>
            </a:r>
            <a:br>
              <a:rPr lang="en-US" altLang="en-US" sz="2800" b="1">
                <a:latin typeface="Arial" panose="020B0604020202020204" pitchFamily="34" charset="0"/>
              </a:rPr>
            </a:br>
            <a:r>
              <a:rPr lang="en-US" altLang="en-US" sz="2800" b="1">
                <a:latin typeface="Arial" panose="020B0604020202020204" pitchFamily="34" charset="0"/>
              </a:rPr>
              <a:t>     processing by:</a:t>
            </a:r>
          </a:p>
          <a:p>
            <a:pPr eaLnBrk="1" hangingPunct="1">
              <a:spcBef>
                <a:spcPct val="50000"/>
              </a:spcBef>
            </a:pPr>
            <a:r>
              <a:rPr lang="en-US" altLang="en-US" sz="2800">
                <a:latin typeface="Arial" panose="020B0604020202020204" pitchFamily="34" charset="0"/>
                <a:sym typeface="Wingdings" panose="05000000000000000000" pitchFamily="2" charset="2"/>
              </a:rPr>
              <a:t>  Designating separate areas for handling</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raw and ready-to-eat products;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 Controlling the movement of equipment</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from one area to another; and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 Controlling the movement of employees</a:t>
            </a:r>
            <a:br>
              <a:rPr lang="en-US" altLang="en-US" sz="2800">
                <a:latin typeface="Arial" panose="020B0604020202020204" pitchFamily="34" charset="0"/>
                <a:sym typeface="Wingdings" panose="05000000000000000000" pitchFamily="2" charset="2"/>
              </a:rPr>
            </a:br>
            <a:r>
              <a:rPr lang="en-US" altLang="en-US" sz="2800">
                <a:latin typeface="Arial" panose="020B0604020202020204" pitchFamily="34" charset="0"/>
                <a:sym typeface="Wingdings" panose="05000000000000000000" pitchFamily="2" charset="2"/>
              </a:rPr>
              <a:t> from one area to another.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B566931A-EAFE-45F0-8B3E-76535A945DCA}"/>
              </a:ext>
            </a:extLst>
          </p:cNvPr>
          <p:cNvSpPr txBox="1">
            <a:spLocks noChangeArrowheads="1"/>
          </p:cNvSpPr>
          <p:nvPr/>
        </p:nvSpPr>
        <p:spPr bwMode="auto">
          <a:xfrm>
            <a:off x="685800" y="304800"/>
            <a:ext cx="7772400" cy="2971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3-15.   Goal:</a:t>
            </a:r>
          </a:p>
          <a:p>
            <a:pPr eaLnBrk="1" hangingPunct="1">
              <a:spcBef>
                <a:spcPct val="50000"/>
              </a:spcBef>
            </a:pPr>
            <a:r>
              <a:rPr lang="en-US" altLang="en-US" sz="2800">
                <a:latin typeface="Arial" panose="020B0604020202020204" pitchFamily="34" charset="0"/>
              </a:rPr>
              <a:t>     Prevent cross-contamination of seafood products by ensuring that employees follow proper personal hygiene and hand washing practices.  </a:t>
            </a:r>
          </a:p>
        </p:txBody>
      </p:sp>
      <p:sp>
        <p:nvSpPr>
          <p:cNvPr id="15363" name="Text Box 3">
            <a:extLst>
              <a:ext uri="{FF2B5EF4-FFF2-40B4-BE49-F238E27FC236}">
                <a16:creationId xmlns:a16="http://schemas.microsoft.com/office/drawing/2014/main" id="{41922557-DE66-48D5-9687-F09B1CCDB477}"/>
              </a:ext>
            </a:extLst>
          </p:cNvPr>
          <p:cNvSpPr txBox="1">
            <a:spLocks noChangeArrowheads="1"/>
          </p:cNvSpPr>
          <p:nvPr/>
        </p:nvSpPr>
        <p:spPr bwMode="auto">
          <a:xfrm>
            <a:off x="685800" y="3657600"/>
            <a:ext cx="7772400" cy="2803525"/>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altLang="en-US" sz="2800" b="1" dirty="0">
                <a:latin typeface="Arial" panose="020B0604020202020204" pitchFamily="34" charset="0"/>
              </a:rPr>
              <a:t>3-16. Employee hygiene practices:</a:t>
            </a:r>
          </a:p>
          <a:p>
            <a:pPr marL="347663" indent="0" eaLnBrk="1" hangingPunct="1">
              <a:spcBef>
                <a:spcPct val="50000"/>
              </a:spcBef>
              <a:defRPr/>
            </a:pPr>
            <a:r>
              <a:rPr lang="en-US" altLang="en-US" sz="1800" dirty="0">
                <a:latin typeface="Arial" panose="020B0604020202020204" pitchFamily="34" charset="0"/>
                <a:sym typeface="Wingdings" panose="05000000000000000000" pitchFamily="2" charset="2"/>
              </a:rPr>
              <a:t>                  </a:t>
            </a:r>
            <a:r>
              <a:rPr lang="en-US" altLang="en-US" dirty="0">
                <a:latin typeface="Arial" panose="020B0604020202020204" pitchFamily="34" charset="0"/>
                <a:sym typeface="Wingdings" panose="05000000000000000000" pitchFamily="2" charset="2"/>
              </a:rPr>
              <a:t>Hand washing;     </a:t>
            </a:r>
            <a:r>
              <a:rPr lang="en-US" altLang="en-US" sz="1800" dirty="0">
                <a:latin typeface="Arial" panose="020B0604020202020204" pitchFamily="34" charset="0"/>
                <a:sym typeface="Wingdings" panose="05000000000000000000" pitchFamily="2" charset="2"/>
              </a:rPr>
              <a:t></a:t>
            </a:r>
            <a:r>
              <a:rPr lang="en-US" altLang="en-US" dirty="0">
                <a:latin typeface="Arial" panose="020B0604020202020204" pitchFamily="34" charset="0"/>
                <a:sym typeface="Wingdings" panose="05000000000000000000" pitchFamily="2" charset="2"/>
              </a:rPr>
              <a:t> Jewelry;</a:t>
            </a:r>
          </a:p>
          <a:p>
            <a:pPr marL="347663" indent="0" eaLnBrk="1" hangingPunct="1">
              <a:spcBef>
                <a:spcPct val="50000"/>
              </a:spcBef>
              <a:defRPr/>
            </a:pPr>
            <a:r>
              <a:rPr lang="en-US" altLang="en-US" sz="1800" dirty="0">
                <a:latin typeface="Arial" panose="020B0604020202020204" pitchFamily="34" charset="0"/>
                <a:sym typeface="Wingdings" panose="05000000000000000000" pitchFamily="2" charset="2"/>
              </a:rPr>
              <a:t>              </a:t>
            </a:r>
            <a:r>
              <a:rPr lang="en-US" altLang="en-US" dirty="0">
                <a:latin typeface="Arial" panose="020B0604020202020204" pitchFamily="34" charset="0"/>
                <a:sym typeface="Wingdings" panose="05000000000000000000" pitchFamily="2" charset="2"/>
              </a:rPr>
              <a:t> Hair/beards;           </a:t>
            </a:r>
            <a:r>
              <a:rPr lang="en-US" altLang="en-US" sz="1800" dirty="0">
                <a:latin typeface="Arial" panose="020B0604020202020204" pitchFamily="34" charset="0"/>
                <a:sym typeface="Wingdings" panose="05000000000000000000" pitchFamily="2" charset="2"/>
              </a:rPr>
              <a:t></a:t>
            </a:r>
            <a:r>
              <a:rPr lang="en-US" altLang="en-US" dirty="0">
                <a:latin typeface="Arial" panose="020B0604020202020204" pitchFamily="34" charset="0"/>
                <a:sym typeface="Wingdings" panose="05000000000000000000" pitchFamily="2" charset="2"/>
              </a:rPr>
              <a:t> Footwear;</a:t>
            </a:r>
          </a:p>
          <a:p>
            <a:pPr marL="347663" indent="0" eaLnBrk="1" hangingPunct="1">
              <a:spcBef>
                <a:spcPct val="50000"/>
              </a:spcBef>
              <a:defRPr/>
            </a:pPr>
            <a:r>
              <a:rPr lang="en-US" altLang="en-US" sz="1800" dirty="0">
                <a:latin typeface="Arial" panose="020B0604020202020204" pitchFamily="34" charset="0"/>
                <a:sym typeface="Wingdings" panose="05000000000000000000" pitchFamily="2" charset="2"/>
              </a:rPr>
              <a:t>              </a:t>
            </a:r>
            <a:r>
              <a:rPr lang="en-US" altLang="en-US" dirty="0">
                <a:latin typeface="Arial" panose="020B0604020202020204" pitchFamily="34" charset="0"/>
                <a:sym typeface="Wingdings" panose="05000000000000000000" pitchFamily="2" charset="2"/>
              </a:rPr>
              <a:t> Eating, drinking, smoking, etc.; and</a:t>
            </a:r>
          </a:p>
          <a:p>
            <a:pPr marL="347663" indent="0" eaLnBrk="1" hangingPunct="1">
              <a:spcBef>
                <a:spcPct val="50000"/>
              </a:spcBef>
              <a:defRPr/>
            </a:pPr>
            <a:r>
              <a:rPr lang="en-US" altLang="en-US" dirty="0">
                <a:latin typeface="Arial" panose="020B0604020202020204" pitchFamily="34" charset="0"/>
                <a:sym typeface="Wingdings" panose="05000000000000000000" pitchFamily="2" charset="2"/>
              </a:rPr>
              <a:t>           </a:t>
            </a:r>
            <a:r>
              <a:rPr lang="en-US" altLang="en-US" sz="1800" dirty="0">
                <a:latin typeface="Arial" panose="020B0604020202020204" pitchFamily="34" charset="0"/>
                <a:sym typeface="Wingdings" panose="05000000000000000000" pitchFamily="2" charset="2"/>
              </a:rPr>
              <a:t></a:t>
            </a:r>
            <a:r>
              <a:rPr lang="en-US" altLang="en-US" dirty="0">
                <a:latin typeface="Arial" panose="020B0604020202020204" pitchFamily="34" charset="0"/>
                <a:sym typeface="Wingdings" panose="05000000000000000000" pitchFamily="2" charset="2"/>
              </a:rPr>
              <a:t> Other – perspiration, cosmetics, medicine.  </a:t>
            </a:r>
          </a:p>
        </p:txBody>
      </p:sp>
      <p:pic>
        <p:nvPicPr>
          <p:cNvPr id="17412" name="Picture 4" descr="F:\PFiles\MSOffice\Clipart\standard\stddir2\bs00922_.wmf">
            <a:extLst>
              <a:ext uri="{FF2B5EF4-FFF2-40B4-BE49-F238E27FC236}">
                <a16:creationId xmlns:a16="http://schemas.microsoft.com/office/drawing/2014/main" id="{F833FCE7-DB9D-41F3-8429-34600723FE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97457" flipH="1">
            <a:off x="6556375" y="2928938"/>
            <a:ext cx="219233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17AFC099-8DA4-4CFF-BA14-D1175C000850}"/>
              </a:ext>
            </a:extLst>
          </p:cNvPr>
          <p:cNvSpPr txBox="1">
            <a:spLocks noChangeArrowheads="1"/>
          </p:cNvSpPr>
          <p:nvPr/>
        </p:nvSpPr>
        <p:spPr bwMode="auto">
          <a:xfrm>
            <a:off x="571500" y="1219200"/>
            <a:ext cx="8001000" cy="2743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latin typeface="Arial" panose="020B0604020202020204" pitchFamily="34" charset="0"/>
              </a:rPr>
              <a:t>3-17.     Reason for a Hand Washing Program:</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Many employees do not routinely wash their hands;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Hand washing is not conducted properly;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Many employees do not understand the importance</a:t>
            </a:r>
            <a:br>
              <a:rPr lang="en-US" altLang="en-US">
                <a:latin typeface="Arial" panose="020B0604020202020204" pitchFamily="34" charset="0"/>
                <a:sym typeface="Wingdings" panose="05000000000000000000" pitchFamily="2" charset="2"/>
              </a:rPr>
            </a:br>
            <a:r>
              <a:rPr lang="en-US" altLang="en-US">
                <a:latin typeface="Arial" panose="020B0604020202020204" pitchFamily="34" charset="0"/>
                <a:sym typeface="Wingdings" panose="05000000000000000000" pitchFamily="2" charset="2"/>
              </a:rPr>
              <a:t>of hand washing.</a:t>
            </a:r>
          </a:p>
        </p:txBody>
      </p:sp>
      <p:pic>
        <p:nvPicPr>
          <p:cNvPr id="18435" name="Picture 1">
            <a:extLst>
              <a:ext uri="{FF2B5EF4-FFF2-40B4-BE49-F238E27FC236}">
                <a16:creationId xmlns:a16="http://schemas.microsoft.com/office/drawing/2014/main" id="{F19A3BA8-6D13-4220-BAF4-09DDEA2B9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9000"/>
            <a:ext cx="332263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7816DD17-5628-4728-867B-1826DADE323D}"/>
              </a:ext>
            </a:extLst>
          </p:cNvPr>
          <p:cNvSpPr txBox="1">
            <a:spLocks noChangeArrowheads="1"/>
          </p:cNvSpPr>
          <p:nvPr/>
        </p:nvSpPr>
        <p:spPr bwMode="auto">
          <a:xfrm>
            <a:off x="536575" y="762000"/>
            <a:ext cx="8305800" cy="50292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b="1">
              <a:latin typeface="Arial" panose="020B0604020202020204" pitchFamily="34" charset="0"/>
            </a:endParaRPr>
          </a:p>
          <a:p>
            <a:pPr eaLnBrk="1" hangingPunct="1">
              <a:spcBef>
                <a:spcPct val="50000"/>
              </a:spcBef>
            </a:pPr>
            <a:r>
              <a:rPr lang="en-US" altLang="en-US" sz="2800" b="1">
                <a:latin typeface="Arial" panose="020B0604020202020204" pitchFamily="34" charset="0"/>
              </a:rPr>
              <a:t>3-18.   How to wash hands:</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Remove jewelry;</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Wet hands with warm water (110</a:t>
            </a:r>
            <a:r>
              <a:rPr lang="en-US" altLang="en-US" sz="2800">
                <a:latin typeface="Arial" panose="020B0604020202020204" pitchFamily="34" charset="0"/>
                <a:cs typeface="Arial" panose="020B0604020202020204" pitchFamily="34" charset="0"/>
                <a:sym typeface="Wingdings" panose="05000000000000000000" pitchFamily="2" charset="2"/>
              </a:rPr>
              <a:t>º F);</a:t>
            </a:r>
            <a:endParaRPr lang="en-US" altLang="en-US" sz="2800">
              <a:latin typeface="Arial" panose="020B0604020202020204" pitchFamily="34" charset="0"/>
              <a:sym typeface="Wingdings" panose="05000000000000000000" pitchFamily="2" charset="2"/>
            </a:endParaRP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Lather and rub using warm water;</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Rinse;</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Dry with disposable paper towels; and</a:t>
            </a:r>
          </a:p>
          <a:p>
            <a:pPr eaLnBrk="1" hangingPunct="1">
              <a:spcBef>
                <a:spcPct val="50000"/>
              </a:spcBef>
              <a:buFont typeface="Wingdings" panose="05000000000000000000" pitchFamily="2" charset="2"/>
              <a:buChar char="u"/>
            </a:pPr>
            <a:r>
              <a:rPr lang="en-US" altLang="en-US" sz="2800">
                <a:latin typeface="Arial" panose="020B0604020202020204" pitchFamily="34" charset="0"/>
                <a:sym typeface="Wingdings" panose="05000000000000000000" pitchFamily="2" charset="2"/>
              </a:rPr>
              <a:t>Avoid recontamination.</a:t>
            </a:r>
          </a:p>
        </p:txBody>
      </p:sp>
      <p:pic>
        <p:nvPicPr>
          <p:cNvPr id="19459" name="Picture 87" descr="E:\PFiles\MSOffice\Clipart\standard\stddir1\bd06603_.wmf">
            <a:extLst>
              <a:ext uri="{FF2B5EF4-FFF2-40B4-BE49-F238E27FC236}">
                <a16:creationId xmlns:a16="http://schemas.microsoft.com/office/drawing/2014/main" id="{EBC6A5DB-1409-4EB0-B7C7-BE8A4D345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30781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A3D62960-0B97-4CBF-9975-1153D6B79278}"/>
              </a:ext>
            </a:extLst>
          </p:cNvPr>
          <p:cNvSpPr>
            <a:spLocks noChangeArrowheads="1"/>
          </p:cNvSpPr>
          <p:nvPr/>
        </p:nvSpPr>
        <p:spPr bwMode="auto">
          <a:xfrm>
            <a:off x="1219200" y="685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Explain:</a:t>
            </a:r>
          </a:p>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Employee orientation for hand washing and sanitizing requirement (page 3-16)</a:t>
            </a:r>
            <a:endParaRPr lang="en-US" altLang="en-US" sz="2400">
              <a:latin typeface="Arial" panose="020B0604020202020204" pitchFamily="34" charset="0"/>
              <a:cs typeface="Arial" panose="020B0604020202020204" pitchFamily="34" charset="0"/>
            </a:endParaRPr>
          </a:p>
        </p:txBody>
      </p:sp>
      <p:pic>
        <p:nvPicPr>
          <p:cNvPr id="20483" name="Picture 1">
            <a:extLst>
              <a:ext uri="{FF2B5EF4-FFF2-40B4-BE49-F238E27FC236}">
                <a16:creationId xmlns:a16="http://schemas.microsoft.com/office/drawing/2014/main" id="{C14BB5C4-737B-47FE-916B-9606D8662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36004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1A032EAB-C7CB-4339-8547-3273D4AAC46E}"/>
              </a:ext>
            </a:extLst>
          </p:cNvPr>
          <p:cNvSpPr txBox="1">
            <a:spLocks noChangeArrowheads="1"/>
          </p:cNvSpPr>
          <p:nvPr/>
        </p:nvSpPr>
        <p:spPr bwMode="auto">
          <a:xfrm>
            <a:off x="381000" y="914400"/>
            <a:ext cx="8382000" cy="5257800"/>
          </a:xfrm>
          <a:prstGeom prst="rect">
            <a:avLst/>
          </a:prstGeom>
          <a:solidFill>
            <a:srgbClr val="99FFCC"/>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99FFCC"/>
            </a:extrusionClr>
            <a:contourClr>
              <a:srgbClr val="99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latin typeface="Arial" panose="020B0604020202020204" pitchFamily="34" charset="0"/>
              </a:rPr>
              <a:t>3-19.   When to wash arms and hands: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After touching bare human body parts other than clean</a:t>
            </a:r>
          </a:p>
          <a:p>
            <a:pPr eaLnBrk="1" hangingPunct="1">
              <a:spcBef>
                <a:spcPct val="50000"/>
              </a:spcBef>
              <a:buFont typeface="Wingdings" panose="05000000000000000000" pitchFamily="2" charset="2"/>
              <a:buNone/>
            </a:pPr>
            <a:r>
              <a:rPr lang="en-US" altLang="en-US">
                <a:latin typeface="Arial" panose="020B0604020202020204" pitchFamily="34" charset="0"/>
                <a:sym typeface="Wingdings" panose="05000000000000000000" pitchFamily="2" charset="2"/>
              </a:rPr>
              <a:t>      hands and clean exposed portions of arms;</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After using the toilet room;</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After coughing, sneezing, using a handkerchief or disposable tissue, using tobacco, eating, or drinking;</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After handling soiled equipment or utensils; and;</a:t>
            </a:r>
          </a:p>
          <a:p>
            <a:pPr eaLnBrk="1" hangingPunct="1">
              <a:spcBef>
                <a:spcPct val="50000"/>
              </a:spcBef>
              <a:buFont typeface="Wingdings" panose="05000000000000000000" pitchFamily="2" charset="2"/>
              <a:buChar char="u"/>
            </a:pPr>
            <a:r>
              <a:rPr lang="en-US" altLang="en-US">
                <a:latin typeface="Arial" panose="020B0604020202020204" pitchFamily="34" charset="0"/>
                <a:sym typeface="Wingdings" panose="05000000000000000000" pitchFamily="2" charset="2"/>
              </a:rPr>
              <a:t>During food preparation, as often as necessary to remove soil and contamination and to prevent cross-contamination when changing tasks.</a:t>
            </a:r>
          </a:p>
        </p:txBody>
      </p:sp>
      <p:pic>
        <p:nvPicPr>
          <p:cNvPr id="21507" name="Picture 4" descr="E:\PFiles\MSOffice\Clipart\smbusbas\bd09200_.wmf">
            <a:extLst>
              <a:ext uri="{FF2B5EF4-FFF2-40B4-BE49-F238E27FC236}">
                <a16:creationId xmlns:a16="http://schemas.microsoft.com/office/drawing/2014/main" id="{DF33F400-3EE6-4D59-A281-3F90025A1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25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94AA5C7D-1491-4806-81E8-F3406963DF38}_40.png&quot;/&gt;&lt;left val=&quot;24&quot;/&gt;&lt;top val=&quot;17&quot;/&gt;&lt;width val=&quot;685&quot;/&gt;&lt;height val=&quot;93&quot;/&gt;&lt;hasText val=&quot;1&quot;/&gt;&lt;/Image&gt;&lt;/ThreeDShapeInfo&gt;"/>
  <p:tag name="PRESENTER_SHAPETEXTINFO" val="&lt;ShapeTextInfo&gt;&lt;TableIndex row=&quot;-1&quot; col=&quot;-1&quot;&gt;&lt;linesCount val=&quot;2&quot;/&gt;&lt;lineCharCount val=&quot;30&quot;/&gt;&lt;lineCharCount val=&quot;24&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E6B5D4E3-B0ED-4BC7-9C9B-8087FFE781B2}"/>
  <p:tag name="PRESENTER_SHAPEINFO" val="&lt;ThreeDShapeInfo&gt;&lt;uuid val=&quot;{D3C0F0C7-77AD-40EF-8DE6-7C70582137C2}&quot;/&gt;&lt;isInvalidForFieldText val=&quot;0&quot;/&gt;&lt;Image&gt;&lt;filename val=&quot;C:\Users\GENUSE~1.NER\AppData\Local\Temp\1\PR\data\asimages\{D3C0F0C7-77AD-40EF-8DE6-7C70582137C2}_19.png&quot;/&gt;&lt;left val=&quot;54&quot;/&gt;&lt;top val=&quot;290&quot;/&gt;&lt;width val=&quot;296&quot;/&gt;&lt;height val=&quot;23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A028A150-F5B1-4F1F-AD10-9854EA411042}"/>
  <p:tag name="PRESENTER_SHAPEINFO" val="&lt;ThreeDShapeInfo&gt;&lt;uuid val=&quot;{C24DC969-4854-43A9-900D-D9588FEBD0D3}&quot;/&gt;&lt;isInvalidForFieldText val=&quot;0&quot;/&gt;&lt;Image&gt;&lt;filename val=&quot;C:\Users\GENUSE~1.NER\AppData\Local\Temp\1\PR\data\asimages\{C24DC969-4854-43A9-900D-D9588FEBD0D3}_19.png&quot;/&gt;&lt;left val=&quot;377&quot;/&gt;&lt;top val=&quot;290&quot;/&gt;&lt;width val=&quot;329&quot;/&gt;&lt;height val=&quot;23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FA35433A-19CC-4995-BCDB-A4B2F9595169}_18.png&quot;/&gt;&lt;left val=&quot;30&quot;/&gt;&lt;top val=&quot;15&quot;/&gt;&lt;width val=&quot;679&quot;/&gt;&lt;height val=&quot;100&quot;/&gt;&lt;hasText val=&quot;1&quot;/&gt;&lt;/Image&gt;&lt;/ThreeDShapeInfo&gt;"/>
  <p:tag name="PRESENTER_SHAPETEXTINFO" val="&lt;ShapeTextInfo&gt;&lt;TableIndex row=&quot;-1&quot; col=&quot;-1&quot;&gt;&lt;linesCount val=&quot;2&quot;/&gt;&lt;lineCharCount val=&quot;30&quot;/&gt;&lt;lineCharCount val=&quot;3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D4029781-494F-4D5A-8EE9-CE542691A15F}_21.png&quot;/&gt;&lt;left val=&quot;21&quot;/&gt;&lt;top val=&quot;109&quot;/&gt;&lt;width val=&quot;339&quot;/&gt;&lt;height val=&quot;191&quot;/&gt;&lt;hasText val=&quot;1&quot;/&gt;&lt;/Image&gt;&lt;/ThreeDShapeInfo&gt;"/>
  <p:tag name="PRESENTER_SHAPETEXTINFO" val="&lt;ShapeTextInfo&gt;&lt;TableIndex row=&quot;-1&quot; col=&quot;-1&quot;&gt;&lt;linesCount val=&quot;4&quot;/&gt;&lt;lineCharCount val=&quot;18&quot;/&gt;&lt;lineCharCount val=&quot;15&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FA35433A-19CC-4995-BCDB-A4B2F9595169}_18.png&quot;/&gt;&lt;left val=&quot;30&quot;/&gt;&lt;top val=&quot;15&quot;/&gt;&lt;width val=&quot;679&quot;/&gt;&lt;height val=&quot;100&quot;/&gt;&lt;hasText val=&quot;1&quot;/&gt;&lt;/Image&gt;&lt;/ThreeDShapeInfo&gt;"/>
  <p:tag name="PRESENTER_SHAPETEXTINFO" val="&lt;ShapeTextInfo&gt;&lt;TableIndex row=&quot;-1&quot; col=&quot;-1&quot;&gt;&lt;linesCount val=&quot;2&quot;/&gt;&lt;lineCharCount val=&quot;30&quot;/&gt;&lt;lineCharCount val=&quot;3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MMPROD_SUBSTITUTION_ID" val="{18D172B6-D96D-4ADE-88D2-662425D2DC0E}"/>
  <p:tag name="PRESENTER_SHAPEINFO" val="&lt;ThreeDShapeInfo&gt;&lt;uuid val=&quot;{31197865-5824-4A81-8897-3B91E048A1F6}&quot;/&gt;&lt;isInvalidForFieldText val=&quot;0&quot;/&gt;&lt;Image&gt;&lt;filename val=&quot;C:\Users\GENUSE~1.NER\AppData\Local\Temp\1\PR\data\asimages\{31197865-5824-4A81-8897-3B91E048A1F6}_22.png&quot;/&gt;&lt;left val=&quot;376&quot;/&gt;&lt;top val=&quot;290&quot;/&gt;&lt;width val=&quot;361&quot;/&gt;&lt;height val=&quot;24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E600C41F-1F53-4F33-A94C-DE2D89BC4F7F}_29.png&quot;/&gt;&lt;left val=&quot;21&quot;/&gt;&lt;top val=&quot;114&quot;/&gt;&lt;width val=&quot;339&quot;/&gt;&lt;height val=&quot;187&quot;/&gt;&lt;hasText val=&quot;1&quot;/&gt;&lt;/Image&gt;&lt;/ThreeDShapeInfo&gt;"/>
  <p:tag name="PRESENTER_SHAPETEXTINFO" val="&lt;ShapeTextInfo&gt;&lt;TableIndex row=&quot;-1&quot; col=&quot;-1&quot;&gt;&lt;linesCount val=&quot;4&quot;/&gt;&lt;lineCharCount val=&quot;1&quot;/&gt;&lt;lineCharCount val=&quot;17&quot;/&gt;&lt;lineCharCount val=&quot;13&quot;/&gt;&lt;lineCharCount val=&quot;1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3A40EE4B-5217-4115-B12B-E5DD13A96081}_29.png&quot;/&gt;&lt;left val=&quot;682&quot;/&gt;&lt;top val=&quot;510&quot;/&gt;&lt;width val=&quot;38&quot;/&gt;&lt;height val=&quot;31&quot;/&gt;&lt;hasText val=&quot;1&quot;/&gt;&lt;/Image&gt;&lt;/ThreeDShapeInfo&gt;"/>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242E569C-17FA-4343-8965-BFB53AF1DF74}_33.png&quot;/&gt;&lt;left val=&quot;24&quot;/&gt;&lt;top val=&quot;15&quot;/&gt;&lt;width val=&quot;685&quot;/&gt;&lt;height val=&quot;100&quot;/&gt;&lt;hasText val=&quot;1&quot;/&gt;&lt;/Image&gt;&lt;/ThreeDShapeInfo&gt;"/>
  <p:tag name="PRESENTER_SHAPETEXTINFO" val="&lt;ShapeTextInfo&gt;&lt;TableIndex row=&quot;-1&quot; col=&quot;-1&quot;&gt;&lt;linesCount val=&quot;2&quot;/&gt;&lt;lineCharCount val=&quot;30&quot;/&gt;&lt;lineCharCount val=&quot;2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FA35433A-19CC-4995-BCDB-A4B2F9595169}_18.png&quot;/&gt;&lt;left val=&quot;30&quot;/&gt;&lt;top val=&quot;15&quot;/&gt;&lt;width val=&quot;679&quot;/&gt;&lt;height val=&quot;100&quot;/&gt;&lt;hasText val=&quot;1&quot;/&gt;&lt;/Image&gt;&lt;/ThreeDShapeInfo&gt;"/>
  <p:tag name="PRESENTER_SHAPETEXTINFO" val="&lt;ShapeTextInfo&gt;&lt;TableIndex row=&quot;-1&quot; col=&quot;-1&quot;&gt;&lt;linesCount val=&quot;2&quot;/&gt;&lt;lineCharCount val=&quot;30&quot;/&gt;&lt;lineCharCount val=&quot;34&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C69D921B-F979-40CD-B545-FAFF35D106D5}"/>
  <p:tag name="PRESENTER_SHAPEINFO" val="&lt;ThreeDShapeInfo&gt;&lt;uuid val=&quot;{615ECFBA-348D-4C7A-8466-26776ABF8599}&quot;/&gt;&lt;isInvalidForFieldText val=&quot;0&quot;/&gt;&lt;Image&gt;&lt;filename val=&quot;C:\Users\GENUSE~1.NER\AppData\Local\Temp\1\PR\data\asimages\{615ECFBA-348D-4C7A-8466-26776ABF8599}_29.png&quot;/&gt;&lt;left val=&quot;50&quot;/&gt;&lt;top val=&quot;296&quot;/&gt;&lt;width val=&quot;257&quot;/&gt;&lt;height val=&quot;20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5A5EFB9F-0214-40B8-AED7-DE73E80E9CE0}"/>
  <p:tag name="PRESENTER_SHAPEINFO" val="&lt;ThreeDShapeInfo&gt;&lt;uuid val=&quot;{2EF64A8B-826C-4C49-84C0-E086EA0B210E}&quot;/&gt;&lt;isInvalidForFieldText val=&quot;0&quot;/&gt;&lt;Image&gt;&lt;filename val=&quot;C:\Users\GENUSE~1.NER\AppData\Local\Temp\1\PR\data\asimages\{2EF64A8B-826C-4C49-84C0-E086EA0B210E}_29.png&quot;/&gt;&lt;left val=&quot;405&quot;/&gt;&lt;top val=&quot;311&quot;/&gt;&lt;width val=&quot;272&quot;/&gt;&lt;height val=&quot;19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94AA5C7D-1491-4806-81E8-F3406963DF38}_40.png&quot;/&gt;&lt;left val=&quot;24&quot;/&gt;&lt;top val=&quot;17&quot;/&gt;&lt;width val=&quot;685&quot;/&gt;&lt;height val=&quot;93&quot;/&gt;&lt;hasText val=&quot;1&quot;/&gt;&lt;/Image&gt;&lt;/ThreeDShapeInfo&gt;"/>
  <p:tag name="PRESENTER_SHAPETEXTINFO" val="&lt;ShapeTextInfo&gt;&lt;TableIndex row=&quot;-1&quot; col=&quot;-1&quot;&gt;&lt;linesCount val=&quot;2&quot;/&gt;&lt;lineCharCount val=&quot;30&quot;/&gt;&lt;lineCharCount val=&quot;24&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ENUSE~1.NER\AppData\Local\Temp\1\PR\data\asimages\{1C29FBC7-F3DB-4B22-B43F-7FB51BB6A5FC}_1.png_crop.png&quot;/&gt;&lt;left val=&quot;32&quot;/&gt;&lt;top val=&quot;124&quot;/&gt;&lt;width val=&quot;288&quot;/&gt;&lt;height val=&quot;158&quot;/&gt;&lt;hasText val=&quot;1&quot;/&gt;&lt;paraId val=&quot;1&quot;/&gt;&lt;/Image&gt;&lt;Image&gt;&lt;filename val=&quot;C:\Users\GENUSE~1.NER\AppData\Local\Temp\1\PR\data\asimages\{6A21DB24-3E63-4A87-AAFE-E80C41927092}_1.png_crop.png&quot;/&gt;&lt;left val=&quot;369&quot;/&gt;&lt;top val=&quot;498&quot;/&gt;&lt;width val=&quot;0&quot;/&gt;&lt;height val=&quot;0&quot;/&gt;&lt;hasText val=&quot;1&quot;/&gt;&lt;paraId val=&quot;2&quot;/&gt;&lt;/Image&gt;&lt;Image&gt;&lt;filename val=&quot;C:\Users\GENUSE~1.NER\AppData\Local\Temp\1\PR\data\asimages\{DC0E0E3E-917A-4D55-9925-B137A112CA71}_1.png_crop.png&quot;/&gt;&lt;left val=&quot;32&quot;/&gt;&lt;top val=&quot;333&quot;/&gt;&lt;width val=&quot;312&quot;/&gt;&lt;height val=&quot;125&quot;/&gt;&lt;hasText val=&quot;1&quot;/&gt;&lt;paraId val=&quot;3&quot;/&gt;&lt;/Image&gt;&lt;Image&gt;&lt;filename val=&quot;C:\Users\GENUSE~1.NER\AppData\Local\Temp\1\PR\data\asimages\{E36698F8-E5E6-4BB9-AAB2-C3170C860FBC}_1.png_crop.png&quot;/&gt;&lt;left val=&quot;369&quot;/&gt;&lt;top val=&quot;498&quot;/&gt;&lt;width val=&quot;0&quot;/&gt;&lt;height val=&quot;0&quot;/&gt;&lt;hasText val=&quot;1&quot;/&gt;&lt;paraId val=&quot;4&quot;/&gt;&lt;/Image&gt;&lt;Image&gt;&lt;filename val=&quot;C:\Users\GENUSE~1.NER\AppData\Local\Temp\1\PR\data\asimages\{D3C3F4F9-4453-4DCA-A7E4-F4EAA7FC0AB2}_1.png_crop.png&quot;/&gt;&lt;left val=&quot;369&quot;/&gt;&lt;top val=&quot;498&quot;/&gt;&lt;width val=&quot;0&quot;/&gt;&lt;height val=&quot;0&quot;/&gt;&lt;hasText val=&quot;1&quot;/&gt;&lt;paraId val=&quot;5&quot;/&gt;&lt;/Image&gt;&lt;/TextEffect&gt;"/>
  <p:tag name="PRESENTER_SHAPETEXTINFO" val="&lt;ShapeTextInfo&gt;&lt;TableIndex row=&quot;-1&quot; col=&quot;-1&quot;&gt;&lt;linesCount val=&quot;12&quot;/&gt;&lt;lineCharCount val=&quot;19&quot;/&gt;&lt;lineCharCount val=&quot;16&quot;/&gt;&lt;lineCharCount val=&quot;22&quot;/&gt;&lt;lineCharCount val=&quot;23&quot;/&gt;&lt;lineCharCount val=&quot;17&quot;/&gt;&lt;lineCharCount val=&quot;1&quot;/&gt;&lt;lineCharCount val=&quot;26&quot;/&gt;&lt;lineCharCount val=&quot;23&quot;/&gt;&lt;lineCharCount val=&quot;24&quot;/&gt;&lt;lineCharCount val=&quot;20&quot;/&gt;&lt;lineChar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35AC3CFC-A729-49C1-86CC-EDCE2E4D11D0}"/>
  <p:tag name="PRESENTER_SHAPEINFO" val="&lt;ThreeDShapeInfo&gt;&lt;uuid val=&quot;{70E5EDEA-4E04-418E-8EA7-E5D11D858AEC}&quot;/&gt;&lt;isInvalidForFieldText val=&quot;0&quot;/&gt;&lt;Image&gt;&lt;filename val=&quot;C:\Users\GENUSE~1.NER\AppData\Local\Temp\1\PR\data\asimages\{70E5EDEA-4E04-418E-8EA7-E5D11D858AEC}_40.png&quot;/&gt;&lt;left val=&quot;377&quot;/&gt;&lt;top val=&quot;98&quot;/&gt;&lt;width val=&quot;329&quot;/&gt;&lt;height val=&quot;433&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242E569C-17FA-4343-8965-BFB53AF1DF74}_33.png&quot;/&gt;&lt;left val=&quot;24&quot;/&gt;&lt;top val=&quot;15&quot;/&gt;&lt;width val=&quot;685&quot;/&gt;&lt;height val=&quot;100&quot;/&gt;&lt;hasText val=&quot;1&quot;/&gt;&lt;/Image&gt;&lt;/ThreeDShapeInfo&gt;"/>
  <p:tag name="PRESENTER_SHAPETEXTINFO" val="&lt;ShapeTextInfo&gt;&lt;TableIndex row=&quot;-1&quot; col=&quot;-1&quot;&gt;&lt;linesCount val=&quot;2&quot;/&gt;&lt;lineCharCount val=&quot;30&quot;/&gt;&lt;lineCharCount val=&quot;2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C146A320-1EFB-49AD-8750-DA71F926F44B}"/>
  <p:tag name="PRESENTER_SHAPEINFO" val="&lt;ThreeDShapeInfo&gt;&lt;uuid val=&quot;{B13BD102-B7BB-41E6-AF38-4D7199CC9820}&quot;/&gt;&lt;isInvalidForFieldText val=&quot;0&quot;/&gt;&lt;Image&gt;&lt;filename val=&quot;C:\Users\GENUSE~1.NER\AppData\Local\Temp\1\PR\data\asimages\{B13BD102-B7BB-41E6-AF38-4D7199CC9820}_33.png&quot;/&gt;&lt;left val=&quot;377&quot;/&gt;&lt;top val=&quot;108&quot;/&gt;&lt;width val=&quot;329&quot;/&gt;&lt;height val=&quot;41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316E9273-825D-4948-B95A-B5B3854B89C3}_33.png&quot;/&gt;&lt;left val=&quot;682&quot;/&gt;&lt;top val=&quot;510&quot;/&gt;&lt;width val=&quot;38&quot;/&gt;&lt;height val=&quot;31&quot;/&gt;&lt;hasText val=&quot;1&quot;/&gt;&lt;/Image&gt;&lt;/ThreeDShapeInfo&gt;"/>
  <p:tag name="PRESENTER_SHAPETEXTINFO" val="&lt;ShapeTextInfo&gt;&lt;TableIndex row=&quot;-1&quot; col=&quot;-1&quot;&gt;&lt;linesCount val=&quot;1&quot;/&gt;&lt;lineCharCount val=&quot;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ADD8392E-9F03-495D-848E-165B52BA85E4}_33.png&quot;/&gt;&lt;left val=&quot;15&quot;/&gt;&lt;top val=&quot;114&quot;/&gt;&lt;width val=&quot;350&quot;/&gt;&lt;height val=&quot;385&quot;/&gt;&lt;hasText val=&quot;1&quot;/&gt;&lt;/Image&gt;&lt;/ThreeDShapeInfo&gt;"/>
  <p:tag name="PRESENTER_SHAPETEXTINFO" val="&lt;ShapeTextInfo&gt;&lt;TableIndex row=&quot;-1&quot; col=&quot;-1&quot;&gt;&lt;linesCount val=&quot;17&quot;/&gt;&lt;lineCharCount val=&quot;1&quot;/&gt;&lt;lineCharCount val=&quot;24&quot;/&gt;&lt;lineCharCount val=&quot;16&quot;/&gt;&lt;lineCharCount val=&quot;23&quot;/&gt;&lt;lineCharCount val=&quot;17&quot;/&gt;&lt;lineCharCount val=&quot;18&quot;/&gt;&lt;lineCharCount val=&quot;6&quot;/&gt;&lt;lineCharCount val=&quot;18&quot;/&gt;&lt;lineCharCount val=&quot;15&quot;/&gt;&lt;lineCharCount val=&quot;8&quot;/&gt;&lt;lineCharCount val=&quot;1&quot;/&gt;&lt;lineCharCount val=&quot;1&quot;/&gt;&lt;lineCharCount val=&quot;1&quot;/&gt;&lt;lineCharCount val=&quot;1&quot;/&gt;&lt;lineCharCount val=&quot;1&quot;/&gt;&lt;lineChar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AA89C8DE-7776-4035-A467-DEDA07275B14}"/>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085851FA-7114-4F1A-B7F7-8D6C65A19F8E}"/>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6BA73871-6EF6-40CA-A741-FA5B3AD107C8}"/>
  <p:tag name="PRESENTER_SHAPEINFO" val="&lt;ThreeDShapeInfo&gt;&lt;uuid val=&quot;{5E12409F-853F-4566-A879-B6CC4EF3BAC2}&quot;/&gt;&lt;isInvalidForFieldText val=&quot;0&quot;/&gt;&lt;Image&gt;&lt;filename val=&quot;C:\Users\GENUSE~1.NER\AppData\Local\Temp\1\PR\data\asimages\{5E12409F-853F-4566-A879-B6CC4EF3BAC2}_21.png&quot;/&gt;&lt;left val=&quot;212&quot;/&gt;&lt;top val=&quot;354&quot;/&gt;&lt;width val=&quot;117&quot;/&gt;&lt;height val=&quot;11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ENUSE~1.NER\AppData\Local\Temp\1\PR\data\asimages\{22463BC1-3C4F-4D7D-9EDD-B2C1E2C2AA81}_24.png&quot;/&gt;&lt;left val=&quot;30&quot;/&gt;&lt;top val=&quot;21&quot;/&gt;&lt;width val=&quot;676&quot;/&gt;&lt;height val=&quot;87&quot;/&gt;&lt;hasText val=&quot;1&quot;/&gt;&lt;/Image&gt;&lt;/ThreeDShapeInfo&gt;"/>
  <p:tag name="PRESENTER_SHAPETEXTINFO" val="&lt;ShapeTextInfo&gt;&lt;TableIndex row=&quot;-1&quot; col=&quot;-1&quot;&gt;&lt;linesCount val=&quot;2&quot;/&gt;&lt;lineCharCount val=&quot;30&quot;/&gt;&lt;lineCharCount val=&quot;5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4360563E-EF2A-4A18-95D1-A48D148589D6}"/>
  <p:tag name="PRESENTER_SHAPEINFO" val="&lt;ThreeDShapeInfo&gt;&lt;uuid val=&quot;{1C3663FC-412D-4501-80EF-2817F93F192C}&quot;/&gt;&lt;isInvalidForFieldText val=&quot;0&quot;/&gt;&lt;Image&gt;&lt;filename val=&quot;C:\Users\GENUSE~1.NER\AppData\Local\Temp\1\PR\data\asimages\{1C3663FC-412D-4501-80EF-2817F93F192C}_27.png&quot;/&gt;&lt;left val=&quot;428&quot;/&gt;&lt;top val=&quot;284&quot;/&gt;&lt;width val=&quot;223&quot;/&gt;&lt;height val=&quot;217&quot;/&gt;&lt;hasText val=&quot;1&quot;/&gt;&lt;/Image&gt;&lt;/ThreeDShapeInfo&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5007</Words>
  <Application>Microsoft Office PowerPoint</Application>
  <PresentationFormat>On-screen Show (4:3)</PresentationFormat>
  <Paragraphs>1077</Paragraphs>
  <Slides>181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181</vt:i4>
      </vt:variant>
    </vt:vector>
  </HeadingPairs>
  <TitlesOfParts>
    <vt:vector size="188" baseType="lpstr">
      <vt:lpstr>Arial</vt:lpstr>
      <vt:lpstr>Arial Rounded MT Bold</vt:lpstr>
      <vt:lpstr>Calibri</vt:lpstr>
      <vt:lpstr>Courier New</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Adulterants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SteveOtwell</dc:creator>
  <cp:lastModifiedBy>Dorothy Zimmerman</cp:lastModifiedBy>
  <cp:revision>7</cp:revision>
  <dcterms:created xsi:type="dcterms:W3CDTF">2018-11-04T18:47:52Z</dcterms:created>
  <dcterms:modified xsi:type="dcterms:W3CDTF">2019-02-27T15:08:41Z</dcterms:modified>
</cp:coreProperties>
</file>