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97" r:id="rId4"/>
  </p:sldMasterIdLst>
  <p:notesMasterIdLst>
    <p:notesMasterId r:id="rId102"/>
  </p:notesMasterIdLst>
  <p:sldIdLst>
    <p:sldId id="325" r:id="rId5"/>
    <p:sldId id="369" r:id="rId6"/>
    <p:sldId id="313" r:id="rId7"/>
    <p:sldId id="316" r:id="rId8"/>
    <p:sldId id="466" r:id="rId9"/>
    <p:sldId id="371" r:id="rId10"/>
    <p:sldId id="259" r:id="rId11"/>
    <p:sldId id="260" r:id="rId12"/>
    <p:sldId id="261" r:id="rId13"/>
    <p:sldId id="373" r:id="rId14"/>
    <p:sldId id="262" r:id="rId15"/>
    <p:sldId id="330" r:id="rId16"/>
    <p:sldId id="303" r:id="rId17"/>
    <p:sldId id="478" r:id="rId18"/>
    <p:sldId id="332" r:id="rId19"/>
    <p:sldId id="333" r:id="rId20"/>
    <p:sldId id="334" r:id="rId21"/>
    <p:sldId id="263" r:id="rId22"/>
    <p:sldId id="272" r:id="rId23"/>
    <p:sldId id="398" r:id="rId24"/>
    <p:sldId id="399" r:id="rId25"/>
    <p:sldId id="400" r:id="rId26"/>
    <p:sldId id="291" r:id="rId27"/>
    <p:sldId id="292" r:id="rId28"/>
    <p:sldId id="401" r:id="rId29"/>
    <p:sldId id="294" r:id="rId30"/>
    <p:sldId id="372" r:id="rId31"/>
    <p:sldId id="468" r:id="rId32"/>
    <p:sldId id="395" r:id="rId33"/>
    <p:sldId id="396" r:id="rId34"/>
    <p:sldId id="482" r:id="rId35"/>
    <p:sldId id="475" r:id="rId36"/>
    <p:sldId id="376" r:id="rId37"/>
    <p:sldId id="479" r:id="rId38"/>
    <p:sldId id="377" r:id="rId39"/>
    <p:sldId id="404" r:id="rId40"/>
    <p:sldId id="378" r:id="rId41"/>
    <p:sldId id="405" r:id="rId42"/>
    <p:sldId id="480" r:id="rId43"/>
    <p:sldId id="379" r:id="rId44"/>
    <p:sldId id="406" r:id="rId45"/>
    <p:sldId id="380" r:id="rId46"/>
    <p:sldId id="407" r:id="rId47"/>
    <p:sldId id="408" r:id="rId48"/>
    <p:sldId id="381" r:id="rId49"/>
    <p:sldId id="382" r:id="rId50"/>
    <p:sldId id="409" r:id="rId51"/>
    <p:sldId id="472" r:id="rId52"/>
    <p:sldId id="481" r:id="rId53"/>
    <p:sldId id="471" r:id="rId54"/>
    <p:sldId id="321" r:id="rId55"/>
    <p:sldId id="375" r:id="rId56"/>
    <p:sldId id="338" r:id="rId57"/>
    <p:sldId id="383" r:id="rId58"/>
    <p:sldId id="276" r:id="rId59"/>
    <p:sldId id="340" r:id="rId60"/>
    <p:sldId id="341" r:id="rId61"/>
    <p:sldId id="467" r:id="rId62"/>
    <p:sldId id="339" r:id="rId63"/>
    <p:sldId id="384" r:id="rId64"/>
    <p:sldId id="344" r:id="rId65"/>
    <p:sldId id="277" r:id="rId66"/>
    <p:sldId id="410" r:id="rId67"/>
    <p:sldId id="280" r:id="rId68"/>
    <p:sldId id="349" r:id="rId69"/>
    <p:sldId id="477" r:id="rId70"/>
    <p:sldId id="388" r:id="rId71"/>
    <p:sldId id="389" r:id="rId72"/>
    <p:sldId id="306" r:id="rId73"/>
    <p:sldId id="386" r:id="rId74"/>
    <p:sldId id="387" r:id="rId75"/>
    <p:sldId id="283" r:id="rId76"/>
    <p:sldId id="284" r:id="rId77"/>
    <p:sldId id="323" r:id="rId78"/>
    <p:sldId id="390" r:id="rId79"/>
    <p:sldId id="288" r:id="rId80"/>
    <p:sldId id="356" r:id="rId81"/>
    <p:sldId id="397" r:id="rId82"/>
    <p:sldId id="391" r:id="rId83"/>
    <p:sldId id="289" r:id="rId84"/>
    <p:sldId id="393" r:id="rId85"/>
    <p:sldId id="360" r:id="rId86"/>
    <p:sldId id="290" r:id="rId87"/>
    <p:sldId id="361" r:id="rId88"/>
    <p:sldId id="293" r:id="rId89"/>
    <p:sldId id="363" r:id="rId90"/>
    <p:sldId id="362" r:id="rId91"/>
    <p:sldId id="366" r:id="rId92"/>
    <p:sldId id="364" r:id="rId93"/>
    <p:sldId id="365" r:id="rId94"/>
    <p:sldId id="368" r:id="rId95"/>
    <p:sldId id="297" r:id="rId96"/>
    <p:sldId id="298" r:id="rId97"/>
    <p:sldId id="300" r:id="rId98"/>
    <p:sldId id="315" r:id="rId99"/>
    <p:sldId id="367" r:id="rId100"/>
    <p:sldId id="299" r:id="rId101"/>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59500E-D6FD-C700-A0A0-DC8DFB05EB5F}" name="Cluster, Jane" initials="CJ" userId="S::JCluster@fda.gov::7647c244-f2cd-468d-89b3-8742512d5897" providerId="AD"/>
  <p188:author id="{C9BE232F-DCD2-F9C0-E965-9722E1F1BC26}" name="Cluster, Jane" initials="CJ" userId="S::jcluster@fda.gov::7647c244-f2cd-468d-89b3-8742512d5897" providerId="AD"/>
  <p188:author id="{13B41A68-DE4D-A749-06B5-AB64E5D750A1}" name="Williams, Elizabeth (Noelia)" initials="WE(" userId="S::Elizabeth.Williams@fda.gov::bd90485d-cb4d-4aa9-b22f-191aa5e3f3f2" providerId="AD"/>
  <p188:author id="{DAFB3BB3-35CE-4EFC-9970-28D5C26D7B08}" name="vng@spa-food.org" initials="vn" userId="S::urn:spo:guest#vng@spa-food.org::" providerId="AD"/>
  <p188:author id="{B7D2DDD4-CC4C-31B8-5CAA-E41C5F4E8D84}" name="Michael Ciaramella" initials="MC" userId="S::mc2544_cornell.edu#ext#@afdo.onmicrosoft.com::c8533d01-3f20-41c1-89a9-4c301c48be72" providerId="AD"/>
  <p188:author id="{C1428DE8-9E73-B7D3-0054-EA2D9AD99734}" name="Williams, Elizabeth (Noelia)" initials="W(" userId="S::elizabeth.williams@fda.gov::bd90485d-cb4d-4aa9-b22f-191aa5e3f3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a:srgbClr val="CC3300"/>
    <a:srgbClr val="FF3300"/>
    <a:srgbClr val="993300"/>
    <a:srgbClr val="36E5C9"/>
    <a:srgbClr val="000000"/>
    <a:srgbClr val="FFCC00"/>
    <a:srgbClr val="0000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08D9F-9910-6869-401B-EBDFD6234457}" v="126" dt="2022-05-10T12:14:34.078"/>
    <p1510:client id="{39FF8C2E-2DB2-5127-6EA2-1DA96C424191}" v="3" dt="2022-05-18T13:55:35.349"/>
    <p1510:client id="{57504756-D72A-771F-97BA-021076F9F7ED}" v="15" dt="2022-05-06T17:28:30.482"/>
    <p1510:client id="{5F5282D7-F6FB-9DAE-C98D-FCDF75AB37A8}" v="182" dt="2022-05-07T12:24:50.355"/>
    <p1510:client id="{79A00EF6-76FA-A621-D75B-3C53B20ADC41}" v="8" dt="2022-05-09T20:10:02.475"/>
    <p1510:client id="{79B0AC40-C819-498A-A248-D1939C816097}" v="1" dt="2022-06-21T14:04:24.414"/>
    <p1510:client id="{79E15E44-5B4F-9ACF-D643-0BD4A10C8031}" v="22" dt="2022-05-06T19:15:34.031"/>
    <p1510:client id="{B66E9B29-8209-29B6-1926-8DBFCB31CD30}" v="18" dt="2022-05-06T14:17:41.859"/>
    <p1510:client id="{C2FE0C93-1FD2-CCCF-6FA9-152D46AC3683}" v="9" dt="2022-05-09T20:23:45.047"/>
    <p1510:client id="{D6899B9A-F8C0-83B1-AB53-4B53A4CBF14B}" v="2" dt="2022-07-12T16:55:39.511"/>
    <p1510:client id="{F127BBC5-2917-0F58-8E8C-7C931FAAC354}" v="53" dt="2022-05-06T18:54:48.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234"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0BC4A1A-854D-42FE-8B00-97794FA39D2C}"/>
              </a:ext>
            </a:extLst>
          </p:cNvPr>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109571" name="Rectangle 3">
            <a:extLst>
              <a:ext uri="{FF2B5EF4-FFF2-40B4-BE49-F238E27FC236}">
                <a16:creationId xmlns:a16="http://schemas.microsoft.com/office/drawing/2014/main" id="{11A716A7-F1AF-4408-80F8-016F7AFE08E7}"/>
              </a:ext>
            </a:extLst>
          </p:cNvPr>
          <p:cNvSpPr>
            <a:spLocks noGrp="1" noChangeArrowheads="1"/>
          </p:cNvSpPr>
          <p:nvPr>
            <p:ph type="dt"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9220" name="Rectangle 4">
            <a:extLst>
              <a:ext uri="{FF2B5EF4-FFF2-40B4-BE49-F238E27FC236}">
                <a16:creationId xmlns:a16="http://schemas.microsoft.com/office/drawing/2014/main" id="{6118A7E2-E0D7-5A15-5C68-0639088E4F72}"/>
              </a:ext>
            </a:extLst>
          </p:cNvPr>
          <p:cNvSpPr>
            <a:spLocks noGrp="1" noRot="1" noChangeAspect="1" noChangeArrowheads="1" noTextEdit="1"/>
          </p:cNvSpPr>
          <p:nvPr>
            <p:ph type="sldImg" idx="2"/>
          </p:nvPr>
        </p:nvSpPr>
        <p:spPr bwMode="auto">
          <a:xfrm>
            <a:off x="422275" y="704850"/>
            <a:ext cx="6257925"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a:extLst>
              <a:ext uri="{FF2B5EF4-FFF2-40B4-BE49-F238E27FC236}">
                <a16:creationId xmlns:a16="http://schemas.microsoft.com/office/drawing/2014/main" id="{B822ABA5-F080-4CF2-9F47-6529FED0D15B}"/>
              </a:ext>
            </a:extLst>
          </p:cNvPr>
          <p:cNvSpPr>
            <a:spLocks noGrp="1" noChangeArrowheads="1"/>
          </p:cNvSpPr>
          <p:nvPr>
            <p:ph type="body" sz="quarter" idx="3"/>
          </p:nvPr>
        </p:nvSpPr>
        <p:spPr bwMode="auto">
          <a:xfrm>
            <a:off x="947738" y="4459288"/>
            <a:ext cx="52070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9574" name="Rectangle 6">
            <a:extLst>
              <a:ext uri="{FF2B5EF4-FFF2-40B4-BE49-F238E27FC236}">
                <a16:creationId xmlns:a16="http://schemas.microsoft.com/office/drawing/2014/main" id="{9574CD62-E6EA-495A-AB3B-34DA122BADE1}"/>
              </a:ext>
            </a:extLst>
          </p:cNvPr>
          <p:cNvSpPr>
            <a:spLocks noGrp="1" noChangeArrowheads="1"/>
          </p:cNvSpPr>
          <p:nvPr>
            <p:ph type="ftr" sz="quarter" idx="4"/>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109575" name="Rectangle 7">
            <a:extLst>
              <a:ext uri="{FF2B5EF4-FFF2-40B4-BE49-F238E27FC236}">
                <a16:creationId xmlns:a16="http://schemas.microsoft.com/office/drawing/2014/main" id="{793BFDF5-07AE-4315-BAAF-3BADEB88EFE1}"/>
              </a:ext>
            </a:extLst>
          </p:cNvPr>
          <p:cNvSpPr>
            <a:spLocks noGrp="1" noChangeArrowheads="1"/>
          </p:cNvSpPr>
          <p:nvPr>
            <p:ph type="sldNum" sz="quarter" idx="5"/>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a:defRPr sz="1200"/>
            </a:lvl1pPr>
          </a:lstStyle>
          <a:p>
            <a:fld id="{EEDB3EE6-E5D4-4198-9043-EE21AC132D4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9921078-06B3-BB62-FBDC-CBBE9EDF480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AA41DA-B2A9-4C1B-A508-65FB517BB3F2}" type="slidenum">
              <a:rPr lang="en-US" altLang="en-US"/>
              <a:pPr/>
              <a:t>1</a:t>
            </a:fld>
            <a:endParaRPr lang="en-US" altLang="en-US" dirty="0"/>
          </a:p>
        </p:txBody>
      </p:sp>
      <p:sp>
        <p:nvSpPr>
          <p:cNvPr id="11267" name="Rectangle 2">
            <a:extLst>
              <a:ext uri="{FF2B5EF4-FFF2-40B4-BE49-F238E27FC236}">
                <a16:creationId xmlns:a16="http://schemas.microsoft.com/office/drawing/2014/main" id="{521EB3FD-4EB5-BBDD-9138-67ECA94957D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3DCA2691-454B-46E4-A72D-2B1E1B9AED8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71ECC64-631D-4305-5E3D-0319D121660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9F617F-616F-494D-8A23-7BDE8DDD7BD5}" type="slidenum">
              <a:rPr lang="en-US" altLang="en-US"/>
              <a:pPr/>
              <a:t>10</a:t>
            </a:fld>
            <a:endParaRPr lang="en-US" altLang="en-US" dirty="0"/>
          </a:p>
        </p:txBody>
      </p:sp>
      <p:sp>
        <p:nvSpPr>
          <p:cNvPr id="29699" name="Rectangle 2">
            <a:extLst>
              <a:ext uri="{FF2B5EF4-FFF2-40B4-BE49-F238E27FC236}">
                <a16:creationId xmlns:a16="http://schemas.microsoft.com/office/drawing/2014/main" id="{1F965812-58DE-96B0-9884-BA382EBB47AF}"/>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3B0009D-5E23-4A4C-8683-DF8C520238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B43C464-B88B-C762-C060-303678CE951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639070-67C9-4193-AEAF-9FEC8367B8DA}" type="slidenum">
              <a:rPr lang="en-US" altLang="en-US"/>
              <a:pPr/>
              <a:t>11</a:t>
            </a:fld>
            <a:endParaRPr lang="en-US" altLang="en-US" dirty="0"/>
          </a:p>
        </p:txBody>
      </p:sp>
      <p:sp>
        <p:nvSpPr>
          <p:cNvPr id="31747" name="Rectangle 2">
            <a:extLst>
              <a:ext uri="{FF2B5EF4-FFF2-40B4-BE49-F238E27FC236}">
                <a16:creationId xmlns:a16="http://schemas.microsoft.com/office/drawing/2014/main" id="{C6AA3CEE-35AA-230C-79A3-C9930B6C09E4}"/>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3B0009D-5E23-4A4C-8683-DF8C520238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0BA758D-193C-27B3-BCC1-E5230AAF56C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54FB1F5-C52A-43F0-BE13-BD282AFD5877}" type="slidenum">
              <a:rPr lang="en-US" altLang="en-US"/>
              <a:pPr/>
              <a:t>12</a:t>
            </a:fld>
            <a:endParaRPr lang="en-US" altLang="en-US" dirty="0"/>
          </a:p>
        </p:txBody>
      </p:sp>
      <p:sp>
        <p:nvSpPr>
          <p:cNvPr id="33795" name="Rectangle 2">
            <a:extLst>
              <a:ext uri="{FF2B5EF4-FFF2-40B4-BE49-F238E27FC236}">
                <a16:creationId xmlns:a16="http://schemas.microsoft.com/office/drawing/2014/main" id="{BF399846-C62A-7B00-2CAF-ADA091395639}"/>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90539B4F-F542-46A3-9B1B-13DF54B9061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37C8709C-1608-0096-86D4-D1CEB1BD2E0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0FAB03-1258-4749-96F1-BE7829B4D6BB}" type="slidenum">
              <a:rPr lang="en-US" altLang="en-US"/>
              <a:pPr/>
              <a:t>13</a:t>
            </a:fld>
            <a:endParaRPr lang="en-US" altLang="en-US" dirty="0"/>
          </a:p>
        </p:txBody>
      </p:sp>
      <p:sp>
        <p:nvSpPr>
          <p:cNvPr id="35843" name="Rectangle 2">
            <a:extLst>
              <a:ext uri="{FF2B5EF4-FFF2-40B4-BE49-F238E27FC236}">
                <a16:creationId xmlns:a16="http://schemas.microsoft.com/office/drawing/2014/main" id="{C3FC15A4-457B-9947-06D5-579C1BB95464}"/>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F171F80-AE7D-4C59-A999-BA9992EACE7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3653B9B-8FE6-B43D-4268-6986EA2EFDC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FF6CEB-39FB-4DF5-ABFA-69EE4CF8A15A}" type="slidenum">
              <a:rPr lang="en-US" altLang="en-US"/>
              <a:pPr/>
              <a:t>14</a:t>
            </a:fld>
            <a:endParaRPr lang="en-US" altLang="en-US" dirty="0"/>
          </a:p>
        </p:txBody>
      </p:sp>
      <p:sp>
        <p:nvSpPr>
          <p:cNvPr id="37891" name="Rectangle 2">
            <a:extLst>
              <a:ext uri="{FF2B5EF4-FFF2-40B4-BE49-F238E27FC236}">
                <a16:creationId xmlns:a16="http://schemas.microsoft.com/office/drawing/2014/main" id="{E2A92683-21F3-9B0D-6F83-8ECDEBE2AAE7}"/>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C0C7291-A980-444F-AF4A-1A089F684F1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B1F7614-BB23-F3C3-5377-9559DBF96DB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5BDD84C-4BCC-498E-A501-F84B2B301FE0}" type="slidenum">
              <a:rPr lang="en-US" altLang="en-US"/>
              <a:pPr/>
              <a:t>15</a:t>
            </a:fld>
            <a:endParaRPr lang="en-US" altLang="en-US" dirty="0"/>
          </a:p>
        </p:txBody>
      </p:sp>
      <p:sp>
        <p:nvSpPr>
          <p:cNvPr id="39939" name="Rectangle 2">
            <a:extLst>
              <a:ext uri="{FF2B5EF4-FFF2-40B4-BE49-F238E27FC236}">
                <a16:creationId xmlns:a16="http://schemas.microsoft.com/office/drawing/2014/main" id="{0362F603-9C43-3343-D0F9-A86DF4435548}"/>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9546ACE-0895-4F23-B803-5A46B14ED2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F57FAF9-2425-73A7-A168-25B73B4B5C3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7F23D5-517F-4AC8-9F10-62D636C2DC29}" type="slidenum">
              <a:rPr lang="en-US" altLang="en-US"/>
              <a:pPr/>
              <a:t>16</a:t>
            </a:fld>
            <a:endParaRPr lang="en-US" altLang="en-US" dirty="0"/>
          </a:p>
        </p:txBody>
      </p:sp>
      <p:sp>
        <p:nvSpPr>
          <p:cNvPr id="41987" name="Rectangle 2">
            <a:extLst>
              <a:ext uri="{FF2B5EF4-FFF2-40B4-BE49-F238E27FC236}">
                <a16:creationId xmlns:a16="http://schemas.microsoft.com/office/drawing/2014/main" id="{89901F70-7125-A292-B18D-A75C756F378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3914A7A0-6D50-44C0-8054-9693C9A2E5A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899703D6-05D2-63F5-44A0-34293E2B215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E3FC95-0434-49C8-AF73-3EE4AE6F0958}" type="slidenum">
              <a:rPr lang="en-US" altLang="en-US"/>
              <a:pPr/>
              <a:t>17</a:t>
            </a:fld>
            <a:endParaRPr lang="en-US" altLang="en-US" dirty="0"/>
          </a:p>
        </p:txBody>
      </p:sp>
      <p:sp>
        <p:nvSpPr>
          <p:cNvPr id="44035" name="Rectangle 2">
            <a:extLst>
              <a:ext uri="{FF2B5EF4-FFF2-40B4-BE49-F238E27FC236}">
                <a16:creationId xmlns:a16="http://schemas.microsoft.com/office/drawing/2014/main" id="{A0B5F773-84F0-FB12-D92B-FE0E2B318985}"/>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3B0009D-5E23-4A4C-8683-DF8C5202386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EE0848AF-93A5-62C6-7169-2F614325071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B9B178B-F0B2-4BF4-B806-F79D573FA2EE}" type="slidenum">
              <a:rPr lang="en-US" altLang="en-US"/>
              <a:pPr/>
              <a:t>18</a:t>
            </a:fld>
            <a:endParaRPr lang="en-US" altLang="en-US" dirty="0"/>
          </a:p>
        </p:txBody>
      </p:sp>
      <p:sp>
        <p:nvSpPr>
          <p:cNvPr id="46083" name="Rectangle 2">
            <a:extLst>
              <a:ext uri="{FF2B5EF4-FFF2-40B4-BE49-F238E27FC236}">
                <a16:creationId xmlns:a16="http://schemas.microsoft.com/office/drawing/2014/main" id="{F6CFBE8A-1E82-C938-1037-431D91A4099F}"/>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64A3FE2-3D71-4BA5-8711-977AF278187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8FD5E2D-BDCF-6C35-5974-2F1BAB288F0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1B7401A-E810-4488-AA91-2D020215AE23}" type="slidenum">
              <a:rPr lang="en-US" altLang="en-US"/>
              <a:pPr/>
              <a:t>19</a:t>
            </a:fld>
            <a:endParaRPr lang="en-US" altLang="en-US" dirty="0"/>
          </a:p>
        </p:txBody>
      </p:sp>
      <p:sp>
        <p:nvSpPr>
          <p:cNvPr id="48131" name="Rectangle 2">
            <a:extLst>
              <a:ext uri="{FF2B5EF4-FFF2-40B4-BE49-F238E27FC236}">
                <a16:creationId xmlns:a16="http://schemas.microsoft.com/office/drawing/2014/main" id="{C7DB7625-5ABE-463E-D732-350BC6770413}"/>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F0FAEC2-0A87-4341-8A35-C8FCCB617BC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AC5AF96-4B88-69B8-5EDC-DCE748AD5F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2000" indent="-292100">
              <a:defRPr>
                <a:solidFill>
                  <a:schemeClr val="tx1"/>
                </a:solidFill>
                <a:latin typeface="Arial" panose="020B0604020202020204" pitchFamily="34" charset="0"/>
                <a:ea typeface="MS PGothic" panose="020B0600070205080204" pitchFamily="34" charset="-128"/>
              </a:defRPr>
            </a:lvl2pPr>
            <a:lvl3pPr marL="1171575" indent="-233363">
              <a:defRPr>
                <a:solidFill>
                  <a:schemeClr val="tx1"/>
                </a:solidFill>
                <a:latin typeface="Arial" panose="020B0604020202020204" pitchFamily="34" charset="0"/>
                <a:ea typeface="MS PGothic" panose="020B0600070205080204" pitchFamily="34" charset="-128"/>
              </a:defRPr>
            </a:lvl3pPr>
            <a:lvl4pPr marL="1641475" indent="-233363">
              <a:defRPr>
                <a:solidFill>
                  <a:schemeClr val="tx1"/>
                </a:solidFill>
                <a:latin typeface="Arial" panose="020B0604020202020204" pitchFamily="34" charset="0"/>
                <a:ea typeface="MS PGothic" panose="020B0600070205080204" pitchFamily="34" charset="-128"/>
              </a:defRPr>
            </a:lvl4pPr>
            <a:lvl5pPr marL="2111375" indent="-233363">
              <a:defRPr>
                <a:solidFill>
                  <a:schemeClr val="tx1"/>
                </a:solidFill>
                <a:latin typeface="Arial" panose="020B0604020202020204" pitchFamily="34" charset="0"/>
                <a:ea typeface="MS PGothic" panose="020B0600070205080204" pitchFamily="34" charset="-128"/>
              </a:defRPr>
            </a:lvl5pPr>
            <a:lvl6pPr marL="25685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57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829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0175" indent="-2333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DDD0DFD-0D01-4C1D-9DC0-B6B54E6763E2}" type="slidenum">
              <a:rPr lang="en-US" altLang="en-US"/>
              <a:pPr/>
              <a:t>2</a:t>
            </a:fld>
            <a:endParaRPr lang="en-US" altLang="en-US" dirty="0"/>
          </a:p>
        </p:txBody>
      </p:sp>
      <p:sp>
        <p:nvSpPr>
          <p:cNvPr id="13315" name="Rectangle 2">
            <a:extLst>
              <a:ext uri="{FF2B5EF4-FFF2-40B4-BE49-F238E27FC236}">
                <a16:creationId xmlns:a16="http://schemas.microsoft.com/office/drawing/2014/main" id="{6EFB775D-56AA-8DB6-E1D0-52F0E28E98CF}"/>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2F819C0B-49F3-48DB-8947-893AC02D030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3: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09" name="Google Shape;809;p33: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4: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28" name="Google Shape;828;p34: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35: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52" name="Google Shape;852;p35: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36: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76" name="Google Shape;876;p36: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37: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895" name="Google Shape;895;p37: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38: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913" name="Google Shape;913;p38: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39:notes"/>
          <p:cNvSpPr txBox="1">
            <a:spLocks noGrp="1"/>
          </p:cNvSpPr>
          <p:nvPr>
            <p:ph type="body" idx="1"/>
          </p:nvPr>
        </p:nvSpPr>
        <p:spPr>
          <a:xfrm>
            <a:off x="1230313" y="3302000"/>
            <a:ext cx="6775450" cy="31273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dirty="0"/>
          </a:p>
        </p:txBody>
      </p:sp>
      <p:sp>
        <p:nvSpPr>
          <p:cNvPr id="932" name="Google Shape;932;p39:notes"/>
          <p:cNvSpPr>
            <a:spLocks noGrp="1" noRot="1" noChangeAspect="1"/>
          </p:cNvSpPr>
          <p:nvPr>
            <p:ph type="sldImg" idx="2"/>
          </p:nvPr>
        </p:nvSpPr>
        <p:spPr>
          <a:xfrm>
            <a:off x="2301875" y="520700"/>
            <a:ext cx="4632325" cy="26066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D08F0F9-F3DD-8BC5-B3DB-0685F1A5BB5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B6BE11-D276-4D52-A42A-4BDF02806A19}" type="slidenum">
              <a:rPr lang="en-US" altLang="en-US"/>
              <a:pPr/>
              <a:t>27</a:t>
            </a:fld>
            <a:endParaRPr lang="en-US" altLang="en-US" dirty="0"/>
          </a:p>
        </p:txBody>
      </p:sp>
      <p:sp>
        <p:nvSpPr>
          <p:cNvPr id="50179" name="Rectangle 2">
            <a:extLst>
              <a:ext uri="{FF2B5EF4-FFF2-40B4-BE49-F238E27FC236}">
                <a16:creationId xmlns:a16="http://schemas.microsoft.com/office/drawing/2014/main" id="{F3B87526-EB82-54A4-0F9E-1AA109E1B9E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28</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42162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29</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401965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1E7AD2A-C82B-1332-C1C6-5D8B669B0BF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2424D75-709D-4EE7-921D-5845BF5066FE}" type="slidenum">
              <a:rPr lang="en-US" altLang="en-US"/>
              <a:pPr/>
              <a:t>3</a:t>
            </a:fld>
            <a:endParaRPr lang="en-US" altLang="en-US" dirty="0"/>
          </a:p>
        </p:txBody>
      </p:sp>
      <p:sp>
        <p:nvSpPr>
          <p:cNvPr id="15363" name="Rectangle 2">
            <a:extLst>
              <a:ext uri="{FF2B5EF4-FFF2-40B4-BE49-F238E27FC236}">
                <a16:creationId xmlns:a16="http://schemas.microsoft.com/office/drawing/2014/main" id="{7B2DB8FF-C383-1CCD-CC85-4796BA646BB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348E67F1-2388-4B54-95EF-C7892823D74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30</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43411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47C05-5D5C-4AA7-8734-1F6E929BBB57}" type="slidenum">
              <a:rPr lang="en-US" altLang="en-US" smtClean="0"/>
              <a:pPr/>
              <a:t>31</a:t>
            </a:fld>
            <a:endParaRPr lang="en-US" altLang="en-US" dirty="0"/>
          </a:p>
        </p:txBody>
      </p:sp>
      <p:sp>
        <p:nvSpPr>
          <p:cNvPr id="57347"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366775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5B974C-920A-5A1C-A8FA-62B4D02C05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0032FB-39B6-47E7-83ED-305DA98D708D}" type="slidenum">
              <a:rPr lang="en-US" altLang="en-US"/>
              <a:pPr/>
              <a:t>32</a:t>
            </a:fld>
            <a:endParaRPr lang="en-US" altLang="en-US" dirty="0"/>
          </a:p>
        </p:txBody>
      </p:sp>
      <p:sp>
        <p:nvSpPr>
          <p:cNvPr id="97283" name="Rectangle 2">
            <a:extLst>
              <a:ext uri="{FF2B5EF4-FFF2-40B4-BE49-F238E27FC236}">
                <a16:creationId xmlns:a16="http://schemas.microsoft.com/office/drawing/2014/main" id="{82CC49B6-985F-EB23-0BE0-3F686DEBCBCD}"/>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222275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B3DE7D8-38A7-9A62-C2EE-FE1FBE0713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63F4769-A730-4192-A6E4-B89D84705FA1}" type="slidenum">
              <a:rPr lang="en-US" altLang="en-US"/>
              <a:pPr/>
              <a:t>33</a:t>
            </a:fld>
            <a:endParaRPr lang="en-US" altLang="en-US" dirty="0"/>
          </a:p>
        </p:txBody>
      </p:sp>
      <p:sp>
        <p:nvSpPr>
          <p:cNvPr id="60419" name="Rectangle 2">
            <a:extLst>
              <a:ext uri="{FF2B5EF4-FFF2-40B4-BE49-F238E27FC236}">
                <a16:creationId xmlns:a16="http://schemas.microsoft.com/office/drawing/2014/main" id="{2C9BD76F-2E48-65B4-4B41-508AA3C6D013}"/>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4902A741-D08F-43BE-9DC3-25036F5A3A6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should reference NSSP Guide as shellfish hazards and controls are not specifically covered in the Hazards Guide. </a:t>
            </a:r>
          </a:p>
          <a:p>
            <a:r>
              <a:rPr lang="en-US" dirty="0"/>
              <a:t>Instructor’s note should add that cooking will not eliminate toxins or environmental chemicals. </a:t>
            </a:r>
          </a:p>
        </p:txBody>
      </p:sp>
      <p:sp>
        <p:nvSpPr>
          <p:cNvPr id="4" name="Slide Number Placeholder 3"/>
          <p:cNvSpPr>
            <a:spLocks noGrp="1"/>
          </p:cNvSpPr>
          <p:nvPr>
            <p:ph type="sldNum" sz="quarter" idx="5"/>
          </p:nvPr>
        </p:nvSpPr>
        <p:spPr/>
        <p:txBody>
          <a:bodyPr/>
          <a:lstStyle/>
          <a:p>
            <a:fld id="{EEDB3EE6-E5D4-4198-9043-EE21AC132D4F}" type="slidenum">
              <a:rPr lang="en-US" altLang="en-US" smtClean="0"/>
              <a:pPr/>
              <a:t>34</a:t>
            </a:fld>
            <a:endParaRPr lang="en-US" altLang="en-US"/>
          </a:p>
        </p:txBody>
      </p:sp>
    </p:spTree>
    <p:extLst>
      <p:ext uri="{BB962C8B-B14F-4D97-AF65-F5344CB8AC3E}">
        <p14:creationId xmlns:p14="http://schemas.microsoft.com/office/powerpoint/2010/main" val="1822142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CA53A83-8658-E60D-B3E5-C27F46FE57E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4EA082-CB0C-4340-8E4B-DF6E063917C2}" type="slidenum">
              <a:rPr lang="en-US" altLang="en-US"/>
              <a:pPr/>
              <a:t>35</a:t>
            </a:fld>
            <a:endParaRPr lang="en-US" altLang="en-US" dirty="0"/>
          </a:p>
        </p:txBody>
      </p:sp>
      <p:sp>
        <p:nvSpPr>
          <p:cNvPr id="62467" name="Rectangle 2">
            <a:extLst>
              <a:ext uri="{FF2B5EF4-FFF2-40B4-BE49-F238E27FC236}">
                <a16:creationId xmlns:a16="http://schemas.microsoft.com/office/drawing/2014/main" id="{3F0EF7DE-11A9-7E3D-DCC9-F285B0300DF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5CD53FA1-91B1-43E7-9EE8-C596895A85F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CA53A83-8658-E60D-B3E5-C27F46FE57E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4EA082-CB0C-4340-8E4B-DF6E063917C2}" type="slidenum">
              <a:rPr lang="en-US" altLang="en-US"/>
              <a:pPr/>
              <a:t>36</a:t>
            </a:fld>
            <a:endParaRPr lang="en-US" altLang="en-US" dirty="0"/>
          </a:p>
        </p:txBody>
      </p:sp>
      <p:sp>
        <p:nvSpPr>
          <p:cNvPr id="62467" name="Rectangle 2">
            <a:extLst>
              <a:ext uri="{FF2B5EF4-FFF2-40B4-BE49-F238E27FC236}">
                <a16:creationId xmlns:a16="http://schemas.microsoft.com/office/drawing/2014/main" id="{3F0EF7DE-11A9-7E3D-DCC9-F285B0300DF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5CD53FA1-91B1-43E7-9EE8-C596895A85F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1602157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2982160-8AD1-2CC8-5D4C-49AE321E50E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F824458-4D65-478E-9375-78E84E48EDEC}" type="slidenum">
              <a:rPr lang="en-US" altLang="en-US"/>
              <a:pPr/>
              <a:t>37</a:t>
            </a:fld>
            <a:endParaRPr lang="en-US" altLang="en-US" dirty="0"/>
          </a:p>
        </p:txBody>
      </p:sp>
      <p:sp>
        <p:nvSpPr>
          <p:cNvPr id="64515" name="Rectangle 2">
            <a:extLst>
              <a:ext uri="{FF2B5EF4-FFF2-40B4-BE49-F238E27FC236}">
                <a16:creationId xmlns:a16="http://schemas.microsoft.com/office/drawing/2014/main" id="{02A26D35-BF6F-0062-B26D-1DDD7E3E5A8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5F83EA0-0875-4901-BD8F-A8F174A93D9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2982160-8AD1-2CC8-5D4C-49AE321E50E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F824458-4D65-478E-9375-78E84E48EDEC}" type="slidenum">
              <a:rPr lang="en-US" altLang="en-US"/>
              <a:pPr/>
              <a:t>38</a:t>
            </a:fld>
            <a:endParaRPr lang="en-US" altLang="en-US" dirty="0"/>
          </a:p>
        </p:txBody>
      </p:sp>
      <p:sp>
        <p:nvSpPr>
          <p:cNvPr id="64515" name="Rectangle 2">
            <a:extLst>
              <a:ext uri="{FF2B5EF4-FFF2-40B4-BE49-F238E27FC236}">
                <a16:creationId xmlns:a16="http://schemas.microsoft.com/office/drawing/2014/main" id="{02A26D35-BF6F-0062-B26D-1DDD7E3E5A8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5F83EA0-0875-4901-BD8F-A8F174A93D9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210426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5B974C-920A-5A1C-A8FA-62B4D02C05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0032FB-39B6-47E7-83ED-305DA98D708D}" type="slidenum">
              <a:rPr lang="en-US" altLang="en-US"/>
              <a:pPr/>
              <a:t>39</a:t>
            </a:fld>
            <a:endParaRPr lang="en-US" altLang="en-US" dirty="0"/>
          </a:p>
        </p:txBody>
      </p:sp>
      <p:sp>
        <p:nvSpPr>
          <p:cNvPr id="97283" name="Rectangle 2">
            <a:extLst>
              <a:ext uri="{FF2B5EF4-FFF2-40B4-BE49-F238E27FC236}">
                <a16:creationId xmlns:a16="http://schemas.microsoft.com/office/drawing/2014/main" id="{82CC49B6-985F-EB23-0BE0-3F686DEBCBCD}"/>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39656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614A9FF-6785-6B62-16B8-AA37321B78A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B46C30-9BB4-4D64-9EAA-9BE0D4B278FD}" type="slidenum">
              <a:rPr lang="en-US" altLang="en-US"/>
              <a:pPr/>
              <a:t>4</a:t>
            </a:fld>
            <a:endParaRPr lang="en-US" altLang="en-US" dirty="0"/>
          </a:p>
        </p:txBody>
      </p:sp>
      <p:sp>
        <p:nvSpPr>
          <p:cNvPr id="17411" name="Rectangle 2">
            <a:extLst>
              <a:ext uri="{FF2B5EF4-FFF2-40B4-BE49-F238E27FC236}">
                <a16:creationId xmlns:a16="http://schemas.microsoft.com/office/drawing/2014/main" id="{2175851F-6593-8131-405E-36A66D7BA86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EAA5161-98B5-EEDD-E5AC-07041D5C4CF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55E753E-80E8-445D-8582-50E386CA9D6F}" type="slidenum">
              <a:rPr lang="en-US" altLang="en-US"/>
              <a:pPr/>
              <a:t>40</a:t>
            </a:fld>
            <a:endParaRPr lang="en-US" altLang="en-US" dirty="0"/>
          </a:p>
        </p:txBody>
      </p:sp>
      <p:sp>
        <p:nvSpPr>
          <p:cNvPr id="66563" name="Rectangle 2">
            <a:extLst>
              <a:ext uri="{FF2B5EF4-FFF2-40B4-BE49-F238E27FC236}">
                <a16:creationId xmlns:a16="http://schemas.microsoft.com/office/drawing/2014/main" id="{62C93B61-18D0-EDB8-CEE9-392B44E8AD4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AF86A0E-9ADD-4F93-AF03-1858FB771C3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EAA5161-98B5-EEDD-E5AC-07041D5C4CF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55E753E-80E8-445D-8582-50E386CA9D6F}" type="slidenum">
              <a:rPr lang="en-US" altLang="en-US"/>
              <a:pPr/>
              <a:t>41</a:t>
            </a:fld>
            <a:endParaRPr lang="en-US" altLang="en-US" dirty="0"/>
          </a:p>
        </p:txBody>
      </p:sp>
      <p:sp>
        <p:nvSpPr>
          <p:cNvPr id="66563" name="Rectangle 2">
            <a:extLst>
              <a:ext uri="{FF2B5EF4-FFF2-40B4-BE49-F238E27FC236}">
                <a16:creationId xmlns:a16="http://schemas.microsoft.com/office/drawing/2014/main" id="{62C93B61-18D0-EDB8-CEE9-392B44E8AD4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AF86A0E-9ADD-4F93-AF03-1858FB771C3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892526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D803E3B-BC33-9EF7-27C5-5A5F0270DD7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24A10D-5686-446C-B174-F0CDC8BF96F3}" type="slidenum">
              <a:rPr lang="en-US" altLang="en-US"/>
              <a:pPr/>
              <a:t>42</a:t>
            </a:fld>
            <a:endParaRPr lang="en-US" altLang="en-US" dirty="0"/>
          </a:p>
        </p:txBody>
      </p:sp>
      <p:sp>
        <p:nvSpPr>
          <p:cNvPr id="68611" name="Rectangle 2">
            <a:extLst>
              <a:ext uri="{FF2B5EF4-FFF2-40B4-BE49-F238E27FC236}">
                <a16:creationId xmlns:a16="http://schemas.microsoft.com/office/drawing/2014/main" id="{5E58993E-2D10-9638-3806-2873BF9B3D3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C2D6E25-CA4B-45A0-8540-7E0140163B0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D803E3B-BC33-9EF7-27C5-5A5F0270DD7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24A10D-5686-446C-B174-F0CDC8BF96F3}" type="slidenum">
              <a:rPr lang="en-US" altLang="en-US"/>
              <a:pPr/>
              <a:t>43</a:t>
            </a:fld>
            <a:endParaRPr lang="en-US" altLang="en-US" dirty="0"/>
          </a:p>
        </p:txBody>
      </p:sp>
      <p:sp>
        <p:nvSpPr>
          <p:cNvPr id="68611" name="Rectangle 2">
            <a:extLst>
              <a:ext uri="{FF2B5EF4-FFF2-40B4-BE49-F238E27FC236}">
                <a16:creationId xmlns:a16="http://schemas.microsoft.com/office/drawing/2014/main" id="{5E58993E-2D10-9638-3806-2873BF9B3D3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C2D6E25-CA4B-45A0-8540-7E0140163B0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840333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0BF94E02-78E0-C4B0-9387-6CB34EB4222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801A9A-3498-4A5E-B44F-BC8C01A04C6B}" type="slidenum">
              <a:rPr lang="en-US" altLang="en-US"/>
              <a:pPr/>
              <a:t>44</a:t>
            </a:fld>
            <a:endParaRPr lang="en-US" altLang="en-US" dirty="0"/>
          </a:p>
        </p:txBody>
      </p:sp>
      <p:sp>
        <p:nvSpPr>
          <p:cNvPr id="70659" name="Rectangle 2">
            <a:extLst>
              <a:ext uri="{FF2B5EF4-FFF2-40B4-BE49-F238E27FC236}">
                <a16:creationId xmlns:a16="http://schemas.microsoft.com/office/drawing/2014/main" id="{E754D848-81B6-3180-B2F8-37A1D47A3DE9}"/>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152E6AC-A28E-4C95-8A08-38DBEC77B92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437104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0BF94E02-78E0-C4B0-9387-6CB34EB4222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801A9A-3498-4A5E-B44F-BC8C01A04C6B}" type="slidenum">
              <a:rPr lang="en-US" altLang="en-US"/>
              <a:pPr/>
              <a:t>45</a:t>
            </a:fld>
            <a:endParaRPr lang="en-US" altLang="en-US" dirty="0"/>
          </a:p>
        </p:txBody>
      </p:sp>
      <p:sp>
        <p:nvSpPr>
          <p:cNvPr id="70659" name="Rectangle 2">
            <a:extLst>
              <a:ext uri="{FF2B5EF4-FFF2-40B4-BE49-F238E27FC236}">
                <a16:creationId xmlns:a16="http://schemas.microsoft.com/office/drawing/2014/main" id="{E754D848-81B6-3180-B2F8-37A1D47A3DE9}"/>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152E6AC-A28E-4C95-8A08-38DBEC77B92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70F67726-19FC-AF13-E83D-3E46416D1A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29FE57-ABB5-4A4D-A326-12623A195BE7}" type="slidenum">
              <a:rPr lang="en-US" altLang="en-US"/>
              <a:pPr/>
              <a:t>46</a:t>
            </a:fld>
            <a:endParaRPr lang="en-US" altLang="en-US" dirty="0"/>
          </a:p>
        </p:txBody>
      </p:sp>
      <p:sp>
        <p:nvSpPr>
          <p:cNvPr id="72707" name="Rectangle 2">
            <a:extLst>
              <a:ext uri="{FF2B5EF4-FFF2-40B4-BE49-F238E27FC236}">
                <a16:creationId xmlns:a16="http://schemas.microsoft.com/office/drawing/2014/main" id="{DD63F32F-10C7-3A24-2CAF-E0E611082567}"/>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C097A3E-DFA7-4AB5-8C45-53031F51642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70F67726-19FC-AF13-E83D-3E46416D1A6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29FE57-ABB5-4A4D-A326-12623A195BE7}" type="slidenum">
              <a:rPr lang="en-US" altLang="en-US"/>
              <a:pPr/>
              <a:t>47</a:t>
            </a:fld>
            <a:endParaRPr lang="en-US" altLang="en-US" dirty="0"/>
          </a:p>
        </p:txBody>
      </p:sp>
      <p:sp>
        <p:nvSpPr>
          <p:cNvPr id="72707" name="Rectangle 2">
            <a:extLst>
              <a:ext uri="{FF2B5EF4-FFF2-40B4-BE49-F238E27FC236}">
                <a16:creationId xmlns:a16="http://schemas.microsoft.com/office/drawing/2014/main" id="{DD63F32F-10C7-3A24-2CAF-E0E611082567}"/>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C097A3E-DFA7-4AB5-8C45-53031F51642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840593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BCC71E7-92DB-CB82-3ACA-8D6CFCA0576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288B87-BC34-4E38-8BA3-715CEDE63027}" type="slidenum">
              <a:rPr lang="en-US" altLang="en-US"/>
              <a:pPr/>
              <a:t>48</a:t>
            </a:fld>
            <a:endParaRPr lang="en-US" altLang="en-US" dirty="0"/>
          </a:p>
        </p:txBody>
      </p:sp>
      <p:sp>
        <p:nvSpPr>
          <p:cNvPr id="58371" name="Rectangle 2">
            <a:extLst>
              <a:ext uri="{FF2B5EF4-FFF2-40B4-BE49-F238E27FC236}">
                <a16:creationId xmlns:a16="http://schemas.microsoft.com/office/drawing/2014/main" id="{8ADD7882-861D-C4EF-8921-4573873C73EF}"/>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18E10E-9624-4B82-89D3-A4E1FB273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541006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EE745C4-42AB-0D14-1303-EAE421E57A8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3E0252-5F93-4554-8D35-F65AD3822408}" type="slidenum">
              <a:rPr lang="en-US" altLang="en-US"/>
              <a:pPr/>
              <a:t>49</a:t>
            </a:fld>
            <a:endParaRPr lang="en-US" altLang="en-US"/>
          </a:p>
        </p:txBody>
      </p:sp>
      <p:sp>
        <p:nvSpPr>
          <p:cNvPr id="56323" name="Rectangle 2">
            <a:extLst>
              <a:ext uri="{FF2B5EF4-FFF2-40B4-BE49-F238E27FC236}">
                <a16:creationId xmlns:a16="http://schemas.microsoft.com/office/drawing/2014/main" id="{B9B9481D-B8CE-E2FD-B845-7A0AC99E26F7}"/>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318E10E-9624-4B82-89D3-A4E1FB273B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5307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7DE885B-6FEC-47AC-B9EF-3C89FE3476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7A3681-F7F0-4117-A9FC-CA5D771F40F2}" type="slidenum">
              <a:rPr lang="en-US" altLang="en-US" smtClean="0"/>
              <a:pPr/>
              <a:t>5</a:t>
            </a:fld>
            <a:endParaRPr lang="en-US" altLang="en-US" dirty="0"/>
          </a:p>
        </p:txBody>
      </p:sp>
      <p:sp>
        <p:nvSpPr>
          <p:cNvPr id="29699" name="Rectangle 2">
            <a:extLst>
              <a:ext uri="{FF2B5EF4-FFF2-40B4-BE49-F238E27FC236}">
                <a16:creationId xmlns:a16="http://schemas.microsoft.com/office/drawing/2014/main" id="{F16EA291-56ED-4355-9303-0E1723FA5D3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77A7279-492B-47E2-87D3-710EE728B352}"/>
              </a:ext>
            </a:extLst>
          </p:cNvPr>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7663705-3B44-B184-3CEB-E2649CE195B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B9A76F-4434-4DC5-9605-5B6F4FB4B867}" type="slidenum">
              <a:rPr lang="en-US" altLang="zh-CN">
                <a:solidFill>
                  <a:srgbClr val="000000"/>
                </a:solidFill>
              </a:rPr>
              <a:pPr/>
              <a:t>51</a:t>
            </a:fld>
            <a:endParaRPr lang="en-US" altLang="zh-CN" dirty="0">
              <a:solidFill>
                <a:srgbClr val="000000"/>
              </a:solidFill>
            </a:endParaRPr>
          </a:p>
        </p:txBody>
      </p:sp>
      <p:sp>
        <p:nvSpPr>
          <p:cNvPr id="74755" name="Rectangle 2">
            <a:extLst>
              <a:ext uri="{FF2B5EF4-FFF2-40B4-BE49-F238E27FC236}">
                <a16:creationId xmlns:a16="http://schemas.microsoft.com/office/drawing/2014/main" id="{56FD0707-042E-C3D8-1C95-288AE7E0602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79343501-79E2-4043-9586-0B36485F727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D3136319-B359-7863-F4F4-85EB5CA56C9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8DE213-4796-4F23-803B-30508105D6E4}" type="slidenum">
              <a:rPr lang="en-US" altLang="en-US"/>
              <a:pPr/>
              <a:t>52</a:t>
            </a:fld>
            <a:endParaRPr lang="en-US" altLang="en-US" dirty="0"/>
          </a:p>
        </p:txBody>
      </p:sp>
      <p:sp>
        <p:nvSpPr>
          <p:cNvPr id="76803" name="Rectangle 2">
            <a:extLst>
              <a:ext uri="{FF2B5EF4-FFF2-40B4-BE49-F238E27FC236}">
                <a16:creationId xmlns:a16="http://schemas.microsoft.com/office/drawing/2014/main" id="{61D731BA-EAA6-02E8-0882-E17B785ABE1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4116F0E6-B215-FE11-13B5-CE8E49A59A7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BB36A3-2C71-4845-B566-EF5C88BC9D3B}" type="slidenum">
              <a:rPr lang="en-US" altLang="en-US"/>
              <a:pPr/>
              <a:t>53</a:t>
            </a:fld>
            <a:endParaRPr lang="en-US" altLang="en-US" dirty="0"/>
          </a:p>
        </p:txBody>
      </p:sp>
      <p:sp>
        <p:nvSpPr>
          <p:cNvPr id="78851" name="Rectangle 2">
            <a:extLst>
              <a:ext uri="{FF2B5EF4-FFF2-40B4-BE49-F238E27FC236}">
                <a16:creationId xmlns:a16="http://schemas.microsoft.com/office/drawing/2014/main" id="{E0CC1FA3-11F7-FE00-A043-9D7AEACE313D}"/>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AF7F00D0-8A1F-4AE6-A6AA-BE0914C4B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1910AE9E-D234-975A-F2DF-A30D811486E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836902-3ED8-4C17-AC7A-B50ED0F5E02A}" type="slidenum">
              <a:rPr lang="en-US" altLang="en-US"/>
              <a:pPr/>
              <a:t>54</a:t>
            </a:fld>
            <a:endParaRPr lang="en-US" altLang="en-US" dirty="0"/>
          </a:p>
        </p:txBody>
      </p:sp>
      <p:sp>
        <p:nvSpPr>
          <p:cNvPr id="80899" name="Rectangle 2">
            <a:extLst>
              <a:ext uri="{FF2B5EF4-FFF2-40B4-BE49-F238E27FC236}">
                <a16:creationId xmlns:a16="http://schemas.microsoft.com/office/drawing/2014/main" id="{D577ECBA-7C41-5F3E-B5EC-BB5DD1C3A7A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AF7F00D0-8A1F-4AE6-A6AA-BE0914C4B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8CE09F2-7F47-9451-F194-AF6B8D2BBFE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2525B9-217F-4D45-BEA8-0A3C26D4D38E}" type="slidenum">
              <a:rPr lang="en-US" altLang="en-US"/>
              <a:pPr/>
              <a:t>55</a:t>
            </a:fld>
            <a:endParaRPr lang="en-US" altLang="en-US" dirty="0"/>
          </a:p>
        </p:txBody>
      </p:sp>
      <p:sp>
        <p:nvSpPr>
          <p:cNvPr id="82947" name="Rectangle 2">
            <a:extLst>
              <a:ext uri="{FF2B5EF4-FFF2-40B4-BE49-F238E27FC236}">
                <a16:creationId xmlns:a16="http://schemas.microsoft.com/office/drawing/2014/main" id="{6D47E150-13CE-2557-C5EF-224BABAB1D75}"/>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ADFF8A4-E121-4DC6-931C-F7AD01B4E0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3ED6273E-BC9A-CCBA-85C2-60AE5062F86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B129C65-B1BF-4B4F-A375-2A10A404867F}" type="slidenum">
              <a:rPr lang="en-US" altLang="en-US"/>
              <a:pPr/>
              <a:t>56</a:t>
            </a:fld>
            <a:endParaRPr lang="en-US" altLang="en-US" dirty="0"/>
          </a:p>
        </p:txBody>
      </p:sp>
      <p:sp>
        <p:nvSpPr>
          <p:cNvPr id="87043" name="Rectangle 2">
            <a:extLst>
              <a:ext uri="{FF2B5EF4-FFF2-40B4-BE49-F238E27FC236}">
                <a16:creationId xmlns:a16="http://schemas.microsoft.com/office/drawing/2014/main" id="{59EC79B5-DB87-8543-F7DE-45E532508480}"/>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ADFF8A4-E121-4DC6-931C-F7AD01B4E0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430604-4A02-FBDA-D226-B393ABD562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93D01F-583C-4EF7-813D-668A4F1CE1D0}" type="slidenum">
              <a:rPr lang="en-US" altLang="en-US"/>
              <a:pPr/>
              <a:t>57</a:t>
            </a:fld>
            <a:endParaRPr lang="en-US" altLang="en-US" dirty="0"/>
          </a:p>
        </p:txBody>
      </p:sp>
      <p:sp>
        <p:nvSpPr>
          <p:cNvPr id="89091" name="Rectangle 2">
            <a:extLst>
              <a:ext uri="{FF2B5EF4-FFF2-40B4-BE49-F238E27FC236}">
                <a16:creationId xmlns:a16="http://schemas.microsoft.com/office/drawing/2014/main" id="{8F183B11-6619-F5F7-FF99-4FFDAF0A081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02A7CBB-E146-42D4-820A-3D888A1398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AC430604-4A02-FBDA-D226-B393ABD562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93D01F-583C-4EF7-813D-668A4F1CE1D0}" type="slidenum">
              <a:rPr lang="en-US" altLang="en-US"/>
              <a:pPr/>
              <a:t>58</a:t>
            </a:fld>
            <a:endParaRPr lang="en-US" altLang="en-US" dirty="0"/>
          </a:p>
        </p:txBody>
      </p:sp>
      <p:sp>
        <p:nvSpPr>
          <p:cNvPr id="89091" name="Rectangle 2">
            <a:extLst>
              <a:ext uri="{FF2B5EF4-FFF2-40B4-BE49-F238E27FC236}">
                <a16:creationId xmlns:a16="http://schemas.microsoft.com/office/drawing/2014/main" id="{8F183B11-6619-F5F7-FF99-4FFDAF0A081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02A7CBB-E146-42D4-820A-3D888A1398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1075479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D3EC9B08-E49D-B5CD-5BD0-B223E6FBF5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A91290-6F8F-4CFF-A23E-C33249F98F96}" type="slidenum">
              <a:rPr lang="en-US" altLang="en-US"/>
              <a:pPr/>
              <a:t>59</a:t>
            </a:fld>
            <a:endParaRPr lang="en-US" altLang="en-US" dirty="0"/>
          </a:p>
        </p:txBody>
      </p:sp>
      <p:sp>
        <p:nvSpPr>
          <p:cNvPr id="84995" name="Rectangle 2">
            <a:extLst>
              <a:ext uri="{FF2B5EF4-FFF2-40B4-BE49-F238E27FC236}">
                <a16:creationId xmlns:a16="http://schemas.microsoft.com/office/drawing/2014/main" id="{3EAA641C-3F33-7BAA-3A01-343DD83A3A94}"/>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ADFF8A4-E121-4DC6-931C-F7AD01B4E0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29AAB5A-36EC-EB8A-9A3A-914FFA7CE1A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E20F637-B4BE-4BF3-9B1C-8E180514ED98}" type="slidenum">
              <a:rPr lang="en-US" altLang="en-US"/>
              <a:pPr/>
              <a:t>60</a:t>
            </a:fld>
            <a:endParaRPr lang="en-US" altLang="en-US" dirty="0"/>
          </a:p>
        </p:txBody>
      </p:sp>
      <p:sp>
        <p:nvSpPr>
          <p:cNvPr id="91139" name="Rectangle 2">
            <a:extLst>
              <a:ext uri="{FF2B5EF4-FFF2-40B4-BE49-F238E27FC236}">
                <a16:creationId xmlns:a16="http://schemas.microsoft.com/office/drawing/2014/main" id="{923CE6FD-77F6-3602-DE2B-FFF787E4B545}"/>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56ADBE5-E62D-C4BE-03C7-4CA37893D82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4225" indent="-300038">
              <a:defRPr>
                <a:solidFill>
                  <a:schemeClr val="tx1"/>
                </a:solidFill>
                <a:latin typeface="Arial" panose="020B0604020202020204" pitchFamily="34" charset="0"/>
                <a:ea typeface="MS PGothic" panose="020B0600070205080204" pitchFamily="34" charset="-128"/>
              </a:defRPr>
            </a:lvl2pPr>
            <a:lvl3pPr marL="1206500" indent="-239713">
              <a:defRPr>
                <a:solidFill>
                  <a:schemeClr val="tx1"/>
                </a:solidFill>
                <a:latin typeface="Arial" panose="020B0604020202020204" pitchFamily="34" charset="0"/>
                <a:ea typeface="MS PGothic" panose="020B0600070205080204" pitchFamily="34" charset="-128"/>
              </a:defRPr>
            </a:lvl3pPr>
            <a:lvl4pPr marL="1690688" indent="-239713">
              <a:defRPr>
                <a:solidFill>
                  <a:schemeClr val="tx1"/>
                </a:solidFill>
                <a:latin typeface="Arial" panose="020B0604020202020204" pitchFamily="34" charset="0"/>
                <a:ea typeface="MS PGothic" panose="020B0600070205080204" pitchFamily="34" charset="-128"/>
              </a:defRPr>
            </a:lvl4pPr>
            <a:lvl5pPr marL="2174875" indent="-239713">
              <a:defRPr>
                <a:solidFill>
                  <a:schemeClr val="tx1"/>
                </a:solidFill>
                <a:latin typeface="Arial" panose="020B0604020202020204" pitchFamily="34" charset="0"/>
                <a:ea typeface="MS PGothic" panose="020B0600070205080204" pitchFamily="34" charset="-128"/>
              </a:defRPr>
            </a:lvl5pPr>
            <a:lvl6pPr marL="26320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892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464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3675" indent="-2397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81CDEB-DD32-453F-A9D0-24A22EFBF912}" type="slidenum">
              <a:rPr lang="en-US" altLang="en-US"/>
              <a:pPr/>
              <a:t>6</a:t>
            </a:fld>
            <a:endParaRPr lang="en-US" altLang="en-US" dirty="0"/>
          </a:p>
        </p:txBody>
      </p:sp>
      <p:sp>
        <p:nvSpPr>
          <p:cNvPr id="21507" name="Rectangle 2">
            <a:extLst>
              <a:ext uri="{FF2B5EF4-FFF2-40B4-BE49-F238E27FC236}">
                <a16:creationId xmlns:a16="http://schemas.microsoft.com/office/drawing/2014/main" id="{9E4B8FB1-582F-F274-1FD9-5F50D8FDCD98}"/>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B144B83-91B2-4D95-8572-704BB241F75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2D323B5-8DB4-0025-0559-AAA640EC2B2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94C7BD-C4A8-4138-8CA4-53E86117F936}" type="slidenum">
              <a:rPr lang="en-US" altLang="en-US"/>
              <a:pPr/>
              <a:t>61</a:t>
            </a:fld>
            <a:endParaRPr lang="en-US" altLang="en-US" dirty="0"/>
          </a:p>
        </p:txBody>
      </p:sp>
      <p:sp>
        <p:nvSpPr>
          <p:cNvPr id="93187" name="Rectangle 2">
            <a:extLst>
              <a:ext uri="{FF2B5EF4-FFF2-40B4-BE49-F238E27FC236}">
                <a16:creationId xmlns:a16="http://schemas.microsoft.com/office/drawing/2014/main" id="{7E715344-7092-BBC8-A3A8-243E664DC4FB}"/>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6DD3CF8-64F6-4A61-A089-38C9D542A4D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06D5094-32C5-3A42-DFD2-C3908373A28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212BC3-52E0-41BC-A4E3-0A4C8CD93341}" type="slidenum">
              <a:rPr lang="en-US" altLang="en-US"/>
              <a:pPr/>
              <a:t>62</a:t>
            </a:fld>
            <a:endParaRPr lang="en-US" altLang="en-US" dirty="0"/>
          </a:p>
        </p:txBody>
      </p:sp>
      <p:sp>
        <p:nvSpPr>
          <p:cNvPr id="95235" name="Rectangle 2">
            <a:extLst>
              <a:ext uri="{FF2B5EF4-FFF2-40B4-BE49-F238E27FC236}">
                <a16:creationId xmlns:a16="http://schemas.microsoft.com/office/drawing/2014/main" id="{4D83E084-C6C0-5E6F-0E4A-67D4FFC20A11}"/>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5B974C-920A-5A1C-A8FA-62B4D02C05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0032FB-39B6-47E7-83ED-305DA98D708D}" type="slidenum">
              <a:rPr lang="en-US" altLang="en-US"/>
              <a:pPr/>
              <a:t>63</a:t>
            </a:fld>
            <a:endParaRPr lang="en-US" altLang="en-US" dirty="0"/>
          </a:p>
        </p:txBody>
      </p:sp>
      <p:sp>
        <p:nvSpPr>
          <p:cNvPr id="97283" name="Rectangle 2">
            <a:extLst>
              <a:ext uri="{FF2B5EF4-FFF2-40B4-BE49-F238E27FC236}">
                <a16:creationId xmlns:a16="http://schemas.microsoft.com/office/drawing/2014/main" id="{82CC49B6-985F-EB23-0BE0-3F686DEBCBCD}"/>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DDBA93D-DAF3-41E9-88DA-7D91731A92D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3121729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A1DF8C98-CAA5-AAAF-923C-F7C77562809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213909-9820-4C91-9488-A23F510D2DD3}" type="slidenum">
              <a:rPr lang="en-US" altLang="en-US"/>
              <a:pPr/>
              <a:t>64</a:t>
            </a:fld>
            <a:endParaRPr lang="en-US" altLang="en-US" dirty="0"/>
          </a:p>
        </p:txBody>
      </p:sp>
      <p:sp>
        <p:nvSpPr>
          <p:cNvPr id="99331" name="Rectangle 2">
            <a:extLst>
              <a:ext uri="{FF2B5EF4-FFF2-40B4-BE49-F238E27FC236}">
                <a16:creationId xmlns:a16="http://schemas.microsoft.com/office/drawing/2014/main" id="{F0DC3104-0155-4330-75E5-DF046788417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6CDBA46-E9D5-4D2F-B261-FE74E4E3FB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9B1D6CF-3D3D-BF30-BB20-4A67FE529B2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C61569-5050-4121-9872-88F55EBBF246}" type="slidenum">
              <a:rPr lang="en-US" altLang="en-US"/>
              <a:pPr/>
              <a:t>65</a:t>
            </a:fld>
            <a:endParaRPr lang="en-US" altLang="en-US" dirty="0"/>
          </a:p>
        </p:txBody>
      </p:sp>
      <p:sp>
        <p:nvSpPr>
          <p:cNvPr id="101379" name="Rectangle 2">
            <a:extLst>
              <a:ext uri="{FF2B5EF4-FFF2-40B4-BE49-F238E27FC236}">
                <a16:creationId xmlns:a16="http://schemas.microsoft.com/office/drawing/2014/main" id="{A5D6AB5C-20FA-D5B9-672D-12230754E1E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6CDBA46-E9D5-4D2F-B261-FE74E4E3FB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DE78A52-485E-24BA-19D7-76E6D7A184C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946D1E3-D9DB-4F45-A62A-8FCC35ED75E7}" type="slidenum">
              <a:rPr lang="en-US" altLang="en-US"/>
              <a:pPr/>
              <a:t>66</a:t>
            </a:fld>
            <a:endParaRPr lang="en-US" altLang="en-US" dirty="0"/>
          </a:p>
        </p:txBody>
      </p:sp>
      <p:sp>
        <p:nvSpPr>
          <p:cNvPr id="103427" name="Rectangle 2">
            <a:extLst>
              <a:ext uri="{FF2B5EF4-FFF2-40B4-BE49-F238E27FC236}">
                <a16:creationId xmlns:a16="http://schemas.microsoft.com/office/drawing/2014/main" id="{CEED45A8-9923-4D94-0E6A-0276ADD24990}"/>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A6CDBA46-E9D5-4D2F-B261-FE74E4E3FB0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A4FD76AF-78B2-67FA-AB5B-F40B6C51949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5FFAAD-4ECC-4113-B15F-74D84678916A}" type="slidenum">
              <a:rPr lang="en-US" altLang="en-US"/>
              <a:pPr/>
              <a:t>67</a:t>
            </a:fld>
            <a:endParaRPr lang="en-US" altLang="en-US" dirty="0"/>
          </a:p>
        </p:txBody>
      </p:sp>
      <p:sp>
        <p:nvSpPr>
          <p:cNvPr id="105475" name="Rectangle 2">
            <a:extLst>
              <a:ext uri="{FF2B5EF4-FFF2-40B4-BE49-F238E27FC236}">
                <a16:creationId xmlns:a16="http://schemas.microsoft.com/office/drawing/2014/main" id="{5D435193-7FF6-8176-6680-CB0D2297358D}"/>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D2FD8015-D2C2-4135-A446-12B5C3C573F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AA28EDBF-CF74-5519-A47D-A7BB04180D2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79B54E-8914-421D-85A2-98F83924611A}" type="slidenum">
              <a:rPr lang="en-US" altLang="zh-CN">
                <a:solidFill>
                  <a:srgbClr val="000000"/>
                </a:solidFill>
              </a:rPr>
              <a:pPr/>
              <a:t>68</a:t>
            </a:fld>
            <a:endParaRPr lang="en-US" altLang="zh-CN" dirty="0">
              <a:solidFill>
                <a:srgbClr val="000000"/>
              </a:solidFill>
            </a:endParaRPr>
          </a:p>
        </p:txBody>
      </p:sp>
      <p:sp>
        <p:nvSpPr>
          <p:cNvPr id="107523" name="Rectangle 2">
            <a:extLst>
              <a:ext uri="{FF2B5EF4-FFF2-40B4-BE49-F238E27FC236}">
                <a16:creationId xmlns:a16="http://schemas.microsoft.com/office/drawing/2014/main" id="{ABDA9A7B-DE27-9310-2539-8108A94E2FDC}"/>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31E0C179-30EA-45B7-8403-EC16AF2CE0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890EF44-3137-DEBD-5C1A-983AE879701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206F4F-5520-4942-A308-5D7C37D3CAAC}" type="slidenum">
              <a:rPr lang="en-US" altLang="en-US"/>
              <a:pPr/>
              <a:t>70</a:t>
            </a:fld>
            <a:endParaRPr lang="en-US" altLang="en-US" dirty="0"/>
          </a:p>
        </p:txBody>
      </p:sp>
      <p:sp>
        <p:nvSpPr>
          <p:cNvPr id="110595" name="Rectangle 2">
            <a:extLst>
              <a:ext uri="{FF2B5EF4-FFF2-40B4-BE49-F238E27FC236}">
                <a16:creationId xmlns:a16="http://schemas.microsoft.com/office/drawing/2014/main" id="{7F57D330-72A0-0D8D-A24D-ACBCB8B64663}"/>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E41F58A-B598-4178-BBAC-BBACA0D7F6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F9B089F-E073-791D-7B56-C54486AEC25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6B9C1B-E7A6-4AFF-9264-DCEA806A2CF5}" type="slidenum">
              <a:rPr lang="en-US" altLang="en-US"/>
              <a:pPr/>
              <a:t>71</a:t>
            </a:fld>
            <a:endParaRPr lang="en-US" altLang="en-US" dirty="0"/>
          </a:p>
        </p:txBody>
      </p:sp>
      <p:sp>
        <p:nvSpPr>
          <p:cNvPr id="112643" name="Rectangle 2">
            <a:extLst>
              <a:ext uri="{FF2B5EF4-FFF2-40B4-BE49-F238E27FC236}">
                <a16:creationId xmlns:a16="http://schemas.microsoft.com/office/drawing/2014/main" id="{DF4C4661-9982-037F-9998-DE4F8AFD8C7C}"/>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E41F58A-B598-4178-BBAC-BBACA0D7F6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BA00C73-A993-B49D-3591-85E043A954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9624F1-43CA-4C4F-AA03-AEBB28AE4EB3}" type="slidenum">
              <a:rPr lang="en-US" altLang="en-US"/>
              <a:pPr/>
              <a:t>7</a:t>
            </a:fld>
            <a:endParaRPr lang="en-US" altLang="en-US" dirty="0"/>
          </a:p>
        </p:txBody>
      </p:sp>
      <p:sp>
        <p:nvSpPr>
          <p:cNvPr id="23555" name="Rectangle 2">
            <a:extLst>
              <a:ext uri="{FF2B5EF4-FFF2-40B4-BE49-F238E27FC236}">
                <a16:creationId xmlns:a16="http://schemas.microsoft.com/office/drawing/2014/main" id="{6D3A8C39-3F9A-D603-B251-6E6BC2A3EA2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954646B-F5BD-4376-85DF-6C1F191156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9D20EAB-6EA2-3446-78A7-4A9E3A5A623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2DE182-9A6E-4305-BB50-4668EDD7A4B8}" type="slidenum">
              <a:rPr lang="en-US" altLang="en-US"/>
              <a:pPr/>
              <a:t>72</a:t>
            </a:fld>
            <a:endParaRPr lang="en-US" altLang="en-US" dirty="0"/>
          </a:p>
        </p:txBody>
      </p:sp>
      <p:sp>
        <p:nvSpPr>
          <p:cNvPr id="114691" name="Rectangle 2">
            <a:extLst>
              <a:ext uri="{FF2B5EF4-FFF2-40B4-BE49-F238E27FC236}">
                <a16:creationId xmlns:a16="http://schemas.microsoft.com/office/drawing/2014/main" id="{0B975F58-DC6D-1A30-D7ED-B36C27A0ED75}"/>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20F2CDE-35C2-48D7-9529-782654C2598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B6D05DE-82A1-9161-A9DD-E363736F233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F1DCDE-EC92-4681-8470-8D83089F2C31}" type="slidenum">
              <a:rPr lang="en-US" altLang="en-US"/>
              <a:pPr/>
              <a:t>73</a:t>
            </a:fld>
            <a:endParaRPr lang="en-US" altLang="en-US" dirty="0"/>
          </a:p>
        </p:txBody>
      </p:sp>
      <p:sp>
        <p:nvSpPr>
          <p:cNvPr id="116739" name="Rectangle 2">
            <a:extLst>
              <a:ext uri="{FF2B5EF4-FFF2-40B4-BE49-F238E27FC236}">
                <a16:creationId xmlns:a16="http://schemas.microsoft.com/office/drawing/2014/main" id="{4B15BEA8-641E-EEBE-011E-08FEAF79B91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29810C7A-003F-40A2-8F58-FC20F3F208D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A85A8C3-F71B-4BCB-7CA1-7C6DE8AC68A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87400" indent="-301625">
              <a:defRPr>
                <a:solidFill>
                  <a:schemeClr val="tx1"/>
                </a:solidFill>
                <a:latin typeface="Arial" panose="020B0604020202020204" pitchFamily="34" charset="0"/>
                <a:ea typeface="MS PGothic" panose="020B0600070205080204" pitchFamily="34" charset="-128"/>
              </a:defRPr>
            </a:lvl2pPr>
            <a:lvl3pPr marL="1211263" indent="-241300">
              <a:defRPr>
                <a:solidFill>
                  <a:schemeClr val="tx1"/>
                </a:solidFill>
                <a:latin typeface="Arial" panose="020B0604020202020204" pitchFamily="34" charset="0"/>
                <a:ea typeface="MS PGothic" panose="020B0600070205080204" pitchFamily="34" charset="-128"/>
              </a:defRPr>
            </a:lvl3pPr>
            <a:lvl4pPr marL="1697038" indent="-241300">
              <a:defRPr>
                <a:solidFill>
                  <a:schemeClr val="tx1"/>
                </a:solidFill>
                <a:latin typeface="Arial" panose="020B0604020202020204" pitchFamily="34" charset="0"/>
                <a:ea typeface="MS PGothic" panose="020B0600070205080204" pitchFamily="34" charset="-128"/>
              </a:defRPr>
            </a:lvl4pPr>
            <a:lvl5pPr marL="2182813" indent="-241300">
              <a:defRPr>
                <a:solidFill>
                  <a:schemeClr val="tx1"/>
                </a:solidFill>
                <a:latin typeface="Arial" panose="020B0604020202020204" pitchFamily="34" charset="0"/>
                <a:ea typeface="MS PGothic" panose="020B0600070205080204" pitchFamily="34" charset="-128"/>
              </a:defRPr>
            </a:lvl5pPr>
            <a:lvl6pPr marL="26400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972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544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11613" indent="-2413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BBD7EC-0305-4597-ACFE-6C6E382306F8}" type="slidenum">
              <a:rPr lang="en-US" altLang="zh-CN">
                <a:solidFill>
                  <a:srgbClr val="000000"/>
                </a:solidFill>
              </a:rPr>
              <a:pPr/>
              <a:t>74</a:t>
            </a:fld>
            <a:endParaRPr lang="en-US" altLang="zh-CN" dirty="0">
              <a:solidFill>
                <a:srgbClr val="000000"/>
              </a:solidFill>
            </a:endParaRPr>
          </a:p>
        </p:txBody>
      </p:sp>
      <p:sp>
        <p:nvSpPr>
          <p:cNvPr id="118787" name="Rectangle 2">
            <a:extLst>
              <a:ext uri="{FF2B5EF4-FFF2-40B4-BE49-F238E27FC236}">
                <a16:creationId xmlns:a16="http://schemas.microsoft.com/office/drawing/2014/main" id="{F13FFC88-C01C-2147-6F13-B3351780487A}"/>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E149825-06D3-4819-8323-678EC79662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zh-CN" altLang="zh-CN">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DB6E6B47-E8B5-053C-D532-1C4661636080}"/>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88D5A4F1-7B9B-C2F6-A318-7455F290D1C3}"/>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
        <p:nvSpPr>
          <p:cNvPr id="120836" name="Slide Number Placeholder 3">
            <a:extLst>
              <a:ext uri="{FF2B5EF4-FFF2-40B4-BE49-F238E27FC236}">
                <a16:creationId xmlns:a16="http://schemas.microsoft.com/office/drawing/2014/main" id="{F098835F-55A4-C2BE-53A5-60D4D298115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C6EC447-9372-4FEF-98AC-1AA98AA437A5}" type="slidenum">
              <a:rPr lang="en-US" altLang="en-US"/>
              <a:pPr/>
              <a:t>75</a:t>
            </a:fld>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3AC718F-D786-21CF-9714-DFF910FE913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E6381E-7D98-4854-8927-7584DCF675F1}" type="slidenum">
              <a:rPr lang="en-US" altLang="en-US"/>
              <a:pPr/>
              <a:t>76</a:t>
            </a:fld>
            <a:endParaRPr lang="en-US" altLang="en-US" dirty="0"/>
          </a:p>
        </p:txBody>
      </p:sp>
      <p:sp>
        <p:nvSpPr>
          <p:cNvPr id="122883" name="Rectangle 2">
            <a:extLst>
              <a:ext uri="{FF2B5EF4-FFF2-40B4-BE49-F238E27FC236}">
                <a16:creationId xmlns:a16="http://schemas.microsoft.com/office/drawing/2014/main" id="{C7D4460F-AF9B-4BC1-16BC-068139390E3A}"/>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46C5FFF-A0F3-4AA2-A99E-3FE0BA09BA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4FFB084B-6A96-C3DD-4A97-FDD497ABD03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752F493-5088-4835-A817-77A77D1CB381}" type="slidenum">
              <a:rPr lang="en-US" altLang="en-US"/>
              <a:pPr/>
              <a:t>77</a:t>
            </a:fld>
            <a:endParaRPr lang="en-US" altLang="en-US" dirty="0"/>
          </a:p>
        </p:txBody>
      </p:sp>
      <p:sp>
        <p:nvSpPr>
          <p:cNvPr id="124931" name="Rectangle 2">
            <a:extLst>
              <a:ext uri="{FF2B5EF4-FFF2-40B4-BE49-F238E27FC236}">
                <a16:creationId xmlns:a16="http://schemas.microsoft.com/office/drawing/2014/main" id="{D97E83B4-D054-D8EB-6034-DBFCC1E7BCF5}"/>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46C5FFF-A0F3-4AA2-A99E-3FE0BA09BA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FF0F91E6-A746-39F4-2904-87C9651F30A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8FB625-0745-49AC-9B18-1A996086A86A}" type="slidenum">
              <a:rPr lang="en-US" altLang="en-US"/>
              <a:pPr/>
              <a:t>78</a:t>
            </a:fld>
            <a:endParaRPr lang="en-US" altLang="en-US" dirty="0"/>
          </a:p>
        </p:txBody>
      </p:sp>
      <p:sp>
        <p:nvSpPr>
          <p:cNvPr id="124931" name="Rectangle 2">
            <a:extLst>
              <a:ext uri="{FF2B5EF4-FFF2-40B4-BE49-F238E27FC236}">
                <a16:creationId xmlns:a16="http://schemas.microsoft.com/office/drawing/2014/main" id="{7F1C1274-95C2-F465-6584-564D81301E26}"/>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46C5FFF-A0F3-4AA2-A99E-3FE0BA09BA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71C4FF2E-1438-4930-49F0-6C502286B00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8AD591A-AC85-49D3-9245-0B2253E1AA46}" type="slidenum">
              <a:rPr lang="en-US" altLang="en-US"/>
              <a:pPr/>
              <a:t>79</a:t>
            </a:fld>
            <a:endParaRPr lang="en-US" altLang="en-US" dirty="0"/>
          </a:p>
        </p:txBody>
      </p:sp>
      <p:sp>
        <p:nvSpPr>
          <p:cNvPr id="126979" name="Rectangle 2">
            <a:extLst>
              <a:ext uri="{FF2B5EF4-FFF2-40B4-BE49-F238E27FC236}">
                <a16:creationId xmlns:a16="http://schemas.microsoft.com/office/drawing/2014/main" id="{0BFB514F-D6F3-9DAC-5A77-42C6787CBDAC}"/>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4046B359-566E-409C-99E2-71882C1140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9E3BE8DB-5AEA-9C6C-0191-736DD7D38A2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D0A378-BE00-4AEE-B4A0-E64629C74A96}" type="slidenum">
              <a:rPr lang="en-US" altLang="en-US"/>
              <a:pPr/>
              <a:t>80</a:t>
            </a:fld>
            <a:endParaRPr lang="en-US" altLang="en-US" dirty="0"/>
          </a:p>
        </p:txBody>
      </p:sp>
      <p:sp>
        <p:nvSpPr>
          <p:cNvPr id="129027" name="Rectangle 2">
            <a:extLst>
              <a:ext uri="{FF2B5EF4-FFF2-40B4-BE49-F238E27FC236}">
                <a16:creationId xmlns:a16="http://schemas.microsoft.com/office/drawing/2014/main" id="{5495FF66-4D49-6643-0433-E0D7BB817B88}"/>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5AD45134-46DC-47B4-9BD4-D739D33FCA2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96A611B3-9638-2DD7-975C-F39D0EFE114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BF7B04-5D94-4B28-895C-A3A215DAFB28}" type="slidenum">
              <a:rPr lang="en-US" altLang="en-US"/>
              <a:pPr/>
              <a:t>81</a:t>
            </a:fld>
            <a:endParaRPr lang="en-US" altLang="en-US" dirty="0"/>
          </a:p>
        </p:txBody>
      </p:sp>
      <p:sp>
        <p:nvSpPr>
          <p:cNvPr id="131075" name="Rectangle 2">
            <a:extLst>
              <a:ext uri="{FF2B5EF4-FFF2-40B4-BE49-F238E27FC236}">
                <a16:creationId xmlns:a16="http://schemas.microsoft.com/office/drawing/2014/main" id="{A08AA07F-3B37-0EDE-F523-6214068009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4046B359-566E-409C-99E2-71882C1140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655C90B-0878-854A-2B7E-C66D8E2F63A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76B642-5870-432B-BB91-A50C2EDC4FD6}" type="slidenum">
              <a:rPr lang="en-US" altLang="en-US"/>
              <a:pPr/>
              <a:t>8</a:t>
            </a:fld>
            <a:endParaRPr lang="en-US" altLang="en-US" dirty="0"/>
          </a:p>
        </p:txBody>
      </p:sp>
      <p:sp>
        <p:nvSpPr>
          <p:cNvPr id="25603" name="Rectangle 2">
            <a:extLst>
              <a:ext uri="{FF2B5EF4-FFF2-40B4-BE49-F238E27FC236}">
                <a16:creationId xmlns:a16="http://schemas.microsoft.com/office/drawing/2014/main" id="{6C085FCD-73D3-F3F8-1F29-6E489BE7AEC9}"/>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5CE651FA-AC40-44B1-B7E3-7A9F3A603D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03A3004C-080A-74E4-5B63-2A60F6A78EA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5377BD-FD46-4E84-BACD-851CA0D82712}" type="slidenum">
              <a:rPr lang="en-US" altLang="en-US"/>
              <a:pPr/>
              <a:t>82</a:t>
            </a:fld>
            <a:endParaRPr lang="en-US" altLang="en-US" dirty="0"/>
          </a:p>
        </p:txBody>
      </p:sp>
      <p:sp>
        <p:nvSpPr>
          <p:cNvPr id="133123" name="Rectangle 2">
            <a:extLst>
              <a:ext uri="{FF2B5EF4-FFF2-40B4-BE49-F238E27FC236}">
                <a16:creationId xmlns:a16="http://schemas.microsoft.com/office/drawing/2014/main" id="{AE5AA5FE-B56C-510D-D353-2D30C77E8AF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2233FD23-3294-490A-9CF3-B142419DCD8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326AE937-37F2-771B-E00C-F65D9637470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0667028-6985-4C76-9973-5FFB7B7F01CE}" type="slidenum">
              <a:rPr lang="en-US" altLang="en-US"/>
              <a:pPr/>
              <a:t>83</a:t>
            </a:fld>
            <a:endParaRPr lang="en-US" altLang="en-US" dirty="0"/>
          </a:p>
        </p:txBody>
      </p:sp>
      <p:sp>
        <p:nvSpPr>
          <p:cNvPr id="135171" name="Rectangle 2">
            <a:extLst>
              <a:ext uri="{FF2B5EF4-FFF2-40B4-BE49-F238E27FC236}">
                <a16:creationId xmlns:a16="http://schemas.microsoft.com/office/drawing/2014/main" id="{EC62A8DD-1070-4669-22C7-30E05AA461E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F2536F03-8EB2-6EC4-1CAD-8BE2D781A56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219D6A-952D-4580-BB9D-9035B8F0A845}" type="slidenum">
              <a:rPr lang="en-US" altLang="en-US"/>
              <a:pPr/>
              <a:t>84</a:t>
            </a:fld>
            <a:endParaRPr lang="en-US" altLang="en-US" dirty="0"/>
          </a:p>
        </p:txBody>
      </p:sp>
      <p:sp>
        <p:nvSpPr>
          <p:cNvPr id="137219" name="Rectangle 2">
            <a:extLst>
              <a:ext uri="{FF2B5EF4-FFF2-40B4-BE49-F238E27FC236}">
                <a16:creationId xmlns:a16="http://schemas.microsoft.com/office/drawing/2014/main" id="{3BC2EAF8-8757-9E0C-7300-96B9F7EFE7AD}"/>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FC91FACD-DFBB-CDF1-C23C-4772A0C7248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F3EA595-C2B3-4B38-A327-67ECF98A765B}" type="slidenum">
              <a:rPr lang="en-US" altLang="en-US"/>
              <a:pPr/>
              <a:t>85</a:t>
            </a:fld>
            <a:endParaRPr lang="en-US" altLang="en-US" dirty="0"/>
          </a:p>
        </p:txBody>
      </p:sp>
      <p:sp>
        <p:nvSpPr>
          <p:cNvPr id="139267" name="Rectangle 2">
            <a:extLst>
              <a:ext uri="{FF2B5EF4-FFF2-40B4-BE49-F238E27FC236}">
                <a16:creationId xmlns:a16="http://schemas.microsoft.com/office/drawing/2014/main" id="{7F0C0CD1-AB6F-0619-2314-246811BA72BF}"/>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4478BB6D-C1FA-447E-9A8E-A781313B3B4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6381ABD-3AA1-6F32-4250-3CF89E06D22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201DCF-BD6F-4DBB-8588-14631AF67294}" type="slidenum">
              <a:rPr lang="en-US" altLang="en-US"/>
              <a:pPr/>
              <a:t>86</a:t>
            </a:fld>
            <a:endParaRPr lang="en-US" altLang="en-US" dirty="0"/>
          </a:p>
        </p:txBody>
      </p:sp>
      <p:sp>
        <p:nvSpPr>
          <p:cNvPr id="141315" name="Rectangle 2">
            <a:extLst>
              <a:ext uri="{FF2B5EF4-FFF2-40B4-BE49-F238E27FC236}">
                <a16:creationId xmlns:a16="http://schemas.microsoft.com/office/drawing/2014/main" id="{729ECD30-5A20-6C43-570E-79B5339A2A34}"/>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937EE003-7AC4-EC17-1614-B083496761F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8866C9B-B1D4-4D7B-8BB4-18FD5D7CCA3D}" type="slidenum">
              <a:rPr lang="en-US" altLang="en-US"/>
              <a:pPr/>
              <a:t>87</a:t>
            </a:fld>
            <a:endParaRPr lang="en-US" altLang="en-US" dirty="0"/>
          </a:p>
        </p:txBody>
      </p:sp>
      <p:sp>
        <p:nvSpPr>
          <p:cNvPr id="143363" name="Rectangle 2">
            <a:extLst>
              <a:ext uri="{FF2B5EF4-FFF2-40B4-BE49-F238E27FC236}">
                <a16:creationId xmlns:a16="http://schemas.microsoft.com/office/drawing/2014/main" id="{E0AD5C26-F2F1-B409-6F3E-4B975BBA0C11}"/>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32401957-E44A-4319-835B-F836B2BC2C9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64567F8-5C37-48D9-9666-4176E9CED1A6}" type="slidenum">
              <a:rPr lang="en-US" altLang="en-US"/>
              <a:pPr/>
              <a:t>88</a:t>
            </a:fld>
            <a:endParaRPr lang="en-US" altLang="en-US" dirty="0"/>
          </a:p>
        </p:txBody>
      </p:sp>
      <p:sp>
        <p:nvSpPr>
          <p:cNvPr id="145411" name="Rectangle 2">
            <a:extLst>
              <a:ext uri="{FF2B5EF4-FFF2-40B4-BE49-F238E27FC236}">
                <a16:creationId xmlns:a16="http://schemas.microsoft.com/office/drawing/2014/main" id="{CBD4E937-6447-2693-6AD9-A1FBA25ACEB2}"/>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4478BB6D-C1FA-447E-9A8E-A781313B3B4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2BD64BA-A091-AC6B-35F9-612B0A7A5F5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2FF28D-D86E-409D-BB46-88E93676A9FE}" type="slidenum">
              <a:rPr lang="en-US" altLang="en-US"/>
              <a:pPr/>
              <a:t>89</a:t>
            </a:fld>
            <a:endParaRPr lang="en-US" altLang="en-US" dirty="0"/>
          </a:p>
        </p:txBody>
      </p:sp>
      <p:sp>
        <p:nvSpPr>
          <p:cNvPr id="147459" name="Rectangle 2">
            <a:extLst>
              <a:ext uri="{FF2B5EF4-FFF2-40B4-BE49-F238E27FC236}">
                <a16:creationId xmlns:a16="http://schemas.microsoft.com/office/drawing/2014/main" id="{2D88A6C5-705A-4244-D5EF-DEEAC400BF19}"/>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60E78656-9B83-FA1A-DD17-01AAFA3E193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38FC62-E0BE-4B0A-B378-30D556D168C1}" type="slidenum">
              <a:rPr lang="en-US" altLang="en-US"/>
              <a:pPr/>
              <a:t>90</a:t>
            </a:fld>
            <a:endParaRPr lang="en-US" altLang="en-US" dirty="0"/>
          </a:p>
        </p:txBody>
      </p:sp>
      <p:sp>
        <p:nvSpPr>
          <p:cNvPr id="149507" name="Rectangle 2">
            <a:extLst>
              <a:ext uri="{FF2B5EF4-FFF2-40B4-BE49-F238E27FC236}">
                <a16:creationId xmlns:a16="http://schemas.microsoft.com/office/drawing/2014/main" id="{378A4E49-51E1-6C17-D33B-E267E50F341F}"/>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A79F0B51-38FD-F237-4C8B-430BFE0E759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21DB35-EE95-4879-9BC5-A9BC33452BD5}" type="slidenum">
              <a:rPr lang="en-US" altLang="en-US"/>
              <a:pPr/>
              <a:t>91</a:t>
            </a:fld>
            <a:endParaRPr lang="en-US" altLang="en-US" dirty="0"/>
          </a:p>
        </p:txBody>
      </p:sp>
      <p:sp>
        <p:nvSpPr>
          <p:cNvPr id="151555" name="Rectangle 2">
            <a:extLst>
              <a:ext uri="{FF2B5EF4-FFF2-40B4-BE49-F238E27FC236}">
                <a16:creationId xmlns:a16="http://schemas.microsoft.com/office/drawing/2014/main" id="{6A9E9E88-7B08-9C0A-9785-5DE8D3D27C0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11867C6-EAD8-4E47-91E5-40AC7403BD3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E0AC1B4-3481-90BC-6061-6DD3BAE4CE1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766F52-8202-4B86-ABA9-6B5002073B54}" type="slidenum">
              <a:rPr lang="en-US" altLang="en-US"/>
              <a:pPr/>
              <a:t>9</a:t>
            </a:fld>
            <a:endParaRPr lang="en-US" altLang="en-US" dirty="0"/>
          </a:p>
        </p:txBody>
      </p:sp>
      <p:sp>
        <p:nvSpPr>
          <p:cNvPr id="27651" name="Rectangle 2">
            <a:extLst>
              <a:ext uri="{FF2B5EF4-FFF2-40B4-BE49-F238E27FC236}">
                <a16:creationId xmlns:a16="http://schemas.microsoft.com/office/drawing/2014/main" id="{30733A1E-EB07-284F-C3DD-908E3E472E2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5E34FF4A-543B-4F7A-8656-028BFB6BDC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C4B96A1E-8230-ED43-E134-CB05C1BD642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942EA4-5EC5-4F69-87CE-1A7D4D0F7DBC}" type="slidenum">
              <a:rPr lang="en-US" altLang="en-US"/>
              <a:pPr/>
              <a:t>92</a:t>
            </a:fld>
            <a:endParaRPr lang="en-US" altLang="en-US" dirty="0"/>
          </a:p>
        </p:txBody>
      </p:sp>
      <p:sp>
        <p:nvSpPr>
          <p:cNvPr id="153603" name="Rectangle 2">
            <a:extLst>
              <a:ext uri="{FF2B5EF4-FFF2-40B4-BE49-F238E27FC236}">
                <a16:creationId xmlns:a16="http://schemas.microsoft.com/office/drawing/2014/main" id="{EE1A61D6-739C-8462-3977-EA13A18B39F2}"/>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1D822CA2-BB89-4D6A-AC23-5695A5AF275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8488B9F4-C0D6-FFB3-CFC3-1EEA4612AFB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86F6982-2C5A-4C7D-A99D-4092B86B7C96}" type="slidenum">
              <a:rPr lang="en-US" altLang="en-US"/>
              <a:pPr/>
              <a:t>93</a:t>
            </a:fld>
            <a:endParaRPr lang="en-US" altLang="en-US" dirty="0"/>
          </a:p>
        </p:txBody>
      </p:sp>
      <p:sp>
        <p:nvSpPr>
          <p:cNvPr id="155651" name="Rectangle 2">
            <a:extLst>
              <a:ext uri="{FF2B5EF4-FFF2-40B4-BE49-F238E27FC236}">
                <a16:creationId xmlns:a16="http://schemas.microsoft.com/office/drawing/2014/main" id="{BEABC060-ED35-D3AE-8F19-E61C1C2901F2}"/>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73456146-A73F-4258-AEF5-7BDEE5D638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5BC1863F-F76E-DF48-94E1-BFC19D5C58E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0097FB-EDB8-43C4-90C0-223C30B57822}" type="slidenum">
              <a:rPr lang="en-US" altLang="en-US"/>
              <a:pPr/>
              <a:t>94</a:t>
            </a:fld>
            <a:endParaRPr lang="en-US" altLang="en-US" dirty="0"/>
          </a:p>
        </p:txBody>
      </p:sp>
      <p:sp>
        <p:nvSpPr>
          <p:cNvPr id="157699" name="Rectangle 2">
            <a:extLst>
              <a:ext uri="{FF2B5EF4-FFF2-40B4-BE49-F238E27FC236}">
                <a16:creationId xmlns:a16="http://schemas.microsoft.com/office/drawing/2014/main" id="{2C71C7F0-AC2A-39CC-5772-6BA5A72B695A}"/>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EBDE0FCB-7F7F-4452-83F5-B7E08EFD8F7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3D1A1B89-ED37-0A76-BC31-C6F10948BDF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AD9E9A2-E1B8-47E6-8AD6-2F735360D1A4}" type="slidenum">
              <a:rPr lang="en-US" altLang="en-US"/>
              <a:pPr/>
              <a:t>95</a:t>
            </a:fld>
            <a:endParaRPr lang="en-US" altLang="en-US" dirty="0"/>
          </a:p>
        </p:txBody>
      </p:sp>
      <p:sp>
        <p:nvSpPr>
          <p:cNvPr id="159747" name="Rectangle 2">
            <a:extLst>
              <a:ext uri="{FF2B5EF4-FFF2-40B4-BE49-F238E27FC236}">
                <a16:creationId xmlns:a16="http://schemas.microsoft.com/office/drawing/2014/main" id="{3B6786FF-1289-CB59-2BA5-D3D36CD60B0D}"/>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5922E380-4510-42EC-8137-3B0D0A6B956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8F84847D-438E-A4D5-76D9-90E2C0D2F75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ECC897-1EF3-4216-A747-9934359FF214}" type="slidenum">
              <a:rPr lang="en-US" altLang="en-US"/>
              <a:pPr/>
              <a:t>96</a:t>
            </a:fld>
            <a:endParaRPr lang="en-US" altLang="en-US" dirty="0"/>
          </a:p>
        </p:txBody>
      </p:sp>
      <p:sp>
        <p:nvSpPr>
          <p:cNvPr id="161795" name="Rectangle 2">
            <a:extLst>
              <a:ext uri="{FF2B5EF4-FFF2-40B4-BE49-F238E27FC236}">
                <a16:creationId xmlns:a16="http://schemas.microsoft.com/office/drawing/2014/main" id="{19A7DD37-87AB-F6D9-BB4B-70956D475BD5}"/>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5922E380-4510-42EC-8137-3B0D0A6B956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F3565E0F-6847-1807-2154-FD4B26E81F2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S PGothic" panose="020B0600070205080204" pitchFamily="34" charset="-128"/>
              </a:defRPr>
            </a:lvl1pPr>
            <a:lvl2pPr marL="765175" indent="-293688">
              <a:defRPr>
                <a:solidFill>
                  <a:schemeClr val="tx1"/>
                </a:solidFill>
                <a:latin typeface="Arial" panose="020B0604020202020204" pitchFamily="34" charset="0"/>
                <a:ea typeface="MS PGothic" panose="020B0600070205080204" pitchFamily="34" charset="-128"/>
              </a:defRPr>
            </a:lvl2pPr>
            <a:lvl3pPr marL="1176338" indent="-234950">
              <a:defRPr>
                <a:solidFill>
                  <a:schemeClr val="tx1"/>
                </a:solidFill>
                <a:latin typeface="Arial" panose="020B0604020202020204" pitchFamily="34" charset="0"/>
                <a:ea typeface="MS PGothic" panose="020B0600070205080204" pitchFamily="34" charset="-128"/>
              </a:defRPr>
            </a:lvl3pPr>
            <a:lvl4pPr marL="1647825" indent="-234950">
              <a:defRPr>
                <a:solidFill>
                  <a:schemeClr val="tx1"/>
                </a:solidFill>
                <a:latin typeface="Arial" panose="020B0604020202020204" pitchFamily="34" charset="0"/>
                <a:ea typeface="MS PGothic" panose="020B0600070205080204" pitchFamily="34" charset="-128"/>
              </a:defRPr>
            </a:lvl4pPr>
            <a:lvl5pPr marL="2119313" indent="-234950">
              <a:defRPr>
                <a:solidFill>
                  <a:schemeClr val="tx1"/>
                </a:solidFill>
                <a:latin typeface="Arial" panose="020B0604020202020204" pitchFamily="34" charset="0"/>
                <a:ea typeface="MS PGothic" panose="020B0600070205080204" pitchFamily="34" charset="-128"/>
              </a:defRPr>
            </a:lvl5pPr>
            <a:lvl6pPr marL="25765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337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09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48113" indent="-2349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DB2F4D-5E1A-4E79-A742-FC7FA82E3323}" type="slidenum">
              <a:rPr lang="en-US" altLang="en-US"/>
              <a:pPr/>
              <a:t>97</a:t>
            </a:fld>
            <a:endParaRPr lang="en-US" altLang="en-US" dirty="0"/>
          </a:p>
        </p:txBody>
      </p:sp>
      <p:sp>
        <p:nvSpPr>
          <p:cNvPr id="163843" name="Rectangle 2">
            <a:extLst>
              <a:ext uri="{FF2B5EF4-FFF2-40B4-BE49-F238E27FC236}">
                <a16:creationId xmlns:a16="http://schemas.microsoft.com/office/drawing/2014/main" id="{D2E36A29-9178-7DDF-992E-510EF35074BA}"/>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3DEE003C-DCE9-4E40-BB2F-622D4197776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D54-8BE2-465B-9833-84CB5989C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4C502-46D3-47F6-958C-159EE3A82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067740-EE0D-41B7-B91B-6B2129F34EC4}"/>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66831A5E-9251-46A1-8925-9D63888CCF8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BB1C58E6-F967-4B80-9A7A-C94895C3858E}"/>
              </a:ext>
            </a:extLst>
          </p:cNvPr>
          <p:cNvSpPr>
            <a:spLocks noGrp="1"/>
          </p:cNvSpPr>
          <p:nvPr>
            <p:ph type="sldNum" sz="quarter" idx="12"/>
          </p:nvPr>
        </p:nvSpPr>
        <p:spPr/>
        <p:txBody>
          <a:bodyPr/>
          <a:lstStyle/>
          <a:p>
            <a:fld id="{DAA46FD8-7298-43F8-98EB-00F78EECBC05}" type="slidenum">
              <a:rPr lang="en-US" altLang="en-US" smtClean="0"/>
              <a:pPr/>
              <a:t>‹#›</a:t>
            </a:fld>
            <a:endParaRPr lang="en-US" altLang="en-US" dirty="0"/>
          </a:p>
        </p:txBody>
      </p:sp>
    </p:spTree>
    <p:extLst>
      <p:ext uri="{BB962C8B-B14F-4D97-AF65-F5344CB8AC3E}">
        <p14:creationId xmlns:p14="http://schemas.microsoft.com/office/powerpoint/2010/main" val="196201388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2780-9B13-4319-96FA-3248158FAF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09169-4BE8-4FC1-9D4F-4DCACBBFAF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05A5D-B2F5-430C-9F15-D99A20413DC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0D8B7E35-3FED-4EE0-8297-59403E7067E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DB04767-06EC-4FB7-B120-CBD6DD72E07A}"/>
              </a:ext>
            </a:extLst>
          </p:cNvPr>
          <p:cNvSpPr>
            <a:spLocks noGrp="1"/>
          </p:cNvSpPr>
          <p:nvPr>
            <p:ph type="sldNum" sz="quarter" idx="12"/>
          </p:nvPr>
        </p:nvSpPr>
        <p:spPr/>
        <p:txBody>
          <a:bodyPr/>
          <a:lstStyle/>
          <a:p>
            <a:fld id="{48FC37BD-9233-4C76-AB96-AA4A7CBC8831}" type="slidenum">
              <a:rPr lang="en-US" altLang="en-US" smtClean="0"/>
              <a:pPr/>
              <a:t>‹#›</a:t>
            </a:fld>
            <a:endParaRPr lang="en-US" altLang="en-US" dirty="0"/>
          </a:p>
        </p:txBody>
      </p:sp>
    </p:spTree>
    <p:extLst>
      <p:ext uri="{BB962C8B-B14F-4D97-AF65-F5344CB8AC3E}">
        <p14:creationId xmlns:p14="http://schemas.microsoft.com/office/powerpoint/2010/main" val="144694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05FA36-371D-4814-977F-8AC3C3755E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CF827-7E11-4848-8DEF-2910990A5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68FA9-B040-4B8F-BBB1-CE15A3F9A23D}"/>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88BCBBD4-3111-4218-95C5-3B22434584E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95E2564-C179-46AE-9859-149FF849D91C}"/>
              </a:ext>
            </a:extLst>
          </p:cNvPr>
          <p:cNvSpPr>
            <a:spLocks noGrp="1"/>
          </p:cNvSpPr>
          <p:nvPr>
            <p:ph type="sldNum" sz="quarter" idx="12"/>
          </p:nvPr>
        </p:nvSpPr>
        <p:spPr/>
        <p:txBody>
          <a:bodyPr/>
          <a:lstStyle/>
          <a:p>
            <a:fld id="{C7051FB6-794E-41A3-9F35-CC137EE626C1}" type="slidenum">
              <a:rPr lang="en-US" altLang="en-US" smtClean="0"/>
              <a:pPr/>
              <a:t>‹#›</a:t>
            </a:fld>
            <a:endParaRPr lang="en-US" altLang="en-US" dirty="0"/>
          </a:p>
        </p:txBody>
      </p:sp>
    </p:spTree>
    <p:extLst>
      <p:ext uri="{BB962C8B-B14F-4D97-AF65-F5344CB8AC3E}">
        <p14:creationId xmlns:p14="http://schemas.microsoft.com/office/powerpoint/2010/main" val="42241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2795" y="3813175"/>
            <a:ext cx="8534400" cy="1752600"/>
          </a:xfrm>
        </p:spPr>
        <p:txBody>
          <a:bodyPr/>
          <a:lstStyle>
            <a:lvl1pPr marL="0" indent="0" algn="ctr">
              <a:buNone/>
              <a:defRPr b="1">
                <a:solidFill>
                  <a:srgbClr val="9C52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E061A6F-61B8-6459-FD05-1407C6B760BE}"/>
              </a:ext>
            </a:extLst>
          </p:cNvPr>
          <p:cNvSpPr>
            <a:spLocks noGrp="1"/>
          </p:cNvSpPr>
          <p:nvPr>
            <p:ph type="dt" sz="half" idx="10"/>
          </p:nvPr>
        </p:nvSpPr>
        <p:spPr>
          <a:xfrm>
            <a:off x="1308100" y="6283325"/>
            <a:ext cx="2844800" cy="365125"/>
          </a:xfrm>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B73B4B55-7117-F457-681E-9E99DF41B2F6}"/>
              </a:ext>
            </a:extLst>
          </p:cNvPr>
          <p:cNvSpPr>
            <a:spLocks noGrp="1"/>
          </p:cNvSpPr>
          <p:nvPr>
            <p:ph type="ftr" sz="quarter" idx="11"/>
          </p:nvPr>
        </p:nvSpPr>
        <p:spPr>
          <a:xfrm>
            <a:off x="4618038" y="6283325"/>
            <a:ext cx="3860800" cy="365125"/>
          </a:xfr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CCD6D51-8D3D-937C-1B45-D362B7799A19}"/>
              </a:ext>
            </a:extLst>
          </p:cNvPr>
          <p:cNvSpPr>
            <a:spLocks noGrp="1"/>
          </p:cNvSpPr>
          <p:nvPr>
            <p:ph type="sldNum" sz="quarter" idx="12"/>
          </p:nvPr>
        </p:nvSpPr>
        <p:spPr>
          <a:xfrm>
            <a:off x="9190038" y="6283325"/>
            <a:ext cx="2844800" cy="365125"/>
          </a:xfrm>
        </p:spPr>
        <p:txBody>
          <a:bodyPr/>
          <a:lstStyle>
            <a:lvl1pPr>
              <a:defRPr>
                <a:solidFill>
                  <a:srgbClr val="234271"/>
                </a:solidFill>
              </a:defRPr>
            </a:lvl1pPr>
          </a:lstStyle>
          <a:p>
            <a:fld id="{A768DD28-9F89-4592-A0A3-5E43C835B892}" type="slidenum">
              <a:rPr lang="en-US" altLang="en-US"/>
              <a:pPr/>
              <a:t>‹#›</a:t>
            </a:fld>
            <a:endParaRPr lang="en-US" altLang="en-US" dirty="0"/>
          </a:p>
        </p:txBody>
      </p:sp>
    </p:spTree>
    <p:extLst>
      <p:ext uri="{BB962C8B-B14F-4D97-AF65-F5344CB8AC3E}">
        <p14:creationId xmlns:p14="http://schemas.microsoft.com/office/powerpoint/2010/main" val="365437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9956800" cy="990600"/>
          </a:xfrm>
        </p:spPr>
        <p:txBody>
          <a:bodyPr/>
          <a:lstStyle/>
          <a:p>
            <a:r>
              <a:rPr lang="en-US"/>
              <a:t>Click to edit Master title style</a:t>
            </a:r>
          </a:p>
        </p:txBody>
      </p:sp>
      <p:sp>
        <p:nvSpPr>
          <p:cNvPr id="3" name="Text Placeholder 2"/>
          <p:cNvSpPr>
            <a:spLocks noGrp="1"/>
          </p:cNvSpPr>
          <p:nvPr>
            <p:ph type="body" sz="half" idx="1"/>
          </p:nvPr>
        </p:nvSpPr>
        <p:spPr>
          <a:xfrm>
            <a:off x="1828800" y="1524000"/>
            <a:ext cx="4876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1524000"/>
            <a:ext cx="4876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1777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B25B-B928-4226-88A9-CCB0379C4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6F356-F19C-4324-A7ED-3320DB5A9E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9E11C-867B-4274-A1C1-E5EBE4B8FBFB}"/>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6D9132F4-F887-4839-8E48-E27CC0520B62}"/>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C6481FD-7FA2-44D4-A657-29F3442EB1FA}"/>
              </a:ext>
            </a:extLst>
          </p:cNvPr>
          <p:cNvSpPr>
            <a:spLocks noGrp="1"/>
          </p:cNvSpPr>
          <p:nvPr>
            <p:ph type="sldNum" sz="quarter" idx="12"/>
          </p:nvPr>
        </p:nvSpPr>
        <p:spPr/>
        <p:txBody>
          <a:bodyPr/>
          <a:lstStyle/>
          <a:p>
            <a:fld id="{5C3E7EC1-509C-4821-B81F-FD24AC671C38}" type="slidenum">
              <a:rPr lang="en-US" altLang="en-US" smtClean="0"/>
              <a:pPr/>
              <a:t>‹#›</a:t>
            </a:fld>
            <a:endParaRPr lang="en-US" altLang="en-US" dirty="0"/>
          </a:p>
        </p:txBody>
      </p:sp>
    </p:spTree>
    <p:extLst>
      <p:ext uri="{BB962C8B-B14F-4D97-AF65-F5344CB8AC3E}">
        <p14:creationId xmlns:p14="http://schemas.microsoft.com/office/powerpoint/2010/main" val="200916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DC68-5E2B-4ADB-AFE0-E4F95DBD28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54668-C71A-4212-8AD9-5064A2FEED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93710-A952-4443-9D6E-54E5B2027CED}"/>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F281C0DE-0218-47A8-AA68-A62BEF09876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ACB1E1AD-5093-4FBF-969A-5E7D3261C735}"/>
              </a:ext>
            </a:extLst>
          </p:cNvPr>
          <p:cNvSpPr>
            <a:spLocks noGrp="1"/>
          </p:cNvSpPr>
          <p:nvPr>
            <p:ph type="sldNum" sz="quarter" idx="12"/>
          </p:nvPr>
        </p:nvSpPr>
        <p:spPr/>
        <p:txBody>
          <a:bodyPr/>
          <a:lstStyle/>
          <a:p>
            <a:fld id="{E09CB93B-0D9D-4FF4-8966-A21E5912F336}" type="slidenum">
              <a:rPr lang="en-US" altLang="en-US" smtClean="0"/>
              <a:pPr/>
              <a:t>‹#›</a:t>
            </a:fld>
            <a:endParaRPr lang="en-US" altLang="en-US" dirty="0"/>
          </a:p>
        </p:txBody>
      </p:sp>
    </p:spTree>
    <p:extLst>
      <p:ext uri="{BB962C8B-B14F-4D97-AF65-F5344CB8AC3E}">
        <p14:creationId xmlns:p14="http://schemas.microsoft.com/office/powerpoint/2010/main" val="380294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0E51-3725-4041-8A39-B0B81B594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B7692-9F94-4C83-9CCD-25E2295F4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F149E-47D1-4737-B12B-0B777769C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63AC19-6029-4E18-8260-8BE274F35DF4}"/>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A6BA5947-DFEE-49B2-A10F-A80AE672F74F}"/>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3286C93C-21B2-43FC-A238-196F60634ECB}"/>
              </a:ext>
            </a:extLst>
          </p:cNvPr>
          <p:cNvSpPr>
            <a:spLocks noGrp="1"/>
          </p:cNvSpPr>
          <p:nvPr>
            <p:ph type="sldNum" sz="quarter" idx="12"/>
          </p:nvPr>
        </p:nvSpPr>
        <p:spPr/>
        <p:txBody>
          <a:bodyPr/>
          <a:lstStyle/>
          <a:p>
            <a:fld id="{0307A797-ABAF-4FB4-A7C9-784365267727}" type="slidenum">
              <a:rPr lang="en-US" altLang="en-US" smtClean="0"/>
              <a:pPr/>
              <a:t>‹#›</a:t>
            </a:fld>
            <a:endParaRPr lang="en-US" altLang="en-US" dirty="0"/>
          </a:p>
        </p:txBody>
      </p:sp>
    </p:spTree>
    <p:extLst>
      <p:ext uri="{BB962C8B-B14F-4D97-AF65-F5344CB8AC3E}">
        <p14:creationId xmlns:p14="http://schemas.microsoft.com/office/powerpoint/2010/main" val="110033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B6B1-DE9C-45C3-A9D8-EACE56CA6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8DD117-273E-4E01-A6A0-01FD74ECD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884CA-CFD0-4E7B-983D-83A5FC68DB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BFFA4-1C72-49D2-9A35-91FDED22C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54FA44-119A-4D2D-9E7E-44605156C0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8B7A74-8CDD-4F3B-A10B-396FE54E2D09}"/>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6B4FBEE3-1245-44A5-95BD-C296352A2D55}"/>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25A94989-2286-4184-93C2-53197F26DB85}"/>
              </a:ext>
            </a:extLst>
          </p:cNvPr>
          <p:cNvSpPr>
            <a:spLocks noGrp="1"/>
          </p:cNvSpPr>
          <p:nvPr>
            <p:ph type="sldNum" sz="quarter" idx="12"/>
          </p:nvPr>
        </p:nvSpPr>
        <p:spPr/>
        <p:txBody>
          <a:bodyPr/>
          <a:lstStyle/>
          <a:p>
            <a:fld id="{F829C5BB-3781-44E7-B427-7CFC68ED8ACE}" type="slidenum">
              <a:rPr lang="en-US" altLang="en-US" smtClean="0"/>
              <a:pPr/>
              <a:t>‹#›</a:t>
            </a:fld>
            <a:endParaRPr lang="en-US" altLang="en-US" dirty="0"/>
          </a:p>
        </p:txBody>
      </p:sp>
    </p:spTree>
    <p:extLst>
      <p:ext uri="{BB962C8B-B14F-4D97-AF65-F5344CB8AC3E}">
        <p14:creationId xmlns:p14="http://schemas.microsoft.com/office/powerpoint/2010/main" val="314213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07DF-801D-43F8-ABDA-57BD2B510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6E24DB-114A-4444-B326-BD226CD602C3}"/>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33C5A87B-F11F-4AE9-B288-39C7978CE4BB}"/>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1F7B14F-1FAE-44F7-8974-08B1067843D2}"/>
              </a:ext>
            </a:extLst>
          </p:cNvPr>
          <p:cNvSpPr>
            <a:spLocks noGrp="1"/>
          </p:cNvSpPr>
          <p:nvPr>
            <p:ph type="sldNum" sz="quarter" idx="12"/>
          </p:nvPr>
        </p:nvSpPr>
        <p:spPr/>
        <p:txBody>
          <a:bodyPr/>
          <a:lstStyle/>
          <a:p>
            <a:fld id="{D156B1FA-AE83-43CB-B61D-8225F821D3DA}" type="slidenum">
              <a:rPr lang="en-US" altLang="en-US" smtClean="0"/>
              <a:pPr/>
              <a:t>‹#›</a:t>
            </a:fld>
            <a:endParaRPr lang="en-US" altLang="en-US" dirty="0"/>
          </a:p>
        </p:txBody>
      </p:sp>
    </p:spTree>
    <p:extLst>
      <p:ext uri="{BB962C8B-B14F-4D97-AF65-F5344CB8AC3E}">
        <p14:creationId xmlns:p14="http://schemas.microsoft.com/office/powerpoint/2010/main" val="236535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368F86-6F9E-49CE-BB07-3DD2A20F80AD}"/>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40902FA9-6C04-487C-BE06-C20313728BC2}"/>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0F90FEA8-DBFC-43A1-A602-A9D6B8EF12C3}"/>
              </a:ext>
            </a:extLst>
          </p:cNvPr>
          <p:cNvSpPr>
            <a:spLocks noGrp="1"/>
          </p:cNvSpPr>
          <p:nvPr>
            <p:ph type="sldNum" sz="quarter" idx="12"/>
          </p:nvPr>
        </p:nvSpPr>
        <p:spPr/>
        <p:txBody>
          <a:bodyPr/>
          <a:lstStyle/>
          <a:p>
            <a:fld id="{EE61EB3B-35B1-40AE-85FA-F4888274CD64}" type="slidenum">
              <a:rPr lang="en-US" altLang="en-US" smtClean="0"/>
              <a:pPr/>
              <a:t>‹#›</a:t>
            </a:fld>
            <a:endParaRPr lang="en-US" altLang="en-US" dirty="0"/>
          </a:p>
        </p:txBody>
      </p:sp>
    </p:spTree>
    <p:extLst>
      <p:ext uri="{BB962C8B-B14F-4D97-AF65-F5344CB8AC3E}">
        <p14:creationId xmlns:p14="http://schemas.microsoft.com/office/powerpoint/2010/main" val="276811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B594-2ACA-4FFB-8B85-8C58884E7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F7FAA-65C5-4E3D-B10B-2340F921E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BE911-0261-4738-A48E-2A7736EAF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70CA5-A59F-4063-B853-20CFC2E19ECA}"/>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06123D4D-C680-45CB-9300-0C17408A0806}"/>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8D7A5BF2-A57F-4C9B-8E9F-5192C7BC77DD}"/>
              </a:ext>
            </a:extLst>
          </p:cNvPr>
          <p:cNvSpPr>
            <a:spLocks noGrp="1"/>
          </p:cNvSpPr>
          <p:nvPr>
            <p:ph type="sldNum" sz="quarter" idx="12"/>
          </p:nvPr>
        </p:nvSpPr>
        <p:spPr/>
        <p:txBody>
          <a:bodyPr/>
          <a:lstStyle/>
          <a:p>
            <a:fld id="{9FBF905B-ACB1-4152-AB37-545CE0EE5012}" type="slidenum">
              <a:rPr lang="en-US" altLang="en-US" smtClean="0"/>
              <a:pPr/>
              <a:t>‹#›</a:t>
            </a:fld>
            <a:endParaRPr lang="en-US" altLang="en-US" dirty="0"/>
          </a:p>
        </p:txBody>
      </p:sp>
    </p:spTree>
    <p:extLst>
      <p:ext uri="{BB962C8B-B14F-4D97-AF65-F5344CB8AC3E}">
        <p14:creationId xmlns:p14="http://schemas.microsoft.com/office/powerpoint/2010/main" val="2984414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6A29-14AE-4981-84B8-7B335F097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B66DE-689D-43CA-86FA-AE272DAFB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354EA-1109-412C-B8D9-5F65C15D3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88C0E-C1FE-4C87-9EFC-D51CB678D0C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FAED9F19-9BFC-4609-9366-A270768D6FF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734753A9-92D6-48D1-8086-C13DE526DB9D}"/>
              </a:ext>
            </a:extLst>
          </p:cNvPr>
          <p:cNvSpPr>
            <a:spLocks noGrp="1"/>
          </p:cNvSpPr>
          <p:nvPr>
            <p:ph type="sldNum" sz="quarter" idx="12"/>
          </p:nvPr>
        </p:nvSpPr>
        <p:spPr/>
        <p:txBody>
          <a:bodyPr/>
          <a:lstStyle/>
          <a:p>
            <a:fld id="{84B695E2-A9D4-4EBE-B176-ECC799F921C5}" type="slidenum">
              <a:rPr lang="en-US" altLang="en-US" smtClean="0"/>
              <a:pPr/>
              <a:t>‹#›</a:t>
            </a:fld>
            <a:endParaRPr lang="en-US" altLang="en-US" dirty="0"/>
          </a:p>
        </p:txBody>
      </p:sp>
    </p:spTree>
    <p:extLst>
      <p:ext uri="{BB962C8B-B14F-4D97-AF65-F5344CB8AC3E}">
        <p14:creationId xmlns:p14="http://schemas.microsoft.com/office/powerpoint/2010/main" val="428869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82286-5A76-4750-B1ED-5414521AF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9D6C1A4-1D97-4E64-B849-F5011B2CB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025A12-019F-4DBF-9203-F4DB54EBF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6EBBF618-CC92-416B-AF9F-4B593E9E81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A70674F-845E-493C-B1CE-EE30BECCE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34066-39A6-4746-9E1A-5DE3D41C7AA1}" type="slidenum">
              <a:rPr lang="en-US" altLang="en-US" smtClean="0"/>
              <a:pPr/>
              <a:t>‹#›</a:t>
            </a:fld>
            <a:endParaRPr lang="en-US" altLang="en-US" dirty="0"/>
          </a:p>
        </p:txBody>
      </p:sp>
      <p:sp>
        <p:nvSpPr>
          <p:cNvPr id="7" name="Rectangle 6">
            <a:extLst>
              <a:ext uri="{FF2B5EF4-FFF2-40B4-BE49-F238E27FC236}">
                <a16:creationId xmlns:a16="http://schemas.microsoft.com/office/drawing/2014/main" id="{B66CC783-1BAD-400B-A983-CFB9D7E9B72F}"/>
              </a:ext>
            </a:extLst>
          </p:cNvPr>
          <p:cNvSpPr/>
          <p:nvPr userDrawn="1"/>
        </p:nvSpPr>
        <p:spPr>
          <a:xfrm>
            <a:off x="0" y="0"/>
            <a:ext cx="5969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0" dirty="0">
                <a:latin typeface="Calibri Light" panose="020F0302020204030204" pitchFamily="34" charset="0"/>
                <a:cs typeface="Calibri Light" panose="020F0302020204030204" pitchFamily="34" charset="0"/>
              </a:rPr>
              <a:t>National Seafood HACCP Alliance for Training and Education</a:t>
            </a:r>
          </a:p>
          <a:p>
            <a:pPr algn="ctr"/>
            <a:r>
              <a:rPr lang="en-US" b="1" dirty="0"/>
              <a:t>Hazard Analysis and Critical Control Points Segment 2</a:t>
            </a:r>
          </a:p>
        </p:txBody>
      </p:sp>
    </p:spTree>
    <p:extLst>
      <p:ext uri="{BB962C8B-B14F-4D97-AF65-F5344CB8AC3E}">
        <p14:creationId xmlns:p14="http://schemas.microsoft.com/office/powerpoint/2010/main" val="2066285273"/>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 id="2147484709" r:id="rId12"/>
    <p:sldLayoutId id="2147484710" r:id="rId13"/>
  </p:sldLayoutIdLst>
  <p:hf hdr="0" ftr="0" dt="0"/>
  <p:txStyles>
    <p:title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hyperlink" Target="http://www.bing.com/images/search?q=image+clipboard&amp;view=detailv2&amp;&amp;id=FF49DFF1A0FCA85B1BFC29792E2DFCE2A6F96CD7&amp;selectedIndex=0&amp;ccid=QYtOryjm&amp;simid=608030747225163862&amp;thid=OIP.M418b4eaf28e61f4cd484ccd520370378H0"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da.gov/food/hazard-analysis-critical-control-point-haccp/seafood-hacc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1">
            <a:extLst>
              <a:ext uri="{FF2B5EF4-FFF2-40B4-BE49-F238E27FC236}">
                <a16:creationId xmlns:a16="http://schemas.microsoft.com/office/drawing/2014/main" id="{783646DA-CA03-EA21-BA0D-0AA2AB79AB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633413"/>
            <a:ext cx="2362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3CC08485-48E0-D65D-411A-E323C52843C5}"/>
              </a:ext>
            </a:extLst>
          </p:cNvPr>
          <p:cNvSpPr>
            <a:spLocks noGrp="1"/>
          </p:cNvSpPr>
          <p:nvPr>
            <p:ph type="subTitle" idx="1"/>
          </p:nvPr>
        </p:nvSpPr>
        <p:spPr>
          <a:xfrm>
            <a:off x="3314700" y="2819400"/>
            <a:ext cx="7162800" cy="3352800"/>
          </a:xfrm>
        </p:spPr>
        <p:txBody>
          <a:bodyPr/>
          <a:lstStyle/>
          <a:p>
            <a:pPr algn="l" eaLnBrk="1" hangingPunct="1">
              <a:buFont typeface="Wingdings" panose="05000000000000000000" pitchFamily="2" charset="2"/>
              <a:buNone/>
            </a:pPr>
            <a:r>
              <a:rPr lang="en-US" altLang="en-US" dirty="0"/>
              <a:t>Course Number: </a:t>
            </a:r>
          </a:p>
          <a:p>
            <a:pPr algn="l" eaLnBrk="1" hangingPunct="1">
              <a:buFont typeface="Wingdings" panose="05000000000000000000" pitchFamily="2" charset="2"/>
              <a:buNone/>
            </a:pPr>
            <a:r>
              <a:rPr lang="en-US" altLang="en-US" dirty="0"/>
              <a:t>Course Location: 	</a:t>
            </a:r>
          </a:p>
          <a:p>
            <a:pPr algn="l" eaLnBrk="1" hangingPunct="1">
              <a:buFont typeface="Wingdings" panose="05000000000000000000" pitchFamily="2" charset="2"/>
              <a:buNone/>
            </a:pPr>
            <a:r>
              <a:rPr lang="en-US" altLang="en-US" dirty="0"/>
              <a:t>Course Date: </a:t>
            </a:r>
          </a:p>
          <a:p>
            <a:pPr algn="l" eaLnBrk="1" hangingPunct="1">
              <a:buFont typeface="Wingdings" panose="05000000000000000000" pitchFamily="2" charset="2"/>
              <a:buNone/>
            </a:pPr>
            <a:r>
              <a:rPr lang="en-US" altLang="en-US" dirty="0"/>
              <a:t>AFDO Region: </a:t>
            </a:r>
          </a:p>
          <a:p>
            <a:pPr algn="l" eaLnBrk="1" hangingPunct="1">
              <a:buFont typeface="Wingdings" panose="05000000000000000000" pitchFamily="2" charset="2"/>
              <a:buNone/>
            </a:pPr>
            <a:r>
              <a:rPr lang="en-US" altLang="en-US" dirty="0"/>
              <a:t>Instructor: </a:t>
            </a:r>
            <a:r>
              <a:rPr lang="en-US" altLang="en-US" sz="2800" dirty="0"/>
              <a:t>		 		</a:t>
            </a:r>
          </a:p>
        </p:txBody>
      </p:sp>
      <p:sp>
        <p:nvSpPr>
          <p:cNvPr id="2" name="Slide Number Placeholder 1">
            <a:extLst>
              <a:ext uri="{FF2B5EF4-FFF2-40B4-BE49-F238E27FC236}">
                <a16:creationId xmlns:a16="http://schemas.microsoft.com/office/drawing/2014/main" id="{791E4ACC-62E2-4AED-9CAA-170FD3BBD79F}"/>
              </a:ext>
            </a:extLst>
          </p:cNvPr>
          <p:cNvSpPr>
            <a:spLocks noGrp="1"/>
          </p:cNvSpPr>
          <p:nvPr>
            <p:ph type="sldNum" sz="quarter" idx="12"/>
          </p:nvPr>
        </p:nvSpPr>
        <p:spPr/>
        <p:txBody>
          <a:bodyPr/>
          <a:lstStyle/>
          <a:p>
            <a:fld id="{15917DC2-9DCE-4264-A48C-960D5995AB3D}" type="slidenum">
              <a:rPr lang="en-US" altLang="en-US" smtClean="0"/>
              <a:pPr/>
              <a:t>1</a:t>
            </a:fld>
            <a:endParaRPr lang="en-US" altLang="en-US" dirty="0"/>
          </a:p>
        </p:txBody>
      </p:sp>
      <p:sp>
        <p:nvSpPr>
          <p:cNvPr id="10242" name="Rectangle 2">
            <a:extLst>
              <a:ext uri="{FF2B5EF4-FFF2-40B4-BE49-F238E27FC236}">
                <a16:creationId xmlns:a16="http://schemas.microsoft.com/office/drawing/2014/main" id="{E293AA29-8BED-CFDE-F916-E0CA10043723}"/>
              </a:ext>
            </a:extLst>
          </p:cNvPr>
          <p:cNvSpPr>
            <a:spLocks noGrp="1"/>
          </p:cNvSpPr>
          <p:nvPr>
            <p:ph type="ctrTitle" idx="4294967295"/>
          </p:nvPr>
        </p:nvSpPr>
        <p:spPr>
          <a:xfrm>
            <a:off x="4495800" y="381000"/>
            <a:ext cx="7696200" cy="2057400"/>
          </a:xfrm>
        </p:spPr>
        <p:txBody>
          <a:bodyPr/>
          <a:lstStyle/>
          <a:p>
            <a:pPr eaLnBrk="1" hangingPunct="1"/>
            <a:r>
              <a:rPr lang="en-US" altLang="en-US" sz="4800" dirty="0"/>
              <a:t>Seafood HACCP Alliance </a:t>
            </a:r>
            <a:br>
              <a:rPr lang="en-US" altLang="en-US" dirty="0"/>
            </a:br>
            <a:r>
              <a:rPr lang="en-US" altLang="en-US" dirty="0"/>
              <a:t>Segment Two Course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B3F56FF-A28A-572F-20A5-2FEF6ACDC5A9}"/>
              </a:ext>
            </a:extLst>
          </p:cNvPr>
          <p:cNvSpPr>
            <a:spLocks noGrp="1"/>
          </p:cNvSpPr>
          <p:nvPr>
            <p:ph type="title"/>
          </p:nvPr>
        </p:nvSpPr>
        <p:spPr>
          <a:xfrm>
            <a:off x="576263" y="228600"/>
            <a:ext cx="11039475" cy="1143000"/>
          </a:xfrm>
        </p:spPr>
        <p:txBody>
          <a:bodyPr/>
          <a:lstStyle/>
          <a:p>
            <a:pPr algn="ctr" eaLnBrk="1" hangingPunct="1"/>
            <a:r>
              <a:rPr lang="en-US" altLang="en-US" dirty="0">
                <a:ea typeface="MS PGothic"/>
              </a:rPr>
              <a:t>What MUST all seafood processors do?</a:t>
            </a:r>
          </a:p>
        </p:txBody>
      </p:sp>
      <p:sp>
        <p:nvSpPr>
          <p:cNvPr id="28675" name="Rectangle 3">
            <a:extLst>
              <a:ext uri="{FF2B5EF4-FFF2-40B4-BE49-F238E27FC236}">
                <a16:creationId xmlns:a16="http://schemas.microsoft.com/office/drawing/2014/main" id="{F9CAC73C-9D1E-7D04-1153-E323FBC79DB9}"/>
              </a:ext>
            </a:extLst>
          </p:cNvPr>
          <p:cNvSpPr>
            <a:spLocks noGrp="1"/>
          </p:cNvSpPr>
          <p:nvPr>
            <p:ph idx="1"/>
          </p:nvPr>
        </p:nvSpPr>
        <p:spPr>
          <a:xfrm>
            <a:off x="1066800" y="1600200"/>
            <a:ext cx="11037888" cy="4876800"/>
          </a:xfrm>
        </p:spPr>
        <p:txBody>
          <a:bodyPr vert="horz" lIns="91440" tIns="45720" rIns="91440" bIns="45720" rtlCol="0" anchor="t">
            <a:noAutofit/>
          </a:bodyPr>
          <a:lstStyle/>
          <a:p>
            <a:pPr eaLnBrk="1" hangingPunct="1">
              <a:lnSpc>
                <a:spcPct val="90000"/>
              </a:lnSpc>
              <a:buFont typeface="Wingdings" panose="05000000000000000000" pitchFamily="2" charset="2"/>
              <a:buChar char="§"/>
            </a:pPr>
            <a:r>
              <a:rPr lang="en-US" altLang="en-US" dirty="0">
                <a:ea typeface="MS PGothic"/>
              </a:rPr>
              <a:t>Complete a</a:t>
            </a:r>
            <a:r>
              <a:rPr lang="en-US" altLang="en-US" b="1" dirty="0">
                <a:ea typeface="MS PGothic"/>
              </a:rPr>
              <a:t> </a:t>
            </a:r>
            <a:r>
              <a:rPr lang="en-US" altLang="en-US" b="1" dirty="0">
                <a:solidFill>
                  <a:srgbClr val="C00000"/>
                </a:solidFill>
                <a:ea typeface="MS PGothic"/>
              </a:rPr>
              <a:t>Hazard Analysis</a:t>
            </a:r>
            <a:r>
              <a:rPr lang="en-US" altLang="en-US" dirty="0">
                <a:solidFill>
                  <a:srgbClr val="C00000"/>
                </a:solidFill>
                <a:ea typeface="MS PGothic"/>
              </a:rPr>
              <a:t> </a:t>
            </a:r>
            <a:r>
              <a:rPr lang="en-US" altLang="en-US" dirty="0">
                <a:ea typeface="MS PGothic"/>
              </a:rPr>
              <a:t>to determine if there are any significant hazards associated with your products or process</a:t>
            </a:r>
            <a:br>
              <a:rPr lang="en-US" altLang="en-US" dirty="0">
                <a:ea typeface="MS PGothic"/>
              </a:rPr>
            </a:br>
            <a:endParaRPr lang="en-US" altLang="en-US">
              <a:ea typeface="MS PGothic"/>
              <a:cs typeface="Calibri"/>
            </a:endParaRPr>
          </a:p>
          <a:p>
            <a:pPr eaLnBrk="1" hangingPunct="1">
              <a:lnSpc>
                <a:spcPct val="90000"/>
              </a:lnSpc>
              <a:buFont typeface="Wingdings" panose="05000000000000000000" pitchFamily="2" charset="2"/>
              <a:buChar char="§"/>
            </a:pPr>
            <a:r>
              <a:rPr lang="en-US" altLang="en-US" dirty="0">
                <a:ea typeface="MS PGothic"/>
              </a:rPr>
              <a:t>Develop and implement a </a:t>
            </a:r>
            <a:r>
              <a:rPr lang="en-US" altLang="en-US" b="1" dirty="0">
                <a:solidFill>
                  <a:srgbClr val="C00000"/>
                </a:solidFill>
                <a:ea typeface="MS PGothic"/>
              </a:rPr>
              <a:t>HACCP Plan</a:t>
            </a:r>
            <a:r>
              <a:rPr lang="en-US" altLang="en-US" dirty="0">
                <a:solidFill>
                  <a:srgbClr val="C00000"/>
                </a:solidFill>
                <a:ea typeface="MS PGothic"/>
              </a:rPr>
              <a:t> </a:t>
            </a:r>
            <a:r>
              <a:rPr lang="en-US" altLang="en-US" dirty="0">
                <a:ea typeface="MS PGothic"/>
              </a:rPr>
              <a:t>to control any significant food safety hazards that are identified </a:t>
            </a:r>
            <a:br>
              <a:rPr lang="en-US" altLang="en-US" dirty="0">
                <a:ea typeface="MS PGothic"/>
              </a:rPr>
            </a:br>
            <a:endParaRPr lang="en-US" altLang="en-US">
              <a:ea typeface="MS PGothic" panose="020B0600070205080204" pitchFamily="34" charset="-128"/>
              <a:cs typeface="Calibri"/>
            </a:endParaRPr>
          </a:p>
          <a:p>
            <a:pPr eaLnBrk="1" hangingPunct="1">
              <a:lnSpc>
                <a:spcPct val="90000"/>
              </a:lnSpc>
              <a:buFont typeface="Wingdings" panose="05000000000000000000" pitchFamily="2" charset="2"/>
              <a:buChar char="§"/>
            </a:pPr>
            <a:r>
              <a:rPr lang="en-US" altLang="en-US" dirty="0">
                <a:ea typeface="MS PGothic"/>
              </a:rPr>
              <a:t>Monitor and keep records of monitoring results and corrections taken for 8 specified areas of</a:t>
            </a:r>
            <a:r>
              <a:rPr lang="en-US" altLang="en-US" b="1" dirty="0">
                <a:ea typeface="MS PGothic"/>
              </a:rPr>
              <a:t> </a:t>
            </a:r>
            <a:r>
              <a:rPr lang="en-US" altLang="en-US" b="1" dirty="0">
                <a:solidFill>
                  <a:srgbClr val="C00000"/>
                </a:solidFill>
                <a:ea typeface="MS PGothic"/>
              </a:rPr>
              <a:t>sanitation</a:t>
            </a:r>
            <a:br>
              <a:rPr lang="en-US" altLang="en-US" dirty="0">
                <a:ea typeface="MS PGothic"/>
              </a:rPr>
            </a:br>
            <a:endParaRPr lang="en-US" altLang="en-US">
              <a:solidFill>
                <a:srgbClr val="C00000"/>
              </a:solidFill>
              <a:ea typeface="MS PGothic" panose="020B0600070205080204" pitchFamily="34" charset="-128"/>
              <a:cs typeface="Calibri"/>
            </a:endParaRPr>
          </a:p>
          <a:p>
            <a:pPr>
              <a:lnSpc>
                <a:spcPct val="90000"/>
              </a:lnSpc>
              <a:buFont typeface="Wingdings" panose="05000000000000000000" pitchFamily="2" charset="2"/>
              <a:buChar char="§"/>
            </a:pPr>
            <a:r>
              <a:rPr lang="en-US" dirty="0">
                <a:solidFill>
                  <a:srgbClr val="000000"/>
                </a:solidFill>
                <a:ea typeface="MS PGothic"/>
              </a:rPr>
              <a:t>HACCP</a:t>
            </a:r>
            <a:r>
              <a:rPr lang="en-US" dirty="0">
                <a:ea typeface="+mn-lt"/>
                <a:cs typeface="+mn-lt"/>
              </a:rPr>
              <a:t> Plans must be signed, dated and reassessed yearly by a trained individual</a:t>
            </a:r>
            <a:endParaRPr lang="en-US" altLang="en-US" dirty="0">
              <a:solidFill>
                <a:srgbClr val="C00000"/>
              </a:solidFill>
              <a:ea typeface="MS PGothic" panose="020B0600070205080204" pitchFamily="34" charset="-128"/>
              <a:cs typeface="Calibri"/>
            </a:endParaRPr>
          </a:p>
          <a:p>
            <a:pPr>
              <a:lnSpc>
                <a:spcPct val="90000"/>
              </a:lnSpc>
              <a:buFont typeface="Wingdings" panose="05000000000000000000" pitchFamily="2" charset="2"/>
              <a:buChar char="§"/>
            </a:pPr>
            <a:endParaRPr lang="en-US" altLang="en-US" sz="4000" dirty="0">
              <a:solidFill>
                <a:srgbClr val="C00000"/>
              </a:solidFill>
              <a:ea typeface="MS PGothic" panose="020B0600070205080204" pitchFamily="34" charset="-128"/>
              <a:cs typeface="Calibri"/>
            </a:endParaRPr>
          </a:p>
        </p:txBody>
      </p:sp>
      <p:sp>
        <p:nvSpPr>
          <p:cNvPr id="2" name="Slide Number Placeholder 1">
            <a:extLst>
              <a:ext uri="{FF2B5EF4-FFF2-40B4-BE49-F238E27FC236}">
                <a16:creationId xmlns:a16="http://schemas.microsoft.com/office/drawing/2014/main" id="{A971ACBB-1C57-4AB4-857A-5CD05C6864C9}"/>
              </a:ext>
            </a:extLst>
          </p:cNvPr>
          <p:cNvSpPr>
            <a:spLocks noGrp="1"/>
          </p:cNvSpPr>
          <p:nvPr>
            <p:ph type="sldNum" sz="quarter" idx="12"/>
          </p:nvPr>
        </p:nvSpPr>
        <p:spPr/>
        <p:txBody>
          <a:bodyPr/>
          <a:lstStyle/>
          <a:p>
            <a:fld id="{2D4FA31A-ABA5-4667-BACC-3489C0083671}" type="slidenum">
              <a:rPr lang="en-US" altLang="en-US" smtClean="0"/>
              <a:pPr/>
              <a:t>10</a:t>
            </a:fld>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9B4CC09-BB3E-DA9F-781C-60C6A3D30D80}"/>
              </a:ext>
            </a:extLst>
          </p:cNvPr>
          <p:cNvSpPr>
            <a:spLocks noGrp="1"/>
          </p:cNvSpPr>
          <p:nvPr>
            <p:ph type="title"/>
          </p:nvPr>
        </p:nvSpPr>
        <p:spPr>
          <a:xfrm>
            <a:off x="1016000" y="254000"/>
            <a:ext cx="10566400" cy="1143000"/>
          </a:xfrm>
        </p:spPr>
        <p:txBody>
          <a:bodyPr/>
          <a:lstStyle/>
          <a:p>
            <a:pPr algn="ctr" eaLnBrk="1" hangingPunct="1"/>
            <a:r>
              <a:rPr lang="en-US" altLang="en-US" sz="4400" dirty="0">
                <a:ea typeface="MS PGothic"/>
              </a:rPr>
              <a:t>What MUST all seafood processors do?</a:t>
            </a:r>
          </a:p>
        </p:txBody>
      </p:sp>
      <p:sp>
        <p:nvSpPr>
          <p:cNvPr id="3" name="Slide Number Placeholder 2">
            <a:extLst>
              <a:ext uri="{FF2B5EF4-FFF2-40B4-BE49-F238E27FC236}">
                <a16:creationId xmlns:a16="http://schemas.microsoft.com/office/drawing/2014/main" id="{6C2C8DBD-C982-4658-B252-A7B0B4E2D827}"/>
              </a:ext>
            </a:extLst>
          </p:cNvPr>
          <p:cNvSpPr>
            <a:spLocks noGrp="1"/>
          </p:cNvSpPr>
          <p:nvPr>
            <p:ph type="sldNum" sz="quarter" idx="12"/>
          </p:nvPr>
        </p:nvSpPr>
        <p:spPr/>
        <p:txBody>
          <a:bodyPr/>
          <a:lstStyle/>
          <a:p>
            <a:fld id="{2D4FA31A-ABA5-4667-BACC-3489C0083671}" type="slidenum">
              <a:rPr lang="en-US" altLang="en-US" smtClean="0"/>
              <a:pPr/>
              <a:t>11</a:t>
            </a:fld>
            <a:endParaRPr lang="en-US" altLang="en-US" dirty="0"/>
          </a:p>
        </p:txBody>
      </p:sp>
      <p:grpSp>
        <p:nvGrpSpPr>
          <p:cNvPr id="30724" name="Group 3">
            <a:extLst>
              <a:ext uri="{FF2B5EF4-FFF2-40B4-BE49-F238E27FC236}">
                <a16:creationId xmlns:a16="http://schemas.microsoft.com/office/drawing/2014/main" id="{48537301-0C72-E944-1D5A-9627617EFF3A}"/>
              </a:ext>
            </a:extLst>
          </p:cNvPr>
          <p:cNvGrpSpPr>
            <a:grpSpLocks/>
          </p:cNvGrpSpPr>
          <p:nvPr/>
        </p:nvGrpSpPr>
        <p:grpSpPr bwMode="auto">
          <a:xfrm>
            <a:off x="1020763" y="1831975"/>
            <a:ext cx="4206875" cy="3775075"/>
            <a:chOff x="4857750" y="2345055"/>
            <a:chExt cx="2476500" cy="2167890"/>
          </a:xfrm>
        </p:grpSpPr>
        <p:sp>
          <p:nvSpPr>
            <p:cNvPr id="12" name="Isosceles Triangle 11">
              <a:extLst>
                <a:ext uri="{FF2B5EF4-FFF2-40B4-BE49-F238E27FC236}">
                  <a16:creationId xmlns:a16="http://schemas.microsoft.com/office/drawing/2014/main" id="{8B18C4BE-1A32-41DC-A174-F719981DCB54}"/>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3" name="Straight Connector 12">
              <a:extLst>
                <a:ext uri="{FF2B5EF4-FFF2-40B4-BE49-F238E27FC236}">
                  <a16:creationId xmlns:a16="http://schemas.microsoft.com/office/drawing/2014/main" id="{2E62612D-B90A-4FF0-855A-7CAB2741901F}"/>
                </a:ext>
              </a:extLst>
            </p:cNvPr>
            <p:cNvCxnSpPr/>
            <p:nvPr/>
          </p:nvCxnSpPr>
          <p:spPr>
            <a:xfrm flipV="1">
              <a:off x="5162406" y="3967782"/>
              <a:ext cx="1848497" cy="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B8D333-DC3B-427E-A8AE-E8B16C6E3683}"/>
                </a:ext>
              </a:extLst>
            </p:cNvPr>
            <p:cNvCxnSpPr>
              <a:stCxn id="12" idx="1"/>
              <a:endCxn id="12" idx="5"/>
            </p:cNvCxnSpPr>
            <p:nvPr/>
          </p:nvCxnSpPr>
          <p:spPr>
            <a:xfrm>
              <a:off x="5477342" y="3429912"/>
              <a:ext cx="1238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729" name="TextBox 7">
              <a:extLst>
                <a:ext uri="{FF2B5EF4-FFF2-40B4-BE49-F238E27FC236}">
                  <a16:creationId xmlns:a16="http://schemas.microsoft.com/office/drawing/2014/main" id="{B674D453-7368-011C-C732-141415768291}"/>
                </a:ext>
              </a:extLst>
            </p:cNvPr>
            <p:cNvSpPr txBox="1">
              <a:spLocks noChangeArrowheads="1"/>
            </p:cNvSpPr>
            <p:nvPr/>
          </p:nvSpPr>
          <p:spPr bwMode="auto">
            <a:xfrm>
              <a:off x="5593080" y="3028890"/>
              <a:ext cx="1005840" cy="3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latin typeface="Arial" panose="020B0604020202020204" pitchFamily="34" charset="0"/>
                </a:rPr>
                <a:t>HACCP</a:t>
              </a:r>
            </a:p>
          </p:txBody>
        </p:sp>
        <p:sp>
          <p:nvSpPr>
            <p:cNvPr id="30730" name="TextBox 8">
              <a:extLst>
                <a:ext uri="{FF2B5EF4-FFF2-40B4-BE49-F238E27FC236}">
                  <a16:creationId xmlns:a16="http://schemas.microsoft.com/office/drawing/2014/main" id="{241703FA-3552-C6F3-7BDB-CBE692354D37}"/>
                </a:ext>
              </a:extLst>
            </p:cNvPr>
            <p:cNvSpPr txBox="1">
              <a:spLocks noChangeArrowheads="1"/>
            </p:cNvSpPr>
            <p:nvPr/>
          </p:nvSpPr>
          <p:spPr bwMode="auto">
            <a:xfrm>
              <a:off x="5593080" y="3542101"/>
              <a:ext cx="1005840" cy="3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3600" dirty="0">
                  <a:solidFill>
                    <a:srgbClr val="C00000"/>
                  </a:solidFill>
                  <a:latin typeface="Arial"/>
                  <a:ea typeface="MS PGothic"/>
                  <a:cs typeface="Arial"/>
                </a:rPr>
                <a:t>SCPs</a:t>
              </a:r>
              <a:endParaRPr lang="en-US" altLang="en-US" sz="3600" dirty="0">
                <a:solidFill>
                  <a:srgbClr val="C00000"/>
                </a:solidFill>
                <a:latin typeface="Arial" panose="020B0604020202020204" pitchFamily="34" charset="0"/>
              </a:endParaRPr>
            </a:p>
          </p:txBody>
        </p:sp>
        <p:sp>
          <p:nvSpPr>
            <p:cNvPr id="30731" name="TextBox 9">
              <a:extLst>
                <a:ext uri="{FF2B5EF4-FFF2-40B4-BE49-F238E27FC236}">
                  <a16:creationId xmlns:a16="http://schemas.microsoft.com/office/drawing/2014/main" id="{68D4EAAD-500B-FC82-3253-ADCB1E92AA2B}"/>
                </a:ext>
              </a:extLst>
            </p:cNvPr>
            <p:cNvSpPr txBox="1">
              <a:spLocks noChangeArrowheads="1"/>
            </p:cNvSpPr>
            <p:nvPr/>
          </p:nvSpPr>
          <p:spPr bwMode="auto">
            <a:xfrm>
              <a:off x="5226099" y="4078623"/>
              <a:ext cx="1714499" cy="3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latin typeface="Arial" panose="020B0604020202020204" pitchFamily="34" charset="0"/>
                </a:rPr>
                <a:t>GMPs 117</a:t>
              </a:r>
            </a:p>
          </p:txBody>
        </p:sp>
      </p:grpSp>
      <p:sp>
        <p:nvSpPr>
          <p:cNvPr id="9" name="TextBox 8">
            <a:extLst>
              <a:ext uri="{FF2B5EF4-FFF2-40B4-BE49-F238E27FC236}">
                <a16:creationId xmlns:a16="http://schemas.microsoft.com/office/drawing/2014/main" id="{8ADBF8B5-27B7-4ECA-B584-CEDCB652A03A}"/>
              </a:ext>
            </a:extLst>
          </p:cNvPr>
          <p:cNvSpPr txBox="1"/>
          <p:nvPr/>
        </p:nvSpPr>
        <p:spPr>
          <a:xfrm>
            <a:off x="5157361" y="2247900"/>
            <a:ext cx="6419386" cy="2859885"/>
          </a:xfrm>
          <a:prstGeom prst="rect">
            <a:avLst/>
          </a:prstGeom>
          <a:noFill/>
        </p:spPr>
        <p:txBody>
          <a:bodyPr wrap="square" lIns="91440" tIns="45720" rIns="91440" bIns="45720" anchor="t">
            <a:spAutoFit/>
          </a:bodyPr>
          <a:lstStyle/>
          <a:p>
            <a:pPr eaLnBrk="1" fontAlgn="auto" hangingPunct="1">
              <a:lnSpc>
                <a:spcPct val="80000"/>
              </a:lnSpc>
              <a:spcAft>
                <a:spcPts val="0"/>
              </a:spcAft>
              <a:defRPr/>
            </a:pPr>
            <a:r>
              <a:rPr lang="en-US" sz="3200" b="1" dirty="0">
                <a:latin typeface="+mn-lt"/>
                <a:ea typeface="MS PGothic"/>
                <a:cs typeface="Arial"/>
              </a:rPr>
              <a:t>Processors are required to develop </a:t>
            </a:r>
            <a:br>
              <a:rPr lang="en-US" sz="3200" b="1" dirty="0">
                <a:latin typeface="+mn-lt"/>
                <a:cs typeface="Arial" panose="020B0604020202020204" pitchFamily="34" charset="0"/>
              </a:rPr>
            </a:br>
            <a:r>
              <a:rPr lang="en-US" sz="3200" b="1" dirty="0">
                <a:latin typeface="+mn-lt"/>
                <a:ea typeface="MS PGothic"/>
                <a:cs typeface="Arial"/>
              </a:rPr>
              <a:t>and maintain a HACCP program based on a foundation of </a:t>
            </a:r>
            <a:r>
              <a:rPr lang="en-US" sz="3200" b="1" dirty="0">
                <a:solidFill>
                  <a:srgbClr val="C00000"/>
                </a:solidFill>
                <a:latin typeface="+mn-lt"/>
                <a:ea typeface="MS PGothic"/>
                <a:cs typeface="Arial"/>
              </a:rPr>
              <a:t>Sanitation Control Procedures (SCPs—21 CFR 123.11) </a:t>
            </a:r>
            <a:r>
              <a:rPr lang="en-US" sz="3200" b="1" dirty="0">
                <a:solidFill>
                  <a:srgbClr val="000000"/>
                </a:solidFill>
                <a:latin typeface="+mn-lt"/>
                <a:ea typeface="MS PGothic"/>
                <a:cs typeface="Arial"/>
              </a:rPr>
              <a:t>and</a:t>
            </a:r>
            <a:r>
              <a:rPr lang="en-US" sz="3200" b="1" dirty="0">
                <a:latin typeface="+mn-lt"/>
                <a:ea typeface="MS PGothic"/>
                <a:cs typeface="Arial"/>
              </a:rPr>
              <a:t> the current Good Manufacturing Practices (GMPs—21 CFR 117)</a:t>
            </a:r>
          </a:p>
        </p:txBody>
      </p:sp>
      <p:sp>
        <p:nvSpPr>
          <p:cNvPr id="2" name="Rounded Rectangle 22">
            <a:extLst>
              <a:ext uri="{FF2B5EF4-FFF2-40B4-BE49-F238E27FC236}">
                <a16:creationId xmlns:a16="http://schemas.microsoft.com/office/drawing/2014/main" id="{E7B01D3E-DE31-364D-D2FF-C36D9A978619}"/>
              </a:ext>
            </a:extLst>
          </p:cNvPr>
          <p:cNvSpPr/>
          <p:nvPr/>
        </p:nvSpPr>
        <p:spPr bwMode="auto">
          <a:xfrm>
            <a:off x="10058400" y="6188200"/>
            <a:ext cx="1068551"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AD1-3</a:t>
            </a:r>
          </a:p>
        </p:txBody>
      </p:sp>
      <p:grpSp>
        <p:nvGrpSpPr>
          <p:cNvPr id="5" name="Group 4">
            <a:extLst>
              <a:ext uri="{FF2B5EF4-FFF2-40B4-BE49-F238E27FC236}">
                <a16:creationId xmlns:a16="http://schemas.microsoft.com/office/drawing/2014/main" id="{E1DF65B0-BF60-F943-E032-EB4CA82DD3CF}"/>
              </a:ext>
            </a:extLst>
          </p:cNvPr>
          <p:cNvGrpSpPr>
            <a:grpSpLocks/>
          </p:cNvGrpSpPr>
          <p:nvPr/>
        </p:nvGrpSpPr>
        <p:grpSpPr bwMode="auto">
          <a:xfrm>
            <a:off x="8486920" y="6189650"/>
            <a:ext cx="1389656" cy="488733"/>
            <a:chOff x="8530997" y="4251115"/>
            <a:chExt cx="1483126" cy="473285"/>
          </a:xfrm>
        </p:grpSpPr>
        <p:sp>
          <p:nvSpPr>
            <p:cNvPr id="17" name="Rectangle: Rounded Corners 16">
              <a:extLst>
                <a:ext uri="{FF2B5EF4-FFF2-40B4-BE49-F238E27FC236}">
                  <a16:creationId xmlns:a16="http://schemas.microsoft.com/office/drawing/2014/main" id="{334026E7-5878-6BDD-0333-C172FD73D52E}"/>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2">
              <a:extLst>
                <a:ext uri="{FF2B5EF4-FFF2-40B4-BE49-F238E27FC236}">
                  <a16:creationId xmlns:a16="http://schemas.microsoft.com/office/drawing/2014/main" id="{A93A41C2-1AC1-93C3-5EB3-B59CBC38E31F}"/>
                </a:ext>
              </a:extLst>
            </p:cNvPr>
            <p:cNvSpPr txBox="1">
              <a:spLocks noChangeArrowheads="1"/>
            </p:cNvSpPr>
            <p:nvPr/>
          </p:nvSpPr>
          <p:spPr bwMode="auto">
            <a:xfrm>
              <a:off x="8530997" y="4251115"/>
              <a:ext cx="1481286" cy="43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CHP1:7</a:t>
              </a:r>
              <a:endParaRPr lang="en-US" altLang="en-US" sz="2400" b="0" dirty="0">
                <a:solidFill>
                  <a:schemeClr val="bg1"/>
                </a:solidFill>
                <a:latin typeface="Arial" panose="020B060402020202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D670DAC-D08B-417A-A40E-3371FF4D768A}"/>
              </a:ext>
            </a:extLst>
          </p:cNvPr>
          <p:cNvSpPr>
            <a:spLocks noGrp="1"/>
          </p:cNvSpPr>
          <p:nvPr>
            <p:ph type="title"/>
          </p:nvPr>
        </p:nvSpPr>
        <p:spPr>
          <a:xfrm>
            <a:off x="2794194" y="371707"/>
            <a:ext cx="8691562" cy="685800"/>
          </a:xfrm>
        </p:spPr>
        <p:txBody>
          <a:bodyPr>
            <a:normAutofit fontScale="90000"/>
          </a:bodyPr>
          <a:lstStyle/>
          <a:p>
            <a:pPr algn="ctr" eaLnBrk="1" hangingPunct="1">
              <a:defRPr/>
            </a:pPr>
            <a:r>
              <a:rPr lang="en-US" altLang="en-US" sz="4400" dirty="0">
                <a:solidFill>
                  <a:srgbClr val="C00000"/>
                </a:solidFill>
              </a:rPr>
              <a:t>Sanitation Control Procedures (SCPs) </a:t>
            </a:r>
          </a:p>
        </p:txBody>
      </p:sp>
      <p:sp>
        <p:nvSpPr>
          <p:cNvPr id="32771" name="Rectangle 3">
            <a:extLst>
              <a:ext uri="{FF2B5EF4-FFF2-40B4-BE49-F238E27FC236}">
                <a16:creationId xmlns:a16="http://schemas.microsoft.com/office/drawing/2014/main" id="{BFA92B45-EB18-E159-3597-AB7336A55F66}"/>
              </a:ext>
            </a:extLst>
          </p:cNvPr>
          <p:cNvSpPr>
            <a:spLocks noGrp="1"/>
          </p:cNvSpPr>
          <p:nvPr>
            <p:ph idx="1"/>
          </p:nvPr>
        </p:nvSpPr>
        <p:spPr>
          <a:xfrm>
            <a:off x="1600200" y="4344988"/>
            <a:ext cx="9144000" cy="1979612"/>
          </a:xfrm>
        </p:spPr>
        <p:txBody>
          <a:bodyPr/>
          <a:lstStyle/>
          <a:p>
            <a:pPr marL="0" indent="0" eaLnBrk="1" hangingPunct="1">
              <a:lnSpc>
                <a:spcPct val="80000"/>
              </a:lnSpc>
              <a:buFont typeface="Arial" panose="020B0604020202020204" pitchFamily="34" charset="0"/>
              <a:buNone/>
            </a:pPr>
            <a:br>
              <a:rPr lang="en-US" altLang="en-US" sz="2400" dirty="0">
                <a:latin typeface="Arial" panose="020B0604020202020204" pitchFamily="34" charset="0"/>
                <a:cs typeface="Arial" panose="020B0604020202020204" pitchFamily="34" charset="0"/>
              </a:rPr>
            </a:br>
            <a:br>
              <a:rPr lang="en-US" altLang="en-US" sz="2400" dirty="0">
                <a:latin typeface="Arial" panose="020B0604020202020204" pitchFamily="34" charset="0"/>
                <a:cs typeface="Arial" panose="020B0604020202020204" pitchFamily="34" charset="0"/>
              </a:rPr>
            </a:br>
            <a:endParaRPr lang="en-US" altLang="en-US" sz="28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0E1FFFF1-830A-4CD5-BC5B-54997B934F45}"/>
              </a:ext>
            </a:extLst>
          </p:cNvPr>
          <p:cNvSpPr>
            <a:spLocks noGrp="1"/>
          </p:cNvSpPr>
          <p:nvPr>
            <p:ph type="sldNum" sz="quarter" idx="12"/>
          </p:nvPr>
        </p:nvSpPr>
        <p:spPr/>
        <p:txBody>
          <a:bodyPr/>
          <a:lstStyle/>
          <a:p>
            <a:fld id="{2D4FA31A-ABA5-4667-BACC-3489C0083671}" type="slidenum">
              <a:rPr lang="en-US" altLang="en-US" smtClean="0"/>
              <a:pPr/>
              <a:t>12</a:t>
            </a:fld>
            <a:endParaRPr lang="en-US" altLang="en-US" dirty="0"/>
          </a:p>
        </p:txBody>
      </p:sp>
      <p:grpSp>
        <p:nvGrpSpPr>
          <p:cNvPr id="32772" name="Group 3">
            <a:extLst>
              <a:ext uri="{FF2B5EF4-FFF2-40B4-BE49-F238E27FC236}">
                <a16:creationId xmlns:a16="http://schemas.microsoft.com/office/drawing/2014/main" id="{A585D3C6-88CD-3105-D992-D3B35D35856D}"/>
              </a:ext>
            </a:extLst>
          </p:cNvPr>
          <p:cNvGrpSpPr>
            <a:grpSpLocks/>
          </p:cNvGrpSpPr>
          <p:nvPr/>
        </p:nvGrpSpPr>
        <p:grpSpPr bwMode="auto">
          <a:xfrm>
            <a:off x="6629400" y="1211263"/>
            <a:ext cx="3581400" cy="3035300"/>
            <a:chOff x="4857750" y="2345055"/>
            <a:chExt cx="2476500" cy="2167890"/>
          </a:xfrm>
        </p:grpSpPr>
        <p:sp>
          <p:nvSpPr>
            <p:cNvPr id="5" name="Isosceles Triangle 4">
              <a:extLst>
                <a:ext uri="{FF2B5EF4-FFF2-40B4-BE49-F238E27FC236}">
                  <a16:creationId xmlns:a16="http://schemas.microsoft.com/office/drawing/2014/main" id="{271B83AB-3157-4A20-B045-2A4C0438BFD6}"/>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6" name="Straight Connector 5">
              <a:extLst>
                <a:ext uri="{FF2B5EF4-FFF2-40B4-BE49-F238E27FC236}">
                  <a16:creationId xmlns:a16="http://schemas.microsoft.com/office/drawing/2014/main" id="{75969FD6-6CDC-44BF-A253-BD0CA2447177}"/>
                </a:ext>
              </a:extLst>
            </p:cNvPr>
            <p:cNvCxnSpPr/>
            <p:nvPr/>
          </p:nvCxnSpPr>
          <p:spPr>
            <a:xfrm flipV="1">
              <a:off x="5161824" y="3967571"/>
              <a:ext cx="1849690" cy="7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CF7ABB-654D-42AD-B7F7-EE2C984F733F}"/>
                </a:ext>
              </a:extLst>
            </p:cNvPr>
            <p:cNvCxnSpPr>
              <a:stCxn id="5" idx="1"/>
              <a:endCxn id="5" idx="5"/>
            </p:cNvCxnSpPr>
            <p:nvPr/>
          </p:nvCxnSpPr>
          <p:spPr>
            <a:xfrm>
              <a:off x="5476875" y="3430133"/>
              <a:ext cx="1238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778" name="TextBox 7">
              <a:extLst>
                <a:ext uri="{FF2B5EF4-FFF2-40B4-BE49-F238E27FC236}">
                  <a16:creationId xmlns:a16="http://schemas.microsoft.com/office/drawing/2014/main" id="{01D95B9B-7B3B-9BF2-36C1-A43004077355}"/>
                </a:ext>
              </a:extLst>
            </p:cNvPr>
            <p:cNvSpPr txBox="1">
              <a:spLocks noChangeArrowheads="1"/>
            </p:cNvSpPr>
            <p:nvPr/>
          </p:nvSpPr>
          <p:spPr bwMode="auto">
            <a:xfrm>
              <a:off x="5593080" y="3028890"/>
              <a:ext cx="1005840" cy="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latin typeface="Arial" panose="020B0604020202020204" pitchFamily="34" charset="0"/>
                </a:rPr>
                <a:t>HACCP</a:t>
              </a:r>
            </a:p>
          </p:txBody>
        </p:sp>
        <p:sp>
          <p:nvSpPr>
            <p:cNvPr id="32779" name="TextBox 8">
              <a:extLst>
                <a:ext uri="{FF2B5EF4-FFF2-40B4-BE49-F238E27FC236}">
                  <a16:creationId xmlns:a16="http://schemas.microsoft.com/office/drawing/2014/main" id="{B97D3636-3EC0-9231-AB0D-1B5C0FEFFC88}"/>
                </a:ext>
              </a:extLst>
            </p:cNvPr>
            <p:cNvSpPr txBox="1">
              <a:spLocks noChangeArrowheads="1"/>
            </p:cNvSpPr>
            <p:nvPr/>
          </p:nvSpPr>
          <p:spPr bwMode="auto">
            <a:xfrm>
              <a:off x="5593080" y="3528290"/>
              <a:ext cx="1005840"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rgbClr val="C00000"/>
                  </a:solidFill>
                  <a:latin typeface="Arial"/>
                  <a:ea typeface="MS PGothic"/>
                  <a:cs typeface="Arial"/>
                </a:rPr>
                <a:t>SCPs</a:t>
              </a:r>
              <a:endParaRPr lang="en-US" altLang="en-US" sz="2800" dirty="0">
                <a:solidFill>
                  <a:srgbClr val="C00000"/>
                </a:solidFill>
                <a:latin typeface="Arial" panose="020B0604020202020204" pitchFamily="34" charset="0"/>
              </a:endParaRPr>
            </a:p>
          </p:txBody>
        </p:sp>
        <p:sp>
          <p:nvSpPr>
            <p:cNvPr id="32780" name="TextBox 9">
              <a:extLst>
                <a:ext uri="{FF2B5EF4-FFF2-40B4-BE49-F238E27FC236}">
                  <a16:creationId xmlns:a16="http://schemas.microsoft.com/office/drawing/2014/main" id="{12D63677-3DF6-B54D-55A9-36BAA7A00000}"/>
                </a:ext>
              </a:extLst>
            </p:cNvPr>
            <p:cNvSpPr txBox="1">
              <a:spLocks noChangeArrowheads="1"/>
            </p:cNvSpPr>
            <p:nvPr/>
          </p:nvSpPr>
          <p:spPr bwMode="auto">
            <a:xfrm>
              <a:off x="5265420" y="4026467"/>
              <a:ext cx="1714499" cy="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latin typeface="Arial"/>
                  <a:ea typeface="MS PGothic"/>
                  <a:cs typeface="Arial"/>
                </a:rPr>
                <a:t>GMPs 117</a:t>
              </a:r>
            </a:p>
          </p:txBody>
        </p:sp>
      </p:grpSp>
      <p:sp>
        <p:nvSpPr>
          <p:cNvPr id="2" name="TextBox 1">
            <a:extLst>
              <a:ext uri="{FF2B5EF4-FFF2-40B4-BE49-F238E27FC236}">
                <a16:creationId xmlns:a16="http://schemas.microsoft.com/office/drawing/2014/main" id="{262D2638-A914-4428-9A4C-B50D722F90BA}"/>
              </a:ext>
            </a:extLst>
          </p:cNvPr>
          <p:cNvSpPr txBox="1"/>
          <p:nvPr/>
        </p:nvSpPr>
        <p:spPr>
          <a:xfrm>
            <a:off x="1284521" y="4384675"/>
            <a:ext cx="10290175" cy="2492990"/>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
              <a:defRPr/>
            </a:pPr>
            <a:r>
              <a:rPr lang="en-US" sz="2600" dirty="0">
                <a:latin typeface="+mn-lt"/>
                <a:ea typeface="ＭＳ Ｐゴシック"/>
                <a:cs typeface="Arial"/>
              </a:rPr>
              <a:t>Seafood processors are required to comply with GMPs, monitor SCPs, correct problems, and </a:t>
            </a:r>
            <a:r>
              <a:rPr lang="en-US" sz="2600" dirty="0">
                <a:solidFill>
                  <a:srgbClr val="C00000"/>
                </a:solidFill>
                <a:latin typeface="+mn-lt"/>
                <a:ea typeface="ＭＳ Ｐゴシック"/>
                <a:cs typeface="Arial"/>
              </a:rPr>
              <a:t>keep records </a:t>
            </a:r>
            <a:r>
              <a:rPr lang="en-US" sz="2600" dirty="0">
                <a:latin typeface="+mn-lt"/>
                <a:ea typeface="ＭＳ Ｐゴシック"/>
                <a:cs typeface="Arial"/>
              </a:rPr>
              <a:t>of their monitoring results and the corrections made during all processing operations</a:t>
            </a:r>
          </a:p>
          <a:p>
            <a:pPr marL="342900" indent="-342900">
              <a:buFont typeface="Wingdings" panose="05000000000000000000" pitchFamily="2" charset="2"/>
              <a:buChar char="§"/>
              <a:defRPr/>
            </a:pPr>
            <a:r>
              <a:rPr lang="en-US" sz="2600" u="sng" dirty="0">
                <a:latin typeface="+mn-lt"/>
                <a:ea typeface="ＭＳ Ｐゴシック"/>
                <a:cs typeface="Arial"/>
              </a:rPr>
              <a:t>As of 2016</a:t>
            </a:r>
            <a:r>
              <a:rPr lang="en-US" sz="2600" dirty="0">
                <a:latin typeface="+mn-lt"/>
                <a:ea typeface="ＭＳ Ｐゴシック"/>
                <a:cs typeface="Arial"/>
              </a:rPr>
              <a:t>, the SCPs must be based on the most current </a:t>
            </a:r>
            <a:br>
              <a:rPr lang="en-US" sz="2600" dirty="0">
                <a:latin typeface="+mn-lt"/>
                <a:ea typeface="ＭＳ Ｐゴシック" panose="020B0600070205080204" pitchFamily="34" charset="-128"/>
                <a:cs typeface="Arial" panose="020B0604020202020204" pitchFamily="34" charset="0"/>
              </a:rPr>
            </a:br>
            <a:r>
              <a:rPr lang="en-US" sz="2600" dirty="0">
                <a:latin typeface="+mn-lt"/>
                <a:ea typeface="ＭＳ Ｐゴシック"/>
                <a:cs typeface="Arial"/>
              </a:rPr>
              <a:t>Good Manufacturing Practices Part 117 that replaced GMPs 110</a:t>
            </a:r>
          </a:p>
          <a:p>
            <a:pPr algn="just">
              <a:defRPr/>
            </a:pPr>
            <a:endParaRPr lang="en-US" sz="2600" dirty="0">
              <a:ea typeface="ＭＳ Ｐゴシック" panose="020B0600070205080204" pitchFamily="34" charset="-128"/>
            </a:endParaRPr>
          </a:p>
        </p:txBody>
      </p:sp>
      <p:sp>
        <p:nvSpPr>
          <p:cNvPr id="3" name="TextBox 2">
            <a:extLst>
              <a:ext uri="{FF2B5EF4-FFF2-40B4-BE49-F238E27FC236}">
                <a16:creationId xmlns:a16="http://schemas.microsoft.com/office/drawing/2014/main" id="{D2A7BA62-2D21-436B-857C-06A99F44CDD9}"/>
              </a:ext>
            </a:extLst>
          </p:cNvPr>
          <p:cNvSpPr txBox="1"/>
          <p:nvPr/>
        </p:nvSpPr>
        <p:spPr>
          <a:xfrm>
            <a:off x="1741488" y="1955800"/>
            <a:ext cx="5183187" cy="1824038"/>
          </a:xfrm>
          <a:prstGeom prst="rect">
            <a:avLst/>
          </a:prstGeom>
          <a:noFill/>
        </p:spPr>
        <p:txBody>
          <a:bodyPr lIns="91440" tIns="45720" rIns="91440" bIns="45720" anchor="t">
            <a:spAutoFit/>
          </a:bodyPr>
          <a:lstStyle/>
          <a:p>
            <a:pPr eaLnBrk="1" fontAlgn="auto" hangingPunct="1">
              <a:lnSpc>
                <a:spcPct val="80000"/>
              </a:lnSpc>
              <a:spcAft>
                <a:spcPts val="0"/>
              </a:spcAft>
              <a:buFont typeface="Arial" panose="020B0604020202020204" pitchFamily="34" charset="0"/>
              <a:buNone/>
              <a:defRPr/>
            </a:pPr>
            <a:r>
              <a:rPr lang="en-US" sz="2800" b="1" dirty="0">
                <a:latin typeface="+mn-lt"/>
                <a:ea typeface="MS PGothic"/>
                <a:cs typeface="Arial"/>
              </a:rPr>
              <a:t>SCPs are not featured in this </a:t>
            </a:r>
            <a:br>
              <a:rPr lang="en-US" sz="2800" b="1" dirty="0">
                <a:latin typeface="+mn-lt"/>
                <a:cs typeface="Arial" panose="020B0604020202020204" pitchFamily="34" charset="0"/>
              </a:rPr>
            </a:br>
            <a:r>
              <a:rPr lang="en-US" sz="2800" b="1" dirty="0">
                <a:latin typeface="+mn-lt"/>
                <a:ea typeface="MS PGothic"/>
                <a:cs typeface="Arial"/>
              </a:rPr>
              <a:t>Segment Two HACCP course, but </a:t>
            </a:r>
            <a:br>
              <a:rPr lang="en-US" sz="2800" b="1" dirty="0">
                <a:latin typeface="+mn-lt"/>
                <a:cs typeface="Arial" panose="020B0604020202020204" pitchFamily="34" charset="0"/>
              </a:rPr>
            </a:br>
            <a:r>
              <a:rPr lang="en-US" sz="2800" b="1" dirty="0">
                <a:latin typeface="+mn-lt"/>
                <a:ea typeface="MS PGothic"/>
                <a:cs typeface="Arial"/>
              </a:rPr>
              <a:t>they are the essential and </a:t>
            </a:r>
            <a:br>
              <a:rPr lang="en-US" sz="2800" b="1" dirty="0">
                <a:latin typeface="+mn-lt"/>
                <a:cs typeface="Arial" panose="020B0604020202020204" pitchFamily="34" charset="0"/>
              </a:rPr>
            </a:br>
            <a:r>
              <a:rPr lang="en-US" sz="2800" b="1" dirty="0">
                <a:latin typeface="+mn-lt"/>
                <a:ea typeface="MS PGothic"/>
                <a:cs typeface="Arial"/>
              </a:rPr>
              <a:t>required foundation for all </a:t>
            </a:r>
            <a:br>
              <a:rPr lang="en-US" sz="2800" b="1" dirty="0">
                <a:latin typeface="+mn-lt"/>
                <a:cs typeface="Arial" panose="020B0604020202020204" pitchFamily="34" charset="0"/>
              </a:rPr>
            </a:br>
            <a:r>
              <a:rPr lang="en-US" sz="2800" b="1" dirty="0">
                <a:latin typeface="+mn-lt"/>
                <a:ea typeface="MS PGothic"/>
                <a:cs typeface="Arial"/>
              </a:rPr>
              <a:t>HACCP Programs</a:t>
            </a:r>
          </a:p>
        </p:txBody>
      </p:sp>
      <p:grpSp>
        <p:nvGrpSpPr>
          <p:cNvPr id="9" name="Group 2">
            <a:extLst>
              <a:ext uri="{FF2B5EF4-FFF2-40B4-BE49-F238E27FC236}">
                <a16:creationId xmlns:a16="http://schemas.microsoft.com/office/drawing/2014/main" id="{DA91E770-51A3-0308-E0C1-0CEA65791780}"/>
              </a:ext>
            </a:extLst>
          </p:cNvPr>
          <p:cNvGrpSpPr>
            <a:grpSpLocks/>
          </p:cNvGrpSpPr>
          <p:nvPr/>
        </p:nvGrpSpPr>
        <p:grpSpPr bwMode="auto">
          <a:xfrm>
            <a:off x="527825" y="491273"/>
            <a:ext cx="2641600" cy="526917"/>
            <a:chOff x="7902443" y="1940705"/>
            <a:chExt cx="2641264" cy="526821"/>
          </a:xfrm>
        </p:grpSpPr>
        <p:sp>
          <p:nvSpPr>
            <p:cNvPr id="17" name="Rectangle: Rounded Corners 16">
              <a:extLst>
                <a:ext uri="{FF2B5EF4-FFF2-40B4-BE49-F238E27FC236}">
                  <a16:creationId xmlns:a16="http://schemas.microsoft.com/office/drawing/2014/main" id="{AA52A75A-28EC-9879-0612-96183B818F47}"/>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9">
              <a:extLst>
                <a:ext uri="{FF2B5EF4-FFF2-40B4-BE49-F238E27FC236}">
                  <a16:creationId xmlns:a16="http://schemas.microsoft.com/office/drawing/2014/main" id="{0A940AFC-7445-3872-B085-C690A0D87A08}"/>
                </a:ext>
              </a:extLst>
            </p:cNvPr>
            <p:cNvSpPr txBox="1">
              <a:spLocks noChangeArrowheads="1"/>
            </p:cNvSpPr>
            <p:nvPr/>
          </p:nvSpPr>
          <p:spPr bwMode="auto">
            <a:xfrm>
              <a:off x="7902443" y="1944306"/>
              <a:ext cx="2641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 2: 15-16</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a:extLst>
              <a:ext uri="{FF2B5EF4-FFF2-40B4-BE49-F238E27FC236}">
                <a16:creationId xmlns:a16="http://schemas.microsoft.com/office/drawing/2014/main" id="{E870C3AA-9550-4230-B2E2-B997F4DFF187}"/>
              </a:ext>
            </a:extLst>
          </p:cNvPr>
          <p:cNvSpPr>
            <a:spLocks noGrp="1"/>
          </p:cNvSpPr>
          <p:nvPr>
            <p:ph type="title"/>
          </p:nvPr>
        </p:nvSpPr>
        <p:spPr>
          <a:xfrm>
            <a:off x="2646169" y="408259"/>
            <a:ext cx="8691563" cy="685800"/>
          </a:xfrm>
        </p:spPr>
        <p:txBody>
          <a:bodyPr>
            <a:normAutofit fontScale="90000"/>
          </a:bodyPr>
          <a:lstStyle/>
          <a:p>
            <a:pPr algn="ctr" eaLnBrk="1" hangingPunct="1">
              <a:defRPr/>
            </a:pPr>
            <a:r>
              <a:rPr lang="en-US" altLang="en-US" sz="4400" dirty="0">
                <a:solidFill>
                  <a:srgbClr val="C00000"/>
                </a:solidFill>
              </a:rPr>
              <a:t>Sanitation Control Procedures (SCPs) </a:t>
            </a:r>
          </a:p>
        </p:txBody>
      </p:sp>
      <p:sp>
        <p:nvSpPr>
          <p:cNvPr id="10243" name="Rectangle 3">
            <a:extLst>
              <a:ext uri="{FF2B5EF4-FFF2-40B4-BE49-F238E27FC236}">
                <a16:creationId xmlns:a16="http://schemas.microsoft.com/office/drawing/2014/main" id="{8500DE8A-49BD-4BEC-AAE3-3B3B51613A9B}"/>
              </a:ext>
            </a:extLst>
          </p:cNvPr>
          <p:cNvSpPr>
            <a:spLocks noGrp="1" noChangeArrowheads="1"/>
          </p:cNvSpPr>
          <p:nvPr>
            <p:ph idx="1"/>
          </p:nvPr>
        </p:nvSpPr>
        <p:spPr>
          <a:xfrm>
            <a:off x="1644650" y="1423988"/>
            <a:ext cx="10756900" cy="5029200"/>
          </a:xfrm>
        </p:spPr>
        <p:txBody>
          <a:bodyPr>
            <a:normAutofit lnSpcReduction="10000"/>
          </a:bodyPr>
          <a:lstStyle/>
          <a:p>
            <a:pPr marL="0" indent="0" eaLnBrk="1" hangingPunct="1">
              <a:lnSpc>
                <a:spcPct val="80000"/>
              </a:lnSpc>
              <a:buNone/>
              <a:defRPr/>
            </a:pPr>
            <a:r>
              <a:rPr lang="en-US" sz="2800" dirty="0">
                <a:ea typeface="ＭＳ Ｐゴシック"/>
              </a:rPr>
              <a:t>Processors </a:t>
            </a:r>
            <a:r>
              <a:rPr lang="en-US" sz="2800" dirty="0">
                <a:solidFill>
                  <a:srgbClr val="C00000"/>
                </a:solidFill>
                <a:ea typeface="ＭＳ Ｐゴシック"/>
              </a:rPr>
              <a:t>must</a:t>
            </a:r>
            <a:r>
              <a:rPr lang="en-US" sz="2800" dirty="0">
                <a:solidFill>
                  <a:srgbClr val="FF0000"/>
                </a:solidFill>
                <a:ea typeface="ＭＳ Ｐゴシック"/>
              </a:rPr>
              <a:t> </a:t>
            </a:r>
            <a:r>
              <a:rPr lang="en-US" sz="2800" dirty="0">
                <a:ea typeface="ＭＳ Ｐゴシック"/>
              </a:rPr>
              <a:t>monitor and keep records of monitoring results </a:t>
            </a:r>
            <a:br>
              <a:rPr lang="en-US" sz="2800" dirty="0">
                <a:ea typeface="ＭＳ Ｐゴシック" charset="0"/>
              </a:rPr>
            </a:br>
            <a:r>
              <a:rPr lang="en-US" sz="2800" dirty="0">
                <a:ea typeface="ＭＳ Ｐゴシック"/>
              </a:rPr>
              <a:t>and corrections for </a:t>
            </a:r>
            <a:r>
              <a:rPr lang="en-US" sz="2800" u="sng" dirty="0">
                <a:solidFill>
                  <a:srgbClr val="C00000"/>
                </a:solidFill>
                <a:ea typeface="ＭＳ Ｐゴシック"/>
              </a:rPr>
              <a:t>8 key areas of sanitation</a:t>
            </a:r>
            <a:r>
              <a:rPr lang="en-US" sz="2800" dirty="0">
                <a:ea typeface="ＭＳ Ｐゴシック"/>
              </a:rPr>
              <a:t>:</a:t>
            </a:r>
          </a:p>
          <a:p>
            <a:pPr marL="0" indent="0" eaLnBrk="1" hangingPunct="1">
              <a:lnSpc>
                <a:spcPct val="80000"/>
              </a:lnSpc>
              <a:buFont typeface="Arial" panose="020B0604020202020204" pitchFamily="34" charset="0"/>
              <a:buNone/>
              <a:defRPr/>
            </a:pPr>
            <a:endParaRPr lang="en-US" sz="2400" dirty="0">
              <a:ea typeface="ＭＳ Ｐゴシック" charset="0"/>
            </a:endParaRPr>
          </a:p>
          <a:p>
            <a:pPr marL="514350" indent="-514350" eaLnBrk="1" hangingPunct="1">
              <a:lnSpc>
                <a:spcPct val="80000"/>
              </a:lnSpc>
              <a:buFont typeface="+mj-lt"/>
              <a:buAutoNum type="arabicPeriod"/>
              <a:defRPr/>
            </a:pPr>
            <a:r>
              <a:rPr lang="en-US" sz="2800" b="0" dirty="0">
                <a:ea typeface="ＭＳ Ｐゴシック" charset="0"/>
              </a:rPr>
              <a:t>Safety of water;</a:t>
            </a:r>
          </a:p>
          <a:p>
            <a:pPr marL="514350" indent="-514350" eaLnBrk="1" hangingPunct="1">
              <a:lnSpc>
                <a:spcPct val="80000"/>
              </a:lnSpc>
              <a:buFont typeface="+mj-lt"/>
              <a:buAutoNum type="arabicPeriod"/>
              <a:defRPr/>
            </a:pPr>
            <a:r>
              <a:rPr lang="en-US" sz="2800" b="0" dirty="0">
                <a:ea typeface="ＭＳ Ｐゴシック" charset="0"/>
              </a:rPr>
              <a:t>Condition &amp; cleanliness of food contact surfaces;</a:t>
            </a:r>
          </a:p>
          <a:p>
            <a:pPr marL="514350" indent="-514350" eaLnBrk="1" hangingPunct="1">
              <a:lnSpc>
                <a:spcPct val="80000"/>
              </a:lnSpc>
              <a:buFont typeface="+mj-lt"/>
              <a:buAutoNum type="arabicPeriod"/>
              <a:defRPr/>
            </a:pPr>
            <a:r>
              <a:rPr lang="en-US" sz="2800" b="0" dirty="0">
                <a:ea typeface="ＭＳ Ｐゴシック" charset="0"/>
              </a:rPr>
              <a:t>Prevention of cross contamination;</a:t>
            </a:r>
          </a:p>
          <a:p>
            <a:pPr marL="514350" indent="-514350" eaLnBrk="1" hangingPunct="1">
              <a:lnSpc>
                <a:spcPct val="80000"/>
              </a:lnSpc>
              <a:buFont typeface="+mj-lt"/>
              <a:buAutoNum type="arabicPeriod"/>
              <a:defRPr/>
            </a:pPr>
            <a:r>
              <a:rPr lang="en-US" sz="2800" b="0" dirty="0">
                <a:ea typeface="ＭＳ Ｐゴシック" charset="0"/>
              </a:rPr>
              <a:t>Maintenance of hand washing, hand sanitizing, and toilet facilities;</a:t>
            </a:r>
          </a:p>
          <a:p>
            <a:pPr marL="514350" indent="-514350" eaLnBrk="1" hangingPunct="1">
              <a:lnSpc>
                <a:spcPct val="80000"/>
              </a:lnSpc>
              <a:buFont typeface="+mj-lt"/>
              <a:buAutoNum type="arabicPeriod"/>
              <a:defRPr/>
            </a:pPr>
            <a:r>
              <a:rPr lang="en-US" sz="2800" b="0" dirty="0">
                <a:ea typeface="ＭＳ Ｐゴシック" charset="0"/>
              </a:rPr>
              <a:t>Protection of food, food packaging material, and food contact surfaces from adulteration;</a:t>
            </a:r>
          </a:p>
          <a:p>
            <a:pPr marL="514350" indent="-514350" eaLnBrk="1" hangingPunct="1">
              <a:lnSpc>
                <a:spcPct val="80000"/>
              </a:lnSpc>
              <a:buFont typeface="+mj-lt"/>
              <a:buAutoNum type="arabicPeriod"/>
              <a:defRPr/>
            </a:pPr>
            <a:r>
              <a:rPr lang="en-US" sz="2800" b="0" dirty="0">
                <a:ea typeface="ＭＳ Ｐゴシック" charset="0"/>
              </a:rPr>
              <a:t>Proper labeling, storage, and use of toxic compounds;</a:t>
            </a:r>
          </a:p>
          <a:p>
            <a:pPr marL="514350" indent="-514350" eaLnBrk="1" hangingPunct="1">
              <a:lnSpc>
                <a:spcPct val="80000"/>
              </a:lnSpc>
              <a:buFont typeface="+mj-lt"/>
              <a:buAutoNum type="arabicPeriod"/>
              <a:defRPr/>
            </a:pPr>
            <a:r>
              <a:rPr lang="en-US" sz="2800" b="0" dirty="0">
                <a:ea typeface="ＭＳ Ｐゴシック" charset="0"/>
              </a:rPr>
              <a:t>Control of employee health conditions; and</a:t>
            </a:r>
          </a:p>
          <a:p>
            <a:pPr marL="514350" indent="-514350" eaLnBrk="1" hangingPunct="1">
              <a:lnSpc>
                <a:spcPct val="80000"/>
              </a:lnSpc>
              <a:buFont typeface="+mj-lt"/>
              <a:buAutoNum type="arabicPeriod"/>
              <a:defRPr/>
            </a:pPr>
            <a:r>
              <a:rPr lang="en-US" sz="2800" b="0" dirty="0">
                <a:ea typeface="ＭＳ Ｐゴシック" charset="0"/>
              </a:rPr>
              <a:t>Exclusion of pests from the food plant.</a:t>
            </a:r>
          </a:p>
          <a:p>
            <a:pPr marL="514350" indent="-514350" eaLnBrk="1" hangingPunct="1">
              <a:lnSpc>
                <a:spcPct val="80000"/>
              </a:lnSpc>
              <a:buFont typeface="+mj-lt"/>
              <a:buAutoNum type="arabicPeriod"/>
              <a:defRPr/>
            </a:pPr>
            <a:endParaRPr lang="en-US" sz="2800" dirty="0">
              <a:latin typeface="Arial" charset="0"/>
              <a:ea typeface="ＭＳ Ｐゴシック" charset="0"/>
            </a:endParaRPr>
          </a:p>
        </p:txBody>
      </p:sp>
      <p:sp>
        <p:nvSpPr>
          <p:cNvPr id="3" name="Slide Number Placeholder 2">
            <a:extLst>
              <a:ext uri="{FF2B5EF4-FFF2-40B4-BE49-F238E27FC236}">
                <a16:creationId xmlns:a16="http://schemas.microsoft.com/office/drawing/2014/main" id="{49F34D36-A6BA-4E72-A1C3-E5FB81BBF046}"/>
              </a:ext>
            </a:extLst>
          </p:cNvPr>
          <p:cNvSpPr>
            <a:spLocks noGrp="1"/>
          </p:cNvSpPr>
          <p:nvPr>
            <p:ph type="sldNum" sz="quarter" idx="12"/>
          </p:nvPr>
        </p:nvSpPr>
        <p:spPr/>
        <p:txBody>
          <a:bodyPr/>
          <a:lstStyle/>
          <a:p>
            <a:fld id="{2D4FA31A-ABA5-4667-BACC-3489C0083671}" type="slidenum">
              <a:rPr lang="en-US" altLang="en-US" smtClean="0"/>
              <a:pPr/>
              <a:t>13</a:t>
            </a:fld>
            <a:endParaRPr lang="en-US" altLang="en-US" dirty="0"/>
          </a:p>
        </p:txBody>
      </p:sp>
      <p:sp>
        <p:nvSpPr>
          <p:cNvPr id="2" name="Rounded Rectangle 22">
            <a:extLst>
              <a:ext uri="{FF2B5EF4-FFF2-40B4-BE49-F238E27FC236}">
                <a16:creationId xmlns:a16="http://schemas.microsoft.com/office/drawing/2014/main" id="{61FB5401-400A-36E2-177D-9A386E004987}"/>
              </a:ext>
            </a:extLst>
          </p:cNvPr>
          <p:cNvSpPr/>
          <p:nvPr/>
        </p:nvSpPr>
        <p:spPr bwMode="auto">
          <a:xfrm>
            <a:off x="10013074" y="6131050"/>
            <a:ext cx="1068551"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AD1-8</a:t>
            </a:r>
          </a:p>
        </p:txBody>
      </p:sp>
      <p:grpSp>
        <p:nvGrpSpPr>
          <p:cNvPr id="4" name="Group 2">
            <a:extLst>
              <a:ext uri="{FF2B5EF4-FFF2-40B4-BE49-F238E27FC236}">
                <a16:creationId xmlns:a16="http://schemas.microsoft.com/office/drawing/2014/main" id="{0CB2AC46-044E-A41B-18A7-CBF0A8349622}"/>
              </a:ext>
            </a:extLst>
          </p:cNvPr>
          <p:cNvGrpSpPr>
            <a:grpSpLocks/>
          </p:cNvGrpSpPr>
          <p:nvPr/>
        </p:nvGrpSpPr>
        <p:grpSpPr bwMode="auto">
          <a:xfrm>
            <a:off x="740605" y="491273"/>
            <a:ext cx="2103305" cy="526917"/>
            <a:chOff x="8001281" y="1940705"/>
            <a:chExt cx="2514280" cy="526821"/>
          </a:xfrm>
        </p:grpSpPr>
        <p:sp>
          <p:nvSpPr>
            <p:cNvPr id="7" name="Rectangle: Rounded Corners 6">
              <a:extLst>
                <a:ext uri="{FF2B5EF4-FFF2-40B4-BE49-F238E27FC236}">
                  <a16:creationId xmlns:a16="http://schemas.microsoft.com/office/drawing/2014/main" id="{F9FB7F26-76EF-EC8F-A8F5-76E18407AE85}"/>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19">
              <a:extLst>
                <a:ext uri="{FF2B5EF4-FFF2-40B4-BE49-F238E27FC236}">
                  <a16:creationId xmlns:a16="http://schemas.microsoft.com/office/drawing/2014/main" id="{9FFB335A-BA7D-BB5A-740A-36F4A3316F8B}"/>
                </a:ext>
              </a:extLst>
            </p:cNvPr>
            <p:cNvSpPr txBox="1">
              <a:spLocks noChangeArrowheads="1"/>
            </p:cNvSpPr>
            <p:nvPr/>
          </p:nvSpPr>
          <p:spPr bwMode="auto">
            <a:xfrm>
              <a:off x="8135720" y="1944306"/>
              <a:ext cx="2204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 2: 17</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4E991F2-B0B3-4F57-A202-F63E35A886F3}"/>
              </a:ext>
            </a:extLst>
          </p:cNvPr>
          <p:cNvSpPr>
            <a:spLocks noGrp="1"/>
          </p:cNvSpPr>
          <p:nvPr>
            <p:ph type="title"/>
          </p:nvPr>
        </p:nvSpPr>
        <p:spPr>
          <a:xfrm>
            <a:off x="655018" y="216480"/>
            <a:ext cx="8691562" cy="685800"/>
          </a:xfrm>
        </p:spPr>
        <p:txBody>
          <a:bodyPr>
            <a:normAutofit fontScale="90000"/>
          </a:bodyPr>
          <a:lstStyle/>
          <a:p>
            <a:pPr algn="ctr" eaLnBrk="1" hangingPunct="1">
              <a:defRPr/>
            </a:pPr>
            <a:r>
              <a:rPr lang="en-US" altLang="en-US" sz="4400" dirty="0">
                <a:solidFill>
                  <a:srgbClr val="C00000"/>
                </a:solidFill>
              </a:rPr>
              <a:t>Sanitation Control Procedures (SCPs) </a:t>
            </a:r>
          </a:p>
        </p:txBody>
      </p:sp>
      <p:sp>
        <p:nvSpPr>
          <p:cNvPr id="30723" name="Rectangle 3">
            <a:extLst>
              <a:ext uri="{FF2B5EF4-FFF2-40B4-BE49-F238E27FC236}">
                <a16:creationId xmlns:a16="http://schemas.microsoft.com/office/drawing/2014/main" id="{1F0137D8-AD13-4625-BA7C-AD1A364F1C58}"/>
              </a:ext>
            </a:extLst>
          </p:cNvPr>
          <p:cNvSpPr>
            <a:spLocks noGrp="1" noChangeArrowheads="1"/>
          </p:cNvSpPr>
          <p:nvPr>
            <p:ph idx="1"/>
          </p:nvPr>
        </p:nvSpPr>
        <p:spPr>
          <a:xfrm>
            <a:off x="6879605" y="1245188"/>
            <a:ext cx="4933950" cy="1173441"/>
          </a:xfrm>
          <a:solidFill>
            <a:schemeClr val="bg1"/>
          </a:solidFill>
        </p:spPr>
        <p:txBody>
          <a:bodyPr>
            <a:normAutofit/>
          </a:bodyPr>
          <a:lstStyle/>
          <a:p>
            <a:pPr marL="0" indent="0" eaLnBrk="1" hangingPunct="1">
              <a:lnSpc>
                <a:spcPct val="80000"/>
              </a:lnSpc>
              <a:buNone/>
              <a:defRPr/>
            </a:pPr>
            <a:r>
              <a:rPr lang="en-US" altLang="en-US" sz="2800" dirty="0">
                <a:latin typeface="+mj-lt"/>
              </a:rPr>
              <a:t>Example of Written Sanitation Standard Operating Procedures (SSOPs) and Records</a:t>
            </a:r>
          </a:p>
        </p:txBody>
      </p:sp>
      <p:sp>
        <p:nvSpPr>
          <p:cNvPr id="2" name="Slide Number Placeholder 1">
            <a:extLst>
              <a:ext uri="{FF2B5EF4-FFF2-40B4-BE49-F238E27FC236}">
                <a16:creationId xmlns:a16="http://schemas.microsoft.com/office/drawing/2014/main" id="{864D5AE8-8DBC-488F-B172-F1F656F1A761}"/>
              </a:ext>
            </a:extLst>
          </p:cNvPr>
          <p:cNvSpPr>
            <a:spLocks noGrp="1"/>
          </p:cNvSpPr>
          <p:nvPr>
            <p:ph type="sldNum" sz="quarter" idx="12"/>
          </p:nvPr>
        </p:nvSpPr>
        <p:spPr/>
        <p:txBody>
          <a:bodyPr/>
          <a:lstStyle/>
          <a:p>
            <a:fld id="{2D4FA31A-ABA5-4667-BACC-3489C0083671}" type="slidenum">
              <a:rPr lang="en-US" altLang="en-US" smtClean="0"/>
              <a:pPr/>
              <a:t>14</a:t>
            </a:fld>
            <a:endParaRPr lang="en-US" altLang="en-US" dirty="0"/>
          </a:p>
        </p:txBody>
      </p:sp>
      <p:pic>
        <p:nvPicPr>
          <p:cNvPr id="36868" name="Picture 3">
            <a:extLst>
              <a:ext uri="{FF2B5EF4-FFF2-40B4-BE49-F238E27FC236}">
                <a16:creationId xmlns:a16="http://schemas.microsoft.com/office/drawing/2014/main" id="{92604ACD-29F0-0093-F606-37BC36588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388" y="2418629"/>
            <a:ext cx="50863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4">
            <a:extLst>
              <a:ext uri="{FF2B5EF4-FFF2-40B4-BE49-F238E27FC236}">
                <a16:creationId xmlns:a16="http://schemas.microsoft.com/office/drawing/2014/main" id="{D16F3264-3F22-4F4D-94B3-EFE6EA1D698A}"/>
              </a:ext>
            </a:extLst>
          </p:cNvPr>
          <p:cNvSpPr txBox="1">
            <a:spLocks noChangeArrowheads="1"/>
          </p:cNvSpPr>
          <p:nvPr/>
        </p:nvSpPr>
        <p:spPr bwMode="auto">
          <a:xfrm>
            <a:off x="993515" y="6144128"/>
            <a:ext cx="10011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defRPr/>
            </a:pPr>
            <a:r>
              <a:rPr lang="en-US" altLang="en-US" sz="2400" dirty="0">
                <a:solidFill>
                  <a:srgbClr val="0070C0"/>
                </a:solidFill>
                <a:latin typeface="+mn-lt"/>
                <a:ea typeface="MS PGothic"/>
              </a:rPr>
              <a:t>Source: Florida Sea Grant</a:t>
            </a:r>
            <a:r>
              <a:rPr lang="en-US" altLang="en-US" sz="2800" dirty="0">
                <a:solidFill>
                  <a:srgbClr val="0070C0"/>
                </a:solidFill>
                <a:latin typeface="+mn-lt"/>
                <a:ea typeface="MS PGothic"/>
              </a:rPr>
              <a:t> </a:t>
            </a:r>
            <a:r>
              <a:rPr lang="en-US" altLang="en-US" sz="2400" b="0" dirty="0">
                <a:solidFill>
                  <a:srgbClr val="0070C0"/>
                </a:solidFill>
                <a:latin typeface="+mn-lt"/>
                <a:ea typeface="MS PGothic"/>
              </a:rPr>
              <a:t>https://www.flseagrant.org/seafood/haccp/</a:t>
            </a:r>
          </a:p>
        </p:txBody>
      </p:sp>
      <p:pic>
        <p:nvPicPr>
          <p:cNvPr id="36870" name="Picture 4">
            <a:extLst>
              <a:ext uri="{FF2B5EF4-FFF2-40B4-BE49-F238E27FC236}">
                <a16:creationId xmlns:a16="http://schemas.microsoft.com/office/drawing/2014/main" id="{5040849A-9B5E-2D40-1518-CC67063720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620" y="1187098"/>
            <a:ext cx="2571750" cy="349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AD6B78-FFD6-401F-93B6-7D8F6A71130E}"/>
              </a:ext>
            </a:extLst>
          </p:cNvPr>
          <p:cNvSpPr txBox="1"/>
          <p:nvPr/>
        </p:nvSpPr>
        <p:spPr>
          <a:xfrm>
            <a:off x="1524000" y="2357593"/>
            <a:ext cx="1812925" cy="769938"/>
          </a:xfrm>
          <a:prstGeom prst="rect">
            <a:avLst/>
          </a:prstGeom>
          <a:solidFill>
            <a:schemeClr val="bg1">
              <a:lumMod val="95000"/>
            </a:schemeClr>
          </a:solidFill>
        </p:spPr>
        <p:txBody>
          <a:bodyPr>
            <a:spAutoFit/>
          </a:bodyPr>
          <a:lstStyle/>
          <a:p>
            <a:pPr algn="ctr">
              <a:defRPr/>
            </a:pPr>
            <a:r>
              <a:rPr lang="en-US" sz="2400" b="1" dirty="0">
                <a:solidFill>
                  <a:schemeClr val="tx2">
                    <a:lumMod val="75000"/>
                  </a:schemeClr>
                </a:solidFill>
              </a:rPr>
              <a:t>SCP </a:t>
            </a:r>
            <a:br>
              <a:rPr lang="en-US" sz="2400" b="1" dirty="0">
                <a:solidFill>
                  <a:schemeClr val="tx2">
                    <a:lumMod val="75000"/>
                  </a:schemeClr>
                </a:solidFill>
              </a:rPr>
            </a:br>
            <a:r>
              <a:rPr lang="en-US" sz="2000" b="1" dirty="0">
                <a:solidFill>
                  <a:schemeClr val="tx2">
                    <a:lumMod val="75000"/>
                  </a:schemeClr>
                </a:solidFill>
              </a:rPr>
              <a:t>Curriculum</a:t>
            </a:r>
            <a:endParaRPr lang="en-US" sz="2400" b="1" dirty="0">
              <a:solidFill>
                <a:schemeClr val="tx2">
                  <a:lumMod val="75000"/>
                </a:schemeClr>
              </a:solidFill>
            </a:endParaRPr>
          </a:p>
        </p:txBody>
      </p:sp>
      <p:grpSp>
        <p:nvGrpSpPr>
          <p:cNvPr id="36876" name="Group 2">
            <a:extLst>
              <a:ext uri="{FF2B5EF4-FFF2-40B4-BE49-F238E27FC236}">
                <a16:creationId xmlns:a16="http://schemas.microsoft.com/office/drawing/2014/main" id="{CCAA81F4-5337-BA21-38CE-25F1B4DB360A}"/>
              </a:ext>
            </a:extLst>
          </p:cNvPr>
          <p:cNvGrpSpPr>
            <a:grpSpLocks/>
          </p:cNvGrpSpPr>
          <p:nvPr/>
        </p:nvGrpSpPr>
        <p:grpSpPr bwMode="auto">
          <a:xfrm>
            <a:off x="3934120" y="5362861"/>
            <a:ext cx="2641600" cy="533400"/>
            <a:chOff x="7948900" y="1897851"/>
            <a:chExt cx="2641264" cy="533303"/>
          </a:xfrm>
        </p:grpSpPr>
        <p:sp>
          <p:nvSpPr>
            <p:cNvPr id="19" name="Rectangle: Rounded Corners 18">
              <a:extLst>
                <a:ext uri="{FF2B5EF4-FFF2-40B4-BE49-F238E27FC236}">
                  <a16:creationId xmlns:a16="http://schemas.microsoft.com/office/drawing/2014/main" id="{DFFB9031-B49D-4C3B-A289-92ED5D8D21FE}"/>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78" name="TextBox 19">
              <a:extLst>
                <a:ext uri="{FF2B5EF4-FFF2-40B4-BE49-F238E27FC236}">
                  <a16:creationId xmlns:a16="http://schemas.microsoft.com/office/drawing/2014/main" id="{A08868BA-E305-DFD7-A8B1-ABAEC7737B24}"/>
                </a:ext>
              </a:extLst>
            </p:cNvPr>
            <p:cNvSpPr txBox="1">
              <a:spLocks noChangeArrowheads="1"/>
            </p:cNvSpPr>
            <p:nvPr/>
          </p:nvSpPr>
          <p:spPr bwMode="auto">
            <a:xfrm>
              <a:off x="7948900" y="1897851"/>
              <a:ext cx="2641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 2: 30-40</a:t>
              </a:r>
            </a:p>
          </p:txBody>
        </p:sp>
      </p:grpSp>
      <p:grpSp>
        <p:nvGrpSpPr>
          <p:cNvPr id="22" name="Group 2">
            <a:extLst>
              <a:ext uri="{FF2B5EF4-FFF2-40B4-BE49-F238E27FC236}">
                <a16:creationId xmlns:a16="http://schemas.microsoft.com/office/drawing/2014/main" id="{C1B25AFB-67DA-A66B-6896-3F0550949534}"/>
              </a:ext>
            </a:extLst>
          </p:cNvPr>
          <p:cNvGrpSpPr>
            <a:grpSpLocks/>
          </p:cNvGrpSpPr>
          <p:nvPr/>
        </p:nvGrpSpPr>
        <p:grpSpPr bwMode="auto">
          <a:xfrm>
            <a:off x="3934120" y="4803122"/>
            <a:ext cx="2214138" cy="473447"/>
            <a:chOff x="7882388" y="1940705"/>
            <a:chExt cx="2641264" cy="490449"/>
          </a:xfrm>
        </p:grpSpPr>
        <p:sp>
          <p:nvSpPr>
            <p:cNvPr id="23" name="Rectangle: Rounded Corners 22">
              <a:extLst>
                <a:ext uri="{FF2B5EF4-FFF2-40B4-BE49-F238E27FC236}">
                  <a16:creationId xmlns:a16="http://schemas.microsoft.com/office/drawing/2014/main" id="{DA39794E-9D7C-892D-034F-88960DB6B2DC}"/>
                </a:ext>
              </a:extLst>
            </p:cNvPr>
            <p:cNvSpPr/>
            <p:nvPr/>
          </p:nvSpPr>
          <p:spPr>
            <a:xfrm>
              <a:off x="8001281"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9">
              <a:extLst>
                <a:ext uri="{FF2B5EF4-FFF2-40B4-BE49-F238E27FC236}">
                  <a16:creationId xmlns:a16="http://schemas.microsoft.com/office/drawing/2014/main" id="{41575AB0-7578-7462-0C70-11A948F186B9}"/>
                </a:ext>
              </a:extLst>
            </p:cNvPr>
            <p:cNvSpPr txBox="1">
              <a:spLocks noChangeArrowheads="1"/>
            </p:cNvSpPr>
            <p:nvPr/>
          </p:nvSpPr>
          <p:spPr bwMode="auto">
            <a:xfrm>
              <a:off x="7882388" y="1955609"/>
              <a:ext cx="2641264"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400" b="0" dirty="0">
                  <a:solidFill>
                    <a:schemeClr val="bg1"/>
                  </a:solidFill>
                  <a:latin typeface="Arial"/>
                  <a:ea typeface="MS PGothic"/>
                  <a:cs typeface="Arial"/>
                </a:rPr>
                <a:t>BLUE BOOK</a:t>
              </a:r>
              <a:endParaRPr lang="en-US" sz="2400" dirty="0">
                <a:solidFill>
                  <a:schemeClr val="bg1"/>
                </a:solidFill>
              </a:endParaRPr>
            </a:p>
          </p:txBody>
        </p:sp>
      </p:grpSp>
      <p:sp>
        <p:nvSpPr>
          <p:cNvPr id="30" name="Rectangle: Rounded Corners 29">
            <a:extLst>
              <a:ext uri="{FF2B5EF4-FFF2-40B4-BE49-F238E27FC236}">
                <a16:creationId xmlns:a16="http://schemas.microsoft.com/office/drawing/2014/main" id="{7AEC1805-4BD9-5A1A-7685-63B580CA4D8F}"/>
              </a:ext>
            </a:extLst>
          </p:cNvPr>
          <p:cNvSpPr/>
          <p:nvPr/>
        </p:nvSpPr>
        <p:spPr bwMode="auto">
          <a:xfrm>
            <a:off x="977770" y="4813452"/>
            <a:ext cx="2514600" cy="490538"/>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TextBox 16">
            <a:extLst>
              <a:ext uri="{FF2B5EF4-FFF2-40B4-BE49-F238E27FC236}">
                <a16:creationId xmlns:a16="http://schemas.microsoft.com/office/drawing/2014/main" id="{16C48DC7-5302-059D-5E1E-8A4498A58255}"/>
              </a:ext>
            </a:extLst>
          </p:cNvPr>
          <p:cNvSpPr txBox="1">
            <a:spLocks noChangeArrowheads="1"/>
          </p:cNvSpPr>
          <p:nvPr/>
        </p:nvSpPr>
        <p:spPr bwMode="auto">
          <a:xfrm>
            <a:off x="1091167" y="4843294"/>
            <a:ext cx="22878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400" dirty="0">
                <a:latin typeface="Arial"/>
                <a:ea typeface="MS PGothic"/>
                <a:cs typeface="Arial"/>
              </a:rPr>
              <a:t>GREEN BOOK</a:t>
            </a:r>
          </a:p>
        </p:txBody>
      </p:sp>
      <p:pic>
        <p:nvPicPr>
          <p:cNvPr id="10" name="Picture 2">
            <a:extLst>
              <a:ext uri="{FF2B5EF4-FFF2-40B4-BE49-F238E27FC236}">
                <a16:creationId xmlns:a16="http://schemas.microsoft.com/office/drawing/2014/main" id="{2445E1E7-E765-93D4-7003-331181590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72" y="1166189"/>
            <a:ext cx="2641136" cy="35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1">
            <a:extLst>
              <a:ext uri="{FF2B5EF4-FFF2-40B4-BE49-F238E27FC236}">
                <a16:creationId xmlns:a16="http://schemas.microsoft.com/office/drawing/2014/main" id="{E919567F-345E-0232-CF27-9A2F26142B29}"/>
              </a:ext>
            </a:extLst>
          </p:cNvPr>
          <p:cNvSpPr txBox="1"/>
          <p:nvPr/>
        </p:nvSpPr>
        <p:spPr>
          <a:xfrm>
            <a:off x="3764136" y="2253865"/>
            <a:ext cx="2473325" cy="400050"/>
          </a:xfrm>
          <a:prstGeom prst="rect">
            <a:avLst/>
          </a:prstGeom>
          <a:solidFill>
            <a:schemeClr val="bg1">
              <a:lumMod val="95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000" b="1" dirty="0">
                <a:solidFill>
                  <a:schemeClr val="tx2">
                    <a:lumMod val="75000"/>
                  </a:schemeClr>
                </a:solidFill>
              </a:rPr>
              <a:t>SHA Curriculum</a:t>
            </a:r>
          </a:p>
        </p:txBody>
      </p:sp>
      <p:sp>
        <p:nvSpPr>
          <p:cNvPr id="21" name="Rectangle: Rounded Corners 20">
            <a:extLst>
              <a:ext uri="{FF2B5EF4-FFF2-40B4-BE49-F238E27FC236}">
                <a16:creationId xmlns:a16="http://schemas.microsoft.com/office/drawing/2014/main" id="{C5D1F627-BC2E-4C46-C61A-82116E538E57}"/>
              </a:ext>
            </a:extLst>
          </p:cNvPr>
          <p:cNvSpPr/>
          <p:nvPr/>
        </p:nvSpPr>
        <p:spPr bwMode="auto">
          <a:xfrm>
            <a:off x="664118" y="5431494"/>
            <a:ext cx="3034990" cy="509123"/>
          </a:xfrm>
          <a:prstGeom prst="roundRect">
            <a:avLst/>
          </a:prstGeom>
          <a:solidFill>
            <a:srgbClr val="36E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TextBox 16">
            <a:extLst>
              <a:ext uri="{FF2B5EF4-FFF2-40B4-BE49-F238E27FC236}">
                <a16:creationId xmlns:a16="http://schemas.microsoft.com/office/drawing/2014/main" id="{891F4CD2-F1C7-2BE5-63E7-1C16B2C6C880}"/>
              </a:ext>
            </a:extLst>
          </p:cNvPr>
          <p:cNvSpPr txBox="1">
            <a:spLocks noChangeArrowheads="1"/>
          </p:cNvSpPr>
          <p:nvPr/>
        </p:nvSpPr>
        <p:spPr bwMode="auto">
          <a:xfrm>
            <a:off x="664118" y="5474864"/>
            <a:ext cx="3625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2400" dirty="0">
                <a:latin typeface="Arial"/>
                <a:ea typeface="MS PGothic"/>
                <a:cs typeface="Arial"/>
              </a:rPr>
              <a:t>SSOP-4 to SSOP-16</a:t>
            </a:r>
          </a:p>
        </p:txBody>
      </p:sp>
      <p:sp>
        <p:nvSpPr>
          <p:cNvPr id="26" name="Rectangle: Rounded Corners 25">
            <a:extLst>
              <a:ext uri="{FF2B5EF4-FFF2-40B4-BE49-F238E27FC236}">
                <a16:creationId xmlns:a16="http://schemas.microsoft.com/office/drawing/2014/main" id="{7F7897C5-671F-4722-B5F7-96B19C28EDCE}"/>
              </a:ext>
            </a:extLst>
          </p:cNvPr>
          <p:cNvSpPr/>
          <p:nvPr/>
        </p:nvSpPr>
        <p:spPr bwMode="auto">
          <a:xfrm>
            <a:off x="3986506" y="5408130"/>
            <a:ext cx="2514601" cy="461665"/>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CA59BED-3016-439F-87FA-55075B58DEBE}"/>
              </a:ext>
            </a:extLst>
          </p:cNvPr>
          <p:cNvSpPr>
            <a:spLocks noGrp="1"/>
          </p:cNvSpPr>
          <p:nvPr>
            <p:ph type="title"/>
          </p:nvPr>
        </p:nvSpPr>
        <p:spPr>
          <a:xfrm>
            <a:off x="2093913" y="454025"/>
            <a:ext cx="8691562" cy="685800"/>
          </a:xfrm>
        </p:spPr>
        <p:txBody>
          <a:bodyPr>
            <a:normAutofit fontScale="90000"/>
          </a:bodyPr>
          <a:lstStyle/>
          <a:p>
            <a:pPr algn="ctr" eaLnBrk="1" hangingPunct="1">
              <a:defRPr/>
            </a:pPr>
            <a:r>
              <a:rPr lang="en-US" altLang="en-US" sz="4400" dirty="0">
                <a:solidFill>
                  <a:srgbClr val="C00000"/>
                </a:solidFill>
              </a:rPr>
              <a:t>Good Manufacturing Practices (GMPs) </a:t>
            </a:r>
          </a:p>
        </p:txBody>
      </p:sp>
      <p:sp>
        <p:nvSpPr>
          <p:cNvPr id="38915" name="Rectangle 3">
            <a:extLst>
              <a:ext uri="{FF2B5EF4-FFF2-40B4-BE49-F238E27FC236}">
                <a16:creationId xmlns:a16="http://schemas.microsoft.com/office/drawing/2014/main" id="{03F8CB05-605B-E9C9-BF00-59FF02832F39}"/>
              </a:ext>
            </a:extLst>
          </p:cNvPr>
          <p:cNvSpPr>
            <a:spLocks noGrp="1"/>
          </p:cNvSpPr>
          <p:nvPr>
            <p:ph idx="1"/>
          </p:nvPr>
        </p:nvSpPr>
        <p:spPr>
          <a:xfrm>
            <a:off x="5124450" y="1462088"/>
            <a:ext cx="6076950" cy="2614612"/>
          </a:xfrm>
        </p:spPr>
        <p:txBody>
          <a:bodyPr/>
          <a:lstStyle/>
          <a:p>
            <a:pPr marL="0" indent="0" eaLnBrk="1" hangingPunct="1">
              <a:lnSpc>
                <a:spcPct val="80000"/>
              </a:lnSpc>
              <a:buNone/>
            </a:pPr>
            <a:br>
              <a:rPr lang="en-US" altLang="en-US" dirty="0">
                <a:latin typeface="Arial" panose="020B0604020202020204" pitchFamily="34" charset="0"/>
              </a:rPr>
            </a:br>
            <a:r>
              <a:rPr lang="en-US" altLang="en-US" sz="2800" dirty="0"/>
              <a:t>The new current GMPs (21 CFR Part 117 Subpart B) introduced additional requirements for all seafood processors:</a:t>
            </a:r>
          </a:p>
          <a:p>
            <a:pPr marL="0" indent="0" eaLnBrk="1" hangingPunct="1">
              <a:lnSpc>
                <a:spcPct val="80000"/>
              </a:lnSpc>
              <a:buFont typeface="Arial" panose="020B0604020202020204" pitchFamily="34" charset="0"/>
              <a:buNone/>
            </a:pPr>
            <a:endParaRPr lang="en-US" altLang="en-US" sz="2400" dirty="0">
              <a:latin typeface="Arial" panose="020B0604020202020204" pitchFamily="34" charset="0"/>
            </a:endParaRPr>
          </a:p>
          <a:p>
            <a:pPr marL="0" indent="0" eaLnBrk="1" hangingPunct="1">
              <a:lnSpc>
                <a:spcPct val="80000"/>
              </a:lnSpc>
              <a:buFont typeface="Arial" panose="020B0604020202020204" pitchFamily="34" charset="0"/>
              <a:buNone/>
            </a:pPr>
            <a:endParaRPr lang="en-US" altLang="en-US" sz="2400" dirty="0">
              <a:latin typeface="Arial" panose="020B0604020202020204" pitchFamily="34" charset="0"/>
            </a:endParaRPr>
          </a:p>
          <a:p>
            <a:pPr marL="0" indent="0" eaLnBrk="1" hangingPunct="1">
              <a:lnSpc>
                <a:spcPct val="80000"/>
              </a:lnSpc>
              <a:buFont typeface="Arial" panose="020B0604020202020204" pitchFamily="34" charset="0"/>
              <a:buNone/>
            </a:pPr>
            <a:endParaRPr lang="en-US" altLang="en-US" sz="2800" dirty="0">
              <a:latin typeface="Arial" panose="020B0604020202020204" pitchFamily="34" charset="0"/>
            </a:endParaRPr>
          </a:p>
        </p:txBody>
      </p:sp>
      <p:sp>
        <p:nvSpPr>
          <p:cNvPr id="2" name="Slide Number Placeholder 1">
            <a:extLst>
              <a:ext uri="{FF2B5EF4-FFF2-40B4-BE49-F238E27FC236}">
                <a16:creationId xmlns:a16="http://schemas.microsoft.com/office/drawing/2014/main" id="{9A953241-23A2-41D6-BB02-F97F57CDCFC7}"/>
              </a:ext>
            </a:extLst>
          </p:cNvPr>
          <p:cNvSpPr>
            <a:spLocks noGrp="1"/>
          </p:cNvSpPr>
          <p:nvPr>
            <p:ph type="sldNum" sz="quarter" idx="12"/>
          </p:nvPr>
        </p:nvSpPr>
        <p:spPr/>
        <p:txBody>
          <a:bodyPr/>
          <a:lstStyle/>
          <a:p>
            <a:fld id="{2D4FA31A-ABA5-4667-BACC-3489C0083671}" type="slidenum">
              <a:rPr lang="en-US" altLang="en-US" smtClean="0"/>
              <a:pPr/>
              <a:t>15</a:t>
            </a:fld>
            <a:endParaRPr lang="en-US" altLang="en-US" dirty="0"/>
          </a:p>
        </p:txBody>
      </p:sp>
      <p:sp>
        <p:nvSpPr>
          <p:cNvPr id="34821" name="TextBox 1">
            <a:extLst>
              <a:ext uri="{FF2B5EF4-FFF2-40B4-BE49-F238E27FC236}">
                <a16:creationId xmlns:a16="http://schemas.microsoft.com/office/drawing/2014/main" id="{8391F3C9-E140-4B1A-9CD0-7B0464377FC2}"/>
              </a:ext>
            </a:extLst>
          </p:cNvPr>
          <p:cNvSpPr txBox="1">
            <a:spLocks noChangeArrowheads="1"/>
          </p:cNvSpPr>
          <p:nvPr/>
        </p:nvSpPr>
        <p:spPr bwMode="auto">
          <a:xfrm>
            <a:off x="1201738" y="4572000"/>
            <a:ext cx="1091406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285750" indent="-28575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 typeface="Wingdings" panose="05000000000000000000" pitchFamily="2" charset="2"/>
              <a:buChar char="§"/>
              <a:defRPr/>
            </a:pPr>
            <a:r>
              <a:rPr lang="en-US" altLang="en-US" sz="2800" b="0" dirty="0">
                <a:latin typeface="+mn-lt"/>
                <a:ea typeface="MS PGothic"/>
              </a:rPr>
              <a:t>Seafood processors are required to assess and record any necessary </a:t>
            </a:r>
            <a:br>
              <a:rPr lang="en-US" altLang="en-US" sz="2800" b="0" dirty="0">
                <a:latin typeface="+mn-lt"/>
              </a:rPr>
            </a:br>
            <a:r>
              <a:rPr lang="en-US" altLang="en-US" sz="2800" b="0" dirty="0">
                <a:latin typeface="+mn-lt"/>
                <a:ea typeface="MS PGothic"/>
              </a:rPr>
              <a:t>SCP controls to prevent </a:t>
            </a:r>
            <a:r>
              <a:rPr lang="en-US" altLang="en-US" sz="2800" u="sng" dirty="0">
                <a:solidFill>
                  <a:srgbClr val="C00000"/>
                </a:solidFill>
                <a:latin typeface="+mn-lt"/>
                <a:ea typeface="MS PGothic"/>
              </a:rPr>
              <a:t>cross-contact</a:t>
            </a:r>
            <a:r>
              <a:rPr lang="en-US" altLang="en-US" sz="2800" b="0" dirty="0">
                <a:latin typeface="+mn-lt"/>
                <a:ea typeface="MS PGothic"/>
              </a:rPr>
              <a:t> resulting in </a:t>
            </a:r>
            <a:r>
              <a:rPr lang="en-US" altLang="en-US" sz="2800" u="sng" dirty="0">
                <a:solidFill>
                  <a:srgbClr val="C00000"/>
                </a:solidFill>
                <a:latin typeface="+mn-lt"/>
                <a:ea typeface="MS PGothic"/>
              </a:rPr>
              <a:t>‘</a:t>
            </a:r>
            <a:r>
              <a:rPr lang="en-US" altLang="en-US" sz="2800" i="1" u="sng" dirty="0">
                <a:solidFill>
                  <a:srgbClr val="C00000"/>
                </a:solidFill>
                <a:latin typeface="+mn-lt"/>
                <a:ea typeface="MS PGothic"/>
              </a:rPr>
              <a:t>unintended allergen presence</a:t>
            </a:r>
            <a:r>
              <a:rPr lang="en-US" altLang="en-US" sz="2800" u="sng" dirty="0">
                <a:solidFill>
                  <a:srgbClr val="C00000"/>
                </a:solidFill>
                <a:latin typeface="+mn-lt"/>
                <a:ea typeface="MS PGothic"/>
              </a:rPr>
              <a:t>’</a:t>
            </a:r>
            <a:r>
              <a:rPr lang="en-US" altLang="en-US" sz="2800" dirty="0">
                <a:solidFill>
                  <a:srgbClr val="C00000"/>
                </a:solidFill>
                <a:latin typeface="+mn-lt"/>
                <a:ea typeface="MS PGothic"/>
              </a:rPr>
              <a:t> </a:t>
            </a:r>
            <a:br>
              <a:rPr lang="en-US" altLang="en-US" sz="2800" dirty="0">
                <a:latin typeface="+mn-lt"/>
                <a:ea typeface="MS PGothic"/>
              </a:rPr>
            </a:br>
            <a:r>
              <a:rPr lang="en-US" altLang="en-US" sz="1400" b="0" dirty="0">
                <a:latin typeface="+mn-lt"/>
                <a:ea typeface="MS PGothic"/>
              </a:rPr>
              <a:t> </a:t>
            </a:r>
            <a:endParaRPr lang="en-US" altLang="en-US" sz="1400" b="0" dirty="0">
              <a:latin typeface="+mn-lt"/>
              <a:cs typeface="Calibri"/>
            </a:endParaRPr>
          </a:p>
        </p:txBody>
      </p:sp>
      <p:grpSp>
        <p:nvGrpSpPr>
          <p:cNvPr id="38917" name="Group 3">
            <a:extLst>
              <a:ext uri="{FF2B5EF4-FFF2-40B4-BE49-F238E27FC236}">
                <a16:creationId xmlns:a16="http://schemas.microsoft.com/office/drawing/2014/main" id="{8A7BBD3F-F24E-6F4D-5359-2D961DB649AC}"/>
              </a:ext>
            </a:extLst>
          </p:cNvPr>
          <p:cNvGrpSpPr>
            <a:grpSpLocks/>
          </p:cNvGrpSpPr>
          <p:nvPr/>
        </p:nvGrpSpPr>
        <p:grpSpPr bwMode="auto">
          <a:xfrm>
            <a:off x="1201738" y="1258888"/>
            <a:ext cx="3581400" cy="3035300"/>
            <a:chOff x="4857750" y="2345055"/>
            <a:chExt cx="2476500" cy="2167890"/>
          </a:xfrm>
        </p:grpSpPr>
        <p:sp>
          <p:nvSpPr>
            <p:cNvPr id="13" name="Isosceles Triangle 12">
              <a:extLst>
                <a:ext uri="{FF2B5EF4-FFF2-40B4-BE49-F238E27FC236}">
                  <a16:creationId xmlns:a16="http://schemas.microsoft.com/office/drawing/2014/main" id="{DE070B64-3BE6-47EF-95F8-4BA778A1E3DB}"/>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5" name="Straight Connector 14">
              <a:extLst>
                <a:ext uri="{FF2B5EF4-FFF2-40B4-BE49-F238E27FC236}">
                  <a16:creationId xmlns:a16="http://schemas.microsoft.com/office/drawing/2014/main" id="{0A6AE4E6-1445-4C20-B026-12A39067FF58}"/>
                </a:ext>
              </a:extLst>
            </p:cNvPr>
            <p:cNvCxnSpPr/>
            <p:nvPr/>
          </p:nvCxnSpPr>
          <p:spPr>
            <a:xfrm flipV="1">
              <a:off x="5161823" y="3967571"/>
              <a:ext cx="1849691" cy="7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C82ED9-F930-4264-BF8D-0852DD6E17B5}"/>
                </a:ext>
              </a:extLst>
            </p:cNvPr>
            <p:cNvCxnSpPr>
              <a:stCxn id="13" idx="1"/>
              <a:endCxn id="13" idx="5"/>
            </p:cNvCxnSpPr>
            <p:nvPr/>
          </p:nvCxnSpPr>
          <p:spPr>
            <a:xfrm>
              <a:off x="5476875" y="3430133"/>
              <a:ext cx="1238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924" name="TextBox 7">
              <a:extLst>
                <a:ext uri="{FF2B5EF4-FFF2-40B4-BE49-F238E27FC236}">
                  <a16:creationId xmlns:a16="http://schemas.microsoft.com/office/drawing/2014/main" id="{1C2C957F-847A-C73E-E92D-02E5B1E8A3D1}"/>
                </a:ext>
              </a:extLst>
            </p:cNvPr>
            <p:cNvSpPr txBox="1">
              <a:spLocks noChangeArrowheads="1"/>
            </p:cNvSpPr>
            <p:nvPr/>
          </p:nvSpPr>
          <p:spPr bwMode="auto">
            <a:xfrm>
              <a:off x="5593080" y="3028890"/>
              <a:ext cx="1005840" cy="3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latin typeface="Arial" panose="020B0604020202020204" pitchFamily="34" charset="0"/>
                </a:rPr>
                <a:t>HACCP</a:t>
              </a:r>
            </a:p>
          </p:txBody>
        </p:sp>
        <p:sp>
          <p:nvSpPr>
            <p:cNvPr id="38925" name="TextBox 8">
              <a:extLst>
                <a:ext uri="{FF2B5EF4-FFF2-40B4-BE49-F238E27FC236}">
                  <a16:creationId xmlns:a16="http://schemas.microsoft.com/office/drawing/2014/main" id="{1021D07C-0324-A53F-6E61-565404B41DB3}"/>
                </a:ext>
              </a:extLst>
            </p:cNvPr>
            <p:cNvSpPr txBox="1">
              <a:spLocks noChangeArrowheads="1"/>
            </p:cNvSpPr>
            <p:nvPr/>
          </p:nvSpPr>
          <p:spPr bwMode="auto">
            <a:xfrm>
              <a:off x="5593080" y="3528290"/>
              <a:ext cx="1005840"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latin typeface="Arial"/>
                  <a:ea typeface="MS PGothic"/>
                  <a:cs typeface="Arial"/>
                </a:rPr>
                <a:t>SCPs</a:t>
              </a:r>
              <a:endParaRPr lang="en-US" altLang="en-US" sz="2800" b="0" dirty="0">
                <a:latin typeface="Arial" panose="020B0604020202020204" pitchFamily="34" charset="0"/>
              </a:endParaRPr>
            </a:p>
          </p:txBody>
        </p:sp>
        <p:sp>
          <p:nvSpPr>
            <p:cNvPr id="38926" name="TextBox 9">
              <a:extLst>
                <a:ext uri="{FF2B5EF4-FFF2-40B4-BE49-F238E27FC236}">
                  <a16:creationId xmlns:a16="http://schemas.microsoft.com/office/drawing/2014/main" id="{00477941-8A16-4EBA-2041-353BFFEBEE46}"/>
                </a:ext>
              </a:extLst>
            </p:cNvPr>
            <p:cNvSpPr txBox="1">
              <a:spLocks noChangeArrowheads="1"/>
            </p:cNvSpPr>
            <p:nvPr/>
          </p:nvSpPr>
          <p:spPr bwMode="auto">
            <a:xfrm>
              <a:off x="5238750" y="4059348"/>
              <a:ext cx="1714499"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rgbClr val="C00000"/>
                  </a:solidFill>
                  <a:latin typeface="Arial"/>
                  <a:ea typeface="MS PGothic"/>
                  <a:cs typeface="Arial"/>
                </a:rPr>
                <a:t>GMPs 117</a:t>
              </a:r>
            </a:p>
          </p:txBody>
        </p:sp>
      </p:grpSp>
      <p:grpSp>
        <p:nvGrpSpPr>
          <p:cNvPr id="38918" name="Group 2">
            <a:extLst>
              <a:ext uri="{FF2B5EF4-FFF2-40B4-BE49-F238E27FC236}">
                <a16:creationId xmlns:a16="http://schemas.microsoft.com/office/drawing/2014/main" id="{9AB74789-D77B-0DFD-0C86-04F85D370ACD}"/>
              </a:ext>
            </a:extLst>
          </p:cNvPr>
          <p:cNvGrpSpPr>
            <a:grpSpLocks/>
          </p:cNvGrpSpPr>
          <p:nvPr/>
        </p:nvGrpSpPr>
        <p:grpSpPr bwMode="auto">
          <a:xfrm>
            <a:off x="6826249" y="2917965"/>
            <a:ext cx="2517775" cy="522288"/>
            <a:chOff x="7405688" y="2688198"/>
            <a:chExt cx="2517998" cy="523315"/>
          </a:xfrm>
        </p:grpSpPr>
        <p:sp>
          <p:nvSpPr>
            <p:cNvPr id="21" name="Rectangle: Rounded Corners 20">
              <a:extLst>
                <a:ext uri="{FF2B5EF4-FFF2-40B4-BE49-F238E27FC236}">
                  <a16:creationId xmlns:a16="http://schemas.microsoft.com/office/drawing/2014/main" id="{4509AA9D-4999-4211-B1E4-7D734004E22C}"/>
                </a:ext>
              </a:extLst>
            </p:cNvPr>
            <p:cNvSpPr/>
            <p:nvPr/>
          </p:nvSpPr>
          <p:spPr bwMode="auto">
            <a:xfrm>
              <a:off x="7672412" y="2721602"/>
              <a:ext cx="1984551" cy="4899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920" name="TextBox 21">
              <a:extLst>
                <a:ext uri="{FF2B5EF4-FFF2-40B4-BE49-F238E27FC236}">
                  <a16:creationId xmlns:a16="http://schemas.microsoft.com/office/drawing/2014/main" id="{5D3C0FCC-39C2-1886-8E72-94CBF73226B0}"/>
                </a:ext>
              </a:extLst>
            </p:cNvPr>
            <p:cNvSpPr txBox="1">
              <a:spLocks noChangeArrowheads="1"/>
            </p:cNvSpPr>
            <p:nvPr/>
          </p:nvSpPr>
          <p:spPr bwMode="auto">
            <a:xfrm>
              <a:off x="7405688" y="2688198"/>
              <a:ext cx="2517998" cy="5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panose="020B0604020202020204" pitchFamily="34" charset="0"/>
                </a:rPr>
                <a:t>Appendix 3</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88571BD-1BAF-4101-A4D0-846F50B97749}"/>
              </a:ext>
            </a:extLst>
          </p:cNvPr>
          <p:cNvSpPr>
            <a:spLocks noGrp="1"/>
          </p:cNvSpPr>
          <p:nvPr>
            <p:ph type="title"/>
          </p:nvPr>
        </p:nvSpPr>
        <p:spPr>
          <a:xfrm>
            <a:off x="1343609" y="412296"/>
            <a:ext cx="10060052" cy="685800"/>
          </a:xfrm>
        </p:spPr>
        <p:txBody>
          <a:bodyPr>
            <a:normAutofit fontScale="90000"/>
          </a:bodyPr>
          <a:lstStyle/>
          <a:p>
            <a:pPr algn="ctr">
              <a:defRPr/>
            </a:pPr>
            <a:r>
              <a:rPr lang="en-US" sz="4400" dirty="0">
                <a:solidFill>
                  <a:srgbClr val="C00000"/>
                </a:solidFill>
                <a:ea typeface="+mj-lt"/>
                <a:cs typeface="+mj-lt"/>
              </a:rPr>
              <a:t>21 CFR Part 117 Subpart A: General Provisions</a:t>
            </a:r>
            <a:endParaRPr lang="en-US" sz="4400" dirty="0">
              <a:ea typeface="+mj-lt"/>
              <a:cs typeface="+mj-lt"/>
            </a:endParaRPr>
          </a:p>
        </p:txBody>
      </p:sp>
      <p:sp>
        <p:nvSpPr>
          <p:cNvPr id="10243" name="Rectangle 3">
            <a:extLst>
              <a:ext uri="{FF2B5EF4-FFF2-40B4-BE49-F238E27FC236}">
                <a16:creationId xmlns:a16="http://schemas.microsoft.com/office/drawing/2014/main" id="{206A9587-B557-43B9-BC32-197CF4224C5A}"/>
              </a:ext>
            </a:extLst>
          </p:cNvPr>
          <p:cNvSpPr>
            <a:spLocks noGrp="1" noChangeArrowheads="1"/>
          </p:cNvSpPr>
          <p:nvPr>
            <p:ph idx="1"/>
          </p:nvPr>
        </p:nvSpPr>
        <p:spPr>
          <a:xfrm>
            <a:off x="6248400" y="2590800"/>
            <a:ext cx="5418138" cy="3373438"/>
          </a:xfrm>
        </p:spPr>
        <p:txBody>
          <a:bodyPr rtlCol="0">
            <a:normAutofit lnSpcReduction="10000"/>
          </a:bodyPr>
          <a:lstStyle/>
          <a:p>
            <a:pPr eaLnBrk="1" fontAlgn="auto" hangingPunct="1">
              <a:lnSpc>
                <a:spcPct val="80000"/>
              </a:lnSpc>
              <a:spcAft>
                <a:spcPts val="0"/>
              </a:spcAft>
              <a:buFont typeface="Wingdings" panose="05000000000000000000" pitchFamily="2" charset="2"/>
              <a:buChar char="§"/>
              <a:defRPr/>
            </a:pPr>
            <a:r>
              <a:rPr lang="en-US" sz="2800" b="0" dirty="0"/>
              <a:t>Records for additional training are required for all workers in the processing operations</a:t>
            </a:r>
          </a:p>
          <a:p>
            <a:pPr eaLnBrk="1" fontAlgn="auto" hangingPunct="1">
              <a:lnSpc>
                <a:spcPct val="80000"/>
              </a:lnSpc>
              <a:spcAft>
                <a:spcPts val="0"/>
              </a:spcAft>
              <a:buFont typeface="Wingdings" panose="05000000000000000000" pitchFamily="2" charset="2"/>
              <a:buChar char="§"/>
              <a:defRPr/>
            </a:pPr>
            <a:endParaRPr lang="en-US" sz="2800" b="0" dirty="0"/>
          </a:p>
          <a:p>
            <a:pPr eaLnBrk="1" fontAlgn="auto" hangingPunct="1">
              <a:lnSpc>
                <a:spcPct val="80000"/>
              </a:lnSpc>
              <a:spcAft>
                <a:spcPts val="0"/>
              </a:spcAft>
              <a:buFont typeface="Wingdings" panose="05000000000000000000" pitchFamily="2" charset="2"/>
              <a:buChar char="§"/>
              <a:defRPr/>
            </a:pPr>
            <a:r>
              <a:rPr lang="en-US" altLang="en-US" sz="2800" b="0" dirty="0"/>
              <a:t>There are no prescribed courses and performance remains the primary measure for effective training, but </a:t>
            </a:r>
            <a:r>
              <a:rPr lang="en-US" altLang="en-US" sz="2800" b="0" dirty="0">
                <a:solidFill>
                  <a:srgbClr val="C00000"/>
                </a:solidFill>
              </a:rPr>
              <a:t>training records are mandatory </a:t>
            </a:r>
          </a:p>
          <a:p>
            <a:pPr marL="0" indent="0" eaLnBrk="1" fontAlgn="auto" hangingPunct="1">
              <a:lnSpc>
                <a:spcPct val="80000"/>
              </a:lnSpc>
              <a:spcAft>
                <a:spcPts val="0"/>
              </a:spcAft>
              <a:buFont typeface="Arial" panose="020B0604020202020204" pitchFamily="34" charset="0"/>
              <a:buNone/>
              <a:defRPr/>
            </a:pPr>
            <a:endParaRPr lang="en-US" sz="2400" dirty="0">
              <a:latin typeface="Arial" charset="0"/>
            </a:endParaRPr>
          </a:p>
          <a:p>
            <a:pPr marL="0" indent="0" eaLnBrk="1" fontAlgn="auto" hangingPunct="1">
              <a:lnSpc>
                <a:spcPct val="80000"/>
              </a:lnSpc>
              <a:spcAft>
                <a:spcPts val="0"/>
              </a:spcAft>
              <a:buFont typeface="Arial" panose="020B0604020202020204" pitchFamily="34" charset="0"/>
              <a:buNone/>
              <a:defRPr/>
            </a:pPr>
            <a:endParaRPr lang="en-US" sz="2400" dirty="0">
              <a:latin typeface="Arial" charset="0"/>
            </a:endParaRPr>
          </a:p>
          <a:p>
            <a:pPr marL="514350" indent="-514350" eaLnBrk="1" fontAlgn="auto" hangingPunct="1">
              <a:lnSpc>
                <a:spcPct val="80000"/>
              </a:lnSpc>
              <a:spcAft>
                <a:spcPts val="0"/>
              </a:spcAft>
              <a:buFont typeface="+mj-lt"/>
              <a:buAutoNum type="arabicPeriod"/>
              <a:defRPr/>
            </a:pPr>
            <a:endParaRPr lang="en-US" sz="2800" dirty="0">
              <a:latin typeface="Arial" charset="0"/>
            </a:endParaRPr>
          </a:p>
        </p:txBody>
      </p:sp>
      <p:sp>
        <p:nvSpPr>
          <p:cNvPr id="2" name="Slide Number Placeholder 1">
            <a:extLst>
              <a:ext uri="{FF2B5EF4-FFF2-40B4-BE49-F238E27FC236}">
                <a16:creationId xmlns:a16="http://schemas.microsoft.com/office/drawing/2014/main" id="{2F880F45-93D7-4DDB-AC1E-8F1C2299C3F8}"/>
              </a:ext>
            </a:extLst>
          </p:cNvPr>
          <p:cNvSpPr>
            <a:spLocks noGrp="1"/>
          </p:cNvSpPr>
          <p:nvPr>
            <p:ph type="sldNum" sz="quarter" idx="12"/>
          </p:nvPr>
        </p:nvSpPr>
        <p:spPr/>
        <p:txBody>
          <a:bodyPr/>
          <a:lstStyle/>
          <a:p>
            <a:fld id="{2D4FA31A-ABA5-4667-BACC-3489C0083671}" type="slidenum">
              <a:rPr lang="en-US" altLang="en-US" smtClean="0"/>
              <a:pPr/>
              <a:t>16</a:t>
            </a:fld>
            <a:endParaRPr lang="en-US" altLang="en-US" dirty="0"/>
          </a:p>
        </p:txBody>
      </p:sp>
      <p:pic>
        <p:nvPicPr>
          <p:cNvPr id="40964" name="Picture 2">
            <a:extLst>
              <a:ext uri="{FF2B5EF4-FFF2-40B4-BE49-F238E27FC236}">
                <a16:creationId xmlns:a16="http://schemas.microsoft.com/office/drawing/2014/main" id="{36967B4A-34C5-5A86-BDB8-5CEF56AEC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878013"/>
            <a:ext cx="42608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0">
            <a:extLst>
              <a:ext uri="{FF2B5EF4-FFF2-40B4-BE49-F238E27FC236}">
                <a16:creationId xmlns:a16="http://schemas.microsoft.com/office/drawing/2014/main" id="{4C120303-7C37-4C51-9CED-7D32BA3BA5D1}"/>
              </a:ext>
            </a:extLst>
          </p:cNvPr>
          <p:cNvSpPr txBox="1">
            <a:spLocks noChangeArrowheads="1"/>
          </p:cNvSpPr>
          <p:nvPr/>
        </p:nvSpPr>
        <p:spPr bwMode="auto">
          <a:xfrm>
            <a:off x="6248400" y="1878013"/>
            <a:ext cx="4953000" cy="523875"/>
          </a:xfrm>
          <a:prstGeom prst="rect">
            <a:avLst/>
          </a:prstGeom>
          <a:noFill/>
          <a:ln>
            <a:noFill/>
          </a:ln>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defRPr/>
            </a:pPr>
            <a:r>
              <a:rPr lang="en-US" altLang="en-US" sz="2800" dirty="0">
                <a:latin typeface="+mn-lt"/>
              </a:rPr>
              <a:t>EMPLOYEE TRAINING RECORDS</a:t>
            </a:r>
          </a:p>
        </p:txBody>
      </p:sp>
      <p:grpSp>
        <p:nvGrpSpPr>
          <p:cNvPr id="40966" name="Group 1">
            <a:extLst>
              <a:ext uri="{FF2B5EF4-FFF2-40B4-BE49-F238E27FC236}">
                <a16:creationId xmlns:a16="http://schemas.microsoft.com/office/drawing/2014/main" id="{B7948C33-C590-3CF2-F131-6377EA339F42}"/>
              </a:ext>
            </a:extLst>
          </p:cNvPr>
          <p:cNvGrpSpPr>
            <a:grpSpLocks/>
          </p:cNvGrpSpPr>
          <p:nvPr/>
        </p:nvGrpSpPr>
        <p:grpSpPr bwMode="auto">
          <a:xfrm>
            <a:off x="2943224" y="1401795"/>
            <a:ext cx="2152651" cy="523875"/>
            <a:chOff x="838201" y="2362200"/>
            <a:chExt cx="1836862" cy="523220"/>
          </a:xfrm>
        </p:grpSpPr>
        <p:sp>
          <p:nvSpPr>
            <p:cNvPr id="7" name="Rectangle: Rounded Corners 6">
              <a:extLst>
                <a:ext uri="{FF2B5EF4-FFF2-40B4-BE49-F238E27FC236}">
                  <a16:creationId xmlns:a16="http://schemas.microsoft.com/office/drawing/2014/main" id="{43F38C79-B2EA-4467-9374-72F77CA071EB}"/>
                </a:ext>
              </a:extLst>
            </p:cNvPr>
            <p:cNvSpPr/>
            <p:nvPr/>
          </p:nvSpPr>
          <p:spPr>
            <a:xfrm>
              <a:off x="838201" y="2395496"/>
              <a:ext cx="1747840" cy="4899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968" name="TextBox 7">
              <a:extLst>
                <a:ext uri="{FF2B5EF4-FFF2-40B4-BE49-F238E27FC236}">
                  <a16:creationId xmlns:a16="http://schemas.microsoft.com/office/drawing/2014/main" id="{E83F3EDA-F936-7D41-9C00-4BEB0998EAB1}"/>
                </a:ext>
              </a:extLst>
            </p:cNvPr>
            <p:cNvSpPr txBox="1">
              <a:spLocks noChangeArrowheads="1"/>
            </p:cNvSpPr>
            <p:nvPr/>
          </p:nvSpPr>
          <p:spPr bwMode="auto">
            <a:xfrm>
              <a:off x="838201" y="2362200"/>
              <a:ext cx="1836862" cy="52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sz="2800" b="0" dirty="0">
                  <a:solidFill>
                    <a:schemeClr val="bg1"/>
                  </a:solidFill>
                  <a:latin typeface="Arial"/>
                  <a:ea typeface="MS PGothic"/>
                  <a:cs typeface="Arial"/>
                </a:rPr>
                <a:t>CHP 2: 13</a:t>
              </a:r>
              <a:endParaRPr lang="en-US" altLang="en-US" sz="2800" b="0" dirty="0">
                <a:solidFill>
                  <a:schemeClr val="bg1"/>
                </a:solidFill>
                <a:latin typeface="Arial" panose="020B0604020202020204" pitchFamily="3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C9F13E6-245E-1770-8C4B-B7AE0CC7A6B5}"/>
              </a:ext>
            </a:extLst>
          </p:cNvPr>
          <p:cNvSpPr>
            <a:spLocks noGrp="1"/>
          </p:cNvSpPr>
          <p:nvPr>
            <p:ph type="title"/>
          </p:nvPr>
        </p:nvSpPr>
        <p:spPr>
          <a:xfrm>
            <a:off x="1016000" y="254000"/>
            <a:ext cx="10566400" cy="1143000"/>
          </a:xfrm>
        </p:spPr>
        <p:txBody>
          <a:bodyPr/>
          <a:lstStyle/>
          <a:p>
            <a:pPr algn="ctr" eaLnBrk="1" hangingPunct="1"/>
            <a:r>
              <a:rPr lang="en-US" altLang="en-US" sz="4400" dirty="0">
                <a:ea typeface="MS PGothic" panose="020B0600070205080204" pitchFamily="34" charset="-128"/>
              </a:rPr>
              <a:t>          Required parts of a HACCP Program</a:t>
            </a:r>
          </a:p>
        </p:txBody>
      </p:sp>
      <p:sp>
        <p:nvSpPr>
          <p:cNvPr id="24579" name="Rectangle 3">
            <a:extLst>
              <a:ext uri="{FF2B5EF4-FFF2-40B4-BE49-F238E27FC236}">
                <a16:creationId xmlns:a16="http://schemas.microsoft.com/office/drawing/2014/main" id="{3C04D56A-3BDC-4C5C-A0BD-2A53608C5C3D}"/>
              </a:ext>
            </a:extLst>
          </p:cNvPr>
          <p:cNvSpPr>
            <a:spLocks noGrp="1"/>
          </p:cNvSpPr>
          <p:nvPr>
            <p:ph idx="1"/>
          </p:nvPr>
        </p:nvSpPr>
        <p:spPr>
          <a:xfrm>
            <a:off x="4878388" y="2122488"/>
            <a:ext cx="6591300" cy="3613426"/>
          </a:xfrm>
        </p:spPr>
        <p:txBody>
          <a:bodyPr vert="horz" lIns="91440" tIns="45720" rIns="91440" bIns="45720" rtlCol="0" anchor="t">
            <a:normAutofit/>
          </a:bodyPr>
          <a:lstStyle/>
          <a:p>
            <a:pPr eaLnBrk="1" hangingPunct="1">
              <a:lnSpc>
                <a:spcPct val="90000"/>
              </a:lnSpc>
              <a:buFont typeface="Wingdings" panose="05000000000000000000" pitchFamily="2" charset="2"/>
              <a:buChar char="§"/>
              <a:defRPr/>
            </a:pPr>
            <a:r>
              <a:rPr lang="en-US" altLang="en-US" sz="2800" b="0" dirty="0">
                <a:ea typeface="MS PGothic"/>
              </a:rPr>
              <a:t>Shall conduct a </a:t>
            </a:r>
            <a:r>
              <a:rPr lang="en-US" altLang="en-US" sz="2800" b="1" dirty="0">
                <a:solidFill>
                  <a:srgbClr val="C00000"/>
                </a:solidFill>
                <a:ea typeface="MS PGothic"/>
              </a:rPr>
              <a:t>Hazard Analysis</a:t>
            </a:r>
            <a:r>
              <a:rPr lang="en-US" altLang="en-US" sz="2800" dirty="0">
                <a:solidFill>
                  <a:srgbClr val="C00000"/>
                </a:solidFill>
                <a:ea typeface="MS PGothic"/>
              </a:rPr>
              <a:t> </a:t>
            </a:r>
            <a:r>
              <a:rPr lang="en-US" altLang="en-US" sz="2800" b="0" dirty="0">
                <a:ea typeface="MS PGothic"/>
              </a:rPr>
              <a:t>to determine if there are any significant hazards associated with your products or process.</a:t>
            </a:r>
            <a:br>
              <a:rPr lang="en-US" altLang="en-US" sz="2800" b="0" dirty="0">
                <a:ea typeface="MS PGothic"/>
              </a:rPr>
            </a:br>
            <a:endParaRPr lang="en-US" altLang="en-US" sz="2800" b="0" dirty="0">
              <a:ea typeface="MS PGothic"/>
              <a:cs typeface="Calibri"/>
            </a:endParaRPr>
          </a:p>
          <a:p>
            <a:pPr>
              <a:buFont typeface="Wingdings" panose="05000000000000000000" pitchFamily="2" charset="2"/>
              <a:buChar char="§"/>
              <a:defRPr/>
            </a:pPr>
            <a:r>
              <a:rPr lang="en-US" altLang="en-US" sz="2800" b="0" dirty="0">
                <a:ea typeface="MS PGothic"/>
              </a:rPr>
              <a:t>Develop and implement a </a:t>
            </a:r>
            <a:r>
              <a:rPr lang="en-US" altLang="en-US" sz="2800" b="1" dirty="0">
                <a:solidFill>
                  <a:srgbClr val="C00000"/>
                </a:solidFill>
                <a:ea typeface="MS PGothic"/>
              </a:rPr>
              <a:t>HACCP Plan</a:t>
            </a:r>
            <a:r>
              <a:rPr lang="en-US" altLang="en-US" sz="2800" dirty="0">
                <a:solidFill>
                  <a:srgbClr val="C00000"/>
                </a:solidFill>
                <a:ea typeface="MS PGothic"/>
              </a:rPr>
              <a:t> </a:t>
            </a:r>
            <a:r>
              <a:rPr lang="en-US" altLang="en-US" sz="2800" b="0" dirty="0">
                <a:ea typeface="MS PGothic"/>
              </a:rPr>
              <a:t>to control any significant food safety hazards that are identified.</a:t>
            </a:r>
            <a:r>
              <a:rPr lang="en-US" altLang="en-US" dirty="0">
                <a:ea typeface="MS PGothic"/>
              </a:rPr>
              <a:t> </a:t>
            </a:r>
            <a:endParaRPr lang="en-US" altLang="en-US" sz="2800" b="0" dirty="0">
              <a:ea typeface="MS PGothic" panose="020B0600070205080204" pitchFamily="34" charset="-128"/>
              <a:cs typeface="Calibri"/>
            </a:endParaRPr>
          </a:p>
          <a:p>
            <a:pPr marL="0" indent="0" eaLnBrk="1" hangingPunct="1">
              <a:lnSpc>
                <a:spcPct val="90000"/>
              </a:lnSpc>
              <a:buFont typeface="Arial" panose="020B0604020202020204" pitchFamily="34" charset="0"/>
              <a:buNone/>
              <a:defRPr/>
            </a:pPr>
            <a:endParaRPr lang="en-US" altLang="en-US" sz="2800" b="0"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CBA8C5E4-AC48-4540-BBC0-19737075A6BD}"/>
              </a:ext>
            </a:extLst>
          </p:cNvPr>
          <p:cNvSpPr>
            <a:spLocks noGrp="1"/>
          </p:cNvSpPr>
          <p:nvPr>
            <p:ph type="sldNum" sz="quarter" idx="12"/>
          </p:nvPr>
        </p:nvSpPr>
        <p:spPr/>
        <p:txBody>
          <a:bodyPr/>
          <a:lstStyle/>
          <a:p>
            <a:fld id="{2D4FA31A-ABA5-4667-BACC-3489C0083671}" type="slidenum">
              <a:rPr lang="en-US" altLang="en-US" smtClean="0"/>
              <a:pPr/>
              <a:t>17</a:t>
            </a:fld>
            <a:endParaRPr lang="en-US" altLang="en-US" dirty="0"/>
          </a:p>
        </p:txBody>
      </p:sp>
      <p:grpSp>
        <p:nvGrpSpPr>
          <p:cNvPr id="43013" name="Group 3">
            <a:extLst>
              <a:ext uri="{FF2B5EF4-FFF2-40B4-BE49-F238E27FC236}">
                <a16:creationId xmlns:a16="http://schemas.microsoft.com/office/drawing/2014/main" id="{6A283367-D0B0-428B-C042-93E022561B38}"/>
              </a:ext>
            </a:extLst>
          </p:cNvPr>
          <p:cNvGrpSpPr>
            <a:grpSpLocks/>
          </p:cNvGrpSpPr>
          <p:nvPr/>
        </p:nvGrpSpPr>
        <p:grpSpPr bwMode="auto">
          <a:xfrm>
            <a:off x="914400" y="1981200"/>
            <a:ext cx="3963988" cy="3498850"/>
            <a:chOff x="4857750" y="2345055"/>
            <a:chExt cx="2476500" cy="2167890"/>
          </a:xfrm>
        </p:grpSpPr>
        <p:sp>
          <p:nvSpPr>
            <p:cNvPr id="8" name="Isosceles Triangle 7">
              <a:extLst>
                <a:ext uri="{FF2B5EF4-FFF2-40B4-BE49-F238E27FC236}">
                  <a16:creationId xmlns:a16="http://schemas.microsoft.com/office/drawing/2014/main" id="{5E5DFC5F-09D6-40D6-9F43-BC361CAF041B}"/>
                </a:ext>
              </a:extLst>
            </p:cNvPr>
            <p:cNvSpPr/>
            <p:nvPr/>
          </p:nvSpPr>
          <p:spPr>
            <a:xfrm>
              <a:off x="4857750" y="2345055"/>
              <a:ext cx="2476500" cy="2167890"/>
            </a:xfrm>
            <a:prstGeom prst="triangle">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9" name="Straight Connector 8">
              <a:extLst>
                <a:ext uri="{FF2B5EF4-FFF2-40B4-BE49-F238E27FC236}">
                  <a16:creationId xmlns:a16="http://schemas.microsoft.com/office/drawing/2014/main" id="{D8F387CF-C8D9-43FC-A866-48795B79D8C6}"/>
                </a:ext>
              </a:extLst>
            </p:cNvPr>
            <p:cNvCxnSpPr/>
            <p:nvPr/>
          </p:nvCxnSpPr>
          <p:spPr>
            <a:xfrm flipV="1">
              <a:off x="5162230" y="3967038"/>
              <a:ext cx="1848697" cy="78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4176BE-34D0-4BD3-8F03-40C3E9E12C23}"/>
                </a:ext>
              </a:extLst>
            </p:cNvPr>
            <p:cNvCxnSpPr>
              <a:stCxn id="8" idx="1"/>
              <a:endCxn id="8" idx="5"/>
            </p:cNvCxnSpPr>
            <p:nvPr/>
          </p:nvCxnSpPr>
          <p:spPr>
            <a:xfrm>
              <a:off x="5476627" y="3429984"/>
              <a:ext cx="1238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017" name="TextBox 7">
              <a:extLst>
                <a:ext uri="{FF2B5EF4-FFF2-40B4-BE49-F238E27FC236}">
                  <a16:creationId xmlns:a16="http://schemas.microsoft.com/office/drawing/2014/main" id="{A7A1DBE7-0C18-A100-FA7A-CE314F08261C}"/>
                </a:ext>
              </a:extLst>
            </p:cNvPr>
            <p:cNvSpPr txBox="1">
              <a:spLocks noChangeArrowheads="1"/>
            </p:cNvSpPr>
            <p:nvPr/>
          </p:nvSpPr>
          <p:spPr bwMode="auto">
            <a:xfrm>
              <a:off x="5614717" y="3055303"/>
              <a:ext cx="1005840" cy="37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rgbClr val="C00000"/>
                  </a:solidFill>
                  <a:latin typeface="Arial" panose="020B0604020202020204" pitchFamily="34" charset="0"/>
                </a:rPr>
                <a:t>HACCP</a:t>
              </a:r>
            </a:p>
          </p:txBody>
        </p:sp>
        <p:sp>
          <p:nvSpPr>
            <p:cNvPr id="43018" name="TextBox 8">
              <a:extLst>
                <a:ext uri="{FF2B5EF4-FFF2-40B4-BE49-F238E27FC236}">
                  <a16:creationId xmlns:a16="http://schemas.microsoft.com/office/drawing/2014/main" id="{85435E50-D637-2885-A82D-FB365527E133}"/>
                </a:ext>
              </a:extLst>
            </p:cNvPr>
            <p:cNvSpPr txBox="1">
              <a:spLocks noChangeArrowheads="1"/>
            </p:cNvSpPr>
            <p:nvPr/>
          </p:nvSpPr>
          <p:spPr bwMode="auto">
            <a:xfrm>
              <a:off x="5593079" y="3554337"/>
              <a:ext cx="1005840" cy="3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latin typeface="Arial"/>
                  <a:ea typeface="MS PGothic"/>
                  <a:cs typeface="Arial"/>
                </a:rPr>
                <a:t>SCPs</a:t>
              </a:r>
              <a:endParaRPr lang="en-US" altLang="en-US" sz="2800" b="0" dirty="0">
                <a:latin typeface="Arial" panose="020B0604020202020204" pitchFamily="34" charset="0"/>
              </a:endParaRPr>
            </a:p>
          </p:txBody>
        </p:sp>
        <p:sp>
          <p:nvSpPr>
            <p:cNvPr id="43019" name="TextBox 9">
              <a:extLst>
                <a:ext uri="{FF2B5EF4-FFF2-40B4-BE49-F238E27FC236}">
                  <a16:creationId xmlns:a16="http://schemas.microsoft.com/office/drawing/2014/main" id="{E9EA5F2E-D670-30A3-E0C7-DA64D3315AF0}"/>
                </a:ext>
              </a:extLst>
            </p:cNvPr>
            <p:cNvSpPr txBox="1">
              <a:spLocks noChangeArrowheads="1"/>
            </p:cNvSpPr>
            <p:nvPr/>
          </p:nvSpPr>
          <p:spPr bwMode="auto">
            <a:xfrm>
              <a:off x="5260387" y="4084345"/>
              <a:ext cx="1714499" cy="28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latin typeface="Arial"/>
                  <a:ea typeface="MS PGothic"/>
                  <a:cs typeface="Arial"/>
                </a:rPr>
                <a:t>GMPs 117</a:t>
              </a:r>
            </a:p>
          </p:txBody>
        </p:sp>
      </p:grpSp>
      <p:sp>
        <p:nvSpPr>
          <p:cNvPr id="2" name="Rounded Rectangle 22">
            <a:extLst>
              <a:ext uri="{FF2B5EF4-FFF2-40B4-BE49-F238E27FC236}">
                <a16:creationId xmlns:a16="http://schemas.microsoft.com/office/drawing/2014/main" id="{F423D95A-B88A-6450-4873-062EC4832166}"/>
              </a:ext>
            </a:extLst>
          </p:cNvPr>
          <p:cNvSpPr/>
          <p:nvPr/>
        </p:nvSpPr>
        <p:spPr bwMode="auto">
          <a:xfrm>
            <a:off x="9906000" y="6188200"/>
            <a:ext cx="1226526"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6D5DB49-6EC0-6831-CBF9-F913C2FC41CC}"/>
              </a:ext>
            </a:extLst>
          </p:cNvPr>
          <p:cNvSpPr>
            <a:spLocks noGrp="1"/>
          </p:cNvSpPr>
          <p:nvPr>
            <p:ph type="title"/>
          </p:nvPr>
        </p:nvSpPr>
        <p:spPr>
          <a:xfrm>
            <a:off x="671513" y="90362"/>
            <a:ext cx="11039475" cy="1143000"/>
          </a:xfrm>
        </p:spPr>
        <p:txBody>
          <a:bodyPr/>
          <a:lstStyle/>
          <a:p>
            <a:pPr algn="ctr" eaLnBrk="1" hangingPunct="1"/>
            <a:r>
              <a:rPr lang="en-US" altLang="en-US" sz="4400" dirty="0">
                <a:ea typeface="MS PGothic" panose="020B0600070205080204" pitchFamily="34" charset="-128"/>
              </a:rPr>
              <a:t>HACCP Plan Requirements</a:t>
            </a:r>
          </a:p>
        </p:txBody>
      </p:sp>
      <p:sp>
        <p:nvSpPr>
          <p:cNvPr id="45059" name="Rectangle 3">
            <a:extLst>
              <a:ext uri="{FF2B5EF4-FFF2-40B4-BE49-F238E27FC236}">
                <a16:creationId xmlns:a16="http://schemas.microsoft.com/office/drawing/2014/main" id="{1305BBC1-E0DE-A14D-FB94-2C81E6C6D74E}"/>
              </a:ext>
            </a:extLst>
          </p:cNvPr>
          <p:cNvSpPr>
            <a:spLocks noGrp="1"/>
          </p:cNvSpPr>
          <p:nvPr>
            <p:ph idx="1"/>
          </p:nvPr>
        </p:nvSpPr>
        <p:spPr>
          <a:xfrm>
            <a:off x="1593850" y="1277937"/>
            <a:ext cx="9601200" cy="4631946"/>
          </a:xfrm>
        </p:spPr>
        <p:txBody>
          <a:bodyPr vert="horz" lIns="91440" tIns="45720" rIns="91440" bIns="45720" rtlCol="0" anchor="t">
            <a:normAutofit lnSpcReduction="10000"/>
          </a:bodyPr>
          <a:lstStyle/>
          <a:p>
            <a:pPr eaLnBrk="1" hangingPunct="1">
              <a:lnSpc>
                <a:spcPct val="80000"/>
              </a:lnSpc>
              <a:buFont typeface="Wingdings" panose="05000000000000000000" pitchFamily="2" charset="2"/>
              <a:buChar char="§"/>
            </a:pPr>
            <a:r>
              <a:rPr lang="en-US" altLang="en-US" sz="2800" b="0" dirty="0">
                <a:ea typeface="MS PGothic"/>
              </a:rPr>
              <a:t>Each of the 7 principles of HACCP has a section in the FDA regulation with specific requirements related to that principle.</a:t>
            </a:r>
          </a:p>
          <a:p>
            <a:pPr marL="0" indent="0" eaLnBrk="1" hangingPunct="1">
              <a:lnSpc>
                <a:spcPct val="80000"/>
              </a:lnSpc>
              <a:buNone/>
            </a:pPr>
            <a:endParaRPr lang="en-US" altLang="en-US" sz="1800" b="0" dirty="0">
              <a:ea typeface="MS PGothic" panose="020B0600070205080204" pitchFamily="34" charset="-128"/>
            </a:endParaRPr>
          </a:p>
          <a:p>
            <a:pPr eaLnBrk="1" hangingPunct="1">
              <a:lnSpc>
                <a:spcPct val="80000"/>
              </a:lnSpc>
              <a:buFont typeface="Wingdings" panose="05000000000000000000" pitchFamily="2" charset="2"/>
              <a:buChar char="§"/>
            </a:pPr>
            <a:r>
              <a:rPr lang="en-US" altLang="en-US" sz="2800" b="0" dirty="0">
                <a:ea typeface="MS PGothic"/>
              </a:rPr>
              <a:t>HACCP Plans must be specific for:</a:t>
            </a:r>
            <a:endParaRPr lang="en-US" altLang="en-US" sz="2800" b="0" dirty="0">
              <a:ea typeface="MS PGothic"/>
              <a:cs typeface="Calibri"/>
            </a:endParaRPr>
          </a:p>
          <a:p>
            <a:pPr lvl="1">
              <a:lnSpc>
                <a:spcPct val="80000"/>
              </a:lnSpc>
              <a:buFont typeface="Courier New" panose="05000000000000000000" pitchFamily="2" charset="2"/>
              <a:buChar char="o"/>
            </a:pPr>
            <a:r>
              <a:rPr lang="en-US" altLang="en-US" sz="2400" b="1" dirty="0">
                <a:solidFill>
                  <a:srgbClr val="C00000"/>
                </a:solidFill>
                <a:ea typeface="MS PGothic"/>
              </a:rPr>
              <a:t>Each </a:t>
            </a:r>
            <a:r>
              <a:rPr lang="en-US" altLang="en-US" sz="2400" b="0" dirty="0">
                <a:ea typeface="MS PGothic"/>
              </a:rPr>
              <a:t>kind of </a:t>
            </a:r>
            <a:r>
              <a:rPr lang="en-US" altLang="en-US" sz="2400" b="1" dirty="0">
                <a:solidFill>
                  <a:srgbClr val="C00000"/>
                </a:solidFill>
                <a:ea typeface="MS PGothic"/>
              </a:rPr>
              <a:t>fishery product</a:t>
            </a:r>
            <a:r>
              <a:rPr lang="en-US" altLang="en-US" sz="2400" dirty="0">
                <a:solidFill>
                  <a:srgbClr val="C00000"/>
                </a:solidFill>
                <a:ea typeface="MS PGothic"/>
              </a:rPr>
              <a:t> </a:t>
            </a:r>
            <a:r>
              <a:rPr lang="en-US" altLang="en-US" sz="2400" b="0" dirty="0">
                <a:ea typeface="MS PGothic"/>
              </a:rPr>
              <a:t>(products can be grouped if hazards, processing steps &amp; controls are the same)</a:t>
            </a:r>
            <a:endParaRPr lang="en-US" altLang="en-US" sz="2400" b="0" dirty="0">
              <a:ea typeface="MS PGothic"/>
              <a:cs typeface="Calibri"/>
            </a:endParaRPr>
          </a:p>
          <a:p>
            <a:pPr lvl="1">
              <a:lnSpc>
                <a:spcPct val="80000"/>
              </a:lnSpc>
              <a:buFont typeface="Courier New" panose="05000000000000000000" pitchFamily="2" charset="2"/>
              <a:buChar char="o"/>
            </a:pPr>
            <a:r>
              <a:rPr lang="en-US" altLang="en-US" sz="2400" b="1" dirty="0">
                <a:solidFill>
                  <a:srgbClr val="C00000"/>
                </a:solidFill>
                <a:ea typeface="MS PGothic"/>
              </a:rPr>
              <a:t>Each processing location</a:t>
            </a:r>
            <a:r>
              <a:rPr lang="en-US" altLang="en-US" sz="2400" dirty="0">
                <a:solidFill>
                  <a:srgbClr val="C00000"/>
                </a:solidFill>
                <a:ea typeface="MS PGothic"/>
              </a:rPr>
              <a:t> </a:t>
            </a:r>
            <a:endParaRPr lang="en-US" altLang="en-US" sz="2400" b="0" dirty="0">
              <a:solidFill>
                <a:srgbClr val="000000"/>
              </a:solidFill>
              <a:ea typeface="MS PGothic"/>
              <a:cs typeface="Calibri"/>
            </a:endParaRPr>
          </a:p>
          <a:p>
            <a:pPr marL="457200" lvl="1" indent="0">
              <a:lnSpc>
                <a:spcPct val="80000"/>
              </a:lnSpc>
              <a:buNone/>
            </a:pPr>
            <a:endParaRPr lang="en-US" altLang="en-US" sz="1800" dirty="0">
              <a:solidFill>
                <a:srgbClr val="C00000"/>
              </a:solidFill>
              <a:ea typeface="MS PGothic"/>
              <a:cs typeface="Calibri"/>
            </a:endParaRPr>
          </a:p>
          <a:p>
            <a:pPr eaLnBrk="1" hangingPunct="1">
              <a:lnSpc>
                <a:spcPct val="80000"/>
              </a:lnSpc>
              <a:buFont typeface="Wingdings" panose="05000000000000000000" pitchFamily="2" charset="2"/>
              <a:buChar char="§"/>
            </a:pPr>
            <a:r>
              <a:rPr lang="en-US" altLang="en-US" sz="2800" b="0" dirty="0">
                <a:ea typeface="MS PGothic"/>
              </a:rPr>
              <a:t>HACCP Plans must list all the required components (CCP, significant hazard, CL, monitoring, corrective actions, record-keeping, verification).</a:t>
            </a:r>
            <a:endParaRPr lang="en-US" altLang="en-US" sz="2800" b="0" dirty="0">
              <a:ea typeface="MS PGothic"/>
              <a:cs typeface="Calibri"/>
            </a:endParaRPr>
          </a:p>
          <a:p>
            <a:pPr marL="0" indent="0" eaLnBrk="1" hangingPunct="1">
              <a:lnSpc>
                <a:spcPct val="80000"/>
              </a:lnSpc>
              <a:buNone/>
            </a:pPr>
            <a:endParaRPr lang="en-US" altLang="en-US" sz="1800" b="0" dirty="0">
              <a:ea typeface="MS PGothic" panose="020B0600070205080204" pitchFamily="34" charset="-128"/>
            </a:endParaRPr>
          </a:p>
          <a:p>
            <a:pPr eaLnBrk="1" hangingPunct="1">
              <a:lnSpc>
                <a:spcPct val="80000"/>
              </a:lnSpc>
              <a:buFont typeface="Wingdings" panose="05000000000000000000" pitchFamily="2" charset="2"/>
              <a:buChar char="§"/>
            </a:pPr>
            <a:r>
              <a:rPr lang="en-US" altLang="en-US" sz="2800" b="0" dirty="0">
                <a:ea typeface="MS PGothic"/>
              </a:rPr>
              <a:t>HACCP Plans must be </a:t>
            </a:r>
            <a:r>
              <a:rPr lang="en-US" altLang="en-US" sz="2800" b="1" dirty="0">
                <a:solidFill>
                  <a:srgbClr val="C00000"/>
                </a:solidFill>
                <a:ea typeface="MS PGothic"/>
              </a:rPr>
              <a:t>signed</a:t>
            </a:r>
            <a:r>
              <a:rPr lang="en-US" altLang="en-US" sz="2800" b="0" dirty="0">
                <a:ea typeface="MS PGothic"/>
              </a:rPr>
              <a:t>, </a:t>
            </a:r>
            <a:r>
              <a:rPr lang="en-US" altLang="en-US" sz="2800" b="1" dirty="0">
                <a:solidFill>
                  <a:srgbClr val="C00000"/>
                </a:solidFill>
                <a:ea typeface="MS PGothic"/>
              </a:rPr>
              <a:t>dated </a:t>
            </a:r>
            <a:r>
              <a:rPr lang="en-US" altLang="en-US" sz="2800" b="0" dirty="0">
                <a:ea typeface="MS PGothic"/>
              </a:rPr>
              <a:t>&amp; </a:t>
            </a:r>
            <a:r>
              <a:rPr lang="en-US" altLang="en-US" sz="2800" b="1" dirty="0">
                <a:solidFill>
                  <a:srgbClr val="C00000"/>
                </a:solidFill>
                <a:ea typeface="MS PGothic"/>
              </a:rPr>
              <a:t>routinely implemented</a:t>
            </a:r>
            <a:r>
              <a:rPr lang="en-US" altLang="en-US" sz="2800" b="0" dirty="0">
                <a:ea typeface="MS PGothic"/>
              </a:rPr>
              <a:t>.</a:t>
            </a:r>
            <a:endParaRPr lang="en-US" altLang="en-US" sz="2800" b="0" dirty="0">
              <a:ea typeface="MS PGothic"/>
              <a:cs typeface="Calibri"/>
            </a:endParaRPr>
          </a:p>
        </p:txBody>
      </p:sp>
      <p:sp>
        <p:nvSpPr>
          <p:cNvPr id="3" name="Slide Number Placeholder 2">
            <a:extLst>
              <a:ext uri="{FF2B5EF4-FFF2-40B4-BE49-F238E27FC236}">
                <a16:creationId xmlns:a16="http://schemas.microsoft.com/office/drawing/2014/main" id="{2B6C0EC8-D011-4A2B-A604-4970403A555A}"/>
              </a:ext>
            </a:extLst>
          </p:cNvPr>
          <p:cNvSpPr>
            <a:spLocks noGrp="1"/>
          </p:cNvSpPr>
          <p:nvPr>
            <p:ph type="sldNum" sz="quarter" idx="12"/>
          </p:nvPr>
        </p:nvSpPr>
        <p:spPr/>
        <p:txBody>
          <a:bodyPr/>
          <a:lstStyle/>
          <a:p>
            <a:fld id="{2D4FA31A-ABA5-4667-BACC-3489C0083671}" type="slidenum">
              <a:rPr lang="en-US" altLang="en-US" smtClean="0"/>
              <a:pPr/>
              <a:t>18</a:t>
            </a:fld>
            <a:endParaRPr lang="en-US" altLang="en-US" dirty="0"/>
          </a:p>
        </p:txBody>
      </p:sp>
      <p:sp>
        <p:nvSpPr>
          <p:cNvPr id="2" name="Rounded Rectangle 22">
            <a:extLst>
              <a:ext uri="{FF2B5EF4-FFF2-40B4-BE49-F238E27FC236}">
                <a16:creationId xmlns:a16="http://schemas.microsoft.com/office/drawing/2014/main" id="{20A53683-1BF0-9D50-F587-25625201B588}"/>
              </a:ext>
            </a:extLst>
          </p:cNvPr>
          <p:cNvSpPr/>
          <p:nvPr/>
        </p:nvSpPr>
        <p:spPr bwMode="auto">
          <a:xfrm>
            <a:off x="9915455" y="5937991"/>
            <a:ext cx="1068551"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A4C3C7A-4F08-D073-1977-881BD792B8AB}"/>
              </a:ext>
            </a:extLst>
          </p:cNvPr>
          <p:cNvSpPr>
            <a:spLocks noGrp="1"/>
          </p:cNvSpPr>
          <p:nvPr>
            <p:ph type="title"/>
          </p:nvPr>
        </p:nvSpPr>
        <p:spPr>
          <a:xfrm>
            <a:off x="1981200" y="428625"/>
            <a:ext cx="8229600" cy="1143000"/>
          </a:xfrm>
        </p:spPr>
        <p:txBody>
          <a:bodyPr/>
          <a:lstStyle/>
          <a:p>
            <a:pPr algn="ctr" eaLnBrk="1" hangingPunct="1"/>
            <a:r>
              <a:rPr lang="en-US" altLang="en-US" sz="4400" dirty="0">
                <a:ea typeface="MS PGothic" panose="020B0600070205080204" pitchFamily="34" charset="-128"/>
              </a:rPr>
              <a:t>Review of 7 HACCP Principles</a:t>
            </a:r>
          </a:p>
        </p:txBody>
      </p:sp>
      <p:sp>
        <p:nvSpPr>
          <p:cNvPr id="47107" name="Rectangle 3">
            <a:extLst>
              <a:ext uri="{FF2B5EF4-FFF2-40B4-BE49-F238E27FC236}">
                <a16:creationId xmlns:a16="http://schemas.microsoft.com/office/drawing/2014/main" id="{47060FD5-C14C-7D2B-EBB1-F5B5E28AE7C9}"/>
              </a:ext>
            </a:extLst>
          </p:cNvPr>
          <p:cNvSpPr>
            <a:spLocks noGrp="1"/>
          </p:cNvSpPr>
          <p:nvPr>
            <p:ph idx="1"/>
          </p:nvPr>
        </p:nvSpPr>
        <p:spPr>
          <a:xfrm>
            <a:off x="2667000" y="1600200"/>
            <a:ext cx="8458200" cy="4724400"/>
          </a:xfrm>
        </p:spPr>
        <p:txBody>
          <a:bodyPr>
            <a:normAutofit lnSpcReduction="10000"/>
          </a:bodyPr>
          <a:lstStyle/>
          <a:p>
            <a:pPr eaLnBrk="1" hangingPunct="1">
              <a:lnSpc>
                <a:spcPct val="90000"/>
              </a:lnSpc>
              <a:buFont typeface="Wingdings" panose="05000000000000000000" pitchFamily="2" charset="2"/>
              <a:buNone/>
            </a:pPr>
            <a:r>
              <a:rPr lang="en-US" altLang="en-US" sz="2800" dirty="0"/>
              <a:t>Conduct a Hazard Analysis:</a:t>
            </a:r>
          </a:p>
          <a:p>
            <a:pPr eaLnBrk="1" hangingPunct="1">
              <a:lnSpc>
                <a:spcPct val="90000"/>
              </a:lnSpc>
              <a:buFont typeface="Wingdings" panose="05000000000000000000" pitchFamily="2" charset="2"/>
              <a:buNone/>
            </a:pPr>
            <a:r>
              <a:rPr lang="en-US" altLang="en-US" sz="2800" b="0" dirty="0"/>
              <a:t>	Principle 1 – Conduct a Hazard Analysis</a:t>
            </a:r>
          </a:p>
          <a:p>
            <a:pPr eaLnBrk="1" hangingPunct="1">
              <a:lnSpc>
                <a:spcPct val="90000"/>
              </a:lnSpc>
              <a:buFont typeface="Wingdings" panose="05000000000000000000" pitchFamily="2" charset="2"/>
              <a:buNone/>
            </a:pPr>
            <a:r>
              <a:rPr lang="en-US" altLang="en-US" sz="2800" b="0" dirty="0"/>
              <a:t>	Principle 2 – Identify Critical Control Points</a:t>
            </a:r>
            <a:br>
              <a:rPr lang="en-US" altLang="en-US" sz="2800" b="0" dirty="0"/>
            </a:br>
            <a:endParaRPr lang="en-US" altLang="en-US" sz="2800" b="0" dirty="0"/>
          </a:p>
          <a:p>
            <a:pPr eaLnBrk="1" hangingPunct="1">
              <a:lnSpc>
                <a:spcPct val="90000"/>
              </a:lnSpc>
              <a:buFont typeface="Wingdings" panose="05000000000000000000" pitchFamily="2" charset="2"/>
              <a:buNone/>
            </a:pPr>
            <a:r>
              <a:rPr lang="en-US" altLang="en-US" sz="2800" dirty="0"/>
              <a:t>Build a HACCP Plan</a:t>
            </a:r>
          </a:p>
          <a:p>
            <a:pPr eaLnBrk="1" hangingPunct="1">
              <a:lnSpc>
                <a:spcPct val="90000"/>
              </a:lnSpc>
              <a:buFont typeface="Wingdings" panose="05000000000000000000" pitchFamily="2" charset="2"/>
              <a:buNone/>
            </a:pPr>
            <a:r>
              <a:rPr lang="en-US" altLang="en-US" sz="2800" dirty="0"/>
              <a:t>	</a:t>
            </a:r>
            <a:r>
              <a:rPr lang="en-US" altLang="en-US" sz="2800" b="0" dirty="0"/>
              <a:t>Principle 3 – Set Critical Limits</a:t>
            </a:r>
          </a:p>
          <a:p>
            <a:pPr eaLnBrk="1" hangingPunct="1">
              <a:lnSpc>
                <a:spcPct val="90000"/>
              </a:lnSpc>
              <a:buFont typeface="Wingdings" panose="05000000000000000000" pitchFamily="2" charset="2"/>
              <a:buNone/>
            </a:pPr>
            <a:r>
              <a:rPr lang="en-US" altLang="en-US" sz="2800" b="0" dirty="0"/>
              <a:t>	Principle 4 – Establish Monitoring Procedures</a:t>
            </a:r>
          </a:p>
          <a:p>
            <a:pPr eaLnBrk="1" hangingPunct="1">
              <a:lnSpc>
                <a:spcPct val="90000"/>
              </a:lnSpc>
              <a:buFont typeface="Wingdings" panose="05000000000000000000" pitchFamily="2" charset="2"/>
              <a:buNone/>
            </a:pPr>
            <a:r>
              <a:rPr lang="en-US" altLang="en-US" sz="2800" b="0" dirty="0"/>
              <a:t>	Principle 5 – Establish Corrective Action Procedures</a:t>
            </a:r>
          </a:p>
          <a:p>
            <a:pPr eaLnBrk="1" hangingPunct="1">
              <a:lnSpc>
                <a:spcPct val="90000"/>
              </a:lnSpc>
              <a:buFont typeface="Wingdings" panose="05000000000000000000" pitchFamily="2" charset="2"/>
              <a:buNone/>
            </a:pPr>
            <a:r>
              <a:rPr lang="en-US" altLang="en-US" sz="2800" b="0" dirty="0"/>
              <a:t>	Principle 6 – Establish Verification Procedures</a:t>
            </a:r>
          </a:p>
          <a:p>
            <a:pPr eaLnBrk="1" hangingPunct="1">
              <a:lnSpc>
                <a:spcPct val="90000"/>
              </a:lnSpc>
              <a:buFont typeface="Wingdings" panose="05000000000000000000" pitchFamily="2" charset="2"/>
              <a:buNone/>
            </a:pPr>
            <a:r>
              <a:rPr lang="en-US" altLang="en-US" sz="2800" b="0" dirty="0"/>
              <a:t>	Principle 7 – Establish a Record Keeping System</a:t>
            </a:r>
          </a:p>
        </p:txBody>
      </p:sp>
      <p:sp>
        <p:nvSpPr>
          <p:cNvPr id="2" name="Slide Number Placeholder 1">
            <a:extLst>
              <a:ext uri="{FF2B5EF4-FFF2-40B4-BE49-F238E27FC236}">
                <a16:creationId xmlns:a16="http://schemas.microsoft.com/office/drawing/2014/main" id="{90C76B5F-8756-4E46-BEDF-7547B5CB2BDD}"/>
              </a:ext>
            </a:extLst>
          </p:cNvPr>
          <p:cNvSpPr>
            <a:spLocks noGrp="1"/>
          </p:cNvSpPr>
          <p:nvPr>
            <p:ph type="sldNum" sz="quarter" idx="12"/>
          </p:nvPr>
        </p:nvSpPr>
        <p:spPr/>
        <p:txBody>
          <a:bodyPr/>
          <a:lstStyle/>
          <a:p>
            <a:fld id="{2D4FA31A-ABA5-4667-BACC-3489C0083671}" type="slidenum">
              <a:rPr lang="en-US" altLang="en-US" smtClean="0"/>
              <a:pPr/>
              <a:t>19</a:t>
            </a:fld>
            <a:endParaRPr lang="en-US" altLang="en-US" dirty="0"/>
          </a:p>
        </p:txBody>
      </p:sp>
      <p:pic>
        <p:nvPicPr>
          <p:cNvPr id="47108" name="Picture 1">
            <a:extLst>
              <a:ext uri="{FF2B5EF4-FFF2-40B4-BE49-F238E27FC236}">
                <a16:creationId xmlns:a16="http://schemas.microsoft.com/office/drawing/2014/main" id="{A3BA16F7-B45D-FD7D-5753-9B9E403E7F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04825"/>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85433BD-70AA-489A-A939-339317F81822}"/>
              </a:ext>
            </a:extLst>
          </p:cNvPr>
          <p:cNvSpPr>
            <a:spLocks noGrp="1"/>
          </p:cNvSpPr>
          <p:nvPr>
            <p:ph type="title"/>
          </p:nvPr>
        </p:nvSpPr>
        <p:spPr>
          <a:xfrm>
            <a:off x="2514600" y="560388"/>
            <a:ext cx="7575550" cy="1143000"/>
          </a:xfrm>
        </p:spPr>
        <p:txBody>
          <a:bodyPr>
            <a:normAutofit/>
          </a:bodyPr>
          <a:lstStyle/>
          <a:p>
            <a:pPr algn="ctr" eaLnBrk="1" hangingPunct="1">
              <a:defRPr/>
            </a:pPr>
            <a:r>
              <a:rPr lang="en-US" altLang="en-US" sz="4400" dirty="0">
                <a:ea typeface="MS PGothic" panose="020B0600070205080204" pitchFamily="34" charset="-128"/>
              </a:rPr>
              <a:t>AGENDA (SHA Segment 2 Course)</a:t>
            </a:r>
          </a:p>
        </p:txBody>
      </p:sp>
      <p:sp>
        <p:nvSpPr>
          <p:cNvPr id="12291" name="Rectangle 3">
            <a:extLst>
              <a:ext uri="{FF2B5EF4-FFF2-40B4-BE49-F238E27FC236}">
                <a16:creationId xmlns:a16="http://schemas.microsoft.com/office/drawing/2014/main" id="{69BA614A-B9B4-5BC4-F672-A59A34C4BB34}"/>
              </a:ext>
            </a:extLst>
          </p:cNvPr>
          <p:cNvSpPr>
            <a:spLocks noGrp="1"/>
          </p:cNvSpPr>
          <p:nvPr>
            <p:ph idx="1"/>
          </p:nvPr>
        </p:nvSpPr>
        <p:spPr>
          <a:xfrm>
            <a:off x="2743200" y="2133600"/>
            <a:ext cx="8534400" cy="3505200"/>
          </a:xfrm>
        </p:spPr>
        <p:txBody>
          <a:bodyPr/>
          <a:lstStyle/>
          <a:p>
            <a:pPr eaLnBrk="1" hangingPunct="1">
              <a:lnSpc>
                <a:spcPct val="90000"/>
              </a:lnSpc>
              <a:buFont typeface="Wingdings" panose="05000000000000000000" pitchFamily="2" charset="2"/>
              <a:buNone/>
            </a:pPr>
            <a:r>
              <a:rPr lang="en-US" altLang="en-US" sz="2800" dirty="0">
                <a:solidFill>
                  <a:schemeClr val="tx2"/>
                </a:solidFill>
                <a:ea typeface="MS PGothic" panose="020B0600070205080204" pitchFamily="34" charset="-128"/>
              </a:rPr>
              <a:t>PART 1:   </a:t>
            </a:r>
            <a:r>
              <a:rPr lang="en-US" altLang="en-US" dirty="0">
                <a:solidFill>
                  <a:schemeClr val="tx2"/>
                </a:solidFill>
                <a:ea typeface="MS PGothic" panose="020B0600070205080204" pitchFamily="34" charset="-128"/>
              </a:rPr>
              <a:t>Lecture and Discussion</a:t>
            </a:r>
          </a:p>
          <a:p>
            <a:pPr lvl="3" eaLnBrk="1" hangingPunct="1">
              <a:lnSpc>
                <a:spcPct val="90000"/>
              </a:lnSpc>
            </a:pPr>
            <a:r>
              <a:rPr lang="en-US" altLang="en-US" sz="2800" b="0" dirty="0">
                <a:ea typeface="MS PGothic" panose="020B0600070205080204" pitchFamily="34" charset="-128"/>
              </a:rPr>
              <a:t>FDA Seafood HACCP Regulation</a:t>
            </a:r>
          </a:p>
          <a:p>
            <a:pPr lvl="3" eaLnBrk="1" hangingPunct="1">
              <a:lnSpc>
                <a:spcPct val="90000"/>
              </a:lnSpc>
            </a:pPr>
            <a:r>
              <a:rPr lang="en-US" altLang="en-US" sz="2800" b="0" dirty="0">
                <a:ea typeface="MS PGothic" panose="020B0600070205080204" pitchFamily="34" charset="-128"/>
              </a:rPr>
              <a:t>Seafood Safety Hazards &amp; Controls</a:t>
            </a:r>
          </a:p>
          <a:p>
            <a:pPr lvl="3" eaLnBrk="1" hangingPunct="1">
              <a:lnSpc>
                <a:spcPct val="90000"/>
              </a:lnSpc>
            </a:pPr>
            <a:r>
              <a:rPr lang="en-US" altLang="en-US" sz="2800" b="0" dirty="0">
                <a:ea typeface="MS PGothic" panose="020B0600070205080204" pitchFamily="34" charset="-128"/>
              </a:rPr>
              <a:t>Developing a HACCP Program</a:t>
            </a:r>
            <a:br>
              <a:rPr lang="en-US" altLang="en-US" sz="2800" b="0" dirty="0">
                <a:ea typeface="MS PGothic" panose="020B0600070205080204" pitchFamily="34" charset="-128"/>
              </a:rPr>
            </a:br>
            <a:endParaRPr lang="en-US" altLang="en-US" sz="2800" dirty="0">
              <a:ea typeface="MS PGothic" panose="020B0600070205080204" pitchFamily="34" charset="-128"/>
            </a:endParaRPr>
          </a:p>
          <a:p>
            <a:pPr eaLnBrk="1" hangingPunct="1">
              <a:lnSpc>
                <a:spcPct val="90000"/>
              </a:lnSpc>
              <a:buFont typeface="Wingdings" panose="05000000000000000000" pitchFamily="2" charset="2"/>
              <a:buNone/>
            </a:pPr>
            <a:r>
              <a:rPr lang="en-US" altLang="en-US" sz="2800" dirty="0">
                <a:solidFill>
                  <a:schemeClr val="tx2"/>
                </a:solidFill>
                <a:ea typeface="MS PGothic" panose="020B0600070205080204" pitchFamily="34" charset="-128"/>
              </a:rPr>
              <a:t>PART 2:   </a:t>
            </a:r>
            <a:r>
              <a:rPr lang="en-US" altLang="en-US" dirty="0">
                <a:solidFill>
                  <a:schemeClr val="tx2"/>
                </a:solidFill>
                <a:ea typeface="MS PGothic" panose="020B0600070205080204" pitchFamily="34" charset="-128"/>
              </a:rPr>
              <a:t>Course Work Assignment</a:t>
            </a:r>
            <a:endParaRPr lang="en-US" altLang="en-US" dirty="0">
              <a:ea typeface="MS PGothic" panose="020B0600070205080204" pitchFamily="34" charset="-128"/>
            </a:endParaRPr>
          </a:p>
          <a:p>
            <a:pPr lvl="3" eaLnBrk="1" hangingPunct="1">
              <a:lnSpc>
                <a:spcPct val="90000"/>
              </a:lnSpc>
            </a:pPr>
            <a:r>
              <a:rPr lang="en-US" altLang="en-US" sz="2800" b="0" dirty="0">
                <a:ea typeface="MS PGothic" panose="020B0600070205080204" pitchFamily="34" charset="-128"/>
              </a:rPr>
              <a:t>Team Work Groups &amp; Presentations</a:t>
            </a:r>
          </a:p>
        </p:txBody>
      </p:sp>
      <p:sp>
        <p:nvSpPr>
          <p:cNvPr id="2" name="Slide Number Placeholder 1">
            <a:extLst>
              <a:ext uri="{FF2B5EF4-FFF2-40B4-BE49-F238E27FC236}">
                <a16:creationId xmlns:a16="http://schemas.microsoft.com/office/drawing/2014/main" id="{6AEB0668-E00A-4F94-91DB-3463EC9C52ED}"/>
              </a:ext>
            </a:extLst>
          </p:cNvPr>
          <p:cNvSpPr>
            <a:spLocks noGrp="1"/>
          </p:cNvSpPr>
          <p:nvPr>
            <p:ph type="sldNum" sz="quarter" idx="12"/>
          </p:nvPr>
        </p:nvSpPr>
        <p:spPr/>
        <p:txBody>
          <a:bodyPr/>
          <a:lstStyle/>
          <a:p>
            <a:fld id="{2D4FA31A-ABA5-4667-BACC-3489C0083671}" type="slidenum">
              <a:rPr lang="en-US" altLang="en-US" smtClean="0"/>
              <a:pPr/>
              <a:t>2</a:t>
            </a:fld>
            <a:endParaRPr lang="en-US" altLang="en-US" dirty="0"/>
          </a:p>
        </p:txBody>
      </p:sp>
      <p:pic>
        <p:nvPicPr>
          <p:cNvPr id="12292" name="Picture 1">
            <a:extLst>
              <a:ext uri="{FF2B5EF4-FFF2-40B4-BE49-F238E27FC236}">
                <a16:creationId xmlns:a16="http://schemas.microsoft.com/office/drawing/2014/main" id="{75C00501-0D67-90F8-035B-3BE6E0ACB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57238"/>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3"/>
          <p:cNvSpPr txBox="1">
            <a:spLocks noGrp="1"/>
          </p:cNvSpPr>
          <p:nvPr>
            <p:ph type="title"/>
          </p:nvPr>
        </p:nvSpPr>
        <p:spPr>
          <a:xfrm>
            <a:off x="858373" y="188564"/>
            <a:ext cx="86852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1: </a:t>
            </a:r>
            <a:r>
              <a:rPr lang="en-US" dirty="0"/>
              <a:t>Conduct a Hazard Analysis </a:t>
            </a:r>
            <a:endParaRPr dirty="0"/>
          </a:p>
        </p:txBody>
      </p:sp>
      <p:sp>
        <p:nvSpPr>
          <p:cNvPr id="812" name="Google Shape;812;p33"/>
          <p:cNvSpPr txBox="1">
            <a:spLocks noGrp="1"/>
          </p:cNvSpPr>
          <p:nvPr>
            <p:ph type="body" idx="1"/>
          </p:nvPr>
        </p:nvSpPr>
        <p:spPr>
          <a:xfrm>
            <a:off x="3630032" y="1905977"/>
            <a:ext cx="3657600" cy="6397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2400"/>
              <a:buNone/>
            </a:pPr>
            <a:r>
              <a:rPr lang="en-US" dirty="0"/>
              <a:t>Species Hazards</a:t>
            </a:r>
            <a:endParaRPr dirty="0"/>
          </a:p>
        </p:txBody>
      </p:sp>
      <p:sp>
        <p:nvSpPr>
          <p:cNvPr id="814" name="Google Shape;814;p33"/>
          <p:cNvSpPr txBox="1">
            <a:spLocks noGrp="1"/>
          </p:cNvSpPr>
          <p:nvPr>
            <p:ph sz="half" idx="2"/>
          </p:nvPr>
        </p:nvSpPr>
        <p:spPr>
          <a:xfrm>
            <a:off x="7370956" y="1905977"/>
            <a:ext cx="3657600" cy="6397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2400"/>
              <a:buNone/>
            </a:pPr>
            <a:r>
              <a:rPr lang="en-US" dirty="0"/>
              <a:t>Process Hazards</a:t>
            </a:r>
            <a:endParaRPr dirty="0"/>
          </a:p>
        </p:txBody>
      </p:sp>
      <p:sp>
        <p:nvSpPr>
          <p:cNvPr id="813" name="Google Shape;813;p33"/>
          <p:cNvSpPr txBox="1">
            <a:spLocks noGrp="1"/>
          </p:cNvSpPr>
          <p:nvPr>
            <p:ph type="body" sz="quarter" idx="3"/>
          </p:nvPr>
        </p:nvSpPr>
        <p:spPr>
          <a:xfrm>
            <a:off x="3464622" y="2494804"/>
            <a:ext cx="3635549" cy="3292476"/>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Pathogens from Harvest Area</a:t>
            </a:r>
            <a:endParaRPr lang="en-US"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Parasites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Natural Toxins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Scombrotoxin (Histamine)</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Other Decomposition-related Hazards (Biogenic amines)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Environmental Chemicals</a:t>
            </a:r>
            <a:endParaRPr sz="1600" b="0" dirty="0">
              <a:latin typeface="Calibri Light" panose="020F0302020204030204" pitchFamily="34" charset="0"/>
              <a:cs typeface="Calibri Light" panose="020F0302020204030204" pitchFamily="34" charset="0"/>
            </a:endParaRPr>
          </a:p>
          <a:p>
            <a:pPr marL="457200" lvl="0" indent="-457200" algn="l" rtl="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Methyl Mercury</a:t>
            </a:r>
            <a:endParaRPr sz="1600" b="0" dirty="0">
              <a:latin typeface="Calibri Light" panose="020F0302020204030204" pitchFamily="34" charset="0"/>
              <a:cs typeface="Calibri Light" panose="020F0302020204030204" pitchFamily="34" charset="0"/>
            </a:endParaRPr>
          </a:p>
          <a:p>
            <a:pPr marL="457200" indent="-457200">
              <a:lnSpc>
                <a:spcPct val="90000"/>
              </a:lnSpc>
              <a:spcBef>
                <a:spcPts val="1000"/>
              </a:spcBef>
              <a:spcAft>
                <a:spcPts val="0"/>
              </a:spcAft>
              <a:buClr>
                <a:schemeClr val="dk1"/>
              </a:buClr>
              <a:buSzPct val="100000"/>
              <a:buFont typeface="Calibri"/>
              <a:buAutoNum type="arabicPeriod" startAt="4"/>
            </a:pPr>
            <a:r>
              <a:rPr lang="en-US" sz="1600" b="0" dirty="0">
                <a:latin typeface="Calibri Light" panose="020F0302020204030204" pitchFamily="34" charset="0"/>
                <a:ea typeface="Arial Narrow"/>
                <a:cs typeface="Calibri Light" panose="020F0302020204030204" pitchFamily="34" charset="0"/>
                <a:sym typeface="Arial Narrow"/>
              </a:rPr>
              <a:t>Aquaculture Drugs </a:t>
            </a:r>
            <a:endParaRPr sz="1600" b="0" dirty="0">
              <a:latin typeface="Calibri Light" panose="020F0302020204030204" pitchFamily="34" charset="0"/>
              <a:cs typeface="Calibri Light" panose="020F0302020204030204" pitchFamily="34" charset="0"/>
            </a:endParaRPr>
          </a:p>
        </p:txBody>
      </p:sp>
      <p:sp>
        <p:nvSpPr>
          <p:cNvPr id="815" name="Google Shape;815;p33"/>
          <p:cNvSpPr txBox="1">
            <a:spLocks noGrp="1"/>
          </p:cNvSpPr>
          <p:nvPr>
            <p:ph sz="quarter" idx="4"/>
          </p:nvPr>
        </p:nvSpPr>
        <p:spPr>
          <a:xfrm>
            <a:off x="6987788" y="2494803"/>
            <a:ext cx="5204212" cy="4151697"/>
          </a:xfrm>
          <a:prstGeom prst="rect">
            <a:avLst/>
          </a:prstGeom>
          <a:noFill/>
          <a:ln>
            <a:noFill/>
          </a:ln>
        </p:spPr>
        <p:txBody>
          <a:bodyPr spcFirstLastPara="1" wrap="square" lIns="91425" tIns="45700" rIns="91425" bIns="45700" anchor="t" anchorCtr="0">
            <a:noAutofit/>
          </a:bodyPr>
          <a:lstStyle/>
          <a:p>
            <a:pPr marL="0" indent="0">
              <a:buClr>
                <a:schemeClr val="dk1"/>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12.   Pathogen Growth &amp; Toxin Formation</a:t>
            </a:r>
            <a:endParaRPr lang="en-US" sz="1600" b="0" strike="sngStrike"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13.   </a:t>
            </a:r>
            <a:r>
              <a:rPr lang="en-US" sz="1600" b="0" i="1" dirty="0">
                <a:latin typeface="Calibri Light" panose="020F0302020204030204" pitchFamily="34" charset="0"/>
                <a:ea typeface="+mn-lt"/>
                <a:cs typeface="Calibri Light" panose="020F0302020204030204" pitchFamily="34" charset="0"/>
                <a:sym typeface="Arial Narrow"/>
              </a:rPr>
              <a:t>C. botulinum </a:t>
            </a:r>
            <a:r>
              <a:rPr lang="en-US" sz="1600" b="0" dirty="0">
                <a:latin typeface="Calibri Light" panose="020F0302020204030204" pitchFamily="34" charset="0"/>
                <a:ea typeface="+mn-lt"/>
                <a:cs typeface="Calibri Light" panose="020F0302020204030204" pitchFamily="34" charset="0"/>
                <a:sym typeface="Arial Narrow"/>
              </a:rPr>
              <a:t>Growth &amp;</a:t>
            </a:r>
            <a:r>
              <a:rPr lang="en-US" sz="1600" b="0" i="1" dirty="0">
                <a:latin typeface="Calibri Light" panose="020F0302020204030204" pitchFamily="34" charset="0"/>
                <a:ea typeface="+mn-lt"/>
                <a:cs typeface="Calibri Light" panose="020F0302020204030204" pitchFamily="34" charset="0"/>
                <a:sym typeface="Arial Narrow"/>
              </a:rPr>
              <a:t> </a:t>
            </a:r>
            <a:r>
              <a:rPr lang="en-US" sz="1600" b="0" dirty="0">
                <a:latin typeface="Calibri Light" panose="020F0302020204030204" pitchFamily="34" charset="0"/>
                <a:ea typeface="+mn-lt"/>
                <a:cs typeface="Calibri Light" panose="020F0302020204030204" pitchFamily="34" charset="0"/>
                <a:sym typeface="Arial Narrow"/>
              </a:rPr>
              <a:t>Toxin Formation</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a:ea typeface="+mn-lt"/>
                <a:cs typeface="Calibri Light"/>
                <a:sym typeface="Arial Narrow"/>
              </a:rPr>
              <a:t>14.   </a:t>
            </a:r>
            <a:r>
              <a:rPr lang="en-US" sz="1600" b="0" i="0" u="none" strike="noStrike" dirty="0">
                <a:latin typeface="Calibri Light"/>
                <a:ea typeface="+mn-lt"/>
                <a:cs typeface="Calibri Light"/>
                <a:sym typeface="Arial Narrow"/>
              </a:rPr>
              <a:t>Pathogen </a:t>
            </a:r>
            <a:r>
              <a:rPr lang="en-US" sz="1600" b="0" i="0" u="none" dirty="0">
                <a:latin typeface="Calibri Light"/>
                <a:ea typeface="+mn-lt"/>
                <a:cs typeface="Calibri Light"/>
                <a:sym typeface="Arial Narrow"/>
              </a:rPr>
              <a:t>Growth</a:t>
            </a:r>
            <a:r>
              <a:rPr lang="en-US" sz="1600" b="0" i="0" u="none" strike="noStrike" dirty="0">
                <a:latin typeface="Calibri Light"/>
                <a:ea typeface="+mn-lt"/>
                <a:cs typeface="Calibri Light"/>
                <a:sym typeface="Arial Narrow"/>
              </a:rPr>
              <a:t> &amp; </a:t>
            </a:r>
            <a:r>
              <a:rPr lang="en-US" sz="1600" b="0" i="0" u="none" dirty="0">
                <a:latin typeface="Calibri Light"/>
                <a:ea typeface="+mn-lt"/>
                <a:cs typeface="Calibri Light"/>
                <a:sym typeface="Arial Narrow"/>
              </a:rPr>
              <a:t>Toxin</a:t>
            </a:r>
            <a:r>
              <a:rPr lang="en-US" sz="1600" b="0" i="0" u="none" strike="noStrike" dirty="0">
                <a:latin typeface="Calibri Light"/>
                <a:ea typeface="+mn-lt"/>
                <a:cs typeface="Calibri Light"/>
                <a:sym typeface="Arial Narrow"/>
              </a:rPr>
              <a:t> Formation</a:t>
            </a:r>
            <a:r>
              <a:rPr lang="en-US" sz="1600" b="0" dirty="0">
                <a:latin typeface="Calibri Light"/>
                <a:ea typeface="+mn-lt"/>
                <a:cs typeface="Calibri Light"/>
                <a:sym typeface="Arial Narrow"/>
              </a:rPr>
              <a:t> inadequate </a:t>
            </a:r>
            <a:br>
              <a:rPr lang="en-US" sz="1600" dirty="0">
                <a:latin typeface="Calibri Light"/>
                <a:ea typeface="+mn-lt"/>
                <a:cs typeface="Calibri Light"/>
                <a:sym typeface="Arial Narrow"/>
              </a:rPr>
            </a:br>
            <a:r>
              <a:rPr lang="en-US" sz="160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drying.</a:t>
            </a:r>
            <a:endParaRPr sz="1600" b="0" dirty="0">
              <a:latin typeface="Calibri Light"/>
              <a:ea typeface="+mn-lt"/>
              <a:cs typeface="Calibri Light"/>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15.    </a:t>
            </a:r>
            <a:r>
              <a:rPr lang="en-US" sz="1600" b="0" i="1" u="none" strike="noStrike" dirty="0">
                <a:latin typeface="Calibri Light" panose="020F0302020204030204" pitchFamily="34" charset="0"/>
                <a:ea typeface="+mn-lt"/>
                <a:cs typeface="Calibri Light" panose="020F0302020204030204" pitchFamily="34" charset="0"/>
                <a:sym typeface="Arial Narrow"/>
              </a:rPr>
              <a:t>S. aureus </a:t>
            </a:r>
            <a:r>
              <a:rPr lang="en-US" sz="1600" b="0" dirty="0">
                <a:latin typeface="Calibri Light" panose="020F0302020204030204" pitchFamily="34" charset="0"/>
                <a:ea typeface="+mn-lt"/>
                <a:cs typeface="Calibri Light" panose="020F0302020204030204" pitchFamily="34" charset="0"/>
                <a:sym typeface="Arial Narrow"/>
              </a:rPr>
              <a:t>Toxin Formation in hydrated batters</a:t>
            </a:r>
            <a:endParaRPr lang="en-US" sz="1600" b="0" dirty="0">
              <a:latin typeface="Calibri Light" panose="020F0302020204030204" pitchFamily="34" charset="0"/>
              <a:ea typeface="+mn-lt"/>
              <a:cs typeface="Calibri Light" panose="020F0302020204030204" pitchFamily="34" charset="0"/>
            </a:endParaRPr>
          </a:p>
          <a:p>
            <a:pPr marL="0" indent="0">
              <a:buNone/>
            </a:pPr>
            <a:r>
              <a:rPr lang="en-US" sz="1600" b="0" dirty="0">
                <a:latin typeface="Calibri Light" panose="020F0302020204030204" pitchFamily="34" charset="0"/>
                <a:ea typeface="+mn-lt"/>
                <a:cs typeface="Calibri Light" panose="020F0302020204030204" pitchFamily="34" charset="0"/>
                <a:sym typeface="Arial Narrow"/>
              </a:rPr>
              <a:t>16.    </a:t>
            </a:r>
            <a:r>
              <a:rPr lang="en-US" sz="1600" b="0" i="0" u="none" strike="noStrike" dirty="0">
                <a:latin typeface="Calibri Light" panose="020F0302020204030204" pitchFamily="34" charset="0"/>
                <a:ea typeface="+mn-lt"/>
                <a:cs typeface="Calibri Light" panose="020F0302020204030204" pitchFamily="34" charset="0"/>
                <a:sym typeface="Arial Narrow"/>
              </a:rPr>
              <a:t>Pathogen Growth &amp; Survival through cooking</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a:ea typeface="+mn-lt"/>
                <a:cs typeface="Calibri Light"/>
                <a:sym typeface="Arial Narrow"/>
              </a:rPr>
              <a:t>17.    </a:t>
            </a:r>
            <a:r>
              <a:rPr lang="en-US" sz="1600" b="0" i="0" u="none" strike="noStrike" dirty="0">
                <a:latin typeface="Calibri Light"/>
                <a:ea typeface="+mn-lt"/>
                <a:cs typeface="Calibri Light"/>
                <a:sym typeface="Arial Narrow"/>
              </a:rPr>
              <a:t>Pathogen Survival through process designed to retain</a:t>
            </a:r>
            <a:r>
              <a:rPr lang="en-US" sz="1600" dirty="0">
                <a:latin typeface="Calibri Light"/>
                <a:ea typeface="+mn-lt"/>
                <a:cs typeface="Calibri Light"/>
                <a:sym typeface="Arial Narrow"/>
              </a:rPr>
              <a:t> </a:t>
            </a:r>
            <a:br>
              <a:rPr lang="en-US" sz="1600" dirty="0">
                <a:latin typeface="Calibri Light"/>
                <a:ea typeface="+mn-lt"/>
                <a:cs typeface="Calibri Light"/>
                <a:sym typeface="Arial Narrow"/>
              </a:rPr>
            </a:br>
            <a:r>
              <a:rPr lang="en-US" sz="1600" dirty="0">
                <a:latin typeface="Calibri Light"/>
                <a:ea typeface="+mn-lt"/>
                <a:cs typeface="Calibri Light"/>
                <a:sym typeface="Arial Narrow"/>
              </a:rPr>
              <a:t>         </a:t>
            </a:r>
            <a:r>
              <a:rPr lang="en-US" sz="1600" b="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raw characteristics</a:t>
            </a:r>
            <a:endParaRPr lang="en-US" sz="1600" b="0" dirty="0">
              <a:latin typeface="Calibri Light"/>
              <a:ea typeface="+mn-lt"/>
              <a:cs typeface="Calibri Light"/>
            </a:endParaRPr>
          </a:p>
          <a:p>
            <a:pPr marL="0" indent="0">
              <a:buClr>
                <a:srgbClr val="000000"/>
              </a:buClr>
              <a:buSzPct val="100000"/>
              <a:buNone/>
            </a:pPr>
            <a:r>
              <a:rPr lang="en-US" sz="1600" b="0" dirty="0">
                <a:latin typeface="Calibri Light"/>
                <a:ea typeface="+mn-lt"/>
                <a:cs typeface="Calibri Light"/>
                <a:sym typeface="Arial Narrow"/>
              </a:rPr>
              <a:t>18.    </a:t>
            </a:r>
            <a:r>
              <a:rPr lang="en-US" sz="1600" b="0" i="0" u="none" strike="noStrike" dirty="0">
                <a:latin typeface="Calibri Light"/>
                <a:ea typeface="+mn-lt"/>
                <a:cs typeface="Calibri Light"/>
                <a:sym typeface="Arial Narrow"/>
              </a:rPr>
              <a:t>Intro. of </a:t>
            </a:r>
            <a:r>
              <a:rPr lang="en-US" sz="1600" b="0" i="0" u="none" dirty="0">
                <a:latin typeface="Calibri Light"/>
                <a:ea typeface="+mn-lt"/>
                <a:cs typeface="Calibri Light"/>
                <a:sym typeface="Arial Narrow"/>
              </a:rPr>
              <a:t>Pathogens</a:t>
            </a:r>
            <a:r>
              <a:rPr lang="en-US" sz="1600" b="0" i="0" u="none" strike="noStrike" dirty="0">
                <a:latin typeface="Calibri Light"/>
                <a:ea typeface="+mn-lt"/>
                <a:cs typeface="Calibri Light"/>
                <a:sym typeface="Arial Narrow"/>
              </a:rPr>
              <a:t> after pasteurization and</a:t>
            </a:r>
            <a:r>
              <a:rPr lang="en-US" sz="1600" b="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specialized</a:t>
            </a:r>
            <a:r>
              <a:rPr lang="en-US" sz="1600" dirty="0">
                <a:latin typeface="Calibri Light"/>
                <a:ea typeface="+mn-lt"/>
                <a:cs typeface="Calibri Light"/>
                <a:sym typeface="Arial Narrow"/>
              </a:rPr>
              <a:t>            </a:t>
            </a:r>
            <a:r>
              <a:rPr lang="en-US" sz="1600" b="0" i="0" u="none" strike="noStrike" dirty="0">
                <a:latin typeface="Calibri Light"/>
                <a:ea typeface="+mn-lt"/>
                <a:cs typeface="Calibri Light"/>
                <a:sym typeface="Arial Narrow"/>
              </a:rPr>
              <a:t>cooking</a:t>
            </a:r>
            <a:endParaRPr sz="1600" b="0" dirty="0">
              <a:latin typeface="Calibri Light"/>
              <a:ea typeface="+mn-lt"/>
              <a:cs typeface="Calibri Light"/>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19.    </a:t>
            </a:r>
            <a:r>
              <a:rPr lang="en-US" sz="1600" b="0" i="0" u="none" strike="noStrike" dirty="0">
                <a:latin typeface="Calibri Light" panose="020F0302020204030204" pitchFamily="34" charset="0"/>
                <a:ea typeface="+mn-lt"/>
                <a:cs typeface="Calibri Light" panose="020F0302020204030204" pitchFamily="34" charset="0"/>
                <a:sym typeface="Arial Narrow"/>
              </a:rPr>
              <a:t>Allergens &amp; Food Intolerance Substances</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20.    </a:t>
            </a:r>
            <a:r>
              <a:rPr lang="en-US" sz="1600" b="0" i="0" u="none" strike="noStrike" dirty="0">
                <a:latin typeface="Calibri Light" panose="020F0302020204030204" pitchFamily="34" charset="0"/>
                <a:ea typeface="+mn-lt"/>
                <a:cs typeface="Calibri Light" panose="020F0302020204030204" pitchFamily="34" charset="0"/>
                <a:sym typeface="Arial Narrow"/>
              </a:rPr>
              <a:t>Additives</a:t>
            </a:r>
            <a:endParaRPr sz="1600" b="0" dirty="0">
              <a:latin typeface="Calibri Light" panose="020F0302020204030204" pitchFamily="34" charset="0"/>
              <a:ea typeface="+mn-lt"/>
              <a:cs typeface="Calibri Light" panose="020F0302020204030204" pitchFamily="34" charset="0"/>
            </a:endParaRPr>
          </a:p>
          <a:p>
            <a:pPr marL="0" indent="0">
              <a:buClr>
                <a:srgbClr val="000000"/>
              </a:buClr>
              <a:buSzPct val="100000"/>
              <a:buNone/>
            </a:pPr>
            <a:r>
              <a:rPr lang="en-US" sz="1600" b="0" dirty="0">
                <a:latin typeface="Calibri Light" panose="020F0302020204030204" pitchFamily="34" charset="0"/>
                <a:ea typeface="+mn-lt"/>
                <a:cs typeface="Calibri Light" panose="020F0302020204030204" pitchFamily="34" charset="0"/>
                <a:sym typeface="Arial Narrow"/>
              </a:rPr>
              <a:t>21.    </a:t>
            </a:r>
            <a:r>
              <a:rPr lang="en-US" sz="1600" b="0" i="0" u="none" strike="noStrike" dirty="0">
                <a:latin typeface="Calibri Light" panose="020F0302020204030204" pitchFamily="34" charset="0"/>
                <a:ea typeface="+mn-lt"/>
                <a:cs typeface="Calibri Light" panose="020F0302020204030204" pitchFamily="34" charset="0"/>
                <a:sym typeface="Arial Narrow"/>
              </a:rPr>
              <a:t>Metal or Glass Inclusion</a:t>
            </a:r>
            <a:endParaRPr sz="1600" dirty="0">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86C13E83-766C-46F8-BA9C-6DC05A8E751D}"/>
              </a:ext>
            </a:extLst>
          </p:cNvPr>
          <p:cNvSpPr>
            <a:spLocks noGrp="1"/>
          </p:cNvSpPr>
          <p:nvPr>
            <p:ph type="sldNum" sz="quarter" idx="12"/>
          </p:nvPr>
        </p:nvSpPr>
        <p:spPr>
          <a:xfrm>
            <a:off x="8610600" y="6097558"/>
            <a:ext cx="2743200" cy="365125"/>
          </a:xfrm>
        </p:spPr>
        <p:txBody>
          <a:bodyPr/>
          <a:lstStyle/>
          <a:p>
            <a:fld id="{AA54EF95-6334-433D-B117-FBD5D13148AF}" type="slidenum">
              <a:rPr lang="en-US" altLang="en-US" smtClean="0"/>
              <a:pPr/>
              <a:t>20</a:t>
            </a:fld>
            <a:endParaRPr lang="en-US" altLang="en-US" dirty="0"/>
          </a:p>
        </p:txBody>
      </p:sp>
      <p:sp>
        <p:nvSpPr>
          <p:cNvPr id="816" name="Google Shape;816;p33"/>
          <p:cNvSpPr txBox="1"/>
          <p:nvPr/>
        </p:nvSpPr>
        <p:spPr>
          <a:xfrm>
            <a:off x="3577476" y="1265060"/>
            <a:ext cx="7924800"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Identify and List all potential food safety hazards associated with the product and process.</a:t>
            </a:r>
            <a:endParaRPr b="1" dirty="0">
              <a:solidFill>
                <a:schemeClr val="dk1"/>
              </a:solidFill>
            </a:endParaRPr>
          </a:p>
        </p:txBody>
      </p:sp>
      <p:pic>
        <p:nvPicPr>
          <p:cNvPr id="18" name="Picture 17" descr="Table&#10;&#10;Description automatically generated">
            <a:extLst>
              <a:ext uri="{FF2B5EF4-FFF2-40B4-BE49-F238E27FC236}">
                <a16:creationId xmlns:a16="http://schemas.microsoft.com/office/drawing/2014/main" id="{2237DF6B-62D7-49E5-BE46-DED3F8E9DDE2}"/>
              </a:ext>
            </a:extLst>
          </p:cNvPr>
          <p:cNvPicPr>
            <a:picLocks noChangeAspect="1"/>
          </p:cNvPicPr>
          <p:nvPr/>
        </p:nvPicPr>
        <p:blipFill rotWithShape="1">
          <a:blip r:embed="rId3">
            <a:extLst>
              <a:ext uri="{28A0092B-C50C-407E-A947-70E740481C1C}">
                <a14:useLocalDpi xmlns:a14="http://schemas.microsoft.com/office/drawing/2010/main" val="0"/>
              </a:ext>
            </a:extLst>
          </a:blip>
          <a:srcRect l="3571" t="2562" r="3493" b="49704"/>
          <a:stretch/>
        </p:blipFill>
        <p:spPr>
          <a:xfrm rot="5400000">
            <a:off x="-543284" y="2861190"/>
            <a:ext cx="5103951" cy="2791978"/>
          </a:xfrm>
          <a:prstGeom prst="rect">
            <a:avLst/>
          </a:prstGeom>
          <a:ln>
            <a:solidFill>
              <a:schemeClr val="accent1">
                <a:lumMod val="75000"/>
              </a:schemeClr>
            </a:solidFill>
          </a:ln>
        </p:spPr>
      </p:pic>
      <p:pic>
        <p:nvPicPr>
          <p:cNvPr id="19" name="Picture 18" descr="Table&#10;&#10;Description automatically generated">
            <a:extLst>
              <a:ext uri="{FF2B5EF4-FFF2-40B4-BE49-F238E27FC236}">
                <a16:creationId xmlns:a16="http://schemas.microsoft.com/office/drawing/2014/main" id="{EB613B1B-DEF6-46AD-AF14-20CC2AE4594D}"/>
              </a:ext>
            </a:extLst>
          </p:cNvPr>
          <p:cNvPicPr>
            <a:picLocks noChangeAspect="1"/>
          </p:cNvPicPr>
          <p:nvPr/>
        </p:nvPicPr>
        <p:blipFill rotWithShape="1">
          <a:blip r:embed="rId4">
            <a:extLst>
              <a:ext uri="{28A0092B-C50C-407E-A947-70E740481C1C}">
                <a14:useLocalDpi xmlns:a14="http://schemas.microsoft.com/office/drawing/2010/main" val="0"/>
              </a:ext>
            </a:extLst>
          </a:blip>
          <a:srcRect l="2680" r="2012" b="73766"/>
          <a:stretch/>
        </p:blipFill>
        <p:spPr>
          <a:xfrm rot="5400000">
            <a:off x="-792952" y="3372113"/>
            <a:ext cx="5080843" cy="1514798"/>
          </a:xfrm>
          <a:prstGeom prst="rect">
            <a:avLst/>
          </a:prstGeom>
          <a:ln>
            <a:solidFill>
              <a:schemeClr val="accent1">
                <a:lumMod val="75000"/>
              </a:schemeClr>
            </a:solidFill>
          </a:ln>
        </p:spPr>
      </p:pic>
      <p:pic>
        <p:nvPicPr>
          <p:cNvPr id="20" name="Picture 19" descr="Calendar&#10;&#10;Description automatically generated">
            <a:extLst>
              <a:ext uri="{FF2B5EF4-FFF2-40B4-BE49-F238E27FC236}">
                <a16:creationId xmlns:a16="http://schemas.microsoft.com/office/drawing/2014/main" id="{E12FE3EA-C487-4DC6-BEEC-AE21F2F313F4}"/>
              </a:ext>
            </a:extLst>
          </p:cNvPr>
          <p:cNvPicPr>
            <a:picLocks noChangeAspect="1"/>
          </p:cNvPicPr>
          <p:nvPr/>
        </p:nvPicPr>
        <p:blipFill rotWithShape="1">
          <a:blip r:embed="rId5">
            <a:extLst>
              <a:ext uri="{28A0092B-C50C-407E-A947-70E740481C1C}">
                <a14:useLocalDpi xmlns:a14="http://schemas.microsoft.com/office/drawing/2010/main" val="0"/>
              </a:ext>
            </a:extLst>
          </a:blip>
          <a:srcRect b="77465"/>
          <a:stretch/>
        </p:blipFill>
        <p:spPr>
          <a:xfrm rot="5400000">
            <a:off x="-1631764" y="3517603"/>
            <a:ext cx="5396795" cy="907867"/>
          </a:xfrm>
          <a:prstGeom prst="rect">
            <a:avLst/>
          </a:prstGeom>
          <a:ln>
            <a:solidFill>
              <a:schemeClr val="accent1">
                <a:lumMod val="75000"/>
              </a:schemeClr>
            </a:solidFill>
          </a:ln>
        </p:spPr>
      </p:pic>
      <p:grpSp>
        <p:nvGrpSpPr>
          <p:cNvPr id="5" name="Group 2">
            <a:extLst>
              <a:ext uri="{FF2B5EF4-FFF2-40B4-BE49-F238E27FC236}">
                <a16:creationId xmlns:a16="http://schemas.microsoft.com/office/drawing/2014/main" id="{B9D8484F-2E90-4A5F-476A-817E78F17D58}"/>
              </a:ext>
            </a:extLst>
          </p:cNvPr>
          <p:cNvGrpSpPr>
            <a:grpSpLocks/>
          </p:cNvGrpSpPr>
          <p:nvPr/>
        </p:nvGrpSpPr>
        <p:grpSpPr bwMode="auto">
          <a:xfrm>
            <a:off x="3561324" y="5708232"/>
            <a:ext cx="1615971" cy="490538"/>
            <a:chOff x="8091486" y="1940705"/>
            <a:chExt cx="2257825" cy="490449"/>
          </a:xfrm>
        </p:grpSpPr>
        <p:sp>
          <p:nvSpPr>
            <p:cNvPr id="22" name="Rectangle: Rounded Corners 21">
              <a:extLst>
                <a:ext uri="{FF2B5EF4-FFF2-40B4-BE49-F238E27FC236}">
                  <a16:creationId xmlns:a16="http://schemas.microsoft.com/office/drawing/2014/main" id="{611D4525-72B5-C211-535B-0370059DA61E}"/>
                </a:ext>
              </a:extLst>
            </p:cNvPr>
            <p:cNvSpPr/>
            <p:nvPr/>
          </p:nvSpPr>
          <p:spPr>
            <a:xfrm>
              <a:off x="8134814" y="1940705"/>
              <a:ext cx="2214497"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9">
              <a:extLst>
                <a:ext uri="{FF2B5EF4-FFF2-40B4-BE49-F238E27FC236}">
                  <a16:creationId xmlns:a16="http://schemas.microsoft.com/office/drawing/2014/main" id="{16A8E29A-A081-CFC5-C444-0CB430194A61}"/>
                </a:ext>
              </a:extLst>
            </p:cNvPr>
            <p:cNvSpPr txBox="1">
              <a:spLocks noChangeArrowheads="1"/>
            </p:cNvSpPr>
            <p:nvPr/>
          </p:nvSpPr>
          <p:spPr bwMode="auto">
            <a:xfrm>
              <a:off x="8091486" y="1944306"/>
              <a:ext cx="2237689"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5: 77</a:t>
              </a:r>
            </a:p>
          </p:txBody>
        </p:sp>
      </p:grpSp>
      <p:sp>
        <p:nvSpPr>
          <p:cNvPr id="6" name="Rounded Rectangle 22">
            <a:extLst>
              <a:ext uri="{FF2B5EF4-FFF2-40B4-BE49-F238E27FC236}">
                <a16:creationId xmlns:a16="http://schemas.microsoft.com/office/drawing/2014/main" id="{EDC0DBF5-5851-0C7E-FCB6-958D93ACA537}"/>
              </a:ext>
            </a:extLst>
          </p:cNvPr>
          <p:cNvSpPr/>
          <p:nvPr/>
        </p:nvSpPr>
        <p:spPr bwMode="auto">
          <a:xfrm>
            <a:off x="5340435" y="5709151"/>
            <a:ext cx="1526660"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3: 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34"/>
          <p:cNvSpPr txBox="1">
            <a:spLocks noGrp="1"/>
          </p:cNvSpPr>
          <p:nvPr>
            <p:ph type="title"/>
          </p:nvPr>
        </p:nvSpPr>
        <p:spPr>
          <a:xfrm>
            <a:off x="769219" y="75009"/>
            <a:ext cx="110109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2: </a:t>
            </a:r>
            <a:r>
              <a:rPr lang="en-US" dirty="0"/>
              <a:t>Identify Critical Control Points (CCPs)</a:t>
            </a:r>
            <a:endParaRPr dirty="0"/>
          </a:p>
        </p:txBody>
      </p:sp>
      <p:sp>
        <p:nvSpPr>
          <p:cNvPr id="831" name="Google Shape;831;p34"/>
          <p:cNvSpPr txBox="1">
            <a:spLocks noGrp="1"/>
          </p:cNvSpPr>
          <p:nvPr>
            <p:ph idx="1"/>
          </p:nvPr>
        </p:nvSpPr>
        <p:spPr>
          <a:xfrm>
            <a:off x="838200" y="1739900"/>
            <a:ext cx="10515600" cy="4437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Noto Sans Symbols"/>
              <a:buNone/>
            </a:pPr>
            <a:r>
              <a:rPr lang="en-US" dirty="0"/>
              <a:t>Identify what processing steps can be used to control the significant hazards.</a:t>
            </a:r>
            <a:endParaRPr dirty="0"/>
          </a:p>
        </p:txBody>
      </p:sp>
      <p:sp>
        <p:nvSpPr>
          <p:cNvPr id="2" name="Slide Number Placeholder 1">
            <a:extLst>
              <a:ext uri="{FF2B5EF4-FFF2-40B4-BE49-F238E27FC236}">
                <a16:creationId xmlns:a16="http://schemas.microsoft.com/office/drawing/2014/main" id="{05C6B7C3-2B61-4787-A574-BA48BACA3075}"/>
              </a:ext>
            </a:extLst>
          </p:cNvPr>
          <p:cNvSpPr>
            <a:spLocks noGrp="1"/>
          </p:cNvSpPr>
          <p:nvPr>
            <p:ph type="sldNum" sz="quarter" idx="12"/>
          </p:nvPr>
        </p:nvSpPr>
        <p:spPr/>
        <p:txBody>
          <a:bodyPr/>
          <a:lstStyle/>
          <a:p>
            <a:fld id="{2D4FA31A-ABA5-4667-BACC-3489C0083671}" type="slidenum">
              <a:rPr lang="en-US" altLang="en-US" smtClean="0"/>
              <a:pPr/>
              <a:t>21</a:t>
            </a:fld>
            <a:endParaRPr lang="en-US" altLang="en-US" dirty="0"/>
          </a:p>
        </p:txBody>
      </p:sp>
      <p:pic>
        <p:nvPicPr>
          <p:cNvPr id="832" name="Google Shape;832;p34"/>
          <p:cNvPicPr preferRelativeResize="0"/>
          <p:nvPr/>
        </p:nvPicPr>
        <p:blipFill rotWithShape="1">
          <a:blip r:embed="rId3">
            <a:alphaModFix/>
          </a:blip>
          <a:srcRect l="16284" t="18311" r="-2982" b="14985"/>
          <a:stretch/>
        </p:blipFill>
        <p:spPr>
          <a:xfrm>
            <a:off x="609600" y="2971800"/>
            <a:ext cx="10210800" cy="3886200"/>
          </a:xfrm>
          <a:prstGeom prst="rect">
            <a:avLst/>
          </a:prstGeom>
          <a:noFill/>
          <a:ln>
            <a:noFill/>
          </a:ln>
        </p:spPr>
      </p:pic>
      <p:sp>
        <p:nvSpPr>
          <p:cNvPr id="833" name="Google Shape;833;p34"/>
          <p:cNvSpPr/>
          <p:nvPr/>
        </p:nvSpPr>
        <p:spPr>
          <a:xfrm>
            <a:off x="3429000" y="5859463"/>
            <a:ext cx="1676400" cy="3810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Processing</a:t>
            </a:r>
            <a:endParaRPr dirty="0"/>
          </a:p>
        </p:txBody>
      </p:sp>
      <p:sp>
        <p:nvSpPr>
          <p:cNvPr id="834" name="Google Shape;834;p34"/>
          <p:cNvSpPr/>
          <p:nvPr/>
        </p:nvSpPr>
        <p:spPr>
          <a:xfrm>
            <a:off x="7391400" y="2971800"/>
            <a:ext cx="2209800" cy="3968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Refrigerated Storage</a:t>
            </a:r>
            <a:endParaRPr dirty="0"/>
          </a:p>
        </p:txBody>
      </p:sp>
      <p:cxnSp>
        <p:nvCxnSpPr>
          <p:cNvPr id="835" name="Google Shape;835;p34"/>
          <p:cNvCxnSpPr/>
          <p:nvPr/>
        </p:nvCxnSpPr>
        <p:spPr>
          <a:xfrm flipH="1">
            <a:off x="73152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836" name="Google Shape;836;p34"/>
          <p:cNvCxnSpPr/>
          <p:nvPr/>
        </p:nvCxnSpPr>
        <p:spPr>
          <a:xfrm rot="10800000">
            <a:off x="3962400" y="5410200"/>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838" name="Google Shape;838;p34"/>
          <p:cNvSpPr/>
          <p:nvPr/>
        </p:nvSpPr>
        <p:spPr>
          <a:xfrm>
            <a:off x="2072243" y="3024188"/>
            <a:ext cx="1283388" cy="3683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Receiving</a:t>
            </a:r>
            <a:endParaRPr dirty="0"/>
          </a:p>
        </p:txBody>
      </p:sp>
      <p:cxnSp>
        <p:nvCxnSpPr>
          <p:cNvPr id="840" name="Google Shape;840;p34"/>
          <p:cNvCxnSpPr/>
          <p:nvPr/>
        </p:nvCxnSpPr>
        <p:spPr>
          <a:xfrm flipH="1">
            <a:off x="22098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841" name="Google Shape;841;p34"/>
          <p:cNvSpPr/>
          <p:nvPr/>
        </p:nvSpPr>
        <p:spPr>
          <a:xfrm>
            <a:off x="4729163" y="3340100"/>
            <a:ext cx="1443037" cy="36195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Calibri"/>
                <a:ea typeface="Calibri"/>
                <a:cs typeface="Calibri"/>
                <a:sym typeface="Calibri"/>
              </a:rPr>
              <a:t>Packaging</a:t>
            </a:r>
            <a:endParaRPr dirty="0"/>
          </a:p>
        </p:txBody>
      </p:sp>
      <p:cxnSp>
        <p:nvCxnSpPr>
          <p:cNvPr id="842" name="Google Shape;842;p34"/>
          <p:cNvCxnSpPr/>
          <p:nvPr/>
        </p:nvCxnSpPr>
        <p:spPr>
          <a:xfrm flipH="1">
            <a:off x="5105400" y="3798888"/>
            <a:ext cx="304800" cy="565150"/>
          </a:xfrm>
          <a:prstGeom prst="straightConnector1">
            <a:avLst/>
          </a:prstGeom>
          <a:noFill/>
          <a:ln w="57150" cap="flat" cmpd="sng">
            <a:solidFill>
              <a:schemeClr val="dk1"/>
            </a:solidFill>
            <a:prstDash val="solid"/>
            <a:miter lim="800000"/>
            <a:headEnd type="none" w="sm" len="sm"/>
            <a:tailEnd type="triangle" w="med" len="med"/>
          </a:ln>
        </p:spPr>
      </p:cxnSp>
      <p:pic>
        <p:nvPicPr>
          <p:cNvPr id="843" name="Google Shape;843;p34"/>
          <p:cNvPicPr preferRelativeResize="0"/>
          <p:nvPr/>
        </p:nvPicPr>
        <p:blipFill rotWithShape="1">
          <a:blip r:embed="rId4">
            <a:alphaModFix/>
          </a:blip>
          <a:srcRect/>
          <a:stretch/>
        </p:blipFill>
        <p:spPr>
          <a:xfrm>
            <a:off x="5715000" y="4572000"/>
            <a:ext cx="381000" cy="206375"/>
          </a:xfrm>
          <a:prstGeom prst="rect">
            <a:avLst/>
          </a:prstGeom>
          <a:noFill/>
          <a:ln>
            <a:noFill/>
          </a:ln>
        </p:spPr>
      </p:pic>
      <p:sp>
        <p:nvSpPr>
          <p:cNvPr id="21" name="Rounded Rectangle 22">
            <a:extLst>
              <a:ext uri="{FF2B5EF4-FFF2-40B4-BE49-F238E27FC236}">
                <a16:creationId xmlns:a16="http://schemas.microsoft.com/office/drawing/2014/main" id="{E96F4B0E-3B0B-4860-8DA9-BAB1A88FD844}"/>
              </a:ext>
            </a:extLst>
          </p:cNvPr>
          <p:cNvSpPr/>
          <p:nvPr/>
        </p:nvSpPr>
        <p:spPr bwMode="auto">
          <a:xfrm>
            <a:off x="9968370" y="2641453"/>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25</a:t>
            </a:r>
          </a:p>
        </p:txBody>
      </p:sp>
      <p:grpSp>
        <p:nvGrpSpPr>
          <p:cNvPr id="22" name="Group 2">
            <a:extLst>
              <a:ext uri="{FF2B5EF4-FFF2-40B4-BE49-F238E27FC236}">
                <a16:creationId xmlns:a16="http://schemas.microsoft.com/office/drawing/2014/main" id="{DB7C8E29-C1D4-4627-AB65-41C71A913A2D}"/>
              </a:ext>
            </a:extLst>
          </p:cNvPr>
          <p:cNvGrpSpPr>
            <a:grpSpLocks/>
          </p:cNvGrpSpPr>
          <p:nvPr/>
        </p:nvGrpSpPr>
        <p:grpSpPr bwMode="auto">
          <a:xfrm>
            <a:off x="9968370" y="3388518"/>
            <a:ext cx="1811749" cy="490538"/>
            <a:chOff x="7879089" y="1940705"/>
            <a:chExt cx="2514280" cy="490449"/>
          </a:xfrm>
        </p:grpSpPr>
        <p:sp>
          <p:nvSpPr>
            <p:cNvPr id="23" name="Rectangle: Rounded Corners 22">
              <a:extLst>
                <a:ext uri="{FF2B5EF4-FFF2-40B4-BE49-F238E27FC236}">
                  <a16:creationId xmlns:a16="http://schemas.microsoft.com/office/drawing/2014/main" id="{D48C9A4A-AA02-48FD-8E07-4AD4DECAD198}"/>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9">
              <a:extLst>
                <a:ext uri="{FF2B5EF4-FFF2-40B4-BE49-F238E27FC236}">
                  <a16:creationId xmlns:a16="http://schemas.microsoft.com/office/drawing/2014/main" id="{E930FC2A-6E37-4F67-B430-91C832E7E36E}"/>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6: 99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5"/>
          <p:cNvSpPr txBox="1">
            <a:spLocks noGrp="1"/>
          </p:cNvSpPr>
          <p:nvPr>
            <p:ph type="title"/>
          </p:nvPr>
        </p:nvSpPr>
        <p:spPr>
          <a:xfrm>
            <a:off x="933450" y="-115794"/>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3: </a:t>
            </a:r>
            <a:r>
              <a:rPr lang="en-US" dirty="0"/>
              <a:t>Set Critical Limits</a:t>
            </a:r>
            <a:endParaRPr dirty="0"/>
          </a:p>
        </p:txBody>
      </p:sp>
      <p:sp>
        <p:nvSpPr>
          <p:cNvPr id="855" name="Google Shape;855;p35"/>
          <p:cNvSpPr txBox="1">
            <a:spLocks noGrp="1"/>
          </p:cNvSpPr>
          <p:nvPr>
            <p:ph idx="1"/>
          </p:nvPr>
        </p:nvSpPr>
        <p:spPr>
          <a:xfrm>
            <a:off x="1120775" y="1047750"/>
            <a:ext cx="8899894" cy="4943476"/>
          </a:xfrm>
          <a:prstGeom prst="rect">
            <a:avLst/>
          </a:prstGeom>
          <a:noFill/>
          <a:ln>
            <a:noFill/>
          </a:ln>
        </p:spPr>
        <p:txBody>
          <a:bodyPr spcFirstLastPara="1" wrap="square" lIns="91425" tIns="45700" rIns="91425" bIns="45700" anchor="t" anchorCtr="0">
            <a:normAutofit/>
          </a:bodyPr>
          <a:lstStyle/>
          <a:p>
            <a:pPr marL="0" lvl="0" indent="0">
              <a:lnSpc>
                <a:spcPct val="90000"/>
              </a:lnSpc>
              <a:spcBef>
                <a:spcPts val="0"/>
              </a:spcBef>
              <a:spcAft>
                <a:spcPts val="0"/>
              </a:spcAft>
              <a:buClr>
                <a:schemeClr val="dk1"/>
              </a:buClr>
              <a:buSzPts val="2800"/>
              <a:buNone/>
            </a:pPr>
            <a:r>
              <a:rPr lang="en-US" sz="2400" dirty="0"/>
              <a:t>Critical limits specify the maximum and/or minimum value to which a parameter (temperature, time) must be controlled at a CCP. </a:t>
            </a:r>
          </a:p>
        </p:txBody>
      </p:sp>
      <p:sp>
        <p:nvSpPr>
          <p:cNvPr id="2" name="Slide Number Placeholder 1">
            <a:extLst>
              <a:ext uri="{FF2B5EF4-FFF2-40B4-BE49-F238E27FC236}">
                <a16:creationId xmlns:a16="http://schemas.microsoft.com/office/drawing/2014/main" id="{64FB2E13-A894-4F84-B3D1-764CD5B5BAB3}"/>
              </a:ext>
            </a:extLst>
          </p:cNvPr>
          <p:cNvSpPr>
            <a:spLocks noGrp="1"/>
          </p:cNvSpPr>
          <p:nvPr>
            <p:ph type="sldNum" sz="quarter" idx="12"/>
          </p:nvPr>
        </p:nvSpPr>
        <p:spPr/>
        <p:txBody>
          <a:bodyPr/>
          <a:lstStyle/>
          <a:p>
            <a:fld id="{2D4FA31A-ABA5-4667-BACC-3489C0083671}" type="slidenum">
              <a:rPr lang="en-US" altLang="en-US" smtClean="0"/>
              <a:pPr/>
              <a:t>22</a:t>
            </a:fld>
            <a:endParaRPr lang="en-US" altLang="en-US" dirty="0"/>
          </a:p>
        </p:txBody>
      </p:sp>
      <p:pic>
        <p:nvPicPr>
          <p:cNvPr id="856" name="Google Shape;856;p35"/>
          <p:cNvPicPr preferRelativeResize="0"/>
          <p:nvPr/>
        </p:nvPicPr>
        <p:blipFill rotWithShape="1">
          <a:blip r:embed="rId3">
            <a:alphaModFix/>
          </a:blip>
          <a:srcRect l="16267" t="15695" r="-4275" b="14985"/>
          <a:stretch/>
        </p:blipFill>
        <p:spPr>
          <a:xfrm>
            <a:off x="607828" y="2819400"/>
            <a:ext cx="10364972" cy="4038600"/>
          </a:xfrm>
          <a:prstGeom prst="rect">
            <a:avLst/>
          </a:prstGeom>
          <a:noFill/>
          <a:ln>
            <a:noFill/>
          </a:ln>
        </p:spPr>
      </p:pic>
      <p:sp>
        <p:nvSpPr>
          <p:cNvPr id="857" name="Google Shape;857;p35"/>
          <p:cNvSpPr/>
          <p:nvPr/>
        </p:nvSpPr>
        <p:spPr>
          <a:xfrm>
            <a:off x="3428999" y="5859463"/>
            <a:ext cx="2454275" cy="646112"/>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Not to exceed 1 hour </a:t>
            </a:r>
            <a:r>
              <a:rPr lang="en-US" sz="1800" dirty="0">
                <a:solidFill>
                  <a:srgbClr val="7030A0"/>
                </a:solidFill>
                <a:latin typeface="Arial Narrow"/>
                <a:ea typeface="Arial Narrow"/>
                <a:cs typeface="Arial Narrow"/>
                <a:sym typeface="Arial Narrow"/>
              </a:rPr>
              <a:t>to prevent pathogen growth</a:t>
            </a:r>
            <a:endParaRPr sz="1800" dirty="0">
              <a:solidFill>
                <a:srgbClr val="7030A0"/>
              </a:solidFill>
              <a:latin typeface="Arial Narrow"/>
              <a:ea typeface="Arial Narrow"/>
              <a:cs typeface="Arial Narrow"/>
              <a:sym typeface="Arial Narrow"/>
            </a:endParaRPr>
          </a:p>
        </p:txBody>
      </p:sp>
      <p:sp>
        <p:nvSpPr>
          <p:cNvPr id="858" name="Google Shape;858;p35"/>
          <p:cNvSpPr/>
          <p:nvPr/>
        </p:nvSpPr>
        <p:spPr>
          <a:xfrm>
            <a:off x="7391400" y="2196790"/>
            <a:ext cx="2209800" cy="117188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Temperature not to exceed 40°F </a:t>
            </a:r>
            <a:r>
              <a:rPr lang="en-US" sz="1800" dirty="0">
                <a:solidFill>
                  <a:srgbClr val="7030A0"/>
                </a:solidFill>
                <a:latin typeface="Arial Narrow"/>
                <a:ea typeface="Arial Narrow"/>
                <a:cs typeface="Arial Narrow"/>
                <a:sym typeface="Arial Narrow"/>
              </a:rPr>
              <a:t>to prevent pathogen growth</a:t>
            </a:r>
            <a:endParaRPr dirty="0">
              <a:solidFill>
                <a:srgbClr val="7030A0"/>
              </a:solidFill>
            </a:endParaRPr>
          </a:p>
        </p:txBody>
      </p:sp>
      <p:cxnSp>
        <p:nvCxnSpPr>
          <p:cNvPr id="859" name="Google Shape;859;p35"/>
          <p:cNvCxnSpPr/>
          <p:nvPr/>
        </p:nvCxnSpPr>
        <p:spPr>
          <a:xfrm flipH="1">
            <a:off x="73152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cxnSp>
        <p:nvCxnSpPr>
          <p:cNvPr id="860" name="Google Shape;860;p35"/>
          <p:cNvCxnSpPr/>
          <p:nvPr/>
        </p:nvCxnSpPr>
        <p:spPr>
          <a:xfrm rot="10800000">
            <a:off x="3962400" y="5410200"/>
            <a:ext cx="320675" cy="400050"/>
          </a:xfrm>
          <a:prstGeom prst="straightConnector1">
            <a:avLst/>
          </a:prstGeom>
          <a:noFill/>
          <a:ln w="57150" cap="flat" cmpd="sng">
            <a:solidFill>
              <a:schemeClr val="dk1"/>
            </a:solidFill>
            <a:prstDash val="solid"/>
            <a:miter lim="800000"/>
            <a:headEnd type="none" w="sm" len="sm"/>
            <a:tailEnd type="triangle" w="med" len="med"/>
          </a:ln>
        </p:spPr>
      </p:cxnSp>
      <p:sp>
        <p:nvSpPr>
          <p:cNvPr id="861" name="Google Shape;861;p35"/>
          <p:cNvSpPr/>
          <p:nvPr/>
        </p:nvSpPr>
        <p:spPr>
          <a:xfrm>
            <a:off x="1743075" y="2196790"/>
            <a:ext cx="2454275" cy="118934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Received from approved supplier with documentation </a:t>
            </a:r>
            <a:r>
              <a:rPr lang="en-US" sz="1800" dirty="0">
                <a:solidFill>
                  <a:srgbClr val="7030A0"/>
                </a:solidFill>
                <a:latin typeface="Arial Narrow"/>
                <a:ea typeface="Arial Narrow"/>
                <a:cs typeface="Arial Narrow"/>
                <a:sym typeface="Arial Narrow"/>
              </a:rPr>
              <a:t>to control aquaculture drugs</a:t>
            </a:r>
            <a:endParaRPr dirty="0">
              <a:solidFill>
                <a:srgbClr val="7030A0"/>
              </a:solidFill>
            </a:endParaRPr>
          </a:p>
        </p:txBody>
      </p:sp>
      <p:cxnSp>
        <p:nvCxnSpPr>
          <p:cNvPr id="863" name="Google Shape;863;p35"/>
          <p:cNvCxnSpPr/>
          <p:nvPr/>
        </p:nvCxnSpPr>
        <p:spPr>
          <a:xfrm flipH="1">
            <a:off x="2209800" y="3444875"/>
            <a:ext cx="228600" cy="288925"/>
          </a:xfrm>
          <a:prstGeom prst="straightConnector1">
            <a:avLst/>
          </a:prstGeom>
          <a:noFill/>
          <a:ln w="57150" cap="flat" cmpd="sng">
            <a:solidFill>
              <a:schemeClr val="dk1"/>
            </a:solidFill>
            <a:prstDash val="solid"/>
            <a:miter lim="800000"/>
            <a:headEnd type="none" w="sm" len="sm"/>
            <a:tailEnd type="triangle" w="med" len="med"/>
          </a:ln>
        </p:spPr>
      </p:cxnSp>
      <p:sp>
        <p:nvSpPr>
          <p:cNvPr id="864" name="Google Shape;864;p35"/>
          <p:cNvSpPr/>
          <p:nvPr/>
        </p:nvSpPr>
        <p:spPr>
          <a:xfrm>
            <a:off x="4578350" y="2306637"/>
            <a:ext cx="2051050" cy="13192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latin typeface="Arial Narrow"/>
                <a:ea typeface="Arial Narrow"/>
                <a:cs typeface="Arial Narrow"/>
                <a:sym typeface="Arial Narrow"/>
              </a:rPr>
              <a:t>Label with species name must be present </a:t>
            </a:r>
            <a:r>
              <a:rPr lang="en-US" sz="1800" dirty="0">
                <a:solidFill>
                  <a:srgbClr val="7030A0"/>
                </a:solidFill>
                <a:latin typeface="Arial Narrow"/>
                <a:ea typeface="Arial Narrow"/>
                <a:cs typeface="Arial Narrow"/>
                <a:sym typeface="Arial Narrow"/>
              </a:rPr>
              <a:t>to control allergens</a:t>
            </a:r>
            <a:endParaRPr sz="1800" dirty="0">
              <a:solidFill>
                <a:srgbClr val="7030A0"/>
              </a:solidFill>
              <a:latin typeface="Arial Narrow"/>
              <a:ea typeface="Arial Narrow"/>
              <a:cs typeface="Arial Narrow"/>
              <a:sym typeface="Arial Narrow"/>
            </a:endParaRPr>
          </a:p>
        </p:txBody>
      </p:sp>
      <p:cxnSp>
        <p:nvCxnSpPr>
          <p:cNvPr id="865" name="Google Shape;865;p35"/>
          <p:cNvCxnSpPr/>
          <p:nvPr/>
        </p:nvCxnSpPr>
        <p:spPr>
          <a:xfrm flipH="1">
            <a:off x="5070475" y="3673475"/>
            <a:ext cx="263525" cy="654050"/>
          </a:xfrm>
          <a:prstGeom prst="straightConnector1">
            <a:avLst/>
          </a:prstGeom>
          <a:noFill/>
          <a:ln w="57150" cap="flat" cmpd="sng">
            <a:solidFill>
              <a:schemeClr val="dk1"/>
            </a:solidFill>
            <a:prstDash val="solid"/>
            <a:miter lim="800000"/>
            <a:headEnd type="none" w="sm" len="sm"/>
            <a:tailEnd type="triangle" w="med" len="med"/>
          </a:ln>
        </p:spPr>
      </p:cxnSp>
      <p:pic>
        <p:nvPicPr>
          <p:cNvPr id="867" name="Google Shape;867;p35"/>
          <p:cNvPicPr preferRelativeResize="0"/>
          <p:nvPr/>
        </p:nvPicPr>
        <p:blipFill rotWithShape="1">
          <a:blip r:embed="rId4">
            <a:alphaModFix/>
          </a:blip>
          <a:srcRect/>
          <a:stretch/>
        </p:blipFill>
        <p:spPr>
          <a:xfrm>
            <a:off x="5715000" y="4551363"/>
            <a:ext cx="381000" cy="206375"/>
          </a:xfrm>
          <a:prstGeom prst="rect">
            <a:avLst/>
          </a:prstGeom>
          <a:noFill/>
          <a:ln>
            <a:noFill/>
          </a:ln>
        </p:spPr>
      </p:pic>
      <p:sp>
        <p:nvSpPr>
          <p:cNvPr id="21" name="Rounded Rectangle 22">
            <a:extLst>
              <a:ext uri="{FF2B5EF4-FFF2-40B4-BE49-F238E27FC236}">
                <a16:creationId xmlns:a16="http://schemas.microsoft.com/office/drawing/2014/main" id="{DCE0519F-31CC-4030-B2C7-7BA71A0869ED}"/>
              </a:ext>
            </a:extLst>
          </p:cNvPr>
          <p:cNvSpPr/>
          <p:nvPr/>
        </p:nvSpPr>
        <p:spPr bwMode="auto">
          <a:xfrm>
            <a:off x="10104088" y="2816872"/>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26</a:t>
            </a:r>
          </a:p>
        </p:txBody>
      </p:sp>
      <p:grpSp>
        <p:nvGrpSpPr>
          <p:cNvPr id="22" name="Group 2">
            <a:extLst>
              <a:ext uri="{FF2B5EF4-FFF2-40B4-BE49-F238E27FC236}">
                <a16:creationId xmlns:a16="http://schemas.microsoft.com/office/drawing/2014/main" id="{7C4C98C8-6D42-455F-AC9B-21D68BEF5C44}"/>
              </a:ext>
            </a:extLst>
          </p:cNvPr>
          <p:cNvGrpSpPr>
            <a:grpSpLocks/>
          </p:cNvGrpSpPr>
          <p:nvPr/>
        </p:nvGrpSpPr>
        <p:grpSpPr bwMode="auto">
          <a:xfrm>
            <a:off x="10066925" y="2034249"/>
            <a:ext cx="1811749" cy="590779"/>
            <a:chOff x="7879089" y="1940705"/>
            <a:chExt cx="2514280" cy="490449"/>
          </a:xfrm>
        </p:grpSpPr>
        <p:sp>
          <p:nvSpPr>
            <p:cNvPr id="23" name="Rectangle: Rounded Corners 22">
              <a:extLst>
                <a:ext uri="{FF2B5EF4-FFF2-40B4-BE49-F238E27FC236}">
                  <a16:creationId xmlns:a16="http://schemas.microsoft.com/office/drawing/2014/main" id="{E18D081B-6CA5-464C-A537-5F9673574401}"/>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19">
              <a:extLst>
                <a:ext uri="{FF2B5EF4-FFF2-40B4-BE49-F238E27FC236}">
                  <a16:creationId xmlns:a16="http://schemas.microsoft.com/office/drawing/2014/main" id="{8CFD93B1-AB28-4554-97FA-E1B29CA38FB3}"/>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7: 109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36"/>
          <p:cNvSpPr txBox="1">
            <a:spLocks noGrp="1"/>
          </p:cNvSpPr>
          <p:nvPr>
            <p:ph type="title"/>
          </p:nvPr>
        </p:nvSpPr>
        <p:spPr>
          <a:xfrm>
            <a:off x="838200" y="365125"/>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4: </a:t>
            </a:r>
            <a:r>
              <a:rPr lang="en-US" dirty="0"/>
              <a:t>Establish Monitoring Procedures</a:t>
            </a:r>
            <a:endParaRPr dirty="0"/>
          </a:p>
        </p:txBody>
      </p:sp>
      <p:sp>
        <p:nvSpPr>
          <p:cNvPr id="879" name="Google Shape;879;p36"/>
          <p:cNvSpPr txBox="1">
            <a:spLocks noGrp="1"/>
          </p:cNvSpPr>
          <p:nvPr>
            <p:ph idx="1"/>
          </p:nvPr>
        </p:nvSpPr>
        <p:spPr>
          <a:xfrm>
            <a:off x="912300" y="1781876"/>
            <a:ext cx="10210800" cy="4051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Noto Sans Symbols"/>
              <a:buNone/>
            </a:pPr>
            <a:r>
              <a:rPr lang="en-US" sz="2400" dirty="0"/>
              <a:t>Determine </a:t>
            </a:r>
            <a:r>
              <a:rPr lang="en-US" sz="2400" b="1" dirty="0">
                <a:solidFill>
                  <a:srgbClr val="0070C0"/>
                </a:solidFill>
              </a:rPr>
              <a:t>what</a:t>
            </a:r>
            <a:r>
              <a:rPr lang="en-US" sz="2400" dirty="0"/>
              <a:t> will be monitored, </a:t>
            </a:r>
            <a:r>
              <a:rPr lang="en-US" sz="2400" b="1" dirty="0">
                <a:solidFill>
                  <a:srgbClr val="0070C0"/>
                </a:solidFill>
              </a:rPr>
              <a:t>how</a:t>
            </a:r>
            <a:r>
              <a:rPr lang="en-US" sz="2400" dirty="0"/>
              <a:t> it will be monitored, </a:t>
            </a:r>
            <a:r>
              <a:rPr lang="en-US" sz="2400" b="1" dirty="0">
                <a:solidFill>
                  <a:srgbClr val="0070C0"/>
                </a:solidFill>
              </a:rPr>
              <a:t>when</a:t>
            </a:r>
            <a:r>
              <a:rPr lang="en-US" sz="2400" dirty="0"/>
              <a:t> it will be monitored and by </a:t>
            </a:r>
            <a:r>
              <a:rPr lang="en-US" sz="2400" b="1" dirty="0">
                <a:solidFill>
                  <a:srgbClr val="0070C0"/>
                </a:solidFill>
              </a:rPr>
              <a:t>who</a:t>
            </a:r>
            <a:r>
              <a:rPr lang="en-US" sz="2400" dirty="0"/>
              <a:t>.</a:t>
            </a:r>
            <a:endParaRPr dirty="0"/>
          </a:p>
        </p:txBody>
      </p:sp>
      <p:sp>
        <p:nvSpPr>
          <p:cNvPr id="2" name="Slide Number Placeholder 1">
            <a:extLst>
              <a:ext uri="{FF2B5EF4-FFF2-40B4-BE49-F238E27FC236}">
                <a16:creationId xmlns:a16="http://schemas.microsoft.com/office/drawing/2014/main" id="{AC061811-4969-452E-9D22-ECD7CE21681B}"/>
              </a:ext>
            </a:extLst>
          </p:cNvPr>
          <p:cNvSpPr>
            <a:spLocks noGrp="1"/>
          </p:cNvSpPr>
          <p:nvPr>
            <p:ph type="sldNum" sz="quarter" idx="12"/>
          </p:nvPr>
        </p:nvSpPr>
        <p:spPr/>
        <p:txBody>
          <a:bodyPr/>
          <a:lstStyle/>
          <a:p>
            <a:fld id="{2D4FA31A-ABA5-4667-BACC-3489C0083671}" type="slidenum">
              <a:rPr lang="en-US" altLang="en-US" smtClean="0"/>
              <a:pPr/>
              <a:t>23</a:t>
            </a:fld>
            <a:endParaRPr lang="en-US" altLang="en-US" dirty="0"/>
          </a:p>
        </p:txBody>
      </p:sp>
      <p:pic>
        <p:nvPicPr>
          <p:cNvPr id="880" name="Google Shape;880;p36"/>
          <p:cNvPicPr preferRelativeResize="0"/>
          <p:nvPr/>
        </p:nvPicPr>
        <p:blipFill rotWithShape="1">
          <a:blip r:embed="rId3">
            <a:alphaModFix/>
          </a:blip>
          <a:srcRect l="56463" t="26159" r="-4265" b="13776"/>
          <a:stretch/>
        </p:blipFill>
        <p:spPr>
          <a:xfrm>
            <a:off x="3352800" y="2500313"/>
            <a:ext cx="7010400" cy="4357687"/>
          </a:xfrm>
          <a:prstGeom prst="rect">
            <a:avLst/>
          </a:prstGeom>
          <a:noFill/>
          <a:ln>
            <a:noFill/>
          </a:ln>
        </p:spPr>
      </p:pic>
      <p:pic>
        <p:nvPicPr>
          <p:cNvPr id="881" name="Google Shape;881;p36" descr="07_color_coded_clean_teamFinal"/>
          <p:cNvPicPr preferRelativeResize="0"/>
          <p:nvPr/>
        </p:nvPicPr>
        <p:blipFill rotWithShape="1">
          <a:blip r:embed="rId4">
            <a:alphaModFix/>
          </a:blip>
          <a:srcRect t="9752" r="78114" b="6379"/>
          <a:stretch/>
        </p:blipFill>
        <p:spPr>
          <a:xfrm>
            <a:off x="1778000" y="3276600"/>
            <a:ext cx="1422400" cy="3276600"/>
          </a:xfrm>
          <a:prstGeom prst="rect">
            <a:avLst/>
          </a:prstGeom>
          <a:noFill/>
          <a:ln>
            <a:noFill/>
          </a:ln>
        </p:spPr>
      </p:pic>
      <p:sp>
        <p:nvSpPr>
          <p:cNvPr id="882" name="Google Shape;882;p36"/>
          <p:cNvSpPr/>
          <p:nvPr/>
        </p:nvSpPr>
        <p:spPr>
          <a:xfrm>
            <a:off x="9820275" y="4756150"/>
            <a:ext cx="2171700" cy="658813"/>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How: </a:t>
            </a:r>
            <a:r>
              <a:rPr lang="en-US" sz="1800" dirty="0">
                <a:latin typeface="Arial"/>
                <a:ea typeface="Arial"/>
                <a:cs typeface="Arial"/>
                <a:sym typeface="Arial"/>
              </a:rPr>
              <a:t>Temperature Logger</a:t>
            </a:r>
            <a:endParaRPr dirty="0"/>
          </a:p>
        </p:txBody>
      </p:sp>
      <p:sp>
        <p:nvSpPr>
          <p:cNvPr id="883" name="Google Shape;883;p36"/>
          <p:cNvSpPr/>
          <p:nvPr/>
        </p:nvSpPr>
        <p:spPr>
          <a:xfrm>
            <a:off x="7561263" y="2738438"/>
            <a:ext cx="2349500" cy="8413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When: </a:t>
            </a:r>
            <a:r>
              <a:rPr lang="en-US" sz="1800" dirty="0">
                <a:latin typeface="Arial"/>
                <a:ea typeface="Arial"/>
                <a:cs typeface="Arial"/>
                <a:sym typeface="Arial"/>
              </a:rPr>
              <a:t>Continuously by logger and initialed 1x daily</a:t>
            </a:r>
            <a:endParaRPr dirty="0"/>
          </a:p>
        </p:txBody>
      </p:sp>
      <p:sp>
        <p:nvSpPr>
          <p:cNvPr id="884" name="Google Shape;884;p36"/>
          <p:cNvSpPr/>
          <p:nvPr/>
        </p:nvSpPr>
        <p:spPr>
          <a:xfrm>
            <a:off x="3065975" y="5934076"/>
            <a:ext cx="1612900" cy="617537"/>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Who: </a:t>
            </a:r>
            <a:endParaRPr dirty="0"/>
          </a:p>
          <a:p>
            <a:pPr marL="0" marR="0" lvl="0" indent="0" algn="ctr" rtl="0">
              <a:spcBef>
                <a:spcPts val="0"/>
              </a:spcBef>
              <a:spcAft>
                <a:spcPts val="0"/>
              </a:spcAft>
              <a:buNone/>
            </a:pPr>
            <a:r>
              <a:rPr lang="en-US" sz="1800" dirty="0">
                <a:latin typeface="Arial"/>
                <a:ea typeface="Arial"/>
                <a:cs typeface="Arial"/>
                <a:sym typeface="Arial"/>
              </a:rPr>
              <a:t>QA Manager</a:t>
            </a:r>
            <a:endParaRPr dirty="0"/>
          </a:p>
        </p:txBody>
      </p:sp>
      <p:sp>
        <p:nvSpPr>
          <p:cNvPr id="885" name="Google Shape;885;p36"/>
          <p:cNvSpPr/>
          <p:nvPr/>
        </p:nvSpPr>
        <p:spPr>
          <a:xfrm>
            <a:off x="753081" y="2933840"/>
            <a:ext cx="2362200" cy="369888"/>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What: </a:t>
            </a:r>
            <a:r>
              <a:rPr lang="en-US" sz="1800" dirty="0">
                <a:latin typeface="Arial"/>
                <a:ea typeface="Arial"/>
                <a:cs typeface="Arial"/>
                <a:sym typeface="Arial"/>
              </a:rPr>
              <a:t>Temperature</a:t>
            </a:r>
            <a:endParaRPr sz="1800" dirty="0">
              <a:latin typeface="Arial"/>
              <a:ea typeface="Arial"/>
              <a:cs typeface="Arial"/>
              <a:sym typeface="Arial"/>
            </a:endParaRPr>
          </a:p>
        </p:txBody>
      </p:sp>
      <p:pic>
        <p:nvPicPr>
          <p:cNvPr id="886" name="Google Shape;886;p36"/>
          <p:cNvPicPr preferRelativeResize="0"/>
          <p:nvPr/>
        </p:nvPicPr>
        <p:blipFill rotWithShape="1">
          <a:blip r:embed="rId5">
            <a:alphaModFix/>
          </a:blip>
          <a:srcRect/>
          <a:stretch/>
        </p:blipFill>
        <p:spPr>
          <a:xfrm>
            <a:off x="3835400" y="3857625"/>
            <a:ext cx="533400" cy="288925"/>
          </a:xfrm>
          <a:prstGeom prst="rect">
            <a:avLst/>
          </a:prstGeom>
          <a:noFill/>
          <a:ln>
            <a:noFill/>
          </a:ln>
        </p:spPr>
      </p:pic>
      <p:sp>
        <p:nvSpPr>
          <p:cNvPr id="18" name="Rounded Rectangle 22">
            <a:extLst>
              <a:ext uri="{FF2B5EF4-FFF2-40B4-BE49-F238E27FC236}">
                <a16:creationId xmlns:a16="http://schemas.microsoft.com/office/drawing/2014/main" id="{DCD40594-B87E-4FEA-996E-C1A10CFF0870}"/>
              </a:ext>
            </a:extLst>
          </p:cNvPr>
          <p:cNvSpPr/>
          <p:nvPr/>
        </p:nvSpPr>
        <p:spPr bwMode="auto">
          <a:xfrm>
            <a:off x="10201709" y="3368418"/>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26</a:t>
            </a:r>
          </a:p>
        </p:txBody>
      </p:sp>
      <p:grpSp>
        <p:nvGrpSpPr>
          <p:cNvPr id="19" name="Group 2">
            <a:extLst>
              <a:ext uri="{FF2B5EF4-FFF2-40B4-BE49-F238E27FC236}">
                <a16:creationId xmlns:a16="http://schemas.microsoft.com/office/drawing/2014/main" id="{9B8B0016-369B-4434-8B58-0C5B61D17C81}"/>
              </a:ext>
            </a:extLst>
          </p:cNvPr>
          <p:cNvGrpSpPr>
            <a:grpSpLocks/>
          </p:cNvGrpSpPr>
          <p:nvPr/>
        </p:nvGrpSpPr>
        <p:grpSpPr bwMode="auto">
          <a:xfrm>
            <a:off x="10160000" y="2739674"/>
            <a:ext cx="1811749" cy="490538"/>
            <a:chOff x="7879089" y="1940705"/>
            <a:chExt cx="2514280" cy="490449"/>
          </a:xfrm>
        </p:grpSpPr>
        <p:sp>
          <p:nvSpPr>
            <p:cNvPr id="20" name="Rectangle: Rounded Corners 19">
              <a:extLst>
                <a:ext uri="{FF2B5EF4-FFF2-40B4-BE49-F238E27FC236}">
                  <a16:creationId xmlns:a16="http://schemas.microsoft.com/office/drawing/2014/main" id="{F39151A3-64FA-4718-8DFC-B6EDACE9EFAC}"/>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9">
              <a:extLst>
                <a:ext uri="{FF2B5EF4-FFF2-40B4-BE49-F238E27FC236}">
                  <a16:creationId xmlns:a16="http://schemas.microsoft.com/office/drawing/2014/main" id="{B121634C-8008-4731-A576-F06AFC78C926}"/>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8: 119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7"/>
          <p:cNvSpPr txBox="1">
            <a:spLocks noGrp="1"/>
          </p:cNvSpPr>
          <p:nvPr>
            <p:ph type="title"/>
          </p:nvPr>
        </p:nvSpPr>
        <p:spPr>
          <a:xfrm>
            <a:off x="838200" y="365125"/>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5: </a:t>
            </a:r>
            <a:r>
              <a:rPr lang="en-US" dirty="0"/>
              <a:t>Establish Corrective Actions</a:t>
            </a:r>
            <a:endParaRPr dirty="0"/>
          </a:p>
        </p:txBody>
      </p:sp>
      <p:sp>
        <p:nvSpPr>
          <p:cNvPr id="898" name="Google Shape;898;p3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Noto Sans Symbols"/>
              <a:buNone/>
            </a:pPr>
            <a:r>
              <a:rPr lang="en-US" sz="2800" dirty="0"/>
              <a:t>Determine what you will do if your critical limits are not met. </a:t>
            </a:r>
            <a:endParaRPr dirty="0"/>
          </a:p>
        </p:txBody>
      </p:sp>
      <p:sp>
        <p:nvSpPr>
          <p:cNvPr id="2" name="Slide Number Placeholder 1">
            <a:extLst>
              <a:ext uri="{FF2B5EF4-FFF2-40B4-BE49-F238E27FC236}">
                <a16:creationId xmlns:a16="http://schemas.microsoft.com/office/drawing/2014/main" id="{EB939572-6623-45BD-BB7B-A1BF1FAC10CE}"/>
              </a:ext>
            </a:extLst>
          </p:cNvPr>
          <p:cNvSpPr>
            <a:spLocks noGrp="1"/>
          </p:cNvSpPr>
          <p:nvPr>
            <p:ph type="sldNum" sz="quarter" idx="12"/>
          </p:nvPr>
        </p:nvSpPr>
        <p:spPr/>
        <p:txBody>
          <a:bodyPr/>
          <a:lstStyle/>
          <a:p>
            <a:fld id="{2D4FA31A-ABA5-4667-BACC-3489C0083671}" type="slidenum">
              <a:rPr lang="en-US" altLang="en-US" smtClean="0"/>
              <a:pPr/>
              <a:t>24</a:t>
            </a:fld>
            <a:endParaRPr lang="en-US" altLang="en-US" dirty="0"/>
          </a:p>
        </p:txBody>
      </p:sp>
      <p:pic>
        <p:nvPicPr>
          <p:cNvPr id="899" name="Google Shape;899;p37"/>
          <p:cNvPicPr preferRelativeResize="0"/>
          <p:nvPr/>
        </p:nvPicPr>
        <p:blipFill rotWithShape="1">
          <a:blip r:embed="rId3">
            <a:alphaModFix/>
          </a:blip>
          <a:srcRect l="28117" t="26159" r="-2553" b="12559"/>
          <a:stretch/>
        </p:blipFill>
        <p:spPr>
          <a:xfrm>
            <a:off x="609600" y="3276600"/>
            <a:ext cx="8763000" cy="3570288"/>
          </a:xfrm>
          <a:prstGeom prst="rect">
            <a:avLst/>
          </a:prstGeom>
          <a:noFill/>
          <a:ln>
            <a:noFill/>
          </a:ln>
        </p:spPr>
      </p:pic>
      <p:pic>
        <p:nvPicPr>
          <p:cNvPr id="900" name="Google Shape;900;p37" descr="07_color_coded_clean_teamFinal"/>
          <p:cNvPicPr preferRelativeResize="0"/>
          <p:nvPr/>
        </p:nvPicPr>
        <p:blipFill rotWithShape="1">
          <a:blip r:embed="rId4">
            <a:alphaModFix/>
          </a:blip>
          <a:srcRect t="9752" r="78114" b="6379"/>
          <a:stretch/>
        </p:blipFill>
        <p:spPr>
          <a:xfrm>
            <a:off x="9831387" y="3352800"/>
            <a:ext cx="1522413" cy="3505200"/>
          </a:xfrm>
          <a:prstGeom prst="rect">
            <a:avLst/>
          </a:prstGeom>
          <a:noFill/>
          <a:ln>
            <a:noFill/>
          </a:ln>
        </p:spPr>
      </p:pic>
      <p:sp>
        <p:nvSpPr>
          <p:cNvPr id="901" name="Google Shape;901;p37"/>
          <p:cNvSpPr/>
          <p:nvPr/>
        </p:nvSpPr>
        <p:spPr>
          <a:xfrm>
            <a:off x="6948488" y="2674938"/>
            <a:ext cx="3036887" cy="1522412"/>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Then: </a:t>
            </a:r>
            <a:r>
              <a:rPr lang="en-US" sz="1800" dirty="0">
                <a:latin typeface="Arial"/>
                <a:ea typeface="Arial"/>
                <a:cs typeface="Arial"/>
                <a:sym typeface="Arial"/>
              </a:rPr>
              <a:t>Move product to a working refrigerator and hold for testing </a:t>
            </a:r>
            <a:endParaRPr dirty="0"/>
          </a:p>
          <a:p>
            <a:pPr marL="0" marR="0" lvl="0" indent="0" algn="ctr" rtl="0">
              <a:spcBef>
                <a:spcPts val="0"/>
              </a:spcBef>
              <a:spcAft>
                <a:spcPts val="0"/>
              </a:spcAft>
              <a:buNone/>
            </a:pPr>
            <a:r>
              <a:rPr lang="en-US" sz="1800" dirty="0">
                <a:latin typeface="Arial"/>
                <a:ea typeface="Arial"/>
                <a:cs typeface="Arial"/>
                <a:sym typeface="Arial"/>
              </a:rPr>
              <a:t>AND</a:t>
            </a:r>
            <a:endParaRPr dirty="0"/>
          </a:p>
          <a:p>
            <a:pPr marL="0" marR="0" lvl="0" indent="0" algn="ctr" rtl="0">
              <a:spcBef>
                <a:spcPts val="0"/>
              </a:spcBef>
              <a:spcAft>
                <a:spcPts val="0"/>
              </a:spcAft>
              <a:buNone/>
            </a:pPr>
            <a:r>
              <a:rPr lang="en-US" sz="1800" dirty="0">
                <a:latin typeface="Arial"/>
                <a:ea typeface="Arial"/>
                <a:cs typeface="Arial"/>
                <a:sym typeface="Arial"/>
              </a:rPr>
              <a:t>Fix the broken refrigerator</a:t>
            </a:r>
            <a:endParaRPr dirty="0"/>
          </a:p>
        </p:txBody>
      </p:sp>
      <p:sp>
        <p:nvSpPr>
          <p:cNvPr id="902" name="Google Shape;902;p37"/>
          <p:cNvSpPr/>
          <p:nvPr/>
        </p:nvSpPr>
        <p:spPr>
          <a:xfrm>
            <a:off x="1911350" y="2849563"/>
            <a:ext cx="3354388" cy="446087"/>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latin typeface="Arial"/>
                <a:ea typeface="Arial"/>
                <a:cs typeface="Arial"/>
                <a:sym typeface="Arial"/>
              </a:rPr>
              <a:t>If: </a:t>
            </a:r>
            <a:r>
              <a:rPr lang="en-US" sz="1800" dirty="0">
                <a:latin typeface="Arial"/>
                <a:ea typeface="Arial"/>
                <a:cs typeface="Arial"/>
                <a:sym typeface="Arial"/>
              </a:rPr>
              <a:t>Temperature exceeds 40°F.</a:t>
            </a:r>
            <a:endParaRPr dirty="0"/>
          </a:p>
        </p:txBody>
      </p:sp>
      <p:pic>
        <p:nvPicPr>
          <p:cNvPr id="903" name="Google Shape;903;p37"/>
          <p:cNvPicPr preferRelativeResize="0"/>
          <p:nvPr/>
        </p:nvPicPr>
        <p:blipFill rotWithShape="1">
          <a:blip r:embed="rId5">
            <a:alphaModFix/>
          </a:blip>
          <a:srcRect/>
          <a:stretch/>
        </p:blipFill>
        <p:spPr>
          <a:xfrm>
            <a:off x="4343400" y="4419600"/>
            <a:ext cx="365125" cy="198438"/>
          </a:xfrm>
          <a:prstGeom prst="rect">
            <a:avLst/>
          </a:prstGeom>
          <a:noFill/>
          <a:ln>
            <a:noFill/>
          </a:ln>
        </p:spPr>
      </p:pic>
      <p:pic>
        <p:nvPicPr>
          <p:cNvPr id="904" name="Google Shape;904;p37"/>
          <p:cNvPicPr preferRelativeResize="0"/>
          <p:nvPr/>
        </p:nvPicPr>
        <p:blipFill rotWithShape="1">
          <a:blip r:embed="rId6">
            <a:alphaModFix/>
          </a:blip>
          <a:srcRect/>
          <a:stretch/>
        </p:blipFill>
        <p:spPr>
          <a:xfrm rot="10519435">
            <a:off x="10450513" y="3978275"/>
            <a:ext cx="390525" cy="203200"/>
          </a:xfrm>
          <a:prstGeom prst="rect">
            <a:avLst/>
          </a:prstGeom>
          <a:noFill/>
          <a:ln>
            <a:noFill/>
          </a:ln>
        </p:spPr>
      </p:pic>
      <p:sp>
        <p:nvSpPr>
          <p:cNvPr id="17" name="Rounded Rectangle 22">
            <a:extLst>
              <a:ext uri="{FF2B5EF4-FFF2-40B4-BE49-F238E27FC236}">
                <a16:creationId xmlns:a16="http://schemas.microsoft.com/office/drawing/2014/main" id="{68933304-3B1A-4961-8609-75F70EC9EEA4}"/>
              </a:ext>
            </a:extLst>
          </p:cNvPr>
          <p:cNvSpPr/>
          <p:nvPr/>
        </p:nvSpPr>
        <p:spPr bwMode="auto">
          <a:xfrm>
            <a:off x="10201709" y="2491306"/>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27</a:t>
            </a:r>
          </a:p>
        </p:txBody>
      </p:sp>
      <p:grpSp>
        <p:nvGrpSpPr>
          <p:cNvPr id="18" name="Group 2">
            <a:extLst>
              <a:ext uri="{FF2B5EF4-FFF2-40B4-BE49-F238E27FC236}">
                <a16:creationId xmlns:a16="http://schemas.microsoft.com/office/drawing/2014/main" id="{7EEB40D4-6FBB-4F3C-A030-D6E43B292039}"/>
              </a:ext>
            </a:extLst>
          </p:cNvPr>
          <p:cNvGrpSpPr>
            <a:grpSpLocks/>
          </p:cNvGrpSpPr>
          <p:nvPr/>
        </p:nvGrpSpPr>
        <p:grpSpPr bwMode="auto">
          <a:xfrm>
            <a:off x="10160000" y="1853406"/>
            <a:ext cx="1811749" cy="490538"/>
            <a:chOff x="7879089" y="1940705"/>
            <a:chExt cx="2514280" cy="490449"/>
          </a:xfrm>
        </p:grpSpPr>
        <p:sp>
          <p:nvSpPr>
            <p:cNvPr id="19" name="Rectangle: Rounded Corners 18">
              <a:extLst>
                <a:ext uri="{FF2B5EF4-FFF2-40B4-BE49-F238E27FC236}">
                  <a16:creationId xmlns:a16="http://schemas.microsoft.com/office/drawing/2014/main" id="{C148F550-EC50-4F2C-9EC3-C6CCE9F22913}"/>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a:extLst>
                <a:ext uri="{FF2B5EF4-FFF2-40B4-BE49-F238E27FC236}">
                  <a16:creationId xmlns:a16="http://schemas.microsoft.com/office/drawing/2014/main" id="{EC94E519-C53C-464D-8F24-BFB309F6DB68}"/>
                </a:ext>
              </a:extLst>
            </p:cNvPr>
            <p:cNvSpPr txBox="1">
              <a:spLocks noChangeArrowheads="1"/>
            </p:cNvSpPr>
            <p:nvPr/>
          </p:nvSpPr>
          <p:spPr bwMode="auto">
            <a:xfrm>
              <a:off x="7879090" y="1944306"/>
              <a:ext cx="2450086"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5: 129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38" descr="07_color_coded_clean_teamFinal"/>
          <p:cNvPicPr preferRelativeResize="0"/>
          <p:nvPr/>
        </p:nvPicPr>
        <p:blipFill rotWithShape="1">
          <a:blip r:embed="rId3">
            <a:alphaModFix/>
          </a:blip>
          <a:srcRect t="12029" r="77724" b="6054"/>
          <a:stretch/>
        </p:blipFill>
        <p:spPr>
          <a:xfrm>
            <a:off x="9247188" y="2438400"/>
            <a:ext cx="1881187" cy="4157663"/>
          </a:xfrm>
          <a:prstGeom prst="rect">
            <a:avLst/>
          </a:prstGeom>
          <a:noFill/>
          <a:ln>
            <a:noFill/>
          </a:ln>
        </p:spPr>
      </p:pic>
      <p:sp>
        <p:nvSpPr>
          <p:cNvPr id="916" name="Google Shape;916;p38"/>
          <p:cNvSpPr/>
          <p:nvPr/>
        </p:nvSpPr>
        <p:spPr>
          <a:xfrm>
            <a:off x="1827213" y="4657725"/>
            <a:ext cx="5572125"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Equipment accuracy checks</a:t>
            </a:r>
            <a:endParaRPr sz="1800" dirty="0">
              <a:latin typeface="Arial"/>
              <a:ea typeface="Arial"/>
              <a:cs typeface="Arial"/>
              <a:sym typeface="Arial"/>
            </a:endParaRPr>
          </a:p>
        </p:txBody>
      </p:sp>
      <p:sp>
        <p:nvSpPr>
          <p:cNvPr id="917" name="Google Shape;917;p38"/>
          <p:cNvSpPr txBox="1">
            <a:spLocks noGrp="1"/>
          </p:cNvSpPr>
          <p:nvPr>
            <p:ph type="title"/>
          </p:nvPr>
        </p:nvSpPr>
        <p:spPr>
          <a:xfrm>
            <a:off x="838200" y="365125"/>
            <a:ext cx="8763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6: </a:t>
            </a:r>
            <a:r>
              <a:rPr lang="en-US" dirty="0"/>
              <a:t>Establish Verification Procedures</a:t>
            </a:r>
            <a:endParaRPr dirty="0"/>
          </a:p>
        </p:txBody>
      </p:sp>
      <p:sp>
        <p:nvSpPr>
          <p:cNvPr id="918" name="Google Shape;918;p38"/>
          <p:cNvSpPr txBox="1">
            <a:spLocks noGrp="1"/>
          </p:cNvSpPr>
          <p:nvPr>
            <p:ph idx="1"/>
          </p:nvPr>
        </p:nvSpPr>
        <p:spPr>
          <a:xfrm>
            <a:off x="1054100" y="2227263"/>
            <a:ext cx="7772400" cy="698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Font typeface="Noto Sans Symbols"/>
              <a:buNone/>
            </a:pPr>
            <a:r>
              <a:rPr lang="en-US" dirty="0"/>
              <a:t>Implement procedures for validating that your HACCP plan is working properly.</a:t>
            </a:r>
            <a:endParaRPr dirty="0"/>
          </a:p>
        </p:txBody>
      </p:sp>
      <p:sp>
        <p:nvSpPr>
          <p:cNvPr id="2" name="Slide Number Placeholder 1">
            <a:extLst>
              <a:ext uri="{FF2B5EF4-FFF2-40B4-BE49-F238E27FC236}">
                <a16:creationId xmlns:a16="http://schemas.microsoft.com/office/drawing/2014/main" id="{E610E126-6CC5-4360-96CC-4A94AA3C0AF9}"/>
              </a:ext>
            </a:extLst>
          </p:cNvPr>
          <p:cNvSpPr>
            <a:spLocks noGrp="1"/>
          </p:cNvSpPr>
          <p:nvPr>
            <p:ph type="sldNum" sz="quarter" idx="12"/>
          </p:nvPr>
        </p:nvSpPr>
        <p:spPr/>
        <p:txBody>
          <a:bodyPr/>
          <a:lstStyle/>
          <a:p>
            <a:fld id="{2D4FA31A-ABA5-4667-BACC-3489C0083671}" type="slidenum">
              <a:rPr lang="en-US" altLang="en-US" smtClean="0"/>
              <a:pPr/>
              <a:t>25</a:t>
            </a:fld>
            <a:endParaRPr lang="en-US" altLang="en-US" dirty="0"/>
          </a:p>
        </p:txBody>
      </p:sp>
      <p:sp>
        <p:nvSpPr>
          <p:cNvPr id="919" name="Google Shape;919;p38"/>
          <p:cNvSpPr/>
          <p:nvPr/>
        </p:nvSpPr>
        <p:spPr>
          <a:xfrm>
            <a:off x="1827213" y="3595688"/>
            <a:ext cx="40401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Process validation</a:t>
            </a:r>
            <a:endParaRPr sz="1800" dirty="0">
              <a:latin typeface="Arial"/>
              <a:ea typeface="Arial"/>
              <a:cs typeface="Arial"/>
              <a:sym typeface="Arial"/>
            </a:endParaRPr>
          </a:p>
        </p:txBody>
      </p:sp>
      <p:sp>
        <p:nvSpPr>
          <p:cNvPr id="920" name="Google Shape;920;p38"/>
          <p:cNvSpPr/>
          <p:nvPr/>
        </p:nvSpPr>
        <p:spPr>
          <a:xfrm>
            <a:off x="1827213" y="3059113"/>
            <a:ext cx="3201987" cy="53657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HACCP Plan Assessment</a:t>
            </a:r>
            <a:endParaRPr sz="1800" dirty="0">
              <a:latin typeface="Arial"/>
              <a:ea typeface="Arial"/>
              <a:cs typeface="Arial"/>
              <a:sym typeface="Arial"/>
            </a:endParaRPr>
          </a:p>
        </p:txBody>
      </p:sp>
      <p:sp>
        <p:nvSpPr>
          <p:cNvPr id="921" name="Google Shape;921;p38"/>
          <p:cNvSpPr/>
          <p:nvPr/>
        </p:nvSpPr>
        <p:spPr>
          <a:xfrm>
            <a:off x="1828800" y="5162550"/>
            <a:ext cx="6477000"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Targeted sampling and testing for product safety</a:t>
            </a:r>
            <a:endParaRPr sz="1800" dirty="0">
              <a:latin typeface="Arial"/>
              <a:ea typeface="Arial"/>
              <a:cs typeface="Arial"/>
              <a:sym typeface="Arial"/>
            </a:endParaRPr>
          </a:p>
        </p:txBody>
      </p:sp>
      <p:sp>
        <p:nvSpPr>
          <p:cNvPr id="922" name="Google Shape;922;p38"/>
          <p:cNvSpPr/>
          <p:nvPr/>
        </p:nvSpPr>
        <p:spPr>
          <a:xfrm>
            <a:off x="1827213" y="5667375"/>
            <a:ext cx="7316787" cy="504825"/>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Review of calibration, monitoring, corrective actions records</a:t>
            </a:r>
            <a:endParaRPr sz="1800" dirty="0">
              <a:latin typeface="Arial"/>
              <a:ea typeface="Arial"/>
              <a:cs typeface="Arial"/>
              <a:sym typeface="Arial"/>
            </a:endParaRPr>
          </a:p>
        </p:txBody>
      </p:sp>
      <p:sp>
        <p:nvSpPr>
          <p:cNvPr id="923" name="Google Shape;923;p38"/>
          <p:cNvSpPr/>
          <p:nvPr/>
        </p:nvSpPr>
        <p:spPr>
          <a:xfrm>
            <a:off x="1827213" y="4122738"/>
            <a:ext cx="4878387" cy="533400"/>
          </a:xfrm>
          <a:prstGeom prst="roundRect">
            <a:avLst>
              <a:gd name="adj" fmla="val 16667"/>
            </a:avLst>
          </a:prstGeom>
          <a:solidFill>
            <a:schemeClr val="accent6">
              <a:lumMod val="20000"/>
              <a:lumOff val="8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latin typeface="Arial"/>
                <a:ea typeface="Arial"/>
                <a:cs typeface="Arial"/>
                <a:sym typeface="Arial"/>
              </a:rPr>
              <a:t>Equipment calibration</a:t>
            </a:r>
            <a:endParaRPr sz="1800" dirty="0">
              <a:latin typeface="Arial"/>
              <a:ea typeface="Arial"/>
              <a:cs typeface="Arial"/>
              <a:sym typeface="Arial"/>
            </a:endParaRPr>
          </a:p>
        </p:txBody>
      </p:sp>
      <p:sp>
        <p:nvSpPr>
          <p:cNvPr id="18" name="Rounded Rectangle 22">
            <a:extLst>
              <a:ext uri="{FF2B5EF4-FFF2-40B4-BE49-F238E27FC236}">
                <a16:creationId xmlns:a16="http://schemas.microsoft.com/office/drawing/2014/main" id="{588EB427-59C9-4DF5-B628-FEEB2445888F}"/>
              </a:ext>
            </a:extLst>
          </p:cNvPr>
          <p:cNvSpPr/>
          <p:nvPr/>
        </p:nvSpPr>
        <p:spPr bwMode="auto">
          <a:xfrm>
            <a:off x="8456159" y="1374158"/>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28</a:t>
            </a:r>
          </a:p>
        </p:txBody>
      </p:sp>
      <p:grpSp>
        <p:nvGrpSpPr>
          <p:cNvPr id="19" name="Group 2">
            <a:extLst>
              <a:ext uri="{FF2B5EF4-FFF2-40B4-BE49-F238E27FC236}">
                <a16:creationId xmlns:a16="http://schemas.microsoft.com/office/drawing/2014/main" id="{CF19A1E7-9005-4FEE-BE12-2FFD18ED9C26}"/>
              </a:ext>
            </a:extLst>
          </p:cNvPr>
          <p:cNvGrpSpPr>
            <a:grpSpLocks/>
          </p:cNvGrpSpPr>
          <p:nvPr/>
        </p:nvGrpSpPr>
        <p:grpSpPr bwMode="auto">
          <a:xfrm>
            <a:off x="10205691" y="1374158"/>
            <a:ext cx="1989484" cy="561475"/>
            <a:chOff x="7755761" y="1940705"/>
            <a:chExt cx="2760935" cy="490449"/>
          </a:xfrm>
        </p:grpSpPr>
        <p:sp>
          <p:nvSpPr>
            <p:cNvPr id="20" name="Rectangle: Rounded Corners 19">
              <a:extLst>
                <a:ext uri="{FF2B5EF4-FFF2-40B4-BE49-F238E27FC236}">
                  <a16:creationId xmlns:a16="http://schemas.microsoft.com/office/drawing/2014/main" id="{A4B62506-9392-4A93-8FC2-A56B7A14B67C}"/>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9">
              <a:extLst>
                <a:ext uri="{FF2B5EF4-FFF2-40B4-BE49-F238E27FC236}">
                  <a16:creationId xmlns:a16="http://schemas.microsoft.com/office/drawing/2014/main" id="{DB3708B8-BB25-485C-B242-42C7631B9CFE}"/>
                </a:ext>
              </a:extLst>
            </p:cNvPr>
            <p:cNvSpPr txBox="1">
              <a:spLocks noChangeArrowheads="1"/>
            </p:cNvSpPr>
            <p:nvPr/>
          </p:nvSpPr>
          <p:spPr bwMode="auto">
            <a:xfrm>
              <a:off x="7755761" y="1964186"/>
              <a:ext cx="2760935" cy="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10: 141</a:t>
              </a:r>
            </a:p>
          </p:txBody>
        </p:sp>
      </p:grpSp>
      <p:pic>
        <p:nvPicPr>
          <p:cNvPr id="4" name="Picture 3">
            <a:extLst>
              <a:ext uri="{FF2B5EF4-FFF2-40B4-BE49-F238E27FC236}">
                <a16:creationId xmlns:a16="http://schemas.microsoft.com/office/drawing/2014/main" id="{421E225E-6335-4C0E-B69D-76190A969074}"/>
              </a:ext>
            </a:extLst>
          </p:cNvPr>
          <p:cNvPicPr>
            <a:picLocks noChangeAspect="1"/>
          </p:cNvPicPr>
          <p:nvPr/>
        </p:nvPicPr>
        <p:blipFill>
          <a:blip r:embed="rId4"/>
          <a:stretch>
            <a:fillRect/>
          </a:stretch>
        </p:blipFill>
        <p:spPr>
          <a:xfrm>
            <a:off x="11004550" y="4799736"/>
            <a:ext cx="123825" cy="65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39"/>
          <p:cNvSpPr txBox="1">
            <a:spLocks noGrp="1"/>
          </p:cNvSpPr>
          <p:nvPr>
            <p:ph type="title"/>
          </p:nvPr>
        </p:nvSpPr>
        <p:spPr>
          <a:xfrm>
            <a:off x="609600" y="136525"/>
            <a:ext cx="10648950" cy="19574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en-US" dirty="0">
                <a:solidFill>
                  <a:srgbClr val="0070C0"/>
                </a:solidFill>
              </a:rPr>
              <a:t>Principle 7: </a:t>
            </a:r>
            <a:r>
              <a:rPr lang="en-US" dirty="0"/>
              <a:t>Establish a Record Keeping System</a:t>
            </a:r>
            <a:endParaRPr dirty="0"/>
          </a:p>
        </p:txBody>
      </p:sp>
      <p:sp>
        <p:nvSpPr>
          <p:cNvPr id="935" name="Google Shape;935;p39"/>
          <p:cNvSpPr txBox="1">
            <a:spLocks noGrp="1"/>
          </p:cNvSpPr>
          <p:nvPr>
            <p:ph idx="1"/>
          </p:nvPr>
        </p:nvSpPr>
        <p:spPr>
          <a:xfrm>
            <a:off x="838200" y="2149475"/>
            <a:ext cx="9144000" cy="6223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2F5496"/>
              </a:buClr>
              <a:buSzPct val="100000"/>
              <a:buFont typeface="Noto Sans Symbols"/>
              <a:buNone/>
            </a:pPr>
            <a:r>
              <a:rPr lang="en-US" dirty="0"/>
              <a:t>Tracks all monitoring procedures, corrective actions and verifications of your system to ensure standards are met and facility is in compliance.</a:t>
            </a:r>
            <a:endParaRPr dirty="0"/>
          </a:p>
        </p:txBody>
      </p:sp>
      <p:sp>
        <p:nvSpPr>
          <p:cNvPr id="2" name="Slide Number Placeholder 1">
            <a:extLst>
              <a:ext uri="{FF2B5EF4-FFF2-40B4-BE49-F238E27FC236}">
                <a16:creationId xmlns:a16="http://schemas.microsoft.com/office/drawing/2014/main" id="{9EF3390E-9BE7-4BFA-881E-97857CD4765C}"/>
              </a:ext>
            </a:extLst>
          </p:cNvPr>
          <p:cNvSpPr>
            <a:spLocks noGrp="1"/>
          </p:cNvSpPr>
          <p:nvPr>
            <p:ph type="sldNum" sz="quarter" idx="12"/>
          </p:nvPr>
        </p:nvSpPr>
        <p:spPr/>
        <p:txBody>
          <a:bodyPr/>
          <a:lstStyle/>
          <a:p>
            <a:fld id="{2D4FA31A-ABA5-4667-BACC-3489C0083671}" type="slidenum">
              <a:rPr lang="en-US" altLang="en-US" smtClean="0"/>
              <a:pPr/>
              <a:t>26</a:t>
            </a:fld>
            <a:endParaRPr lang="en-US" altLang="en-US" dirty="0"/>
          </a:p>
        </p:txBody>
      </p:sp>
      <p:graphicFrame>
        <p:nvGraphicFramePr>
          <p:cNvPr id="936" name="Google Shape;936;p39"/>
          <p:cNvGraphicFramePr/>
          <p:nvPr>
            <p:extLst>
              <p:ext uri="{D42A27DB-BD31-4B8C-83A1-F6EECF244321}">
                <p14:modId xmlns:p14="http://schemas.microsoft.com/office/powerpoint/2010/main" val="2578047503"/>
              </p:ext>
            </p:extLst>
          </p:nvPr>
        </p:nvGraphicFramePr>
        <p:xfrm>
          <a:off x="3733798" y="2895600"/>
          <a:ext cx="4316871" cy="3508836"/>
        </p:xfrm>
        <a:graphic>
          <a:graphicData uri="http://schemas.openxmlformats.org/drawingml/2006/table">
            <a:tbl>
              <a:tblPr firstRow="1" firstCol="1" bandRow="1">
                <a:noFill/>
              </a:tblPr>
              <a:tblGrid>
                <a:gridCol w="479652">
                  <a:extLst>
                    <a:ext uri="{9D8B030D-6E8A-4147-A177-3AD203B41FA5}">
                      <a16:colId xmlns:a16="http://schemas.microsoft.com/office/drawing/2014/main" val="20000"/>
                    </a:ext>
                  </a:extLst>
                </a:gridCol>
                <a:gridCol w="587150">
                  <a:extLst>
                    <a:ext uri="{9D8B030D-6E8A-4147-A177-3AD203B41FA5}">
                      <a16:colId xmlns:a16="http://schemas.microsoft.com/office/drawing/2014/main" val="20001"/>
                    </a:ext>
                  </a:extLst>
                </a:gridCol>
                <a:gridCol w="638629">
                  <a:extLst>
                    <a:ext uri="{9D8B030D-6E8A-4147-A177-3AD203B41FA5}">
                      <a16:colId xmlns:a16="http://schemas.microsoft.com/office/drawing/2014/main" val="20002"/>
                    </a:ext>
                  </a:extLst>
                </a:gridCol>
                <a:gridCol w="758330">
                  <a:extLst>
                    <a:ext uri="{9D8B030D-6E8A-4147-A177-3AD203B41FA5}">
                      <a16:colId xmlns:a16="http://schemas.microsoft.com/office/drawing/2014/main" val="20003"/>
                    </a:ext>
                  </a:extLst>
                </a:gridCol>
                <a:gridCol w="200974">
                  <a:extLst>
                    <a:ext uri="{9D8B030D-6E8A-4147-A177-3AD203B41FA5}">
                      <a16:colId xmlns:a16="http://schemas.microsoft.com/office/drawing/2014/main" val="20004"/>
                    </a:ext>
                  </a:extLst>
                </a:gridCol>
                <a:gridCol w="799421">
                  <a:extLst>
                    <a:ext uri="{9D8B030D-6E8A-4147-A177-3AD203B41FA5}">
                      <a16:colId xmlns:a16="http://schemas.microsoft.com/office/drawing/2014/main" val="20005"/>
                    </a:ext>
                  </a:extLst>
                </a:gridCol>
                <a:gridCol w="852715">
                  <a:extLst>
                    <a:ext uri="{9D8B030D-6E8A-4147-A177-3AD203B41FA5}">
                      <a16:colId xmlns:a16="http://schemas.microsoft.com/office/drawing/2014/main" val="20006"/>
                    </a:ext>
                  </a:extLst>
                </a:gridCol>
              </a:tblGrid>
              <a:tr h="195725">
                <a:tc gridSpan="7">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Form Title: </a:t>
                      </a:r>
                      <a:r>
                        <a:rPr lang="en-US" sz="1200" b="0" u="none" strike="noStrike" cap="none" dirty="0">
                          <a:solidFill>
                            <a:schemeClr val="dk1"/>
                          </a:solidFill>
                          <a:latin typeface="Arial"/>
                          <a:ea typeface="Arial"/>
                          <a:cs typeface="Arial"/>
                          <a:sym typeface="Arial"/>
                        </a:rPr>
                        <a:t>Refrigerator Temperature Log (Monitoring Record)</a:t>
                      </a:r>
                      <a:endParaRPr sz="1200" b="0"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5725">
                <a:tc gridSpan="4">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Firm Name:</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Firm Location:</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5725">
                <a:tc gridSpan="7">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Production Identification:</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95725">
                <a:tc gridSpan="3">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Critical Limits:</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gridSpan="4">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Monitoring Activities:</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91450">
                <a:tc>
                  <a:txBody>
                    <a:bodyPr/>
                    <a:lstStyle/>
                    <a:p>
                      <a:pPr marL="0" marR="0" lvl="0" indent="0" algn="ctr" rtl="0">
                        <a:lnSpc>
                          <a:spcPct val="107000"/>
                        </a:lnSpc>
                        <a:spcBef>
                          <a:spcPts val="0"/>
                        </a:spcBef>
                        <a:spcAft>
                          <a:spcPts val="0"/>
                        </a:spcAft>
                        <a:buNone/>
                      </a:pPr>
                      <a:r>
                        <a:rPr lang="en-US" sz="1200" u="none" strike="noStrike" cap="none" dirty="0">
                          <a:solidFill>
                            <a:schemeClr val="dk1"/>
                          </a:solidFill>
                          <a:latin typeface="Arial"/>
                          <a:ea typeface="Arial"/>
                          <a:cs typeface="Arial"/>
                          <a:sym typeface="Arial"/>
                        </a:rPr>
                        <a:t>Date</a:t>
                      </a:r>
                      <a:endParaRPr sz="1200" u="none" strike="noStrike" cap="none" dirty="0">
                        <a:solidFill>
                          <a:schemeClr val="dk1"/>
                        </a:solidFill>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Time</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Storage Unit #</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Refrigerator Temperature</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Critical Limit Met (Yes/No)</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lnSpc>
                          <a:spcPct val="107000"/>
                        </a:lnSpc>
                        <a:spcBef>
                          <a:spcPts val="0"/>
                        </a:spcBef>
                        <a:spcAft>
                          <a:spcPts val="0"/>
                        </a:spcAft>
                        <a:buNone/>
                      </a:pPr>
                      <a:r>
                        <a:rPr lang="en-US" sz="1200" u="none" strike="noStrike" cap="none" dirty="0">
                          <a:latin typeface="Arial"/>
                          <a:ea typeface="Arial"/>
                          <a:cs typeface="Arial"/>
                          <a:sym typeface="Arial"/>
                        </a:rPr>
                        <a:t>Line Operator (Initials)</a:t>
                      </a:r>
                      <a:endParaRPr sz="1200" u="none" strike="noStrike" cap="none" dirty="0">
                        <a:latin typeface="Arial"/>
                        <a:ea typeface="Arial"/>
                        <a:cs typeface="Arial"/>
                        <a:sym typeface="Arial"/>
                      </a:endParaRPr>
                    </a:p>
                  </a:txBody>
                  <a:tcPr marL="49950" marR="49950"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4"/>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5"/>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6"/>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7"/>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8"/>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09"/>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0"/>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1"/>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2"/>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3"/>
                  </a:ext>
                </a:extLst>
              </a:tr>
              <a:tr h="195725">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gridSpan="2">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hMerge="1">
                  <a:txBody>
                    <a:bodyPr/>
                    <a:lstStyle/>
                    <a:p>
                      <a:endParaRPr lang="en-US"/>
                    </a:p>
                  </a:txBody>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n-US" sz="1200" u="none" strike="noStrike" cap="none" dirty="0"/>
                        <a:t> </a:t>
                      </a:r>
                      <a:endParaRPr sz="1200" u="none" strike="noStrike" cap="none" dirty="0">
                        <a:latin typeface="Calibri"/>
                        <a:ea typeface="Calibri"/>
                        <a:cs typeface="Calibri"/>
                        <a:sym typeface="Calibri"/>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extLst>
                  <a:ext uri="{0D108BD9-81ED-4DB2-BD59-A6C34878D82A}">
                    <a16:rowId xmlns:a16="http://schemas.microsoft.com/office/drawing/2014/main" val="10014"/>
                  </a:ext>
                </a:extLst>
              </a:tr>
              <a:tr h="195725">
                <a:tc gridSpan="5">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Reviewer Signature:</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rtl="0">
                        <a:lnSpc>
                          <a:spcPct val="107000"/>
                        </a:lnSpc>
                        <a:spcBef>
                          <a:spcPts val="0"/>
                        </a:spcBef>
                        <a:spcAft>
                          <a:spcPts val="0"/>
                        </a:spcAft>
                        <a:buNone/>
                      </a:pPr>
                      <a:r>
                        <a:rPr lang="en-US" sz="1200" b="1" u="none" strike="noStrike" cap="none" dirty="0">
                          <a:solidFill>
                            <a:schemeClr val="dk1"/>
                          </a:solidFill>
                          <a:latin typeface="Arial"/>
                          <a:ea typeface="Arial"/>
                          <a:cs typeface="Arial"/>
                          <a:sym typeface="Arial"/>
                        </a:rPr>
                        <a:t>Date of Review:</a:t>
                      </a:r>
                      <a:endParaRPr sz="1200" b="1" u="none" strike="noStrike" cap="none" dirty="0">
                        <a:solidFill>
                          <a:schemeClr val="dk1"/>
                        </a:solidFill>
                        <a:latin typeface="Arial"/>
                        <a:ea typeface="Arial"/>
                        <a:cs typeface="Arial"/>
                        <a:sym typeface="Arial"/>
                      </a:endParaRPr>
                    </a:p>
                  </a:txBody>
                  <a:tcPr marL="49950" marR="499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8D08C"/>
                    </a:solidFill>
                  </a:tcPr>
                </a:tc>
                <a:tc hMerge="1">
                  <a:txBody>
                    <a:bodyPr/>
                    <a:lstStyle/>
                    <a:p>
                      <a:endParaRPr lang="en-US"/>
                    </a:p>
                  </a:txBody>
                  <a:tcPr/>
                </a:tc>
                <a:extLst>
                  <a:ext uri="{0D108BD9-81ED-4DB2-BD59-A6C34878D82A}">
                    <a16:rowId xmlns:a16="http://schemas.microsoft.com/office/drawing/2014/main" val="10015"/>
                  </a:ext>
                </a:extLst>
              </a:tr>
            </a:tbl>
          </a:graphicData>
        </a:graphic>
      </p:graphicFrame>
      <p:pic>
        <p:nvPicPr>
          <p:cNvPr id="937" name="Google Shape;937;p39" descr="07_color_coded_clean_teamFinal"/>
          <p:cNvPicPr preferRelativeResize="0"/>
          <p:nvPr/>
        </p:nvPicPr>
        <p:blipFill rotWithShape="1">
          <a:blip r:embed="rId3">
            <a:alphaModFix/>
          </a:blip>
          <a:srcRect t="9752" r="78114" b="6379"/>
          <a:stretch/>
        </p:blipFill>
        <p:spPr>
          <a:xfrm>
            <a:off x="1752600" y="3200400"/>
            <a:ext cx="1422400" cy="3276600"/>
          </a:xfrm>
          <a:prstGeom prst="rect">
            <a:avLst/>
          </a:prstGeom>
          <a:noFill/>
          <a:ln>
            <a:noFill/>
          </a:ln>
        </p:spPr>
      </p:pic>
      <p:cxnSp>
        <p:nvCxnSpPr>
          <p:cNvPr id="938" name="Google Shape;938;p39"/>
          <p:cNvCxnSpPr/>
          <p:nvPr/>
        </p:nvCxnSpPr>
        <p:spPr>
          <a:xfrm rot="10800000" flipH="1">
            <a:off x="2895600" y="2895600"/>
            <a:ext cx="838200" cy="1600200"/>
          </a:xfrm>
          <a:prstGeom prst="straightConnector1">
            <a:avLst/>
          </a:prstGeom>
          <a:noFill/>
          <a:ln w="12700" cap="flat" cmpd="sng">
            <a:solidFill>
              <a:schemeClr val="accent1"/>
            </a:solidFill>
            <a:prstDash val="solid"/>
            <a:miter lim="800000"/>
            <a:headEnd type="none" w="sm" len="sm"/>
            <a:tailEnd type="none" w="sm" len="sm"/>
          </a:ln>
        </p:spPr>
      </p:cxnSp>
      <p:cxnSp>
        <p:nvCxnSpPr>
          <p:cNvPr id="939" name="Google Shape;939;p39"/>
          <p:cNvCxnSpPr/>
          <p:nvPr/>
        </p:nvCxnSpPr>
        <p:spPr>
          <a:xfrm>
            <a:off x="2667000" y="4953000"/>
            <a:ext cx="1066800" cy="1270000"/>
          </a:xfrm>
          <a:prstGeom prst="straightConnector1">
            <a:avLst/>
          </a:prstGeom>
          <a:noFill/>
          <a:ln w="12700" cap="flat" cmpd="sng">
            <a:solidFill>
              <a:schemeClr val="accent1"/>
            </a:solidFill>
            <a:prstDash val="solid"/>
            <a:miter lim="800000"/>
            <a:headEnd type="none" w="sm" len="sm"/>
            <a:tailEnd type="none" w="sm" len="sm"/>
          </a:ln>
        </p:spPr>
      </p:cxnSp>
      <p:sp>
        <p:nvSpPr>
          <p:cNvPr id="15" name="Rounded Rectangle 22">
            <a:extLst>
              <a:ext uri="{FF2B5EF4-FFF2-40B4-BE49-F238E27FC236}">
                <a16:creationId xmlns:a16="http://schemas.microsoft.com/office/drawing/2014/main" id="{22B9B074-FDAC-4F3C-B974-A464DF120F38}"/>
              </a:ext>
            </a:extLst>
          </p:cNvPr>
          <p:cNvSpPr/>
          <p:nvPr/>
        </p:nvSpPr>
        <p:spPr bwMode="auto">
          <a:xfrm>
            <a:off x="8050670" y="1403960"/>
            <a:ext cx="1728330"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2: 27</a:t>
            </a:r>
          </a:p>
        </p:txBody>
      </p:sp>
      <p:grpSp>
        <p:nvGrpSpPr>
          <p:cNvPr id="16" name="Group 2">
            <a:extLst>
              <a:ext uri="{FF2B5EF4-FFF2-40B4-BE49-F238E27FC236}">
                <a16:creationId xmlns:a16="http://schemas.microsoft.com/office/drawing/2014/main" id="{3A62BC31-E614-4D94-B89B-0D31058755DB}"/>
              </a:ext>
            </a:extLst>
          </p:cNvPr>
          <p:cNvGrpSpPr>
            <a:grpSpLocks/>
          </p:cNvGrpSpPr>
          <p:nvPr/>
        </p:nvGrpSpPr>
        <p:grpSpPr bwMode="auto">
          <a:xfrm>
            <a:off x="9896476" y="1403959"/>
            <a:ext cx="2070181" cy="1076865"/>
            <a:chOff x="7817344" y="1940705"/>
            <a:chExt cx="2576025" cy="873185"/>
          </a:xfrm>
        </p:grpSpPr>
        <p:sp>
          <p:nvSpPr>
            <p:cNvPr id="17" name="Rectangle: Rounded Corners 16">
              <a:extLst>
                <a:ext uri="{FF2B5EF4-FFF2-40B4-BE49-F238E27FC236}">
                  <a16:creationId xmlns:a16="http://schemas.microsoft.com/office/drawing/2014/main" id="{C447EB6E-F3CB-42A4-ADE6-B135E908E02A}"/>
                </a:ext>
              </a:extLst>
            </p:cNvPr>
            <p:cNvSpPr/>
            <p:nvPr/>
          </p:nvSpPr>
          <p:spPr>
            <a:xfrm>
              <a:off x="7879089" y="1940705"/>
              <a:ext cx="2514280" cy="4904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9">
              <a:extLst>
                <a:ext uri="{FF2B5EF4-FFF2-40B4-BE49-F238E27FC236}">
                  <a16:creationId xmlns:a16="http://schemas.microsoft.com/office/drawing/2014/main" id="{DB331F74-ED2A-49B4-BD25-908D67C48941}"/>
                </a:ext>
              </a:extLst>
            </p:cNvPr>
            <p:cNvSpPr txBox="1">
              <a:spLocks noChangeArrowheads="1"/>
            </p:cNvSpPr>
            <p:nvPr/>
          </p:nvSpPr>
          <p:spPr bwMode="auto">
            <a:xfrm>
              <a:off x="7817344" y="1983044"/>
              <a:ext cx="2576025" cy="83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a:ea typeface="MS PGothic"/>
                  <a:cs typeface="Arial"/>
                </a:rPr>
                <a:t>CHP 11: 157</a:t>
              </a:r>
            </a:p>
          </p:txBody>
        </p:sp>
      </p:grpSp>
      <p:pic>
        <p:nvPicPr>
          <p:cNvPr id="13" name="Picture 12">
            <a:extLst>
              <a:ext uri="{FF2B5EF4-FFF2-40B4-BE49-F238E27FC236}">
                <a16:creationId xmlns:a16="http://schemas.microsoft.com/office/drawing/2014/main" id="{E124802F-A41A-4D9E-B3FB-0B497135AB2C}"/>
              </a:ext>
            </a:extLst>
          </p:cNvPr>
          <p:cNvPicPr>
            <a:picLocks noChangeAspect="1"/>
          </p:cNvPicPr>
          <p:nvPr/>
        </p:nvPicPr>
        <p:blipFill>
          <a:blip r:embed="rId4"/>
          <a:stretch>
            <a:fillRect/>
          </a:stretch>
        </p:blipFill>
        <p:spPr>
          <a:xfrm>
            <a:off x="8053670" y="2879724"/>
            <a:ext cx="4014505" cy="3524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5F8F96-57EF-452D-B1F0-570B777126B7}"/>
              </a:ext>
            </a:extLst>
          </p:cNvPr>
          <p:cNvSpPr txBox="1"/>
          <p:nvPr/>
        </p:nvSpPr>
        <p:spPr>
          <a:xfrm>
            <a:off x="4402137" y="1143241"/>
            <a:ext cx="4835525" cy="646331"/>
          </a:xfrm>
          <a:prstGeom prst="rect">
            <a:avLst/>
          </a:prstGeom>
          <a:noFill/>
        </p:spPr>
        <p:txBody>
          <a:bodyPr>
            <a:spAutoFit/>
          </a:bodyPr>
          <a:lstStyle/>
          <a:p>
            <a:pPr>
              <a:defRPr/>
            </a:pPr>
            <a:r>
              <a:rPr lang="en-US" sz="3600" b="1" dirty="0">
                <a:latin typeface="+mn-lt"/>
              </a:rPr>
              <a:t>Species-Related Hazards</a:t>
            </a:r>
          </a:p>
        </p:txBody>
      </p:sp>
      <p:sp>
        <p:nvSpPr>
          <p:cNvPr id="3" name="TextBox 2">
            <a:extLst>
              <a:ext uri="{FF2B5EF4-FFF2-40B4-BE49-F238E27FC236}">
                <a16:creationId xmlns:a16="http://schemas.microsoft.com/office/drawing/2014/main" id="{240F426E-83C0-4788-99A9-502484DCB25F}"/>
              </a:ext>
            </a:extLst>
          </p:cNvPr>
          <p:cNvSpPr txBox="1"/>
          <p:nvPr/>
        </p:nvSpPr>
        <p:spPr>
          <a:xfrm>
            <a:off x="1447800" y="97971"/>
            <a:ext cx="10744200" cy="830263"/>
          </a:xfrm>
          <a:prstGeom prst="rect">
            <a:avLst/>
          </a:prstGeom>
          <a:noFill/>
        </p:spPr>
        <p:txBody>
          <a:bodyPr lIns="91440" tIns="45720" rIns="91440" bIns="45720" anchor="t">
            <a:spAutoFit/>
          </a:bodyPr>
          <a:lstStyle/>
          <a:p>
            <a:pPr>
              <a:defRPr/>
            </a:pPr>
            <a:r>
              <a:rPr lang="en-US" sz="4800" b="1" dirty="0">
                <a:solidFill>
                  <a:schemeClr val="accent1">
                    <a:lumMod val="75000"/>
                  </a:schemeClr>
                </a:solidFill>
                <a:latin typeface="+mn-lt"/>
                <a:ea typeface="MS PGothic"/>
              </a:rPr>
              <a:t>Potential Seafood Safety Hazards</a:t>
            </a:r>
            <a:endParaRPr lang="en-US" dirty="0">
              <a:solidFill>
                <a:schemeClr val="accent1">
                  <a:lumMod val="75000"/>
                </a:schemeClr>
              </a:solidFill>
            </a:endParaRPr>
          </a:p>
        </p:txBody>
      </p:sp>
      <p:pic>
        <p:nvPicPr>
          <p:cNvPr id="49156" name="Picture 2">
            <a:extLst>
              <a:ext uri="{FF2B5EF4-FFF2-40B4-BE49-F238E27FC236}">
                <a16:creationId xmlns:a16="http://schemas.microsoft.com/office/drawing/2014/main" id="{B4222730-1E75-863F-8F09-6319F1441730}"/>
              </a:ext>
            </a:extLst>
          </p:cNvPr>
          <p:cNvPicPr>
            <a:picLocks noChangeAspect="1"/>
          </p:cNvPicPr>
          <p:nvPr/>
        </p:nvPicPr>
        <p:blipFill rotWithShape="1">
          <a:blip r:embed="rId3">
            <a:extLst>
              <a:ext uri="{28A0092B-C50C-407E-A947-70E740481C1C}">
                <a14:useLocalDpi xmlns:a14="http://schemas.microsoft.com/office/drawing/2010/main" val="0"/>
              </a:ext>
            </a:extLst>
          </a:blip>
          <a:srcRect r="5659"/>
          <a:stretch/>
        </p:blipFill>
        <p:spPr bwMode="auto">
          <a:xfrm>
            <a:off x="6530159" y="1778851"/>
            <a:ext cx="5661842" cy="215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A8F61CE-C938-4B02-9988-596F377790A0}"/>
              </a:ext>
            </a:extLst>
          </p:cNvPr>
          <p:cNvSpPr>
            <a:spLocks noGrp="1"/>
          </p:cNvSpPr>
          <p:nvPr>
            <p:ph type="sldNum" sz="quarter" idx="12"/>
          </p:nvPr>
        </p:nvSpPr>
        <p:spPr/>
        <p:txBody>
          <a:bodyPr/>
          <a:lstStyle/>
          <a:p>
            <a:fld id="{2D4FA31A-ABA5-4667-BACC-3489C0083671}" type="slidenum">
              <a:rPr lang="en-US" altLang="en-US" smtClean="0"/>
              <a:pPr/>
              <a:t>27</a:t>
            </a:fld>
            <a:endParaRPr lang="en-US" altLang="en-US" dirty="0"/>
          </a:p>
        </p:txBody>
      </p:sp>
      <p:pic>
        <p:nvPicPr>
          <p:cNvPr id="6" name="Picture 5" descr="A screenshot of a video game&#10;&#10;Description automatically generated with medium confidence">
            <a:extLst>
              <a:ext uri="{FF2B5EF4-FFF2-40B4-BE49-F238E27FC236}">
                <a16:creationId xmlns:a16="http://schemas.microsoft.com/office/drawing/2014/main" id="{CC996422-19E2-4C82-86B7-540553EA4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256" y="2547551"/>
            <a:ext cx="4521744" cy="4065873"/>
          </a:xfrm>
          <a:prstGeom prst="rect">
            <a:avLst/>
          </a:prstGeom>
        </p:spPr>
      </p:pic>
      <p:sp>
        <p:nvSpPr>
          <p:cNvPr id="11" name="TextBox 10">
            <a:extLst>
              <a:ext uri="{FF2B5EF4-FFF2-40B4-BE49-F238E27FC236}">
                <a16:creationId xmlns:a16="http://schemas.microsoft.com/office/drawing/2014/main" id="{D0D5C465-1A3E-4F9C-AC08-BD3B40892FAC}"/>
              </a:ext>
            </a:extLst>
          </p:cNvPr>
          <p:cNvSpPr txBox="1"/>
          <p:nvPr/>
        </p:nvSpPr>
        <p:spPr>
          <a:xfrm>
            <a:off x="6096000" y="4829567"/>
            <a:ext cx="4835525" cy="646331"/>
          </a:xfrm>
          <a:prstGeom prst="rect">
            <a:avLst/>
          </a:prstGeom>
          <a:noFill/>
        </p:spPr>
        <p:txBody>
          <a:bodyPr>
            <a:spAutoFit/>
          </a:bodyPr>
          <a:lstStyle/>
          <a:p>
            <a:pPr>
              <a:defRPr/>
            </a:pPr>
            <a:r>
              <a:rPr lang="en-US" sz="3600" b="1" dirty="0">
                <a:latin typeface="+mn-lt"/>
              </a:rPr>
              <a:t>Process-Related Hazards</a:t>
            </a:r>
            <a:endParaRPr lang="en-US" sz="3200" dirty="0">
              <a:latin typeface="+mn-lt"/>
            </a:endParaRPr>
          </a:p>
        </p:txBody>
      </p:sp>
      <p:sp>
        <p:nvSpPr>
          <p:cNvPr id="7" name="Rectangle 6">
            <a:extLst>
              <a:ext uri="{FF2B5EF4-FFF2-40B4-BE49-F238E27FC236}">
                <a16:creationId xmlns:a16="http://schemas.microsoft.com/office/drawing/2014/main" id="{1EA3C8C7-32FA-4429-A28B-12D14789D113}"/>
              </a:ext>
            </a:extLst>
          </p:cNvPr>
          <p:cNvSpPr/>
          <p:nvPr/>
        </p:nvSpPr>
        <p:spPr>
          <a:xfrm>
            <a:off x="2008414" y="3608617"/>
            <a:ext cx="1257300" cy="636814"/>
          </a:xfrm>
          <a:prstGeom prst="rect">
            <a:avLst/>
          </a:prstGeom>
          <a:solidFill>
            <a:schemeClr val="accent2">
              <a:lumMod val="75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Seafood</a:t>
            </a:r>
            <a:endParaRPr lang="en-US"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piny-finned fish, fish&#10;&#10;Description automatically generated">
            <a:extLst>
              <a:ext uri="{FF2B5EF4-FFF2-40B4-BE49-F238E27FC236}">
                <a16:creationId xmlns:a16="http://schemas.microsoft.com/office/drawing/2014/main" id="{0B26EDFD-85CE-49C6-B2FA-4DBD9D90CD93}"/>
              </a:ext>
            </a:extLst>
          </p:cNvPr>
          <p:cNvPicPr>
            <a:picLocks noChangeAspect="1"/>
          </p:cNvPicPr>
          <p:nvPr/>
        </p:nvPicPr>
        <p:blipFill rotWithShape="1">
          <a:blip r:embed="rId3">
            <a:extLst>
              <a:ext uri="{28A0092B-C50C-407E-A947-70E740481C1C}">
                <a14:useLocalDpi xmlns:a14="http://schemas.microsoft.com/office/drawing/2010/main" val="0"/>
              </a:ext>
            </a:extLst>
          </a:blip>
          <a:srcRect t="189" b="8532"/>
          <a:stretch/>
        </p:blipFill>
        <p:spPr>
          <a:xfrm>
            <a:off x="5666490" y="3775910"/>
            <a:ext cx="6221603" cy="3086259"/>
          </a:xfrm>
          <a:prstGeom prst="rect">
            <a:avLst/>
          </a:prstGeom>
        </p:spPr>
      </p:pic>
      <p:sp>
        <p:nvSpPr>
          <p:cNvPr id="51202" name="Rectangle 2"/>
          <p:cNvSpPr>
            <a:spLocks noGrp="1"/>
          </p:cNvSpPr>
          <p:nvPr>
            <p:ph type="title"/>
          </p:nvPr>
        </p:nvSpPr>
        <p:spPr>
          <a:xfrm>
            <a:off x="744053" y="-142797"/>
            <a:ext cx="9144000"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7" name="Slide Number Placeholder 6">
            <a:extLst>
              <a:ext uri="{FF2B5EF4-FFF2-40B4-BE49-F238E27FC236}">
                <a16:creationId xmlns:a16="http://schemas.microsoft.com/office/drawing/2014/main" id="{5955B253-7F4D-4EBB-B0D7-EC8E5F06BBB2}"/>
              </a:ext>
            </a:extLst>
          </p:cNvPr>
          <p:cNvSpPr>
            <a:spLocks noGrp="1"/>
          </p:cNvSpPr>
          <p:nvPr>
            <p:ph type="sldNum" sz="quarter" idx="12"/>
          </p:nvPr>
        </p:nvSpPr>
        <p:spPr>
          <a:xfrm>
            <a:off x="9347200" y="6532278"/>
            <a:ext cx="2844800" cy="288925"/>
          </a:xfrm>
        </p:spPr>
        <p:txBody>
          <a:bodyPr/>
          <a:lstStyle/>
          <a:p>
            <a:fld id="{2D4FA31A-ABA5-4667-BACC-3489C0083671}" type="slidenum">
              <a:rPr lang="en-US" altLang="en-US" smtClean="0"/>
              <a:pPr/>
              <a:t>28</a:t>
            </a:fld>
            <a:endParaRPr lang="en-US" altLang="en-US" dirty="0"/>
          </a:p>
        </p:txBody>
      </p:sp>
      <p:sp>
        <p:nvSpPr>
          <p:cNvPr id="4" name="TextBox 3"/>
          <p:cNvSpPr txBox="1"/>
          <p:nvPr/>
        </p:nvSpPr>
        <p:spPr>
          <a:xfrm>
            <a:off x="989114" y="1169481"/>
            <a:ext cx="5626258" cy="707886"/>
          </a:xfrm>
          <a:prstGeom prst="rect">
            <a:avLst/>
          </a:prstGeom>
          <a:noFill/>
        </p:spPr>
        <p:txBody>
          <a:bodyPr wrap="square">
            <a:spAutoFit/>
          </a:bodyPr>
          <a:lstStyle/>
          <a:p>
            <a:pPr>
              <a:defRPr/>
            </a:pPr>
            <a:r>
              <a:rPr lang="en-US" sz="4000" b="1" dirty="0">
                <a:solidFill>
                  <a:srgbClr val="0070C0"/>
                </a:solidFill>
                <a:latin typeface="+mn-lt"/>
              </a:rPr>
              <a:t>SPECIES</a:t>
            </a:r>
            <a:r>
              <a:rPr lang="en-US" sz="3600" b="1" dirty="0">
                <a:solidFill>
                  <a:srgbClr val="0070C0"/>
                </a:solidFill>
                <a:latin typeface="+mn-lt"/>
              </a:rPr>
              <a:t>-Related Hazards</a:t>
            </a:r>
            <a:endParaRPr lang="en-US" sz="3200" dirty="0">
              <a:solidFill>
                <a:srgbClr val="0070C0"/>
              </a:solidFill>
              <a:latin typeface="+mn-lt"/>
            </a:endParaRPr>
          </a:p>
        </p:txBody>
      </p:sp>
      <p:sp>
        <p:nvSpPr>
          <p:cNvPr id="11" name="TextBox 10"/>
          <p:cNvSpPr txBox="1"/>
          <p:nvPr/>
        </p:nvSpPr>
        <p:spPr>
          <a:xfrm>
            <a:off x="1359081" y="2345607"/>
            <a:ext cx="4886325" cy="2678112"/>
          </a:xfrm>
          <a:prstGeom prst="rect">
            <a:avLst/>
          </a:prstGeom>
          <a:noFill/>
        </p:spPr>
        <p:txBody>
          <a:bodyPr wrap="square">
            <a:spAutoFit/>
          </a:bodyPr>
          <a:lstStyle/>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Pathogens (harvest)</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Parasites</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Natural Toxins</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Histamine </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Environmental Chemicals</a:t>
            </a:r>
          </a:p>
          <a:p>
            <a:pPr marL="457200" indent="-4572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Aquaculture Drugs</a:t>
            </a:r>
          </a:p>
        </p:txBody>
      </p:sp>
      <p:grpSp>
        <p:nvGrpSpPr>
          <p:cNvPr id="56327" name="Group 34"/>
          <p:cNvGrpSpPr>
            <a:grpSpLocks/>
          </p:cNvGrpSpPr>
          <p:nvPr/>
        </p:nvGrpSpPr>
        <p:grpSpPr bwMode="auto">
          <a:xfrm>
            <a:off x="6643597" y="3769070"/>
            <a:ext cx="4401378" cy="523220"/>
            <a:chOff x="-745696" y="5923387"/>
            <a:chExt cx="2503954" cy="354114"/>
          </a:xfrm>
        </p:grpSpPr>
        <p:sp>
          <p:nvSpPr>
            <p:cNvPr id="19" name="Rounded Rectangle 18"/>
            <p:cNvSpPr/>
            <p:nvPr/>
          </p:nvSpPr>
          <p:spPr>
            <a:xfrm>
              <a:off x="-626116" y="5931734"/>
              <a:ext cx="2264795" cy="3374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2" name="TextBox 35"/>
            <p:cNvSpPr txBox="1">
              <a:spLocks noChangeArrowheads="1"/>
            </p:cNvSpPr>
            <p:nvPr/>
          </p:nvSpPr>
          <p:spPr bwMode="auto">
            <a:xfrm>
              <a:off x="-745696" y="5923387"/>
              <a:ext cx="2503954" cy="3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Vertebrate</a:t>
              </a:r>
              <a:r>
                <a:rPr lang="en-US" altLang="en-US" sz="2800" dirty="0">
                  <a:solidFill>
                    <a:srgbClr val="C4AD04"/>
                  </a:solidFill>
                </a:rPr>
                <a:t> Table 3-2: 3-3</a:t>
              </a:r>
            </a:p>
          </p:txBody>
        </p:sp>
      </p:grpSp>
      <p:grpSp>
        <p:nvGrpSpPr>
          <p:cNvPr id="56328" name="Group 34"/>
          <p:cNvGrpSpPr>
            <a:grpSpLocks/>
          </p:cNvGrpSpPr>
          <p:nvPr/>
        </p:nvGrpSpPr>
        <p:grpSpPr bwMode="auto">
          <a:xfrm>
            <a:off x="6532092" y="1600230"/>
            <a:ext cx="2643510" cy="954107"/>
            <a:chOff x="790322" y="5866939"/>
            <a:chExt cx="848719" cy="859485"/>
          </a:xfrm>
        </p:grpSpPr>
        <p:sp>
          <p:nvSpPr>
            <p:cNvPr id="23" name="Rounded Rectangle 22"/>
            <p:cNvSpPr/>
            <p:nvPr/>
          </p:nvSpPr>
          <p:spPr>
            <a:xfrm>
              <a:off x="790322" y="5931733"/>
              <a:ext cx="848719" cy="74725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0" name="TextBox 35"/>
            <p:cNvSpPr txBox="1">
              <a:spLocks noChangeArrowheads="1"/>
            </p:cNvSpPr>
            <p:nvPr/>
          </p:nvSpPr>
          <p:spPr bwMode="auto">
            <a:xfrm>
              <a:off x="811839" y="5866939"/>
              <a:ext cx="827202" cy="8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Invertebrate </a:t>
              </a:r>
              <a:br>
                <a:rPr lang="en-US" altLang="en-US" sz="2800" dirty="0"/>
              </a:br>
              <a:r>
                <a:rPr lang="en-US" altLang="en-US" sz="2800" dirty="0">
                  <a:solidFill>
                    <a:srgbClr val="FFC000"/>
                  </a:solidFill>
                </a:rPr>
                <a:t>Table 3-3: 3-40</a:t>
              </a:r>
            </a:p>
          </p:txBody>
        </p:sp>
      </p:grpSp>
      <p:pic>
        <p:nvPicPr>
          <p:cNvPr id="16" name="Picture 15">
            <a:extLst>
              <a:ext uri="{FF2B5EF4-FFF2-40B4-BE49-F238E27FC236}">
                <a16:creationId xmlns:a16="http://schemas.microsoft.com/office/drawing/2014/main" id="{73861C77-02BF-4A37-BFEF-D70D18EFF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010" y="1461907"/>
            <a:ext cx="2566079" cy="1849263"/>
          </a:xfrm>
          <a:prstGeom prst="rect">
            <a:avLst/>
          </a:prstGeom>
        </p:spPr>
      </p:pic>
    </p:spTree>
    <p:extLst>
      <p:ext uri="{BB962C8B-B14F-4D97-AF65-F5344CB8AC3E}">
        <p14:creationId xmlns:p14="http://schemas.microsoft.com/office/powerpoint/2010/main" val="3260053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C57C5DA-D103-45C1-84C7-35223DD48411}"/>
              </a:ext>
            </a:extLst>
          </p:cNvPr>
          <p:cNvPicPr>
            <a:picLocks noChangeAspect="1"/>
          </p:cNvPicPr>
          <p:nvPr/>
        </p:nvPicPr>
        <p:blipFill rotWithShape="1">
          <a:blip r:embed="rId3">
            <a:extLst>
              <a:ext uri="{28A0092B-C50C-407E-A947-70E740481C1C}">
                <a14:useLocalDpi xmlns:a14="http://schemas.microsoft.com/office/drawing/2010/main" val="0"/>
              </a:ext>
            </a:extLst>
          </a:blip>
          <a:srcRect l="3572" t="2562" r="3493"/>
          <a:stretch/>
        </p:blipFill>
        <p:spPr>
          <a:xfrm>
            <a:off x="7134964" y="2447497"/>
            <a:ext cx="4142721" cy="4410503"/>
          </a:xfrm>
          <a:prstGeom prst="rect">
            <a:avLst/>
          </a:prstGeom>
          <a:ln>
            <a:solidFill>
              <a:schemeClr val="accent1">
                <a:lumMod val="75000"/>
              </a:schemeClr>
            </a:solidFill>
          </a:ln>
        </p:spPr>
      </p:pic>
      <p:sp>
        <p:nvSpPr>
          <p:cNvPr id="51202" name="Rectangle 2"/>
          <p:cNvSpPr>
            <a:spLocks noGrp="1"/>
          </p:cNvSpPr>
          <p:nvPr>
            <p:ph type="title"/>
          </p:nvPr>
        </p:nvSpPr>
        <p:spPr>
          <a:xfrm>
            <a:off x="637521" y="-160409"/>
            <a:ext cx="9144000"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7" name="Slide Number Placeholder 6">
            <a:extLst>
              <a:ext uri="{FF2B5EF4-FFF2-40B4-BE49-F238E27FC236}">
                <a16:creationId xmlns:a16="http://schemas.microsoft.com/office/drawing/2014/main" id="{5955B253-7F4D-4EBB-B0D7-EC8E5F06BBB2}"/>
              </a:ext>
            </a:extLst>
          </p:cNvPr>
          <p:cNvSpPr>
            <a:spLocks noGrp="1"/>
          </p:cNvSpPr>
          <p:nvPr>
            <p:ph type="sldNum" sz="quarter" idx="12"/>
          </p:nvPr>
        </p:nvSpPr>
        <p:spPr>
          <a:xfrm>
            <a:off x="9347200" y="6532278"/>
            <a:ext cx="2844800" cy="288925"/>
          </a:xfrm>
        </p:spPr>
        <p:txBody>
          <a:bodyPr/>
          <a:lstStyle/>
          <a:p>
            <a:fld id="{2D4FA31A-ABA5-4667-BACC-3489C0083671}" type="slidenum">
              <a:rPr lang="en-US" altLang="en-US" smtClean="0"/>
              <a:pPr/>
              <a:t>29</a:t>
            </a:fld>
            <a:endParaRPr lang="en-US" altLang="en-US" dirty="0"/>
          </a:p>
        </p:txBody>
      </p:sp>
      <p:sp>
        <p:nvSpPr>
          <p:cNvPr id="4" name="TextBox 3"/>
          <p:cNvSpPr txBox="1"/>
          <p:nvPr/>
        </p:nvSpPr>
        <p:spPr>
          <a:xfrm>
            <a:off x="1191792" y="1146466"/>
            <a:ext cx="7028518" cy="707886"/>
          </a:xfrm>
          <a:prstGeom prst="rect">
            <a:avLst/>
          </a:prstGeom>
          <a:noFill/>
        </p:spPr>
        <p:txBody>
          <a:bodyPr wrap="square" lIns="91440" tIns="45720" rIns="91440" bIns="45720" anchor="t">
            <a:spAutoFit/>
          </a:bodyPr>
          <a:lstStyle/>
          <a:p>
            <a:pPr>
              <a:defRPr/>
            </a:pPr>
            <a:r>
              <a:rPr lang="en-US" sz="4000" b="1" dirty="0">
                <a:solidFill>
                  <a:srgbClr val="0070C0"/>
                </a:solidFill>
                <a:latin typeface="+mn-lt"/>
                <a:ea typeface="MS PGothic"/>
              </a:rPr>
              <a:t>SPECIES</a:t>
            </a:r>
            <a:r>
              <a:rPr lang="en-US" sz="3600" b="1" dirty="0">
                <a:solidFill>
                  <a:srgbClr val="0070C0"/>
                </a:solidFill>
                <a:latin typeface="+mn-lt"/>
                <a:ea typeface="MS PGothic"/>
              </a:rPr>
              <a:t>-Related Hazards</a:t>
            </a:r>
            <a:endParaRPr lang="en-US" sz="3200" dirty="0">
              <a:solidFill>
                <a:srgbClr val="0070C0"/>
              </a:solidFill>
              <a:latin typeface="+mn-lt"/>
              <a:ea typeface="MS PGothic"/>
              <a:cs typeface="Calibri"/>
            </a:endParaRPr>
          </a:p>
        </p:txBody>
      </p:sp>
      <p:grpSp>
        <p:nvGrpSpPr>
          <p:cNvPr id="56327" name="Group 34"/>
          <p:cNvGrpSpPr>
            <a:grpSpLocks/>
          </p:cNvGrpSpPr>
          <p:nvPr/>
        </p:nvGrpSpPr>
        <p:grpSpPr bwMode="auto">
          <a:xfrm>
            <a:off x="7002426" y="1868434"/>
            <a:ext cx="4401378" cy="523220"/>
            <a:chOff x="-744893" y="5931733"/>
            <a:chExt cx="2503954" cy="354114"/>
          </a:xfrm>
        </p:grpSpPr>
        <p:sp>
          <p:nvSpPr>
            <p:cNvPr id="19" name="Rounded Rectangle 18"/>
            <p:cNvSpPr/>
            <p:nvPr/>
          </p:nvSpPr>
          <p:spPr>
            <a:xfrm>
              <a:off x="-626116" y="5931734"/>
              <a:ext cx="2264795" cy="3374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2" name="TextBox 35"/>
            <p:cNvSpPr txBox="1">
              <a:spLocks noChangeArrowheads="1"/>
            </p:cNvSpPr>
            <p:nvPr/>
          </p:nvSpPr>
          <p:spPr bwMode="auto">
            <a:xfrm>
              <a:off x="-744893" y="5931733"/>
              <a:ext cx="2503954" cy="35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Vertebrate</a:t>
              </a:r>
              <a:r>
                <a:rPr lang="en-US" altLang="en-US" sz="2800" dirty="0">
                  <a:solidFill>
                    <a:srgbClr val="C4AD04"/>
                  </a:solidFill>
                </a:rPr>
                <a:t> Table 3-2: 3-3</a:t>
              </a:r>
            </a:p>
          </p:txBody>
        </p:sp>
      </p:grpSp>
      <p:grpSp>
        <p:nvGrpSpPr>
          <p:cNvPr id="56328" name="Group 34"/>
          <p:cNvGrpSpPr>
            <a:grpSpLocks/>
          </p:cNvGrpSpPr>
          <p:nvPr/>
        </p:nvGrpSpPr>
        <p:grpSpPr bwMode="auto">
          <a:xfrm>
            <a:off x="3747544" y="2133275"/>
            <a:ext cx="2643510" cy="954107"/>
            <a:chOff x="790322" y="5875618"/>
            <a:chExt cx="848719" cy="859485"/>
          </a:xfrm>
        </p:grpSpPr>
        <p:sp>
          <p:nvSpPr>
            <p:cNvPr id="23" name="Rounded Rectangle 22"/>
            <p:cNvSpPr/>
            <p:nvPr/>
          </p:nvSpPr>
          <p:spPr>
            <a:xfrm>
              <a:off x="790322" y="5931733"/>
              <a:ext cx="848719" cy="74725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0" name="TextBox 35"/>
            <p:cNvSpPr txBox="1">
              <a:spLocks noChangeArrowheads="1"/>
            </p:cNvSpPr>
            <p:nvPr/>
          </p:nvSpPr>
          <p:spPr bwMode="auto">
            <a:xfrm>
              <a:off x="790322" y="5875618"/>
              <a:ext cx="827202" cy="8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chemeClr val="bg1"/>
                  </a:solidFill>
                </a:rPr>
                <a:t>Invertebrate </a:t>
              </a:r>
              <a:br>
                <a:rPr lang="en-US" altLang="en-US" sz="2800" dirty="0"/>
              </a:br>
              <a:r>
                <a:rPr lang="en-US" altLang="en-US" sz="2800" dirty="0">
                  <a:solidFill>
                    <a:srgbClr val="FFC000"/>
                  </a:solidFill>
                </a:rPr>
                <a:t>Table 3-3: 3-40</a:t>
              </a:r>
            </a:p>
          </p:txBody>
        </p:sp>
      </p:grpSp>
      <p:pic>
        <p:nvPicPr>
          <p:cNvPr id="6" name="Picture 5" descr="Table&#10;&#10;Description automatically generated">
            <a:extLst>
              <a:ext uri="{FF2B5EF4-FFF2-40B4-BE49-F238E27FC236}">
                <a16:creationId xmlns:a16="http://schemas.microsoft.com/office/drawing/2014/main" id="{FE8DE9CE-9C6D-4E98-B3E4-8050AA6882C7}"/>
              </a:ext>
            </a:extLst>
          </p:cNvPr>
          <p:cNvPicPr>
            <a:picLocks noChangeAspect="1"/>
          </p:cNvPicPr>
          <p:nvPr/>
        </p:nvPicPr>
        <p:blipFill rotWithShape="1">
          <a:blip r:embed="rId4">
            <a:extLst>
              <a:ext uri="{28A0092B-C50C-407E-A947-70E740481C1C}">
                <a14:useLocalDpi xmlns:a14="http://schemas.microsoft.com/office/drawing/2010/main" val="0"/>
              </a:ext>
            </a:extLst>
          </a:blip>
          <a:srcRect l="2680" r="2012" b="35044"/>
          <a:stretch/>
        </p:blipFill>
        <p:spPr>
          <a:xfrm>
            <a:off x="1346358" y="3148393"/>
            <a:ext cx="5001279" cy="3691886"/>
          </a:xfrm>
          <a:prstGeom prst="rect">
            <a:avLst/>
          </a:prstGeom>
          <a:ln>
            <a:solidFill>
              <a:schemeClr val="accent1">
                <a:lumMod val="75000"/>
              </a:schemeClr>
            </a:solidFill>
          </a:ln>
        </p:spPr>
      </p:pic>
      <p:pic>
        <p:nvPicPr>
          <p:cNvPr id="5" name="Picture 4">
            <a:extLst>
              <a:ext uri="{FF2B5EF4-FFF2-40B4-BE49-F238E27FC236}">
                <a16:creationId xmlns:a16="http://schemas.microsoft.com/office/drawing/2014/main" id="{6FBA8120-92EF-4314-9012-B332165D1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182" y="2056179"/>
            <a:ext cx="2282544" cy="1636611"/>
          </a:xfrm>
          <a:prstGeom prst="rect">
            <a:avLst/>
          </a:prstGeom>
        </p:spPr>
      </p:pic>
      <p:pic>
        <p:nvPicPr>
          <p:cNvPr id="9" name="Picture 8" descr="A picture containing spiny-finned fish, fish&#10;&#10;Description automatically generated">
            <a:extLst>
              <a:ext uri="{FF2B5EF4-FFF2-40B4-BE49-F238E27FC236}">
                <a16:creationId xmlns:a16="http://schemas.microsoft.com/office/drawing/2014/main" id="{E9B80442-3ED6-49F6-84D9-532F86C7A867}"/>
              </a:ext>
            </a:extLst>
          </p:cNvPr>
          <p:cNvPicPr>
            <a:picLocks noChangeAspect="1"/>
          </p:cNvPicPr>
          <p:nvPr/>
        </p:nvPicPr>
        <p:blipFill rotWithShape="1">
          <a:blip r:embed="rId6">
            <a:extLst>
              <a:ext uri="{28A0092B-C50C-407E-A947-70E740481C1C}">
                <a14:useLocalDpi xmlns:a14="http://schemas.microsoft.com/office/drawing/2010/main" val="0"/>
              </a:ext>
            </a:extLst>
          </a:blip>
          <a:srcRect t="16803"/>
          <a:stretch/>
        </p:blipFill>
        <p:spPr>
          <a:xfrm>
            <a:off x="7176945" y="0"/>
            <a:ext cx="4227998" cy="1912074"/>
          </a:xfrm>
          <a:prstGeom prst="rect">
            <a:avLst/>
          </a:prstGeom>
        </p:spPr>
      </p:pic>
    </p:spTree>
    <p:extLst>
      <p:ext uri="{BB962C8B-B14F-4D97-AF65-F5344CB8AC3E}">
        <p14:creationId xmlns:p14="http://schemas.microsoft.com/office/powerpoint/2010/main" val="2495997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E4D43F9-51BB-B94D-FB44-ADD247EF35DF}"/>
              </a:ext>
            </a:extLst>
          </p:cNvPr>
          <p:cNvSpPr>
            <a:spLocks noGrp="1"/>
          </p:cNvSpPr>
          <p:nvPr>
            <p:ph type="title"/>
          </p:nvPr>
        </p:nvSpPr>
        <p:spPr>
          <a:xfrm>
            <a:off x="1905000" y="509588"/>
            <a:ext cx="6299200" cy="1143000"/>
          </a:xfrm>
        </p:spPr>
        <p:txBody>
          <a:bodyPr/>
          <a:lstStyle/>
          <a:p>
            <a:pPr algn="ctr" eaLnBrk="1" hangingPunct="1"/>
            <a:r>
              <a:rPr lang="en-US" altLang="en-US" sz="4400" dirty="0">
                <a:ea typeface="MS PGothic" panose="020B0600070205080204" pitchFamily="34" charset="-128"/>
              </a:rPr>
              <a:t>Purpose of this Training</a:t>
            </a:r>
          </a:p>
        </p:txBody>
      </p:sp>
      <p:sp>
        <p:nvSpPr>
          <p:cNvPr id="14339" name="Rectangle 3">
            <a:extLst>
              <a:ext uri="{FF2B5EF4-FFF2-40B4-BE49-F238E27FC236}">
                <a16:creationId xmlns:a16="http://schemas.microsoft.com/office/drawing/2014/main" id="{26E55193-9158-712B-E3A1-9B9223A21698}"/>
              </a:ext>
            </a:extLst>
          </p:cNvPr>
          <p:cNvSpPr>
            <a:spLocks noGrp="1"/>
          </p:cNvSpPr>
          <p:nvPr>
            <p:ph idx="1"/>
          </p:nvPr>
        </p:nvSpPr>
        <p:spPr>
          <a:xfrm>
            <a:off x="2286000" y="1671638"/>
            <a:ext cx="8229600" cy="4800600"/>
          </a:xfrm>
        </p:spPr>
        <p:txBody>
          <a:bodyPr vert="horz" lIns="91440" tIns="45720" rIns="91440" bIns="45720" rtlCol="0" anchor="t">
            <a:normAutofit/>
          </a:bodyPr>
          <a:lstStyle/>
          <a:p>
            <a:pPr eaLnBrk="1" hangingPunct="1">
              <a:lnSpc>
                <a:spcPct val="90000"/>
              </a:lnSpc>
              <a:buFont typeface="Wingdings" panose="05000000000000000000" pitchFamily="2" charset="2"/>
              <a:buNone/>
            </a:pPr>
            <a:r>
              <a:rPr lang="en-US" altLang="en-US" dirty="0">
                <a:solidFill>
                  <a:schemeClr val="tx2"/>
                </a:solidFill>
                <a:ea typeface="MS PGothic" panose="020B0600070205080204" pitchFamily="34" charset="-128"/>
              </a:rPr>
              <a:t>Individuals who complete this course will meet</a:t>
            </a:r>
            <a:br>
              <a:rPr lang="en-US" altLang="en-US" dirty="0">
                <a:solidFill>
                  <a:schemeClr val="tx2"/>
                </a:solidFill>
                <a:ea typeface="MS PGothic" panose="020B0600070205080204" pitchFamily="34" charset="-128"/>
              </a:rPr>
            </a:br>
            <a:r>
              <a:rPr lang="en-US" altLang="en-US" dirty="0">
                <a:solidFill>
                  <a:schemeClr val="tx2"/>
                </a:solidFill>
                <a:ea typeface="MS PGothic" panose="020B0600070205080204" pitchFamily="34" charset="-128"/>
              </a:rPr>
              <a:t>the training requirement of the FDA Seafood HACCP regulation and can do the following:</a:t>
            </a:r>
            <a:br>
              <a:rPr lang="en-US" altLang="en-US" dirty="0">
                <a:solidFill>
                  <a:schemeClr val="tx2"/>
                </a:solidFill>
                <a:ea typeface="MS PGothic" panose="020B0600070205080204" pitchFamily="34" charset="-128"/>
              </a:rPr>
            </a:br>
            <a:endParaRPr lang="en-US" altLang="en-US" dirty="0">
              <a:ea typeface="MS PGothic" panose="020B0600070205080204" pitchFamily="34" charset="-128"/>
            </a:endParaRPr>
          </a:p>
          <a:p>
            <a:pPr lvl="1" eaLnBrk="1" hangingPunct="1">
              <a:lnSpc>
                <a:spcPct val="90000"/>
              </a:lnSpc>
            </a:pPr>
            <a:r>
              <a:rPr lang="en-US" altLang="en-US" b="0" dirty="0">
                <a:ea typeface="MS PGothic"/>
              </a:rPr>
              <a:t>Conduct a Hazard Analysis</a:t>
            </a:r>
          </a:p>
          <a:p>
            <a:pPr lvl="1" eaLnBrk="1" hangingPunct="1">
              <a:lnSpc>
                <a:spcPct val="90000"/>
              </a:lnSpc>
            </a:pPr>
            <a:r>
              <a:rPr lang="en-US" altLang="en-US" b="0" dirty="0">
                <a:ea typeface="MS PGothic" panose="020B0600070205080204" pitchFamily="34" charset="-128"/>
              </a:rPr>
              <a:t>Develop a HACCP Plan for seafood products as required by the FDA regulation</a:t>
            </a:r>
          </a:p>
          <a:p>
            <a:pPr lvl="1" eaLnBrk="1" hangingPunct="1">
              <a:lnSpc>
                <a:spcPct val="90000"/>
              </a:lnSpc>
            </a:pPr>
            <a:r>
              <a:rPr lang="en-US" altLang="en-US" b="0" dirty="0">
                <a:ea typeface="MS PGothic" panose="020B0600070205080204" pitchFamily="34" charset="-128"/>
              </a:rPr>
              <a:t>Reassess or modify a HACCP Plan as necessary and/or required by the FDA regulation</a:t>
            </a:r>
          </a:p>
          <a:p>
            <a:pPr lvl="1" eaLnBrk="1" hangingPunct="1">
              <a:lnSpc>
                <a:spcPct val="90000"/>
              </a:lnSpc>
            </a:pPr>
            <a:r>
              <a:rPr lang="en-US" altLang="en-US" b="0" dirty="0">
                <a:ea typeface="MS PGothic" panose="020B0600070205080204" pitchFamily="34" charset="-128"/>
              </a:rPr>
              <a:t>Review HACCP Plan records as required by the FDA regulation</a:t>
            </a:r>
          </a:p>
        </p:txBody>
      </p:sp>
      <p:sp>
        <p:nvSpPr>
          <p:cNvPr id="2" name="Slide Number Placeholder 1">
            <a:extLst>
              <a:ext uri="{FF2B5EF4-FFF2-40B4-BE49-F238E27FC236}">
                <a16:creationId xmlns:a16="http://schemas.microsoft.com/office/drawing/2014/main" id="{CAE9A628-9ED4-42C9-A2D4-646FB00EBB5E}"/>
              </a:ext>
            </a:extLst>
          </p:cNvPr>
          <p:cNvSpPr>
            <a:spLocks noGrp="1"/>
          </p:cNvSpPr>
          <p:nvPr>
            <p:ph type="sldNum" sz="quarter" idx="12"/>
          </p:nvPr>
        </p:nvSpPr>
        <p:spPr/>
        <p:txBody>
          <a:bodyPr/>
          <a:lstStyle/>
          <a:p>
            <a:fld id="{2D4FA31A-ABA5-4667-BACC-3489C0083671}" type="slidenum">
              <a:rPr lang="en-US" altLang="en-US" smtClean="0"/>
              <a:pPr/>
              <a:t>3</a:t>
            </a:fld>
            <a:endParaRPr lang="en-US" altLang="en-US" dirty="0"/>
          </a:p>
        </p:txBody>
      </p:sp>
      <p:pic>
        <p:nvPicPr>
          <p:cNvPr id="14340" name="Picture 1">
            <a:extLst>
              <a:ext uri="{FF2B5EF4-FFF2-40B4-BE49-F238E27FC236}">
                <a16:creationId xmlns:a16="http://schemas.microsoft.com/office/drawing/2014/main" id="{18A0B05C-7C95-6092-C6FA-7A85DADA8C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6FEAD0-952D-4D89-88B9-0F371651AB8D}"/>
              </a:ext>
            </a:extLst>
          </p:cNvPr>
          <p:cNvSpPr txBox="1"/>
          <p:nvPr/>
        </p:nvSpPr>
        <p:spPr>
          <a:xfrm>
            <a:off x="6453963" y="3007943"/>
            <a:ext cx="5051499" cy="2677656"/>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
              <a:defRPr/>
            </a:pPr>
            <a:r>
              <a:rPr lang="en-US" sz="2400" dirty="0">
                <a:latin typeface="+mn-lt"/>
                <a:ea typeface="Calibri"/>
              </a:rPr>
              <a:t>Pathogenic Bacteria Contamination after Pasteurization and Specialized Cooking Processes</a:t>
            </a:r>
            <a:endParaRPr lang="en-US" sz="2400" dirty="0">
              <a:latin typeface="+mn-lt"/>
              <a:ea typeface="MS PGothic"/>
            </a:endParaRPr>
          </a:p>
          <a:p>
            <a:pPr marL="457200" indent="-457200">
              <a:buFont typeface="Wingdings" panose="05000000000000000000" pitchFamily="2" charset="2"/>
              <a:buChar char="§"/>
              <a:defRPr/>
            </a:pPr>
            <a:r>
              <a:rPr lang="en-US" sz="2400" dirty="0">
                <a:latin typeface="+mn-lt"/>
                <a:ea typeface="MS PGothic"/>
              </a:rPr>
              <a:t>Allergens and Food Intolerance Substances</a:t>
            </a:r>
            <a:endParaRPr lang="en-US" sz="2400">
              <a:latin typeface="+mn-lt"/>
              <a:ea typeface="MS PGothic"/>
              <a:cs typeface="Calibri"/>
            </a:endParaRPr>
          </a:p>
          <a:p>
            <a:pPr marL="457200" indent="-457200">
              <a:buFont typeface="Wingdings" panose="05000000000000000000" pitchFamily="2" charset="2"/>
              <a:buChar char="§"/>
              <a:defRPr/>
            </a:pPr>
            <a:r>
              <a:rPr lang="en-US" sz="2400" dirty="0">
                <a:latin typeface="+mn-lt"/>
              </a:rPr>
              <a:t>Metal Inclusion</a:t>
            </a:r>
          </a:p>
          <a:p>
            <a:pPr marL="457200" indent="-457200">
              <a:buFont typeface="Wingdings" panose="05000000000000000000" pitchFamily="2" charset="2"/>
              <a:buChar char="§"/>
              <a:defRPr/>
            </a:pPr>
            <a:r>
              <a:rPr lang="en-US" sz="2400" dirty="0">
                <a:latin typeface="+mn-lt"/>
              </a:rPr>
              <a:t>Glass Inclusion</a:t>
            </a:r>
          </a:p>
        </p:txBody>
      </p:sp>
      <p:sp>
        <p:nvSpPr>
          <p:cNvPr id="51202" name="Rectangle 2"/>
          <p:cNvSpPr>
            <a:spLocks noGrp="1"/>
          </p:cNvSpPr>
          <p:nvPr>
            <p:ph type="title"/>
          </p:nvPr>
        </p:nvSpPr>
        <p:spPr>
          <a:xfrm>
            <a:off x="609600" y="304800"/>
            <a:ext cx="6216869"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5" name="Slide Number Placeholder 4">
            <a:extLst>
              <a:ext uri="{FF2B5EF4-FFF2-40B4-BE49-F238E27FC236}">
                <a16:creationId xmlns:a16="http://schemas.microsoft.com/office/drawing/2014/main" id="{765A1E6C-2ADC-4AB1-AD77-E62B3AE726CA}"/>
              </a:ext>
            </a:extLst>
          </p:cNvPr>
          <p:cNvSpPr>
            <a:spLocks noGrp="1"/>
          </p:cNvSpPr>
          <p:nvPr>
            <p:ph type="sldNum" sz="quarter" idx="12"/>
          </p:nvPr>
        </p:nvSpPr>
        <p:spPr>
          <a:xfrm>
            <a:off x="9347200" y="6451286"/>
            <a:ext cx="2844800" cy="288925"/>
          </a:xfrm>
        </p:spPr>
        <p:txBody>
          <a:bodyPr/>
          <a:lstStyle/>
          <a:p>
            <a:fld id="{2D4FA31A-ABA5-4667-BACC-3489C0083671}" type="slidenum">
              <a:rPr lang="en-US" altLang="en-US" smtClean="0"/>
              <a:pPr/>
              <a:t>30</a:t>
            </a:fld>
            <a:endParaRPr lang="en-US" altLang="en-US" dirty="0"/>
          </a:p>
        </p:txBody>
      </p:sp>
      <p:sp>
        <p:nvSpPr>
          <p:cNvPr id="4" name="TextBox 3"/>
          <p:cNvSpPr txBox="1"/>
          <p:nvPr/>
        </p:nvSpPr>
        <p:spPr>
          <a:xfrm>
            <a:off x="711749" y="1170187"/>
            <a:ext cx="6368500" cy="715430"/>
          </a:xfrm>
          <a:prstGeom prst="rect">
            <a:avLst/>
          </a:prstGeom>
          <a:noFill/>
        </p:spPr>
        <p:txBody>
          <a:bodyPr wrap="square">
            <a:spAutoFit/>
          </a:bodyPr>
          <a:lstStyle/>
          <a:p>
            <a:pPr>
              <a:defRPr/>
            </a:pPr>
            <a:r>
              <a:rPr lang="en-US" sz="4000" b="1" dirty="0">
                <a:solidFill>
                  <a:srgbClr val="0070C0"/>
                </a:solidFill>
                <a:latin typeface="+mn-lt"/>
              </a:rPr>
              <a:t>Process</a:t>
            </a:r>
            <a:r>
              <a:rPr lang="en-US" sz="3600" b="1" dirty="0">
                <a:solidFill>
                  <a:srgbClr val="0070C0"/>
                </a:solidFill>
                <a:latin typeface="+mn-lt"/>
              </a:rPr>
              <a:t>-Related Hazards</a:t>
            </a:r>
            <a:endParaRPr lang="en-US" sz="3200" dirty="0">
              <a:solidFill>
                <a:srgbClr val="0070C0"/>
              </a:solidFill>
              <a:latin typeface="+mn-lt"/>
            </a:endParaRPr>
          </a:p>
        </p:txBody>
      </p:sp>
      <p:sp>
        <p:nvSpPr>
          <p:cNvPr id="14" name="TextBox 13">
            <a:extLst>
              <a:ext uri="{FF2B5EF4-FFF2-40B4-BE49-F238E27FC236}">
                <a16:creationId xmlns:a16="http://schemas.microsoft.com/office/drawing/2014/main" id="{FAC491E8-3F3C-4BA9-89D1-85D157C98114}"/>
              </a:ext>
            </a:extLst>
          </p:cNvPr>
          <p:cNvSpPr txBox="1"/>
          <p:nvPr/>
        </p:nvSpPr>
        <p:spPr>
          <a:xfrm>
            <a:off x="1017006" y="2102833"/>
            <a:ext cx="5165680" cy="4154984"/>
          </a:xfrm>
          <a:prstGeom prst="rect">
            <a:avLst/>
          </a:prstGeom>
          <a:noFill/>
        </p:spPr>
        <p:txBody>
          <a:bodyPr wrap="square" lIns="91440" tIns="45720" rIns="91440" bIns="45720" anchor="t">
            <a:spAutoFit/>
          </a:bodyPr>
          <a:lstStyle/>
          <a:p>
            <a:pPr marL="457200" indent="-457200">
              <a:buFont typeface="Wingdings" panose="05000000000000000000" pitchFamily="2" charset="2"/>
              <a:buChar char="§"/>
              <a:defRPr/>
            </a:pPr>
            <a:r>
              <a:rPr lang="en-US" sz="2400" dirty="0">
                <a:latin typeface="+mn-lt"/>
              </a:rPr>
              <a:t>Pathogen Bacteria Growth </a:t>
            </a:r>
            <a:br>
              <a:rPr lang="en-US" sz="2400" dirty="0">
                <a:latin typeface="+mn-lt"/>
              </a:rPr>
            </a:br>
            <a:r>
              <a:rPr lang="en-US" sz="2400" dirty="0">
                <a:latin typeface="+mn-lt"/>
              </a:rPr>
              <a:t>– Temperature Abuse</a:t>
            </a:r>
          </a:p>
          <a:p>
            <a:pPr marL="457200" indent="-457200">
              <a:buFont typeface="Wingdings" panose="05000000000000000000" pitchFamily="2" charset="2"/>
              <a:buChar char="§"/>
              <a:defRPr/>
            </a:pPr>
            <a:r>
              <a:rPr lang="en-US" sz="2400" i="1" dirty="0">
                <a:latin typeface="+mn-lt"/>
              </a:rPr>
              <a:t>C. botulinum </a:t>
            </a:r>
            <a:r>
              <a:rPr lang="en-US" sz="2400" dirty="0">
                <a:latin typeface="+mn-lt"/>
              </a:rPr>
              <a:t>Toxin</a:t>
            </a:r>
          </a:p>
          <a:p>
            <a:pPr marL="457200" indent="-457200">
              <a:buFont typeface="Wingdings" panose="05000000000000000000" pitchFamily="2" charset="2"/>
              <a:buChar char="§"/>
              <a:defRPr/>
            </a:pPr>
            <a:r>
              <a:rPr lang="en-US" sz="2400" i="1" dirty="0">
                <a:latin typeface="+mn-lt"/>
              </a:rPr>
              <a:t>S. aureus </a:t>
            </a:r>
            <a:r>
              <a:rPr lang="en-US" sz="2400" dirty="0">
                <a:latin typeface="+mn-lt"/>
              </a:rPr>
              <a:t>Toxin – Drying</a:t>
            </a:r>
          </a:p>
          <a:p>
            <a:pPr marL="457200" indent="-457200">
              <a:buFont typeface="Wingdings" panose="05000000000000000000" pitchFamily="2" charset="2"/>
              <a:buChar char="§"/>
              <a:defRPr/>
            </a:pPr>
            <a:r>
              <a:rPr lang="en-US" sz="2400" i="1" dirty="0">
                <a:latin typeface="+mn-lt"/>
              </a:rPr>
              <a:t>S. aureus </a:t>
            </a:r>
            <a:r>
              <a:rPr lang="en-US" sz="2400" dirty="0">
                <a:latin typeface="+mn-lt"/>
              </a:rPr>
              <a:t>Toxin – Batter</a:t>
            </a:r>
          </a:p>
          <a:p>
            <a:pPr marL="457200" indent="-457200">
              <a:buFont typeface="Wingdings" panose="05000000000000000000" pitchFamily="2" charset="2"/>
              <a:buChar char="§"/>
              <a:defRPr/>
            </a:pPr>
            <a:r>
              <a:rPr lang="en-US" sz="2400" dirty="0">
                <a:latin typeface="+mn-lt"/>
              </a:rPr>
              <a:t>Pathogen Bacteria Survival through Cooking and Pasteurization</a:t>
            </a:r>
          </a:p>
          <a:p>
            <a:pPr marL="457200" indent="-457200">
              <a:buFont typeface="Wingdings" panose="05000000000000000000" pitchFamily="2" charset="2"/>
              <a:buChar char="§"/>
              <a:defRPr/>
            </a:pPr>
            <a:r>
              <a:rPr lang="en-US" sz="2400" dirty="0">
                <a:latin typeface="+mn-lt"/>
              </a:rPr>
              <a:t>Pathogen Bacteria Survival through Processes Designed to Retain Raw Product Characteristics</a:t>
            </a:r>
          </a:p>
          <a:p>
            <a:pPr marL="457200" indent="-457200">
              <a:buFont typeface="Wingdings" panose="05000000000000000000" pitchFamily="2" charset="2"/>
              <a:buChar char="§"/>
              <a:defRPr/>
            </a:pPr>
            <a:endParaRPr lang="en-US" sz="2400" dirty="0">
              <a:latin typeface="+mn-lt"/>
              <a:cs typeface="Calibri"/>
            </a:endParaRPr>
          </a:p>
        </p:txBody>
      </p:sp>
      <p:pic>
        <p:nvPicPr>
          <p:cNvPr id="17" name="Picture 16" descr="A screenshot of a video game&#10;&#10;Description automatically generated with medium confidence">
            <a:extLst>
              <a:ext uri="{FF2B5EF4-FFF2-40B4-BE49-F238E27FC236}">
                <a16:creationId xmlns:a16="http://schemas.microsoft.com/office/drawing/2014/main" id="{D0B02861-CCFE-494E-B57E-E07A0E816504}"/>
              </a:ext>
            </a:extLst>
          </p:cNvPr>
          <p:cNvPicPr>
            <a:picLocks noChangeAspect="1"/>
          </p:cNvPicPr>
          <p:nvPr/>
        </p:nvPicPr>
        <p:blipFill rotWithShape="1">
          <a:blip r:embed="rId3">
            <a:extLst>
              <a:ext uri="{28A0092B-C50C-407E-A947-70E740481C1C}">
                <a14:useLocalDpi xmlns:a14="http://schemas.microsoft.com/office/drawing/2010/main" val="0"/>
              </a:ext>
            </a:extLst>
          </a:blip>
          <a:srcRect t="13571"/>
          <a:stretch/>
        </p:blipFill>
        <p:spPr>
          <a:xfrm>
            <a:off x="7423586" y="-1"/>
            <a:ext cx="3470934" cy="2700184"/>
          </a:xfrm>
          <a:prstGeom prst="rect">
            <a:avLst/>
          </a:prstGeom>
        </p:spPr>
      </p:pic>
      <p:sp>
        <p:nvSpPr>
          <p:cNvPr id="18" name="Rectangle 17">
            <a:extLst>
              <a:ext uri="{FF2B5EF4-FFF2-40B4-BE49-F238E27FC236}">
                <a16:creationId xmlns:a16="http://schemas.microsoft.com/office/drawing/2014/main" id="{9BCA5BB0-E126-4B11-8925-2FFAA78858F5}"/>
              </a:ext>
            </a:extLst>
          </p:cNvPr>
          <p:cNvSpPr/>
          <p:nvPr/>
        </p:nvSpPr>
        <p:spPr>
          <a:xfrm>
            <a:off x="7718649" y="357491"/>
            <a:ext cx="1079284" cy="553217"/>
          </a:xfrm>
          <a:prstGeom prst="rect">
            <a:avLst/>
          </a:prstGeom>
          <a:solidFill>
            <a:schemeClr val="accent2">
              <a:lumMod val="7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Seafood</a:t>
            </a:r>
            <a:endParaRPr lang="en-US" sz="4400" b="1" dirty="0"/>
          </a:p>
        </p:txBody>
      </p:sp>
    </p:spTree>
    <p:extLst>
      <p:ext uri="{BB962C8B-B14F-4D97-AF65-F5344CB8AC3E}">
        <p14:creationId xmlns:p14="http://schemas.microsoft.com/office/powerpoint/2010/main" val="2180712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609600" y="304800"/>
            <a:ext cx="6216869" cy="1219200"/>
          </a:xfrm>
        </p:spPr>
        <p:txBody>
          <a:bodyPr>
            <a:noAutofit/>
          </a:bodyPr>
          <a:lstStyle/>
          <a:p>
            <a:pPr algn="l" eaLnBrk="1" hangingPunct="1">
              <a:defRPr/>
            </a:pPr>
            <a:r>
              <a:rPr lang="en-US" altLang="en-US" dirty="0">
                <a:ea typeface="MS PGothic" panose="020B0600070205080204" pitchFamily="34" charset="-128"/>
              </a:rPr>
              <a:t>Potential Seafood Hazards</a:t>
            </a:r>
            <a:endParaRPr lang="en-US" dirty="0"/>
          </a:p>
        </p:txBody>
      </p:sp>
      <p:sp>
        <p:nvSpPr>
          <p:cNvPr id="5" name="Slide Number Placeholder 4">
            <a:extLst>
              <a:ext uri="{FF2B5EF4-FFF2-40B4-BE49-F238E27FC236}">
                <a16:creationId xmlns:a16="http://schemas.microsoft.com/office/drawing/2014/main" id="{765A1E6C-2ADC-4AB1-AD77-E62B3AE726CA}"/>
              </a:ext>
            </a:extLst>
          </p:cNvPr>
          <p:cNvSpPr>
            <a:spLocks noGrp="1"/>
          </p:cNvSpPr>
          <p:nvPr>
            <p:ph type="sldNum" sz="quarter" idx="12"/>
          </p:nvPr>
        </p:nvSpPr>
        <p:spPr>
          <a:xfrm>
            <a:off x="9347200" y="6451286"/>
            <a:ext cx="2844800" cy="288925"/>
          </a:xfrm>
        </p:spPr>
        <p:txBody>
          <a:bodyPr/>
          <a:lstStyle/>
          <a:p>
            <a:fld id="{2D4FA31A-ABA5-4667-BACC-3489C0083671}" type="slidenum">
              <a:rPr lang="en-US" altLang="en-US" smtClean="0"/>
              <a:pPr/>
              <a:t>31</a:t>
            </a:fld>
            <a:endParaRPr lang="en-US" altLang="en-US" dirty="0"/>
          </a:p>
        </p:txBody>
      </p:sp>
      <p:sp>
        <p:nvSpPr>
          <p:cNvPr id="4" name="TextBox 3"/>
          <p:cNvSpPr txBox="1"/>
          <p:nvPr/>
        </p:nvSpPr>
        <p:spPr>
          <a:xfrm>
            <a:off x="711749" y="1170187"/>
            <a:ext cx="6368500" cy="715430"/>
          </a:xfrm>
          <a:prstGeom prst="rect">
            <a:avLst/>
          </a:prstGeom>
          <a:noFill/>
        </p:spPr>
        <p:txBody>
          <a:bodyPr wrap="square">
            <a:spAutoFit/>
          </a:bodyPr>
          <a:lstStyle/>
          <a:p>
            <a:pPr>
              <a:defRPr/>
            </a:pPr>
            <a:r>
              <a:rPr lang="en-US" sz="4000" b="1" dirty="0">
                <a:solidFill>
                  <a:srgbClr val="0070C0"/>
                </a:solidFill>
                <a:latin typeface="+mn-lt"/>
              </a:rPr>
              <a:t>Process</a:t>
            </a:r>
            <a:r>
              <a:rPr lang="en-US" sz="3600" b="1" dirty="0">
                <a:solidFill>
                  <a:srgbClr val="0070C0"/>
                </a:solidFill>
                <a:latin typeface="+mn-lt"/>
              </a:rPr>
              <a:t>-Related Hazards</a:t>
            </a:r>
            <a:endParaRPr lang="en-US" sz="3200" dirty="0">
              <a:solidFill>
                <a:srgbClr val="0070C0"/>
              </a:solidFill>
              <a:latin typeface="+mn-lt"/>
            </a:endParaRPr>
          </a:p>
        </p:txBody>
      </p:sp>
      <p:grpSp>
        <p:nvGrpSpPr>
          <p:cNvPr id="56328" name="Group 34"/>
          <p:cNvGrpSpPr>
            <a:grpSpLocks/>
          </p:cNvGrpSpPr>
          <p:nvPr/>
        </p:nvGrpSpPr>
        <p:grpSpPr bwMode="auto">
          <a:xfrm>
            <a:off x="8130363" y="5317183"/>
            <a:ext cx="2820987" cy="954107"/>
            <a:chOff x="288207" y="5931733"/>
            <a:chExt cx="1470854" cy="1209274"/>
          </a:xfrm>
        </p:grpSpPr>
        <p:sp>
          <p:nvSpPr>
            <p:cNvPr id="23" name="Rounded Rectangle 22"/>
            <p:cNvSpPr/>
            <p:nvPr/>
          </p:nvSpPr>
          <p:spPr>
            <a:xfrm>
              <a:off x="447129" y="5931733"/>
              <a:ext cx="1191913" cy="118554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330" name="TextBox 35"/>
            <p:cNvSpPr txBox="1">
              <a:spLocks noChangeArrowheads="1"/>
            </p:cNvSpPr>
            <p:nvPr/>
          </p:nvSpPr>
          <p:spPr bwMode="auto">
            <a:xfrm>
              <a:off x="288207" y="5931733"/>
              <a:ext cx="1470854" cy="120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rgbClr val="C4AD04"/>
                  </a:solidFill>
                </a:rPr>
                <a:t>Table 3-4:</a:t>
              </a:r>
            </a:p>
            <a:p>
              <a:pPr algn="ctr"/>
              <a:r>
                <a:rPr lang="en-US" altLang="en-US" sz="2800" dirty="0">
                  <a:solidFill>
                    <a:srgbClr val="C4AD04"/>
                  </a:solidFill>
                </a:rPr>
                <a:t>3-52</a:t>
              </a:r>
            </a:p>
          </p:txBody>
        </p:sp>
      </p:grpSp>
      <p:pic>
        <p:nvPicPr>
          <p:cNvPr id="3" name="Picture 2" descr="Calendar&#10;&#10;Description automatically generated">
            <a:extLst>
              <a:ext uri="{FF2B5EF4-FFF2-40B4-BE49-F238E27FC236}">
                <a16:creationId xmlns:a16="http://schemas.microsoft.com/office/drawing/2014/main" id="{44AFFD68-368D-411D-A71C-8F517BC49861}"/>
              </a:ext>
            </a:extLst>
          </p:cNvPr>
          <p:cNvPicPr>
            <a:picLocks noChangeAspect="1"/>
          </p:cNvPicPr>
          <p:nvPr/>
        </p:nvPicPr>
        <p:blipFill rotWithShape="1">
          <a:blip r:embed="rId3">
            <a:extLst>
              <a:ext uri="{28A0092B-C50C-407E-A947-70E740481C1C}">
                <a14:useLocalDpi xmlns:a14="http://schemas.microsoft.com/office/drawing/2010/main" val="0"/>
              </a:ext>
            </a:extLst>
          </a:blip>
          <a:srcRect r="150" b="11245"/>
          <a:stretch/>
        </p:blipFill>
        <p:spPr>
          <a:xfrm>
            <a:off x="848686" y="1965576"/>
            <a:ext cx="7205618" cy="4779351"/>
          </a:xfrm>
          <a:prstGeom prst="rect">
            <a:avLst/>
          </a:prstGeom>
          <a:ln>
            <a:solidFill>
              <a:schemeClr val="accent1">
                <a:lumMod val="75000"/>
              </a:schemeClr>
            </a:solidFill>
          </a:ln>
        </p:spPr>
      </p:pic>
      <p:pic>
        <p:nvPicPr>
          <p:cNvPr id="17" name="Picture 16" descr="A screenshot of a video game&#10;&#10;Description automatically generated with medium confidence">
            <a:extLst>
              <a:ext uri="{FF2B5EF4-FFF2-40B4-BE49-F238E27FC236}">
                <a16:creationId xmlns:a16="http://schemas.microsoft.com/office/drawing/2014/main" id="{D0B02861-CCFE-494E-B57E-E07A0E816504}"/>
              </a:ext>
            </a:extLst>
          </p:cNvPr>
          <p:cNvPicPr>
            <a:picLocks noChangeAspect="1"/>
          </p:cNvPicPr>
          <p:nvPr/>
        </p:nvPicPr>
        <p:blipFill rotWithShape="1">
          <a:blip r:embed="rId4">
            <a:extLst>
              <a:ext uri="{28A0092B-C50C-407E-A947-70E740481C1C}">
                <a14:useLocalDpi xmlns:a14="http://schemas.microsoft.com/office/drawing/2010/main" val="0"/>
              </a:ext>
            </a:extLst>
          </a:blip>
          <a:srcRect t="13571"/>
          <a:stretch/>
        </p:blipFill>
        <p:spPr>
          <a:xfrm>
            <a:off x="8433679" y="-1"/>
            <a:ext cx="3267143" cy="2540695"/>
          </a:xfrm>
          <a:prstGeom prst="rect">
            <a:avLst/>
          </a:prstGeom>
        </p:spPr>
      </p:pic>
      <p:sp>
        <p:nvSpPr>
          <p:cNvPr id="18" name="Rectangle 17">
            <a:extLst>
              <a:ext uri="{FF2B5EF4-FFF2-40B4-BE49-F238E27FC236}">
                <a16:creationId xmlns:a16="http://schemas.microsoft.com/office/drawing/2014/main" id="{9BCA5BB0-E126-4B11-8925-2FFAA78858F5}"/>
              </a:ext>
            </a:extLst>
          </p:cNvPr>
          <p:cNvSpPr/>
          <p:nvPr/>
        </p:nvSpPr>
        <p:spPr>
          <a:xfrm>
            <a:off x="8711021" y="348631"/>
            <a:ext cx="964097" cy="473472"/>
          </a:xfrm>
          <a:prstGeom prst="rect">
            <a:avLst/>
          </a:prstGeom>
          <a:solidFill>
            <a:schemeClr val="accent2">
              <a:lumMod val="75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Seafood</a:t>
            </a:r>
            <a:endParaRPr lang="en-US" sz="4000" b="1" dirty="0"/>
          </a:p>
        </p:txBody>
      </p:sp>
    </p:spTree>
    <p:extLst>
      <p:ext uri="{BB962C8B-B14F-4D97-AF65-F5344CB8AC3E}">
        <p14:creationId xmlns:p14="http://schemas.microsoft.com/office/powerpoint/2010/main" val="3968154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AB72DB0E-B7A9-487A-A252-4E0FA283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63" y="1491450"/>
            <a:ext cx="3774523" cy="5052540"/>
          </a:xfrm>
          <a:prstGeom prst="rect">
            <a:avLst/>
          </a:prstGeom>
          <a:ln>
            <a:solidFill>
              <a:schemeClr val="accent1">
                <a:lumMod val="75000"/>
              </a:schemeClr>
            </a:solidFill>
          </a:ln>
        </p:spPr>
      </p:pic>
      <p:pic>
        <p:nvPicPr>
          <p:cNvPr id="4" name="Picture 3" descr="Table&#10;&#10;Description automatically generated">
            <a:extLst>
              <a:ext uri="{FF2B5EF4-FFF2-40B4-BE49-F238E27FC236}">
                <a16:creationId xmlns:a16="http://schemas.microsoft.com/office/drawing/2014/main" id="{59DCBF31-D4AC-4E5D-A2D1-E7F8835E9BD6}"/>
              </a:ext>
            </a:extLst>
          </p:cNvPr>
          <p:cNvPicPr>
            <a:picLocks noChangeAspect="1"/>
          </p:cNvPicPr>
          <p:nvPr/>
        </p:nvPicPr>
        <p:blipFill rotWithShape="1">
          <a:blip r:embed="rId4">
            <a:extLst>
              <a:ext uri="{28A0092B-C50C-407E-A947-70E740481C1C}">
                <a14:useLocalDpi xmlns:a14="http://schemas.microsoft.com/office/drawing/2010/main" val="0"/>
              </a:ext>
            </a:extLst>
          </a:blip>
          <a:srcRect t="790"/>
          <a:stretch/>
        </p:blipFill>
        <p:spPr>
          <a:xfrm>
            <a:off x="890605" y="1775308"/>
            <a:ext cx="3626899" cy="4946847"/>
          </a:xfrm>
          <a:prstGeom prst="rect">
            <a:avLst/>
          </a:prstGeom>
          <a:ln>
            <a:solidFill>
              <a:schemeClr val="accent1">
                <a:lumMod val="75000"/>
              </a:schemeClr>
            </a:solidFill>
          </a:ln>
        </p:spPr>
      </p:pic>
      <p:sp>
        <p:nvSpPr>
          <p:cNvPr id="69634" name="Rectangle 2">
            <a:extLst>
              <a:ext uri="{FF2B5EF4-FFF2-40B4-BE49-F238E27FC236}">
                <a16:creationId xmlns:a16="http://schemas.microsoft.com/office/drawing/2014/main" id="{E2DC9B22-1D13-45CD-8467-EEBFF2A6B3CE}"/>
              </a:ext>
            </a:extLst>
          </p:cNvPr>
          <p:cNvSpPr>
            <a:spLocks noGrp="1"/>
          </p:cNvSpPr>
          <p:nvPr>
            <p:ph type="title"/>
          </p:nvPr>
        </p:nvSpPr>
        <p:spPr>
          <a:xfrm>
            <a:off x="1251011" y="227298"/>
            <a:ext cx="10210800" cy="1143000"/>
          </a:xfrm>
        </p:spPr>
        <p:txBody>
          <a:bodyPr>
            <a:normAutofit/>
          </a:bodyPr>
          <a:lstStyle/>
          <a:p>
            <a:pPr algn="ctr">
              <a:defRPr/>
            </a:pPr>
            <a:r>
              <a:rPr lang="en-US" altLang="en-US" dirty="0">
                <a:ea typeface="MS PGothic"/>
              </a:rPr>
              <a:t>Review of Potential Seafood Hazards</a:t>
            </a:r>
          </a:p>
        </p:txBody>
      </p:sp>
      <p:sp>
        <p:nvSpPr>
          <p:cNvPr id="2" name="Slide Number Placeholder 1">
            <a:extLst>
              <a:ext uri="{FF2B5EF4-FFF2-40B4-BE49-F238E27FC236}">
                <a16:creationId xmlns:a16="http://schemas.microsoft.com/office/drawing/2014/main" id="{7CCB4DAF-BB7E-4D25-A866-0B3C8DBFB8D5}"/>
              </a:ext>
            </a:extLst>
          </p:cNvPr>
          <p:cNvSpPr>
            <a:spLocks noGrp="1"/>
          </p:cNvSpPr>
          <p:nvPr>
            <p:ph type="sldNum" sz="quarter" idx="12"/>
          </p:nvPr>
        </p:nvSpPr>
        <p:spPr/>
        <p:txBody>
          <a:bodyPr/>
          <a:lstStyle/>
          <a:p>
            <a:fld id="{2D4FA31A-ABA5-4667-BACC-3489C0083671}" type="slidenum">
              <a:rPr lang="en-US" altLang="en-US" smtClean="0"/>
              <a:pPr/>
              <a:t>32</a:t>
            </a:fld>
            <a:endParaRPr lang="en-US" altLang="en-US" dirty="0"/>
          </a:p>
        </p:txBody>
      </p:sp>
      <p:pic>
        <p:nvPicPr>
          <p:cNvPr id="8" name="Picture 7" descr="Table, calendar&#10;&#10;Description automatically generated">
            <a:extLst>
              <a:ext uri="{FF2B5EF4-FFF2-40B4-BE49-F238E27FC236}">
                <a16:creationId xmlns:a16="http://schemas.microsoft.com/office/drawing/2014/main" id="{9ED68B63-8792-4A1B-857F-B789CB0AE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304" y="2178266"/>
            <a:ext cx="5104696" cy="4254284"/>
          </a:xfrm>
          <a:prstGeom prst="rect">
            <a:avLst/>
          </a:prstGeom>
          <a:ln>
            <a:solidFill>
              <a:schemeClr val="accent1">
                <a:lumMod val="75000"/>
              </a:schemeClr>
            </a:solidFill>
          </a:ln>
        </p:spPr>
      </p:pic>
      <p:sp>
        <p:nvSpPr>
          <p:cNvPr id="96263" name="object 8">
            <a:extLst>
              <a:ext uri="{FF2B5EF4-FFF2-40B4-BE49-F238E27FC236}">
                <a16:creationId xmlns:a16="http://schemas.microsoft.com/office/drawing/2014/main" id="{985AE357-CBD5-E71C-5138-65DC853D61CF}"/>
              </a:ext>
            </a:extLst>
          </p:cNvPr>
          <p:cNvSpPr txBox="1">
            <a:spLocks noChangeArrowheads="1"/>
          </p:cNvSpPr>
          <p:nvPr/>
        </p:nvSpPr>
        <p:spPr bwMode="auto">
          <a:xfrm>
            <a:off x="7781986" y="5062880"/>
            <a:ext cx="3679825" cy="950260"/>
          </a:xfrm>
          <a:prstGeom prst="rect">
            <a:avLst/>
          </a:prstGeom>
          <a:solidFill>
            <a:srgbClr val="FFFFFF"/>
          </a:solidFill>
          <a:ln w="76200">
            <a:solidFill>
              <a:srgbClr val="002060"/>
            </a:solidFill>
            <a:miter lim="800000"/>
            <a:headEnd/>
            <a:tailEnd/>
          </a:ln>
        </p:spPr>
        <p:txBody>
          <a:bodyPr lIns="0" tIns="87630" rIns="0" bIns="0">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75"/>
              </a:spcBef>
              <a:buFontTx/>
              <a:buNone/>
            </a:pPr>
            <a:r>
              <a:rPr lang="en-US" altLang="en-US" sz="2800" dirty="0">
                <a:solidFill>
                  <a:schemeClr val="tx2">
                    <a:lumMod val="75000"/>
                  </a:schemeClr>
                </a:solidFill>
                <a:latin typeface="Arial" panose="020B0604020202020204" pitchFamily="34" charset="0"/>
                <a:cs typeface="Arial" panose="020B0604020202020204" pitchFamily="34" charset="0"/>
              </a:rPr>
              <a:t>Process-Related  Hazards</a:t>
            </a:r>
          </a:p>
        </p:txBody>
      </p:sp>
      <p:sp>
        <p:nvSpPr>
          <p:cNvPr id="3" name="Rectangle 2">
            <a:extLst>
              <a:ext uri="{FF2B5EF4-FFF2-40B4-BE49-F238E27FC236}">
                <a16:creationId xmlns:a16="http://schemas.microsoft.com/office/drawing/2014/main" id="{DF75B28C-9EC6-4810-BA1C-3321EC6471A6}"/>
              </a:ext>
            </a:extLst>
          </p:cNvPr>
          <p:cNvSpPr/>
          <p:nvPr/>
        </p:nvSpPr>
        <p:spPr>
          <a:xfrm>
            <a:off x="2944326" y="4340954"/>
            <a:ext cx="3231470" cy="1161212"/>
          </a:xfrm>
          <a:prstGeom prst="rect">
            <a:avLst/>
          </a:prstGeom>
          <a:solidFill>
            <a:srgbClr val="C0000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Species-Related Hazards</a:t>
            </a:r>
          </a:p>
        </p:txBody>
      </p:sp>
    </p:spTree>
    <p:extLst>
      <p:ext uri="{BB962C8B-B14F-4D97-AF65-F5344CB8AC3E}">
        <p14:creationId xmlns:p14="http://schemas.microsoft.com/office/powerpoint/2010/main" val="365763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a:extLst>
              <a:ext uri="{FF2B5EF4-FFF2-40B4-BE49-F238E27FC236}">
                <a16:creationId xmlns:a16="http://schemas.microsoft.com/office/drawing/2014/main" id="{E28AB125-C7C6-DC28-6E40-AA720900DAB1}"/>
              </a:ext>
            </a:extLst>
          </p:cNvPr>
          <p:cNvSpPr>
            <a:spLocks noGrp="1"/>
          </p:cNvSpPr>
          <p:nvPr>
            <p:ph type="title"/>
          </p:nvPr>
        </p:nvSpPr>
        <p:spPr>
          <a:xfrm>
            <a:off x="1016000" y="76200"/>
            <a:ext cx="11037888" cy="898525"/>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59394" name="Rectangle 3">
            <a:extLst>
              <a:ext uri="{FF2B5EF4-FFF2-40B4-BE49-F238E27FC236}">
                <a16:creationId xmlns:a16="http://schemas.microsoft.com/office/drawing/2014/main" id="{06D59BDC-A3AE-CA78-4F12-DF98726537E8}"/>
              </a:ext>
            </a:extLst>
          </p:cNvPr>
          <p:cNvSpPr>
            <a:spLocks noGrp="1"/>
          </p:cNvSpPr>
          <p:nvPr>
            <p:ph idx="1"/>
          </p:nvPr>
        </p:nvSpPr>
        <p:spPr>
          <a:xfrm>
            <a:off x="890588" y="1219200"/>
            <a:ext cx="8280400" cy="5334000"/>
          </a:xfrm>
        </p:spPr>
        <p:txBody>
          <a:bodyPr/>
          <a:lstStyle/>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cs typeface="Calibri" panose="020F0502020204030204" pitchFamily="34" charset="0"/>
              </a:rPr>
              <a:t>Parasites:</a:t>
            </a:r>
            <a:r>
              <a:rPr lang="en-US" altLang="en-US" sz="2800" dirty="0">
                <a:latin typeface="Comic Sans MS" panose="030F0702030302020204" pitchFamily="66" charset="0"/>
                <a:ea typeface="MS PGothic" panose="020B0600070205080204" pitchFamily="34" charset="-128"/>
                <a:cs typeface="Calibri" panose="020F0502020204030204" pitchFamily="34" charset="0"/>
              </a:rPr>
              <a:t> </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36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Living parasites in certain fish or shellfish species that can infect humans.</a:t>
            </a:r>
            <a:br>
              <a:rPr lang="en-US" altLang="en-US" b="0" dirty="0">
                <a:ea typeface="MS PGothic" panose="020B0600070205080204" pitchFamily="34" charset="-128"/>
              </a:rPr>
            </a:br>
            <a:r>
              <a:rPr lang="en-US" altLang="en-US" sz="2400" b="0" dirty="0">
                <a:ea typeface="MS PGothic" panose="020B0600070205080204" pitchFamily="34" charset="-128"/>
              </a:rPr>
              <a:t> </a:t>
            </a: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Cooking or proper freezing. </a:t>
            </a:r>
            <a:br>
              <a:rPr lang="en-US" altLang="en-US" sz="2800" b="0" dirty="0">
                <a:ea typeface="MS PGothic" panose="020B0600070205080204" pitchFamily="34" charset="-128"/>
              </a:rPr>
            </a:b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A processor must properly freeze products that are likely to contain parasites if they will be consumed raw or partially cooked (e.g., sushi, sashimi, cold smoked, pickled, etc.).</a:t>
            </a:r>
          </a:p>
          <a:p>
            <a:pPr eaLnBrk="1" hangingPunct="1">
              <a:lnSpc>
                <a:spcPct val="80000"/>
              </a:lnSpc>
              <a:buFont typeface="Wingdings" panose="05000000000000000000" pitchFamily="2" charset="2"/>
              <a:buNone/>
            </a:pPr>
            <a:endParaRPr lang="en-US" altLang="en-US" sz="20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400" dirty="0">
                <a:ea typeface="MS PGothic" panose="020B0600070205080204" pitchFamily="34" charset="-128"/>
              </a:rPr>
              <a:t>		</a:t>
            </a:r>
          </a:p>
          <a:p>
            <a:pPr eaLnBrk="1" hangingPunct="1">
              <a:lnSpc>
                <a:spcPct val="80000"/>
              </a:lnSpc>
              <a:buFont typeface="Wingdings" panose="05000000000000000000" pitchFamily="2" charset="2"/>
              <a:buChar char="o"/>
            </a:pPr>
            <a:endParaRPr lang="en-US" altLang="en-US" sz="2800"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B5493F2-0924-4CA4-B459-05DF2F0A0B3C}"/>
              </a:ext>
            </a:extLst>
          </p:cNvPr>
          <p:cNvSpPr>
            <a:spLocks noGrp="1"/>
          </p:cNvSpPr>
          <p:nvPr>
            <p:ph type="sldNum" sz="quarter" idx="12"/>
          </p:nvPr>
        </p:nvSpPr>
        <p:spPr/>
        <p:txBody>
          <a:bodyPr/>
          <a:lstStyle/>
          <a:p>
            <a:fld id="{2D4FA31A-ABA5-4667-BACC-3489C0083671}" type="slidenum">
              <a:rPr lang="en-US" altLang="en-US" smtClean="0"/>
              <a:pPr/>
              <a:t>33</a:t>
            </a:fld>
            <a:endParaRPr lang="en-US" altLang="en-US" dirty="0"/>
          </a:p>
        </p:txBody>
      </p:sp>
      <p:pic>
        <p:nvPicPr>
          <p:cNvPr id="59396" name="Picture 1" descr="Unknown-1.jpeg">
            <a:extLst>
              <a:ext uri="{FF2B5EF4-FFF2-40B4-BE49-F238E27FC236}">
                <a16:creationId xmlns:a16="http://schemas.microsoft.com/office/drawing/2014/main" id="{D90C52C0-A009-23E8-898D-1524495D47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0988" y="2303462"/>
            <a:ext cx="24384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908B5F93-6580-779C-A14D-8FE378FDF343}"/>
              </a:ext>
            </a:extLst>
          </p:cNvPr>
          <p:cNvSpPr/>
          <p:nvPr/>
        </p:nvSpPr>
        <p:spPr bwMode="auto">
          <a:xfrm>
            <a:off x="3220690" y="1150393"/>
            <a:ext cx="1427510"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CHP5: 91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E00B-7687-4380-8E7C-5660FF8FCB66}"/>
              </a:ext>
            </a:extLst>
          </p:cNvPr>
          <p:cNvSpPr>
            <a:spLocks noGrp="1"/>
          </p:cNvSpPr>
          <p:nvPr>
            <p:ph type="title"/>
          </p:nvPr>
        </p:nvSpPr>
        <p:spPr/>
        <p:txBody>
          <a:bodyPr/>
          <a:lstStyle/>
          <a:p>
            <a:pPr algn="ctr"/>
            <a:r>
              <a:rPr lang="en-US" altLang="en-US">
                <a:ea typeface="MS PGothic" panose="020B0600070205080204" pitchFamily="34" charset="-128"/>
              </a:rPr>
              <a:t>Species-Related Food Safety Hazards</a:t>
            </a:r>
            <a:endParaRPr lang="en-US"/>
          </a:p>
        </p:txBody>
      </p:sp>
      <p:sp>
        <p:nvSpPr>
          <p:cNvPr id="3" name="Content Placeholder 2">
            <a:extLst>
              <a:ext uri="{FF2B5EF4-FFF2-40B4-BE49-F238E27FC236}">
                <a16:creationId xmlns:a16="http://schemas.microsoft.com/office/drawing/2014/main" id="{DCA825F2-9814-47F1-A320-C0833843585A}"/>
              </a:ext>
            </a:extLst>
          </p:cNvPr>
          <p:cNvSpPr>
            <a:spLocks noGrp="1"/>
          </p:cNvSpPr>
          <p:nvPr>
            <p:ph idx="1"/>
          </p:nvPr>
        </p:nvSpPr>
        <p:spPr/>
        <p:txBody>
          <a:bodyPr>
            <a:normAutofit lnSpcReduction="10000"/>
          </a:bodyPr>
          <a:lstStyle/>
          <a:p>
            <a:pPr eaLnBrk="1" hangingPunct="1">
              <a:lnSpc>
                <a:spcPct val="80000"/>
              </a:lnSpc>
              <a:buFont typeface="Wingdings" panose="05000000000000000000" pitchFamily="2" charset="2"/>
              <a:buNone/>
            </a:pPr>
            <a:r>
              <a:rPr lang="en-US" altLang="en-US" sz="3600" dirty="0">
                <a:solidFill>
                  <a:schemeClr val="tx2"/>
                </a:solidFill>
                <a:latin typeface="Comic Sans MS" panose="030F0702030302020204" pitchFamily="66" charset="0"/>
                <a:ea typeface="MS PGothic" panose="020B0600070205080204" pitchFamily="34" charset="-128"/>
              </a:rPr>
              <a:t>Harvest Pathogens:</a:t>
            </a:r>
            <a:r>
              <a:rPr lang="en-US" altLang="en-US" sz="3600" dirty="0">
                <a:latin typeface="Comic Sans MS" panose="030F0702030302020204" pitchFamily="66" charset="0"/>
                <a:ea typeface="MS PGothic" panose="020B0600070205080204" pitchFamily="34" charset="-128"/>
              </a:rPr>
              <a:t> </a:t>
            </a:r>
          </a:p>
          <a:p>
            <a:pPr eaLnBrk="1" hangingPunct="1">
              <a:lnSpc>
                <a:spcPct val="80000"/>
              </a:lnSpc>
              <a:buFont typeface="Wingdings" panose="05000000000000000000" pitchFamily="2" charset="2"/>
              <a:buNone/>
            </a:pPr>
            <a:r>
              <a:rPr lang="en-US" altLang="en-US" sz="36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dirty="0">
                <a:ea typeface="MS PGothic" panose="020B0600070205080204" pitchFamily="34" charset="-128"/>
              </a:rPr>
              <a:t>Harvest waters can have high pathogen levels that contaminate shellfish or some fish.</a:t>
            </a:r>
            <a:br>
              <a:rPr lang="en-US" altLang="en-US" sz="2800" b="0" dirty="0">
                <a:ea typeface="MS PGothic" panose="020B0600070205080204" pitchFamily="34" charset="-128"/>
              </a:rPr>
            </a:b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Cooking or restricting harvesting to approved waters with safe pathogen levels.</a:t>
            </a:r>
            <a:br>
              <a:rPr lang="en-US" altLang="en-US" sz="2800" b="0" dirty="0">
                <a:ea typeface="MS PGothic" panose="020B0600070205080204" pitchFamily="34" charset="-128"/>
              </a:rPr>
            </a:b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Bivalve molluscan shellfish are only harvested from approved waters and all processors ensure</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products are properly tagged or labelled to </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ensure traceability.</a:t>
            </a:r>
            <a:endParaRPr lang="en-US" sz="2800" dirty="0"/>
          </a:p>
        </p:txBody>
      </p:sp>
      <p:sp>
        <p:nvSpPr>
          <p:cNvPr id="7" name="Slide Number Placeholder 6">
            <a:extLst>
              <a:ext uri="{FF2B5EF4-FFF2-40B4-BE49-F238E27FC236}">
                <a16:creationId xmlns:a16="http://schemas.microsoft.com/office/drawing/2014/main" id="{EC9812A4-77BC-4A12-A004-3196BC4AFF8C}"/>
              </a:ext>
            </a:extLst>
          </p:cNvPr>
          <p:cNvSpPr>
            <a:spLocks noGrp="1"/>
          </p:cNvSpPr>
          <p:nvPr>
            <p:ph type="sldNum" sz="quarter" idx="12"/>
          </p:nvPr>
        </p:nvSpPr>
        <p:spPr/>
        <p:txBody>
          <a:bodyPr/>
          <a:lstStyle/>
          <a:p>
            <a:fld id="{2D4FA31A-ABA5-4667-BACC-3489C0083671}" type="slidenum">
              <a:rPr lang="en-US" altLang="en-US" smtClean="0"/>
              <a:pPr/>
              <a:t>34</a:t>
            </a:fld>
            <a:endParaRPr lang="en-US" altLang="en-US"/>
          </a:p>
        </p:txBody>
      </p:sp>
      <p:sp>
        <p:nvSpPr>
          <p:cNvPr id="5" name="Rounded Rectangle 22">
            <a:extLst>
              <a:ext uri="{FF2B5EF4-FFF2-40B4-BE49-F238E27FC236}">
                <a16:creationId xmlns:a16="http://schemas.microsoft.com/office/drawing/2014/main" id="{C3828576-3308-465A-BFD1-17E1C99B8C73}"/>
              </a:ext>
            </a:extLst>
          </p:cNvPr>
          <p:cNvSpPr/>
          <p:nvPr/>
        </p:nvSpPr>
        <p:spPr bwMode="auto">
          <a:xfrm>
            <a:off x="5562600" y="1447800"/>
            <a:ext cx="1379738"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CHP4: 75</a:t>
            </a:r>
          </a:p>
        </p:txBody>
      </p:sp>
      <p:pic>
        <p:nvPicPr>
          <p:cNvPr id="6" name="Picture 4">
            <a:extLst>
              <a:ext uri="{FF2B5EF4-FFF2-40B4-BE49-F238E27FC236}">
                <a16:creationId xmlns:a16="http://schemas.microsoft.com/office/drawing/2014/main" id="{6148D94B-EA10-4FED-941F-94921253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4824761"/>
            <a:ext cx="3200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603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7F78409-D749-E3DC-B422-BF5C40849D24}"/>
              </a:ext>
            </a:extLst>
          </p:cNvPr>
          <p:cNvSpPr>
            <a:spLocks noGrp="1"/>
          </p:cNvSpPr>
          <p:nvPr>
            <p:ph type="title"/>
          </p:nvPr>
        </p:nvSpPr>
        <p:spPr>
          <a:xfrm>
            <a:off x="1016000" y="76200"/>
            <a:ext cx="11037888" cy="898525"/>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1443" name="Rectangle 3">
            <a:extLst>
              <a:ext uri="{FF2B5EF4-FFF2-40B4-BE49-F238E27FC236}">
                <a16:creationId xmlns:a16="http://schemas.microsoft.com/office/drawing/2014/main" id="{94D8CFCB-10CC-DDB5-6667-2DBD80955B3B}"/>
              </a:ext>
            </a:extLst>
          </p:cNvPr>
          <p:cNvSpPr>
            <a:spLocks noGrp="1"/>
          </p:cNvSpPr>
          <p:nvPr>
            <p:ph idx="1"/>
          </p:nvPr>
        </p:nvSpPr>
        <p:spPr>
          <a:xfrm>
            <a:off x="836613" y="1447800"/>
            <a:ext cx="7773987" cy="5200650"/>
          </a:xfrm>
        </p:spPr>
        <p:txBody>
          <a:bodyPr/>
          <a:lstStyle/>
          <a:p>
            <a:pPr eaLnBrk="1" hangingPunct="1">
              <a:lnSpc>
                <a:spcPct val="80000"/>
              </a:lnSpc>
              <a:buFont typeface="Wingdings" panose="05000000000000000000" pitchFamily="2" charset="2"/>
              <a:buNone/>
            </a:pPr>
            <a:endParaRPr lang="en-US" altLang="en-US" sz="2800" dirty="0">
              <a:ea typeface="MS PGothic" panose="020B0600070205080204" pitchFamily="34" charset="-128"/>
            </a:endParaRPr>
          </a:p>
          <a:p>
            <a:pPr eaLnBrk="1" hangingPunct="1">
              <a:lnSpc>
                <a:spcPct val="80000"/>
              </a:lnSpc>
              <a:spcBef>
                <a:spcPct val="0"/>
              </a:spcBef>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Histamine or Scombrotoxin: </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dirty="0">
                <a:ea typeface="MS PGothic" panose="020B0600070205080204" pitchFamily="34" charset="-128"/>
              </a:rPr>
              <a:t>Elevated histamine levels can develop in certain fish species exposed to time and temperature abuse. </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Prevent time and temperature abuse in fish species likely to develop scombrotoxin.</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All processors must keep fish chilled and limit exposure times to unrefrigerated temperatures.</a:t>
            </a:r>
          </a:p>
        </p:txBody>
      </p:sp>
      <p:sp>
        <p:nvSpPr>
          <p:cNvPr id="2" name="Slide Number Placeholder 1">
            <a:extLst>
              <a:ext uri="{FF2B5EF4-FFF2-40B4-BE49-F238E27FC236}">
                <a16:creationId xmlns:a16="http://schemas.microsoft.com/office/drawing/2014/main" id="{B827FE5C-05FB-4708-9B16-2C96D398E756}"/>
              </a:ext>
            </a:extLst>
          </p:cNvPr>
          <p:cNvSpPr>
            <a:spLocks noGrp="1"/>
          </p:cNvSpPr>
          <p:nvPr>
            <p:ph type="sldNum" sz="quarter" idx="12"/>
          </p:nvPr>
        </p:nvSpPr>
        <p:spPr/>
        <p:txBody>
          <a:bodyPr/>
          <a:lstStyle/>
          <a:p>
            <a:fld id="{2D4FA31A-ABA5-4667-BACC-3489C0083671}" type="slidenum">
              <a:rPr lang="en-US" altLang="en-US" smtClean="0"/>
              <a:pPr/>
              <a:t>35</a:t>
            </a:fld>
            <a:endParaRPr lang="en-US" altLang="en-US" dirty="0"/>
          </a:p>
        </p:txBody>
      </p:sp>
      <p:pic>
        <p:nvPicPr>
          <p:cNvPr id="61445" name="Picture 5">
            <a:extLst>
              <a:ext uri="{FF2B5EF4-FFF2-40B4-BE49-F238E27FC236}">
                <a16:creationId xmlns:a16="http://schemas.microsoft.com/office/drawing/2014/main" id="{38583071-2125-434E-3445-2A086C101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667000"/>
            <a:ext cx="3044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2">
            <a:extLst>
              <a:ext uri="{FF2B5EF4-FFF2-40B4-BE49-F238E27FC236}">
                <a16:creationId xmlns:a16="http://schemas.microsoft.com/office/drawing/2014/main" id="{424FC350-7EDE-4649-C83D-4EC37E111015}"/>
              </a:ext>
            </a:extLst>
          </p:cNvPr>
          <p:cNvSpPr/>
          <p:nvPr/>
        </p:nvSpPr>
        <p:spPr bwMode="auto">
          <a:xfrm>
            <a:off x="6096000" y="1447800"/>
            <a:ext cx="1637930"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CHP7: 113</a:t>
            </a:r>
          </a:p>
        </p:txBody>
      </p:sp>
      <p:pic>
        <p:nvPicPr>
          <p:cNvPr id="4" name="Picture 3" descr="Shape, arrow&#10;&#10;Description automatically generated">
            <a:extLst>
              <a:ext uri="{FF2B5EF4-FFF2-40B4-BE49-F238E27FC236}">
                <a16:creationId xmlns:a16="http://schemas.microsoft.com/office/drawing/2014/main" id="{7928B8A1-EAF9-4FB1-9F82-EDAEDB3DAFE6}"/>
              </a:ext>
            </a:extLst>
          </p:cNvPr>
          <p:cNvPicPr>
            <a:picLocks noChangeAspect="1"/>
          </p:cNvPicPr>
          <p:nvPr/>
        </p:nvPicPr>
        <p:blipFill rotWithShape="1">
          <a:blip r:embed="rId4">
            <a:extLst>
              <a:ext uri="{28A0092B-C50C-407E-A947-70E740481C1C}">
                <a14:useLocalDpi xmlns:a14="http://schemas.microsoft.com/office/drawing/2010/main" val="0"/>
              </a:ext>
            </a:extLst>
          </a:blip>
          <a:srcRect r="7425"/>
          <a:stretch/>
        </p:blipFill>
        <p:spPr>
          <a:xfrm>
            <a:off x="8042041" y="3713163"/>
            <a:ext cx="4149959" cy="1981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7F78409-D749-E3DC-B422-BF5C40849D24}"/>
              </a:ext>
            </a:extLst>
          </p:cNvPr>
          <p:cNvSpPr>
            <a:spLocks noGrp="1"/>
          </p:cNvSpPr>
          <p:nvPr>
            <p:ph type="title"/>
          </p:nvPr>
        </p:nvSpPr>
        <p:spPr>
          <a:xfrm>
            <a:off x="1016000" y="76200"/>
            <a:ext cx="11037888" cy="898525"/>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1443" name="Rectangle 3">
            <a:extLst>
              <a:ext uri="{FF2B5EF4-FFF2-40B4-BE49-F238E27FC236}">
                <a16:creationId xmlns:a16="http://schemas.microsoft.com/office/drawing/2014/main" id="{94D8CFCB-10CC-DDB5-6667-2DBD80955B3B}"/>
              </a:ext>
            </a:extLst>
          </p:cNvPr>
          <p:cNvSpPr>
            <a:spLocks noGrp="1"/>
          </p:cNvSpPr>
          <p:nvPr>
            <p:ph idx="1"/>
          </p:nvPr>
        </p:nvSpPr>
        <p:spPr>
          <a:xfrm>
            <a:off x="836613" y="974725"/>
            <a:ext cx="7773987" cy="5673725"/>
          </a:xfrm>
        </p:spPr>
        <p:txBody>
          <a:bodyPr/>
          <a:lstStyle/>
          <a:p>
            <a:pPr eaLnBrk="1" hangingPunct="1">
              <a:lnSpc>
                <a:spcPct val="80000"/>
              </a:lnSpc>
              <a:buFont typeface="Wingdings" panose="05000000000000000000" pitchFamily="2" charset="2"/>
              <a:buNone/>
            </a:pPr>
            <a:endParaRPr lang="en-US" altLang="en-US" sz="2000" dirty="0">
              <a:ea typeface="MS PGothic" panose="020B0600070205080204" pitchFamily="34" charset="-128"/>
            </a:endParaRPr>
          </a:p>
          <a:p>
            <a:pPr eaLnBrk="1" hangingPunct="1">
              <a:lnSpc>
                <a:spcPct val="80000"/>
              </a:lnSpc>
              <a:spcBef>
                <a:spcPct val="0"/>
              </a:spcBef>
              <a:spcAft>
                <a:spcPts val="600"/>
              </a:spcAft>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Natural Toxins:</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Naturally occurring toxins can accumulate in shellfish and finfish harvested from contaminated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b="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Prohibit harvesting from contaminated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Primary processors must confirm that the products they receive were not harvested from contaminated waters.</a:t>
            </a:r>
            <a:endParaRPr lang="en-US" altLang="en-US"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08B15AB9-2CE5-49B0-A3B1-EF16CD2D5FAE}"/>
              </a:ext>
            </a:extLst>
          </p:cNvPr>
          <p:cNvSpPr>
            <a:spLocks noGrp="1"/>
          </p:cNvSpPr>
          <p:nvPr>
            <p:ph type="sldNum" sz="quarter" idx="12"/>
          </p:nvPr>
        </p:nvSpPr>
        <p:spPr/>
        <p:txBody>
          <a:bodyPr/>
          <a:lstStyle/>
          <a:p>
            <a:fld id="{2D4FA31A-ABA5-4667-BACC-3489C0083671}" type="slidenum">
              <a:rPr lang="en-US" altLang="en-US" smtClean="0"/>
              <a:pPr/>
              <a:t>36</a:t>
            </a:fld>
            <a:endParaRPr lang="en-US" altLang="en-US" dirty="0"/>
          </a:p>
        </p:txBody>
      </p:sp>
      <p:pic>
        <p:nvPicPr>
          <p:cNvPr id="61444" name="Picture 4" descr="04-pufferfish">
            <a:extLst>
              <a:ext uri="{FF2B5EF4-FFF2-40B4-BE49-F238E27FC236}">
                <a16:creationId xmlns:a16="http://schemas.microsoft.com/office/drawing/2014/main" id="{FC494660-B15F-25B5-38DC-33F1CEDC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049" y="2590800"/>
            <a:ext cx="3204088"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2">
            <a:extLst>
              <a:ext uri="{FF2B5EF4-FFF2-40B4-BE49-F238E27FC236}">
                <a16:creationId xmlns:a16="http://schemas.microsoft.com/office/drawing/2014/main" id="{37BB971C-AFDA-D139-CD6A-1A2D707B7B00}"/>
              </a:ext>
            </a:extLst>
          </p:cNvPr>
          <p:cNvSpPr/>
          <p:nvPr/>
        </p:nvSpPr>
        <p:spPr bwMode="auto">
          <a:xfrm>
            <a:off x="3810000" y="1143000"/>
            <a:ext cx="1632012"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CHP6: 6 - 1</a:t>
            </a:r>
          </a:p>
        </p:txBody>
      </p:sp>
    </p:spTree>
    <p:extLst>
      <p:ext uri="{BB962C8B-B14F-4D97-AF65-F5344CB8AC3E}">
        <p14:creationId xmlns:p14="http://schemas.microsoft.com/office/powerpoint/2010/main" val="2233469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E4B8B16-969B-5AFE-CB20-919F806EDDD5}"/>
              </a:ext>
            </a:extLst>
          </p:cNvPr>
          <p:cNvSpPr>
            <a:spLocks noGrp="1"/>
          </p:cNvSpPr>
          <p:nvPr>
            <p:ph type="title"/>
          </p:nvPr>
        </p:nvSpPr>
        <p:spPr>
          <a:xfrm>
            <a:off x="1752600" y="133350"/>
            <a:ext cx="8991600" cy="933450"/>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3491" name="Rectangle 3">
            <a:extLst>
              <a:ext uri="{FF2B5EF4-FFF2-40B4-BE49-F238E27FC236}">
                <a16:creationId xmlns:a16="http://schemas.microsoft.com/office/drawing/2014/main" id="{D5AD20ED-6CA0-11E6-8ECB-2B0D0E599C90}"/>
              </a:ext>
            </a:extLst>
          </p:cNvPr>
          <p:cNvSpPr>
            <a:spLocks noGrp="1"/>
          </p:cNvSpPr>
          <p:nvPr>
            <p:ph idx="1"/>
          </p:nvPr>
        </p:nvSpPr>
        <p:spPr>
          <a:xfrm>
            <a:off x="914400" y="914400"/>
            <a:ext cx="8610600" cy="5715000"/>
          </a:xfrm>
        </p:spPr>
        <p:txBody>
          <a:bodyPr/>
          <a:lstStyle/>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Environmental Chemical Pollutants/Contaminants: </a:t>
            </a:r>
            <a:br>
              <a:rPr lang="en-US" altLang="en-US" sz="2800" dirty="0">
                <a:solidFill>
                  <a:schemeClr val="tx2"/>
                </a:solidFill>
                <a:latin typeface="Comic Sans MS" panose="030F0702030302020204" pitchFamily="66" charset="0"/>
                <a:ea typeface="MS PGothic" panose="020B0600070205080204" pitchFamily="34" charset="-128"/>
              </a:rPr>
            </a:br>
            <a:endParaRPr lang="en-US" altLang="en-US" sz="2800" dirty="0">
              <a:solidFill>
                <a:schemeClr val="tx2"/>
              </a:solidFill>
              <a:latin typeface="Comic Sans MS" panose="030F0702030302020204" pitchFamily="66" charset="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Environmental or industrial chemicals can accumulate in finfish or shellfish harvested from polluted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b="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Prohibit harvesting from contaminated waters.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Primary processors must confirm that the products they receive were not harvested from waters that have a health advisory because of pollution.</a:t>
            </a:r>
            <a:endParaRPr lang="en-US" altLang="en-US" dirty="0">
              <a:ea typeface="MS PGothic" panose="020B0600070205080204" pitchFamily="34" charset="-128"/>
            </a:endParaRPr>
          </a:p>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marL="0" indent="0" eaLnBrk="1" hangingPunct="1">
              <a:lnSpc>
                <a:spcPct val="80000"/>
              </a:lnSpc>
              <a:buNone/>
            </a:pPr>
            <a:endParaRPr lang="en-US" altLang="en-US" sz="2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B3097A5-1DD1-4605-B4FC-38696871D5C8}"/>
              </a:ext>
            </a:extLst>
          </p:cNvPr>
          <p:cNvSpPr>
            <a:spLocks noGrp="1"/>
          </p:cNvSpPr>
          <p:nvPr>
            <p:ph type="sldNum" sz="quarter" idx="12"/>
          </p:nvPr>
        </p:nvSpPr>
        <p:spPr/>
        <p:txBody>
          <a:bodyPr/>
          <a:lstStyle/>
          <a:p>
            <a:fld id="{2D4FA31A-ABA5-4667-BACC-3489C0083671}" type="slidenum">
              <a:rPr lang="en-US" altLang="en-US" smtClean="0"/>
              <a:pPr/>
              <a:t>37</a:t>
            </a:fld>
            <a:endParaRPr lang="en-US" altLang="en-US" dirty="0"/>
          </a:p>
        </p:txBody>
      </p:sp>
      <p:pic>
        <p:nvPicPr>
          <p:cNvPr id="63493" name="Picture 2" descr="images-1.png">
            <a:extLst>
              <a:ext uri="{FF2B5EF4-FFF2-40B4-BE49-F238E27FC236}">
                <a16:creationId xmlns:a16="http://schemas.microsoft.com/office/drawing/2014/main" id="{8CF34F33-3D60-E98A-C4B7-DE28952CB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2971800"/>
            <a:ext cx="2424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4CCCF20B-84B5-39C7-0B1E-3C1C7669626E}"/>
              </a:ext>
            </a:extLst>
          </p:cNvPr>
          <p:cNvSpPr/>
          <p:nvPr/>
        </p:nvSpPr>
        <p:spPr bwMode="auto">
          <a:xfrm>
            <a:off x="9499309" y="1072623"/>
            <a:ext cx="1535636"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CHP9: 155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E4B8B16-969B-5AFE-CB20-919F806EDDD5}"/>
              </a:ext>
            </a:extLst>
          </p:cNvPr>
          <p:cNvSpPr>
            <a:spLocks noGrp="1"/>
          </p:cNvSpPr>
          <p:nvPr>
            <p:ph type="title"/>
          </p:nvPr>
        </p:nvSpPr>
        <p:spPr>
          <a:xfrm>
            <a:off x="1752600" y="133350"/>
            <a:ext cx="8991600" cy="933450"/>
          </a:xfrm>
        </p:spPr>
        <p:txBody>
          <a:bodyPr/>
          <a:lstStyle/>
          <a:p>
            <a:pPr algn="ctr" eaLnBrk="1" hangingPunct="1"/>
            <a:r>
              <a:rPr lang="en-US" altLang="en-US" dirty="0">
                <a:ea typeface="MS PGothic" panose="020B0600070205080204" pitchFamily="34" charset="-128"/>
              </a:rPr>
              <a:t>Species-Related Food Safety Hazards</a:t>
            </a:r>
            <a:endParaRPr lang="en-US" altLang="en-US" sz="2800" dirty="0">
              <a:ea typeface="MS PGothic" panose="020B0600070205080204" pitchFamily="34" charset="-128"/>
            </a:endParaRPr>
          </a:p>
        </p:txBody>
      </p:sp>
      <p:sp>
        <p:nvSpPr>
          <p:cNvPr id="63491" name="Rectangle 3">
            <a:extLst>
              <a:ext uri="{FF2B5EF4-FFF2-40B4-BE49-F238E27FC236}">
                <a16:creationId xmlns:a16="http://schemas.microsoft.com/office/drawing/2014/main" id="{D5AD20ED-6CA0-11E6-8ECB-2B0D0E599C90}"/>
              </a:ext>
            </a:extLst>
          </p:cNvPr>
          <p:cNvSpPr>
            <a:spLocks noGrp="1"/>
          </p:cNvSpPr>
          <p:nvPr>
            <p:ph idx="1"/>
          </p:nvPr>
        </p:nvSpPr>
        <p:spPr>
          <a:xfrm>
            <a:off x="914400" y="1143000"/>
            <a:ext cx="8610600" cy="5486400"/>
          </a:xfrm>
        </p:spPr>
        <p:txBody>
          <a:bodyPr/>
          <a:lstStyle/>
          <a:p>
            <a:pPr eaLnBrk="1" hangingPunct="1">
              <a:lnSpc>
                <a:spcPct val="80000"/>
              </a:lnSpc>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Aquaculture Drugs: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Drugs used in aquaculture facilities must be approved by FDA and properly used.</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b="0"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Prohibit use of unapproved drugs and follow expert advice on proper use of approved drugs.</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Primary processors must confirm that the products they receive from aquaculture suppliers are following Good Aquaculture Practices, including following drug usage instructions and FDA requirements</a:t>
            </a:r>
            <a:r>
              <a:rPr lang="en-US" altLang="en-US" sz="2400" b="0" dirty="0">
                <a:ea typeface="MS PGothic" panose="020B0600070205080204" pitchFamily="34" charset="-128"/>
              </a:rPr>
              <a:t>.</a:t>
            </a:r>
            <a:r>
              <a:rPr lang="en-US" altLang="en-US" sz="2400" dirty="0">
                <a:ea typeface="MS PGothic" panose="020B0600070205080204" pitchFamily="34" charset="-128"/>
              </a:rPr>
              <a:t>	</a:t>
            </a:r>
          </a:p>
          <a:p>
            <a:pPr eaLnBrk="1" hangingPunct="1">
              <a:lnSpc>
                <a:spcPct val="80000"/>
              </a:lnSpc>
              <a:buFont typeface="Wingdings" panose="05000000000000000000" pitchFamily="2" charset="2"/>
              <a:buChar char="o"/>
            </a:pPr>
            <a:endParaRPr lang="en-US" altLang="en-US" sz="2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68A5E9C5-D92D-4653-8EDD-42E157B22F67}"/>
              </a:ext>
            </a:extLst>
          </p:cNvPr>
          <p:cNvSpPr>
            <a:spLocks noGrp="1"/>
          </p:cNvSpPr>
          <p:nvPr>
            <p:ph type="sldNum" sz="quarter" idx="12"/>
          </p:nvPr>
        </p:nvSpPr>
        <p:spPr/>
        <p:txBody>
          <a:bodyPr/>
          <a:lstStyle/>
          <a:p>
            <a:fld id="{2D4FA31A-ABA5-4667-BACC-3489C0083671}" type="slidenum">
              <a:rPr lang="en-US" altLang="en-US" smtClean="0"/>
              <a:pPr/>
              <a:t>38</a:t>
            </a:fld>
            <a:endParaRPr lang="en-US" altLang="en-US" dirty="0"/>
          </a:p>
        </p:txBody>
      </p:sp>
      <p:pic>
        <p:nvPicPr>
          <p:cNvPr id="63492" name="Picture 4" descr="04-aquaculture">
            <a:extLst>
              <a:ext uri="{FF2B5EF4-FFF2-40B4-BE49-F238E27FC236}">
                <a16:creationId xmlns:a16="http://schemas.microsoft.com/office/drawing/2014/main" id="{7174BF93-E922-46E9-0602-363A5FD5D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650" y="3429000"/>
            <a:ext cx="24066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2">
            <a:extLst>
              <a:ext uri="{FF2B5EF4-FFF2-40B4-BE49-F238E27FC236}">
                <a16:creationId xmlns:a16="http://schemas.microsoft.com/office/drawing/2014/main" id="{5F9CF3CC-740C-FD2E-7B12-1953CFB5FB22}"/>
              </a:ext>
            </a:extLst>
          </p:cNvPr>
          <p:cNvSpPr/>
          <p:nvPr/>
        </p:nvSpPr>
        <p:spPr bwMode="auto">
          <a:xfrm>
            <a:off x="4432021" y="983167"/>
            <a:ext cx="2022046"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CHP11: 11 - 1</a:t>
            </a:r>
          </a:p>
        </p:txBody>
      </p:sp>
    </p:spTree>
    <p:extLst>
      <p:ext uri="{BB962C8B-B14F-4D97-AF65-F5344CB8AC3E}">
        <p14:creationId xmlns:p14="http://schemas.microsoft.com/office/powerpoint/2010/main" val="343494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AB72DB0E-B7A9-487A-A252-4E0FA283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63" y="1491450"/>
            <a:ext cx="3774523" cy="5052540"/>
          </a:xfrm>
          <a:prstGeom prst="rect">
            <a:avLst/>
          </a:prstGeom>
          <a:ln>
            <a:solidFill>
              <a:schemeClr val="accent1">
                <a:lumMod val="75000"/>
              </a:schemeClr>
            </a:solidFill>
          </a:ln>
        </p:spPr>
      </p:pic>
      <p:pic>
        <p:nvPicPr>
          <p:cNvPr id="4" name="Picture 3" descr="Table&#10;&#10;Description automatically generated">
            <a:extLst>
              <a:ext uri="{FF2B5EF4-FFF2-40B4-BE49-F238E27FC236}">
                <a16:creationId xmlns:a16="http://schemas.microsoft.com/office/drawing/2014/main" id="{59DCBF31-D4AC-4E5D-A2D1-E7F8835E9BD6}"/>
              </a:ext>
            </a:extLst>
          </p:cNvPr>
          <p:cNvPicPr>
            <a:picLocks noChangeAspect="1"/>
          </p:cNvPicPr>
          <p:nvPr/>
        </p:nvPicPr>
        <p:blipFill rotWithShape="1">
          <a:blip r:embed="rId4">
            <a:extLst>
              <a:ext uri="{28A0092B-C50C-407E-A947-70E740481C1C}">
                <a14:useLocalDpi xmlns:a14="http://schemas.microsoft.com/office/drawing/2010/main" val="0"/>
              </a:ext>
            </a:extLst>
          </a:blip>
          <a:srcRect t="790"/>
          <a:stretch/>
        </p:blipFill>
        <p:spPr>
          <a:xfrm>
            <a:off x="890605" y="1775308"/>
            <a:ext cx="3626899" cy="4946847"/>
          </a:xfrm>
          <a:prstGeom prst="rect">
            <a:avLst/>
          </a:prstGeom>
          <a:ln>
            <a:solidFill>
              <a:schemeClr val="accent1">
                <a:lumMod val="75000"/>
              </a:schemeClr>
            </a:solidFill>
          </a:ln>
        </p:spPr>
      </p:pic>
      <p:sp>
        <p:nvSpPr>
          <p:cNvPr id="69634" name="Rectangle 2">
            <a:extLst>
              <a:ext uri="{FF2B5EF4-FFF2-40B4-BE49-F238E27FC236}">
                <a16:creationId xmlns:a16="http://schemas.microsoft.com/office/drawing/2014/main" id="{E2DC9B22-1D13-45CD-8467-EEBFF2A6B3CE}"/>
              </a:ext>
            </a:extLst>
          </p:cNvPr>
          <p:cNvSpPr>
            <a:spLocks noGrp="1"/>
          </p:cNvSpPr>
          <p:nvPr>
            <p:ph type="title"/>
          </p:nvPr>
        </p:nvSpPr>
        <p:spPr>
          <a:xfrm>
            <a:off x="1251011" y="227298"/>
            <a:ext cx="10210800" cy="1143000"/>
          </a:xfrm>
        </p:spPr>
        <p:txBody>
          <a:bodyPr>
            <a:normAutofit/>
          </a:bodyPr>
          <a:lstStyle/>
          <a:p>
            <a:pPr algn="ctr" eaLnBrk="1" hangingPunct="1">
              <a:defRPr/>
            </a:pPr>
            <a:r>
              <a:rPr lang="en-US" altLang="en-US" dirty="0">
                <a:ea typeface="MS PGothic" panose="020B0600070205080204" pitchFamily="34" charset="-128"/>
              </a:rPr>
              <a:t>Potential Seafood Hazards</a:t>
            </a:r>
          </a:p>
        </p:txBody>
      </p:sp>
      <p:sp>
        <p:nvSpPr>
          <p:cNvPr id="2" name="Slide Number Placeholder 1">
            <a:extLst>
              <a:ext uri="{FF2B5EF4-FFF2-40B4-BE49-F238E27FC236}">
                <a16:creationId xmlns:a16="http://schemas.microsoft.com/office/drawing/2014/main" id="{7CCB4DAF-BB7E-4D25-A866-0B3C8DBFB8D5}"/>
              </a:ext>
            </a:extLst>
          </p:cNvPr>
          <p:cNvSpPr>
            <a:spLocks noGrp="1"/>
          </p:cNvSpPr>
          <p:nvPr>
            <p:ph type="sldNum" sz="quarter" idx="12"/>
          </p:nvPr>
        </p:nvSpPr>
        <p:spPr/>
        <p:txBody>
          <a:bodyPr/>
          <a:lstStyle/>
          <a:p>
            <a:fld id="{2D4FA31A-ABA5-4667-BACC-3489C0083671}" type="slidenum">
              <a:rPr lang="en-US" altLang="en-US" smtClean="0"/>
              <a:pPr/>
              <a:t>39</a:t>
            </a:fld>
            <a:endParaRPr lang="en-US" altLang="en-US" dirty="0"/>
          </a:p>
        </p:txBody>
      </p:sp>
      <p:pic>
        <p:nvPicPr>
          <p:cNvPr id="8" name="Picture 7" descr="Table, calendar&#10;&#10;Description automatically generated">
            <a:extLst>
              <a:ext uri="{FF2B5EF4-FFF2-40B4-BE49-F238E27FC236}">
                <a16:creationId xmlns:a16="http://schemas.microsoft.com/office/drawing/2014/main" id="{9ED68B63-8792-4A1B-857F-B789CB0AE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304" y="2178266"/>
            <a:ext cx="5104696" cy="4254284"/>
          </a:xfrm>
          <a:prstGeom prst="rect">
            <a:avLst/>
          </a:prstGeom>
          <a:ln>
            <a:solidFill>
              <a:schemeClr val="accent1">
                <a:lumMod val="75000"/>
              </a:schemeClr>
            </a:solidFill>
          </a:ln>
        </p:spPr>
      </p:pic>
      <p:sp>
        <p:nvSpPr>
          <p:cNvPr id="96263" name="object 8">
            <a:extLst>
              <a:ext uri="{FF2B5EF4-FFF2-40B4-BE49-F238E27FC236}">
                <a16:creationId xmlns:a16="http://schemas.microsoft.com/office/drawing/2014/main" id="{985AE357-CBD5-E71C-5138-65DC853D61CF}"/>
              </a:ext>
            </a:extLst>
          </p:cNvPr>
          <p:cNvSpPr txBox="1">
            <a:spLocks noChangeArrowheads="1"/>
          </p:cNvSpPr>
          <p:nvPr/>
        </p:nvSpPr>
        <p:spPr bwMode="auto">
          <a:xfrm>
            <a:off x="7781986" y="5062880"/>
            <a:ext cx="3679825" cy="950260"/>
          </a:xfrm>
          <a:prstGeom prst="rect">
            <a:avLst/>
          </a:prstGeom>
          <a:solidFill>
            <a:srgbClr val="C00000"/>
          </a:solidFill>
          <a:ln w="76200">
            <a:solidFill>
              <a:srgbClr val="002060"/>
            </a:solidFill>
            <a:miter lim="800000"/>
            <a:headEnd/>
            <a:tailEnd/>
          </a:ln>
        </p:spPr>
        <p:txBody>
          <a:bodyPr lIns="0" tIns="87630" rIns="0" bIns="0">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75"/>
              </a:spcBef>
              <a:buFontTx/>
              <a:buNone/>
            </a:pPr>
            <a:r>
              <a:rPr lang="en-US" altLang="en-US" sz="2800" dirty="0">
                <a:solidFill>
                  <a:schemeClr val="bg1"/>
                </a:solidFill>
                <a:latin typeface="Arial" panose="020B0604020202020204" pitchFamily="34" charset="0"/>
                <a:cs typeface="Arial" panose="020B0604020202020204" pitchFamily="34" charset="0"/>
              </a:rPr>
              <a:t>Process-Related  Hazards</a:t>
            </a:r>
          </a:p>
        </p:txBody>
      </p:sp>
      <p:sp>
        <p:nvSpPr>
          <p:cNvPr id="3" name="Rectangle 2">
            <a:extLst>
              <a:ext uri="{FF2B5EF4-FFF2-40B4-BE49-F238E27FC236}">
                <a16:creationId xmlns:a16="http://schemas.microsoft.com/office/drawing/2014/main" id="{DF75B28C-9EC6-4810-BA1C-3321EC6471A6}"/>
              </a:ext>
            </a:extLst>
          </p:cNvPr>
          <p:cNvSpPr/>
          <p:nvPr/>
        </p:nvSpPr>
        <p:spPr>
          <a:xfrm>
            <a:off x="2944326" y="4340954"/>
            <a:ext cx="3231470" cy="1161212"/>
          </a:xfrm>
          <a:prstGeom prst="rect">
            <a:avLst/>
          </a:prstGeom>
          <a:solidFill>
            <a:srgbClr val="FF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Species-Related Hazards</a:t>
            </a:r>
          </a:p>
        </p:txBody>
      </p:sp>
    </p:spTree>
    <p:extLst>
      <p:ext uri="{BB962C8B-B14F-4D97-AF65-F5344CB8AC3E}">
        <p14:creationId xmlns:p14="http://schemas.microsoft.com/office/powerpoint/2010/main" val="397088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F664198-B961-4AEE-8173-C3B45E177EF7}"/>
              </a:ext>
            </a:extLst>
          </p:cNvPr>
          <p:cNvSpPr>
            <a:spLocks noGrp="1" noChangeArrowheads="1"/>
          </p:cNvSpPr>
          <p:nvPr>
            <p:ph type="title"/>
          </p:nvPr>
        </p:nvSpPr>
        <p:spPr>
          <a:xfrm>
            <a:off x="1828800" y="690563"/>
            <a:ext cx="6886575" cy="838200"/>
          </a:xfrm>
        </p:spPr>
        <p:txBody>
          <a:bodyPr/>
          <a:lstStyle/>
          <a:p>
            <a:pPr algn="ctr" eaLnBrk="1" hangingPunct="1">
              <a:defRPr/>
            </a:pPr>
            <a:r>
              <a:rPr lang="en-US" altLang="en-US" sz="4400" dirty="0">
                <a:latin typeface="+mn-lt"/>
                <a:cs typeface="Arial" panose="020B0604020202020204" pitchFamily="34" charset="0"/>
              </a:rPr>
              <a:t>Expectations for Training</a:t>
            </a:r>
          </a:p>
        </p:txBody>
      </p:sp>
      <p:sp>
        <p:nvSpPr>
          <p:cNvPr id="16387" name="Content Placeholder 2">
            <a:extLst>
              <a:ext uri="{FF2B5EF4-FFF2-40B4-BE49-F238E27FC236}">
                <a16:creationId xmlns:a16="http://schemas.microsoft.com/office/drawing/2014/main" id="{12A9D135-EED9-36A1-AB93-3C10247FB9C2}"/>
              </a:ext>
            </a:extLst>
          </p:cNvPr>
          <p:cNvSpPr>
            <a:spLocks noGrp="1"/>
          </p:cNvSpPr>
          <p:nvPr>
            <p:ph idx="1"/>
          </p:nvPr>
        </p:nvSpPr>
        <p:spPr>
          <a:xfrm>
            <a:off x="2362200" y="1752600"/>
            <a:ext cx="8839200" cy="4876800"/>
          </a:xfrm>
        </p:spPr>
        <p:txBody>
          <a:bodyPr vert="horz" lIns="91440" tIns="45720" rIns="91440" bIns="45720" rtlCol="0" anchor="t">
            <a:normAutofit/>
          </a:bodyPr>
          <a:lstStyle/>
          <a:p>
            <a:pPr marL="0" indent="0" eaLnBrk="1" hangingPunct="1">
              <a:spcAft>
                <a:spcPts val="600"/>
              </a:spcAft>
              <a:buNone/>
            </a:pPr>
            <a:r>
              <a:rPr lang="en-US" altLang="en-US" sz="2800" b="0" dirty="0">
                <a:cs typeface="Arial"/>
              </a:rPr>
              <a:t>Seafood HACCP Alliance courses provide: </a:t>
            </a:r>
            <a:endParaRPr lang="en-US" dirty="0">
              <a:cs typeface="Calibri"/>
            </a:endParaRPr>
          </a:p>
          <a:p>
            <a:pPr>
              <a:spcAft>
                <a:spcPts val="600"/>
              </a:spcAft>
              <a:buFont typeface="Wingdings" panose="05000000000000000000" pitchFamily="2" charset="2"/>
              <a:buChar char="§"/>
            </a:pPr>
            <a:r>
              <a:rPr lang="en-US" altLang="en-US" sz="2600" b="0" dirty="0">
                <a:cs typeface="Arial"/>
              </a:rPr>
              <a:t>A basic introduction to the HACCP regulatory requirements for the processing of fish and fishery products.</a:t>
            </a:r>
            <a:endParaRPr lang="en-US" sz="2600" dirty="0">
              <a:cs typeface="Calibri"/>
            </a:endParaRPr>
          </a:p>
          <a:p>
            <a:pPr eaLnBrk="1" hangingPunct="1">
              <a:spcAft>
                <a:spcPts val="600"/>
              </a:spcAft>
              <a:buFont typeface="Wingdings" panose="05000000000000000000" pitchFamily="2" charset="2"/>
              <a:buChar char="§"/>
            </a:pPr>
            <a:r>
              <a:rPr lang="en-US" altLang="en-US" sz="2600" b="0" dirty="0">
                <a:cs typeface="Arial"/>
              </a:rPr>
              <a:t>Instructions and exercises to help learn how to use the seafood HACCP Guidance manual (FDA Guide) to conduct a Hazard Analysis and develop a HACCP Plan.</a:t>
            </a:r>
          </a:p>
          <a:p>
            <a:pPr eaLnBrk="1" hangingPunct="1">
              <a:spcAft>
                <a:spcPts val="600"/>
              </a:spcAft>
              <a:buFont typeface="Wingdings" panose="05000000000000000000" pitchFamily="2" charset="2"/>
              <a:buChar char="§"/>
            </a:pPr>
            <a:r>
              <a:rPr lang="en-US" altLang="en-US" sz="2600" b="0" dirty="0">
                <a:cs typeface="Arial"/>
              </a:rPr>
              <a:t>Receive explanations and examples for how to monitor the required Sanitation Control Procedures.</a:t>
            </a:r>
          </a:p>
        </p:txBody>
      </p:sp>
      <p:sp>
        <p:nvSpPr>
          <p:cNvPr id="2" name="Slide Number Placeholder 1">
            <a:extLst>
              <a:ext uri="{FF2B5EF4-FFF2-40B4-BE49-F238E27FC236}">
                <a16:creationId xmlns:a16="http://schemas.microsoft.com/office/drawing/2014/main" id="{43D3F647-582E-4CDD-939D-BE680C6D1CC8}"/>
              </a:ext>
            </a:extLst>
          </p:cNvPr>
          <p:cNvSpPr>
            <a:spLocks noGrp="1"/>
          </p:cNvSpPr>
          <p:nvPr>
            <p:ph type="sldNum" sz="quarter" idx="12"/>
          </p:nvPr>
        </p:nvSpPr>
        <p:spPr/>
        <p:txBody>
          <a:bodyPr/>
          <a:lstStyle/>
          <a:p>
            <a:fld id="{2D4FA31A-ABA5-4667-BACC-3489C0083671}" type="slidenum">
              <a:rPr lang="en-US" altLang="en-US" smtClean="0"/>
              <a:pPr/>
              <a:t>4</a:t>
            </a:fld>
            <a:endParaRPr lang="en-US" altLang="en-US" dirty="0"/>
          </a:p>
        </p:txBody>
      </p:sp>
      <p:pic>
        <p:nvPicPr>
          <p:cNvPr id="16388" name="Picture 1">
            <a:extLst>
              <a:ext uri="{FF2B5EF4-FFF2-40B4-BE49-F238E27FC236}">
                <a16:creationId xmlns:a16="http://schemas.microsoft.com/office/drawing/2014/main" id="{D382408A-B779-9E7C-7DFF-EEFD145B94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6046B5B-6D67-E360-EF47-09A5EF7612A6}"/>
              </a:ext>
            </a:extLst>
          </p:cNvPr>
          <p:cNvSpPr>
            <a:spLocks noGrp="1"/>
          </p:cNvSpPr>
          <p:nvPr>
            <p:ph type="title"/>
          </p:nvPr>
        </p:nvSpPr>
        <p:spPr>
          <a:xfrm>
            <a:off x="2914650" y="48545"/>
            <a:ext cx="8229600" cy="9144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5539" name="Rectangle 3">
            <a:extLst>
              <a:ext uri="{FF2B5EF4-FFF2-40B4-BE49-F238E27FC236}">
                <a16:creationId xmlns:a16="http://schemas.microsoft.com/office/drawing/2014/main" id="{F4DEF3B9-7EC7-F433-2AC7-7B78590240C5}"/>
              </a:ext>
            </a:extLst>
          </p:cNvPr>
          <p:cNvSpPr>
            <a:spLocks noGrp="1"/>
          </p:cNvSpPr>
          <p:nvPr>
            <p:ph idx="1"/>
          </p:nvPr>
        </p:nvSpPr>
        <p:spPr>
          <a:xfrm>
            <a:off x="658813" y="762000"/>
            <a:ext cx="9399587" cy="6096000"/>
          </a:xfrm>
        </p:spPr>
        <p:txBody>
          <a:bodyPr/>
          <a:lstStyle/>
          <a:p>
            <a:pPr eaLnBrk="1" hangingPunct="1">
              <a:lnSpc>
                <a:spcPct val="80000"/>
              </a:lnSpc>
              <a:buFont typeface="Wingdings" panose="05000000000000000000" pitchFamily="2" charset="2"/>
              <a:buNone/>
            </a:pPr>
            <a:endParaRPr lang="en-US" altLang="en-US" sz="1200" dirty="0">
              <a:solidFill>
                <a:srgbClr val="FF9900"/>
              </a:solidFill>
              <a:ea typeface="MS PGothic" panose="020B0600070205080204" pitchFamily="34" charset="-128"/>
            </a:endParaRPr>
          </a:p>
          <a:p>
            <a:pPr eaLnBrk="1" hangingPunct="1">
              <a:lnSpc>
                <a:spcPct val="80000"/>
              </a:lnSpc>
              <a:buFont typeface="Wingdings" panose="05000000000000000000" pitchFamily="2" charset="2"/>
              <a:buNone/>
            </a:pPr>
            <a:r>
              <a:rPr lang="en-US" altLang="en-US" sz="2400" dirty="0">
                <a:solidFill>
                  <a:schemeClr val="tx2"/>
                </a:solidFill>
                <a:latin typeface="Comic Sans MS" panose="030F0702030302020204" pitchFamily="66" charset="0"/>
                <a:ea typeface="MS PGothic" panose="020B0600070205080204" pitchFamily="34" charset="-128"/>
              </a:rPr>
              <a:t>Pathogen Growth caused by time/temperature abuse:</a:t>
            </a:r>
            <a:endParaRPr lang="en-US" altLang="en-US" sz="24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4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Pathogen growth in products that will not be cooked before they are consumed could cause consumer illness.</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Prevent time and temperature abuse of ready-to-eat products (e.g., smoked products, cooked or pasteurized products, salads, sushi).</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All processors must keep ready-to-eat products adequately chilled and strictly limit exposure times to unrefrigerated conditions.</a:t>
            </a:r>
          </a:p>
          <a:p>
            <a:pPr eaLnBrk="1" hangingPunct="1">
              <a:lnSpc>
                <a:spcPct val="80000"/>
              </a:lnSpc>
              <a:buFont typeface="Wingdings" panose="05000000000000000000" pitchFamily="2" charset="2"/>
              <a:buNone/>
            </a:pPr>
            <a:endParaRPr lang="en-US" altLang="en-US" sz="1200" i="1" dirty="0">
              <a:ea typeface="MS PGothic" panose="020B0600070205080204" pitchFamily="34" charset="-128"/>
            </a:endParaRPr>
          </a:p>
          <a:p>
            <a:pPr eaLnBrk="1" hangingPunct="1">
              <a:lnSpc>
                <a:spcPct val="80000"/>
              </a:lnSpc>
              <a:buFont typeface="Wingdings" panose="05000000000000000000" pitchFamily="2" charset="2"/>
              <a:buNone/>
            </a:pPr>
            <a:endParaRPr lang="en-US" altLang="en-US" sz="2400" dirty="0">
              <a:ea typeface="MS PGothic" panose="020B0600070205080204" pitchFamily="34" charset="-128"/>
            </a:endParaRPr>
          </a:p>
          <a:p>
            <a:pPr eaLnBrk="1" hangingPunct="1">
              <a:lnSpc>
                <a:spcPct val="80000"/>
              </a:lnSpc>
              <a:buFont typeface="Wingdings" panose="05000000000000000000" pitchFamily="2" charset="2"/>
              <a:buNone/>
            </a:pPr>
            <a:endParaRPr lang="en-US" altLang="en-US" sz="2000" dirty="0">
              <a:ea typeface="MS PGothic" panose="020B0600070205080204" pitchFamily="34" charset="-128"/>
            </a:endParaRPr>
          </a:p>
          <a:p>
            <a:pPr eaLnBrk="1" hangingPunct="1">
              <a:lnSpc>
                <a:spcPct val="80000"/>
              </a:lnSpc>
              <a:buFont typeface="Wingdings" panose="05000000000000000000" pitchFamily="2" charset="2"/>
              <a:buChar char="o"/>
            </a:pPr>
            <a:endParaRPr lang="en-US" altLang="en-US" sz="20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9DD3A8F-48D7-4170-9CE4-C3993173111C}"/>
              </a:ext>
            </a:extLst>
          </p:cNvPr>
          <p:cNvSpPr>
            <a:spLocks noGrp="1"/>
          </p:cNvSpPr>
          <p:nvPr>
            <p:ph type="sldNum" sz="quarter" idx="12"/>
          </p:nvPr>
        </p:nvSpPr>
        <p:spPr/>
        <p:txBody>
          <a:bodyPr/>
          <a:lstStyle/>
          <a:p>
            <a:fld id="{2D4FA31A-ABA5-4667-BACC-3489C0083671}" type="slidenum">
              <a:rPr lang="en-US" altLang="en-US" smtClean="0"/>
              <a:pPr/>
              <a:t>40</a:t>
            </a:fld>
            <a:endParaRPr lang="en-US" altLang="en-US" dirty="0"/>
          </a:p>
        </p:txBody>
      </p:sp>
      <p:pic>
        <p:nvPicPr>
          <p:cNvPr id="65540" name="Picture 4">
            <a:extLst>
              <a:ext uri="{FF2B5EF4-FFF2-40B4-BE49-F238E27FC236}">
                <a16:creationId xmlns:a16="http://schemas.microsoft.com/office/drawing/2014/main" id="{D5A045E2-FF89-D63D-D9E5-021FFAAB8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0275" y="3439764"/>
            <a:ext cx="195103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94D04BD6-F0FF-73C9-B765-E7825B90FF1B}"/>
              </a:ext>
            </a:extLst>
          </p:cNvPr>
          <p:cNvSpPr/>
          <p:nvPr/>
        </p:nvSpPr>
        <p:spPr bwMode="auto">
          <a:xfrm>
            <a:off x="8728549" y="844899"/>
            <a:ext cx="1791490"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CHP12: 209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6046B5B-6D67-E360-EF47-09A5EF7612A6}"/>
              </a:ext>
            </a:extLst>
          </p:cNvPr>
          <p:cNvSpPr>
            <a:spLocks noGrp="1"/>
          </p:cNvSpPr>
          <p:nvPr>
            <p:ph type="title"/>
          </p:nvPr>
        </p:nvSpPr>
        <p:spPr>
          <a:xfrm>
            <a:off x="2238374" y="0"/>
            <a:ext cx="8429626" cy="9144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5539" name="Rectangle 3">
            <a:extLst>
              <a:ext uri="{FF2B5EF4-FFF2-40B4-BE49-F238E27FC236}">
                <a16:creationId xmlns:a16="http://schemas.microsoft.com/office/drawing/2014/main" id="{F4DEF3B9-7EC7-F433-2AC7-7B78590240C5}"/>
              </a:ext>
            </a:extLst>
          </p:cNvPr>
          <p:cNvSpPr>
            <a:spLocks noGrp="1"/>
          </p:cNvSpPr>
          <p:nvPr>
            <p:ph idx="1"/>
          </p:nvPr>
        </p:nvSpPr>
        <p:spPr>
          <a:xfrm>
            <a:off x="658813" y="762000"/>
            <a:ext cx="10618787" cy="6095999"/>
          </a:xfrm>
        </p:spPr>
        <p:txBody>
          <a:bodyPr/>
          <a:lstStyle/>
          <a:p>
            <a:pPr eaLnBrk="1" hangingPunct="1">
              <a:lnSpc>
                <a:spcPct val="80000"/>
              </a:lnSpc>
              <a:buFont typeface="Wingdings" panose="05000000000000000000" pitchFamily="2" charset="2"/>
              <a:buNone/>
            </a:pPr>
            <a:endParaRPr lang="en-US" altLang="en-US" sz="2600" dirty="0">
              <a:solidFill>
                <a:srgbClr val="FF9900"/>
              </a:solidFill>
              <a:ea typeface="MS PGothic" panose="020B0600070205080204" pitchFamily="34" charset="-128"/>
            </a:endParaRPr>
          </a:p>
          <a:p>
            <a:pPr eaLnBrk="1" hangingPunct="1">
              <a:lnSpc>
                <a:spcPct val="80000"/>
              </a:lnSpc>
              <a:buFont typeface="Wingdings" panose="05000000000000000000" pitchFamily="2" charset="2"/>
              <a:buNone/>
            </a:pPr>
            <a:r>
              <a:rPr lang="en-US" altLang="en-US" sz="2600" i="1" dirty="0">
                <a:solidFill>
                  <a:schemeClr val="tx2"/>
                </a:solidFill>
                <a:latin typeface="Comic Sans MS" panose="030F0702030302020204" pitchFamily="66" charset="0"/>
                <a:ea typeface="MS PGothic" panose="020B0600070205080204" pitchFamily="34" charset="-128"/>
              </a:rPr>
              <a:t>Clostridium botulinum</a:t>
            </a:r>
            <a:r>
              <a:rPr lang="en-US" altLang="en-US" sz="2600" dirty="0">
                <a:solidFill>
                  <a:schemeClr val="tx2"/>
                </a:solidFill>
                <a:latin typeface="Comic Sans MS" panose="030F0702030302020204" pitchFamily="66" charset="0"/>
                <a:ea typeface="MS PGothic" panose="020B0600070205080204" pitchFamily="34" charset="-128"/>
              </a:rPr>
              <a:t> toxin production: </a:t>
            </a:r>
          </a:p>
          <a:p>
            <a:pPr eaLnBrk="1" hangingPunct="1">
              <a:lnSpc>
                <a:spcPct val="80000"/>
              </a:lnSpc>
              <a:buFont typeface="Wingdings" panose="05000000000000000000" pitchFamily="2" charset="2"/>
              <a:buNone/>
            </a:pPr>
            <a:r>
              <a:rPr lang="en-US" altLang="en-US" sz="2600" dirty="0">
                <a:ea typeface="MS PGothic" panose="020B0600070205080204" pitchFamily="34" charset="-128"/>
              </a:rPr>
              <a:t>	</a:t>
            </a:r>
            <a:r>
              <a:rPr lang="en-US" altLang="en-US" sz="2600" u="sng" dirty="0">
                <a:ea typeface="MS PGothic" panose="020B0600070205080204" pitchFamily="34" charset="-128"/>
              </a:rPr>
              <a:t>Hazard</a:t>
            </a:r>
            <a:r>
              <a:rPr lang="en-US" altLang="en-US" sz="2600" dirty="0">
                <a:ea typeface="MS PGothic" panose="020B0600070205080204" pitchFamily="34" charset="-128"/>
              </a:rPr>
              <a:t>: </a:t>
            </a:r>
            <a:r>
              <a:rPr lang="en-US" altLang="en-US" sz="2600" b="0" i="1" dirty="0">
                <a:ea typeface="MS PGothic" panose="020B0600070205080204" pitchFamily="34" charset="-128"/>
              </a:rPr>
              <a:t>C. bot </a:t>
            </a:r>
            <a:r>
              <a:rPr lang="en-US" altLang="en-US" sz="2600" b="0" dirty="0">
                <a:ea typeface="MS PGothic" panose="020B0600070205080204" pitchFamily="34" charset="-128"/>
              </a:rPr>
              <a:t>can grow in smoked, salted, &amp; pickled products and products packed in reduced oxygen packages (ROP) that are subjected to time and temperature abuse.	</a:t>
            </a:r>
            <a:br>
              <a:rPr lang="en-US" altLang="en-US" sz="2600" b="0" dirty="0">
                <a:ea typeface="MS PGothic" panose="020B0600070205080204" pitchFamily="34" charset="-128"/>
              </a:rPr>
            </a:br>
            <a:endParaRPr lang="en-US" altLang="en-US" sz="26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600" dirty="0">
                <a:ea typeface="MS PGothic" panose="020B0600070205080204" pitchFamily="34" charset="-128"/>
              </a:rPr>
              <a:t>	</a:t>
            </a:r>
            <a:r>
              <a:rPr lang="en-US" altLang="en-US" sz="2600" u="sng" dirty="0">
                <a:ea typeface="MS PGothic" panose="020B0600070205080204" pitchFamily="34" charset="-128"/>
              </a:rPr>
              <a:t>Controls</a:t>
            </a:r>
            <a:r>
              <a:rPr lang="en-US" altLang="en-US" sz="2600" dirty="0">
                <a:ea typeface="MS PGothic" panose="020B0600070205080204" pitchFamily="34" charset="-128"/>
              </a:rPr>
              <a:t>: </a:t>
            </a:r>
            <a:r>
              <a:rPr lang="en-US" altLang="en-US" sz="2600" b="0" dirty="0">
                <a:ea typeface="MS PGothic" panose="020B0600070205080204" pitchFamily="34" charset="-128"/>
              </a:rPr>
              <a:t>Ensure that adequate secondary barriers </a:t>
            </a:r>
          </a:p>
          <a:p>
            <a:pPr eaLnBrk="1" hangingPunct="1">
              <a:lnSpc>
                <a:spcPct val="80000"/>
              </a:lnSpc>
              <a:buFont typeface="Wingdings" panose="05000000000000000000" pitchFamily="2" charset="2"/>
              <a:buNone/>
            </a:pPr>
            <a:r>
              <a:rPr lang="en-US" altLang="en-US" sz="2600" b="0" dirty="0">
                <a:ea typeface="MS PGothic" panose="020B0600070205080204" pitchFamily="34" charset="-128"/>
              </a:rPr>
              <a:t>    (e.g., pH, water activity) are in place and prevent exposures </a:t>
            </a:r>
          </a:p>
          <a:p>
            <a:pPr eaLnBrk="1" hangingPunct="1">
              <a:lnSpc>
                <a:spcPct val="80000"/>
              </a:lnSpc>
              <a:buFont typeface="Wingdings" panose="05000000000000000000" pitchFamily="2" charset="2"/>
              <a:buNone/>
            </a:pPr>
            <a:r>
              <a:rPr lang="en-US" altLang="en-US" sz="2600" b="0" dirty="0">
                <a:ea typeface="MS PGothic" panose="020B0600070205080204" pitchFamily="34" charset="-128"/>
              </a:rPr>
              <a:t>     to unsafe times and temperatures.</a:t>
            </a:r>
            <a:br>
              <a:rPr lang="en-US" altLang="en-US" sz="2600" b="0" dirty="0">
                <a:ea typeface="MS PGothic" panose="020B0600070205080204" pitchFamily="34" charset="-128"/>
              </a:rPr>
            </a:br>
            <a:endParaRPr lang="en-US" altLang="en-US" sz="26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600" dirty="0">
                <a:ea typeface="MS PGothic" panose="020B0600070205080204" pitchFamily="34" charset="-128"/>
              </a:rPr>
              <a:t>	</a:t>
            </a:r>
            <a:r>
              <a:rPr lang="en-US" altLang="en-US" sz="2600" u="sng" dirty="0">
                <a:ea typeface="MS PGothic" panose="020B0600070205080204" pitchFamily="34" charset="-128"/>
              </a:rPr>
              <a:t>HACCP Controls</a:t>
            </a:r>
            <a:r>
              <a:rPr lang="en-US" altLang="en-US" sz="2600" dirty="0">
                <a:ea typeface="MS PGothic" panose="020B0600070205080204" pitchFamily="34" charset="-128"/>
              </a:rPr>
              <a:t>: </a:t>
            </a:r>
            <a:r>
              <a:rPr lang="en-US" altLang="en-US" sz="2600" b="0" dirty="0">
                <a:ea typeface="MS PGothic" panose="020B0600070205080204" pitchFamily="34" charset="-128"/>
              </a:rPr>
              <a:t>All processors must use validated smoking, drying, salting, pasteurization and pickling procedures that are supported by scientific studies and that are adequately implemented; prevent time and temperature abuse; and use Time Temperature Integrators (TTI) when adequate secondary barriers are not in place or when products require more stringent storage controls. </a:t>
            </a:r>
            <a:endParaRPr lang="en-US" altLang="en-US" sz="26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D82D8DEA-584D-466D-BE9E-1C63FCCB8837}"/>
              </a:ext>
            </a:extLst>
          </p:cNvPr>
          <p:cNvSpPr>
            <a:spLocks noGrp="1"/>
          </p:cNvSpPr>
          <p:nvPr>
            <p:ph type="sldNum" sz="quarter" idx="12"/>
          </p:nvPr>
        </p:nvSpPr>
        <p:spPr/>
        <p:txBody>
          <a:bodyPr/>
          <a:lstStyle/>
          <a:p>
            <a:fld id="{2D4FA31A-ABA5-4667-BACC-3489C0083671}" type="slidenum">
              <a:rPr lang="en-US" altLang="en-US" smtClean="0"/>
              <a:pPr/>
              <a:t>41</a:t>
            </a:fld>
            <a:endParaRPr lang="en-US" altLang="en-US" dirty="0"/>
          </a:p>
        </p:txBody>
      </p:sp>
      <p:pic>
        <p:nvPicPr>
          <p:cNvPr id="65541" name="Picture 5" descr="SalmononSlicer">
            <a:extLst>
              <a:ext uri="{FF2B5EF4-FFF2-40B4-BE49-F238E27FC236}">
                <a16:creationId xmlns:a16="http://schemas.microsoft.com/office/drawing/2014/main" id="{D1C9BACB-D774-52CD-D4DC-56101F277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137" y="2705100"/>
            <a:ext cx="21780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2">
            <a:extLst>
              <a:ext uri="{FF2B5EF4-FFF2-40B4-BE49-F238E27FC236}">
                <a16:creationId xmlns:a16="http://schemas.microsoft.com/office/drawing/2014/main" id="{FBE0AA39-6839-D335-709D-1D125A9297A7}"/>
              </a:ext>
            </a:extLst>
          </p:cNvPr>
          <p:cNvSpPr/>
          <p:nvPr/>
        </p:nvSpPr>
        <p:spPr bwMode="auto">
          <a:xfrm>
            <a:off x="7239001" y="1008571"/>
            <a:ext cx="1729666"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CHP13: 245</a:t>
            </a:r>
          </a:p>
        </p:txBody>
      </p:sp>
    </p:spTree>
    <p:extLst>
      <p:ext uri="{BB962C8B-B14F-4D97-AF65-F5344CB8AC3E}">
        <p14:creationId xmlns:p14="http://schemas.microsoft.com/office/powerpoint/2010/main" val="2084923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63C656B-9700-687D-6C08-569EF412A54D}"/>
              </a:ext>
            </a:extLst>
          </p:cNvPr>
          <p:cNvSpPr>
            <a:spLocks noGrp="1"/>
          </p:cNvSpPr>
          <p:nvPr>
            <p:ph type="title"/>
          </p:nvPr>
        </p:nvSpPr>
        <p:spPr>
          <a:xfrm>
            <a:off x="1981200" y="0"/>
            <a:ext cx="8229600" cy="11430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7587" name="Rectangle 3">
            <a:extLst>
              <a:ext uri="{FF2B5EF4-FFF2-40B4-BE49-F238E27FC236}">
                <a16:creationId xmlns:a16="http://schemas.microsoft.com/office/drawing/2014/main" id="{41A9BCA6-7306-779E-935B-8705BE4EC3D9}"/>
              </a:ext>
            </a:extLst>
          </p:cNvPr>
          <p:cNvSpPr>
            <a:spLocks noGrp="1"/>
          </p:cNvSpPr>
          <p:nvPr>
            <p:ph idx="1"/>
          </p:nvPr>
        </p:nvSpPr>
        <p:spPr>
          <a:xfrm>
            <a:off x="914400" y="1066800"/>
            <a:ext cx="9296400" cy="5278438"/>
          </a:xfrm>
        </p:spPr>
        <p:txBody>
          <a:bodyPr/>
          <a:lstStyle/>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i="1" dirty="0">
                <a:solidFill>
                  <a:schemeClr val="tx2"/>
                </a:solidFill>
                <a:latin typeface="Comic Sans MS" panose="030F0702030302020204" pitchFamily="66" charset="0"/>
                <a:ea typeface="MS PGothic" panose="020B0600070205080204" pitchFamily="34" charset="-128"/>
              </a:rPr>
              <a:t>Staph. aureus</a:t>
            </a:r>
            <a:r>
              <a:rPr lang="en-US" altLang="en-US" sz="2800" dirty="0">
                <a:solidFill>
                  <a:schemeClr val="tx2"/>
                </a:solidFill>
                <a:latin typeface="Comic Sans MS" panose="030F0702030302020204" pitchFamily="66" charset="0"/>
                <a:ea typeface="MS PGothic" panose="020B0600070205080204" pitchFamily="34" charset="-128"/>
              </a:rPr>
              <a:t> toxin production:</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S. aureus </a:t>
            </a:r>
            <a:r>
              <a:rPr lang="en-US" altLang="en-US" sz="2800" b="0" dirty="0">
                <a:ea typeface="MS PGothic" panose="020B0600070205080204" pitchFamily="34" charset="-128"/>
              </a:rPr>
              <a:t>can grow in products where competing bacteria have been reduced or eliminated such as cooked, battered, and salted products that are subjected to time and temperature abuse.</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Prevent time and temperature abuse. </a:t>
            </a:r>
            <a:br>
              <a:rPr lang="en-US" altLang="en-US" sz="2800" b="0" dirty="0">
                <a:ea typeface="MS PGothic" panose="020B0600070205080204" pitchFamily="34" charset="-128"/>
              </a:rPr>
            </a:b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must keep batters refrigerated and products chilled during and after processing steps where competing bacteria have been eliminated, strictly limiting exposure times to unsafe temperatures. </a:t>
            </a:r>
            <a:endParaRPr lang="en-US" altLang="en-US" sz="2800" dirty="0">
              <a:ea typeface="MS PGothic" panose="020B0600070205080204" pitchFamily="34" charset="-128"/>
            </a:endParaRP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Char char="o"/>
            </a:pPr>
            <a:endParaRPr lang="en-US" altLang="en-US" sz="2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637B2CA-A027-4D08-A19A-339BA55C5FD3}"/>
              </a:ext>
            </a:extLst>
          </p:cNvPr>
          <p:cNvSpPr>
            <a:spLocks noGrp="1"/>
          </p:cNvSpPr>
          <p:nvPr>
            <p:ph type="sldNum" sz="quarter" idx="12"/>
          </p:nvPr>
        </p:nvSpPr>
        <p:spPr/>
        <p:txBody>
          <a:bodyPr/>
          <a:lstStyle/>
          <a:p>
            <a:fld id="{2D4FA31A-ABA5-4667-BACC-3489C0083671}" type="slidenum">
              <a:rPr lang="en-US" altLang="en-US" smtClean="0"/>
              <a:pPr/>
              <a:t>42</a:t>
            </a:fld>
            <a:endParaRPr lang="en-US" altLang="en-US" dirty="0"/>
          </a:p>
        </p:txBody>
      </p:sp>
      <p:pic>
        <p:nvPicPr>
          <p:cNvPr id="67588" name="Picture 1" descr="Unknown.jpeg">
            <a:extLst>
              <a:ext uri="{FF2B5EF4-FFF2-40B4-BE49-F238E27FC236}">
                <a16:creationId xmlns:a16="http://schemas.microsoft.com/office/drawing/2014/main" id="{733E0B0B-5903-C257-2828-9AC328EA47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124200"/>
            <a:ext cx="2305789"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22">
            <a:extLst>
              <a:ext uri="{FF2B5EF4-FFF2-40B4-BE49-F238E27FC236}">
                <a16:creationId xmlns:a16="http://schemas.microsoft.com/office/drawing/2014/main" id="{06FAAED9-5C62-A3FD-2E34-F4A64FA71E9E}"/>
              </a:ext>
            </a:extLst>
          </p:cNvPr>
          <p:cNvSpPr/>
          <p:nvPr/>
        </p:nvSpPr>
        <p:spPr bwMode="auto">
          <a:xfrm>
            <a:off x="6792237" y="1387413"/>
            <a:ext cx="1735690"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CHP15: 309</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63C656B-9700-687D-6C08-569EF412A54D}"/>
              </a:ext>
            </a:extLst>
          </p:cNvPr>
          <p:cNvSpPr>
            <a:spLocks noGrp="1"/>
          </p:cNvSpPr>
          <p:nvPr>
            <p:ph type="title"/>
          </p:nvPr>
        </p:nvSpPr>
        <p:spPr>
          <a:xfrm>
            <a:off x="1981200" y="0"/>
            <a:ext cx="8229600" cy="11430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7587" name="Rectangle 3">
            <a:extLst>
              <a:ext uri="{FF2B5EF4-FFF2-40B4-BE49-F238E27FC236}">
                <a16:creationId xmlns:a16="http://schemas.microsoft.com/office/drawing/2014/main" id="{41A9BCA6-7306-779E-935B-8705BE4EC3D9}"/>
              </a:ext>
            </a:extLst>
          </p:cNvPr>
          <p:cNvSpPr>
            <a:spLocks noGrp="1"/>
          </p:cNvSpPr>
          <p:nvPr>
            <p:ph idx="1"/>
          </p:nvPr>
        </p:nvSpPr>
        <p:spPr>
          <a:xfrm>
            <a:off x="914400" y="838200"/>
            <a:ext cx="9296400" cy="5507038"/>
          </a:xfrm>
        </p:spPr>
        <p:txBody>
          <a:bodyPr/>
          <a:lstStyle/>
          <a:p>
            <a:pPr eaLnBrk="1" hangingPunct="1">
              <a:lnSpc>
                <a:spcPct val="80000"/>
              </a:lnSpc>
              <a:buFont typeface="Wingdings" panose="05000000000000000000" pitchFamily="2" charset="2"/>
              <a:buNone/>
            </a:pPr>
            <a:endParaRPr lang="en-US" altLang="en-US" sz="1200" dirty="0">
              <a:ea typeface="MS PGothic" panose="020B0600070205080204" pitchFamily="34" charset="-128"/>
            </a:endParaRPr>
          </a:p>
          <a:p>
            <a:pPr eaLnBrk="1" hangingPunct="1">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Cooking, Pasteurization and Non-thermal Processes:</a:t>
            </a:r>
          </a:p>
          <a:p>
            <a:pPr eaLnBrk="1" hangingPunct="1">
              <a:lnSpc>
                <a:spcPct val="80000"/>
              </a:lnSpc>
              <a:buFont typeface="Wingdings" panose="05000000000000000000" pitchFamily="2" charset="2"/>
              <a:buNone/>
            </a:pPr>
            <a:r>
              <a:rPr lang="en-US" altLang="en-US" sz="24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dirty="0">
                <a:ea typeface="MS PGothic" panose="020B0600070205080204" pitchFamily="34" charset="-128"/>
              </a:rPr>
              <a:t>Improperly cooked, pasteurized or non-thermally processed foods can contain pathogens and cause consumer illness</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Scientifically validated cooking, pasteurization, or non-thermal processes must be used to kill all pathogens</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Processors must continuously monitor their cooking, pasteurization, or non-thermal processes to ensure that pre-determined validated limits have been met</a:t>
            </a:r>
          </a:p>
          <a:p>
            <a:pPr eaLnBrk="1" hangingPunct="1">
              <a:buFont typeface="Wingdings" panose="05000000000000000000" pitchFamily="2" charset="2"/>
              <a:buNone/>
            </a:pPr>
            <a:endParaRPr lang="en-US" altLang="en-US" sz="2400" dirty="0">
              <a:ea typeface="MS PGothic" panose="020B0600070205080204" pitchFamily="34" charset="-128"/>
            </a:endParaRPr>
          </a:p>
          <a:p>
            <a:pPr eaLnBrk="1" hangingPunct="1">
              <a:buFont typeface="Wingdings" panose="05000000000000000000" pitchFamily="2" charset="2"/>
              <a:buNone/>
            </a:pPr>
            <a:endParaRPr lang="en-US" altLang="en-US" sz="2400" dirty="0">
              <a:ea typeface="MS PGothic" panose="020B0600070205080204" pitchFamily="34" charset="-128"/>
            </a:endParaRPr>
          </a:p>
          <a:p>
            <a:pPr eaLnBrk="1" hangingPunct="1">
              <a:buFont typeface="Wingdings" panose="05000000000000000000" pitchFamily="2" charset="2"/>
              <a:buChar char="o"/>
            </a:pPr>
            <a:endParaRPr lang="en-US"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F2E1E1C1-CA2B-4FE6-B9E2-C903DCFCA5EC}"/>
              </a:ext>
            </a:extLst>
          </p:cNvPr>
          <p:cNvSpPr>
            <a:spLocks noGrp="1"/>
          </p:cNvSpPr>
          <p:nvPr>
            <p:ph type="sldNum" sz="quarter" idx="12"/>
          </p:nvPr>
        </p:nvSpPr>
        <p:spPr/>
        <p:txBody>
          <a:bodyPr/>
          <a:lstStyle/>
          <a:p>
            <a:fld id="{2D4FA31A-ABA5-4667-BACC-3489C0083671}" type="slidenum">
              <a:rPr lang="en-US" altLang="en-US" smtClean="0"/>
              <a:pPr/>
              <a:t>43</a:t>
            </a:fld>
            <a:endParaRPr lang="en-US" altLang="en-US" dirty="0"/>
          </a:p>
        </p:txBody>
      </p:sp>
      <p:pic>
        <p:nvPicPr>
          <p:cNvPr id="67589" name="Picture 2" descr="images.jpeg">
            <a:extLst>
              <a:ext uri="{FF2B5EF4-FFF2-40B4-BE49-F238E27FC236}">
                <a16:creationId xmlns:a16="http://schemas.microsoft.com/office/drawing/2014/main" id="{EB04DF10-F4A9-E425-2697-B822D6472B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67900" y="2563019"/>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2">
            <a:extLst>
              <a:ext uri="{FF2B5EF4-FFF2-40B4-BE49-F238E27FC236}">
                <a16:creationId xmlns:a16="http://schemas.microsoft.com/office/drawing/2014/main" id="{77605BC0-F9B8-3541-3E34-A3DA89F87D31}"/>
              </a:ext>
            </a:extLst>
          </p:cNvPr>
          <p:cNvSpPr/>
          <p:nvPr/>
        </p:nvSpPr>
        <p:spPr bwMode="auto">
          <a:xfrm>
            <a:off x="10210800" y="1026542"/>
            <a:ext cx="1782932" cy="49745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CHP16: 315</a:t>
            </a:r>
            <a:endParaRPr lang="en-US" dirty="0"/>
          </a:p>
        </p:txBody>
      </p:sp>
    </p:spTree>
    <p:extLst>
      <p:ext uri="{BB962C8B-B14F-4D97-AF65-F5344CB8AC3E}">
        <p14:creationId xmlns:p14="http://schemas.microsoft.com/office/powerpoint/2010/main" val="749582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E49C47C-66D7-0C3B-4531-12F20FE24679}"/>
              </a:ext>
            </a:extLst>
          </p:cNvPr>
          <p:cNvSpPr>
            <a:spLocks noGrp="1"/>
          </p:cNvSpPr>
          <p:nvPr>
            <p:ph type="title"/>
          </p:nvPr>
        </p:nvSpPr>
        <p:spPr>
          <a:xfrm>
            <a:off x="1981200" y="33338"/>
            <a:ext cx="8229600" cy="11430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9635" name="Rectangle 3">
            <a:extLst>
              <a:ext uri="{FF2B5EF4-FFF2-40B4-BE49-F238E27FC236}">
                <a16:creationId xmlns:a16="http://schemas.microsoft.com/office/drawing/2014/main" id="{35447476-A28D-047A-003C-B95AD89BA3D0}"/>
              </a:ext>
            </a:extLst>
          </p:cNvPr>
          <p:cNvSpPr>
            <a:spLocks noGrp="1"/>
          </p:cNvSpPr>
          <p:nvPr>
            <p:ph idx="1"/>
          </p:nvPr>
        </p:nvSpPr>
        <p:spPr>
          <a:xfrm>
            <a:off x="874712" y="1014413"/>
            <a:ext cx="9336087" cy="5843587"/>
          </a:xfrm>
        </p:spPr>
        <p:txBody>
          <a:bodyPr vert="horz" lIns="91440" tIns="45720" rIns="91440" bIns="45720" rtlCol="0" anchor="t">
            <a:normAutofit lnSpcReduction="10000"/>
          </a:bodyPr>
          <a:lstStyle/>
          <a:p>
            <a:pPr eaLnBrk="1" hangingPunct="1">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Undeclared Food Allergens</a:t>
            </a:r>
            <a:r>
              <a:rPr lang="en-US" altLang="en-US" sz="2800" dirty="0">
                <a:ea typeface="MS PGothic" panose="020B0600070205080204" pitchFamily="34" charset="-128"/>
              </a:rPr>
              <a:t>: </a:t>
            </a: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 </a:t>
            </a:r>
            <a:r>
              <a:rPr lang="en-US" altLang="en-US" sz="2800" b="0" dirty="0">
                <a:ea typeface="MS PGothic" panose="020B0600070205080204" pitchFamily="34" charset="-128"/>
              </a:rPr>
              <a:t>All finfish and crustaceans are considered </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a major food allergen.  Additional ingredients can </a:t>
            </a:r>
          </a:p>
          <a:p>
            <a:pPr eaLnBrk="1" hangingPunct="1">
              <a:lnSpc>
                <a:spcPct val="80000"/>
              </a:lnSpc>
              <a:buFont typeface="Wingdings" panose="05000000000000000000" pitchFamily="2" charset="2"/>
              <a:buNone/>
            </a:pPr>
            <a:r>
              <a:rPr lang="en-US" altLang="en-US" sz="2800" b="0" dirty="0">
                <a:ea typeface="MS PGothic" panose="020B0600070205080204" pitchFamily="34" charset="-128"/>
              </a:rPr>
              <a:t>    introduce allergens.</a:t>
            </a: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a:lnSpc>
                <a:spcPct val="80000"/>
              </a:lnSpc>
              <a:buNone/>
            </a:pPr>
            <a:r>
              <a:rPr lang="en-US" altLang="en-US" sz="2800" dirty="0">
                <a:ea typeface="MS PGothic"/>
              </a:rPr>
              <a:t>	</a:t>
            </a:r>
            <a:r>
              <a:rPr lang="en-US" altLang="en-US" sz="2800" u="sng" dirty="0">
                <a:ea typeface="MS PGothic"/>
              </a:rPr>
              <a:t>Controls</a:t>
            </a:r>
            <a:r>
              <a:rPr lang="en-US" altLang="en-US" sz="2800" dirty="0">
                <a:ea typeface="MS PGothic"/>
              </a:rPr>
              <a:t>:</a:t>
            </a:r>
            <a:r>
              <a:rPr lang="en-US" altLang="en-US" dirty="0">
                <a:ea typeface="MS PGothic"/>
              </a:rPr>
              <a:t> </a:t>
            </a:r>
            <a:r>
              <a:rPr lang="en-US" altLang="en-US" sz="2800" dirty="0">
                <a:ea typeface="MS PGothic"/>
              </a:rPr>
              <a:t> </a:t>
            </a:r>
            <a:r>
              <a:rPr lang="en-US" altLang="en-US" sz="2800" b="0" dirty="0">
                <a:ea typeface="MS PGothic"/>
              </a:rPr>
              <a:t>Finfish and crustaceans products and seafood products that contain allergens must be labeled with their correct market name for the species in addition to any other allergenic ingredients in accordance with </a:t>
            </a:r>
            <a:r>
              <a:rPr lang="en-US" altLang="en-US" dirty="0">
                <a:ea typeface="MS PGothic"/>
              </a:rPr>
              <a:t>FALCPA </a:t>
            </a:r>
            <a:r>
              <a:rPr lang="en-US" altLang="en-US" sz="2800" b="0" dirty="0">
                <a:ea typeface="MS PGothic"/>
              </a:rPr>
              <a:t>requirements.</a:t>
            </a:r>
            <a:r>
              <a:rPr lang="en-US" altLang="en-US" dirty="0">
                <a:ea typeface="MS PGothic"/>
              </a:rPr>
              <a:t> </a:t>
            </a:r>
            <a:endParaRPr lang="en-US" altLang="en-US" sz="2800" b="0" dirty="0">
              <a:ea typeface="MS PGothic" panose="020B0600070205080204" pitchFamily="34" charset="-128"/>
              <a:cs typeface="Calibri"/>
            </a:endParaRPr>
          </a:p>
          <a:p>
            <a:pPr eaLnBrk="1" hangingPunct="1">
              <a:lnSpc>
                <a:spcPct val="80000"/>
              </a:lnSpc>
              <a:buFont typeface="Wingdings" panose="05000000000000000000" pitchFamily="2" charset="2"/>
              <a:buNone/>
            </a:pPr>
            <a:endParaRPr lang="en-US" altLang="en-US" sz="2800"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must ensure that all containers or packages that contain fish, crustaceans, or other allergenic ingredients declare the presence of all allergens.</a:t>
            </a:r>
            <a:endParaRPr lang="en-US" altLang="en-US" sz="2800" dirty="0">
              <a:ea typeface="MS PGothic" panose="020B0600070205080204" pitchFamily="34" charset="-128"/>
            </a:endParaRPr>
          </a:p>
          <a:p>
            <a:pPr eaLnBrk="1" hangingPunct="1">
              <a:buFont typeface="Wingdings" panose="05000000000000000000" pitchFamily="2" charset="2"/>
              <a:buNone/>
            </a:pPr>
            <a:r>
              <a:rPr lang="en-US" altLang="en-US" sz="2800" dirty="0">
                <a:ea typeface="MS PGothic" panose="020B0600070205080204" pitchFamily="34" charset="-128"/>
              </a:rPr>
              <a:t>	</a:t>
            </a: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Char char="o"/>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F134EC0A-D25D-4B71-917D-41558B0DB38B}"/>
              </a:ext>
            </a:extLst>
          </p:cNvPr>
          <p:cNvSpPr>
            <a:spLocks noGrp="1"/>
          </p:cNvSpPr>
          <p:nvPr>
            <p:ph type="sldNum" sz="quarter" idx="12"/>
          </p:nvPr>
        </p:nvSpPr>
        <p:spPr/>
        <p:txBody>
          <a:bodyPr/>
          <a:lstStyle/>
          <a:p>
            <a:fld id="{2D4FA31A-ABA5-4667-BACC-3489C0083671}" type="slidenum">
              <a:rPr lang="en-US" altLang="en-US" smtClean="0"/>
              <a:pPr/>
              <a:t>44</a:t>
            </a:fld>
            <a:endParaRPr lang="en-US" altLang="en-US" dirty="0"/>
          </a:p>
        </p:txBody>
      </p:sp>
      <p:pic>
        <p:nvPicPr>
          <p:cNvPr id="69636" name="Picture 4" descr="SeafoodRetailDisplay Pic for Customized Section">
            <a:extLst>
              <a:ext uri="{FF2B5EF4-FFF2-40B4-BE49-F238E27FC236}">
                <a16:creationId xmlns:a16="http://schemas.microsoft.com/office/drawing/2014/main" id="{E12BC0E6-24F6-04CE-12D3-89D979AB8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0" y="1320356"/>
            <a:ext cx="2814580" cy="167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22">
            <a:extLst>
              <a:ext uri="{FF2B5EF4-FFF2-40B4-BE49-F238E27FC236}">
                <a16:creationId xmlns:a16="http://schemas.microsoft.com/office/drawing/2014/main" id="{F43CEB5E-40E1-F4B8-C6E5-48ACFDF2A15B}"/>
              </a:ext>
            </a:extLst>
          </p:cNvPr>
          <p:cNvSpPr/>
          <p:nvPr/>
        </p:nvSpPr>
        <p:spPr bwMode="auto">
          <a:xfrm>
            <a:off x="6232341" y="939426"/>
            <a:ext cx="2023892"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CHP19: 19 - 1</a:t>
            </a:r>
            <a:endParaRPr lang="en-US" dirty="0"/>
          </a:p>
        </p:txBody>
      </p:sp>
    </p:spTree>
    <p:extLst>
      <p:ext uri="{BB962C8B-B14F-4D97-AF65-F5344CB8AC3E}">
        <p14:creationId xmlns:p14="http://schemas.microsoft.com/office/powerpoint/2010/main" val="4100618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E49C47C-66D7-0C3B-4531-12F20FE24679}"/>
              </a:ext>
            </a:extLst>
          </p:cNvPr>
          <p:cNvSpPr>
            <a:spLocks noGrp="1"/>
          </p:cNvSpPr>
          <p:nvPr>
            <p:ph type="title"/>
          </p:nvPr>
        </p:nvSpPr>
        <p:spPr>
          <a:xfrm>
            <a:off x="1981200" y="33338"/>
            <a:ext cx="8229600" cy="11430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69635" name="Rectangle 3">
            <a:extLst>
              <a:ext uri="{FF2B5EF4-FFF2-40B4-BE49-F238E27FC236}">
                <a16:creationId xmlns:a16="http://schemas.microsoft.com/office/drawing/2014/main" id="{35447476-A28D-047A-003C-B95AD89BA3D0}"/>
              </a:ext>
            </a:extLst>
          </p:cNvPr>
          <p:cNvSpPr>
            <a:spLocks noGrp="1"/>
          </p:cNvSpPr>
          <p:nvPr>
            <p:ph idx="1"/>
          </p:nvPr>
        </p:nvSpPr>
        <p:spPr>
          <a:xfrm>
            <a:off x="874713" y="1014413"/>
            <a:ext cx="8382000" cy="5843587"/>
          </a:xfrm>
        </p:spPr>
        <p:txBody>
          <a:bodyPr/>
          <a:lstStyle/>
          <a:p>
            <a:pPr eaLnBrk="1" hangingPunct="1">
              <a:buFont typeface="Wingdings" panose="05000000000000000000" pitchFamily="2" charset="2"/>
              <a:buNone/>
            </a:pPr>
            <a:r>
              <a:rPr lang="en-US" altLang="en-US" sz="2800" dirty="0">
                <a:solidFill>
                  <a:schemeClr val="tx2"/>
                </a:solidFill>
                <a:latin typeface="Comic Sans MS" panose="030F0702030302020204" pitchFamily="66" charset="0"/>
                <a:ea typeface="MS PGothic" panose="020B0600070205080204" pitchFamily="34" charset="-128"/>
              </a:rPr>
              <a:t>Food Intolerance Substances:</a:t>
            </a:r>
            <a:r>
              <a:rPr lang="en-US" altLang="en-US" dirty="0">
                <a:solidFill>
                  <a:schemeClr val="tx2"/>
                </a:solidFill>
                <a:latin typeface="Comic Sans MS" panose="030F0702030302020204" pitchFamily="66" charset="0"/>
                <a:ea typeface="MS PGothic" panose="020B0600070205080204" pitchFamily="34" charset="-128"/>
              </a:rPr>
              <a:t> </a:t>
            </a:r>
            <a:endParaRPr lang="en-US" altLang="en-US" sz="1400" dirty="0">
              <a:solidFill>
                <a:schemeClr val="tx2"/>
              </a:solidFill>
              <a:latin typeface="Comic Sans MS" panose="030F0702030302020204" pitchFamily="66" charset="0"/>
              <a:ea typeface="MS PGothic" panose="020B0600070205080204" pitchFamily="34" charset="-128"/>
            </a:endParaRPr>
          </a:p>
          <a:p>
            <a:pPr eaLnBrk="1" hangingPunct="1">
              <a:lnSpc>
                <a:spcPct val="80000"/>
              </a:lnSpc>
              <a:buFont typeface="Wingdings" panose="05000000000000000000" pitchFamily="2" charset="2"/>
              <a:buNone/>
            </a:pPr>
            <a:r>
              <a:rPr lang="en-US" altLang="en-US" sz="1400" dirty="0">
                <a:ea typeface="MS PGothic" panose="020B0600070205080204" pitchFamily="34" charset="-128"/>
              </a:rPr>
              <a:t>	</a:t>
            </a:r>
            <a:r>
              <a:rPr lang="en-US" altLang="en-US" u="sng" dirty="0">
                <a:ea typeface="MS PGothic" panose="020B0600070205080204" pitchFamily="34" charset="-128"/>
              </a:rPr>
              <a:t>Hazard</a:t>
            </a:r>
            <a:r>
              <a:rPr lang="en-US" altLang="en-US" dirty="0">
                <a:ea typeface="MS PGothic" panose="020B0600070205080204" pitchFamily="34" charset="-128"/>
              </a:rPr>
              <a:t>: </a:t>
            </a:r>
            <a:r>
              <a:rPr lang="en-US" altLang="en-US" b="0" i="1" dirty="0">
                <a:ea typeface="MS PGothic" panose="020B0600070205080204" pitchFamily="34" charset="-128"/>
              </a:rPr>
              <a:t> </a:t>
            </a:r>
            <a:r>
              <a:rPr lang="en-US" altLang="en-US" b="0" dirty="0">
                <a:ea typeface="MS PGothic" panose="020B0600070205080204" pitchFamily="34" charset="-128"/>
              </a:rPr>
              <a:t>Sulfites and some coloring agents can cause a food intolerance reaction in sensitive consumers </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Controls</a:t>
            </a:r>
            <a:r>
              <a:rPr lang="en-US" altLang="en-US" dirty="0">
                <a:ea typeface="MS PGothic" panose="020B0600070205080204" pitchFamily="34" charset="-128"/>
              </a:rPr>
              <a:t>: </a:t>
            </a:r>
            <a:r>
              <a:rPr lang="en-US" altLang="en-US" b="0" dirty="0">
                <a:ea typeface="MS PGothic" panose="020B0600070205080204" pitchFamily="34" charset="-128"/>
              </a:rPr>
              <a:t>Products that contain food intolerance substances must be properly labeled to alert consumers </a:t>
            </a:r>
          </a:p>
          <a:p>
            <a:pPr eaLnBrk="1" hangingPunct="1">
              <a:lnSpc>
                <a:spcPct val="8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80000"/>
              </a:lnSpc>
              <a:buFont typeface="Wingdings" panose="05000000000000000000" pitchFamily="2" charset="2"/>
              <a:buNone/>
            </a:pPr>
            <a:r>
              <a:rPr lang="en-US" altLang="en-US" dirty="0">
                <a:ea typeface="MS PGothic" panose="020B0600070205080204" pitchFamily="34" charset="-128"/>
              </a:rPr>
              <a:t>	</a:t>
            </a:r>
            <a:r>
              <a:rPr lang="en-US" altLang="en-US" u="sng" dirty="0">
                <a:ea typeface="MS PGothic" panose="020B0600070205080204" pitchFamily="34" charset="-128"/>
              </a:rPr>
              <a:t>HACCP Controls</a:t>
            </a:r>
            <a:r>
              <a:rPr lang="en-US" altLang="en-US" dirty="0">
                <a:ea typeface="MS PGothic" panose="020B0600070205080204" pitchFamily="34" charset="-128"/>
              </a:rPr>
              <a:t>: </a:t>
            </a:r>
            <a:r>
              <a:rPr lang="en-US" altLang="en-US" b="0" dirty="0">
                <a:ea typeface="MS PGothic" panose="020B0600070205080204" pitchFamily="34" charset="-128"/>
              </a:rPr>
              <a:t>Processors must ensure that products that contain food intolerance substances are properly labeled</a:t>
            </a:r>
          </a:p>
          <a:p>
            <a:pPr eaLnBrk="1" hangingPunct="1">
              <a:buFont typeface="Wingdings" panose="05000000000000000000" pitchFamily="2" charset="2"/>
              <a:buNone/>
            </a:pPr>
            <a:endParaRPr lang="en-US" altLang="en-US" sz="1200" dirty="0">
              <a:ea typeface="MS PGothic" panose="020B0600070205080204" pitchFamily="34" charset="-128"/>
            </a:endParaRPr>
          </a:p>
          <a:p>
            <a:pPr eaLnBrk="1" hangingPunct="1">
              <a:buFont typeface="Wingdings" panose="05000000000000000000" pitchFamily="2" charset="2"/>
              <a:buNone/>
            </a:pPr>
            <a:r>
              <a:rPr lang="en-US" altLang="en-US" sz="2400" dirty="0">
                <a:ea typeface="MS PGothic" panose="020B0600070205080204" pitchFamily="34" charset="-128"/>
              </a:rPr>
              <a:t>	</a:t>
            </a:r>
          </a:p>
          <a:p>
            <a:pPr eaLnBrk="1" hangingPunct="1">
              <a:buFont typeface="Wingdings" panose="05000000000000000000" pitchFamily="2" charset="2"/>
              <a:buNone/>
            </a:pPr>
            <a:endParaRPr lang="en-US" altLang="en-US" sz="2800" dirty="0">
              <a:ea typeface="MS PGothic" panose="020B0600070205080204" pitchFamily="34" charset="-128"/>
            </a:endParaRPr>
          </a:p>
          <a:p>
            <a:pPr eaLnBrk="1" hangingPunct="1">
              <a:buFont typeface="Wingdings" panose="05000000000000000000" pitchFamily="2" charset="2"/>
              <a:buChar char="o"/>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DFCDB2C6-1A1F-4014-87D8-7E07F3D825FB}"/>
              </a:ext>
            </a:extLst>
          </p:cNvPr>
          <p:cNvSpPr>
            <a:spLocks noGrp="1"/>
          </p:cNvSpPr>
          <p:nvPr>
            <p:ph type="sldNum" sz="quarter" idx="12"/>
          </p:nvPr>
        </p:nvSpPr>
        <p:spPr/>
        <p:txBody>
          <a:bodyPr/>
          <a:lstStyle/>
          <a:p>
            <a:fld id="{2D4FA31A-ABA5-4667-BACC-3489C0083671}" type="slidenum">
              <a:rPr lang="en-US" altLang="en-US" smtClean="0"/>
              <a:pPr/>
              <a:t>45</a:t>
            </a:fld>
            <a:endParaRPr lang="en-US" altLang="en-US" dirty="0"/>
          </a:p>
        </p:txBody>
      </p:sp>
      <p:pic>
        <p:nvPicPr>
          <p:cNvPr id="69637" name="Picture 1" descr="images-1.jpeg">
            <a:extLst>
              <a:ext uri="{FF2B5EF4-FFF2-40B4-BE49-F238E27FC236}">
                <a16:creationId xmlns:a16="http://schemas.microsoft.com/office/drawing/2014/main" id="{C2580DC7-ABF9-2594-8B73-A54BE8E7CF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3218" y="2120661"/>
            <a:ext cx="3862646"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22">
            <a:extLst>
              <a:ext uri="{FF2B5EF4-FFF2-40B4-BE49-F238E27FC236}">
                <a16:creationId xmlns:a16="http://schemas.microsoft.com/office/drawing/2014/main" id="{F43CEB5E-40E1-F4B8-C6E5-48ACFDF2A15B}"/>
              </a:ext>
            </a:extLst>
          </p:cNvPr>
          <p:cNvSpPr/>
          <p:nvPr/>
        </p:nvSpPr>
        <p:spPr bwMode="auto">
          <a:xfrm>
            <a:off x="6232341" y="1011312"/>
            <a:ext cx="2015014"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CHP19: 19 - 3</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9DFF8C3-15F2-9CDB-4388-A5A8C137430A}"/>
              </a:ext>
            </a:extLst>
          </p:cNvPr>
          <p:cNvSpPr>
            <a:spLocks noGrp="1"/>
          </p:cNvSpPr>
          <p:nvPr>
            <p:ph type="title"/>
          </p:nvPr>
        </p:nvSpPr>
        <p:spPr>
          <a:xfrm>
            <a:off x="1828800" y="0"/>
            <a:ext cx="8229600" cy="9144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55299" name="Rectangle 3">
            <a:extLst>
              <a:ext uri="{FF2B5EF4-FFF2-40B4-BE49-F238E27FC236}">
                <a16:creationId xmlns:a16="http://schemas.microsoft.com/office/drawing/2014/main" id="{96B367D9-9A75-4EFB-B78C-3C97156A292F}"/>
              </a:ext>
            </a:extLst>
          </p:cNvPr>
          <p:cNvSpPr>
            <a:spLocks noGrp="1" noChangeArrowheads="1"/>
          </p:cNvSpPr>
          <p:nvPr>
            <p:ph idx="1"/>
          </p:nvPr>
        </p:nvSpPr>
        <p:spPr>
          <a:xfrm>
            <a:off x="838200" y="1286539"/>
            <a:ext cx="9372600" cy="5571461"/>
          </a:xfrm>
        </p:spPr>
        <p:txBody>
          <a:bodyPr>
            <a:normAutofit lnSpcReduction="10000"/>
          </a:bodyPr>
          <a:lstStyle/>
          <a:p>
            <a:pPr eaLnBrk="1" hangingPunct="1">
              <a:lnSpc>
                <a:spcPct val="80000"/>
              </a:lnSpc>
              <a:buFont typeface="Wingdings" pitchFamily="2" charset="2"/>
              <a:buNone/>
              <a:defRPr/>
            </a:pPr>
            <a:r>
              <a:rPr lang="en-US" altLang="en-US" sz="2800" dirty="0">
                <a:solidFill>
                  <a:schemeClr val="tx2"/>
                </a:solidFill>
                <a:latin typeface="Comic Sans MS" panose="030F0902030302020204" pitchFamily="66" charset="0"/>
                <a:ea typeface="MS PGothic" panose="020B0600070205080204" pitchFamily="34" charset="-128"/>
              </a:rPr>
              <a:t>Metal Inclusion in finished products: </a:t>
            </a:r>
          </a:p>
          <a:p>
            <a:pPr eaLnBrk="1" hangingPunct="1">
              <a:lnSpc>
                <a:spcPct val="80000"/>
              </a:lnSpc>
              <a:buFont typeface="Wingdings" pitchFamily="2" charset="2"/>
              <a:buNone/>
              <a:defRPr/>
            </a:pPr>
            <a:r>
              <a:rPr lang="en-US" altLang="en-US" sz="2800" dirty="0">
                <a:solidFill>
                  <a:schemeClr val="tx2"/>
                </a:solidFill>
                <a:latin typeface="Comic Sans MS" panose="030F0902030302020204" pitchFamily="66" charset="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 </a:t>
            </a:r>
            <a:r>
              <a:rPr lang="en-US" altLang="en-US" sz="2800" b="0" dirty="0">
                <a:ea typeface="MS PGothic" panose="020B0600070205080204" pitchFamily="34" charset="-128"/>
              </a:rPr>
              <a:t>Undetected metal fragments in food can cause injury to consumers.</a:t>
            </a:r>
          </a:p>
          <a:p>
            <a:pPr eaLnBrk="1" hangingPunct="1">
              <a:lnSpc>
                <a:spcPct val="80000"/>
              </a:lnSpc>
              <a:buFont typeface="Wingdings" pitchFamily="2" charset="2"/>
              <a:buNone/>
              <a:defRPr/>
            </a:pPr>
            <a:endParaRPr lang="en-US" altLang="en-US" sz="2800" b="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Metal detection when it is likely that manufacturing could introduce metal fragments into the food or equipment checks to identify when metal fragments may have been introduced.</a:t>
            </a:r>
          </a:p>
          <a:p>
            <a:pPr eaLnBrk="1" hangingPunct="1">
              <a:lnSpc>
                <a:spcPct val="80000"/>
              </a:lnSpc>
              <a:buFont typeface="Wingdings" pitchFamily="2" charset="2"/>
              <a:buNone/>
              <a:defRPr/>
            </a:pPr>
            <a:endParaRPr lang="en-US" altLang="en-US" sz="2800" b="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either implement controls to detect metal fragments or identify when breakage of equipment may have introduced metal fragments into the food.  </a:t>
            </a:r>
            <a:endParaRPr lang="en-US" altLang="en-US" sz="280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p>
          <a:p>
            <a:pPr eaLnBrk="1" hangingPunct="1">
              <a:lnSpc>
                <a:spcPct val="80000"/>
              </a:lnSpc>
              <a:buFont typeface="Wingdings" pitchFamily="2" charset="2"/>
              <a:buNone/>
              <a:defRPr/>
            </a:pPr>
            <a:r>
              <a:rPr lang="en-US" altLang="en-US" sz="2800" dirty="0">
                <a:ea typeface="MS PGothic" panose="020B0600070205080204" pitchFamily="34" charset="-128"/>
              </a:rPr>
              <a:t>		</a:t>
            </a:r>
          </a:p>
          <a:p>
            <a:pPr marL="0" indent="0" eaLnBrk="1" hangingPunct="1">
              <a:lnSpc>
                <a:spcPct val="80000"/>
              </a:lnSpc>
              <a:buFont typeface="Arial" panose="020B0604020202020204" pitchFamily="34" charset="0"/>
              <a:buNone/>
              <a:defRPr/>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BC7B575A-7BD1-4728-90C7-E2B88ED3E3BA}"/>
              </a:ext>
            </a:extLst>
          </p:cNvPr>
          <p:cNvSpPr>
            <a:spLocks noGrp="1"/>
          </p:cNvSpPr>
          <p:nvPr>
            <p:ph type="sldNum" sz="quarter" idx="12"/>
          </p:nvPr>
        </p:nvSpPr>
        <p:spPr/>
        <p:txBody>
          <a:bodyPr/>
          <a:lstStyle/>
          <a:p>
            <a:fld id="{2D4FA31A-ABA5-4667-BACC-3489C0083671}" type="slidenum">
              <a:rPr lang="en-US" altLang="en-US" smtClean="0"/>
              <a:pPr/>
              <a:t>46</a:t>
            </a:fld>
            <a:endParaRPr lang="en-US" altLang="en-US" dirty="0"/>
          </a:p>
        </p:txBody>
      </p:sp>
      <p:pic>
        <p:nvPicPr>
          <p:cNvPr id="71684" name="Picture 4" descr="04-glass-26">
            <a:extLst>
              <a:ext uri="{FF2B5EF4-FFF2-40B4-BE49-F238E27FC236}">
                <a16:creationId xmlns:a16="http://schemas.microsoft.com/office/drawing/2014/main" id="{A0BD4A22-827D-AC64-BB58-12823F347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84"/>
          <a:stretch/>
        </p:blipFill>
        <p:spPr bwMode="auto">
          <a:xfrm>
            <a:off x="9243413" y="3273714"/>
            <a:ext cx="2891078" cy="199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2">
            <a:extLst>
              <a:ext uri="{FF2B5EF4-FFF2-40B4-BE49-F238E27FC236}">
                <a16:creationId xmlns:a16="http://schemas.microsoft.com/office/drawing/2014/main" id="{2FF5B28A-4FC8-37F4-E7AF-BFBC2513C5C4}"/>
              </a:ext>
            </a:extLst>
          </p:cNvPr>
          <p:cNvSpPr/>
          <p:nvPr/>
        </p:nvSpPr>
        <p:spPr bwMode="auto">
          <a:xfrm>
            <a:off x="7356184" y="777567"/>
            <a:ext cx="1752305"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CHP20: 385</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9DFF8C3-15F2-9CDB-4388-A5A8C137430A}"/>
              </a:ext>
            </a:extLst>
          </p:cNvPr>
          <p:cNvSpPr>
            <a:spLocks noGrp="1"/>
          </p:cNvSpPr>
          <p:nvPr>
            <p:ph type="title"/>
          </p:nvPr>
        </p:nvSpPr>
        <p:spPr>
          <a:xfrm>
            <a:off x="1828800" y="0"/>
            <a:ext cx="8229600" cy="914400"/>
          </a:xfrm>
        </p:spPr>
        <p:txBody>
          <a:bodyPr>
            <a:normAutofit/>
          </a:bodyPr>
          <a:lstStyle/>
          <a:p>
            <a:pPr algn="ctr" eaLnBrk="1" hangingPunct="1"/>
            <a:r>
              <a:rPr lang="en-US" altLang="en-US" dirty="0">
                <a:ea typeface="MS PGothic" panose="020B0600070205080204" pitchFamily="34" charset="-128"/>
              </a:rPr>
              <a:t>Process-Related Food Safety Hazards</a:t>
            </a:r>
            <a:endParaRPr lang="en-US" altLang="en-US" sz="2800" dirty="0">
              <a:ea typeface="MS PGothic" panose="020B0600070205080204" pitchFamily="34" charset="-128"/>
            </a:endParaRPr>
          </a:p>
        </p:txBody>
      </p:sp>
      <p:sp>
        <p:nvSpPr>
          <p:cNvPr id="55299" name="Rectangle 3">
            <a:extLst>
              <a:ext uri="{FF2B5EF4-FFF2-40B4-BE49-F238E27FC236}">
                <a16:creationId xmlns:a16="http://schemas.microsoft.com/office/drawing/2014/main" id="{96B367D9-9A75-4EFB-B78C-3C97156A292F}"/>
              </a:ext>
            </a:extLst>
          </p:cNvPr>
          <p:cNvSpPr>
            <a:spLocks noGrp="1" noChangeArrowheads="1"/>
          </p:cNvSpPr>
          <p:nvPr>
            <p:ph idx="1"/>
          </p:nvPr>
        </p:nvSpPr>
        <p:spPr>
          <a:xfrm>
            <a:off x="838200" y="914400"/>
            <a:ext cx="9372600" cy="5943600"/>
          </a:xfrm>
        </p:spPr>
        <p:txBody>
          <a:bodyPr>
            <a:normAutofit lnSpcReduction="10000"/>
          </a:bodyPr>
          <a:lstStyle/>
          <a:p>
            <a:pPr eaLnBrk="1" hangingPunct="1">
              <a:lnSpc>
                <a:spcPct val="80000"/>
              </a:lnSpc>
              <a:buFont typeface="Wingdings" pitchFamily="2" charset="2"/>
              <a:buNone/>
              <a:defRPr/>
            </a:pPr>
            <a:endParaRPr lang="en-US" altLang="en-US" sz="2800" dirty="0">
              <a:ea typeface="MS PGothic" panose="020B0600070205080204" pitchFamily="34" charset="-128"/>
            </a:endParaRPr>
          </a:p>
          <a:p>
            <a:pPr eaLnBrk="1" hangingPunct="1">
              <a:lnSpc>
                <a:spcPct val="80000"/>
              </a:lnSpc>
              <a:buFont typeface="Wingdings" pitchFamily="2" charset="2"/>
              <a:buNone/>
              <a:defRPr/>
            </a:pPr>
            <a:r>
              <a:rPr lang="en-US" altLang="en-US" sz="2800" dirty="0">
                <a:solidFill>
                  <a:schemeClr val="tx2"/>
                </a:solidFill>
                <a:latin typeface="Comic Sans MS" panose="030F0902030302020204" pitchFamily="66" charset="0"/>
                <a:ea typeface="MS PGothic" panose="020B0600070205080204" pitchFamily="34" charset="-128"/>
              </a:rPr>
              <a:t>Glass inclusion in finished products: </a:t>
            </a: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Hazard</a:t>
            </a:r>
            <a:r>
              <a:rPr lang="en-US" altLang="en-US" sz="2800" dirty="0">
                <a:ea typeface="MS PGothic" panose="020B0600070205080204" pitchFamily="34" charset="-128"/>
              </a:rPr>
              <a:t>: </a:t>
            </a:r>
            <a:r>
              <a:rPr lang="en-US" altLang="en-US" sz="2800" b="0" i="1" dirty="0">
                <a:ea typeface="MS PGothic" panose="020B0600070205080204" pitchFamily="34" charset="-128"/>
              </a:rPr>
              <a:t> </a:t>
            </a:r>
            <a:r>
              <a:rPr lang="en-US" altLang="en-US" sz="2800" b="0" dirty="0">
                <a:ea typeface="MS PGothic" panose="020B0600070205080204" pitchFamily="34" charset="-128"/>
              </a:rPr>
              <a:t>Undetected glass fragments in food can cause physical injury to consumers.</a:t>
            </a:r>
          </a:p>
          <a:p>
            <a:pPr eaLnBrk="1" hangingPunct="1">
              <a:lnSpc>
                <a:spcPct val="80000"/>
              </a:lnSpc>
              <a:buFont typeface="Wingdings" pitchFamily="2" charset="2"/>
              <a:buNone/>
              <a:defRPr/>
            </a:pPr>
            <a:endParaRPr lang="en-US" altLang="en-US" sz="2800" b="0" dirty="0">
              <a:ea typeface="MS PGothic" panose="020B0600070205080204" pitchFamily="34" charset="-128"/>
            </a:endParaRP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Controls</a:t>
            </a:r>
            <a:r>
              <a:rPr lang="en-US" altLang="en-US" sz="2800" dirty="0">
                <a:ea typeface="MS PGothic" panose="020B0600070205080204" pitchFamily="34" charset="-128"/>
              </a:rPr>
              <a:t>: </a:t>
            </a:r>
            <a:r>
              <a:rPr lang="en-US" altLang="en-US" sz="2800" b="0" dirty="0">
                <a:ea typeface="MS PGothic" panose="020B0600070205080204" pitchFamily="34" charset="-128"/>
              </a:rPr>
              <a:t>Glass containers are inspected and cleaned to prevent glass contaminating the food. Or work areas are inspected to identify when glass breakage has occurred.</a:t>
            </a:r>
          </a:p>
          <a:p>
            <a:pPr eaLnBrk="1" hangingPunct="1">
              <a:lnSpc>
                <a:spcPct val="80000"/>
              </a:lnSpc>
              <a:buFont typeface="Wingdings" pitchFamily="2" charset="2"/>
              <a:buNone/>
              <a:defRPr/>
            </a:pPr>
            <a:r>
              <a:rPr lang="en-US" altLang="en-US" sz="2800" b="0" dirty="0">
                <a:ea typeface="MS PGothic" panose="020B0600070205080204" pitchFamily="34" charset="-128"/>
              </a:rPr>
              <a:t> </a:t>
            </a:r>
          </a:p>
          <a:p>
            <a:pPr eaLnBrk="1" hangingPunct="1">
              <a:lnSpc>
                <a:spcPct val="80000"/>
              </a:lnSpc>
              <a:buFont typeface="Wingdings" pitchFamily="2" charset="2"/>
              <a:buNone/>
              <a:defRPr/>
            </a:pPr>
            <a:r>
              <a:rPr lang="en-US" altLang="en-US" sz="2800" dirty="0">
                <a:ea typeface="MS PGothic" panose="020B0600070205080204" pitchFamily="34" charset="-128"/>
              </a:rPr>
              <a:t>	</a:t>
            </a:r>
            <a:r>
              <a:rPr lang="en-US" altLang="en-US" sz="2800" u="sng" dirty="0">
                <a:ea typeface="MS PGothic" panose="020B0600070205080204" pitchFamily="34" charset="-128"/>
              </a:rPr>
              <a:t>HACCP Controls</a:t>
            </a:r>
            <a:r>
              <a:rPr lang="en-US" altLang="en-US" sz="2800" dirty="0">
                <a:ea typeface="MS PGothic" panose="020B0600070205080204" pitchFamily="34" charset="-128"/>
              </a:rPr>
              <a:t>: </a:t>
            </a:r>
            <a:r>
              <a:rPr lang="en-US" altLang="en-US" sz="2800" b="0" dirty="0">
                <a:ea typeface="MS PGothic" panose="020B0600070205080204" pitchFamily="34" charset="-128"/>
              </a:rPr>
              <a:t>Processors must inspect glass containers to detect breaking, cracking or other types of glass contamination to ensure that contaminated products are not sold. Or inspect the processing area around lines for broken glass to identify when contamination may have occurred. </a:t>
            </a:r>
            <a:r>
              <a:rPr lang="en-US" altLang="en-US" sz="2800" dirty="0">
                <a:highlight>
                  <a:srgbClr val="FFFF00"/>
                </a:highlight>
                <a:ea typeface="MS PGothic" panose="020B0600070205080204" pitchFamily="34" charset="-128"/>
              </a:rPr>
              <a:t>	</a:t>
            </a:r>
          </a:p>
          <a:p>
            <a:pPr eaLnBrk="1" hangingPunct="1">
              <a:lnSpc>
                <a:spcPct val="80000"/>
              </a:lnSpc>
              <a:buFont typeface="Wingdings" pitchFamily="2" charset="2"/>
              <a:buNone/>
              <a:defRPr/>
            </a:pPr>
            <a:r>
              <a:rPr lang="en-US" altLang="en-US" sz="2800" dirty="0">
                <a:ea typeface="MS PGothic" panose="020B0600070205080204" pitchFamily="34" charset="-128"/>
              </a:rPr>
              <a:t>		</a:t>
            </a:r>
          </a:p>
          <a:p>
            <a:pPr marL="0" indent="0" eaLnBrk="1" hangingPunct="1">
              <a:lnSpc>
                <a:spcPct val="80000"/>
              </a:lnSpc>
              <a:buFont typeface="Arial" panose="020B0604020202020204" pitchFamily="34" charset="0"/>
              <a:buNone/>
              <a:defRPr/>
            </a:pPr>
            <a:endParaRPr lang="en-US" altLang="en-US" sz="28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D770BDCE-2241-4539-A8D4-AFB17BCD95AF}"/>
              </a:ext>
            </a:extLst>
          </p:cNvPr>
          <p:cNvSpPr>
            <a:spLocks noGrp="1"/>
          </p:cNvSpPr>
          <p:nvPr>
            <p:ph type="sldNum" sz="quarter" idx="12"/>
          </p:nvPr>
        </p:nvSpPr>
        <p:spPr/>
        <p:txBody>
          <a:bodyPr/>
          <a:lstStyle/>
          <a:p>
            <a:fld id="{2D4FA31A-ABA5-4667-BACC-3489C0083671}" type="slidenum">
              <a:rPr lang="en-US" altLang="en-US" smtClean="0"/>
              <a:pPr/>
              <a:t>47</a:t>
            </a:fld>
            <a:endParaRPr lang="en-US" altLang="en-US" dirty="0"/>
          </a:p>
        </p:txBody>
      </p:sp>
      <p:pic>
        <p:nvPicPr>
          <p:cNvPr id="71684" name="Picture 4" descr="04-glass-26">
            <a:extLst>
              <a:ext uri="{FF2B5EF4-FFF2-40B4-BE49-F238E27FC236}">
                <a16:creationId xmlns:a16="http://schemas.microsoft.com/office/drawing/2014/main" id="{A0BD4A22-827D-AC64-BB58-12823F347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994"/>
          <a:stretch/>
        </p:blipFill>
        <p:spPr bwMode="auto">
          <a:xfrm>
            <a:off x="9753600" y="1219199"/>
            <a:ext cx="1828800" cy="28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22">
            <a:extLst>
              <a:ext uri="{FF2B5EF4-FFF2-40B4-BE49-F238E27FC236}">
                <a16:creationId xmlns:a16="http://schemas.microsoft.com/office/drawing/2014/main" id="{2FF5B28A-4FC8-37F4-E7AF-BFBC2513C5C4}"/>
              </a:ext>
            </a:extLst>
          </p:cNvPr>
          <p:cNvSpPr/>
          <p:nvPr/>
        </p:nvSpPr>
        <p:spPr bwMode="auto">
          <a:xfrm>
            <a:off x="7162800" y="961712"/>
            <a:ext cx="1741503"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CHP21: 395</a:t>
            </a:r>
            <a:endParaRPr lang="en-US" dirty="0"/>
          </a:p>
        </p:txBody>
      </p:sp>
    </p:spTree>
    <p:extLst>
      <p:ext uri="{BB962C8B-B14F-4D97-AF65-F5344CB8AC3E}">
        <p14:creationId xmlns:p14="http://schemas.microsoft.com/office/powerpoint/2010/main" val="940151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703E95-2654-476C-9085-2D07D80DC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521140"/>
            <a:ext cx="3326683" cy="4319463"/>
          </a:xfrm>
          <a:prstGeom prst="rect">
            <a:avLst/>
          </a:prstGeom>
        </p:spPr>
      </p:pic>
      <p:sp>
        <p:nvSpPr>
          <p:cNvPr id="57346" name="Rectangle 2">
            <a:extLst>
              <a:ext uri="{FF2B5EF4-FFF2-40B4-BE49-F238E27FC236}">
                <a16:creationId xmlns:a16="http://schemas.microsoft.com/office/drawing/2014/main" id="{7E936701-1E86-91D2-4156-EC4A90CD8B49}"/>
              </a:ext>
            </a:extLst>
          </p:cNvPr>
          <p:cNvSpPr>
            <a:spLocks noGrp="1"/>
          </p:cNvSpPr>
          <p:nvPr>
            <p:ph type="title"/>
          </p:nvPr>
        </p:nvSpPr>
        <p:spPr>
          <a:xfrm>
            <a:off x="1143000" y="230188"/>
            <a:ext cx="8915400" cy="1143000"/>
          </a:xfrm>
        </p:spPr>
        <p:txBody>
          <a:bodyPr/>
          <a:lstStyle/>
          <a:p>
            <a:pPr algn="l" eaLnBrk="1" hangingPunct="1"/>
            <a:r>
              <a:rPr lang="en-US" altLang="en-US" dirty="0">
                <a:ea typeface="MS PGothic" panose="020B0600070205080204" pitchFamily="34" charset="-128"/>
              </a:rPr>
              <a:t>Seafood Hazards &amp; Controls</a:t>
            </a:r>
          </a:p>
        </p:txBody>
      </p:sp>
      <p:sp>
        <p:nvSpPr>
          <p:cNvPr id="6" name="Slide Number Placeholder 5">
            <a:extLst>
              <a:ext uri="{FF2B5EF4-FFF2-40B4-BE49-F238E27FC236}">
                <a16:creationId xmlns:a16="http://schemas.microsoft.com/office/drawing/2014/main" id="{D28862CB-F400-4AAE-979D-E34B37B9C5B9}"/>
              </a:ext>
            </a:extLst>
          </p:cNvPr>
          <p:cNvSpPr>
            <a:spLocks noGrp="1"/>
          </p:cNvSpPr>
          <p:nvPr>
            <p:ph type="sldNum" sz="quarter" idx="12"/>
          </p:nvPr>
        </p:nvSpPr>
        <p:spPr/>
        <p:txBody>
          <a:bodyPr/>
          <a:lstStyle/>
          <a:p>
            <a:fld id="{2D4FA31A-ABA5-4667-BACC-3489C0083671}" type="slidenum">
              <a:rPr lang="en-US" altLang="en-US" smtClean="0"/>
              <a:pPr/>
              <a:t>48</a:t>
            </a:fld>
            <a:endParaRPr lang="en-US" altLang="en-US" dirty="0"/>
          </a:p>
        </p:txBody>
      </p:sp>
      <p:sp>
        <p:nvSpPr>
          <p:cNvPr id="57351" name="TextBox 4">
            <a:extLst>
              <a:ext uri="{FF2B5EF4-FFF2-40B4-BE49-F238E27FC236}">
                <a16:creationId xmlns:a16="http://schemas.microsoft.com/office/drawing/2014/main" id="{4956A995-EDA1-0A87-B498-0D06686029D6}"/>
              </a:ext>
            </a:extLst>
          </p:cNvPr>
          <p:cNvSpPr txBox="1">
            <a:spLocks noChangeArrowheads="1"/>
          </p:cNvSpPr>
          <p:nvPr/>
        </p:nvSpPr>
        <p:spPr bwMode="auto">
          <a:xfrm>
            <a:off x="8318544" y="5988556"/>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sp>
        <p:nvSpPr>
          <p:cNvPr id="9" name="TextBox 8">
            <a:extLst>
              <a:ext uri="{FF2B5EF4-FFF2-40B4-BE49-F238E27FC236}">
                <a16:creationId xmlns:a16="http://schemas.microsoft.com/office/drawing/2014/main" id="{DDA59202-3D3D-4EAA-B500-8F923E2B56EB}"/>
              </a:ext>
            </a:extLst>
          </p:cNvPr>
          <p:cNvSpPr txBox="1"/>
          <p:nvPr/>
        </p:nvSpPr>
        <p:spPr bwMode="auto">
          <a:xfrm>
            <a:off x="8318544" y="2743200"/>
            <a:ext cx="2422525" cy="557212"/>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sp>
        <p:nvSpPr>
          <p:cNvPr id="4" name="TextBox 3">
            <a:extLst>
              <a:ext uri="{FF2B5EF4-FFF2-40B4-BE49-F238E27FC236}">
                <a16:creationId xmlns:a16="http://schemas.microsoft.com/office/drawing/2014/main" id="{1C8FEE1D-618F-4945-8CFC-AC925D97264B}"/>
              </a:ext>
            </a:extLst>
          </p:cNvPr>
          <p:cNvSpPr txBox="1"/>
          <p:nvPr/>
        </p:nvSpPr>
        <p:spPr>
          <a:xfrm>
            <a:off x="1209675" y="1524000"/>
            <a:ext cx="6477000" cy="2062163"/>
          </a:xfrm>
          <a:prstGeom prst="rect">
            <a:avLst/>
          </a:prstGeom>
          <a:noFill/>
        </p:spPr>
        <p:txBody>
          <a:bodyPr>
            <a:spAutoFit/>
          </a:bodyPr>
          <a:lstStyle/>
          <a:p>
            <a:pPr>
              <a:defRPr/>
            </a:pPr>
            <a:r>
              <a:rPr lang="en-US" sz="3200" dirty="0">
                <a:latin typeface="+mn-lt"/>
              </a:rPr>
              <a:t>Each ‘potential’ seafood safety hazard and recommendations for respective control options are briefly explained in the FDA Guide:</a:t>
            </a:r>
          </a:p>
        </p:txBody>
      </p:sp>
      <p:sp>
        <p:nvSpPr>
          <p:cNvPr id="5" name="TextBox 4">
            <a:extLst>
              <a:ext uri="{FF2B5EF4-FFF2-40B4-BE49-F238E27FC236}">
                <a16:creationId xmlns:a16="http://schemas.microsoft.com/office/drawing/2014/main" id="{7B514B4B-9786-45D3-A61A-83ADFA157D0A}"/>
              </a:ext>
            </a:extLst>
          </p:cNvPr>
          <p:cNvSpPr txBox="1"/>
          <p:nvPr/>
        </p:nvSpPr>
        <p:spPr>
          <a:xfrm>
            <a:off x="1382713" y="3733800"/>
            <a:ext cx="6324600" cy="2677656"/>
          </a:xfrm>
          <a:prstGeom prst="rect">
            <a:avLst/>
          </a:prstGeom>
          <a:noFill/>
        </p:spPr>
        <p:txBody>
          <a:bodyPr>
            <a:spAutoFit/>
          </a:bodyPr>
          <a:lstStyle/>
          <a:p>
            <a:pPr marL="285750" indent="-285750">
              <a:buFont typeface="Wingdings" panose="05000000000000000000" pitchFamily="2" charset="2"/>
              <a:buChar char="§"/>
              <a:defRPr/>
            </a:pPr>
            <a:r>
              <a:rPr lang="en-US" sz="2800" dirty="0">
                <a:latin typeface="+mn-lt"/>
              </a:rPr>
              <a:t>How processors can determine which ‘potential’ hazards should be considered for their species and products. </a:t>
            </a:r>
            <a:br>
              <a:rPr lang="en-US" sz="2800" dirty="0">
                <a:latin typeface="+mn-lt"/>
              </a:rPr>
            </a:br>
            <a:endParaRPr lang="en-US" sz="2800" dirty="0">
              <a:latin typeface="+mn-lt"/>
            </a:endParaRPr>
          </a:p>
          <a:p>
            <a:pPr marL="285750" indent="-285750">
              <a:buFont typeface="Wingdings" panose="05000000000000000000" pitchFamily="2" charset="2"/>
              <a:buChar char="§"/>
              <a:defRPr/>
            </a:pPr>
            <a:r>
              <a:rPr lang="en-US" sz="2800" dirty="0">
                <a:latin typeface="+mn-lt"/>
              </a:rPr>
              <a:t>How the hazards and controls can vary for primary and secondary processors. </a:t>
            </a:r>
            <a:endParaRPr lang="en-US" sz="2800" strike="sngStrike" dirty="0">
              <a:latin typeface="+mn-lt"/>
            </a:endParaRPr>
          </a:p>
        </p:txBody>
      </p:sp>
      <p:sp>
        <p:nvSpPr>
          <p:cNvPr id="2" name="Rounded Rectangle 22">
            <a:extLst>
              <a:ext uri="{FF2B5EF4-FFF2-40B4-BE49-F238E27FC236}">
                <a16:creationId xmlns:a16="http://schemas.microsoft.com/office/drawing/2014/main" id="{C672F413-FBD3-7F10-0590-24581B8AA5FF}"/>
              </a:ext>
            </a:extLst>
          </p:cNvPr>
          <p:cNvSpPr/>
          <p:nvPr/>
        </p:nvSpPr>
        <p:spPr bwMode="auto">
          <a:xfrm>
            <a:off x="8406947" y="5990834"/>
            <a:ext cx="2336513"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extLst>
      <p:ext uri="{BB962C8B-B14F-4D97-AF65-F5344CB8AC3E}">
        <p14:creationId xmlns:p14="http://schemas.microsoft.com/office/powerpoint/2010/main" val="259357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5C565560-9408-494B-B8CB-D64545D813B1}"/>
              </a:ext>
            </a:extLst>
          </p:cNvPr>
          <p:cNvSpPr>
            <a:spLocks noGrp="1"/>
          </p:cNvSpPr>
          <p:nvPr>
            <p:ph type="title"/>
          </p:nvPr>
        </p:nvSpPr>
        <p:spPr>
          <a:xfrm>
            <a:off x="1143000" y="1167945"/>
            <a:ext cx="5791200" cy="1705619"/>
          </a:xfrm>
        </p:spPr>
        <p:txBody>
          <a:bodyPr>
            <a:noAutofit/>
          </a:bodyPr>
          <a:lstStyle/>
          <a:p>
            <a:pPr algn="l" eaLnBrk="1" hangingPunct="1">
              <a:defRPr/>
            </a:pPr>
            <a:r>
              <a:rPr lang="en-US" altLang="en-US" sz="2400" dirty="0">
                <a:ea typeface="MS PGothic" panose="020B0600070205080204" pitchFamily="34" charset="-128"/>
              </a:rPr>
              <a:t>In HACCP regulations processors are responsible for Hazard Controls, so it is important to understand the difference between primary and secondary processing </a:t>
            </a:r>
          </a:p>
        </p:txBody>
      </p:sp>
      <p:sp>
        <p:nvSpPr>
          <p:cNvPr id="25" name="Rectangle 3">
            <a:extLst>
              <a:ext uri="{FF2B5EF4-FFF2-40B4-BE49-F238E27FC236}">
                <a16:creationId xmlns:a16="http://schemas.microsoft.com/office/drawing/2014/main" id="{76A26ED0-AF47-45E7-ADE2-006268F8DFC3}"/>
              </a:ext>
            </a:extLst>
          </p:cNvPr>
          <p:cNvSpPr>
            <a:spLocks noGrp="1" noChangeArrowheads="1"/>
          </p:cNvSpPr>
          <p:nvPr>
            <p:ph idx="1"/>
          </p:nvPr>
        </p:nvSpPr>
        <p:spPr>
          <a:xfrm>
            <a:off x="3417893" y="5255839"/>
            <a:ext cx="4524375" cy="1314450"/>
          </a:xfrm>
        </p:spPr>
        <p:txBody>
          <a:bodyPr>
            <a:normAutofit lnSpcReduction="10000"/>
          </a:bodyPr>
          <a:lstStyle/>
          <a:p>
            <a:pPr algn="r" eaLnBrk="1" hangingPunct="1">
              <a:buFont typeface="Wingdings" panose="05000000000000000000" pitchFamily="2" charset="2"/>
              <a:buNone/>
            </a:pPr>
            <a:r>
              <a:rPr lang="en-US" altLang="en-US" sz="3000" b="1" dirty="0">
                <a:solidFill>
                  <a:srgbClr val="0070C0"/>
                </a:solidFill>
              </a:rPr>
              <a:t>Primary Processor:</a:t>
            </a:r>
            <a:r>
              <a:rPr lang="en-US" altLang="en-US" sz="3000" dirty="0">
                <a:solidFill>
                  <a:srgbClr val="0070C0"/>
                </a:solidFill>
              </a:rPr>
              <a:t> </a:t>
            </a:r>
            <a:r>
              <a:rPr lang="en-US" altLang="en-US" sz="3000" dirty="0"/>
              <a:t>first  receiver from the fisherman or fish farm</a:t>
            </a:r>
          </a:p>
        </p:txBody>
      </p:sp>
      <p:sp>
        <p:nvSpPr>
          <p:cNvPr id="6" name="Slide Number Placeholder 5">
            <a:extLst>
              <a:ext uri="{FF2B5EF4-FFF2-40B4-BE49-F238E27FC236}">
                <a16:creationId xmlns:a16="http://schemas.microsoft.com/office/drawing/2014/main" id="{6C31B8F1-3851-4607-8700-C61BE955F9C0}"/>
              </a:ext>
            </a:extLst>
          </p:cNvPr>
          <p:cNvSpPr>
            <a:spLocks noGrp="1"/>
          </p:cNvSpPr>
          <p:nvPr>
            <p:ph type="sldNum" sz="quarter" idx="12"/>
          </p:nvPr>
        </p:nvSpPr>
        <p:spPr/>
        <p:txBody>
          <a:bodyPr/>
          <a:lstStyle/>
          <a:p>
            <a:fld id="{2D4FA31A-ABA5-4667-BACC-3489C0083671}" type="slidenum">
              <a:rPr lang="en-US" altLang="en-US" smtClean="0"/>
              <a:pPr/>
              <a:t>49</a:t>
            </a:fld>
            <a:endParaRPr lang="en-US" altLang="en-US"/>
          </a:p>
        </p:txBody>
      </p:sp>
      <p:grpSp>
        <p:nvGrpSpPr>
          <p:cNvPr id="55301" name="Group 9">
            <a:extLst>
              <a:ext uri="{FF2B5EF4-FFF2-40B4-BE49-F238E27FC236}">
                <a16:creationId xmlns:a16="http://schemas.microsoft.com/office/drawing/2014/main" id="{B4030D71-8091-3F29-AE17-4EC533B4DE6B}"/>
              </a:ext>
            </a:extLst>
          </p:cNvPr>
          <p:cNvGrpSpPr>
            <a:grpSpLocks/>
          </p:cNvGrpSpPr>
          <p:nvPr/>
        </p:nvGrpSpPr>
        <p:grpSpPr bwMode="auto">
          <a:xfrm>
            <a:off x="1143000" y="147638"/>
            <a:ext cx="1657350" cy="777875"/>
            <a:chOff x="876300" y="152400"/>
            <a:chExt cx="1657350" cy="777812"/>
          </a:xfrm>
        </p:grpSpPr>
        <p:sp>
          <p:nvSpPr>
            <p:cNvPr id="5" name="Thought Bubble: Cloud 4">
              <a:extLst>
                <a:ext uri="{FF2B5EF4-FFF2-40B4-BE49-F238E27FC236}">
                  <a16:creationId xmlns:a16="http://schemas.microsoft.com/office/drawing/2014/main" id="{F2F12B46-6CA5-464D-B392-CDBA22B61023}"/>
                </a:ext>
              </a:extLst>
            </p:cNvPr>
            <p:cNvSpPr/>
            <p:nvPr/>
          </p:nvSpPr>
          <p:spPr>
            <a:xfrm>
              <a:off x="876300" y="152400"/>
              <a:ext cx="1657350" cy="777812"/>
            </a:xfrm>
            <a:prstGeom prst="cloudCallout">
              <a:avLst>
                <a:gd name="adj1" fmla="val 32113"/>
                <a:gd name="adj2" fmla="val 931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5" name="TextBox 8">
              <a:extLst>
                <a:ext uri="{FF2B5EF4-FFF2-40B4-BE49-F238E27FC236}">
                  <a16:creationId xmlns:a16="http://schemas.microsoft.com/office/drawing/2014/main" id="{40236DBF-B200-242C-8006-4EBBCD1FC5ED}"/>
                </a:ext>
              </a:extLst>
            </p:cNvPr>
            <p:cNvSpPr txBox="1">
              <a:spLocks noChangeArrowheads="1"/>
            </p:cNvSpPr>
            <p:nvPr/>
          </p:nvSpPr>
          <p:spPr bwMode="auto">
            <a:xfrm>
              <a:off x="1047750" y="248918"/>
              <a:ext cx="148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a:solidFill>
                    <a:schemeClr val="bg1"/>
                  </a:solidFill>
                  <a:latin typeface="Arial" panose="020B0604020202020204" pitchFamily="34" charset="0"/>
                </a:rPr>
                <a:t>NOTE</a:t>
              </a:r>
            </a:p>
          </p:txBody>
        </p:sp>
      </p:grpSp>
      <p:pic>
        <p:nvPicPr>
          <p:cNvPr id="4" name="Picture 3" descr="Table&#10;&#10;Description automatically generated">
            <a:extLst>
              <a:ext uri="{FF2B5EF4-FFF2-40B4-BE49-F238E27FC236}">
                <a16:creationId xmlns:a16="http://schemas.microsoft.com/office/drawing/2014/main" id="{181B481F-73E9-42F2-A671-95FF143CD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457" y="196524"/>
            <a:ext cx="4533032" cy="2409966"/>
          </a:xfrm>
          <a:prstGeom prst="rect">
            <a:avLst/>
          </a:prstGeom>
        </p:spPr>
      </p:pic>
      <p:sp>
        <p:nvSpPr>
          <p:cNvPr id="29" name="Rounded Rectangle 22">
            <a:extLst>
              <a:ext uri="{FF2B5EF4-FFF2-40B4-BE49-F238E27FC236}">
                <a16:creationId xmlns:a16="http://schemas.microsoft.com/office/drawing/2014/main" id="{8CDD4B04-5265-4B8F-AE97-64137CD10BF6}"/>
              </a:ext>
            </a:extLst>
          </p:cNvPr>
          <p:cNvSpPr/>
          <p:nvPr/>
        </p:nvSpPr>
        <p:spPr bwMode="auto">
          <a:xfrm>
            <a:off x="5416902" y="385777"/>
            <a:ext cx="1945595"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7: 125</a:t>
            </a:r>
          </a:p>
        </p:txBody>
      </p:sp>
      <p:sp>
        <p:nvSpPr>
          <p:cNvPr id="28" name="Rectangle 1">
            <a:extLst>
              <a:ext uri="{FF2B5EF4-FFF2-40B4-BE49-F238E27FC236}">
                <a16:creationId xmlns:a16="http://schemas.microsoft.com/office/drawing/2014/main" id="{83451E20-2054-4C0C-BF5C-81E4B2FEEE79}"/>
              </a:ext>
            </a:extLst>
          </p:cNvPr>
          <p:cNvSpPr>
            <a:spLocks noChangeArrowheads="1"/>
          </p:cNvSpPr>
          <p:nvPr/>
        </p:nvSpPr>
        <p:spPr bwMode="auto">
          <a:xfrm>
            <a:off x="7571676" y="5162550"/>
            <a:ext cx="43418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buFont typeface="Wingdings" panose="05000000000000000000" pitchFamily="2" charset="2"/>
              <a:buNone/>
            </a:pPr>
            <a:r>
              <a:rPr lang="en-US" altLang="en-US" sz="3000" b="1" dirty="0">
                <a:solidFill>
                  <a:schemeClr val="accent2">
                    <a:lumMod val="75000"/>
                  </a:schemeClr>
                </a:solidFill>
                <a:latin typeface="+mn-lt"/>
              </a:rPr>
              <a:t>Secondary Processor: </a:t>
            </a:r>
            <a:r>
              <a:rPr lang="en-US" altLang="en-US" sz="3000" dirty="0">
                <a:latin typeface="+mn-lt"/>
              </a:rPr>
              <a:t>receives products from other processors</a:t>
            </a:r>
          </a:p>
        </p:txBody>
      </p:sp>
      <p:grpSp>
        <p:nvGrpSpPr>
          <p:cNvPr id="30" name="Group 29">
            <a:extLst>
              <a:ext uri="{FF2B5EF4-FFF2-40B4-BE49-F238E27FC236}">
                <a16:creationId xmlns:a16="http://schemas.microsoft.com/office/drawing/2014/main" id="{08467A6E-0ABA-40E6-9054-5BE71D32A1E5}"/>
              </a:ext>
            </a:extLst>
          </p:cNvPr>
          <p:cNvGrpSpPr/>
          <p:nvPr/>
        </p:nvGrpSpPr>
        <p:grpSpPr>
          <a:xfrm>
            <a:off x="766069" y="2905312"/>
            <a:ext cx="10926693" cy="3611856"/>
            <a:chOff x="198507" y="2905312"/>
            <a:chExt cx="10926693" cy="3611856"/>
          </a:xfrm>
        </p:grpSpPr>
        <p:grpSp>
          <p:nvGrpSpPr>
            <p:cNvPr id="31" name="Group 30">
              <a:extLst>
                <a:ext uri="{FF2B5EF4-FFF2-40B4-BE49-F238E27FC236}">
                  <a16:creationId xmlns:a16="http://schemas.microsoft.com/office/drawing/2014/main" id="{A733EE0A-2E0D-4C90-A591-311C476ECFA5}"/>
                </a:ext>
              </a:extLst>
            </p:cNvPr>
            <p:cNvGrpSpPr/>
            <p:nvPr/>
          </p:nvGrpSpPr>
          <p:grpSpPr>
            <a:xfrm>
              <a:off x="541341" y="2905312"/>
              <a:ext cx="10583859" cy="3114488"/>
              <a:chOff x="160341" y="2636234"/>
              <a:chExt cx="11498259" cy="3383566"/>
            </a:xfrm>
          </p:grpSpPr>
          <p:pic>
            <p:nvPicPr>
              <p:cNvPr id="35" name="Picture 1">
                <a:extLst>
                  <a:ext uri="{FF2B5EF4-FFF2-40B4-BE49-F238E27FC236}">
                    <a16:creationId xmlns:a16="http://schemas.microsoft.com/office/drawing/2014/main" id="{809C01AF-5C65-494B-8A2F-B707018F63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250" y="3032500"/>
                <a:ext cx="20383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ight Arrow 11">
                <a:extLst>
                  <a:ext uri="{FF2B5EF4-FFF2-40B4-BE49-F238E27FC236}">
                    <a16:creationId xmlns:a16="http://schemas.microsoft.com/office/drawing/2014/main" id="{281B1E0A-2FF9-4D0E-82F5-2721D27525C9}"/>
                  </a:ext>
                </a:extLst>
              </p:cNvPr>
              <p:cNvSpPr/>
              <p:nvPr/>
            </p:nvSpPr>
            <p:spPr bwMode="auto">
              <a:xfrm>
                <a:off x="7747595" y="3777854"/>
                <a:ext cx="1647230"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 name="Picture 1">
                <a:extLst>
                  <a:ext uri="{FF2B5EF4-FFF2-40B4-BE49-F238E27FC236}">
                    <a16:creationId xmlns:a16="http://schemas.microsoft.com/office/drawing/2014/main" id="{6B30BFE4-1E92-4D15-BAB2-3DC145C4CC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249" y="4100513"/>
                <a:ext cx="2357438"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a:extLst>
                  <a:ext uri="{FF2B5EF4-FFF2-40B4-BE49-F238E27FC236}">
                    <a16:creationId xmlns:a16="http://schemas.microsoft.com/office/drawing/2014/main" id="{D7A234B3-0A4B-4678-BC56-73709233D1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1282" y="2971205"/>
                <a:ext cx="22463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A picture containing text, wire, cage&#10;&#10;Description automatically generated">
                <a:extLst>
                  <a:ext uri="{FF2B5EF4-FFF2-40B4-BE49-F238E27FC236}">
                    <a16:creationId xmlns:a16="http://schemas.microsoft.com/office/drawing/2014/main" id="{0B47E4C4-EB6E-46D2-B77A-951F791B0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41" y="2636234"/>
                <a:ext cx="2483644" cy="1395223"/>
              </a:xfrm>
              <a:prstGeom prst="rect">
                <a:avLst/>
              </a:prstGeom>
            </p:spPr>
          </p:pic>
          <p:sp>
            <p:nvSpPr>
              <p:cNvPr id="41" name="Right Arrow 11">
                <a:extLst>
                  <a:ext uri="{FF2B5EF4-FFF2-40B4-BE49-F238E27FC236}">
                    <a16:creationId xmlns:a16="http://schemas.microsoft.com/office/drawing/2014/main" id="{0B2F84BF-207D-48F6-9AD0-D2DD1E6AB286}"/>
                  </a:ext>
                </a:extLst>
              </p:cNvPr>
              <p:cNvSpPr/>
              <p:nvPr/>
            </p:nvSpPr>
            <p:spPr bwMode="auto">
              <a:xfrm>
                <a:off x="2983112" y="3777854"/>
                <a:ext cx="2292744" cy="8382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2" name="Straight Connector 41">
                <a:extLst>
                  <a:ext uri="{FF2B5EF4-FFF2-40B4-BE49-F238E27FC236}">
                    <a16:creationId xmlns:a16="http://schemas.microsoft.com/office/drawing/2014/main" id="{D77EB5A5-2E6F-4AAE-A9AA-1EC20ECE9530}"/>
                  </a:ext>
                </a:extLst>
              </p:cNvPr>
              <p:cNvCxnSpPr>
                <a:cxnSpLocks/>
              </p:cNvCxnSpPr>
              <p:nvPr/>
            </p:nvCxnSpPr>
            <p:spPr>
              <a:xfrm flipV="1">
                <a:off x="2643985" y="4196954"/>
                <a:ext cx="556415" cy="482203"/>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21819A-56D4-494B-9B90-A6A182FDF5DC}"/>
                  </a:ext>
                </a:extLst>
              </p:cNvPr>
              <p:cNvCxnSpPr>
                <a:cxnSpLocks/>
              </p:cNvCxnSpPr>
              <p:nvPr/>
            </p:nvCxnSpPr>
            <p:spPr>
              <a:xfrm>
                <a:off x="2643985" y="3688557"/>
                <a:ext cx="556415" cy="508397"/>
              </a:xfrm>
              <a:prstGeom prst="line">
                <a:avLst/>
              </a:prstGeom>
              <a:ln w="2540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2BC2241-1BAB-48BE-8058-3BB6B9672C21}"/>
                  </a:ext>
                </a:extLst>
              </p:cNvPr>
              <p:cNvSpPr/>
              <p:nvPr/>
            </p:nvSpPr>
            <p:spPr>
              <a:xfrm>
                <a:off x="5684044" y="3459957"/>
                <a:ext cx="685800" cy="381000"/>
              </a:xfrm>
              <a:prstGeom prst="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Seafood</a:t>
                </a:r>
                <a:endParaRPr lang="en-US" sz="1000" dirty="0"/>
              </a:p>
            </p:txBody>
          </p:sp>
          <p:sp>
            <p:nvSpPr>
              <p:cNvPr id="45" name="Rectangle 44">
                <a:extLst>
                  <a:ext uri="{FF2B5EF4-FFF2-40B4-BE49-F238E27FC236}">
                    <a16:creationId xmlns:a16="http://schemas.microsoft.com/office/drawing/2014/main" id="{6AC87CBD-17D9-43A2-866C-D2DAC7EE51B4}"/>
                  </a:ext>
                </a:extLst>
              </p:cNvPr>
              <p:cNvSpPr/>
              <p:nvPr/>
            </p:nvSpPr>
            <p:spPr>
              <a:xfrm>
                <a:off x="10896600" y="3504570"/>
                <a:ext cx="685800" cy="3810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Seafood</a:t>
                </a:r>
                <a:endParaRPr lang="en-US" sz="900" dirty="0"/>
              </a:p>
            </p:txBody>
          </p:sp>
        </p:grpSp>
        <p:sp>
          <p:nvSpPr>
            <p:cNvPr id="32" name="TextBox 10">
              <a:extLst>
                <a:ext uri="{FF2B5EF4-FFF2-40B4-BE49-F238E27FC236}">
                  <a16:creationId xmlns:a16="http://schemas.microsoft.com/office/drawing/2014/main" id="{3BDA09B1-3E14-4AEA-868F-EA55913E2267}"/>
                </a:ext>
              </a:extLst>
            </p:cNvPr>
            <p:cNvSpPr txBox="1">
              <a:spLocks noChangeArrowheads="1"/>
            </p:cNvSpPr>
            <p:nvPr/>
          </p:nvSpPr>
          <p:spPr bwMode="auto">
            <a:xfrm>
              <a:off x="198507" y="6055503"/>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400" dirty="0">
                  <a:solidFill>
                    <a:srgbClr val="0070C0"/>
                  </a:solidFill>
                  <a:latin typeface="Arial" panose="020B0604020202020204" pitchFamily="34" charset="0"/>
                </a:rPr>
                <a:t>FARMED</a:t>
              </a:r>
            </a:p>
          </p:txBody>
        </p:sp>
        <p:sp>
          <p:nvSpPr>
            <p:cNvPr id="34" name="TextBox 43">
              <a:extLst>
                <a:ext uri="{FF2B5EF4-FFF2-40B4-BE49-F238E27FC236}">
                  <a16:creationId xmlns:a16="http://schemas.microsoft.com/office/drawing/2014/main" id="{169327DF-E6FD-4F41-BBB4-52DCF2C7E3E1}"/>
                </a:ext>
              </a:extLst>
            </p:cNvPr>
            <p:cNvSpPr txBox="1">
              <a:spLocks noChangeArrowheads="1"/>
            </p:cNvSpPr>
            <p:nvPr/>
          </p:nvSpPr>
          <p:spPr bwMode="auto">
            <a:xfrm>
              <a:off x="320614" y="4100338"/>
              <a:ext cx="102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dirty="0">
                  <a:solidFill>
                    <a:srgbClr val="0070C0"/>
                  </a:solidFill>
                  <a:latin typeface="Arial" panose="020B0604020202020204" pitchFamily="34" charset="0"/>
                </a:rPr>
                <a:t>WILD</a:t>
              </a:r>
            </a:p>
          </p:txBody>
        </p:sp>
      </p:grpSp>
    </p:spTree>
    <p:extLst>
      <p:ext uri="{BB962C8B-B14F-4D97-AF65-F5344CB8AC3E}">
        <p14:creationId xmlns:p14="http://schemas.microsoft.com/office/powerpoint/2010/main" val="385160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7B9438F-F8EC-4859-B44E-7960DA800816}"/>
              </a:ext>
            </a:extLst>
          </p:cNvPr>
          <p:cNvSpPr>
            <a:spLocks noGrp="1" noChangeArrowheads="1"/>
          </p:cNvSpPr>
          <p:nvPr>
            <p:ph type="title"/>
          </p:nvPr>
        </p:nvSpPr>
        <p:spPr>
          <a:xfrm>
            <a:off x="2898775" y="392113"/>
            <a:ext cx="6886575" cy="838200"/>
          </a:xfrm>
        </p:spPr>
        <p:txBody>
          <a:bodyPr/>
          <a:lstStyle/>
          <a:p>
            <a:pPr algn="ctr" eaLnBrk="1" hangingPunct="1">
              <a:defRPr/>
            </a:pPr>
            <a:r>
              <a:rPr lang="en-US" altLang="en-US" sz="4400" dirty="0">
                <a:latin typeface="+mn-lt"/>
                <a:cs typeface="Arial" panose="020B0604020202020204" pitchFamily="34" charset="0"/>
              </a:rPr>
              <a:t> SHA Training Materials</a:t>
            </a:r>
          </a:p>
        </p:txBody>
      </p:sp>
      <p:sp>
        <p:nvSpPr>
          <p:cNvPr id="28683" name="Slide Number Placeholder 2">
            <a:extLst>
              <a:ext uri="{FF2B5EF4-FFF2-40B4-BE49-F238E27FC236}">
                <a16:creationId xmlns:a16="http://schemas.microsoft.com/office/drawing/2014/main" id="{E492337F-6BDE-4E96-BD45-4273F6AC377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2C395E"/>
                </a:solidFill>
              </a:rPr>
              <a:t>5</a:t>
            </a:r>
          </a:p>
        </p:txBody>
      </p:sp>
      <p:pic>
        <p:nvPicPr>
          <p:cNvPr id="28675" name="Picture 1">
            <a:extLst>
              <a:ext uri="{FF2B5EF4-FFF2-40B4-BE49-F238E27FC236}">
                <a16:creationId xmlns:a16="http://schemas.microsoft.com/office/drawing/2014/main" id="{F6E4E6AB-ABE0-448D-8972-6FC61E8F9D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333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1">
            <a:extLst>
              <a:ext uri="{FF2B5EF4-FFF2-40B4-BE49-F238E27FC236}">
                <a16:creationId xmlns:a16="http://schemas.microsoft.com/office/drawing/2014/main" id="{B547A7B4-7C18-4B3B-BBDF-2EF61DE068CE}"/>
              </a:ext>
            </a:extLst>
          </p:cNvPr>
          <p:cNvGrpSpPr>
            <a:grpSpLocks/>
          </p:cNvGrpSpPr>
          <p:nvPr/>
        </p:nvGrpSpPr>
        <p:grpSpPr bwMode="auto">
          <a:xfrm>
            <a:off x="2355850" y="1741488"/>
            <a:ext cx="3594100" cy="4911725"/>
            <a:chOff x="2355160" y="1741130"/>
            <a:chExt cx="3594469" cy="4911351"/>
          </a:xfrm>
        </p:grpSpPr>
        <p:pic>
          <p:nvPicPr>
            <p:cNvPr id="28689" name="Picture 2">
              <a:extLst>
                <a:ext uri="{FF2B5EF4-FFF2-40B4-BE49-F238E27FC236}">
                  <a16:creationId xmlns:a16="http://schemas.microsoft.com/office/drawing/2014/main" id="{135FB34D-C446-4DA0-BFE9-36CBF14EE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5313">
              <a:off x="2355160" y="1741130"/>
              <a:ext cx="3349625" cy="42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Box 11">
              <a:extLst>
                <a:ext uri="{FF2B5EF4-FFF2-40B4-BE49-F238E27FC236}">
                  <a16:creationId xmlns:a16="http://schemas.microsoft.com/office/drawing/2014/main" id="{BB030F35-96F3-487A-A671-22D00B4DC21B}"/>
                </a:ext>
              </a:extLst>
            </p:cNvPr>
            <p:cNvSpPr txBox="1">
              <a:spLocks noChangeArrowheads="1"/>
            </p:cNvSpPr>
            <p:nvPr/>
          </p:nvSpPr>
          <p:spPr bwMode="auto">
            <a:xfrm rot="-305313">
              <a:off x="2752280" y="6100384"/>
              <a:ext cx="2498990" cy="5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0000CC"/>
                  </a:solidFill>
                  <a:latin typeface="Arial" panose="020B0604020202020204" pitchFamily="34" charset="0"/>
                </a:rPr>
                <a:t>BLUE BOOK</a:t>
              </a:r>
            </a:p>
          </p:txBody>
        </p:sp>
        <p:grpSp>
          <p:nvGrpSpPr>
            <p:cNvPr id="28691" name="Group 5">
              <a:extLst>
                <a:ext uri="{FF2B5EF4-FFF2-40B4-BE49-F238E27FC236}">
                  <a16:creationId xmlns:a16="http://schemas.microsoft.com/office/drawing/2014/main" id="{274F6647-E553-4035-8627-A802752D0AFE}"/>
                </a:ext>
              </a:extLst>
            </p:cNvPr>
            <p:cNvGrpSpPr>
              <a:grpSpLocks/>
            </p:cNvGrpSpPr>
            <p:nvPr/>
          </p:nvGrpSpPr>
          <p:grpSpPr bwMode="auto">
            <a:xfrm rot="-270466">
              <a:off x="5068567" y="5998368"/>
              <a:ext cx="881062" cy="525463"/>
              <a:chOff x="8496300" y="4234187"/>
              <a:chExt cx="762000" cy="490213"/>
            </a:xfrm>
          </p:grpSpPr>
          <p:sp>
            <p:nvSpPr>
              <p:cNvPr id="13" name="Rectangle: Rounded Corners 12">
                <a:extLst>
                  <a:ext uri="{FF2B5EF4-FFF2-40B4-BE49-F238E27FC236}">
                    <a16:creationId xmlns:a16="http://schemas.microsoft.com/office/drawing/2014/main" id="{21FC488F-03A0-4D4E-B92B-2D24776C087F}"/>
                  </a:ext>
                </a:extLst>
              </p:cNvPr>
              <p:cNvSpPr/>
              <p:nvPr/>
            </p:nvSpPr>
            <p:spPr>
              <a:xfrm>
                <a:off x="8519497" y="4250775"/>
                <a:ext cx="685184" cy="4575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93" name="TextBox 2">
                <a:extLst>
                  <a:ext uri="{FF2B5EF4-FFF2-40B4-BE49-F238E27FC236}">
                    <a16:creationId xmlns:a16="http://schemas.microsoft.com/office/drawing/2014/main" id="{AF9F7FB9-03C1-4469-B47A-5FD2D3AC53F1}"/>
                  </a:ext>
                </a:extLst>
              </p:cNvPr>
              <p:cNvSpPr txBox="1">
                <a:spLocks noChangeArrowheads="1"/>
              </p:cNvSpPr>
              <p:nvPr/>
            </p:nvSpPr>
            <p:spPr bwMode="auto">
              <a:xfrm>
                <a:off x="8496300" y="4234187"/>
                <a:ext cx="762000"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endParaRPr lang="en-US" altLang="en-US" sz="2800" b="0" dirty="0">
                  <a:solidFill>
                    <a:schemeClr val="bg1"/>
                  </a:solidFill>
                  <a:latin typeface="Arial" panose="020B0604020202020204" pitchFamily="34" charset="0"/>
                </a:endParaRPr>
              </a:p>
            </p:txBody>
          </p:sp>
        </p:grpSp>
      </p:grpSp>
      <p:grpSp>
        <p:nvGrpSpPr>
          <p:cNvPr id="28677" name="Group 2">
            <a:extLst>
              <a:ext uri="{FF2B5EF4-FFF2-40B4-BE49-F238E27FC236}">
                <a16:creationId xmlns:a16="http://schemas.microsoft.com/office/drawing/2014/main" id="{ACD66360-0999-4C84-895B-4F78E16A95ED}"/>
              </a:ext>
            </a:extLst>
          </p:cNvPr>
          <p:cNvGrpSpPr>
            <a:grpSpLocks/>
          </p:cNvGrpSpPr>
          <p:nvPr/>
        </p:nvGrpSpPr>
        <p:grpSpPr bwMode="auto">
          <a:xfrm>
            <a:off x="6864350" y="1692275"/>
            <a:ext cx="3675063" cy="4846734"/>
            <a:chOff x="6864060" y="1692275"/>
            <a:chExt cx="3675353" cy="4846189"/>
          </a:xfrm>
        </p:grpSpPr>
        <p:pic>
          <p:nvPicPr>
            <p:cNvPr id="28684" name="Picture 6">
              <a:extLst>
                <a:ext uri="{FF2B5EF4-FFF2-40B4-BE49-F238E27FC236}">
                  <a16:creationId xmlns:a16="http://schemas.microsoft.com/office/drawing/2014/main" id="{1608FDF2-C6F5-4670-9F1C-2E722A4DD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449">
              <a:off x="7085013" y="1692275"/>
              <a:ext cx="3454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4">
              <a:extLst>
                <a:ext uri="{FF2B5EF4-FFF2-40B4-BE49-F238E27FC236}">
                  <a16:creationId xmlns:a16="http://schemas.microsoft.com/office/drawing/2014/main" id="{349725F8-5538-4100-AB79-BE264526EE28}"/>
                </a:ext>
              </a:extLst>
            </p:cNvPr>
            <p:cNvSpPr txBox="1">
              <a:spLocks noChangeArrowheads="1"/>
            </p:cNvSpPr>
            <p:nvPr/>
          </p:nvSpPr>
          <p:spPr bwMode="auto">
            <a:xfrm rot="190449">
              <a:off x="6864060" y="5981252"/>
              <a:ext cx="26257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grpSp>
      <p:pic>
        <p:nvPicPr>
          <p:cNvPr id="28678" name="Picture 2">
            <a:extLst>
              <a:ext uri="{FF2B5EF4-FFF2-40B4-BE49-F238E27FC236}">
                <a16:creationId xmlns:a16="http://schemas.microsoft.com/office/drawing/2014/main" id="{63B4BF66-9C5D-4F3C-894F-C3D19875C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3551">
            <a:off x="2359025" y="1738313"/>
            <a:ext cx="33845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BBCA267-AC97-4C24-8A60-58989FF0CDF1}"/>
              </a:ext>
            </a:extLst>
          </p:cNvPr>
          <p:cNvSpPr txBox="1"/>
          <p:nvPr/>
        </p:nvSpPr>
        <p:spPr bwMode="auto">
          <a:xfrm rot="21294687">
            <a:off x="2433638" y="3011488"/>
            <a:ext cx="3136900" cy="550862"/>
          </a:xfrm>
          <a:prstGeom prst="rect">
            <a:avLst/>
          </a:prstGeom>
          <a:solidFill>
            <a:schemeClr val="bg1">
              <a:lumMod val="95000"/>
            </a:schemeClr>
          </a:solidFill>
        </p:spPr>
        <p:txBody>
          <a:bodyPr>
            <a:spAutoFit/>
          </a:bodyPr>
          <a:lstStyle/>
          <a:p>
            <a:pPr algn="ctr">
              <a:defRPr/>
            </a:pPr>
            <a:r>
              <a:rPr lang="en-US" sz="2800" b="1" dirty="0">
                <a:solidFill>
                  <a:schemeClr val="tx2">
                    <a:lumMod val="75000"/>
                  </a:schemeClr>
                </a:solidFill>
              </a:rPr>
              <a:t>SHA Curriculum</a:t>
            </a:r>
          </a:p>
        </p:txBody>
      </p:sp>
      <p:pic>
        <p:nvPicPr>
          <p:cNvPr id="28680" name="Picture 4">
            <a:extLst>
              <a:ext uri="{FF2B5EF4-FFF2-40B4-BE49-F238E27FC236}">
                <a16:creationId xmlns:a16="http://schemas.microsoft.com/office/drawing/2014/main" id="{7F8E6E21-8346-45E3-BDE8-426FD7408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5150">
            <a:off x="7065963" y="1598613"/>
            <a:ext cx="3532187"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E2629CCE-DA29-47EC-A535-349C7A194F2F}"/>
              </a:ext>
            </a:extLst>
          </p:cNvPr>
          <p:cNvSpPr txBox="1"/>
          <p:nvPr/>
        </p:nvSpPr>
        <p:spPr bwMode="auto">
          <a:xfrm rot="190449">
            <a:off x="7620000" y="2940050"/>
            <a:ext cx="2422525" cy="557213"/>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sp>
        <p:nvSpPr>
          <p:cNvPr id="22" name="Rounded Rectangle 22">
            <a:extLst>
              <a:ext uri="{FF2B5EF4-FFF2-40B4-BE49-F238E27FC236}">
                <a16:creationId xmlns:a16="http://schemas.microsoft.com/office/drawing/2014/main" id="{FF0AC948-6EB3-4BC2-B70C-3CA9487D077A}"/>
              </a:ext>
            </a:extLst>
          </p:cNvPr>
          <p:cNvSpPr/>
          <p:nvPr/>
        </p:nvSpPr>
        <p:spPr bwMode="auto">
          <a:xfrm rot="240000">
            <a:off x="9322713" y="6094533"/>
            <a:ext cx="814552"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24" name="Rounded Rectangle 22">
            <a:extLst>
              <a:ext uri="{FF2B5EF4-FFF2-40B4-BE49-F238E27FC236}">
                <a16:creationId xmlns:a16="http://schemas.microsoft.com/office/drawing/2014/main" id="{8A63BCC7-C257-469C-BC10-2FEE4EEB1BE4}"/>
              </a:ext>
            </a:extLst>
          </p:cNvPr>
          <p:cNvSpPr/>
          <p:nvPr/>
        </p:nvSpPr>
        <p:spPr bwMode="auto">
          <a:xfrm rot="203353">
            <a:off x="6920118" y="6000127"/>
            <a:ext cx="2336513"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grpSp>
        <p:nvGrpSpPr>
          <p:cNvPr id="25" name="Group 5">
            <a:extLst>
              <a:ext uri="{FF2B5EF4-FFF2-40B4-BE49-F238E27FC236}">
                <a16:creationId xmlns:a16="http://schemas.microsoft.com/office/drawing/2014/main" id="{95003EF5-C31B-494D-AF19-1CAE2E3D5A7E}"/>
              </a:ext>
            </a:extLst>
          </p:cNvPr>
          <p:cNvGrpSpPr>
            <a:grpSpLocks/>
          </p:cNvGrpSpPr>
          <p:nvPr/>
        </p:nvGrpSpPr>
        <p:grpSpPr bwMode="auto">
          <a:xfrm rot="21318069">
            <a:off x="2408431" y="6134655"/>
            <a:ext cx="2778223" cy="525587"/>
            <a:chOff x="8496300" y="4234071"/>
            <a:chExt cx="762000" cy="490329"/>
          </a:xfrm>
        </p:grpSpPr>
        <p:sp>
          <p:nvSpPr>
            <p:cNvPr id="26" name="Rectangle: Rounded Corners 25">
              <a:extLst>
                <a:ext uri="{FF2B5EF4-FFF2-40B4-BE49-F238E27FC236}">
                  <a16:creationId xmlns:a16="http://schemas.microsoft.com/office/drawing/2014/main" id="{1C4164C8-5B94-4587-A008-FC680EEC7C49}"/>
                </a:ext>
              </a:extLst>
            </p:cNvPr>
            <p:cNvSpPr/>
            <p:nvPr/>
          </p:nvSpPr>
          <p:spPr>
            <a:xfrm>
              <a:off x="8534743"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2">
              <a:extLst>
                <a:ext uri="{FF2B5EF4-FFF2-40B4-BE49-F238E27FC236}">
                  <a16:creationId xmlns:a16="http://schemas.microsoft.com/office/drawing/2014/main" id="{B7B0193A-4A80-4125-A402-25CB27018589}"/>
                </a:ext>
              </a:extLst>
            </p:cNvPr>
            <p:cNvSpPr txBox="1">
              <a:spLocks noChangeArrowheads="1"/>
            </p:cNvSpPr>
            <p:nvPr/>
          </p:nvSpPr>
          <p:spPr bwMode="auto">
            <a:xfrm>
              <a:off x="8496300" y="4234071"/>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chemeClr val="bg1"/>
                  </a:solidFill>
                  <a:latin typeface="Arial"/>
                  <a:ea typeface="MS PGothic"/>
                  <a:cs typeface="Arial"/>
                </a:rPr>
                <a:t>BLUE BOOK</a:t>
              </a:r>
              <a:endParaRPr lang="en-US" altLang="en-US" sz="2800" dirty="0">
                <a:solidFill>
                  <a:schemeClr val="bg1"/>
                </a:solidFill>
                <a:latin typeface="Arial" panose="020B0604020202020204" pitchFamily="34"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7637-4CB5-44C2-9FAE-84EF21616492}"/>
              </a:ext>
            </a:extLst>
          </p:cNvPr>
          <p:cNvSpPr>
            <a:spLocks noGrp="1"/>
          </p:cNvSpPr>
          <p:nvPr>
            <p:ph type="title"/>
          </p:nvPr>
        </p:nvSpPr>
        <p:spPr/>
        <p:txBody>
          <a:bodyPr/>
          <a:lstStyle/>
          <a:p>
            <a:pPr algn="l"/>
            <a:r>
              <a:rPr lang="en-US" dirty="0"/>
              <a:t>Controlling Hazards</a:t>
            </a:r>
          </a:p>
        </p:txBody>
      </p:sp>
      <p:sp>
        <p:nvSpPr>
          <p:cNvPr id="3" name="Content Placeholder 2">
            <a:extLst>
              <a:ext uri="{FF2B5EF4-FFF2-40B4-BE49-F238E27FC236}">
                <a16:creationId xmlns:a16="http://schemas.microsoft.com/office/drawing/2014/main" id="{D5BBACC6-91E0-4CBA-B02B-E0271E8831F3}"/>
              </a:ext>
            </a:extLst>
          </p:cNvPr>
          <p:cNvSpPr>
            <a:spLocks noGrp="1"/>
          </p:cNvSpPr>
          <p:nvPr>
            <p:ph idx="1"/>
          </p:nvPr>
        </p:nvSpPr>
        <p:spPr>
          <a:xfrm>
            <a:off x="838200" y="1323975"/>
            <a:ext cx="10515600" cy="4852988"/>
          </a:xfrm>
        </p:spPr>
        <p:txBody>
          <a:bodyPr/>
          <a:lstStyle/>
          <a:p>
            <a:pPr marL="0" indent="0">
              <a:buNone/>
            </a:pPr>
            <a:r>
              <a:rPr kumimoji="0" lang="en-US" altLang="en-US" sz="32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Once a processor identifies a hazard – species or process-related, they must implement a </a:t>
            </a:r>
            <a:r>
              <a:rPr kumimoji="0" lang="en-US" altLang="en-US" sz="3200" b="0" i="0" u="sng" strike="noStrike" kern="1200" cap="none" spc="0" normalizeH="0" baseline="0" noProof="0" dirty="0">
                <a:ln>
                  <a:noFill/>
                </a:ln>
                <a:solidFill>
                  <a:srgbClr val="003399"/>
                </a:solidFill>
                <a:effectLst/>
                <a:uLnTx/>
                <a:uFillTx/>
                <a:latin typeface="Arial" panose="020B0604020202020204" pitchFamily="34" charset="0"/>
                <a:ea typeface="+mn-ea"/>
                <a:cs typeface="+mn-cs"/>
              </a:rPr>
              <a:t>control strategy </a:t>
            </a:r>
            <a:r>
              <a:rPr kumimoji="0" lang="en-US" altLang="en-US" sz="3200" b="0"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to control the hazard</a:t>
            </a:r>
          </a:p>
          <a:p>
            <a:endParaRPr lang="en-US" dirty="0"/>
          </a:p>
        </p:txBody>
      </p:sp>
      <p:sp>
        <p:nvSpPr>
          <p:cNvPr id="10" name="Slide Number Placeholder 9">
            <a:extLst>
              <a:ext uri="{FF2B5EF4-FFF2-40B4-BE49-F238E27FC236}">
                <a16:creationId xmlns:a16="http://schemas.microsoft.com/office/drawing/2014/main" id="{95A87241-C89F-4B25-80B5-7769590A9943}"/>
              </a:ext>
            </a:extLst>
          </p:cNvPr>
          <p:cNvSpPr>
            <a:spLocks noGrp="1"/>
          </p:cNvSpPr>
          <p:nvPr>
            <p:ph type="sldNum" sz="quarter" idx="12"/>
          </p:nvPr>
        </p:nvSpPr>
        <p:spPr/>
        <p:txBody>
          <a:bodyPr/>
          <a:lstStyle/>
          <a:p>
            <a:fld id="{2D4FA31A-ABA5-4667-BACC-3489C0083671}" type="slidenum">
              <a:rPr lang="en-US" altLang="en-US" smtClean="0"/>
              <a:pPr/>
              <a:t>50</a:t>
            </a:fld>
            <a:endParaRPr lang="en-US" altLang="en-US" dirty="0"/>
          </a:p>
        </p:txBody>
      </p:sp>
      <p:pic>
        <p:nvPicPr>
          <p:cNvPr id="6" name="Picture 5" descr="Table&#10;&#10;Description automatically generated">
            <a:extLst>
              <a:ext uri="{FF2B5EF4-FFF2-40B4-BE49-F238E27FC236}">
                <a16:creationId xmlns:a16="http://schemas.microsoft.com/office/drawing/2014/main" id="{559FF0A1-5114-4CFD-87D1-C4D400391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629" y="2695434"/>
            <a:ext cx="6928371" cy="3683437"/>
          </a:xfrm>
          <a:prstGeom prst="rect">
            <a:avLst/>
          </a:prstGeom>
        </p:spPr>
      </p:pic>
      <p:sp>
        <p:nvSpPr>
          <p:cNvPr id="11" name="Rounded Rectangle 22">
            <a:extLst>
              <a:ext uri="{FF2B5EF4-FFF2-40B4-BE49-F238E27FC236}">
                <a16:creationId xmlns:a16="http://schemas.microsoft.com/office/drawing/2014/main" id="{7C6CC184-1052-4A75-AAB6-7CC7392AB3E0}"/>
              </a:ext>
            </a:extLst>
          </p:cNvPr>
          <p:cNvSpPr/>
          <p:nvPr/>
        </p:nvSpPr>
        <p:spPr bwMode="auto">
          <a:xfrm>
            <a:off x="1922021" y="5739608"/>
            <a:ext cx="1945595" cy="612128"/>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800" dirty="0">
                <a:solidFill>
                  <a:srgbClr val="FFC000"/>
                </a:solidFill>
                <a:cs typeface="Calibri"/>
              </a:rPr>
              <a:t>CHP 7: 125</a:t>
            </a:r>
          </a:p>
        </p:txBody>
      </p:sp>
    </p:spTree>
    <p:extLst>
      <p:ext uri="{BB962C8B-B14F-4D97-AF65-F5344CB8AC3E}">
        <p14:creationId xmlns:p14="http://schemas.microsoft.com/office/powerpoint/2010/main" val="2421767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C9FE153-69A3-4C09-BB6C-2832C030F5F4}"/>
              </a:ext>
            </a:extLst>
          </p:cNvPr>
          <p:cNvSpPr>
            <a:spLocks noGrp="1" noChangeArrowheads="1"/>
          </p:cNvSpPr>
          <p:nvPr>
            <p:ph type="title"/>
          </p:nvPr>
        </p:nvSpPr>
        <p:spPr>
          <a:xfrm>
            <a:off x="6651625" y="348256"/>
            <a:ext cx="5311775" cy="1255120"/>
          </a:xfrm>
        </p:spPr>
        <p:txBody>
          <a:bodyPr>
            <a:normAutofit fontScale="90000"/>
          </a:bodyPr>
          <a:lstStyle/>
          <a:p>
            <a:pPr algn="ctr" eaLnBrk="1" hangingPunct="1">
              <a:defRPr/>
            </a:pPr>
            <a:r>
              <a:rPr lang="en-US" altLang="en-US" dirty="0">
                <a:cs typeface="Arial" panose="020B0604020202020204" pitchFamily="34" charset="0"/>
              </a:rPr>
              <a:t>Chapter Structure and Content</a:t>
            </a:r>
          </a:p>
        </p:txBody>
      </p:sp>
      <p:sp>
        <p:nvSpPr>
          <p:cNvPr id="3" name="Slide Number Placeholder 2">
            <a:extLst>
              <a:ext uri="{FF2B5EF4-FFF2-40B4-BE49-F238E27FC236}">
                <a16:creationId xmlns:a16="http://schemas.microsoft.com/office/drawing/2014/main" id="{4D1978D6-8A9C-467F-B45E-CF5925C844EE}"/>
              </a:ext>
            </a:extLst>
          </p:cNvPr>
          <p:cNvSpPr>
            <a:spLocks noGrp="1"/>
          </p:cNvSpPr>
          <p:nvPr>
            <p:ph type="sldNum" sz="quarter" idx="12"/>
          </p:nvPr>
        </p:nvSpPr>
        <p:spPr/>
        <p:txBody>
          <a:bodyPr/>
          <a:lstStyle/>
          <a:p>
            <a:fld id="{2D4FA31A-ABA5-4667-BACC-3489C0083671}" type="slidenum">
              <a:rPr lang="en-US" altLang="en-US" smtClean="0"/>
              <a:pPr/>
              <a:t>51</a:t>
            </a:fld>
            <a:endParaRPr lang="en-US" altLang="en-US" dirty="0"/>
          </a:p>
        </p:txBody>
      </p:sp>
      <p:sp>
        <p:nvSpPr>
          <p:cNvPr id="2" name="TextBox 1">
            <a:extLst>
              <a:ext uri="{FF2B5EF4-FFF2-40B4-BE49-F238E27FC236}">
                <a16:creationId xmlns:a16="http://schemas.microsoft.com/office/drawing/2014/main" id="{2BE1D5E0-0D48-472D-A447-E8DA0388ACD9}"/>
              </a:ext>
            </a:extLst>
          </p:cNvPr>
          <p:cNvSpPr txBox="1"/>
          <p:nvPr/>
        </p:nvSpPr>
        <p:spPr>
          <a:xfrm>
            <a:off x="5881511" y="2077761"/>
            <a:ext cx="6096000" cy="4431983"/>
          </a:xfrm>
          <a:prstGeom prst="rect">
            <a:avLst/>
          </a:prstGeom>
          <a:noFill/>
        </p:spPr>
        <p:txBody>
          <a:bodyPr wrap="square">
            <a:spAutoFit/>
          </a:bodyPr>
          <a:lstStyle/>
          <a:p>
            <a:pPr marL="457200" indent="-457200">
              <a:buFont typeface="Wingdings" panose="05000000000000000000" pitchFamily="2" charset="2"/>
              <a:buChar char="§"/>
              <a:defRPr/>
            </a:pPr>
            <a:r>
              <a:rPr lang="en-US" sz="2400" dirty="0">
                <a:latin typeface="+mn-lt"/>
                <a:ea typeface="ＭＳ Ｐゴシック" panose="020B0600070205080204" pitchFamily="34" charset="-128"/>
              </a:rPr>
              <a:t>Understand the Potential Hazard</a:t>
            </a:r>
          </a:p>
          <a:p>
            <a:pPr marL="457200" indent="-457200">
              <a:buFont typeface="Wingdings" panose="05000000000000000000" pitchFamily="2" charset="2"/>
              <a:buChar char="§"/>
              <a:defRPr/>
            </a:pPr>
            <a:r>
              <a:rPr lang="en-US" sz="2400" dirty="0">
                <a:latin typeface="+mn-lt"/>
                <a:ea typeface="ＭＳ Ｐゴシック" panose="020B0600070205080204" pitchFamily="34" charset="-128"/>
              </a:rPr>
              <a:t>Determine whether the hazard is significant</a:t>
            </a:r>
          </a:p>
          <a:p>
            <a:pPr marL="457200" indent="-457200">
              <a:buFont typeface="Wingdings" panose="05000000000000000000" pitchFamily="2" charset="2"/>
              <a:buChar char="§"/>
              <a:defRPr/>
            </a:pPr>
            <a:r>
              <a:rPr lang="en-US" sz="2400" dirty="0">
                <a:latin typeface="+mn-lt"/>
                <a:ea typeface="ＭＳ Ｐゴシック" panose="020B0600070205080204" pitchFamily="34" charset="-128"/>
              </a:rPr>
              <a:t>Identifying CCPs</a:t>
            </a:r>
          </a:p>
          <a:p>
            <a:pPr marL="457200" indent="-457200">
              <a:buFont typeface="Wingdings" panose="05000000000000000000" pitchFamily="2" charset="2"/>
              <a:buChar char="§"/>
              <a:defRPr/>
            </a:pPr>
            <a:r>
              <a:rPr lang="en-US" sz="2400" dirty="0">
                <a:latin typeface="+mn-lt"/>
                <a:ea typeface="ＭＳ Ｐゴシック" panose="020B0600070205080204" pitchFamily="34" charset="-128"/>
              </a:rPr>
              <a:t>Develop a Control Strategy</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Set Critical Limits</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Establish Monitoring Procedures</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Corrective Actions</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Establish a Recordkeeping System</a:t>
            </a:r>
          </a:p>
          <a:p>
            <a:pPr marL="800100" lvl="1" indent="-342900">
              <a:buFont typeface="Wingdings" panose="05000000000000000000" pitchFamily="2" charset="2"/>
              <a:buChar char="§"/>
              <a:defRPr/>
            </a:pPr>
            <a:r>
              <a:rPr lang="en-US" sz="2400" dirty="0">
                <a:latin typeface="+mn-lt"/>
                <a:ea typeface="ＭＳ Ｐゴシック" panose="020B0600070205080204" pitchFamily="34" charset="-128"/>
              </a:rPr>
              <a:t>Establish Verification Procedures</a:t>
            </a:r>
          </a:p>
          <a:p>
            <a:pPr lvl="1" indent="-342900">
              <a:buFont typeface="Wingdings" panose="05000000000000000000" pitchFamily="2" charset="2"/>
              <a:buChar char="§"/>
              <a:defRPr/>
            </a:pPr>
            <a:r>
              <a:rPr lang="en-US" sz="2400" dirty="0">
                <a:latin typeface="+mn-lt"/>
                <a:ea typeface="ＭＳ Ｐゴシック" panose="020B0600070205080204" pitchFamily="34" charset="-128"/>
              </a:rPr>
              <a:t>Example HACCP Plan(s)</a:t>
            </a:r>
          </a:p>
          <a:p>
            <a:pPr lvl="1" indent="-342900">
              <a:buFont typeface="Wingdings" panose="05000000000000000000" pitchFamily="2" charset="2"/>
              <a:buChar char="§"/>
              <a:defRPr/>
            </a:pPr>
            <a:r>
              <a:rPr lang="en-US" sz="2400" dirty="0">
                <a:latin typeface="+mn-lt"/>
                <a:ea typeface="ＭＳ Ｐゴシック" panose="020B0600070205080204" pitchFamily="34" charset="-128"/>
              </a:rPr>
              <a:t>Bibliography</a:t>
            </a:r>
          </a:p>
          <a:p>
            <a:pPr marL="285750" indent="-285750">
              <a:buFont typeface="Arial" panose="020B0604020202020204" pitchFamily="34" charset="0"/>
              <a:buChar char="•"/>
              <a:defRPr/>
            </a:pPr>
            <a:endParaRPr lang="en-US" dirty="0">
              <a:ea typeface="ＭＳ Ｐゴシック" panose="020B0600070205080204" pitchFamily="34" charset="-128"/>
            </a:endParaRPr>
          </a:p>
        </p:txBody>
      </p:sp>
      <p:pic>
        <p:nvPicPr>
          <p:cNvPr id="73732" name="Picture 2">
            <a:extLst>
              <a:ext uri="{FF2B5EF4-FFF2-40B4-BE49-F238E27FC236}">
                <a16:creationId xmlns:a16="http://schemas.microsoft.com/office/drawing/2014/main" id="{7ACBE17F-75AF-34BD-3D33-B887270E5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44942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descr="05-fda-hazards-guide">
            <a:extLst>
              <a:ext uri="{FF2B5EF4-FFF2-40B4-BE49-F238E27FC236}">
                <a16:creationId xmlns:a16="http://schemas.microsoft.com/office/drawing/2014/main" id="{8B785EB5-4220-0DC0-5CE6-3F044EA70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3065">
            <a:off x="5748338" y="377825"/>
            <a:ext cx="115093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002D43-AEDA-4228-A89E-523D819FE0B8}"/>
              </a:ext>
            </a:extLst>
          </p:cNvPr>
          <p:cNvPicPr>
            <a:picLocks noChangeAspect="1"/>
          </p:cNvPicPr>
          <p:nvPr/>
        </p:nvPicPr>
        <p:blipFill>
          <a:blip r:embed="rId5"/>
          <a:stretch>
            <a:fillRect/>
          </a:stretch>
        </p:blipFill>
        <p:spPr>
          <a:xfrm>
            <a:off x="749605" y="609601"/>
            <a:ext cx="5207312" cy="6120420"/>
          </a:xfrm>
          <a:prstGeom prst="rect">
            <a:avLst/>
          </a:prstGeom>
        </p:spPr>
      </p:pic>
      <p:pic>
        <p:nvPicPr>
          <p:cNvPr id="9" name="Picture 4">
            <a:extLst>
              <a:ext uri="{FF2B5EF4-FFF2-40B4-BE49-F238E27FC236}">
                <a16:creationId xmlns:a16="http://schemas.microsoft.com/office/drawing/2014/main" id="{F65D1E99-A092-4378-861B-B9583181D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09164">
            <a:off x="5750853" y="357694"/>
            <a:ext cx="1184301" cy="15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0F426E-83C0-4788-99A9-502484DCB25F}"/>
              </a:ext>
            </a:extLst>
          </p:cNvPr>
          <p:cNvSpPr txBox="1"/>
          <p:nvPr/>
        </p:nvSpPr>
        <p:spPr>
          <a:xfrm>
            <a:off x="1371600" y="901700"/>
            <a:ext cx="10363200" cy="1016000"/>
          </a:xfrm>
          <a:prstGeom prst="rect">
            <a:avLst/>
          </a:prstGeom>
          <a:noFill/>
        </p:spPr>
        <p:txBody>
          <a:bodyPr lIns="91440" tIns="45720" rIns="91440" bIns="45720" anchor="t">
            <a:spAutoFit/>
          </a:bodyPr>
          <a:lstStyle/>
          <a:p>
            <a:pPr>
              <a:defRPr/>
            </a:pPr>
            <a:r>
              <a:rPr lang="en-US" sz="6000" b="1" dirty="0">
                <a:solidFill>
                  <a:schemeClr val="accent1">
                    <a:lumMod val="75000"/>
                  </a:schemeClr>
                </a:solidFill>
                <a:latin typeface="+mn-lt"/>
                <a:ea typeface="MS PGothic"/>
              </a:rPr>
              <a:t>Developing a HACCP Program</a:t>
            </a:r>
            <a:endParaRPr lang="en-US" sz="4800" b="1" dirty="0">
              <a:solidFill>
                <a:schemeClr val="accent1">
                  <a:lumMod val="75000"/>
                </a:schemeClr>
              </a:solidFill>
              <a:latin typeface="+mn-lt"/>
              <a:ea typeface="MS PGothic"/>
              <a:cs typeface="Calibri"/>
            </a:endParaRPr>
          </a:p>
        </p:txBody>
      </p:sp>
      <p:grpSp>
        <p:nvGrpSpPr>
          <p:cNvPr id="75779" name="Group 9">
            <a:extLst>
              <a:ext uri="{FF2B5EF4-FFF2-40B4-BE49-F238E27FC236}">
                <a16:creationId xmlns:a16="http://schemas.microsoft.com/office/drawing/2014/main" id="{C24CA18B-DAF6-C8CA-37C1-FA1F1B796E19}"/>
              </a:ext>
            </a:extLst>
          </p:cNvPr>
          <p:cNvGrpSpPr>
            <a:grpSpLocks/>
          </p:cNvGrpSpPr>
          <p:nvPr/>
        </p:nvGrpSpPr>
        <p:grpSpPr bwMode="auto">
          <a:xfrm>
            <a:off x="7704138" y="2362200"/>
            <a:ext cx="1676400" cy="1308100"/>
            <a:chOff x="3124200" y="5029200"/>
            <a:chExt cx="1676400" cy="1308675"/>
          </a:xfrm>
        </p:grpSpPr>
        <p:sp>
          <p:nvSpPr>
            <p:cNvPr id="2" name="Isosceles Triangle 1">
              <a:extLst>
                <a:ext uri="{FF2B5EF4-FFF2-40B4-BE49-F238E27FC236}">
                  <a16:creationId xmlns:a16="http://schemas.microsoft.com/office/drawing/2014/main" id="{9A6B1F31-81F3-4A0E-A868-1F81CB4A744B}"/>
                </a:ext>
              </a:extLst>
            </p:cNvPr>
            <p:cNvSpPr/>
            <p:nvPr/>
          </p:nvSpPr>
          <p:spPr>
            <a:xfrm>
              <a:off x="3124200" y="5029200"/>
              <a:ext cx="1676400" cy="1308675"/>
            </a:xfrm>
            <a:prstGeom prst="triangle">
              <a:avLst>
                <a:gd name="adj" fmla="val 49310"/>
              </a:avLst>
            </a:prstGeom>
            <a:solidFill>
              <a:srgbClr val="FFC000"/>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5784" name="TextBox 4">
              <a:extLst>
                <a:ext uri="{FF2B5EF4-FFF2-40B4-BE49-F238E27FC236}">
                  <a16:creationId xmlns:a16="http://schemas.microsoft.com/office/drawing/2014/main" id="{25DF168C-10CB-0583-8496-59BC07C4E32B}"/>
                </a:ext>
              </a:extLst>
            </p:cNvPr>
            <p:cNvSpPr txBox="1">
              <a:spLocks noChangeArrowheads="1"/>
            </p:cNvSpPr>
            <p:nvPr/>
          </p:nvSpPr>
          <p:spPr bwMode="auto">
            <a:xfrm>
              <a:off x="3390900" y="5657494"/>
              <a:ext cx="114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dirty="0">
                  <a:solidFill>
                    <a:srgbClr val="C00000"/>
                  </a:solidFill>
                  <a:latin typeface="Comic Sans MS" panose="030F0702030302020204" pitchFamily="66" charset="0"/>
                </a:rPr>
                <a:t>CCPs</a:t>
              </a:r>
            </a:p>
          </p:txBody>
        </p:sp>
      </p:grpSp>
      <p:sp>
        <p:nvSpPr>
          <p:cNvPr id="4" name="TextBox 3">
            <a:extLst>
              <a:ext uri="{FF2B5EF4-FFF2-40B4-BE49-F238E27FC236}">
                <a16:creationId xmlns:a16="http://schemas.microsoft.com/office/drawing/2014/main" id="{135F8F96-57EF-452D-B1F0-570B777126B7}"/>
              </a:ext>
            </a:extLst>
          </p:cNvPr>
          <p:cNvSpPr txBox="1"/>
          <p:nvPr/>
        </p:nvSpPr>
        <p:spPr>
          <a:xfrm>
            <a:off x="3048000" y="4148138"/>
            <a:ext cx="3865563" cy="769937"/>
          </a:xfrm>
          <a:prstGeom prst="rect">
            <a:avLst/>
          </a:prstGeom>
          <a:noFill/>
        </p:spPr>
        <p:txBody>
          <a:bodyPr>
            <a:spAutoFit/>
          </a:bodyPr>
          <a:lstStyle/>
          <a:p>
            <a:pPr>
              <a:defRPr/>
            </a:pPr>
            <a:r>
              <a:rPr lang="en-US" sz="4400" b="1" dirty="0">
                <a:latin typeface="+mn-lt"/>
              </a:rPr>
              <a:t>HACCP Plan  </a:t>
            </a:r>
            <a:r>
              <a:rPr lang="en-US" sz="4000" b="1" dirty="0">
                <a:latin typeface="+mn-lt"/>
              </a:rPr>
              <a:t>=  </a:t>
            </a:r>
            <a:endParaRPr lang="en-US" sz="3600" dirty="0">
              <a:latin typeface="+mn-lt"/>
            </a:endParaRPr>
          </a:p>
        </p:txBody>
      </p:sp>
      <p:sp>
        <p:nvSpPr>
          <p:cNvPr id="12" name="TextBox 11">
            <a:extLst>
              <a:ext uri="{FF2B5EF4-FFF2-40B4-BE49-F238E27FC236}">
                <a16:creationId xmlns:a16="http://schemas.microsoft.com/office/drawing/2014/main" id="{2BFC4FAB-A2DF-4C9B-9305-8C7687F16154}"/>
              </a:ext>
            </a:extLst>
          </p:cNvPr>
          <p:cNvSpPr txBox="1"/>
          <p:nvPr/>
        </p:nvSpPr>
        <p:spPr>
          <a:xfrm>
            <a:off x="2971800" y="2806700"/>
            <a:ext cx="4837113" cy="769938"/>
          </a:xfrm>
          <a:prstGeom prst="rect">
            <a:avLst/>
          </a:prstGeom>
          <a:noFill/>
        </p:spPr>
        <p:txBody>
          <a:bodyPr>
            <a:spAutoFit/>
          </a:bodyPr>
          <a:lstStyle/>
          <a:p>
            <a:pPr>
              <a:defRPr/>
            </a:pPr>
            <a:r>
              <a:rPr lang="en-US" sz="4400" b="1" dirty="0">
                <a:latin typeface="+mn-lt"/>
              </a:rPr>
              <a:t>Hazard Analysis  </a:t>
            </a:r>
            <a:r>
              <a:rPr lang="en-US" sz="4000" b="1" dirty="0">
                <a:latin typeface="+mn-lt"/>
              </a:rPr>
              <a:t>=    </a:t>
            </a:r>
          </a:p>
        </p:txBody>
      </p:sp>
      <p:pic>
        <p:nvPicPr>
          <p:cNvPr id="75782" name="Picture 2" descr="http://tse1.mm.bing.net/th?&amp;id=OIP.M418b4eaf28e61f4cd484ccd520370378H0&amp;w=299&amp;h=274&amp;c=0&amp;pid=1.9&amp;rs=0&amp;p=0&amp;r=0">
            <a:hlinkClick r:id="rId3"/>
            <a:extLst>
              <a:ext uri="{FF2B5EF4-FFF2-40B4-BE49-F238E27FC236}">
                <a16:creationId xmlns:a16="http://schemas.microsoft.com/office/drawing/2014/main" id="{C33D72F1-B200-4173-B99A-2729968F6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364">
            <a:off x="7573963" y="4133850"/>
            <a:ext cx="193516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D76DF75-CB0B-4C74-ADBB-1AA493DCF602}"/>
              </a:ext>
            </a:extLst>
          </p:cNvPr>
          <p:cNvSpPr>
            <a:spLocks noGrp="1"/>
          </p:cNvSpPr>
          <p:nvPr>
            <p:ph type="sldNum" sz="quarter" idx="12"/>
          </p:nvPr>
        </p:nvSpPr>
        <p:spPr/>
        <p:txBody>
          <a:bodyPr/>
          <a:lstStyle/>
          <a:p>
            <a:fld id="{2D4FA31A-ABA5-4667-BACC-3489C0083671}" type="slidenum">
              <a:rPr lang="en-US" altLang="en-US" smtClean="0"/>
              <a:pPr/>
              <a:t>52</a:t>
            </a:fld>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FA47C27-D114-76D9-1C39-DB510BCF0CF0}"/>
              </a:ext>
            </a:extLst>
          </p:cNvPr>
          <p:cNvSpPr>
            <a:spLocks noGrp="1"/>
          </p:cNvSpPr>
          <p:nvPr>
            <p:ph type="title"/>
          </p:nvPr>
        </p:nvSpPr>
        <p:spPr>
          <a:xfrm>
            <a:off x="3622288" y="269295"/>
            <a:ext cx="8229600" cy="838200"/>
          </a:xfrm>
        </p:spPr>
        <p:txBody>
          <a:bodyPr/>
          <a:lstStyle/>
          <a:p>
            <a:pPr algn="l" eaLnBrk="1" hangingPunct="1"/>
            <a:r>
              <a:rPr lang="en-US" altLang="en-US" sz="4400" dirty="0">
                <a:ea typeface="MS PGothic" panose="020B0600070205080204" pitchFamily="34" charset="-128"/>
              </a:rPr>
              <a:t>Building the HACCP Plan</a:t>
            </a:r>
          </a:p>
        </p:txBody>
      </p:sp>
      <p:sp>
        <p:nvSpPr>
          <p:cNvPr id="3" name="Slide Number Placeholder 2">
            <a:extLst>
              <a:ext uri="{FF2B5EF4-FFF2-40B4-BE49-F238E27FC236}">
                <a16:creationId xmlns:a16="http://schemas.microsoft.com/office/drawing/2014/main" id="{CB86E702-FFA7-489A-98E7-121797A6812A}"/>
              </a:ext>
            </a:extLst>
          </p:cNvPr>
          <p:cNvSpPr>
            <a:spLocks noGrp="1"/>
          </p:cNvSpPr>
          <p:nvPr>
            <p:ph type="sldNum" sz="quarter" idx="12"/>
          </p:nvPr>
        </p:nvSpPr>
        <p:spPr/>
        <p:txBody>
          <a:bodyPr/>
          <a:lstStyle/>
          <a:p>
            <a:fld id="{2D4FA31A-ABA5-4667-BACC-3489C0083671}" type="slidenum">
              <a:rPr lang="en-US" altLang="en-US" smtClean="0"/>
              <a:pPr/>
              <a:t>53</a:t>
            </a:fld>
            <a:endParaRPr lang="en-US" altLang="en-US" dirty="0"/>
          </a:p>
        </p:txBody>
      </p:sp>
      <p:grpSp>
        <p:nvGrpSpPr>
          <p:cNvPr id="77827" name="Group 2">
            <a:extLst>
              <a:ext uri="{FF2B5EF4-FFF2-40B4-BE49-F238E27FC236}">
                <a16:creationId xmlns:a16="http://schemas.microsoft.com/office/drawing/2014/main" id="{A099E62A-089B-240B-7992-DBD5154A7001}"/>
              </a:ext>
            </a:extLst>
          </p:cNvPr>
          <p:cNvGrpSpPr>
            <a:grpSpLocks/>
          </p:cNvGrpSpPr>
          <p:nvPr/>
        </p:nvGrpSpPr>
        <p:grpSpPr bwMode="auto">
          <a:xfrm>
            <a:off x="944137" y="1316967"/>
            <a:ext cx="3124200" cy="4694237"/>
            <a:chOff x="6858000" y="1794617"/>
            <a:chExt cx="3135312" cy="4665351"/>
          </a:xfrm>
        </p:grpSpPr>
        <p:pic>
          <p:nvPicPr>
            <p:cNvPr id="77833" name="Picture 2">
              <a:extLst>
                <a:ext uri="{FF2B5EF4-FFF2-40B4-BE49-F238E27FC236}">
                  <a16:creationId xmlns:a16="http://schemas.microsoft.com/office/drawing/2014/main" id="{94585EBD-488A-191E-D17E-C2B054A29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94617"/>
              <a:ext cx="3135312" cy="40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TextBox 11">
              <a:extLst>
                <a:ext uri="{FF2B5EF4-FFF2-40B4-BE49-F238E27FC236}">
                  <a16:creationId xmlns:a16="http://schemas.microsoft.com/office/drawing/2014/main" id="{4B76EF2B-6345-A3B7-BE41-3E8F57B8229C}"/>
                </a:ext>
              </a:extLst>
            </p:cNvPr>
            <p:cNvSpPr txBox="1">
              <a:spLocks noChangeArrowheads="1"/>
            </p:cNvSpPr>
            <p:nvPr/>
          </p:nvSpPr>
          <p:spPr bwMode="auto">
            <a:xfrm>
              <a:off x="7280921" y="5936748"/>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0000CC"/>
                  </a:solidFill>
                  <a:latin typeface="Arial" panose="020B0604020202020204" pitchFamily="34" charset="0"/>
                </a:rPr>
                <a:t>BLUE BOOK</a:t>
              </a:r>
            </a:p>
          </p:txBody>
        </p:sp>
      </p:grpSp>
      <p:sp>
        <p:nvSpPr>
          <p:cNvPr id="2" name="TextBox 1">
            <a:extLst>
              <a:ext uri="{FF2B5EF4-FFF2-40B4-BE49-F238E27FC236}">
                <a16:creationId xmlns:a16="http://schemas.microsoft.com/office/drawing/2014/main" id="{34A10E7F-C3CC-4A9A-AC82-67599F4DEDF5}"/>
              </a:ext>
            </a:extLst>
          </p:cNvPr>
          <p:cNvSpPr txBox="1"/>
          <p:nvPr/>
        </p:nvSpPr>
        <p:spPr>
          <a:xfrm>
            <a:off x="4523678" y="1178235"/>
            <a:ext cx="6919913" cy="1754326"/>
          </a:xfrm>
          <a:prstGeom prst="rect">
            <a:avLst/>
          </a:prstGeom>
          <a:noFill/>
        </p:spPr>
        <p:txBody>
          <a:bodyPr lIns="91440" tIns="45720" rIns="91440" bIns="45720" anchor="t">
            <a:spAutoFit/>
          </a:bodyPr>
          <a:lstStyle/>
          <a:p>
            <a:pPr>
              <a:defRPr/>
            </a:pPr>
            <a:r>
              <a:rPr lang="en-US" sz="3600" dirty="0">
                <a:latin typeface="+mn-lt"/>
                <a:ea typeface="MS PGothic"/>
              </a:rPr>
              <a:t>The Blue Book provides an example for how to develop a HACCP Plan and its preliminary steps</a:t>
            </a:r>
          </a:p>
        </p:txBody>
      </p:sp>
      <p:sp>
        <p:nvSpPr>
          <p:cNvPr id="77829" name="object 4">
            <a:extLst>
              <a:ext uri="{FF2B5EF4-FFF2-40B4-BE49-F238E27FC236}">
                <a16:creationId xmlns:a16="http://schemas.microsoft.com/office/drawing/2014/main" id="{BD226E13-A291-0245-6201-102B687CA882}"/>
              </a:ext>
            </a:extLst>
          </p:cNvPr>
          <p:cNvSpPr>
            <a:spLocks noChangeArrowheads="1"/>
          </p:cNvSpPr>
          <p:nvPr/>
        </p:nvSpPr>
        <p:spPr bwMode="auto">
          <a:xfrm>
            <a:off x="4086922" y="2936488"/>
            <a:ext cx="8183563" cy="3200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grpSp>
        <p:nvGrpSpPr>
          <p:cNvPr id="77830" name="Group 2">
            <a:extLst>
              <a:ext uri="{FF2B5EF4-FFF2-40B4-BE49-F238E27FC236}">
                <a16:creationId xmlns:a16="http://schemas.microsoft.com/office/drawing/2014/main" id="{45E3CAD7-8660-E417-D7EA-55E55A2EF7DE}"/>
              </a:ext>
            </a:extLst>
          </p:cNvPr>
          <p:cNvGrpSpPr>
            <a:grpSpLocks/>
          </p:cNvGrpSpPr>
          <p:nvPr/>
        </p:nvGrpSpPr>
        <p:grpSpPr bwMode="auto">
          <a:xfrm>
            <a:off x="6430538" y="3077833"/>
            <a:ext cx="5493486" cy="586116"/>
            <a:chOff x="7083705" y="3087866"/>
            <a:chExt cx="5492721" cy="585432"/>
          </a:xfrm>
        </p:grpSpPr>
        <p:sp>
          <p:nvSpPr>
            <p:cNvPr id="15" name="Rectangle: Rounded Corners 14">
              <a:extLst>
                <a:ext uri="{FF2B5EF4-FFF2-40B4-BE49-F238E27FC236}">
                  <a16:creationId xmlns:a16="http://schemas.microsoft.com/office/drawing/2014/main" id="{B68F1E89-A573-4785-BEFC-146987F40523}"/>
                </a:ext>
              </a:extLst>
            </p:cNvPr>
            <p:cNvSpPr/>
            <p:nvPr/>
          </p:nvSpPr>
          <p:spPr bwMode="auto">
            <a:xfrm>
              <a:off x="7083705" y="3094537"/>
              <a:ext cx="5334767" cy="5787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832" name="TextBox 2">
              <a:extLst>
                <a:ext uri="{FF2B5EF4-FFF2-40B4-BE49-F238E27FC236}">
                  <a16:creationId xmlns:a16="http://schemas.microsoft.com/office/drawing/2014/main" id="{5FA44BA2-7703-F333-64CC-331206296A4E}"/>
                </a:ext>
              </a:extLst>
            </p:cNvPr>
            <p:cNvSpPr txBox="1">
              <a:spLocks noChangeArrowheads="1"/>
            </p:cNvSpPr>
            <p:nvPr/>
          </p:nvSpPr>
          <p:spPr bwMode="auto">
            <a:xfrm>
              <a:off x="7120871" y="3087866"/>
              <a:ext cx="5455555" cy="58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pPr>
              <a:r>
                <a:rPr lang="en-US" altLang="en-US" b="0" dirty="0">
                  <a:solidFill>
                    <a:schemeClr val="bg1"/>
                  </a:solidFill>
                  <a:latin typeface="Arial"/>
                  <a:ea typeface="MS PGothic"/>
                  <a:cs typeface="Arial"/>
                </a:rPr>
                <a:t>CHP4:69 Mahi-mahi Fillets</a:t>
              </a:r>
            </a:p>
          </p:txBody>
        </p:sp>
      </p:grpSp>
      <p:grpSp>
        <p:nvGrpSpPr>
          <p:cNvPr id="4" name="Group 5">
            <a:extLst>
              <a:ext uri="{FF2B5EF4-FFF2-40B4-BE49-F238E27FC236}">
                <a16:creationId xmlns:a16="http://schemas.microsoft.com/office/drawing/2014/main" id="{CD10098B-D138-B531-F334-34DA2A6A3E7A}"/>
              </a:ext>
            </a:extLst>
          </p:cNvPr>
          <p:cNvGrpSpPr>
            <a:grpSpLocks/>
          </p:cNvGrpSpPr>
          <p:nvPr/>
        </p:nvGrpSpPr>
        <p:grpSpPr bwMode="auto">
          <a:xfrm>
            <a:off x="1070284" y="5519217"/>
            <a:ext cx="2778223" cy="534633"/>
            <a:chOff x="8486105" y="4266769"/>
            <a:chExt cx="762000" cy="498768"/>
          </a:xfrm>
        </p:grpSpPr>
        <p:sp>
          <p:nvSpPr>
            <p:cNvPr id="14" name="Rectangle: Rounded Corners 13">
              <a:extLst>
                <a:ext uri="{FF2B5EF4-FFF2-40B4-BE49-F238E27FC236}">
                  <a16:creationId xmlns:a16="http://schemas.microsoft.com/office/drawing/2014/main" id="{5CCFAD36-E06D-7DC1-52E7-FF12DAAA2F11}"/>
                </a:ext>
              </a:extLst>
            </p:cNvPr>
            <p:cNvSpPr/>
            <p:nvPr/>
          </p:nvSpPr>
          <p:spPr>
            <a:xfrm>
              <a:off x="8534743" y="4266769"/>
              <a:ext cx="685113"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2">
              <a:extLst>
                <a:ext uri="{FF2B5EF4-FFF2-40B4-BE49-F238E27FC236}">
                  <a16:creationId xmlns:a16="http://schemas.microsoft.com/office/drawing/2014/main" id="{5E27215B-A6A2-148E-01F7-915EE60FFADA}"/>
                </a:ext>
              </a:extLst>
            </p:cNvPr>
            <p:cNvSpPr txBox="1">
              <a:spLocks noChangeArrowheads="1"/>
            </p:cNvSpPr>
            <p:nvPr/>
          </p:nvSpPr>
          <p:spPr bwMode="auto">
            <a:xfrm>
              <a:off x="8486105" y="4277417"/>
              <a:ext cx="762000" cy="48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dirty="0">
                  <a:solidFill>
                    <a:schemeClr val="bg1"/>
                  </a:solidFill>
                  <a:latin typeface="Arial"/>
                  <a:ea typeface="MS PGothic"/>
                  <a:cs typeface="Arial"/>
                </a:rPr>
                <a:t>BLUE BOOK</a:t>
              </a:r>
              <a:endParaRPr lang="en-US" altLang="en-US" sz="2800" dirty="0">
                <a:solidFill>
                  <a:schemeClr val="bg1"/>
                </a:solidFill>
                <a:latin typeface="Arial" panose="020B0604020202020204" pitchFamily="34" charset="0"/>
              </a:endParaRPr>
            </a:p>
          </p:txBody>
        </p:sp>
      </p:grpSp>
      <p:pic>
        <p:nvPicPr>
          <p:cNvPr id="5" name="Picture 2">
            <a:extLst>
              <a:ext uri="{FF2B5EF4-FFF2-40B4-BE49-F238E27FC236}">
                <a16:creationId xmlns:a16="http://schemas.microsoft.com/office/drawing/2014/main" id="{D7D9E2AB-3061-03E5-89D7-19E072144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537" y="1320142"/>
            <a:ext cx="3142940" cy="41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
            <a:extLst>
              <a:ext uri="{FF2B5EF4-FFF2-40B4-BE49-F238E27FC236}">
                <a16:creationId xmlns:a16="http://schemas.microsoft.com/office/drawing/2014/main" id="{CEA3833F-35FE-3618-EF30-5362FC38A1FA}"/>
              </a:ext>
            </a:extLst>
          </p:cNvPr>
          <p:cNvSpPr txBox="1"/>
          <p:nvPr/>
        </p:nvSpPr>
        <p:spPr bwMode="auto">
          <a:xfrm>
            <a:off x="1073383" y="2601835"/>
            <a:ext cx="2925763" cy="525462"/>
          </a:xfrm>
          <a:prstGeom prst="rect">
            <a:avLst/>
          </a:prstGeom>
          <a:solidFill>
            <a:schemeClr val="bg1">
              <a:lumMod val="95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800" b="1" dirty="0">
                <a:solidFill>
                  <a:schemeClr val="tx2">
                    <a:lumMod val="75000"/>
                  </a:schemeClr>
                </a:solidFill>
              </a:rPr>
              <a:t>SHA Curriculum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D24DFB7-DE29-8896-462C-2F2A598CBA45}"/>
              </a:ext>
            </a:extLst>
          </p:cNvPr>
          <p:cNvSpPr>
            <a:spLocks noGrp="1"/>
          </p:cNvSpPr>
          <p:nvPr>
            <p:ph type="title"/>
          </p:nvPr>
        </p:nvSpPr>
        <p:spPr>
          <a:xfrm>
            <a:off x="3352800" y="436563"/>
            <a:ext cx="8229600" cy="838200"/>
          </a:xfrm>
        </p:spPr>
        <p:txBody>
          <a:bodyPr/>
          <a:lstStyle/>
          <a:p>
            <a:pPr algn="l" eaLnBrk="1" hangingPunct="1"/>
            <a:r>
              <a:rPr lang="en-US" altLang="en-US" sz="4400" dirty="0">
                <a:ea typeface="MS PGothic" panose="020B0600070205080204" pitchFamily="34" charset="-128"/>
              </a:rPr>
              <a:t>Building the HACCP Plan</a:t>
            </a:r>
          </a:p>
        </p:txBody>
      </p:sp>
      <p:sp>
        <p:nvSpPr>
          <p:cNvPr id="3" name="Slide Number Placeholder 2">
            <a:extLst>
              <a:ext uri="{FF2B5EF4-FFF2-40B4-BE49-F238E27FC236}">
                <a16:creationId xmlns:a16="http://schemas.microsoft.com/office/drawing/2014/main" id="{77B9C1D4-5EFA-4D79-86C4-9F946F004763}"/>
              </a:ext>
            </a:extLst>
          </p:cNvPr>
          <p:cNvSpPr>
            <a:spLocks noGrp="1"/>
          </p:cNvSpPr>
          <p:nvPr>
            <p:ph type="sldNum" sz="quarter" idx="12"/>
          </p:nvPr>
        </p:nvSpPr>
        <p:spPr/>
        <p:txBody>
          <a:bodyPr/>
          <a:lstStyle/>
          <a:p>
            <a:fld id="{2D4FA31A-ABA5-4667-BACC-3489C0083671}" type="slidenum">
              <a:rPr lang="en-US" altLang="en-US" smtClean="0"/>
              <a:pPr/>
              <a:t>54</a:t>
            </a:fld>
            <a:endParaRPr lang="en-US" altLang="en-US" dirty="0"/>
          </a:p>
        </p:txBody>
      </p:sp>
      <p:pic>
        <p:nvPicPr>
          <p:cNvPr id="79875" name="Picture 2">
            <a:extLst>
              <a:ext uri="{FF2B5EF4-FFF2-40B4-BE49-F238E27FC236}">
                <a16:creationId xmlns:a16="http://schemas.microsoft.com/office/drawing/2014/main" id="{8FA3C800-FDEB-8D17-F9D2-AEDF2E64C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274763"/>
            <a:ext cx="24225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A10E7F-C3CC-4A9A-AC82-67599F4DEDF5}"/>
              </a:ext>
            </a:extLst>
          </p:cNvPr>
          <p:cNvSpPr txBox="1"/>
          <p:nvPr/>
        </p:nvSpPr>
        <p:spPr>
          <a:xfrm>
            <a:off x="5343525" y="1905000"/>
            <a:ext cx="6215063" cy="2862263"/>
          </a:xfrm>
          <a:prstGeom prst="rect">
            <a:avLst/>
          </a:prstGeom>
          <a:noFill/>
        </p:spPr>
        <p:txBody>
          <a:bodyPr>
            <a:spAutoFit/>
          </a:bodyPr>
          <a:lstStyle/>
          <a:p>
            <a:pPr>
              <a:defRPr/>
            </a:pPr>
            <a:r>
              <a:rPr lang="en-US" sz="3600" dirty="0">
                <a:latin typeface="+mn-lt"/>
              </a:rPr>
              <a:t>The Segment 2 course will explain how the HACCP plan was developed using the recommendations in the </a:t>
            </a:r>
            <a:br>
              <a:rPr lang="en-US" sz="3600" dirty="0">
                <a:latin typeface="+mn-lt"/>
              </a:rPr>
            </a:br>
            <a:r>
              <a:rPr lang="en-US" sz="3600" b="1" dirty="0">
                <a:solidFill>
                  <a:srgbClr val="C00000"/>
                </a:solidFill>
                <a:latin typeface="+mn-lt"/>
              </a:rPr>
              <a:t>FDA Guide</a:t>
            </a:r>
          </a:p>
        </p:txBody>
      </p:sp>
      <p:pic>
        <p:nvPicPr>
          <p:cNvPr id="5" name="Picture 2">
            <a:extLst>
              <a:ext uri="{FF2B5EF4-FFF2-40B4-BE49-F238E27FC236}">
                <a16:creationId xmlns:a16="http://schemas.microsoft.com/office/drawing/2014/main" id="{5E88F195-1308-5ADD-5AFA-384426E0E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610" y="1273679"/>
            <a:ext cx="3142940" cy="41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C252633-42E6-EF87-3C53-352907CAD395}"/>
              </a:ext>
            </a:extLst>
          </p:cNvPr>
          <p:cNvGrpSpPr/>
          <p:nvPr/>
        </p:nvGrpSpPr>
        <p:grpSpPr>
          <a:xfrm>
            <a:off x="1108830" y="1845262"/>
            <a:ext cx="3326683" cy="4882834"/>
            <a:chOff x="4909538" y="2161213"/>
            <a:chExt cx="3326683" cy="4882834"/>
          </a:xfrm>
        </p:grpSpPr>
        <p:sp>
          <p:nvSpPr>
            <p:cNvPr id="17" name="TextBox 4">
              <a:extLst>
                <a:ext uri="{FF2B5EF4-FFF2-40B4-BE49-F238E27FC236}">
                  <a16:creationId xmlns:a16="http://schemas.microsoft.com/office/drawing/2014/main" id="{1EBD2FF6-FEFC-67CC-629E-48EE77DAADA8}"/>
                </a:ext>
              </a:extLst>
            </p:cNvPr>
            <p:cNvSpPr txBox="1">
              <a:spLocks noChangeArrowheads="1"/>
            </p:cNvSpPr>
            <p:nvPr/>
          </p:nvSpPr>
          <p:spPr bwMode="auto">
            <a:xfrm>
              <a:off x="5260290" y="6487340"/>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pic>
          <p:nvPicPr>
            <p:cNvPr id="18" name="Picture 17" descr="Diagram&#10;&#10;Description automatically generated">
              <a:extLst>
                <a:ext uri="{FF2B5EF4-FFF2-40B4-BE49-F238E27FC236}">
                  <a16:creationId xmlns:a16="http://schemas.microsoft.com/office/drawing/2014/main" id="{B2F6EC29-797E-9F6B-4108-3F40E874B853}"/>
                </a:ext>
              </a:extLst>
            </p:cNvPr>
            <p:cNvPicPr>
              <a:picLocks noChangeAspect="1"/>
            </p:cNvPicPr>
            <p:nvPr/>
          </p:nvPicPr>
          <p:blipFill rotWithShape="1">
            <a:blip r:embed="rId5">
              <a:extLst>
                <a:ext uri="{28A0092B-C50C-407E-A947-70E740481C1C}">
                  <a14:useLocalDpi xmlns:a14="http://schemas.microsoft.com/office/drawing/2010/main" val="0"/>
                </a:ext>
              </a:extLst>
            </a:blip>
            <a:srcRect b="1676"/>
            <a:stretch/>
          </p:blipFill>
          <p:spPr>
            <a:xfrm>
              <a:off x="4909538" y="2161213"/>
              <a:ext cx="3326683" cy="4247055"/>
            </a:xfrm>
            <a:prstGeom prst="rect">
              <a:avLst/>
            </a:prstGeom>
          </p:spPr>
        </p:pic>
        <p:sp>
          <p:nvSpPr>
            <p:cNvPr id="19" name="TextBox 4">
              <a:extLst>
                <a:ext uri="{FF2B5EF4-FFF2-40B4-BE49-F238E27FC236}">
                  <a16:creationId xmlns:a16="http://schemas.microsoft.com/office/drawing/2014/main" id="{CD861CEE-93FF-A652-C941-26DFC47401CA}"/>
                </a:ext>
              </a:extLst>
            </p:cNvPr>
            <p:cNvSpPr txBox="1"/>
            <p:nvPr/>
          </p:nvSpPr>
          <p:spPr bwMode="auto">
            <a:xfrm>
              <a:off x="5434283" y="3519798"/>
              <a:ext cx="2422525" cy="557212"/>
            </a:xfrm>
            <a:prstGeom prst="rect">
              <a:avLst/>
            </a:prstGeom>
            <a:solidFill>
              <a:schemeClr val="accent1">
                <a:lumMod val="50000"/>
              </a:schemeClr>
            </a:solid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defRPr/>
              </a:pPr>
              <a:r>
                <a:rPr lang="en-US" sz="2800" b="1" dirty="0">
                  <a:solidFill>
                    <a:srgbClr val="FFCC00"/>
                  </a:solidFill>
                </a:rPr>
                <a:t>FDA GUIDE</a:t>
              </a:r>
            </a:p>
          </p:txBody>
        </p:sp>
      </p:grpSp>
      <p:sp>
        <p:nvSpPr>
          <p:cNvPr id="20" name="Rounded Rectangle 22">
            <a:extLst>
              <a:ext uri="{FF2B5EF4-FFF2-40B4-BE49-F238E27FC236}">
                <a16:creationId xmlns:a16="http://schemas.microsoft.com/office/drawing/2014/main" id="{88860236-0AFB-4C61-D8E9-E65D5743DB83}"/>
              </a:ext>
            </a:extLst>
          </p:cNvPr>
          <p:cNvSpPr/>
          <p:nvPr/>
        </p:nvSpPr>
        <p:spPr bwMode="auto">
          <a:xfrm>
            <a:off x="1493497" y="6165446"/>
            <a:ext cx="2559537" cy="52587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B664CE2-782C-FDFC-22D2-862E40031D52}"/>
              </a:ext>
            </a:extLst>
          </p:cNvPr>
          <p:cNvSpPr>
            <a:spLocks noGrp="1"/>
          </p:cNvSpPr>
          <p:nvPr>
            <p:ph type="title"/>
          </p:nvPr>
        </p:nvSpPr>
        <p:spPr>
          <a:xfrm>
            <a:off x="1066800" y="377825"/>
            <a:ext cx="10972800" cy="1143000"/>
          </a:xfrm>
        </p:spPr>
        <p:txBody>
          <a:bodyPr/>
          <a:lstStyle/>
          <a:p>
            <a:pPr algn="l" eaLnBrk="1" hangingPunct="1"/>
            <a:r>
              <a:rPr lang="en-US" altLang="en-US" dirty="0">
                <a:ea typeface="MS PGothic" panose="020B0600070205080204" pitchFamily="34" charset="-128"/>
              </a:rPr>
              <a:t>Preliminary Step 1.   Assemble the HACCP Team</a:t>
            </a:r>
          </a:p>
        </p:txBody>
      </p:sp>
      <p:sp>
        <p:nvSpPr>
          <p:cNvPr id="2" name="Slide Number Placeholder 1">
            <a:extLst>
              <a:ext uri="{FF2B5EF4-FFF2-40B4-BE49-F238E27FC236}">
                <a16:creationId xmlns:a16="http://schemas.microsoft.com/office/drawing/2014/main" id="{63DB05E7-229B-4555-BCD9-48ACAFDE1FEF}"/>
              </a:ext>
            </a:extLst>
          </p:cNvPr>
          <p:cNvSpPr>
            <a:spLocks noGrp="1"/>
          </p:cNvSpPr>
          <p:nvPr>
            <p:ph type="sldNum" sz="quarter" idx="12"/>
          </p:nvPr>
        </p:nvSpPr>
        <p:spPr/>
        <p:txBody>
          <a:bodyPr/>
          <a:lstStyle/>
          <a:p>
            <a:fld id="{2D4FA31A-ABA5-4667-BACC-3489C0083671}" type="slidenum">
              <a:rPr lang="en-US" altLang="en-US" smtClean="0"/>
              <a:pPr/>
              <a:t>55</a:t>
            </a:fld>
            <a:endParaRPr lang="en-US" altLang="en-US" dirty="0"/>
          </a:p>
        </p:txBody>
      </p:sp>
      <p:grpSp>
        <p:nvGrpSpPr>
          <p:cNvPr id="81923" name="Group 4">
            <a:extLst>
              <a:ext uri="{FF2B5EF4-FFF2-40B4-BE49-F238E27FC236}">
                <a16:creationId xmlns:a16="http://schemas.microsoft.com/office/drawing/2014/main" id="{471AFAC0-BF40-F21A-FCF1-EFF641D7FA76}"/>
              </a:ext>
            </a:extLst>
          </p:cNvPr>
          <p:cNvGrpSpPr>
            <a:grpSpLocks/>
          </p:cNvGrpSpPr>
          <p:nvPr/>
        </p:nvGrpSpPr>
        <p:grpSpPr bwMode="auto">
          <a:xfrm>
            <a:off x="2667000" y="1933575"/>
            <a:ext cx="6999288" cy="4314825"/>
            <a:chOff x="2666679" y="1933783"/>
            <a:chExt cx="6999496" cy="4314617"/>
          </a:xfrm>
        </p:grpSpPr>
        <p:pic>
          <p:nvPicPr>
            <p:cNvPr id="81924" name="Picture 4" descr="07_color_coded_clean_teamFinal">
              <a:extLst>
                <a:ext uri="{FF2B5EF4-FFF2-40B4-BE49-F238E27FC236}">
                  <a16:creationId xmlns:a16="http://schemas.microsoft.com/office/drawing/2014/main" id="{685D5384-EBA2-BAF6-0867-0927BC7E2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0"/>
              <a:ext cx="64657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124FB86-5008-4B69-81DF-3089B6430C94}"/>
                </a:ext>
              </a:extLst>
            </p:cNvPr>
            <p:cNvSpPr txBox="1"/>
            <p:nvPr/>
          </p:nvSpPr>
          <p:spPr>
            <a:xfrm>
              <a:off x="2666679" y="2009979"/>
              <a:ext cx="1676450" cy="522263"/>
            </a:xfrm>
            <a:prstGeom prst="rect">
              <a:avLst/>
            </a:prstGeom>
            <a:noFill/>
          </p:spPr>
          <p:txBody>
            <a:bodyPr>
              <a:spAutoFit/>
            </a:bodyPr>
            <a:lstStyle/>
            <a:p>
              <a:pPr algn="ctr">
                <a:defRPr/>
              </a:pPr>
              <a:r>
                <a:rPr lang="en-US" sz="2800" b="1" dirty="0">
                  <a:latin typeface="+mn-lt"/>
                </a:rPr>
                <a:t>Managers</a:t>
              </a:r>
            </a:p>
          </p:txBody>
        </p:sp>
        <p:sp>
          <p:nvSpPr>
            <p:cNvPr id="8" name="TextBox 7">
              <a:extLst>
                <a:ext uri="{FF2B5EF4-FFF2-40B4-BE49-F238E27FC236}">
                  <a16:creationId xmlns:a16="http://schemas.microsoft.com/office/drawing/2014/main" id="{FE5A55EC-D611-402E-BF8A-91B4850B4836}"/>
                </a:ext>
              </a:extLst>
            </p:cNvPr>
            <p:cNvSpPr txBox="1"/>
            <p:nvPr/>
          </p:nvSpPr>
          <p:spPr>
            <a:xfrm>
              <a:off x="7467422" y="1933783"/>
              <a:ext cx="1828854" cy="523850"/>
            </a:xfrm>
            <a:prstGeom prst="rect">
              <a:avLst/>
            </a:prstGeom>
            <a:noFill/>
          </p:spPr>
          <p:txBody>
            <a:bodyPr>
              <a:spAutoFit/>
            </a:bodyPr>
            <a:lstStyle/>
            <a:p>
              <a:pPr algn="ctr">
                <a:defRPr/>
              </a:pPr>
              <a:r>
                <a:rPr lang="en-US" sz="2800" b="1" dirty="0">
                  <a:latin typeface="+mn-lt"/>
                </a:rPr>
                <a:t>Sanitation</a:t>
              </a:r>
            </a:p>
          </p:txBody>
        </p:sp>
        <p:sp>
          <p:nvSpPr>
            <p:cNvPr id="9" name="TextBox 8">
              <a:extLst>
                <a:ext uri="{FF2B5EF4-FFF2-40B4-BE49-F238E27FC236}">
                  <a16:creationId xmlns:a16="http://schemas.microsoft.com/office/drawing/2014/main" id="{D0F10396-07EA-48A9-978C-BB5C0AF5168B}"/>
                </a:ext>
              </a:extLst>
            </p:cNvPr>
            <p:cNvSpPr txBox="1"/>
            <p:nvPr/>
          </p:nvSpPr>
          <p:spPr>
            <a:xfrm>
              <a:off x="4865432" y="2457633"/>
              <a:ext cx="1828854" cy="522263"/>
            </a:xfrm>
            <a:prstGeom prst="rect">
              <a:avLst/>
            </a:prstGeom>
            <a:noFill/>
          </p:spPr>
          <p:txBody>
            <a:bodyPr>
              <a:spAutoFit/>
            </a:bodyPr>
            <a:lstStyle/>
            <a:p>
              <a:pPr algn="ctr">
                <a:defRPr/>
              </a:pPr>
              <a:r>
                <a:rPr lang="en-US" sz="2800" b="1" dirty="0">
                  <a:latin typeface="+mn-lt"/>
                </a:rPr>
                <a:t>Processing</a:t>
              </a:r>
            </a:p>
          </p:txBody>
        </p:sp>
      </p:grpSp>
      <p:grpSp>
        <p:nvGrpSpPr>
          <p:cNvPr id="10" name="Group 13">
            <a:extLst>
              <a:ext uri="{FF2B5EF4-FFF2-40B4-BE49-F238E27FC236}">
                <a16:creationId xmlns:a16="http://schemas.microsoft.com/office/drawing/2014/main" id="{E9BB3FCC-626F-42EE-945D-8BBAE8CD3D42}"/>
              </a:ext>
            </a:extLst>
          </p:cNvPr>
          <p:cNvGrpSpPr>
            <a:grpSpLocks/>
          </p:cNvGrpSpPr>
          <p:nvPr/>
        </p:nvGrpSpPr>
        <p:grpSpPr bwMode="auto">
          <a:xfrm>
            <a:off x="949911" y="3720431"/>
            <a:ext cx="2120416" cy="584775"/>
            <a:chOff x="7410443" y="3134736"/>
            <a:chExt cx="2569993" cy="585008"/>
          </a:xfrm>
        </p:grpSpPr>
        <p:sp>
          <p:nvSpPr>
            <p:cNvPr id="11" name="Rectangle: Rounded Corners 10">
              <a:extLst>
                <a:ext uri="{FF2B5EF4-FFF2-40B4-BE49-F238E27FC236}">
                  <a16:creationId xmlns:a16="http://schemas.microsoft.com/office/drawing/2014/main" id="{C859FFA8-CBF7-4674-8343-90E83BA702DB}"/>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Box 2">
              <a:extLst>
                <a:ext uri="{FF2B5EF4-FFF2-40B4-BE49-F238E27FC236}">
                  <a16:creationId xmlns:a16="http://schemas.microsoft.com/office/drawing/2014/main" id="{DF9CF231-BB53-4A23-B848-79E85F3DC15E}"/>
                </a:ext>
              </a:extLst>
            </p:cNvPr>
            <p:cNvSpPr txBox="1">
              <a:spLocks noChangeArrowheads="1"/>
            </p:cNvSpPr>
            <p:nvPr/>
          </p:nvSpPr>
          <p:spPr bwMode="auto">
            <a:xfrm>
              <a:off x="7410443" y="3134736"/>
              <a:ext cx="2569993"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74</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0602C05-4D65-EBFB-97FB-7E7B21B75F57}"/>
              </a:ext>
            </a:extLst>
          </p:cNvPr>
          <p:cNvSpPr>
            <a:spLocks noGrp="1"/>
          </p:cNvSpPr>
          <p:nvPr>
            <p:ph type="title"/>
          </p:nvPr>
        </p:nvSpPr>
        <p:spPr>
          <a:xfrm>
            <a:off x="1295400" y="303213"/>
            <a:ext cx="9677400" cy="917575"/>
          </a:xfrm>
        </p:spPr>
        <p:txBody>
          <a:bodyPr/>
          <a:lstStyle/>
          <a:p>
            <a:pPr algn="l" eaLnBrk="1" hangingPunct="1"/>
            <a:r>
              <a:rPr lang="en-US" altLang="en-US" dirty="0">
                <a:ea typeface="MS PGothic"/>
              </a:rPr>
              <a:t>Preliminary Step 2.   Process Flow Chart</a:t>
            </a:r>
          </a:p>
        </p:txBody>
      </p:sp>
      <p:sp>
        <p:nvSpPr>
          <p:cNvPr id="2" name="Slide Number Placeholder 1">
            <a:extLst>
              <a:ext uri="{FF2B5EF4-FFF2-40B4-BE49-F238E27FC236}">
                <a16:creationId xmlns:a16="http://schemas.microsoft.com/office/drawing/2014/main" id="{0D36F988-7D20-4635-A78C-BB9CCE2CEF9E}"/>
              </a:ext>
            </a:extLst>
          </p:cNvPr>
          <p:cNvSpPr>
            <a:spLocks noGrp="1"/>
          </p:cNvSpPr>
          <p:nvPr>
            <p:ph type="sldNum" sz="quarter" idx="12"/>
          </p:nvPr>
        </p:nvSpPr>
        <p:spPr/>
        <p:txBody>
          <a:bodyPr/>
          <a:lstStyle/>
          <a:p>
            <a:fld id="{2D4FA31A-ABA5-4667-BACC-3489C0083671}" type="slidenum">
              <a:rPr lang="en-US" altLang="en-US" smtClean="0"/>
              <a:pPr/>
              <a:t>56</a:t>
            </a:fld>
            <a:endParaRPr lang="en-US" altLang="en-US" dirty="0"/>
          </a:p>
        </p:txBody>
      </p:sp>
      <p:pic>
        <p:nvPicPr>
          <p:cNvPr id="86020" name="Picture 3">
            <a:extLst>
              <a:ext uri="{FF2B5EF4-FFF2-40B4-BE49-F238E27FC236}">
                <a16:creationId xmlns:a16="http://schemas.microsoft.com/office/drawing/2014/main" id="{7036BB61-8637-3381-A26F-1D4D8E5AA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73238"/>
            <a:ext cx="4237038"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185104-EA04-4258-B361-BAAF486A34C3}"/>
              </a:ext>
            </a:extLst>
          </p:cNvPr>
          <p:cNvSpPr txBox="1"/>
          <p:nvPr/>
        </p:nvSpPr>
        <p:spPr>
          <a:xfrm>
            <a:off x="1447800" y="1773238"/>
            <a:ext cx="5029200" cy="3540125"/>
          </a:xfrm>
          <a:prstGeom prst="rect">
            <a:avLst/>
          </a:prstGeom>
          <a:noFill/>
        </p:spPr>
        <p:txBody>
          <a:bodyPr>
            <a:spAutoFit/>
          </a:bodyPr>
          <a:lstStyle/>
          <a:p>
            <a:pPr eaLnBrk="1" hangingPunct="1">
              <a:buFont typeface="Wingdings" panose="05000000000000000000" pitchFamily="2" charset="2"/>
              <a:buNone/>
              <a:defRPr/>
            </a:pPr>
            <a:r>
              <a:rPr lang="en-US" altLang="en-US" sz="3200" dirty="0">
                <a:latin typeface="+mn-lt"/>
              </a:rPr>
              <a:t>Develop a Process Flow Diagram and understand or describe what happens at each step (Process Narrative)</a:t>
            </a:r>
            <a:br>
              <a:rPr lang="en-US" altLang="en-US" sz="3200" dirty="0">
                <a:latin typeface="+mn-lt"/>
              </a:rPr>
            </a:br>
            <a:br>
              <a:rPr lang="en-US" altLang="en-US" sz="3200" dirty="0">
                <a:latin typeface="+mn-lt"/>
              </a:rPr>
            </a:br>
            <a:r>
              <a:rPr lang="en-US" altLang="en-US" sz="3200" dirty="0">
                <a:latin typeface="+mn-lt"/>
              </a:rPr>
              <a:t>Example: Fresh Mahi-mahi fillets</a:t>
            </a:r>
          </a:p>
        </p:txBody>
      </p:sp>
      <p:grpSp>
        <p:nvGrpSpPr>
          <p:cNvPr id="10" name="Group 13">
            <a:extLst>
              <a:ext uri="{FF2B5EF4-FFF2-40B4-BE49-F238E27FC236}">
                <a16:creationId xmlns:a16="http://schemas.microsoft.com/office/drawing/2014/main" id="{43BA7CDB-F656-437F-AFE3-DA7A7A6A6442}"/>
              </a:ext>
            </a:extLst>
          </p:cNvPr>
          <p:cNvGrpSpPr>
            <a:grpSpLocks/>
          </p:cNvGrpSpPr>
          <p:nvPr/>
        </p:nvGrpSpPr>
        <p:grpSpPr bwMode="auto">
          <a:xfrm>
            <a:off x="4047359" y="5105938"/>
            <a:ext cx="2249204" cy="584775"/>
            <a:chOff x="7410443" y="3134736"/>
            <a:chExt cx="2569995" cy="585008"/>
          </a:xfrm>
        </p:grpSpPr>
        <p:sp>
          <p:nvSpPr>
            <p:cNvPr id="11" name="Rectangle: Rounded Corners 10">
              <a:extLst>
                <a:ext uri="{FF2B5EF4-FFF2-40B4-BE49-F238E27FC236}">
                  <a16:creationId xmlns:a16="http://schemas.microsoft.com/office/drawing/2014/main" id="{AB465F37-55EA-4C1C-9FFB-192B6CA8A4FB}"/>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2">
              <a:extLst>
                <a:ext uri="{FF2B5EF4-FFF2-40B4-BE49-F238E27FC236}">
                  <a16:creationId xmlns:a16="http://schemas.microsoft.com/office/drawing/2014/main" id="{B58A99C6-D856-4EBD-ABE1-8A3734302A3C}"/>
                </a:ext>
              </a:extLst>
            </p:cNvPr>
            <p:cNvSpPr txBox="1">
              <a:spLocks noChangeArrowheads="1"/>
            </p:cNvSpPr>
            <p:nvPr/>
          </p:nvSpPr>
          <p:spPr bwMode="auto">
            <a:xfrm>
              <a:off x="7410444" y="3134736"/>
              <a:ext cx="2569994"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75</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EF88E36-0086-4C9E-89F1-F65A1FF36A18}"/>
              </a:ext>
            </a:extLst>
          </p:cNvPr>
          <p:cNvSpPr>
            <a:spLocks noGrp="1"/>
          </p:cNvSpPr>
          <p:nvPr>
            <p:ph type="title"/>
          </p:nvPr>
        </p:nvSpPr>
        <p:spPr>
          <a:xfrm>
            <a:off x="619125" y="0"/>
            <a:ext cx="11039475" cy="1143000"/>
          </a:xfrm>
        </p:spPr>
        <p:txBody>
          <a:bodyPr>
            <a:normAutofit fontScale="90000"/>
          </a:bodyPr>
          <a:lstStyle/>
          <a:p>
            <a:pPr algn="ctr" eaLnBrk="1" hangingPunct="1">
              <a:defRPr/>
            </a:pPr>
            <a:r>
              <a:rPr lang="en-US" altLang="en-US" dirty="0">
                <a:ea typeface="MS PGothic" panose="020B0600070205080204" pitchFamily="34" charset="-128"/>
              </a:rPr>
              <a:t>A brief processing narrative can be used to </a:t>
            </a:r>
            <a:br>
              <a:rPr lang="en-US" altLang="en-US" dirty="0">
                <a:ea typeface="MS PGothic" panose="020B0600070205080204" pitchFamily="34" charset="-128"/>
              </a:rPr>
            </a:br>
            <a:r>
              <a:rPr lang="en-US" altLang="en-US" dirty="0">
                <a:ea typeface="MS PGothic" panose="020B0600070205080204" pitchFamily="34" charset="-128"/>
              </a:rPr>
              <a:t>help explain the Processing Flow Chart (1 of 2)</a:t>
            </a:r>
          </a:p>
        </p:txBody>
      </p:sp>
      <p:sp>
        <p:nvSpPr>
          <p:cNvPr id="3" name="Content Placeholder 2">
            <a:extLst>
              <a:ext uri="{FF2B5EF4-FFF2-40B4-BE49-F238E27FC236}">
                <a16:creationId xmlns:a16="http://schemas.microsoft.com/office/drawing/2014/main" id="{12040139-28DE-1E82-1EFB-713F98F1035F}"/>
              </a:ext>
            </a:extLst>
          </p:cNvPr>
          <p:cNvSpPr>
            <a:spLocks noGrp="1"/>
          </p:cNvSpPr>
          <p:nvPr>
            <p:ph idx="1"/>
          </p:nvPr>
        </p:nvSpPr>
        <p:spPr>
          <a:xfrm>
            <a:off x="815464" y="1246266"/>
            <a:ext cx="6903473" cy="4876800"/>
          </a:xfrm>
        </p:spPr>
        <p:txBody>
          <a:bodyPr>
            <a:normAutofit lnSpcReduction="10000"/>
          </a:bodyPr>
          <a:lstStyle/>
          <a:p>
            <a:pPr marL="0" indent="0">
              <a:buNone/>
            </a:pPr>
            <a:r>
              <a:rPr lang="en-US" sz="2200" dirty="0">
                <a:solidFill>
                  <a:srgbClr val="C00000"/>
                </a:solidFill>
                <a:ea typeface="+mn-lt"/>
                <a:cs typeface="+mn-lt"/>
              </a:rPr>
              <a:t>Receive Fresh Fish </a:t>
            </a:r>
            <a:r>
              <a:rPr lang="en-US" sz="2200" b="0" dirty="0">
                <a:ea typeface="+mn-lt"/>
                <a:cs typeface="+mn-lt"/>
              </a:rPr>
              <a:t>– Fresh wild-caught mahi-mahi (</a:t>
            </a:r>
            <a:r>
              <a:rPr lang="en-US" sz="2200" b="0" i="1" dirty="0">
                <a:ea typeface="+mn-lt"/>
                <a:cs typeface="+mn-lt"/>
              </a:rPr>
              <a:t>Coryphaena</a:t>
            </a:r>
            <a:r>
              <a:rPr lang="en-US" sz="2200" b="0" dirty="0">
                <a:ea typeface="+mn-lt"/>
                <a:cs typeface="+mn-lt"/>
              </a:rPr>
              <a:t> species, not aquacultured) fillets are received from several domestic suppliers (processors). Delivery truck transit times range from 2 to 8 hours. Tubs or other containers of mahi-mahi fillets are received along with other fresh seafood products packed in ice and delivered by refrigerated truck. After receipt, products are re-iced if necessary and moved into refrigerated storage.</a:t>
            </a:r>
            <a:endParaRPr lang="en-US" sz="2200" dirty="0">
              <a:cs typeface="Calibri"/>
            </a:endParaRPr>
          </a:p>
          <a:p>
            <a:pPr marL="0" indent="0">
              <a:buNone/>
            </a:pPr>
            <a:r>
              <a:rPr lang="en-US" sz="2200" dirty="0">
                <a:solidFill>
                  <a:srgbClr val="C00000"/>
                </a:solidFill>
                <a:ea typeface="+mn-lt"/>
                <a:cs typeface="+mn-lt"/>
              </a:rPr>
              <a:t>Refrigerated Storage </a:t>
            </a:r>
            <a:r>
              <a:rPr lang="en-US" sz="2200" b="0" dirty="0">
                <a:ea typeface="+mn-lt"/>
                <a:cs typeface="+mn-lt"/>
              </a:rPr>
              <a:t>– Individual mahi-mahi fillets are completely buried in ice and stored in a refrigerated cooler until needed. </a:t>
            </a:r>
            <a:endParaRPr lang="en-US" sz="2200" dirty="0">
              <a:cs typeface="Calibri"/>
            </a:endParaRPr>
          </a:p>
          <a:p>
            <a:pPr marL="0" indent="0">
              <a:buNone/>
            </a:pPr>
            <a:r>
              <a:rPr lang="en-US" sz="2200" dirty="0">
                <a:solidFill>
                  <a:srgbClr val="C00000"/>
                </a:solidFill>
                <a:ea typeface="+mn-lt"/>
                <a:cs typeface="+mn-lt"/>
              </a:rPr>
              <a:t>Trim </a:t>
            </a:r>
            <a:r>
              <a:rPr lang="en-US" sz="2200" b="0" dirty="0">
                <a:ea typeface="+mn-lt"/>
                <a:cs typeface="+mn-lt"/>
              </a:rPr>
              <a:t>– Individual tubs or containers of mahi-mahi fillets are removed from the cooler as needed to pack customers’ orders. Fillets are trimmed by hand with knives if necessary to meet customer specifications. Trimming is completed in 30 minutes or less. </a:t>
            </a:r>
            <a:endParaRPr lang="en-US" sz="2200" dirty="0">
              <a:cs typeface="Calibri"/>
            </a:endParaRPr>
          </a:p>
        </p:txBody>
      </p:sp>
      <p:sp>
        <p:nvSpPr>
          <p:cNvPr id="2" name="Slide Number Placeholder 1">
            <a:extLst>
              <a:ext uri="{FF2B5EF4-FFF2-40B4-BE49-F238E27FC236}">
                <a16:creationId xmlns:a16="http://schemas.microsoft.com/office/drawing/2014/main" id="{6B1122E3-AA3D-43A7-B01C-D97A96451602}"/>
              </a:ext>
            </a:extLst>
          </p:cNvPr>
          <p:cNvSpPr>
            <a:spLocks noGrp="1"/>
          </p:cNvSpPr>
          <p:nvPr>
            <p:ph type="sldNum" sz="quarter" idx="12"/>
          </p:nvPr>
        </p:nvSpPr>
        <p:spPr>
          <a:xfrm>
            <a:off x="9242425" y="6477000"/>
            <a:ext cx="2844800" cy="288925"/>
          </a:xfrm>
        </p:spPr>
        <p:txBody>
          <a:bodyPr/>
          <a:lstStyle/>
          <a:p>
            <a:fld id="{2D4FA31A-ABA5-4667-BACC-3489C0083671}" type="slidenum">
              <a:rPr lang="en-US" altLang="en-US" smtClean="0"/>
              <a:pPr/>
              <a:t>57</a:t>
            </a:fld>
            <a:endParaRPr lang="en-US" altLang="en-US" dirty="0"/>
          </a:p>
        </p:txBody>
      </p:sp>
      <p:pic>
        <p:nvPicPr>
          <p:cNvPr id="88068" name="Picture 4">
            <a:extLst>
              <a:ext uri="{FF2B5EF4-FFF2-40B4-BE49-F238E27FC236}">
                <a16:creationId xmlns:a16="http://schemas.microsoft.com/office/drawing/2014/main" id="{535EDCCF-1B1D-3CA0-3879-8ED3F6B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889125"/>
            <a:ext cx="3733800"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3">
            <a:extLst>
              <a:ext uri="{FF2B5EF4-FFF2-40B4-BE49-F238E27FC236}">
                <a16:creationId xmlns:a16="http://schemas.microsoft.com/office/drawing/2014/main" id="{5FD29623-BCC7-4BC2-B45C-CC69580CB1A9}"/>
              </a:ext>
            </a:extLst>
          </p:cNvPr>
          <p:cNvGrpSpPr>
            <a:grpSpLocks/>
          </p:cNvGrpSpPr>
          <p:nvPr/>
        </p:nvGrpSpPr>
        <p:grpSpPr bwMode="auto">
          <a:xfrm>
            <a:off x="8420277" y="1158536"/>
            <a:ext cx="2595563" cy="584775"/>
            <a:chOff x="7385845" y="3134736"/>
            <a:chExt cx="2594591" cy="585008"/>
          </a:xfrm>
        </p:grpSpPr>
        <p:sp>
          <p:nvSpPr>
            <p:cNvPr id="7" name="Rectangle: Rounded Corners 6">
              <a:extLst>
                <a:ext uri="{FF2B5EF4-FFF2-40B4-BE49-F238E27FC236}">
                  <a16:creationId xmlns:a16="http://schemas.microsoft.com/office/drawing/2014/main" id="{5401B435-38E4-4359-89C2-DEDD9E5B5B7C}"/>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
              <a:extLst>
                <a:ext uri="{FF2B5EF4-FFF2-40B4-BE49-F238E27FC236}">
                  <a16:creationId xmlns:a16="http://schemas.microsoft.com/office/drawing/2014/main" id="{309540FC-DD6A-4506-A301-0DD2B76360E4}"/>
                </a:ext>
              </a:extLst>
            </p:cNvPr>
            <p:cNvSpPr txBox="1">
              <a:spLocks noChangeArrowheads="1"/>
            </p:cNvSpPr>
            <p:nvPr/>
          </p:nvSpPr>
          <p:spPr bwMode="auto">
            <a:xfrm>
              <a:off x="7385845" y="3134736"/>
              <a:ext cx="2594591"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75-76</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EF88E36-0086-4C9E-89F1-F65A1FF36A18}"/>
              </a:ext>
            </a:extLst>
          </p:cNvPr>
          <p:cNvSpPr>
            <a:spLocks noGrp="1"/>
          </p:cNvSpPr>
          <p:nvPr>
            <p:ph type="title"/>
          </p:nvPr>
        </p:nvSpPr>
        <p:spPr>
          <a:xfrm>
            <a:off x="619125" y="0"/>
            <a:ext cx="11039475" cy="1143000"/>
          </a:xfrm>
        </p:spPr>
        <p:txBody>
          <a:bodyPr>
            <a:normAutofit fontScale="90000"/>
          </a:bodyPr>
          <a:lstStyle/>
          <a:p>
            <a:pPr algn="ctr" eaLnBrk="1" hangingPunct="1">
              <a:defRPr/>
            </a:pPr>
            <a:r>
              <a:rPr lang="en-US" altLang="en-US" dirty="0">
                <a:ea typeface="MS PGothic" panose="020B0600070205080204" pitchFamily="34" charset="-128"/>
              </a:rPr>
              <a:t>A brief processing narrative can be used to </a:t>
            </a:r>
            <a:br>
              <a:rPr lang="en-US" altLang="en-US" dirty="0">
                <a:ea typeface="MS PGothic" panose="020B0600070205080204" pitchFamily="34" charset="-128"/>
              </a:rPr>
            </a:br>
            <a:r>
              <a:rPr lang="en-US" altLang="en-US" dirty="0">
                <a:ea typeface="MS PGothic" panose="020B0600070205080204" pitchFamily="34" charset="-128"/>
              </a:rPr>
              <a:t>help explain the Processing Flow Chart (2 of 2)</a:t>
            </a:r>
          </a:p>
        </p:txBody>
      </p:sp>
      <p:sp>
        <p:nvSpPr>
          <p:cNvPr id="3" name="Content Placeholder 2">
            <a:extLst>
              <a:ext uri="{FF2B5EF4-FFF2-40B4-BE49-F238E27FC236}">
                <a16:creationId xmlns:a16="http://schemas.microsoft.com/office/drawing/2014/main" id="{12040139-28DE-1E82-1EFB-713F98F1035F}"/>
              </a:ext>
            </a:extLst>
          </p:cNvPr>
          <p:cNvSpPr>
            <a:spLocks noGrp="1"/>
          </p:cNvSpPr>
          <p:nvPr>
            <p:ph idx="1"/>
          </p:nvPr>
        </p:nvSpPr>
        <p:spPr>
          <a:xfrm>
            <a:off x="815464" y="1450923"/>
            <a:ext cx="6903473" cy="4876800"/>
          </a:xfrm>
        </p:spPr>
        <p:txBody>
          <a:bodyPr vert="horz" lIns="91440" tIns="45720" rIns="91440" bIns="45720" rtlCol="0" anchor="t">
            <a:normAutofit/>
          </a:bodyPr>
          <a:lstStyle/>
          <a:p>
            <a:pPr marL="0" indent="0">
              <a:buNone/>
            </a:pPr>
            <a:r>
              <a:rPr lang="en-US" sz="2200" dirty="0">
                <a:solidFill>
                  <a:srgbClr val="C00000"/>
                </a:solidFill>
                <a:ea typeface="+mn-lt"/>
                <a:cs typeface="+mn-lt"/>
              </a:rPr>
              <a:t>Weigh/Pack/Label</a:t>
            </a:r>
            <a:r>
              <a:rPr lang="en-US" sz="2200" b="0" dirty="0">
                <a:solidFill>
                  <a:srgbClr val="C00000"/>
                </a:solidFill>
                <a:ea typeface="+mn-lt"/>
                <a:cs typeface="+mn-lt"/>
              </a:rPr>
              <a:t> </a:t>
            </a:r>
            <a:r>
              <a:rPr lang="en-US" sz="2200" b="0" dirty="0">
                <a:ea typeface="+mn-lt"/>
                <a:cs typeface="+mn-lt"/>
              </a:rPr>
              <a:t>– </a:t>
            </a:r>
            <a:r>
              <a:rPr lang="en-US" sz="2200" dirty="0">
                <a:ea typeface="+mn-lt"/>
                <a:cs typeface="+mn-lt"/>
              </a:rPr>
              <a:t>Per </a:t>
            </a:r>
            <a:r>
              <a:rPr lang="en-US" sz="2200" b="0" dirty="0">
                <a:ea typeface="+mn-lt"/>
                <a:cs typeface="+mn-lt"/>
              </a:rPr>
              <a:t>customer order, mahi-mahi fillets are weighed, packed into containers</a:t>
            </a:r>
            <a:r>
              <a:rPr lang="en-US" sz="2200" dirty="0">
                <a:ea typeface="+mn-lt"/>
                <a:cs typeface="+mn-lt"/>
              </a:rPr>
              <a:t>,</a:t>
            </a:r>
            <a:r>
              <a:rPr lang="en-US" sz="2200" b="0" dirty="0">
                <a:ea typeface="+mn-lt"/>
                <a:cs typeface="+mn-lt"/>
              </a:rPr>
              <a:t> and each container is labeled with a handwritten or printed label that </a:t>
            </a:r>
            <a:r>
              <a:rPr lang="en-US" sz="2200" dirty="0">
                <a:ea typeface="+mn-lt"/>
                <a:cs typeface="+mn-lt"/>
              </a:rPr>
              <a:t>contains </a:t>
            </a:r>
            <a:r>
              <a:rPr lang="en-US" sz="2200" b="0" dirty="0">
                <a:ea typeface="+mn-lt"/>
                <a:cs typeface="+mn-lt"/>
              </a:rPr>
              <a:t>the market name of the species of fish</a:t>
            </a:r>
            <a:r>
              <a:rPr lang="en-US" sz="2200" dirty="0">
                <a:ea typeface="+mn-lt"/>
                <a:cs typeface="+mn-lt"/>
              </a:rPr>
              <a:t> that it contains. Individual containers are completely surrounded by ice and assembled into master cartons for each customer order. The weigh/pack/label steps are completed in 30 minutes or less.</a:t>
            </a:r>
            <a:endParaRPr lang="en-US" sz="2200" dirty="0">
              <a:cs typeface="Calibri"/>
            </a:endParaRPr>
          </a:p>
          <a:p>
            <a:pPr marL="0" indent="0">
              <a:buNone/>
            </a:pPr>
            <a:r>
              <a:rPr lang="en-US" sz="2200" dirty="0">
                <a:solidFill>
                  <a:srgbClr val="C00000"/>
                </a:solidFill>
                <a:ea typeface="+mn-lt"/>
                <a:cs typeface="+mn-lt"/>
              </a:rPr>
              <a:t>Finished Product Storage </a:t>
            </a:r>
            <a:r>
              <a:rPr lang="en-US" sz="2200" b="0" dirty="0">
                <a:ea typeface="+mn-lt"/>
                <a:cs typeface="+mn-lt"/>
              </a:rPr>
              <a:t>–</a:t>
            </a:r>
            <a:r>
              <a:rPr lang="en-US" sz="2200" dirty="0">
                <a:ea typeface="+mn-lt"/>
                <a:cs typeface="+mn-lt"/>
              </a:rPr>
              <a:t> Containers of iced mahi-mahi fillets are placed in master cartons that contain each customer’s order and are placed back into refrigerated storage until it is moved directly to refrigerated trucks for delivery to retail or restaurant customers.</a:t>
            </a:r>
            <a:endParaRPr lang="en-US" sz="2200" b="0" dirty="0">
              <a:cs typeface="Calibri"/>
            </a:endParaRPr>
          </a:p>
        </p:txBody>
      </p:sp>
      <p:sp>
        <p:nvSpPr>
          <p:cNvPr id="2" name="Slide Number Placeholder 1">
            <a:extLst>
              <a:ext uri="{FF2B5EF4-FFF2-40B4-BE49-F238E27FC236}">
                <a16:creationId xmlns:a16="http://schemas.microsoft.com/office/drawing/2014/main" id="{6B1122E3-AA3D-43A7-B01C-D97A96451602}"/>
              </a:ext>
            </a:extLst>
          </p:cNvPr>
          <p:cNvSpPr>
            <a:spLocks noGrp="1"/>
          </p:cNvSpPr>
          <p:nvPr>
            <p:ph type="sldNum" sz="quarter" idx="12"/>
          </p:nvPr>
        </p:nvSpPr>
        <p:spPr>
          <a:xfrm>
            <a:off x="9347200" y="6508812"/>
            <a:ext cx="2844800" cy="288925"/>
          </a:xfrm>
        </p:spPr>
        <p:txBody>
          <a:bodyPr/>
          <a:lstStyle/>
          <a:p>
            <a:fld id="{2D4FA31A-ABA5-4667-BACC-3489C0083671}" type="slidenum">
              <a:rPr lang="en-US" altLang="en-US" smtClean="0"/>
              <a:pPr/>
              <a:t>58</a:t>
            </a:fld>
            <a:endParaRPr lang="en-US" altLang="en-US" dirty="0"/>
          </a:p>
        </p:txBody>
      </p:sp>
      <p:pic>
        <p:nvPicPr>
          <p:cNvPr id="88068" name="Picture 4">
            <a:extLst>
              <a:ext uri="{FF2B5EF4-FFF2-40B4-BE49-F238E27FC236}">
                <a16:creationId xmlns:a16="http://schemas.microsoft.com/office/drawing/2014/main" id="{535EDCCF-1B1D-3CA0-3879-8ED3F6B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857653"/>
            <a:ext cx="3733800"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3">
            <a:extLst>
              <a:ext uri="{FF2B5EF4-FFF2-40B4-BE49-F238E27FC236}">
                <a16:creationId xmlns:a16="http://schemas.microsoft.com/office/drawing/2014/main" id="{F63FF5C3-EE95-4160-860D-42C7970172E2}"/>
              </a:ext>
            </a:extLst>
          </p:cNvPr>
          <p:cNvGrpSpPr>
            <a:grpSpLocks/>
          </p:cNvGrpSpPr>
          <p:nvPr/>
        </p:nvGrpSpPr>
        <p:grpSpPr bwMode="auto">
          <a:xfrm>
            <a:off x="8420277" y="1158536"/>
            <a:ext cx="2595563" cy="584775"/>
            <a:chOff x="7385845" y="3134736"/>
            <a:chExt cx="2594591" cy="585008"/>
          </a:xfrm>
        </p:grpSpPr>
        <p:sp>
          <p:nvSpPr>
            <p:cNvPr id="7" name="Rectangle: Rounded Corners 6">
              <a:extLst>
                <a:ext uri="{FF2B5EF4-FFF2-40B4-BE49-F238E27FC236}">
                  <a16:creationId xmlns:a16="http://schemas.microsoft.com/office/drawing/2014/main" id="{28F9A87B-3766-4B0E-8B3F-8F080E454DF9}"/>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
              <a:extLst>
                <a:ext uri="{FF2B5EF4-FFF2-40B4-BE49-F238E27FC236}">
                  <a16:creationId xmlns:a16="http://schemas.microsoft.com/office/drawing/2014/main" id="{948CDC01-EA67-428D-BA5D-9185879B7753}"/>
                </a:ext>
              </a:extLst>
            </p:cNvPr>
            <p:cNvSpPr txBox="1">
              <a:spLocks noChangeArrowheads="1"/>
            </p:cNvSpPr>
            <p:nvPr/>
          </p:nvSpPr>
          <p:spPr bwMode="auto">
            <a:xfrm>
              <a:off x="7385845" y="3134736"/>
              <a:ext cx="2594591" cy="58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75-76</a:t>
              </a:r>
            </a:p>
          </p:txBody>
        </p:sp>
      </p:grpSp>
    </p:spTree>
    <p:extLst>
      <p:ext uri="{BB962C8B-B14F-4D97-AF65-F5344CB8AC3E}">
        <p14:creationId xmlns:p14="http://schemas.microsoft.com/office/powerpoint/2010/main" val="2932719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2636891-172E-5EEC-A56C-B78C1211F1F8}"/>
              </a:ext>
            </a:extLst>
          </p:cNvPr>
          <p:cNvSpPr>
            <a:spLocks noGrp="1"/>
          </p:cNvSpPr>
          <p:nvPr>
            <p:ph type="title"/>
          </p:nvPr>
        </p:nvSpPr>
        <p:spPr>
          <a:xfrm>
            <a:off x="1366422" y="290513"/>
            <a:ext cx="9677400" cy="917575"/>
          </a:xfrm>
        </p:spPr>
        <p:txBody>
          <a:bodyPr>
            <a:normAutofit/>
          </a:bodyPr>
          <a:lstStyle/>
          <a:p>
            <a:pPr algn="l" eaLnBrk="1" hangingPunct="1"/>
            <a:r>
              <a:rPr lang="en-US" altLang="en-US" dirty="0">
                <a:ea typeface="MS PGothic"/>
              </a:rPr>
              <a:t>Preliminary Step 3.  Describe Product</a:t>
            </a:r>
            <a:endParaRPr lang="en-US" altLang="en-US" strike="sngStrike" dirty="0">
              <a:highlight>
                <a:srgbClr val="00FFFF"/>
              </a:highlight>
              <a:ea typeface="MS PGothic"/>
            </a:endParaRPr>
          </a:p>
        </p:txBody>
      </p:sp>
      <p:sp>
        <p:nvSpPr>
          <p:cNvPr id="2" name="Slide Number Placeholder 1">
            <a:extLst>
              <a:ext uri="{FF2B5EF4-FFF2-40B4-BE49-F238E27FC236}">
                <a16:creationId xmlns:a16="http://schemas.microsoft.com/office/drawing/2014/main" id="{1AA2EC95-7DCF-47E6-8874-C75A3E841AD3}"/>
              </a:ext>
            </a:extLst>
          </p:cNvPr>
          <p:cNvSpPr>
            <a:spLocks noGrp="1"/>
          </p:cNvSpPr>
          <p:nvPr>
            <p:ph type="sldNum" sz="quarter" idx="12"/>
          </p:nvPr>
        </p:nvSpPr>
        <p:spPr/>
        <p:txBody>
          <a:bodyPr/>
          <a:lstStyle/>
          <a:p>
            <a:fld id="{2D4FA31A-ABA5-4667-BACC-3489C0083671}" type="slidenum">
              <a:rPr lang="en-US" altLang="en-US" smtClean="0"/>
              <a:pPr/>
              <a:t>59</a:t>
            </a:fld>
            <a:endParaRPr lang="en-US" altLang="en-US" dirty="0"/>
          </a:p>
        </p:txBody>
      </p:sp>
      <p:pic>
        <p:nvPicPr>
          <p:cNvPr id="83971" name="Picture 1">
            <a:extLst>
              <a:ext uri="{FF2B5EF4-FFF2-40B4-BE49-F238E27FC236}">
                <a16:creationId xmlns:a16="http://schemas.microsoft.com/office/drawing/2014/main" id="{F9A80665-7F80-797D-D1E7-19A1A0FD0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20788"/>
            <a:ext cx="1069181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A09CA8F-7170-45ED-B967-5A9BF0254617}"/>
              </a:ext>
            </a:extLst>
          </p:cNvPr>
          <p:cNvSpPr txBox="1"/>
          <p:nvPr/>
        </p:nvSpPr>
        <p:spPr>
          <a:xfrm>
            <a:off x="2895600" y="5662613"/>
            <a:ext cx="5105400" cy="954087"/>
          </a:xfrm>
          <a:prstGeom prst="rect">
            <a:avLst/>
          </a:prstGeom>
          <a:noFill/>
        </p:spPr>
        <p:txBody>
          <a:bodyPr>
            <a:spAutoFit/>
          </a:bodyPr>
          <a:lstStyle/>
          <a:p>
            <a:pPr>
              <a:defRPr/>
            </a:pPr>
            <a:r>
              <a:rPr lang="en-US" sz="2800" dirty="0">
                <a:latin typeface="+mn-lt"/>
              </a:rPr>
              <a:t>Blue Book provides a useful form </a:t>
            </a:r>
            <a:br>
              <a:rPr lang="en-US" sz="2800" dirty="0">
                <a:latin typeface="+mn-lt"/>
              </a:rPr>
            </a:br>
            <a:r>
              <a:rPr lang="en-US" sz="2800" dirty="0">
                <a:latin typeface="+mn-lt"/>
              </a:rPr>
              <a:t>for preliminary information</a:t>
            </a:r>
          </a:p>
        </p:txBody>
      </p:sp>
      <p:grpSp>
        <p:nvGrpSpPr>
          <p:cNvPr id="83973" name="Group 10">
            <a:extLst>
              <a:ext uri="{FF2B5EF4-FFF2-40B4-BE49-F238E27FC236}">
                <a16:creationId xmlns:a16="http://schemas.microsoft.com/office/drawing/2014/main" id="{EE17B767-69BF-F4FD-04DC-BBF80FE1F80E}"/>
              </a:ext>
            </a:extLst>
          </p:cNvPr>
          <p:cNvGrpSpPr>
            <a:grpSpLocks/>
          </p:cNvGrpSpPr>
          <p:nvPr/>
        </p:nvGrpSpPr>
        <p:grpSpPr bwMode="auto">
          <a:xfrm>
            <a:off x="9497921" y="1101164"/>
            <a:ext cx="2098857" cy="1077218"/>
            <a:chOff x="9038029" y="3140076"/>
            <a:chExt cx="917793" cy="1077646"/>
          </a:xfrm>
        </p:grpSpPr>
        <p:sp>
          <p:nvSpPr>
            <p:cNvPr id="12" name="Rectangle: Rounded Corners 11">
              <a:extLst>
                <a:ext uri="{FF2B5EF4-FFF2-40B4-BE49-F238E27FC236}">
                  <a16:creationId xmlns:a16="http://schemas.microsoft.com/office/drawing/2014/main" id="{D754B43C-4C39-42B6-A448-D9889F023C00}"/>
                </a:ext>
              </a:extLst>
            </p:cNvPr>
            <p:cNvSpPr/>
            <p:nvPr/>
          </p:nvSpPr>
          <p:spPr bwMode="auto">
            <a:xfrm>
              <a:off x="9038029" y="3140076"/>
              <a:ext cx="917793"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978" name="TextBox 2">
              <a:extLst>
                <a:ext uri="{FF2B5EF4-FFF2-40B4-BE49-F238E27FC236}">
                  <a16:creationId xmlns:a16="http://schemas.microsoft.com/office/drawing/2014/main" id="{22B6297B-500A-954F-F374-7DBDDEE3ED8C}"/>
                </a:ext>
              </a:extLst>
            </p:cNvPr>
            <p:cNvSpPr txBox="1">
              <a:spLocks noChangeArrowheads="1"/>
            </p:cNvSpPr>
            <p:nvPr/>
          </p:nvSpPr>
          <p:spPr bwMode="auto">
            <a:xfrm>
              <a:off x="9038029" y="3140076"/>
              <a:ext cx="917793" cy="107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CHP4: 74</a:t>
              </a:r>
            </a:p>
          </p:txBody>
        </p:sp>
      </p:grpSp>
      <p:grpSp>
        <p:nvGrpSpPr>
          <p:cNvPr id="83974" name="Group 13">
            <a:extLst>
              <a:ext uri="{FF2B5EF4-FFF2-40B4-BE49-F238E27FC236}">
                <a16:creationId xmlns:a16="http://schemas.microsoft.com/office/drawing/2014/main" id="{FC79549F-57F3-13BC-1063-724980F826AF}"/>
              </a:ext>
            </a:extLst>
          </p:cNvPr>
          <p:cNvGrpSpPr>
            <a:grpSpLocks/>
          </p:cNvGrpSpPr>
          <p:nvPr/>
        </p:nvGrpSpPr>
        <p:grpSpPr bwMode="auto">
          <a:xfrm>
            <a:off x="7981950" y="5865813"/>
            <a:ext cx="2595563" cy="588962"/>
            <a:chOff x="7391400" y="3130547"/>
            <a:chExt cx="2594591" cy="589197"/>
          </a:xfrm>
        </p:grpSpPr>
        <p:sp>
          <p:nvSpPr>
            <p:cNvPr id="15" name="Rectangle: Rounded Corners 14">
              <a:extLst>
                <a:ext uri="{FF2B5EF4-FFF2-40B4-BE49-F238E27FC236}">
                  <a16:creationId xmlns:a16="http://schemas.microsoft.com/office/drawing/2014/main" id="{C1B6C129-274D-40D2-98B5-D9BF12B146FB}"/>
                </a:ext>
              </a:extLst>
            </p:cNvPr>
            <p:cNvSpPr/>
            <p:nvPr/>
          </p:nvSpPr>
          <p:spPr bwMode="auto">
            <a:xfrm>
              <a:off x="7410443" y="3140076"/>
              <a:ext cx="2545396" cy="579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976" name="TextBox 2">
              <a:extLst>
                <a:ext uri="{FF2B5EF4-FFF2-40B4-BE49-F238E27FC236}">
                  <a16:creationId xmlns:a16="http://schemas.microsoft.com/office/drawing/2014/main" id="{075D11C5-7D60-A382-3C0E-B6C02D6793FB}"/>
                </a:ext>
              </a:extLst>
            </p:cNvPr>
            <p:cNvSpPr txBox="1">
              <a:spLocks noChangeArrowheads="1"/>
            </p:cNvSpPr>
            <p:nvPr/>
          </p:nvSpPr>
          <p:spPr bwMode="auto">
            <a:xfrm>
              <a:off x="7391400" y="3130547"/>
              <a:ext cx="25945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Appendix 2</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A72CB499-B227-984C-3205-063B6BB18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03675"/>
            <a:ext cx="36909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BD3D8012-0B06-9155-67D6-F078F9955BD2}"/>
              </a:ext>
            </a:extLst>
          </p:cNvPr>
          <p:cNvSpPr txBox="1">
            <a:spLocks/>
          </p:cNvSpPr>
          <p:nvPr/>
        </p:nvSpPr>
        <p:spPr bwMode="auto">
          <a:xfrm>
            <a:off x="1389063" y="1676400"/>
            <a:ext cx="10058400" cy="162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marL="685800" indent="-68580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marL="0" indent="0" algn="ctr" eaLnBrk="1" hangingPunct="1">
              <a:spcBef>
                <a:spcPct val="0"/>
              </a:spcBef>
              <a:buNone/>
            </a:pPr>
            <a:r>
              <a:rPr lang="en-US" altLang="en-US" sz="5400" dirty="0">
                <a:solidFill>
                  <a:srgbClr val="42568D"/>
                </a:solidFill>
                <a:latin typeface="Calibri"/>
                <a:ea typeface="MS PGothic"/>
                <a:cs typeface="Calibri"/>
              </a:rPr>
              <a:t>FDA Seafood HACCP Regulation</a:t>
            </a:r>
            <a:br>
              <a:rPr lang="en-US" altLang="en-US" sz="5400" dirty="0">
                <a:latin typeface="Calibri"/>
                <a:ea typeface="MS PGothic"/>
              </a:rPr>
            </a:br>
            <a:r>
              <a:rPr lang="en-US" altLang="en-US" sz="5400" dirty="0">
                <a:solidFill>
                  <a:srgbClr val="42568D"/>
                </a:solidFill>
                <a:latin typeface="Calibri"/>
                <a:ea typeface="MS PGothic"/>
                <a:cs typeface="Calibri"/>
              </a:rPr>
              <a:t>    </a:t>
            </a:r>
            <a:r>
              <a:rPr lang="en-US" altLang="en-US" sz="4000" dirty="0">
                <a:solidFill>
                  <a:srgbClr val="42568D"/>
                </a:solidFill>
                <a:latin typeface="Calibri"/>
                <a:ea typeface="MS PGothic"/>
                <a:cs typeface="Calibri"/>
              </a:rPr>
              <a:t>21 CFR Part 123</a:t>
            </a:r>
            <a:endParaRPr lang="en-US" altLang="en-US" sz="5400" dirty="0">
              <a:solidFill>
                <a:srgbClr val="42568D"/>
              </a:solidFill>
              <a:latin typeface="Calibri"/>
              <a:ea typeface="MS PGothic"/>
              <a:cs typeface="Calibri"/>
            </a:endParaRPr>
          </a:p>
        </p:txBody>
      </p:sp>
      <p:sp>
        <p:nvSpPr>
          <p:cNvPr id="20484" name="Rectangle 6">
            <a:extLst>
              <a:ext uri="{FF2B5EF4-FFF2-40B4-BE49-F238E27FC236}">
                <a16:creationId xmlns:a16="http://schemas.microsoft.com/office/drawing/2014/main" id="{17009CF4-BE8E-2F80-261B-C85BACA095B8}"/>
              </a:ext>
            </a:extLst>
          </p:cNvPr>
          <p:cNvSpPr>
            <a:spLocks noChangeArrowheads="1"/>
          </p:cNvSpPr>
          <p:nvPr/>
        </p:nvSpPr>
        <p:spPr bwMode="auto">
          <a:xfrm>
            <a:off x="3657600" y="5027613"/>
            <a:ext cx="609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400" b="0" dirty="0">
                <a:latin typeface="Arial" panose="020B0604020202020204" pitchFamily="34" charset="0"/>
                <a:hlinkClick r:id="rId4"/>
              </a:rPr>
              <a:t>https://www.fda.gov/food/hazard-analysis-critical-control-point-haccp/seafood-haccp</a:t>
            </a:r>
            <a:endParaRPr lang="en-US" altLang="en-US" sz="2400" b="0" dirty="0">
              <a:latin typeface="Arial" panose="020B0604020202020204" pitchFamily="34" charset="0"/>
            </a:endParaRPr>
          </a:p>
        </p:txBody>
      </p:sp>
      <p:sp>
        <p:nvSpPr>
          <p:cNvPr id="2" name="Slide Number Placeholder 1">
            <a:extLst>
              <a:ext uri="{FF2B5EF4-FFF2-40B4-BE49-F238E27FC236}">
                <a16:creationId xmlns:a16="http://schemas.microsoft.com/office/drawing/2014/main" id="{D3A10998-0214-43A4-AB3A-23ECBCF9795D}"/>
              </a:ext>
            </a:extLst>
          </p:cNvPr>
          <p:cNvSpPr>
            <a:spLocks noGrp="1"/>
          </p:cNvSpPr>
          <p:nvPr>
            <p:ph type="sldNum" sz="quarter" idx="12"/>
          </p:nvPr>
        </p:nvSpPr>
        <p:spPr/>
        <p:txBody>
          <a:bodyPr/>
          <a:lstStyle/>
          <a:p>
            <a:fld id="{2D4FA31A-ABA5-4667-BACC-3489C0083671}" type="slidenum">
              <a:rPr lang="en-US" altLang="en-US" smtClean="0"/>
              <a:pPr/>
              <a:t>6</a:t>
            </a:fld>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CCD10DC-A3C1-FEC4-EAD1-0936D31EFB9A}"/>
              </a:ext>
            </a:extLst>
          </p:cNvPr>
          <p:cNvSpPr>
            <a:spLocks noGrp="1"/>
          </p:cNvSpPr>
          <p:nvPr>
            <p:ph type="title"/>
          </p:nvPr>
        </p:nvSpPr>
        <p:spPr>
          <a:xfrm>
            <a:off x="2057400" y="331788"/>
            <a:ext cx="8229600" cy="1143000"/>
          </a:xfrm>
        </p:spPr>
        <p:txBody>
          <a:bodyPr/>
          <a:lstStyle/>
          <a:p>
            <a:pPr algn="ctr" eaLnBrk="1" hangingPunct="1"/>
            <a:r>
              <a:rPr lang="en-US" altLang="en-US" sz="4800" dirty="0">
                <a:ea typeface="MS PGothic" panose="020B0600070205080204" pitchFamily="34" charset="-128"/>
              </a:rPr>
              <a:t>Required Hazard Analysis</a:t>
            </a:r>
          </a:p>
        </p:txBody>
      </p:sp>
      <p:sp>
        <p:nvSpPr>
          <p:cNvPr id="2" name="Slide Number Placeholder 1">
            <a:extLst>
              <a:ext uri="{FF2B5EF4-FFF2-40B4-BE49-F238E27FC236}">
                <a16:creationId xmlns:a16="http://schemas.microsoft.com/office/drawing/2014/main" id="{4422CA33-D243-43E6-854C-442515C00C1D}"/>
              </a:ext>
            </a:extLst>
          </p:cNvPr>
          <p:cNvSpPr>
            <a:spLocks noGrp="1"/>
          </p:cNvSpPr>
          <p:nvPr>
            <p:ph type="sldNum" sz="quarter" idx="12"/>
          </p:nvPr>
        </p:nvSpPr>
        <p:spPr/>
        <p:txBody>
          <a:bodyPr/>
          <a:lstStyle/>
          <a:p>
            <a:fld id="{2D4FA31A-ABA5-4667-BACC-3489C0083671}" type="slidenum">
              <a:rPr lang="en-US" altLang="en-US" smtClean="0"/>
              <a:pPr/>
              <a:t>60</a:t>
            </a:fld>
            <a:endParaRPr lang="en-US" altLang="en-US" dirty="0"/>
          </a:p>
        </p:txBody>
      </p:sp>
      <p:grpSp>
        <p:nvGrpSpPr>
          <p:cNvPr id="90116" name="Group 2">
            <a:extLst>
              <a:ext uri="{FF2B5EF4-FFF2-40B4-BE49-F238E27FC236}">
                <a16:creationId xmlns:a16="http://schemas.microsoft.com/office/drawing/2014/main" id="{73B7CFCC-13B0-366B-F7F7-CA2A38B6B7BA}"/>
              </a:ext>
            </a:extLst>
          </p:cNvPr>
          <p:cNvGrpSpPr>
            <a:grpSpLocks/>
          </p:cNvGrpSpPr>
          <p:nvPr/>
        </p:nvGrpSpPr>
        <p:grpSpPr bwMode="auto">
          <a:xfrm>
            <a:off x="5105400" y="1828800"/>
            <a:ext cx="6588125" cy="3841750"/>
            <a:chOff x="5070676" y="1574478"/>
            <a:chExt cx="6587924" cy="3841016"/>
          </a:xfrm>
        </p:grpSpPr>
        <p:sp>
          <p:nvSpPr>
            <p:cNvPr id="9" name="TextBox 8">
              <a:extLst>
                <a:ext uri="{FF2B5EF4-FFF2-40B4-BE49-F238E27FC236}">
                  <a16:creationId xmlns:a16="http://schemas.microsoft.com/office/drawing/2014/main" id="{2971CF6D-A5CE-4A51-8BFC-FF2395EECBF6}"/>
                </a:ext>
              </a:extLst>
            </p:cNvPr>
            <p:cNvSpPr txBox="1"/>
            <p:nvPr/>
          </p:nvSpPr>
          <p:spPr>
            <a:xfrm>
              <a:off x="5070676" y="1574478"/>
              <a:ext cx="6553000" cy="2061769"/>
            </a:xfrm>
            <a:prstGeom prst="rect">
              <a:avLst/>
            </a:prstGeom>
            <a:noFill/>
          </p:spPr>
          <p:txBody>
            <a:bodyPr>
              <a:spAutoFit/>
            </a:bodyPr>
            <a:lstStyle/>
            <a:p>
              <a:pPr eaLnBrk="1" hangingPunct="1">
                <a:defRPr/>
              </a:pPr>
              <a:r>
                <a:rPr lang="en-US" altLang="en-US" sz="3200" dirty="0">
                  <a:latin typeface="+mn-lt"/>
                </a:rPr>
                <a:t>Use the preliminary information</a:t>
              </a:r>
            </a:p>
            <a:p>
              <a:pPr marL="914400" lvl="1" indent="-457200" eaLnBrk="1" hangingPunct="1">
                <a:buFont typeface="Wingdings" panose="05000000000000000000" pitchFamily="2" charset="2"/>
                <a:buChar char="§"/>
                <a:defRPr/>
              </a:pPr>
              <a:r>
                <a:rPr lang="en-US" altLang="en-US" sz="3200" dirty="0">
                  <a:latin typeface="+mn-lt"/>
                </a:rPr>
                <a:t>Process Description</a:t>
              </a:r>
            </a:p>
            <a:p>
              <a:pPr marL="914400" lvl="1" indent="-457200" eaLnBrk="1" hangingPunct="1">
                <a:buFont typeface="Wingdings" panose="05000000000000000000" pitchFamily="2" charset="2"/>
                <a:buChar char="§"/>
                <a:defRPr/>
              </a:pPr>
              <a:r>
                <a:rPr lang="en-US" altLang="en-US" sz="3200" dirty="0">
                  <a:latin typeface="+mn-lt"/>
                </a:rPr>
                <a:t>Processing Flow Chart</a:t>
              </a:r>
            </a:p>
            <a:p>
              <a:pPr marL="914400" lvl="1" indent="-457200" eaLnBrk="1" hangingPunct="1">
                <a:buFont typeface="Wingdings" panose="05000000000000000000" pitchFamily="2" charset="2"/>
                <a:buChar char="§"/>
                <a:defRPr/>
              </a:pPr>
              <a:r>
                <a:rPr lang="en-US" altLang="en-US" sz="3200" dirty="0">
                  <a:latin typeface="+mn-lt"/>
                </a:rPr>
                <a:t>Accompanying process narrative</a:t>
              </a:r>
            </a:p>
          </p:txBody>
        </p:sp>
        <p:sp>
          <p:nvSpPr>
            <p:cNvPr id="10" name="TextBox 9">
              <a:extLst>
                <a:ext uri="{FF2B5EF4-FFF2-40B4-BE49-F238E27FC236}">
                  <a16:creationId xmlns:a16="http://schemas.microsoft.com/office/drawing/2014/main" id="{9C153BD5-2180-4A84-AF05-FA7D39DFC9B8}"/>
                </a:ext>
              </a:extLst>
            </p:cNvPr>
            <p:cNvSpPr txBox="1"/>
            <p:nvPr/>
          </p:nvSpPr>
          <p:spPr>
            <a:xfrm>
              <a:off x="5105600" y="3783856"/>
              <a:ext cx="6553000" cy="1631638"/>
            </a:xfrm>
            <a:prstGeom prst="rect">
              <a:avLst/>
            </a:prstGeom>
            <a:noFill/>
          </p:spPr>
          <p:txBody>
            <a:bodyPr>
              <a:spAutoFit/>
            </a:bodyPr>
            <a:lstStyle/>
            <a:p>
              <a:pPr eaLnBrk="1" hangingPunct="1">
                <a:defRPr/>
              </a:pPr>
              <a:r>
                <a:rPr lang="en-US" altLang="en-US" sz="3200" dirty="0">
                  <a:latin typeface="+mn-lt"/>
                </a:rPr>
                <a:t>with recommendations from the  </a:t>
              </a:r>
              <a:br>
                <a:rPr lang="en-US" altLang="en-US" sz="3200" dirty="0">
                  <a:latin typeface="+mn-lt"/>
                </a:rPr>
              </a:br>
              <a:r>
                <a:rPr lang="en-US" altLang="en-US" sz="3600" b="1" dirty="0">
                  <a:solidFill>
                    <a:srgbClr val="C00000"/>
                  </a:solidFill>
                  <a:latin typeface="+mn-lt"/>
                </a:rPr>
                <a:t>FDA Guide </a:t>
              </a:r>
              <a:r>
                <a:rPr lang="en-US" altLang="en-US" sz="3200" dirty="0">
                  <a:latin typeface="+mn-lt"/>
                </a:rPr>
                <a:t>beginning with a </a:t>
              </a:r>
              <a:br>
                <a:rPr lang="en-US" altLang="en-US" sz="3200" dirty="0">
                  <a:latin typeface="+mn-lt"/>
                </a:rPr>
              </a:br>
              <a:r>
                <a:rPr lang="en-US" altLang="en-US" sz="3200" u="sng" dirty="0">
                  <a:latin typeface="+mn-lt"/>
                </a:rPr>
                <a:t>Hazard Analysis Worksheet</a:t>
              </a:r>
            </a:p>
          </p:txBody>
        </p:sp>
      </p:grpSp>
      <p:grpSp>
        <p:nvGrpSpPr>
          <p:cNvPr id="90117" name="Group 1">
            <a:extLst>
              <a:ext uri="{FF2B5EF4-FFF2-40B4-BE49-F238E27FC236}">
                <a16:creationId xmlns:a16="http://schemas.microsoft.com/office/drawing/2014/main" id="{398541F4-26A3-4A69-59D8-6041D68CE938}"/>
              </a:ext>
            </a:extLst>
          </p:cNvPr>
          <p:cNvGrpSpPr>
            <a:grpSpLocks/>
          </p:cNvGrpSpPr>
          <p:nvPr/>
        </p:nvGrpSpPr>
        <p:grpSpPr bwMode="auto">
          <a:xfrm>
            <a:off x="9788525" y="5176838"/>
            <a:ext cx="2043113" cy="579437"/>
            <a:chOff x="8239747" y="5739439"/>
            <a:chExt cx="2043675" cy="579437"/>
          </a:xfrm>
        </p:grpSpPr>
        <p:sp>
          <p:nvSpPr>
            <p:cNvPr id="12" name="Rectangle: Rounded Corners 11">
              <a:extLst>
                <a:ext uri="{FF2B5EF4-FFF2-40B4-BE49-F238E27FC236}">
                  <a16:creationId xmlns:a16="http://schemas.microsoft.com/office/drawing/2014/main" id="{76D6591B-AF4A-43F0-8AF6-86724371854F}"/>
                </a:ext>
              </a:extLst>
            </p:cNvPr>
            <p:cNvSpPr/>
            <p:nvPr/>
          </p:nvSpPr>
          <p:spPr bwMode="auto">
            <a:xfrm>
              <a:off x="8312792" y="5739439"/>
              <a:ext cx="1897585" cy="5794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119" name="TextBox 2">
              <a:extLst>
                <a:ext uri="{FF2B5EF4-FFF2-40B4-BE49-F238E27FC236}">
                  <a16:creationId xmlns:a16="http://schemas.microsoft.com/office/drawing/2014/main" id="{CB4E8352-37E9-FDD5-861C-7066309E81E3}"/>
                </a:ext>
              </a:extLst>
            </p:cNvPr>
            <p:cNvSpPr txBox="1">
              <a:spLocks noChangeArrowheads="1"/>
            </p:cNvSpPr>
            <p:nvPr/>
          </p:nvSpPr>
          <p:spPr bwMode="auto">
            <a:xfrm>
              <a:off x="8239747" y="5739439"/>
              <a:ext cx="2043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panose="020B0604020202020204" pitchFamily="34" charset="0"/>
                </a:rPr>
                <a:t>Appendix 2</a:t>
              </a:r>
            </a:p>
          </p:txBody>
        </p:sp>
      </p:grpSp>
      <p:grpSp>
        <p:nvGrpSpPr>
          <p:cNvPr id="14" name="Group 13">
            <a:extLst>
              <a:ext uri="{FF2B5EF4-FFF2-40B4-BE49-F238E27FC236}">
                <a16:creationId xmlns:a16="http://schemas.microsoft.com/office/drawing/2014/main" id="{87CBCD45-D178-449B-B319-05CE54D25443}"/>
              </a:ext>
            </a:extLst>
          </p:cNvPr>
          <p:cNvGrpSpPr/>
          <p:nvPr/>
        </p:nvGrpSpPr>
        <p:grpSpPr>
          <a:xfrm>
            <a:off x="1173880" y="1538603"/>
            <a:ext cx="3326683" cy="4882834"/>
            <a:chOff x="1173880" y="1538603"/>
            <a:chExt cx="3326683" cy="4882834"/>
          </a:xfrm>
        </p:grpSpPr>
        <p:sp>
          <p:nvSpPr>
            <p:cNvPr id="15" name="TextBox 4">
              <a:extLst>
                <a:ext uri="{FF2B5EF4-FFF2-40B4-BE49-F238E27FC236}">
                  <a16:creationId xmlns:a16="http://schemas.microsoft.com/office/drawing/2014/main" id="{E1D7A30C-A169-4382-8E76-E53EA3FABD01}"/>
                </a:ext>
              </a:extLst>
            </p:cNvPr>
            <p:cNvSpPr txBox="1">
              <a:spLocks noChangeArrowheads="1"/>
            </p:cNvSpPr>
            <p:nvPr/>
          </p:nvSpPr>
          <p:spPr bwMode="auto">
            <a:xfrm>
              <a:off x="1524632" y="5864730"/>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pic>
          <p:nvPicPr>
            <p:cNvPr id="16" name="Picture 15" descr="Diagram&#10;&#10;Description automatically generated">
              <a:extLst>
                <a:ext uri="{FF2B5EF4-FFF2-40B4-BE49-F238E27FC236}">
                  <a16:creationId xmlns:a16="http://schemas.microsoft.com/office/drawing/2014/main" id="{39578240-1A82-4640-B20B-388D9CA0F410}"/>
                </a:ext>
              </a:extLst>
            </p:cNvPr>
            <p:cNvPicPr>
              <a:picLocks noChangeAspect="1"/>
            </p:cNvPicPr>
            <p:nvPr/>
          </p:nvPicPr>
          <p:blipFill rotWithShape="1">
            <a:blip r:embed="rId3">
              <a:extLst>
                <a:ext uri="{28A0092B-C50C-407E-A947-70E740481C1C}">
                  <a14:useLocalDpi xmlns:a14="http://schemas.microsoft.com/office/drawing/2010/main" val="0"/>
                </a:ext>
              </a:extLst>
            </a:blip>
            <a:srcRect b="1676"/>
            <a:stretch/>
          </p:blipFill>
          <p:spPr>
            <a:xfrm>
              <a:off x="1173880" y="1538603"/>
              <a:ext cx="3326683" cy="4247055"/>
            </a:xfrm>
            <a:prstGeom prst="rect">
              <a:avLst/>
            </a:prstGeom>
          </p:spPr>
        </p:pic>
        <p:sp>
          <p:nvSpPr>
            <p:cNvPr id="17" name="TextBox 16">
              <a:extLst>
                <a:ext uri="{FF2B5EF4-FFF2-40B4-BE49-F238E27FC236}">
                  <a16:creationId xmlns:a16="http://schemas.microsoft.com/office/drawing/2014/main" id="{4EC96ED6-CA6C-4DBE-916E-E4C973E85993}"/>
                </a:ext>
              </a:extLst>
            </p:cNvPr>
            <p:cNvSpPr txBox="1"/>
            <p:nvPr/>
          </p:nvSpPr>
          <p:spPr bwMode="auto">
            <a:xfrm>
              <a:off x="1698625" y="2897188"/>
              <a:ext cx="2422525" cy="557212"/>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grpSp>
      <p:sp>
        <p:nvSpPr>
          <p:cNvPr id="18" name="Rounded Rectangle 22">
            <a:extLst>
              <a:ext uri="{FF2B5EF4-FFF2-40B4-BE49-F238E27FC236}">
                <a16:creationId xmlns:a16="http://schemas.microsoft.com/office/drawing/2014/main" id="{3CDEF1D9-0AAC-4121-8A06-2249109F5138}"/>
              </a:ext>
            </a:extLst>
          </p:cNvPr>
          <p:cNvSpPr/>
          <p:nvPr/>
        </p:nvSpPr>
        <p:spPr bwMode="auto">
          <a:xfrm>
            <a:off x="1524632" y="5974639"/>
            <a:ext cx="2559537" cy="52587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11">
            <a:extLst>
              <a:ext uri="{FF2B5EF4-FFF2-40B4-BE49-F238E27FC236}">
                <a16:creationId xmlns:a16="http://schemas.microsoft.com/office/drawing/2014/main" id="{E698769E-6A47-4E58-B2B2-C1C515894975}"/>
              </a:ext>
            </a:extLst>
          </p:cNvPr>
          <p:cNvSpPr txBox="1">
            <a:spLocks noChangeArrowheads="1"/>
          </p:cNvSpPr>
          <p:nvPr/>
        </p:nvSpPr>
        <p:spPr bwMode="auto">
          <a:xfrm>
            <a:off x="762000" y="336550"/>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defRPr/>
            </a:pPr>
            <a:r>
              <a:rPr lang="en-US" altLang="en-US" sz="4000" dirty="0">
                <a:solidFill>
                  <a:srgbClr val="A50021"/>
                </a:solidFill>
                <a:latin typeface="+mn-lt"/>
              </a:rPr>
              <a:t>Hazard Analysis </a:t>
            </a:r>
            <a:br>
              <a:rPr lang="en-US" altLang="en-US" sz="4000" dirty="0">
                <a:solidFill>
                  <a:srgbClr val="A50021"/>
                </a:solidFill>
                <a:latin typeface="+mn-lt"/>
              </a:rPr>
            </a:br>
            <a:r>
              <a:rPr lang="en-US" altLang="en-US" sz="4000" dirty="0">
                <a:solidFill>
                  <a:srgbClr val="A50021"/>
                </a:solidFill>
                <a:latin typeface="+mn-lt"/>
              </a:rPr>
              <a:t>Worksheet</a:t>
            </a:r>
          </a:p>
        </p:txBody>
      </p:sp>
      <p:pic>
        <p:nvPicPr>
          <p:cNvPr id="92163" name="Picture 12">
            <a:extLst>
              <a:ext uri="{FF2B5EF4-FFF2-40B4-BE49-F238E27FC236}">
                <a16:creationId xmlns:a16="http://schemas.microsoft.com/office/drawing/2014/main" id="{FEF907B3-F92D-2032-E4CC-6EDE7E7CA6F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800" y="1758950"/>
            <a:ext cx="3841750" cy="4567238"/>
          </a:xfrm>
        </p:spPr>
      </p:pic>
      <p:sp>
        <p:nvSpPr>
          <p:cNvPr id="2" name="Slide Number Placeholder 1">
            <a:extLst>
              <a:ext uri="{FF2B5EF4-FFF2-40B4-BE49-F238E27FC236}">
                <a16:creationId xmlns:a16="http://schemas.microsoft.com/office/drawing/2014/main" id="{8E57A5F6-C6FD-40FA-9D4E-D5D1A31AFF92}"/>
              </a:ext>
            </a:extLst>
          </p:cNvPr>
          <p:cNvSpPr>
            <a:spLocks noGrp="1"/>
          </p:cNvSpPr>
          <p:nvPr>
            <p:ph type="sldNum" sz="quarter" idx="12"/>
          </p:nvPr>
        </p:nvSpPr>
        <p:spPr/>
        <p:txBody>
          <a:bodyPr/>
          <a:lstStyle/>
          <a:p>
            <a:fld id="{D1BD0E5B-33C1-46B6-93ED-2C2FC771C137}" type="slidenum">
              <a:rPr lang="en-US" altLang="en-US" smtClean="0"/>
              <a:pPr/>
              <a:t>61</a:t>
            </a:fld>
            <a:endParaRPr lang="en-US" altLang="en-US" dirty="0"/>
          </a:p>
        </p:txBody>
      </p:sp>
      <p:sp>
        <p:nvSpPr>
          <p:cNvPr id="92164" name="Line 13">
            <a:extLst>
              <a:ext uri="{FF2B5EF4-FFF2-40B4-BE49-F238E27FC236}">
                <a16:creationId xmlns:a16="http://schemas.microsoft.com/office/drawing/2014/main" id="{A2F43494-B0A9-6BDB-CA7A-C52DB0B1FA0D}"/>
              </a:ext>
            </a:extLst>
          </p:cNvPr>
          <p:cNvSpPr>
            <a:spLocks noChangeShapeType="1"/>
          </p:cNvSpPr>
          <p:nvPr/>
        </p:nvSpPr>
        <p:spPr bwMode="auto">
          <a:xfrm flipV="1">
            <a:off x="4219575" y="2800350"/>
            <a:ext cx="1108075" cy="1031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92165" name="Group 5">
            <a:extLst>
              <a:ext uri="{FF2B5EF4-FFF2-40B4-BE49-F238E27FC236}">
                <a16:creationId xmlns:a16="http://schemas.microsoft.com/office/drawing/2014/main" id="{77F3F84B-FD5B-3598-0547-E7A9FF9D1EE2}"/>
              </a:ext>
            </a:extLst>
          </p:cNvPr>
          <p:cNvGrpSpPr>
            <a:grpSpLocks/>
          </p:cNvGrpSpPr>
          <p:nvPr/>
        </p:nvGrpSpPr>
        <p:grpSpPr bwMode="auto">
          <a:xfrm>
            <a:off x="5357813" y="30163"/>
            <a:ext cx="6578600" cy="6858000"/>
            <a:chOff x="5486400" y="66784"/>
            <a:chExt cx="6578752" cy="6858000"/>
          </a:xfrm>
        </p:grpSpPr>
        <p:pic>
          <p:nvPicPr>
            <p:cNvPr id="92172" name="Picture 3">
              <a:extLst>
                <a:ext uri="{FF2B5EF4-FFF2-40B4-BE49-F238E27FC236}">
                  <a16:creationId xmlns:a16="http://schemas.microsoft.com/office/drawing/2014/main" id="{A07FA5B3-8027-1444-CCCC-F9A46BF30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6784"/>
              <a:ext cx="65787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73" name="Group 4">
              <a:extLst>
                <a:ext uri="{FF2B5EF4-FFF2-40B4-BE49-F238E27FC236}">
                  <a16:creationId xmlns:a16="http://schemas.microsoft.com/office/drawing/2014/main" id="{008BAD0E-3070-8FFE-0333-43303A0978D2}"/>
                </a:ext>
              </a:extLst>
            </p:cNvPr>
            <p:cNvGrpSpPr>
              <a:grpSpLocks/>
            </p:cNvGrpSpPr>
            <p:nvPr/>
          </p:nvGrpSpPr>
          <p:grpSpPr bwMode="auto">
            <a:xfrm>
              <a:off x="5508769" y="2502585"/>
              <a:ext cx="1064058" cy="4288631"/>
              <a:chOff x="5892296" y="2590800"/>
              <a:chExt cx="1064058" cy="4288631"/>
            </a:xfrm>
          </p:grpSpPr>
          <p:sp>
            <p:nvSpPr>
              <p:cNvPr id="92174" name="Text Box 3">
                <a:extLst>
                  <a:ext uri="{FF2B5EF4-FFF2-40B4-BE49-F238E27FC236}">
                    <a16:creationId xmlns:a16="http://schemas.microsoft.com/office/drawing/2014/main" id="{890BE9B5-FC9E-BEF2-4AA2-4DBD11D0F8DF}"/>
                  </a:ext>
                </a:extLst>
              </p:cNvPr>
              <p:cNvSpPr txBox="1">
                <a:spLocks noChangeArrowheads="1"/>
              </p:cNvSpPr>
              <p:nvPr/>
            </p:nvSpPr>
            <p:spPr bwMode="auto">
              <a:xfrm>
                <a:off x="5903841" y="2590800"/>
                <a:ext cx="8509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200" dirty="0">
                    <a:solidFill>
                      <a:srgbClr val="000099"/>
                    </a:solidFill>
                    <a:latin typeface="Comic Sans MS" panose="030F0702030302020204" pitchFamily="66" charset="0"/>
                  </a:rPr>
                  <a:t>Receiving</a:t>
                </a:r>
              </a:p>
              <a:p>
                <a:pPr>
                  <a:spcBef>
                    <a:spcPct val="0"/>
                  </a:spcBef>
                  <a:buFontTx/>
                  <a:buNone/>
                </a:pPr>
                <a:r>
                  <a:rPr lang="en-US" altLang="en-US" sz="1200" dirty="0">
                    <a:solidFill>
                      <a:srgbClr val="000099"/>
                    </a:solidFill>
                    <a:latin typeface="Comic Sans MS" panose="030F0702030302020204" pitchFamily="66" charset="0"/>
                  </a:rPr>
                  <a:t>Step</a:t>
                </a:r>
              </a:p>
            </p:txBody>
          </p:sp>
          <p:sp>
            <p:nvSpPr>
              <p:cNvPr id="92175" name="Text Box 4">
                <a:extLst>
                  <a:ext uri="{FF2B5EF4-FFF2-40B4-BE49-F238E27FC236}">
                    <a16:creationId xmlns:a16="http://schemas.microsoft.com/office/drawing/2014/main" id="{7C2B7455-D6CC-05F9-16AE-FB9992979E2B}"/>
                  </a:ext>
                </a:extLst>
              </p:cNvPr>
              <p:cNvSpPr txBox="1">
                <a:spLocks noChangeArrowheads="1"/>
              </p:cNvSpPr>
              <p:nvPr/>
            </p:nvSpPr>
            <p:spPr bwMode="auto">
              <a:xfrm>
                <a:off x="5892296" y="3500835"/>
                <a:ext cx="1052513"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100" dirty="0">
                    <a:solidFill>
                      <a:srgbClr val="000099"/>
                    </a:solidFill>
                    <a:latin typeface="Comic Sans MS" panose="030F0702030302020204" pitchFamily="66" charset="0"/>
                  </a:rPr>
                  <a:t>Refrigerated</a:t>
                </a:r>
              </a:p>
              <a:p>
                <a:pPr>
                  <a:spcBef>
                    <a:spcPct val="0"/>
                  </a:spcBef>
                  <a:buFontTx/>
                  <a:buNone/>
                </a:pPr>
                <a:r>
                  <a:rPr lang="en-US" altLang="en-US" sz="1100" dirty="0">
                    <a:solidFill>
                      <a:srgbClr val="000099"/>
                    </a:solidFill>
                    <a:latin typeface="Comic Sans MS" panose="030F0702030302020204" pitchFamily="66" charset="0"/>
                  </a:rPr>
                  <a:t>Storage</a:t>
                </a:r>
              </a:p>
              <a:p>
                <a:pPr>
                  <a:spcBef>
                    <a:spcPct val="0"/>
                  </a:spcBef>
                  <a:buFontTx/>
                  <a:buNone/>
                </a:pPr>
                <a:r>
                  <a:rPr lang="en-US" altLang="en-US" sz="1100" dirty="0">
                    <a:solidFill>
                      <a:srgbClr val="000099"/>
                    </a:solidFill>
                    <a:latin typeface="Comic Sans MS" panose="030F0702030302020204" pitchFamily="66" charset="0"/>
                  </a:rPr>
                  <a:t>Step</a:t>
                </a:r>
              </a:p>
            </p:txBody>
          </p:sp>
          <p:sp>
            <p:nvSpPr>
              <p:cNvPr id="92176" name="Text Box 5">
                <a:extLst>
                  <a:ext uri="{FF2B5EF4-FFF2-40B4-BE49-F238E27FC236}">
                    <a16:creationId xmlns:a16="http://schemas.microsoft.com/office/drawing/2014/main" id="{10F74D94-90B5-9B65-661E-E21A5AA1E5AF}"/>
                  </a:ext>
                </a:extLst>
              </p:cNvPr>
              <p:cNvSpPr txBox="1">
                <a:spLocks noChangeArrowheads="1"/>
              </p:cNvSpPr>
              <p:nvPr/>
            </p:nvSpPr>
            <p:spPr bwMode="auto">
              <a:xfrm>
                <a:off x="5903841" y="4419600"/>
                <a:ext cx="5286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200" dirty="0">
                    <a:solidFill>
                      <a:srgbClr val="000099"/>
                    </a:solidFill>
                    <a:latin typeface="Comic Sans MS" panose="030F0702030302020204" pitchFamily="66" charset="0"/>
                  </a:rPr>
                  <a:t>Trim</a:t>
                </a:r>
              </a:p>
              <a:p>
                <a:pPr>
                  <a:spcBef>
                    <a:spcPct val="0"/>
                  </a:spcBef>
                  <a:buFontTx/>
                  <a:buNone/>
                </a:pPr>
                <a:r>
                  <a:rPr lang="en-US" altLang="en-US" sz="1200" dirty="0">
                    <a:solidFill>
                      <a:srgbClr val="000099"/>
                    </a:solidFill>
                    <a:latin typeface="Comic Sans MS" panose="030F0702030302020204" pitchFamily="66" charset="0"/>
                  </a:rPr>
                  <a:t>Step</a:t>
                </a:r>
              </a:p>
            </p:txBody>
          </p:sp>
          <p:sp>
            <p:nvSpPr>
              <p:cNvPr id="92177" name="Text Box 6">
                <a:extLst>
                  <a:ext uri="{FF2B5EF4-FFF2-40B4-BE49-F238E27FC236}">
                    <a16:creationId xmlns:a16="http://schemas.microsoft.com/office/drawing/2014/main" id="{708664C9-8C89-E93A-8BEB-8962E2D4065B}"/>
                  </a:ext>
                </a:extLst>
              </p:cNvPr>
              <p:cNvSpPr txBox="1">
                <a:spLocks noChangeArrowheads="1"/>
              </p:cNvSpPr>
              <p:nvPr/>
            </p:nvSpPr>
            <p:spPr bwMode="auto">
              <a:xfrm>
                <a:off x="5913149" y="5342731"/>
                <a:ext cx="981075"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100" dirty="0">
                    <a:solidFill>
                      <a:srgbClr val="000099"/>
                    </a:solidFill>
                    <a:latin typeface="Comic Sans MS" panose="030F0702030302020204" pitchFamily="66" charset="0"/>
                  </a:rPr>
                  <a:t>Weigh/Pack</a:t>
                </a:r>
              </a:p>
              <a:p>
                <a:pPr>
                  <a:spcBef>
                    <a:spcPct val="0"/>
                  </a:spcBef>
                  <a:buFontTx/>
                  <a:buNone/>
                </a:pPr>
                <a:r>
                  <a:rPr lang="en-US" altLang="en-US" sz="1100" dirty="0">
                    <a:solidFill>
                      <a:srgbClr val="000099"/>
                    </a:solidFill>
                    <a:latin typeface="Comic Sans MS" panose="030F0702030302020204" pitchFamily="66" charset="0"/>
                  </a:rPr>
                  <a:t>Label Step</a:t>
                </a:r>
              </a:p>
            </p:txBody>
          </p:sp>
          <p:sp>
            <p:nvSpPr>
              <p:cNvPr id="92178" name="Text Box 7">
                <a:extLst>
                  <a:ext uri="{FF2B5EF4-FFF2-40B4-BE49-F238E27FC236}">
                    <a16:creationId xmlns:a16="http://schemas.microsoft.com/office/drawing/2014/main" id="{2271FE67-275B-D537-63BA-78C704164AB2}"/>
                  </a:ext>
                </a:extLst>
              </p:cNvPr>
              <p:cNvSpPr txBox="1">
                <a:spLocks noChangeArrowheads="1"/>
              </p:cNvSpPr>
              <p:nvPr/>
            </p:nvSpPr>
            <p:spPr bwMode="auto">
              <a:xfrm>
                <a:off x="5903841" y="6114256"/>
                <a:ext cx="1052513" cy="765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100" dirty="0">
                    <a:solidFill>
                      <a:srgbClr val="000099"/>
                    </a:solidFill>
                    <a:latin typeface="Comic Sans MS" panose="030F0702030302020204" pitchFamily="66" charset="0"/>
                  </a:rPr>
                  <a:t>Final</a:t>
                </a:r>
              </a:p>
              <a:p>
                <a:pPr>
                  <a:spcBef>
                    <a:spcPct val="0"/>
                  </a:spcBef>
                  <a:buFontTx/>
                  <a:buNone/>
                </a:pPr>
                <a:r>
                  <a:rPr lang="en-US" altLang="en-US" sz="1100" dirty="0">
                    <a:solidFill>
                      <a:srgbClr val="000099"/>
                    </a:solidFill>
                    <a:latin typeface="Comic Sans MS" panose="030F0702030302020204" pitchFamily="66" charset="0"/>
                  </a:rPr>
                  <a:t>Refrigerated</a:t>
                </a:r>
              </a:p>
              <a:p>
                <a:pPr>
                  <a:spcBef>
                    <a:spcPct val="0"/>
                  </a:spcBef>
                  <a:buFontTx/>
                  <a:buNone/>
                </a:pPr>
                <a:r>
                  <a:rPr lang="en-US" altLang="en-US" sz="1100" dirty="0">
                    <a:solidFill>
                      <a:srgbClr val="000099"/>
                    </a:solidFill>
                    <a:latin typeface="Comic Sans MS" panose="030F0702030302020204" pitchFamily="66" charset="0"/>
                  </a:rPr>
                  <a:t>Storage</a:t>
                </a:r>
              </a:p>
              <a:p>
                <a:pPr>
                  <a:spcBef>
                    <a:spcPct val="0"/>
                  </a:spcBef>
                  <a:buFontTx/>
                  <a:buNone/>
                </a:pPr>
                <a:r>
                  <a:rPr lang="en-US" altLang="en-US" sz="1100" dirty="0">
                    <a:solidFill>
                      <a:srgbClr val="000099"/>
                    </a:solidFill>
                    <a:latin typeface="Comic Sans MS" panose="030F0702030302020204" pitchFamily="66" charset="0"/>
                  </a:rPr>
                  <a:t>Step</a:t>
                </a:r>
              </a:p>
            </p:txBody>
          </p:sp>
        </p:grpSp>
      </p:grpSp>
      <p:sp>
        <p:nvSpPr>
          <p:cNvPr id="92166" name="Line 13">
            <a:extLst>
              <a:ext uri="{FF2B5EF4-FFF2-40B4-BE49-F238E27FC236}">
                <a16:creationId xmlns:a16="http://schemas.microsoft.com/office/drawing/2014/main" id="{626E354C-1976-2FB6-0F99-5820238D55A8}"/>
              </a:ext>
            </a:extLst>
          </p:cNvPr>
          <p:cNvSpPr>
            <a:spLocks noChangeShapeType="1"/>
          </p:cNvSpPr>
          <p:nvPr/>
        </p:nvSpPr>
        <p:spPr bwMode="auto">
          <a:xfrm>
            <a:off x="4260850" y="3559175"/>
            <a:ext cx="1066800" cy="1016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67" name="Line 13">
            <a:extLst>
              <a:ext uri="{FF2B5EF4-FFF2-40B4-BE49-F238E27FC236}">
                <a16:creationId xmlns:a16="http://schemas.microsoft.com/office/drawing/2014/main" id="{FB63E536-4050-0F4D-A6EE-64FDA50A7D9F}"/>
              </a:ext>
            </a:extLst>
          </p:cNvPr>
          <p:cNvSpPr>
            <a:spLocks noChangeShapeType="1"/>
          </p:cNvSpPr>
          <p:nvPr/>
        </p:nvSpPr>
        <p:spPr bwMode="auto">
          <a:xfrm>
            <a:off x="3748088" y="4360863"/>
            <a:ext cx="1538287" cy="139700"/>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68" name="Line 13">
            <a:extLst>
              <a:ext uri="{FF2B5EF4-FFF2-40B4-BE49-F238E27FC236}">
                <a16:creationId xmlns:a16="http://schemas.microsoft.com/office/drawing/2014/main" id="{5DAE002B-1EB8-E5A5-69B3-51779F7049F6}"/>
              </a:ext>
            </a:extLst>
          </p:cNvPr>
          <p:cNvSpPr>
            <a:spLocks noChangeShapeType="1"/>
          </p:cNvSpPr>
          <p:nvPr/>
        </p:nvSpPr>
        <p:spPr bwMode="auto">
          <a:xfrm>
            <a:off x="4260850" y="5068888"/>
            <a:ext cx="1025525" cy="447675"/>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69" name="Line 13">
            <a:extLst>
              <a:ext uri="{FF2B5EF4-FFF2-40B4-BE49-F238E27FC236}">
                <a16:creationId xmlns:a16="http://schemas.microsoft.com/office/drawing/2014/main" id="{DD942785-EFD8-DAB1-4D18-9BC5E8522D45}"/>
              </a:ext>
            </a:extLst>
          </p:cNvPr>
          <p:cNvSpPr>
            <a:spLocks noChangeShapeType="1"/>
          </p:cNvSpPr>
          <p:nvPr/>
        </p:nvSpPr>
        <p:spPr bwMode="auto">
          <a:xfrm>
            <a:off x="4524375" y="5715000"/>
            <a:ext cx="762000" cy="611188"/>
          </a:xfrm>
          <a:prstGeom prst="line">
            <a:avLst/>
          </a:prstGeom>
          <a:noFill/>
          <a:ln w="44450">
            <a:solidFill>
              <a:srgbClr val="000099"/>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2170" name="object 16">
            <a:extLst>
              <a:ext uri="{FF2B5EF4-FFF2-40B4-BE49-F238E27FC236}">
                <a16:creationId xmlns:a16="http://schemas.microsoft.com/office/drawing/2014/main" id="{FA6164F5-F70C-F084-32CB-0CEB175D4F44}"/>
              </a:ext>
            </a:extLst>
          </p:cNvPr>
          <p:cNvSpPr>
            <a:spLocks/>
          </p:cNvSpPr>
          <p:nvPr/>
        </p:nvSpPr>
        <p:spPr bwMode="auto">
          <a:xfrm>
            <a:off x="6629400" y="2435225"/>
            <a:ext cx="1104900" cy="4114800"/>
          </a:xfrm>
          <a:custGeom>
            <a:avLst/>
            <a:gdLst>
              <a:gd name="T0" fmla="*/ 0 w 1103629"/>
              <a:gd name="T1" fmla="*/ 0 h 4114800"/>
              <a:gd name="T2" fmla="*/ 76161 w 1103629"/>
              <a:gd name="T3" fmla="*/ 839 h 4114800"/>
              <a:gd name="T4" fmla="*/ 149208 w 1103629"/>
              <a:gd name="T5" fmla="*/ 3283 h 4114800"/>
              <a:gd name="T6" fmla="*/ 218474 w 1103629"/>
              <a:gd name="T7" fmla="*/ 7223 h 4114800"/>
              <a:gd name="T8" fmla="*/ 283290 w 1103629"/>
              <a:gd name="T9" fmla="*/ 12549 h 4114800"/>
              <a:gd name="T10" fmla="*/ 342984 w 1103629"/>
              <a:gd name="T11" fmla="*/ 19152 h 4114800"/>
              <a:gd name="T12" fmla="*/ 396889 w 1103629"/>
              <a:gd name="T13" fmla="*/ 26924 h 4114800"/>
              <a:gd name="T14" fmla="*/ 444338 w 1103629"/>
              <a:gd name="T15" fmla="*/ 35753 h 4114800"/>
              <a:gd name="T16" fmla="*/ 484659 w 1103629"/>
              <a:gd name="T17" fmla="*/ 45531 h 4114800"/>
              <a:gd name="T18" fmla="*/ 541244 w 1103629"/>
              <a:gd name="T19" fmla="*/ 67498 h 4114800"/>
              <a:gd name="T20" fmla="*/ 561295 w 1103629"/>
              <a:gd name="T21" fmla="*/ 91948 h 4114800"/>
              <a:gd name="T22" fmla="*/ 561295 w 1103629"/>
              <a:gd name="T23" fmla="*/ 822071 h 4114800"/>
              <a:gd name="T24" fmla="*/ 566420 w 1103629"/>
              <a:gd name="T25" fmla="*/ 834551 h 4114800"/>
              <a:gd name="T26" fmla="*/ 605406 w 1103629"/>
              <a:gd name="T27" fmla="*/ 857869 h 4114800"/>
              <a:gd name="T28" fmla="*/ 678253 w 1103629"/>
              <a:gd name="T29" fmla="*/ 878265 h 4114800"/>
              <a:gd name="T30" fmla="*/ 725699 w 1103629"/>
              <a:gd name="T31" fmla="*/ 887094 h 4114800"/>
              <a:gd name="T32" fmla="*/ 779610 w 1103629"/>
              <a:gd name="T33" fmla="*/ 894866 h 4114800"/>
              <a:gd name="T34" fmla="*/ 839300 w 1103629"/>
              <a:gd name="T35" fmla="*/ 901469 h 4114800"/>
              <a:gd name="T36" fmla="*/ 904115 w 1103629"/>
              <a:gd name="T37" fmla="*/ 906795 h 4114800"/>
              <a:gd name="T38" fmla="*/ 973381 w 1103629"/>
              <a:gd name="T39" fmla="*/ 910735 h 4114800"/>
              <a:gd name="T40" fmla="*/ 1046429 w 1103629"/>
              <a:gd name="T41" fmla="*/ 913179 h 4114800"/>
              <a:gd name="T42" fmla="*/ 1122591 w 1103629"/>
              <a:gd name="T43" fmla="*/ 914018 h 4114800"/>
              <a:gd name="T44" fmla="*/ 1046429 w 1103629"/>
              <a:gd name="T45" fmla="*/ 914858 h 4114800"/>
              <a:gd name="T46" fmla="*/ 973381 w 1103629"/>
              <a:gd name="T47" fmla="*/ 917302 h 4114800"/>
              <a:gd name="T48" fmla="*/ 904115 w 1103629"/>
              <a:gd name="T49" fmla="*/ 921242 h 4114800"/>
              <a:gd name="T50" fmla="*/ 839300 w 1103629"/>
              <a:gd name="T51" fmla="*/ 926568 h 4114800"/>
              <a:gd name="T52" fmla="*/ 779610 w 1103629"/>
              <a:gd name="T53" fmla="*/ 933171 h 4114800"/>
              <a:gd name="T54" fmla="*/ 725699 w 1103629"/>
              <a:gd name="T55" fmla="*/ 940942 h 4114800"/>
              <a:gd name="T56" fmla="*/ 678253 w 1103629"/>
              <a:gd name="T57" fmla="*/ 949772 h 4114800"/>
              <a:gd name="T58" fmla="*/ 637932 w 1103629"/>
              <a:gd name="T59" fmla="*/ 959550 h 4114800"/>
              <a:gd name="T60" fmla="*/ 581346 w 1103629"/>
              <a:gd name="T61" fmla="*/ 981517 h 4114800"/>
              <a:gd name="T62" fmla="*/ 561295 w 1103629"/>
              <a:gd name="T63" fmla="*/ 1005966 h 4114800"/>
              <a:gd name="T64" fmla="*/ 561295 w 1103629"/>
              <a:gd name="T65" fmla="*/ 4022852 h 4114800"/>
              <a:gd name="T66" fmla="*/ 556171 w 1103629"/>
              <a:gd name="T67" fmla="*/ 4035330 h 4114800"/>
              <a:gd name="T68" fmla="*/ 517183 w 1103629"/>
              <a:gd name="T69" fmla="*/ 4058644 h 4114800"/>
              <a:gd name="T70" fmla="*/ 444338 w 1103629"/>
              <a:gd name="T71" fmla="*/ 4079041 h 4114800"/>
              <a:gd name="T72" fmla="*/ 396889 w 1103629"/>
              <a:gd name="T73" fmla="*/ 4087871 h 4114800"/>
              <a:gd name="T74" fmla="*/ 342984 w 1103629"/>
              <a:gd name="T75" fmla="*/ 4095643 h 4114800"/>
              <a:gd name="T76" fmla="*/ 283290 w 1103629"/>
              <a:gd name="T77" fmla="*/ 4102247 h 4114800"/>
              <a:gd name="T78" fmla="*/ 218474 w 1103629"/>
              <a:gd name="T79" fmla="*/ 4107575 h 4114800"/>
              <a:gd name="T80" fmla="*/ 149208 w 1103629"/>
              <a:gd name="T81" fmla="*/ 4111515 h 4114800"/>
              <a:gd name="T82" fmla="*/ 76161 w 1103629"/>
              <a:gd name="T83" fmla="*/ 4113960 h 4114800"/>
              <a:gd name="T84" fmla="*/ 0 w 1103629"/>
              <a:gd name="T85" fmla="*/ 4114800 h 41148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03629" h="4114800">
                <a:moveTo>
                  <a:pt x="0" y="0"/>
                </a:moveTo>
                <a:lnTo>
                  <a:pt x="74857" y="839"/>
                </a:lnTo>
                <a:lnTo>
                  <a:pt x="146655" y="3283"/>
                </a:lnTo>
                <a:lnTo>
                  <a:pt x="214735" y="7223"/>
                </a:lnTo>
                <a:lnTo>
                  <a:pt x="278440" y="12549"/>
                </a:lnTo>
                <a:lnTo>
                  <a:pt x="337113" y="19152"/>
                </a:lnTo>
                <a:lnTo>
                  <a:pt x="390096" y="26924"/>
                </a:lnTo>
                <a:lnTo>
                  <a:pt x="436732" y="35753"/>
                </a:lnTo>
                <a:lnTo>
                  <a:pt x="476362" y="45531"/>
                </a:lnTo>
                <a:lnTo>
                  <a:pt x="531980" y="67498"/>
                </a:lnTo>
                <a:lnTo>
                  <a:pt x="551688" y="91948"/>
                </a:lnTo>
                <a:lnTo>
                  <a:pt x="551688" y="822071"/>
                </a:lnTo>
                <a:lnTo>
                  <a:pt x="556724" y="834551"/>
                </a:lnTo>
                <a:lnTo>
                  <a:pt x="595044" y="857869"/>
                </a:lnTo>
                <a:lnTo>
                  <a:pt x="666643" y="878265"/>
                </a:lnTo>
                <a:lnTo>
                  <a:pt x="713279" y="887094"/>
                </a:lnTo>
                <a:lnTo>
                  <a:pt x="766262" y="894866"/>
                </a:lnTo>
                <a:lnTo>
                  <a:pt x="824935" y="901469"/>
                </a:lnTo>
                <a:lnTo>
                  <a:pt x="888640" y="906795"/>
                </a:lnTo>
                <a:lnTo>
                  <a:pt x="956720" y="910735"/>
                </a:lnTo>
                <a:lnTo>
                  <a:pt x="1028518" y="913179"/>
                </a:lnTo>
                <a:lnTo>
                  <a:pt x="1103376" y="914018"/>
                </a:lnTo>
                <a:lnTo>
                  <a:pt x="1028518" y="914858"/>
                </a:lnTo>
                <a:lnTo>
                  <a:pt x="956720" y="917302"/>
                </a:lnTo>
                <a:lnTo>
                  <a:pt x="888640" y="921242"/>
                </a:lnTo>
                <a:lnTo>
                  <a:pt x="824935" y="926568"/>
                </a:lnTo>
                <a:lnTo>
                  <a:pt x="766262" y="933171"/>
                </a:lnTo>
                <a:lnTo>
                  <a:pt x="713279" y="940942"/>
                </a:lnTo>
                <a:lnTo>
                  <a:pt x="666643" y="949772"/>
                </a:lnTo>
                <a:lnTo>
                  <a:pt x="627013" y="959550"/>
                </a:lnTo>
                <a:lnTo>
                  <a:pt x="571395" y="981517"/>
                </a:lnTo>
                <a:lnTo>
                  <a:pt x="551688" y="1005966"/>
                </a:lnTo>
                <a:lnTo>
                  <a:pt x="551688" y="4022852"/>
                </a:lnTo>
                <a:lnTo>
                  <a:pt x="546651" y="4035330"/>
                </a:lnTo>
                <a:lnTo>
                  <a:pt x="508331" y="4058644"/>
                </a:lnTo>
                <a:lnTo>
                  <a:pt x="436732" y="4079041"/>
                </a:lnTo>
                <a:lnTo>
                  <a:pt x="390096" y="4087871"/>
                </a:lnTo>
                <a:lnTo>
                  <a:pt x="337113" y="4095643"/>
                </a:lnTo>
                <a:lnTo>
                  <a:pt x="278440" y="4102247"/>
                </a:lnTo>
                <a:lnTo>
                  <a:pt x="214735" y="4107575"/>
                </a:lnTo>
                <a:lnTo>
                  <a:pt x="146655" y="4111515"/>
                </a:lnTo>
                <a:lnTo>
                  <a:pt x="74857" y="4113960"/>
                </a:lnTo>
                <a:lnTo>
                  <a:pt x="0" y="4114800"/>
                </a:lnTo>
              </a:path>
            </a:pathLst>
          </a:custGeom>
          <a:noFill/>
          <a:ln w="25908">
            <a:solidFill>
              <a:srgbClr val="8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2171" name="object 17">
            <a:extLst>
              <a:ext uri="{FF2B5EF4-FFF2-40B4-BE49-F238E27FC236}">
                <a16:creationId xmlns:a16="http://schemas.microsoft.com/office/drawing/2014/main" id="{891E6723-815A-FE67-3337-C0E6BEE6755F}"/>
              </a:ext>
            </a:extLst>
          </p:cNvPr>
          <p:cNvSpPr txBox="1">
            <a:spLocks noChangeArrowheads="1"/>
          </p:cNvSpPr>
          <p:nvPr/>
        </p:nvSpPr>
        <p:spPr bwMode="auto">
          <a:xfrm>
            <a:off x="7594600" y="3252788"/>
            <a:ext cx="3530600" cy="1816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92075">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75"/>
              </a:spcBef>
              <a:buFontTx/>
              <a:buNone/>
            </a:pPr>
            <a:r>
              <a:rPr lang="en-US" altLang="en-US" sz="2800" dirty="0">
                <a:solidFill>
                  <a:srgbClr val="800000"/>
                </a:solidFill>
                <a:latin typeface="Arial" panose="020B0604020202020204" pitchFamily="34" charset="0"/>
                <a:cs typeface="Arial" panose="020B0604020202020204" pitchFamily="34" charset="0"/>
              </a:rPr>
              <a:t>Column 1: </a:t>
            </a:r>
            <a:r>
              <a:rPr lang="en-US" altLang="en-US" sz="2800" dirty="0">
                <a:solidFill>
                  <a:srgbClr val="172C4A"/>
                </a:solidFill>
                <a:latin typeface="Arial" panose="020B0604020202020204" pitchFamily="34" charset="0"/>
                <a:cs typeface="Arial" panose="020B0604020202020204" pitchFamily="34" charset="0"/>
              </a:rPr>
              <a:t>List all  of the processing  steps from the  Process Flow Chart</a:t>
            </a:r>
            <a:endParaRPr lang="en-US" altLang="en-US" sz="2800" b="0" dirty="0">
              <a:latin typeface="Arial" panose="020B0604020202020204" pitchFamily="34" charset="0"/>
              <a:cs typeface="Arial" panose="020B060402020202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F538613-F58D-4734-9DD2-AD351A58C13D}"/>
              </a:ext>
            </a:extLst>
          </p:cNvPr>
          <p:cNvSpPr>
            <a:spLocks noGrp="1" noChangeArrowheads="1"/>
          </p:cNvSpPr>
          <p:nvPr>
            <p:ph type="title"/>
          </p:nvPr>
        </p:nvSpPr>
        <p:spPr>
          <a:xfrm>
            <a:off x="1295400" y="331788"/>
            <a:ext cx="10210800" cy="1143000"/>
          </a:xfrm>
        </p:spPr>
        <p:txBody>
          <a:bodyPr>
            <a:normAutofit fontScale="90000"/>
          </a:bodyPr>
          <a:lstStyle/>
          <a:p>
            <a:pPr algn="ctr" eaLnBrk="1" hangingPunct="1">
              <a:defRPr/>
            </a:pPr>
            <a:r>
              <a:rPr lang="en-US" altLang="en-US" sz="4800" dirty="0">
                <a:ea typeface="MS PGothic" panose="020B0600070205080204" pitchFamily="34" charset="-128"/>
              </a:rPr>
              <a:t>Use the FDA Hazard Guide to help identify the potential hazards for analysis</a:t>
            </a:r>
          </a:p>
        </p:txBody>
      </p:sp>
      <p:sp>
        <p:nvSpPr>
          <p:cNvPr id="2" name="Slide Number Placeholder 1">
            <a:extLst>
              <a:ext uri="{FF2B5EF4-FFF2-40B4-BE49-F238E27FC236}">
                <a16:creationId xmlns:a16="http://schemas.microsoft.com/office/drawing/2014/main" id="{5004DF33-5286-41E4-9942-A755D1FD4224}"/>
              </a:ext>
            </a:extLst>
          </p:cNvPr>
          <p:cNvSpPr>
            <a:spLocks noGrp="1"/>
          </p:cNvSpPr>
          <p:nvPr>
            <p:ph type="sldNum" sz="quarter" idx="12"/>
          </p:nvPr>
        </p:nvSpPr>
        <p:spPr/>
        <p:txBody>
          <a:bodyPr/>
          <a:lstStyle/>
          <a:p>
            <a:fld id="{2D4FA31A-ABA5-4667-BACC-3489C0083671}" type="slidenum">
              <a:rPr lang="en-US" altLang="en-US" smtClean="0"/>
              <a:pPr/>
              <a:t>62</a:t>
            </a:fld>
            <a:endParaRPr lang="en-US" altLang="en-US" dirty="0"/>
          </a:p>
        </p:txBody>
      </p:sp>
      <p:sp>
        <p:nvSpPr>
          <p:cNvPr id="94211" name="object 3">
            <a:extLst>
              <a:ext uri="{FF2B5EF4-FFF2-40B4-BE49-F238E27FC236}">
                <a16:creationId xmlns:a16="http://schemas.microsoft.com/office/drawing/2014/main" id="{25EDD5CE-B552-4E4D-C3D7-AC7CC849865F}"/>
              </a:ext>
            </a:extLst>
          </p:cNvPr>
          <p:cNvSpPr txBox="1">
            <a:spLocks noChangeArrowheads="1"/>
          </p:cNvSpPr>
          <p:nvPr/>
        </p:nvSpPr>
        <p:spPr bwMode="auto">
          <a:xfrm>
            <a:off x="5954713" y="2692400"/>
            <a:ext cx="5551487"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038"/>
              </a:spcBef>
              <a:buFontTx/>
              <a:buNone/>
            </a:pPr>
            <a:r>
              <a:rPr lang="en-US" altLang="en-US" b="0" dirty="0">
                <a:solidFill>
                  <a:srgbClr val="172C4A"/>
                </a:solidFill>
                <a:cs typeface="Arial" panose="020B0604020202020204" pitchFamily="34" charset="0"/>
              </a:rPr>
              <a:t>“… guidance describes  the Agency’s current  thinking on a topic and  should be viewed only as  recommendations …”</a:t>
            </a:r>
            <a:endParaRPr lang="en-US" altLang="en-US" b="0" dirty="0">
              <a:cs typeface="Arial" panose="020B0604020202020204" pitchFamily="34" charset="0"/>
            </a:endParaRPr>
          </a:p>
          <a:p>
            <a:pPr>
              <a:spcBef>
                <a:spcPts val="13"/>
              </a:spcBef>
              <a:buFontTx/>
              <a:buNone/>
            </a:pPr>
            <a:endParaRPr lang="en-US" altLang="en-US" b="0" dirty="0">
              <a:cs typeface="Arial" panose="020B0604020202020204" pitchFamily="34" charset="0"/>
            </a:endParaRPr>
          </a:p>
          <a:p>
            <a:pPr>
              <a:spcBef>
                <a:spcPct val="0"/>
              </a:spcBef>
              <a:buFontTx/>
              <a:buNone/>
            </a:pPr>
            <a:r>
              <a:rPr lang="en-US" altLang="en-US" b="0" dirty="0">
                <a:solidFill>
                  <a:srgbClr val="172C4A"/>
                </a:solidFill>
                <a:cs typeface="Arial" panose="020B0604020202020204" pitchFamily="34" charset="0"/>
              </a:rPr>
              <a:t>Recommendations lead to</a:t>
            </a:r>
            <a:endParaRPr lang="en-US" altLang="en-US" b="0" dirty="0">
              <a:cs typeface="Arial" panose="020B0604020202020204" pitchFamily="34" charset="0"/>
            </a:endParaRPr>
          </a:p>
          <a:p>
            <a:pPr>
              <a:spcBef>
                <a:spcPct val="0"/>
              </a:spcBef>
              <a:buFontTx/>
              <a:buNone/>
            </a:pPr>
            <a:r>
              <a:rPr lang="en-US" altLang="en-US" b="0" dirty="0">
                <a:solidFill>
                  <a:srgbClr val="172C4A"/>
                </a:solidFill>
                <a:cs typeface="Arial" panose="020B0604020202020204" pitchFamily="34" charset="0"/>
              </a:rPr>
              <a:t>successful compliance</a:t>
            </a:r>
            <a:endParaRPr lang="en-US" altLang="en-US" b="0" dirty="0">
              <a:cs typeface="Arial" panose="020B0604020202020204" pitchFamily="34" charset="0"/>
            </a:endParaRPr>
          </a:p>
        </p:txBody>
      </p:sp>
      <p:sp>
        <p:nvSpPr>
          <p:cNvPr id="11" name="Rounded Rectangle 22">
            <a:extLst>
              <a:ext uri="{FF2B5EF4-FFF2-40B4-BE49-F238E27FC236}">
                <a16:creationId xmlns:a16="http://schemas.microsoft.com/office/drawing/2014/main" id="{2FF5B28A-4FC8-37F4-E7AF-BFBC2513C5C4}"/>
              </a:ext>
            </a:extLst>
          </p:cNvPr>
          <p:cNvSpPr/>
          <p:nvPr/>
        </p:nvSpPr>
        <p:spPr bwMode="auto">
          <a:xfrm>
            <a:off x="5952066" y="1974761"/>
            <a:ext cx="1033516"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AD1-3</a:t>
            </a:r>
            <a:endParaRPr lang="en-US" dirty="0"/>
          </a:p>
        </p:txBody>
      </p:sp>
      <p:grpSp>
        <p:nvGrpSpPr>
          <p:cNvPr id="10" name="Group 9">
            <a:extLst>
              <a:ext uri="{FF2B5EF4-FFF2-40B4-BE49-F238E27FC236}">
                <a16:creationId xmlns:a16="http://schemas.microsoft.com/office/drawing/2014/main" id="{8E493203-0FAF-4B1E-8A39-956899ED67A9}"/>
              </a:ext>
            </a:extLst>
          </p:cNvPr>
          <p:cNvGrpSpPr/>
          <p:nvPr/>
        </p:nvGrpSpPr>
        <p:grpSpPr>
          <a:xfrm>
            <a:off x="1373382" y="1621728"/>
            <a:ext cx="3326683" cy="4882834"/>
            <a:chOff x="1173880" y="1538603"/>
            <a:chExt cx="3326683" cy="4882834"/>
          </a:xfrm>
        </p:grpSpPr>
        <p:sp>
          <p:nvSpPr>
            <p:cNvPr id="12" name="TextBox 4">
              <a:extLst>
                <a:ext uri="{FF2B5EF4-FFF2-40B4-BE49-F238E27FC236}">
                  <a16:creationId xmlns:a16="http://schemas.microsoft.com/office/drawing/2014/main" id="{A58F10D7-A376-4350-8324-30D2B9D3F45F}"/>
                </a:ext>
              </a:extLst>
            </p:cNvPr>
            <p:cNvSpPr txBox="1">
              <a:spLocks noChangeArrowheads="1"/>
            </p:cNvSpPr>
            <p:nvPr/>
          </p:nvSpPr>
          <p:spPr bwMode="auto">
            <a:xfrm>
              <a:off x="1524632" y="5864730"/>
              <a:ext cx="2625178" cy="5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2800" dirty="0">
                  <a:solidFill>
                    <a:srgbClr val="FFCC00"/>
                  </a:solidFill>
                  <a:latin typeface="Arial" panose="020B0604020202020204" pitchFamily="34" charset="0"/>
                </a:rPr>
                <a:t>GOLD BOOK</a:t>
              </a:r>
            </a:p>
          </p:txBody>
        </p:sp>
        <p:pic>
          <p:nvPicPr>
            <p:cNvPr id="13" name="Picture 12" descr="Diagram&#10;&#10;Description automatically generated">
              <a:extLst>
                <a:ext uri="{FF2B5EF4-FFF2-40B4-BE49-F238E27FC236}">
                  <a16:creationId xmlns:a16="http://schemas.microsoft.com/office/drawing/2014/main" id="{903074FA-6390-43AD-B1DE-C871E08197A9}"/>
                </a:ext>
              </a:extLst>
            </p:cNvPr>
            <p:cNvPicPr>
              <a:picLocks noChangeAspect="1"/>
            </p:cNvPicPr>
            <p:nvPr/>
          </p:nvPicPr>
          <p:blipFill rotWithShape="1">
            <a:blip r:embed="rId3">
              <a:extLst>
                <a:ext uri="{28A0092B-C50C-407E-A947-70E740481C1C}">
                  <a14:useLocalDpi xmlns:a14="http://schemas.microsoft.com/office/drawing/2010/main" val="0"/>
                </a:ext>
              </a:extLst>
            </a:blip>
            <a:srcRect b="1676"/>
            <a:stretch/>
          </p:blipFill>
          <p:spPr>
            <a:xfrm>
              <a:off x="1173880" y="1538603"/>
              <a:ext cx="3326683" cy="4247055"/>
            </a:xfrm>
            <a:prstGeom prst="rect">
              <a:avLst/>
            </a:prstGeom>
          </p:spPr>
        </p:pic>
        <p:sp>
          <p:nvSpPr>
            <p:cNvPr id="15" name="TextBox 14">
              <a:extLst>
                <a:ext uri="{FF2B5EF4-FFF2-40B4-BE49-F238E27FC236}">
                  <a16:creationId xmlns:a16="http://schemas.microsoft.com/office/drawing/2014/main" id="{FE3A4093-11C8-4757-B9B0-5BBEE12AA5E4}"/>
                </a:ext>
              </a:extLst>
            </p:cNvPr>
            <p:cNvSpPr txBox="1"/>
            <p:nvPr/>
          </p:nvSpPr>
          <p:spPr bwMode="auto">
            <a:xfrm>
              <a:off x="1698625" y="2897188"/>
              <a:ext cx="2422525" cy="557212"/>
            </a:xfrm>
            <a:prstGeom prst="rect">
              <a:avLst/>
            </a:prstGeom>
            <a:solidFill>
              <a:schemeClr val="accent1">
                <a:lumMod val="50000"/>
              </a:schemeClr>
            </a:solidFill>
          </p:spPr>
          <p:txBody>
            <a:bodyPr>
              <a:spAutoFit/>
            </a:bodyPr>
            <a:lstStyle/>
            <a:p>
              <a:pPr algn="ctr">
                <a:defRPr/>
              </a:pPr>
              <a:r>
                <a:rPr lang="en-US" sz="2800" b="1" dirty="0">
                  <a:solidFill>
                    <a:srgbClr val="FFCC00"/>
                  </a:solidFill>
                </a:rPr>
                <a:t>FDA GUIDE</a:t>
              </a:r>
            </a:p>
          </p:txBody>
        </p:sp>
      </p:grpSp>
      <p:sp>
        <p:nvSpPr>
          <p:cNvPr id="14" name="Rounded Rectangle 22">
            <a:extLst>
              <a:ext uri="{FF2B5EF4-FFF2-40B4-BE49-F238E27FC236}">
                <a16:creationId xmlns:a16="http://schemas.microsoft.com/office/drawing/2014/main" id="{808279E0-A35F-471C-BFBC-7552429CE6AA}"/>
              </a:ext>
            </a:extLst>
          </p:cNvPr>
          <p:cNvSpPr/>
          <p:nvPr/>
        </p:nvSpPr>
        <p:spPr bwMode="auto">
          <a:xfrm>
            <a:off x="1644418" y="5988428"/>
            <a:ext cx="2559537" cy="52587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200" b="1" dirty="0">
                <a:solidFill>
                  <a:srgbClr val="FFC000"/>
                </a:solidFill>
                <a:cs typeface="Calibri"/>
              </a:rPr>
              <a:t>GOLD BOOK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AB72DB0E-B7A9-487A-A252-4E0FA283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63" y="1775308"/>
            <a:ext cx="3774523" cy="4768681"/>
          </a:xfrm>
          <a:prstGeom prst="rect">
            <a:avLst/>
          </a:prstGeom>
          <a:ln>
            <a:solidFill>
              <a:schemeClr val="accent1">
                <a:lumMod val="75000"/>
              </a:schemeClr>
            </a:solidFill>
          </a:ln>
        </p:spPr>
      </p:pic>
      <p:pic>
        <p:nvPicPr>
          <p:cNvPr id="4" name="Picture 3" descr="Table&#10;&#10;Description automatically generated">
            <a:extLst>
              <a:ext uri="{FF2B5EF4-FFF2-40B4-BE49-F238E27FC236}">
                <a16:creationId xmlns:a16="http://schemas.microsoft.com/office/drawing/2014/main" id="{59DCBF31-D4AC-4E5D-A2D1-E7F8835E9BD6}"/>
              </a:ext>
            </a:extLst>
          </p:cNvPr>
          <p:cNvPicPr>
            <a:picLocks noChangeAspect="1"/>
          </p:cNvPicPr>
          <p:nvPr/>
        </p:nvPicPr>
        <p:blipFill rotWithShape="1">
          <a:blip r:embed="rId4">
            <a:extLst>
              <a:ext uri="{28A0092B-C50C-407E-A947-70E740481C1C}">
                <a14:useLocalDpi xmlns:a14="http://schemas.microsoft.com/office/drawing/2010/main" val="0"/>
              </a:ext>
            </a:extLst>
          </a:blip>
          <a:srcRect t="790"/>
          <a:stretch/>
        </p:blipFill>
        <p:spPr>
          <a:xfrm>
            <a:off x="890605" y="2176462"/>
            <a:ext cx="3626899" cy="4545693"/>
          </a:xfrm>
          <a:prstGeom prst="rect">
            <a:avLst/>
          </a:prstGeom>
          <a:ln>
            <a:solidFill>
              <a:schemeClr val="accent1">
                <a:lumMod val="75000"/>
              </a:schemeClr>
            </a:solidFill>
          </a:ln>
        </p:spPr>
      </p:pic>
      <p:sp>
        <p:nvSpPr>
          <p:cNvPr id="69634" name="Rectangle 2">
            <a:extLst>
              <a:ext uri="{FF2B5EF4-FFF2-40B4-BE49-F238E27FC236}">
                <a16:creationId xmlns:a16="http://schemas.microsoft.com/office/drawing/2014/main" id="{E2DC9B22-1D13-45CD-8467-EEBFF2A6B3CE}"/>
              </a:ext>
            </a:extLst>
          </p:cNvPr>
          <p:cNvSpPr>
            <a:spLocks noGrp="1"/>
          </p:cNvSpPr>
          <p:nvPr>
            <p:ph type="title"/>
          </p:nvPr>
        </p:nvSpPr>
        <p:spPr>
          <a:xfrm>
            <a:off x="1295400" y="447675"/>
            <a:ext cx="10210800" cy="1143000"/>
          </a:xfrm>
        </p:spPr>
        <p:txBody>
          <a:bodyPr>
            <a:normAutofit fontScale="90000"/>
          </a:bodyPr>
          <a:lstStyle/>
          <a:p>
            <a:pPr algn="ctr" eaLnBrk="1" hangingPunct="1">
              <a:defRPr/>
            </a:pPr>
            <a:r>
              <a:rPr lang="en-US" altLang="en-US" dirty="0">
                <a:ea typeface="MS PGothic" panose="020B0600070205080204" pitchFamily="34" charset="-128"/>
              </a:rPr>
              <a:t>Search for the potential hazards for the Fresh ‘Wild’ Mahi-mahi Fillets </a:t>
            </a:r>
            <a:r>
              <a:rPr lang="en-US" altLang="en-US" sz="3200" dirty="0">
                <a:ea typeface="MS PGothic" panose="020B0600070205080204" pitchFamily="34" charset="-128"/>
              </a:rPr>
              <a:t>(XYZ Seafood Company)</a:t>
            </a:r>
            <a:endParaRPr lang="en-US" altLang="en-US"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7CCB4DAF-BB7E-4D25-A866-0B3C8DBFB8D5}"/>
              </a:ext>
            </a:extLst>
          </p:cNvPr>
          <p:cNvSpPr>
            <a:spLocks noGrp="1"/>
          </p:cNvSpPr>
          <p:nvPr>
            <p:ph type="sldNum" sz="quarter" idx="12"/>
          </p:nvPr>
        </p:nvSpPr>
        <p:spPr/>
        <p:txBody>
          <a:bodyPr/>
          <a:lstStyle/>
          <a:p>
            <a:fld id="{2D4FA31A-ABA5-4667-BACC-3489C0083671}" type="slidenum">
              <a:rPr lang="en-US" altLang="en-US" smtClean="0"/>
              <a:pPr/>
              <a:t>63</a:t>
            </a:fld>
            <a:endParaRPr lang="en-US" altLang="en-US" dirty="0"/>
          </a:p>
        </p:txBody>
      </p:sp>
      <p:pic>
        <p:nvPicPr>
          <p:cNvPr id="8" name="Picture 7" descr="Table, calendar&#10;&#10;Description automatically generated">
            <a:extLst>
              <a:ext uri="{FF2B5EF4-FFF2-40B4-BE49-F238E27FC236}">
                <a16:creationId xmlns:a16="http://schemas.microsoft.com/office/drawing/2014/main" id="{9ED68B63-8792-4A1B-857F-B789CB0AE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708" y="2447017"/>
            <a:ext cx="5104696" cy="3937908"/>
          </a:xfrm>
          <a:prstGeom prst="rect">
            <a:avLst/>
          </a:prstGeom>
          <a:ln>
            <a:solidFill>
              <a:schemeClr val="accent1">
                <a:lumMod val="75000"/>
              </a:schemeClr>
            </a:solidFill>
          </a:ln>
        </p:spPr>
      </p:pic>
      <p:sp>
        <p:nvSpPr>
          <p:cNvPr id="96263" name="object 8">
            <a:extLst>
              <a:ext uri="{FF2B5EF4-FFF2-40B4-BE49-F238E27FC236}">
                <a16:creationId xmlns:a16="http://schemas.microsoft.com/office/drawing/2014/main" id="{985AE357-CBD5-E71C-5138-65DC853D61CF}"/>
              </a:ext>
            </a:extLst>
          </p:cNvPr>
          <p:cNvSpPr txBox="1">
            <a:spLocks noChangeArrowheads="1"/>
          </p:cNvSpPr>
          <p:nvPr/>
        </p:nvSpPr>
        <p:spPr bwMode="auto">
          <a:xfrm>
            <a:off x="8299873" y="4921023"/>
            <a:ext cx="3679825" cy="1331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87630" rIns="0" bIns="0">
            <a:spAutoFit/>
          </a:bodyPr>
          <a:lstStyle>
            <a:lvl1pPr marL="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688"/>
              </a:spcBef>
              <a:buFontTx/>
              <a:buNone/>
            </a:pPr>
            <a:r>
              <a:rPr lang="en-US" altLang="en-US" sz="2400" dirty="0">
                <a:solidFill>
                  <a:srgbClr val="800000"/>
                </a:solidFill>
                <a:latin typeface="Arial" panose="020B0604020202020204" pitchFamily="34" charset="0"/>
                <a:cs typeface="Arial" panose="020B0604020202020204" pitchFamily="34" charset="0"/>
              </a:rPr>
              <a:t>Table 3-4</a:t>
            </a:r>
            <a:endParaRPr lang="en-US" altLang="en-US" sz="2400" b="0" dirty="0">
              <a:latin typeface="Arial" panose="020B0604020202020204" pitchFamily="34" charset="0"/>
              <a:cs typeface="Arial" panose="020B0604020202020204" pitchFamily="34" charset="0"/>
            </a:endParaRPr>
          </a:p>
          <a:p>
            <a:pPr algn="ctr">
              <a:spcBef>
                <a:spcPts val="75"/>
              </a:spcBef>
              <a:buFontTx/>
              <a:buNone/>
            </a:pPr>
            <a:r>
              <a:rPr lang="en-US" altLang="en-US" sz="2800" dirty="0">
                <a:solidFill>
                  <a:srgbClr val="800000"/>
                </a:solidFill>
                <a:latin typeface="Arial" panose="020B0604020202020204" pitchFamily="34" charset="0"/>
                <a:cs typeface="Arial" panose="020B0604020202020204" pitchFamily="34" charset="0"/>
              </a:rPr>
              <a:t>Process-Related  Hazards</a:t>
            </a:r>
            <a:endParaRPr lang="en-US" altLang="en-US" sz="2800" b="0" dirty="0">
              <a:latin typeface="Arial" panose="020B0604020202020204" pitchFamily="34" charset="0"/>
              <a:cs typeface="Arial" panose="020B0604020202020204" pitchFamily="34" charset="0"/>
            </a:endParaRPr>
          </a:p>
        </p:txBody>
      </p:sp>
      <p:sp>
        <p:nvSpPr>
          <p:cNvPr id="96265" name="object 10">
            <a:extLst>
              <a:ext uri="{FF2B5EF4-FFF2-40B4-BE49-F238E27FC236}">
                <a16:creationId xmlns:a16="http://schemas.microsoft.com/office/drawing/2014/main" id="{67E471CB-1BBF-169A-AF3B-E250F2AD89C8}"/>
              </a:ext>
            </a:extLst>
          </p:cNvPr>
          <p:cNvSpPr>
            <a:spLocks/>
          </p:cNvSpPr>
          <p:nvPr/>
        </p:nvSpPr>
        <p:spPr bwMode="auto">
          <a:xfrm>
            <a:off x="2410406" y="4487681"/>
            <a:ext cx="3052014" cy="1380973"/>
          </a:xfrm>
          <a:custGeom>
            <a:avLst/>
            <a:gdLst>
              <a:gd name="T0" fmla="*/ 0 w 3496310"/>
              <a:gd name="T1" fmla="*/ 11980 h 1938654"/>
              <a:gd name="T2" fmla="*/ 455295 w 3496310"/>
              <a:gd name="T3" fmla="*/ 11980 h 1938654"/>
              <a:gd name="T4" fmla="*/ 455295 w 3496310"/>
              <a:gd name="T5" fmla="*/ 0 h 1938654"/>
              <a:gd name="T6" fmla="*/ 0 w 3496310"/>
              <a:gd name="T7" fmla="*/ 0 h 1938654"/>
              <a:gd name="T8" fmla="*/ 0 w 3496310"/>
              <a:gd name="T9" fmla="*/ 11980 h 1938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6310" h="1938654">
                <a:moveTo>
                  <a:pt x="0" y="1938527"/>
                </a:moveTo>
                <a:lnTo>
                  <a:pt x="3496055" y="1938527"/>
                </a:lnTo>
                <a:lnTo>
                  <a:pt x="3496055" y="0"/>
                </a:lnTo>
                <a:lnTo>
                  <a:pt x="0" y="0"/>
                </a:lnTo>
                <a:lnTo>
                  <a:pt x="0" y="19385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96266" name="object 11">
            <a:extLst>
              <a:ext uri="{FF2B5EF4-FFF2-40B4-BE49-F238E27FC236}">
                <a16:creationId xmlns:a16="http://schemas.microsoft.com/office/drawing/2014/main" id="{864DBC12-2E3E-4D1F-942F-FDBB15766654}"/>
              </a:ext>
            </a:extLst>
          </p:cNvPr>
          <p:cNvSpPr txBox="1">
            <a:spLocks noChangeArrowheads="1"/>
          </p:cNvSpPr>
          <p:nvPr/>
        </p:nvSpPr>
        <p:spPr bwMode="auto">
          <a:xfrm>
            <a:off x="2450093" y="4556202"/>
            <a:ext cx="2870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indent="1588">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ts val="100"/>
              </a:spcBef>
              <a:buFontTx/>
              <a:buNone/>
            </a:pPr>
            <a:r>
              <a:rPr lang="en-US" altLang="en-US" sz="2400" dirty="0">
                <a:solidFill>
                  <a:srgbClr val="800000"/>
                </a:solidFill>
                <a:latin typeface="Arial" panose="020B0604020202020204" pitchFamily="34" charset="0"/>
                <a:cs typeface="Arial" panose="020B0604020202020204" pitchFamily="34" charset="0"/>
              </a:rPr>
              <a:t>Tables 3-2 and 3-3  </a:t>
            </a:r>
            <a:r>
              <a:rPr lang="en-US" altLang="en-US" sz="2800" dirty="0">
                <a:solidFill>
                  <a:srgbClr val="800000"/>
                </a:solidFill>
                <a:latin typeface="Arial" panose="020B0604020202020204" pitchFamily="34" charset="0"/>
                <a:cs typeface="Arial" panose="020B0604020202020204" pitchFamily="34" charset="0"/>
              </a:rPr>
              <a:t>Species-Related Hazards</a:t>
            </a:r>
            <a:endParaRPr lang="en-US" altLang="en-US"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300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45102911-C547-4D49-90F4-A6647ED21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98" y="1525202"/>
            <a:ext cx="9983469" cy="5109707"/>
          </a:xfrm>
          <a:prstGeom prst="rect">
            <a:avLst/>
          </a:prstGeom>
        </p:spPr>
      </p:pic>
      <p:sp>
        <p:nvSpPr>
          <p:cNvPr id="98313" name="object 6">
            <a:extLst>
              <a:ext uri="{FF2B5EF4-FFF2-40B4-BE49-F238E27FC236}">
                <a16:creationId xmlns:a16="http://schemas.microsoft.com/office/drawing/2014/main" id="{A0FA99D4-30F1-850C-C843-637DD7BE2E70}"/>
              </a:ext>
            </a:extLst>
          </p:cNvPr>
          <p:cNvSpPr>
            <a:spLocks/>
          </p:cNvSpPr>
          <p:nvPr/>
        </p:nvSpPr>
        <p:spPr bwMode="auto">
          <a:xfrm>
            <a:off x="1828800" y="5695791"/>
            <a:ext cx="8389257" cy="483845"/>
          </a:xfrm>
          <a:custGeom>
            <a:avLst/>
            <a:gdLst>
              <a:gd name="T0" fmla="*/ 0 w 7618730"/>
              <a:gd name="T1" fmla="*/ 82550 h 495300"/>
              <a:gd name="T2" fmla="*/ 6486 w 7618730"/>
              <a:gd name="T3" fmla="*/ 50417 h 495300"/>
              <a:gd name="T4" fmla="*/ 24177 w 7618730"/>
              <a:gd name="T5" fmla="*/ 24177 h 495300"/>
              <a:gd name="T6" fmla="*/ 50417 w 7618730"/>
              <a:gd name="T7" fmla="*/ 6486 h 495300"/>
              <a:gd name="T8" fmla="*/ 82550 w 7618730"/>
              <a:gd name="T9" fmla="*/ 0 h 495300"/>
              <a:gd name="T10" fmla="*/ 7535926 w 7618730"/>
              <a:gd name="T11" fmla="*/ 0 h 495300"/>
              <a:gd name="T12" fmla="*/ 7568058 w 7618730"/>
              <a:gd name="T13" fmla="*/ 6486 h 495300"/>
              <a:gd name="T14" fmla="*/ 7594298 w 7618730"/>
              <a:gd name="T15" fmla="*/ 24177 h 495300"/>
              <a:gd name="T16" fmla="*/ 7611989 w 7618730"/>
              <a:gd name="T17" fmla="*/ 50417 h 495300"/>
              <a:gd name="T18" fmla="*/ 7618476 w 7618730"/>
              <a:gd name="T19" fmla="*/ 82550 h 495300"/>
              <a:gd name="T20" fmla="*/ 7618476 w 7618730"/>
              <a:gd name="T21" fmla="*/ 412750 h 495300"/>
              <a:gd name="T22" fmla="*/ 7611989 w 7618730"/>
              <a:gd name="T23" fmla="*/ 444882 h 495300"/>
              <a:gd name="T24" fmla="*/ 7594298 w 7618730"/>
              <a:gd name="T25" fmla="*/ 471122 h 495300"/>
              <a:gd name="T26" fmla="*/ 7568058 w 7618730"/>
              <a:gd name="T27" fmla="*/ 488813 h 495300"/>
              <a:gd name="T28" fmla="*/ 7535926 w 7618730"/>
              <a:gd name="T29" fmla="*/ 495300 h 495300"/>
              <a:gd name="T30" fmla="*/ 82550 w 7618730"/>
              <a:gd name="T31" fmla="*/ 495300 h 495300"/>
              <a:gd name="T32" fmla="*/ 50417 w 7618730"/>
              <a:gd name="T33" fmla="*/ 488813 h 495300"/>
              <a:gd name="T34" fmla="*/ 24177 w 7618730"/>
              <a:gd name="T35" fmla="*/ 471122 h 495300"/>
              <a:gd name="T36" fmla="*/ 6486 w 7618730"/>
              <a:gd name="T37" fmla="*/ 444882 h 495300"/>
              <a:gd name="T38" fmla="*/ 0 w 7618730"/>
              <a:gd name="T39" fmla="*/ 412750 h 495300"/>
              <a:gd name="T40" fmla="*/ 0 w 761873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18730" h="495300">
                <a:moveTo>
                  <a:pt x="0" y="82550"/>
                </a:moveTo>
                <a:lnTo>
                  <a:pt x="6486" y="50417"/>
                </a:lnTo>
                <a:lnTo>
                  <a:pt x="24177" y="24177"/>
                </a:lnTo>
                <a:lnTo>
                  <a:pt x="50417" y="6486"/>
                </a:lnTo>
                <a:lnTo>
                  <a:pt x="82550" y="0"/>
                </a:lnTo>
                <a:lnTo>
                  <a:pt x="7535926" y="0"/>
                </a:lnTo>
                <a:lnTo>
                  <a:pt x="7568058" y="6486"/>
                </a:lnTo>
                <a:lnTo>
                  <a:pt x="7594298" y="24177"/>
                </a:lnTo>
                <a:lnTo>
                  <a:pt x="7611989" y="50417"/>
                </a:lnTo>
                <a:lnTo>
                  <a:pt x="7618476" y="82550"/>
                </a:lnTo>
                <a:lnTo>
                  <a:pt x="7618476" y="412750"/>
                </a:lnTo>
                <a:lnTo>
                  <a:pt x="7611989" y="444882"/>
                </a:lnTo>
                <a:lnTo>
                  <a:pt x="7594298" y="471122"/>
                </a:lnTo>
                <a:lnTo>
                  <a:pt x="7568058" y="488813"/>
                </a:lnTo>
                <a:lnTo>
                  <a:pt x="7535926" y="495300"/>
                </a:lnTo>
                <a:lnTo>
                  <a:pt x="82550" y="495300"/>
                </a:lnTo>
                <a:lnTo>
                  <a:pt x="50417" y="488813"/>
                </a:lnTo>
                <a:lnTo>
                  <a:pt x="24177" y="471122"/>
                </a:lnTo>
                <a:lnTo>
                  <a:pt x="6486" y="444882"/>
                </a:lnTo>
                <a:lnTo>
                  <a:pt x="0" y="412750"/>
                </a:lnTo>
                <a:lnTo>
                  <a:pt x="0" y="82550"/>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8314" name="object 7">
            <a:extLst>
              <a:ext uri="{FF2B5EF4-FFF2-40B4-BE49-F238E27FC236}">
                <a16:creationId xmlns:a16="http://schemas.microsoft.com/office/drawing/2014/main" id="{6DD34450-4B27-19B7-AD94-3719537C1D7E}"/>
              </a:ext>
            </a:extLst>
          </p:cNvPr>
          <p:cNvSpPr>
            <a:spLocks/>
          </p:cNvSpPr>
          <p:nvPr/>
        </p:nvSpPr>
        <p:spPr bwMode="auto">
          <a:xfrm>
            <a:off x="7141028" y="2750360"/>
            <a:ext cx="1103085" cy="1095925"/>
          </a:xfrm>
          <a:custGeom>
            <a:avLst/>
            <a:gdLst>
              <a:gd name="T0" fmla="*/ 0 w 1143000"/>
              <a:gd name="T1" fmla="*/ 358901 h 718185"/>
              <a:gd name="T2" fmla="*/ 11612 w 1143000"/>
              <a:gd name="T3" fmla="*/ 286561 h 718185"/>
              <a:gd name="T4" fmla="*/ 44916 w 1143000"/>
              <a:gd name="T5" fmla="*/ 219188 h 718185"/>
              <a:gd name="T6" fmla="*/ 68984 w 1143000"/>
              <a:gd name="T7" fmla="*/ 187814 h 718185"/>
              <a:gd name="T8" fmla="*/ 97612 w 1143000"/>
              <a:gd name="T9" fmla="*/ 158222 h 718185"/>
              <a:gd name="T10" fmla="*/ 130514 w 1143000"/>
              <a:gd name="T11" fmla="*/ 130594 h 718185"/>
              <a:gd name="T12" fmla="*/ 167401 w 1143000"/>
              <a:gd name="T13" fmla="*/ 105108 h 718185"/>
              <a:gd name="T14" fmla="*/ 207987 w 1143000"/>
              <a:gd name="T15" fmla="*/ 81945 h 718185"/>
              <a:gd name="T16" fmla="*/ 251984 w 1143000"/>
              <a:gd name="T17" fmla="*/ 61286 h 718185"/>
              <a:gd name="T18" fmla="*/ 299104 w 1143000"/>
              <a:gd name="T19" fmla="*/ 43311 h 718185"/>
              <a:gd name="T20" fmla="*/ 349061 w 1143000"/>
              <a:gd name="T21" fmla="*/ 28199 h 718185"/>
              <a:gd name="T22" fmla="*/ 401566 w 1143000"/>
              <a:gd name="T23" fmla="*/ 16132 h 718185"/>
              <a:gd name="T24" fmla="*/ 456333 w 1143000"/>
              <a:gd name="T25" fmla="*/ 7290 h 718185"/>
              <a:gd name="T26" fmla="*/ 513073 w 1143000"/>
              <a:gd name="T27" fmla="*/ 1852 h 718185"/>
              <a:gd name="T28" fmla="*/ 571499 w 1143000"/>
              <a:gd name="T29" fmla="*/ 0 h 718185"/>
              <a:gd name="T30" fmla="*/ 629926 w 1143000"/>
              <a:gd name="T31" fmla="*/ 1852 h 718185"/>
              <a:gd name="T32" fmla="*/ 686666 w 1143000"/>
              <a:gd name="T33" fmla="*/ 7290 h 718185"/>
              <a:gd name="T34" fmla="*/ 741433 w 1143000"/>
              <a:gd name="T35" fmla="*/ 16132 h 718185"/>
              <a:gd name="T36" fmla="*/ 793938 w 1143000"/>
              <a:gd name="T37" fmla="*/ 28199 h 718185"/>
              <a:gd name="T38" fmla="*/ 843895 w 1143000"/>
              <a:gd name="T39" fmla="*/ 43311 h 718185"/>
              <a:gd name="T40" fmla="*/ 891015 w 1143000"/>
              <a:gd name="T41" fmla="*/ 61286 h 718185"/>
              <a:gd name="T42" fmla="*/ 935012 w 1143000"/>
              <a:gd name="T43" fmla="*/ 81945 h 718185"/>
              <a:gd name="T44" fmla="*/ 975598 w 1143000"/>
              <a:gd name="T45" fmla="*/ 105108 h 718185"/>
              <a:gd name="T46" fmla="*/ 1012485 w 1143000"/>
              <a:gd name="T47" fmla="*/ 130594 h 718185"/>
              <a:gd name="T48" fmla="*/ 1045387 w 1143000"/>
              <a:gd name="T49" fmla="*/ 158222 h 718185"/>
              <a:gd name="T50" fmla="*/ 1074015 w 1143000"/>
              <a:gd name="T51" fmla="*/ 187814 h 718185"/>
              <a:gd name="T52" fmla="*/ 1098083 w 1143000"/>
              <a:gd name="T53" fmla="*/ 219188 h 718185"/>
              <a:gd name="T54" fmla="*/ 1117303 w 1143000"/>
              <a:gd name="T55" fmla="*/ 252164 h 718185"/>
              <a:gd name="T56" fmla="*/ 1140049 w 1143000"/>
              <a:gd name="T57" fmla="*/ 322201 h 718185"/>
              <a:gd name="T58" fmla="*/ 1142999 w 1143000"/>
              <a:gd name="T59" fmla="*/ 358901 h 718185"/>
              <a:gd name="T60" fmla="*/ 1140049 w 1143000"/>
              <a:gd name="T61" fmla="*/ 395602 h 718185"/>
              <a:gd name="T62" fmla="*/ 1117303 w 1143000"/>
              <a:gd name="T63" fmla="*/ 465639 h 718185"/>
              <a:gd name="T64" fmla="*/ 1098083 w 1143000"/>
              <a:gd name="T65" fmla="*/ 498615 h 718185"/>
              <a:gd name="T66" fmla="*/ 1074015 w 1143000"/>
              <a:gd name="T67" fmla="*/ 529989 h 718185"/>
              <a:gd name="T68" fmla="*/ 1045387 w 1143000"/>
              <a:gd name="T69" fmla="*/ 559581 h 718185"/>
              <a:gd name="T70" fmla="*/ 1012485 w 1143000"/>
              <a:gd name="T71" fmla="*/ 587209 h 718185"/>
              <a:gd name="T72" fmla="*/ 975598 w 1143000"/>
              <a:gd name="T73" fmla="*/ 612695 h 718185"/>
              <a:gd name="T74" fmla="*/ 935012 w 1143000"/>
              <a:gd name="T75" fmla="*/ 635858 h 718185"/>
              <a:gd name="T76" fmla="*/ 891015 w 1143000"/>
              <a:gd name="T77" fmla="*/ 656517 h 718185"/>
              <a:gd name="T78" fmla="*/ 843895 w 1143000"/>
              <a:gd name="T79" fmla="*/ 674492 h 718185"/>
              <a:gd name="T80" fmla="*/ 793938 w 1143000"/>
              <a:gd name="T81" fmla="*/ 689604 h 718185"/>
              <a:gd name="T82" fmla="*/ 741433 w 1143000"/>
              <a:gd name="T83" fmla="*/ 701671 h 718185"/>
              <a:gd name="T84" fmla="*/ 686666 w 1143000"/>
              <a:gd name="T85" fmla="*/ 710513 h 718185"/>
              <a:gd name="T86" fmla="*/ 629926 w 1143000"/>
              <a:gd name="T87" fmla="*/ 715951 h 718185"/>
              <a:gd name="T88" fmla="*/ 571499 w 1143000"/>
              <a:gd name="T89" fmla="*/ 717804 h 718185"/>
              <a:gd name="T90" fmla="*/ 513073 w 1143000"/>
              <a:gd name="T91" fmla="*/ 715951 h 718185"/>
              <a:gd name="T92" fmla="*/ 456333 w 1143000"/>
              <a:gd name="T93" fmla="*/ 710513 h 718185"/>
              <a:gd name="T94" fmla="*/ 401566 w 1143000"/>
              <a:gd name="T95" fmla="*/ 701671 h 718185"/>
              <a:gd name="T96" fmla="*/ 349061 w 1143000"/>
              <a:gd name="T97" fmla="*/ 689604 h 718185"/>
              <a:gd name="T98" fmla="*/ 299104 w 1143000"/>
              <a:gd name="T99" fmla="*/ 674492 h 718185"/>
              <a:gd name="T100" fmla="*/ 251984 w 1143000"/>
              <a:gd name="T101" fmla="*/ 656517 h 718185"/>
              <a:gd name="T102" fmla="*/ 207987 w 1143000"/>
              <a:gd name="T103" fmla="*/ 635858 h 718185"/>
              <a:gd name="T104" fmla="*/ 167401 w 1143000"/>
              <a:gd name="T105" fmla="*/ 612695 h 718185"/>
              <a:gd name="T106" fmla="*/ 130514 w 1143000"/>
              <a:gd name="T107" fmla="*/ 587209 h 718185"/>
              <a:gd name="T108" fmla="*/ 97612 w 1143000"/>
              <a:gd name="T109" fmla="*/ 559581 h 718185"/>
              <a:gd name="T110" fmla="*/ 68984 w 1143000"/>
              <a:gd name="T111" fmla="*/ 529989 h 718185"/>
              <a:gd name="T112" fmla="*/ 44916 w 1143000"/>
              <a:gd name="T113" fmla="*/ 498615 h 718185"/>
              <a:gd name="T114" fmla="*/ 25696 w 1143000"/>
              <a:gd name="T115" fmla="*/ 465639 h 718185"/>
              <a:gd name="T116" fmla="*/ 2950 w 1143000"/>
              <a:gd name="T117" fmla="*/ 395602 h 718185"/>
              <a:gd name="T118" fmla="*/ 0 w 1143000"/>
              <a:gd name="T119" fmla="*/ 358901 h 718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43000" h="718185">
                <a:moveTo>
                  <a:pt x="0" y="358901"/>
                </a:moveTo>
                <a:lnTo>
                  <a:pt x="11612" y="286561"/>
                </a:lnTo>
                <a:lnTo>
                  <a:pt x="44916" y="219188"/>
                </a:lnTo>
                <a:lnTo>
                  <a:pt x="68984" y="187814"/>
                </a:lnTo>
                <a:lnTo>
                  <a:pt x="97612" y="158222"/>
                </a:lnTo>
                <a:lnTo>
                  <a:pt x="130514" y="130594"/>
                </a:lnTo>
                <a:lnTo>
                  <a:pt x="167401" y="105108"/>
                </a:lnTo>
                <a:lnTo>
                  <a:pt x="207987" y="81945"/>
                </a:lnTo>
                <a:lnTo>
                  <a:pt x="251984" y="61286"/>
                </a:lnTo>
                <a:lnTo>
                  <a:pt x="299104" y="43311"/>
                </a:lnTo>
                <a:lnTo>
                  <a:pt x="349061" y="28199"/>
                </a:lnTo>
                <a:lnTo>
                  <a:pt x="401566" y="16132"/>
                </a:lnTo>
                <a:lnTo>
                  <a:pt x="456333" y="7290"/>
                </a:lnTo>
                <a:lnTo>
                  <a:pt x="513073" y="1852"/>
                </a:lnTo>
                <a:lnTo>
                  <a:pt x="571499" y="0"/>
                </a:lnTo>
                <a:lnTo>
                  <a:pt x="629926" y="1852"/>
                </a:lnTo>
                <a:lnTo>
                  <a:pt x="686666" y="7290"/>
                </a:lnTo>
                <a:lnTo>
                  <a:pt x="741433" y="16132"/>
                </a:lnTo>
                <a:lnTo>
                  <a:pt x="793938" y="28199"/>
                </a:lnTo>
                <a:lnTo>
                  <a:pt x="843895" y="43311"/>
                </a:lnTo>
                <a:lnTo>
                  <a:pt x="891015" y="61286"/>
                </a:lnTo>
                <a:lnTo>
                  <a:pt x="935012" y="81945"/>
                </a:lnTo>
                <a:lnTo>
                  <a:pt x="975598" y="105108"/>
                </a:lnTo>
                <a:lnTo>
                  <a:pt x="1012485" y="130594"/>
                </a:lnTo>
                <a:lnTo>
                  <a:pt x="1045387" y="158222"/>
                </a:lnTo>
                <a:lnTo>
                  <a:pt x="1074015" y="187814"/>
                </a:lnTo>
                <a:lnTo>
                  <a:pt x="1098083" y="219188"/>
                </a:lnTo>
                <a:lnTo>
                  <a:pt x="1117303" y="252164"/>
                </a:lnTo>
                <a:lnTo>
                  <a:pt x="1140049" y="322201"/>
                </a:lnTo>
                <a:lnTo>
                  <a:pt x="1142999" y="358901"/>
                </a:lnTo>
                <a:lnTo>
                  <a:pt x="1140049" y="395602"/>
                </a:lnTo>
                <a:lnTo>
                  <a:pt x="1117303" y="465639"/>
                </a:lnTo>
                <a:lnTo>
                  <a:pt x="1098083" y="498615"/>
                </a:lnTo>
                <a:lnTo>
                  <a:pt x="1074015" y="529989"/>
                </a:lnTo>
                <a:lnTo>
                  <a:pt x="1045387" y="559581"/>
                </a:lnTo>
                <a:lnTo>
                  <a:pt x="1012485" y="587209"/>
                </a:lnTo>
                <a:lnTo>
                  <a:pt x="975598" y="612695"/>
                </a:lnTo>
                <a:lnTo>
                  <a:pt x="935012" y="635858"/>
                </a:lnTo>
                <a:lnTo>
                  <a:pt x="891015" y="656517"/>
                </a:lnTo>
                <a:lnTo>
                  <a:pt x="843895" y="674492"/>
                </a:lnTo>
                <a:lnTo>
                  <a:pt x="793938" y="689604"/>
                </a:lnTo>
                <a:lnTo>
                  <a:pt x="741433" y="701671"/>
                </a:lnTo>
                <a:lnTo>
                  <a:pt x="686666" y="710513"/>
                </a:lnTo>
                <a:lnTo>
                  <a:pt x="629926" y="715951"/>
                </a:lnTo>
                <a:lnTo>
                  <a:pt x="571499" y="717804"/>
                </a:lnTo>
                <a:lnTo>
                  <a:pt x="513073" y="715951"/>
                </a:lnTo>
                <a:lnTo>
                  <a:pt x="456333" y="710513"/>
                </a:lnTo>
                <a:lnTo>
                  <a:pt x="401566" y="701671"/>
                </a:lnTo>
                <a:lnTo>
                  <a:pt x="349061" y="689604"/>
                </a:lnTo>
                <a:lnTo>
                  <a:pt x="299104" y="674492"/>
                </a:lnTo>
                <a:lnTo>
                  <a:pt x="251984" y="656517"/>
                </a:lnTo>
                <a:lnTo>
                  <a:pt x="207987" y="635858"/>
                </a:lnTo>
                <a:lnTo>
                  <a:pt x="167401" y="612695"/>
                </a:lnTo>
                <a:lnTo>
                  <a:pt x="130514" y="587209"/>
                </a:lnTo>
                <a:lnTo>
                  <a:pt x="97612" y="559581"/>
                </a:lnTo>
                <a:lnTo>
                  <a:pt x="68984" y="529989"/>
                </a:lnTo>
                <a:lnTo>
                  <a:pt x="44916" y="498615"/>
                </a:lnTo>
                <a:lnTo>
                  <a:pt x="25696" y="465639"/>
                </a:lnTo>
                <a:lnTo>
                  <a:pt x="2950" y="395602"/>
                </a:lnTo>
                <a:lnTo>
                  <a:pt x="0" y="358901"/>
                </a:lnTo>
                <a:close/>
              </a:path>
            </a:pathLst>
          </a:custGeom>
          <a:noFill/>
          <a:ln w="5715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8307" name="Rectangle 2">
            <a:extLst>
              <a:ext uri="{FF2B5EF4-FFF2-40B4-BE49-F238E27FC236}">
                <a16:creationId xmlns:a16="http://schemas.microsoft.com/office/drawing/2014/main" id="{B34BEA83-D54B-8D6D-E5C9-C2AFD011349E}"/>
              </a:ext>
            </a:extLst>
          </p:cNvPr>
          <p:cNvSpPr>
            <a:spLocks noGrp="1"/>
          </p:cNvSpPr>
          <p:nvPr>
            <p:ph type="title"/>
          </p:nvPr>
        </p:nvSpPr>
        <p:spPr>
          <a:xfrm>
            <a:off x="3414713" y="287338"/>
            <a:ext cx="6089650" cy="1143000"/>
          </a:xfrm>
        </p:spPr>
        <p:txBody>
          <a:bodyPr>
            <a:normAutofit fontScale="90000"/>
          </a:bodyPr>
          <a:lstStyle/>
          <a:p>
            <a:pPr algn="ctr" eaLnBrk="1" hangingPunct="1"/>
            <a:r>
              <a:rPr lang="en-US" altLang="en-US" dirty="0">
                <a:ea typeface="MS PGothic" panose="020B0600070205080204" pitchFamily="34" charset="-128"/>
              </a:rPr>
              <a:t>One Species-related hazard</a:t>
            </a:r>
          </a:p>
        </p:txBody>
      </p:sp>
      <p:sp>
        <p:nvSpPr>
          <p:cNvPr id="2" name="Slide Number Placeholder 1">
            <a:extLst>
              <a:ext uri="{FF2B5EF4-FFF2-40B4-BE49-F238E27FC236}">
                <a16:creationId xmlns:a16="http://schemas.microsoft.com/office/drawing/2014/main" id="{30D7035C-9270-4E7A-8AE1-BEA229673E07}"/>
              </a:ext>
            </a:extLst>
          </p:cNvPr>
          <p:cNvSpPr>
            <a:spLocks noGrp="1"/>
          </p:cNvSpPr>
          <p:nvPr>
            <p:ph type="sldNum" sz="quarter" idx="12"/>
          </p:nvPr>
        </p:nvSpPr>
        <p:spPr/>
        <p:txBody>
          <a:bodyPr/>
          <a:lstStyle/>
          <a:p>
            <a:fld id="{2D4FA31A-ABA5-4667-BACC-3489C0083671}" type="slidenum">
              <a:rPr lang="en-US" altLang="en-US" smtClean="0"/>
              <a:pPr/>
              <a:t>64</a:t>
            </a:fld>
            <a:endParaRPr lang="en-US" altLang="en-US" dirty="0"/>
          </a:p>
        </p:txBody>
      </p:sp>
      <p:sp>
        <p:nvSpPr>
          <p:cNvPr id="11" name="Rounded Rectangle 22">
            <a:extLst>
              <a:ext uri="{FF2B5EF4-FFF2-40B4-BE49-F238E27FC236}">
                <a16:creationId xmlns:a16="http://schemas.microsoft.com/office/drawing/2014/main" id="{2FF5B28A-4FC8-37F4-E7AF-BFBC2513C5C4}"/>
              </a:ext>
            </a:extLst>
          </p:cNvPr>
          <p:cNvSpPr/>
          <p:nvPr/>
        </p:nvSpPr>
        <p:spPr bwMode="auto">
          <a:xfrm>
            <a:off x="1055998" y="757313"/>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Table 3-2</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F9EF3D04-CE6D-4495-9063-FC59710D14C9}"/>
              </a:ext>
            </a:extLst>
          </p:cNvPr>
          <p:cNvPicPr>
            <a:picLocks noChangeAspect="1"/>
          </p:cNvPicPr>
          <p:nvPr/>
        </p:nvPicPr>
        <p:blipFill rotWithShape="1">
          <a:blip r:embed="rId3">
            <a:extLst>
              <a:ext uri="{28A0092B-C50C-407E-A947-70E740481C1C}">
                <a14:useLocalDpi xmlns:a14="http://schemas.microsoft.com/office/drawing/2010/main" val="0"/>
              </a:ext>
            </a:extLst>
          </a:blip>
          <a:srcRect l="4278" t="11837" r="3758"/>
          <a:stretch/>
        </p:blipFill>
        <p:spPr>
          <a:xfrm>
            <a:off x="1111041" y="1490128"/>
            <a:ext cx="9590314" cy="5231347"/>
          </a:xfrm>
          <a:prstGeom prst="rect">
            <a:avLst/>
          </a:prstGeom>
        </p:spPr>
      </p:pic>
      <p:sp>
        <p:nvSpPr>
          <p:cNvPr id="100354" name="Rectangle 2">
            <a:extLst>
              <a:ext uri="{FF2B5EF4-FFF2-40B4-BE49-F238E27FC236}">
                <a16:creationId xmlns:a16="http://schemas.microsoft.com/office/drawing/2014/main" id="{21139997-4E82-9722-23E7-6DE93DE591B0}"/>
              </a:ext>
            </a:extLst>
          </p:cNvPr>
          <p:cNvSpPr>
            <a:spLocks noGrp="1"/>
          </p:cNvSpPr>
          <p:nvPr>
            <p:ph type="title"/>
          </p:nvPr>
        </p:nvSpPr>
        <p:spPr>
          <a:xfrm>
            <a:off x="1295400" y="447675"/>
            <a:ext cx="10210800" cy="1143000"/>
          </a:xfrm>
        </p:spPr>
        <p:txBody>
          <a:bodyPr/>
          <a:lstStyle/>
          <a:p>
            <a:pPr algn="ctr" eaLnBrk="1" hangingPunct="1"/>
            <a:r>
              <a:rPr lang="en-US" altLang="en-US" dirty="0">
                <a:ea typeface="MS PGothic" panose="020B0600070205080204" pitchFamily="34" charset="-128"/>
              </a:rPr>
              <a:t>Four Process-related Hazards</a:t>
            </a:r>
          </a:p>
        </p:txBody>
      </p:sp>
      <p:sp>
        <p:nvSpPr>
          <p:cNvPr id="3" name="Slide Number Placeholder 2">
            <a:extLst>
              <a:ext uri="{FF2B5EF4-FFF2-40B4-BE49-F238E27FC236}">
                <a16:creationId xmlns:a16="http://schemas.microsoft.com/office/drawing/2014/main" id="{2E6C5CAB-7C2A-4ACA-B63F-873464442584}"/>
              </a:ext>
            </a:extLst>
          </p:cNvPr>
          <p:cNvSpPr>
            <a:spLocks noGrp="1"/>
          </p:cNvSpPr>
          <p:nvPr>
            <p:ph type="sldNum" sz="quarter" idx="12"/>
          </p:nvPr>
        </p:nvSpPr>
        <p:spPr/>
        <p:txBody>
          <a:bodyPr/>
          <a:lstStyle/>
          <a:p>
            <a:fld id="{2D4FA31A-ABA5-4667-BACC-3489C0083671}" type="slidenum">
              <a:rPr lang="en-US" altLang="en-US" smtClean="0"/>
              <a:pPr/>
              <a:t>65</a:t>
            </a:fld>
            <a:endParaRPr lang="en-US" altLang="en-US" dirty="0"/>
          </a:p>
        </p:txBody>
      </p:sp>
      <p:sp>
        <p:nvSpPr>
          <p:cNvPr id="100362" name="object 6">
            <a:extLst>
              <a:ext uri="{FF2B5EF4-FFF2-40B4-BE49-F238E27FC236}">
                <a16:creationId xmlns:a16="http://schemas.microsoft.com/office/drawing/2014/main" id="{439408D6-4F0F-FB83-05A1-FC74DAF11E8E}"/>
              </a:ext>
            </a:extLst>
          </p:cNvPr>
          <p:cNvSpPr>
            <a:spLocks/>
          </p:cNvSpPr>
          <p:nvPr/>
        </p:nvSpPr>
        <p:spPr bwMode="auto">
          <a:xfrm>
            <a:off x="1266231" y="6203950"/>
            <a:ext cx="9237951" cy="465952"/>
          </a:xfrm>
          <a:custGeom>
            <a:avLst/>
            <a:gdLst>
              <a:gd name="T0" fmla="*/ 0 w 8077200"/>
              <a:gd name="T1" fmla="*/ 82550 h 495300"/>
              <a:gd name="T2" fmla="*/ 6486 w 8077200"/>
              <a:gd name="T3" fmla="*/ 50417 h 495300"/>
              <a:gd name="T4" fmla="*/ 24177 w 8077200"/>
              <a:gd name="T5" fmla="*/ 24177 h 495300"/>
              <a:gd name="T6" fmla="*/ 50417 w 8077200"/>
              <a:gd name="T7" fmla="*/ 6486 h 495300"/>
              <a:gd name="T8" fmla="*/ 82550 w 8077200"/>
              <a:gd name="T9" fmla="*/ 0 h 495300"/>
              <a:gd name="T10" fmla="*/ 7994650 w 8077200"/>
              <a:gd name="T11" fmla="*/ 0 h 495300"/>
              <a:gd name="T12" fmla="*/ 8026782 w 8077200"/>
              <a:gd name="T13" fmla="*/ 6486 h 495300"/>
              <a:gd name="T14" fmla="*/ 8053022 w 8077200"/>
              <a:gd name="T15" fmla="*/ 24177 h 495300"/>
              <a:gd name="T16" fmla="*/ 8070713 w 8077200"/>
              <a:gd name="T17" fmla="*/ 50417 h 495300"/>
              <a:gd name="T18" fmla="*/ 8077200 w 8077200"/>
              <a:gd name="T19" fmla="*/ 82550 h 495300"/>
              <a:gd name="T20" fmla="*/ 8077200 w 8077200"/>
              <a:gd name="T21" fmla="*/ 412750 h 495300"/>
              <a:gd name="T22" fmla="*/ 8070713 w 8077200"/>
              <a:gd name="T23" fmla="*/ 444882 h 495300"/>
              <a:gd name="T24" fmla="*/ 8053022 w 8077200"/>
              <a:gd name="T25" fmla="*/ 471122 h 495300"/>
              <a:gd name="T26" fmla="*/ 8026782 w 8077200"/>
              <a:gd name="T27" fmla="*/ 488813 h 495300"/>
              <a:gd name="T28" fmla="*/ 7994650 w 8077200"/>
              <a:gd name="T29" fmla="*/ 495300 h 495300"/>
              <a:gd name="T30" fmla="*/ 82550 w 8077200"/>
              <a:gd name="T31" fmla="*/ 495300 h 495300"/>
              <a:gd name="T32" fmla="*/ 50417 w 8077200"/>
              <a:gd name="T33" fmla="*/ 488813 h 495300"/>
              <a:gd name="T34" fmla="*/ 24177 w 8077200"/>
              <a:gd name="T35" fmla="*/ 471122 h 495300"/>
              <a:gd name="T36" fmla="*/ 6486 w 8077200"/>
              <a:gd name="T37" fmla="*/ 444882 h 495300"/>
              <a:gd name="T38" fmla="*/ 0 w 8077200"/>
              <a:gd name="T39" fmla="*/ 412750 h 495300"/>
              <a:gd name="T40" fmla="*/ 0 w 8077200"/>
              <a:gd name="T41" fmla="*/ 82550 h 4953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77200" h="495300">
                <a:moveTo>
                  <a:pt x="0" y="82550"/>
                </a:moveTo>
                <a:lnTo>
                  <a:pt x="6486" y="50417"/>
                </a:lnTo>
                <a:lnTo>
                  <a:pt x="24177" y="24177"/>
                </a:lnTo>
                <a:lnTo>
                  <a:pt x="50417" y="6486"/>
                </a:lnTo>
                <a:lnTo>
                  <a:pt x="82550" y="0"/>
                </a:lnTo>
                <a:lnTo>
                  <a:pt x="7994650" y="0"/>
                </a:lnTo>
                <a:lnTo>
                  <a:pt x="8026782" y="6486"/>
                </a:lnTo>
                <a:lnTo>
                  <a:pt x="8053022" y="24177"/>
                </a:lnTo>
                <a:lnTo>
                  <a:pt x="8070713" y="50417"/>
                </a:lnTo>
                <a:lnTo>
                  <a:pt x="8077200" y="82550"/>
                </a:lnTo>
                <a:lnTo>
                  <a:pt x="8077200" y="412750"/>
                </a:lnTo>
                <a:lnTo>
                  <a:pt x="8070713" y="444882"/>
                </a:lnTo>
                <a:lnTo>
                  <a:pt x="8053022" y="471122"/>
                </a:lnTo>
                <a:lnTo>
                  <a:pt x="8026782" y="488813"/>
                </a:lnTo>
                <a:lnTo>
                  <a:pt x="7994650" y="495300"/>
                </a:lnTo>
                <a:lnTo>
                  <a:pt x="82550" y="495300"/>
                </a:lnTo>
                <a:lnTo>
                  <a:pt x="50417" y="488813"/>
                </a:lnTo>
                <a:lnTo>
                  <a:pt x="24177" y="471122"/>
                </a:lnTo>
                <a:lnTo>
                  <a:pt x="6486" y="444882"/>
                </a:lnTo>
                <a:lnTo>
                  <a:pt x="0" y="412750"/>
                </a:lnTo>
                <a:lnTo>
                  <a:pt x="0" y="82550"/>
                </a:lnTo>
                <a:close/>
              </a:path>
            </a:pathLst>
          </a:custGeom>
          <a:noFill/>
          <a:ln w="32004">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0363" name="object 7">
            <a:extLst>
              <a:ext uri="{FF2B5EF4-FFF2-40B4-BE49-F238E27FC236}">
                <a16:creationId xmlns:a16="http://schemas.microsoft.com/office/drawing/2014/main" id="{B3B93856-DDE6-84DD-5B87-6C125E21C6B5}"/>
              </a:ext>
            </a:extLst>
          </p:cNvPr>
          <p:cNvSpPr>
            <a:spLocks/>
          </p:cNvSpPr>
          <p:nvPr/>
        </p:nvSpPr>
        <p:spPr bwMode="auto">
          <a:xfrm>
            <a:off x="4721132" y="1598612"/>
            <a:ext cx="637344" cy="1627261"/>
          </a:xfrm>
          <a:custGeom>
            <a:avLst/>
            <a:gdLst>
              <a:gd name="T0" fmla="*/ 0 w 533400"/>
              <a:gd name="T1" fmla="*/ 663701 h 1327785"/>
              <a:gd name="T2" fmla="*/ 1376 w 533400"/>
              <a:gd name="T3" fmla="*/ 595847 h 1327785"/>
              <a:gd name="T4" fmla="*/ 5417 w 533400"/>
              <a:gd name="T5" fmla="*/ 529951 h 1327785"/>
              <a:gd name="T6" fmla="*/ 11988 w 533400"/>
              <a:gd name="T7" fmla="*/ 466348 h 1327785"/>
              <a:gd name="T8" fmla="*/ 20954 w 533400"/>
              <a:gd name="T9" fmla="*/ 405372 h 1327785"/>
              <a:gd name="T10" fmla="*/ 32184 w 533400"/>
              <a:gd name="T11" fmla="*/ 347355 h 1327785"/>
              <a:gd name="T12" fmla="*/ 45541 w 533400"/>
              <a:gd name="T13" fmla="*/ 292633 h 1327785"/>
              <a:gd name="T14" fmla="*/ 60893 w 533400"/>
              <a:gd name="T15" fmla="*/ 241538 h 1327785"/>
              <a:gd name="T16" fmla="*/ 78104 w 533400"/>
              <a:gd name="T17" fmla="*/ 194405 h 1327785"/>
              <a:gd name="T18" fmla="*/ 97043 w 533400"/>
              <a:gd name="T19" fmla="*/ 151567 h 1327785"/>
              <a:gd name="T20" fmla="*/ 117574 w 533400"/>
              <a:gd name="T21" fmla="*/ 113357 h 1327785"/>
              <a:gd name="T22" fmla="*/ 139563 w 533400"/>
              <a:gd name="T23" fmla="*/ 80111 h 1327785"/>
              <a:gd name="T24" fmla="*/ 187382 w 533400"/>
              <a:gd name="T25" fmla="*/ 29841 h 1327785"/>
              <a:gd name="T26" fmla="*/ 239427 w 533400"/>
              <a:gd name="T27" fmla="*/ 3426 h 1327785"/>
              <a:gd name="T28" fmla="*/ 266700 w 533400"/>
              <a:gd name="T29" fmla="*/ 0 h 1327785"/>
              <a:gd name="T30" fmla="*/ 293972 w 533400"/>
              <a:gd name="T31" fmla="*/ 3426 h 1327785"/>
              <a:gd name="T32" fmla="*/ 346017 w 533400"/>
              <a:gd name="T33" fmla="*/ 29841 h 1327785"/>
              <a:gd name="T34" fmla="*/ 393836 w 533400"/>
              <a:gd name="T35" fmla="*/ 80111 h 1327785"/>
              <a:gd name="T36" fmla="*/ 415825 w 533400"/>
              <a:gd name="T37" fmla="*/ 113357 h 1327785"/>
              <a:gd name="T38" fmla="*/ 436356 w 533400"/>
              <a:gd name="T39" fmla="*/ 151567 h 1327785"/>
              <a:gd name="T40" fmla="*/ 455295 w 533400"/>
              <a:gd name="T41" fmla="*/ 194405 h 1327785"/>
              <a:gd name="T42" fmla="*/ 472506 w 533400"/>
              <a:gd name="T43" fmla="*/ 241538 h 1327785"/>
              <a:gd name="T44" fmla="*/ 487858 w 533400"/>
              <a:gd name="T45" fmla="*/ 292633 h 1327785"/>
              <a:gd name="T46" fmla="*/ 501215 w 533400"/>
              <a:gd name="T47" fmla="*/ 347355 h 1327785"/>
              <a:gd name="T48" fmla="*/ 512445 w 533400"/>
              <a:gd name="T49" fmla="*/ 405372 h 1327785"/>
              <a:gd name="T50" fmla="*/ 521411 w 533400"/>
              <a:gd name="T51" fmla="*/ 466348 h 1327785"/>
              <a:gd name="T52" fmla="*/ 527982 w 533400"/>
              <a:gd name="T53" fmla="*/ 529951 h 1327785"/>
              <a:gd name="T54" fmla="*/ 532023 w 533400"/>
              <a:gd name="T55" fmla="*/ 595847 h 1327785"/>
              <a:gd name="T56" fmla="*/ 533400 w 533400"/>
              <a:gd name="T57" fmla="*/ 663701 h 1327785"/>
              <a:gd name="T58" fmla="*/ 532023 w 533400"/>
              <a:gd name="T59" fmla="*/ 731556 h 1327785"/>
              <a:gd name="T60" fmla="*/ 527982 w 533400"/>
              <a:gd name="T61" fmla="*/ 797452 h 1327785"/>
              <a:gd name="T62" fmla="*/ 521411 w 533400"/>
              <a:gd name="T63" fmla="*/ 861055 h 1327785"/>
              <a:gd name="T64" fmla="*/ 512445 w 533400"/>
              <a:gd name="T65" fmla="*/ 922031 h 1327785"/>
              <a:gd name="T66" fmla="*/ 501215 w 533400"/>
              <a:gd name="T67" fmla="*/ 980048 h 1327785"/>
              <a:gd name="T68" fmla="*/ 487858 w 533400"/>
              <a:gd name="T69" fmla="*/ 1034770 h 1327785"/>
              <a:gd name="T70" fmla="*/ 472506 w 533400"/>
              <a:gd name="T71" fmla="*/ 1085865 h 1327785"/>
              <a:gd name="T72" fmla="*/ 455295 w 533400"/>
              <a:gd name="T73" fmla="*/ 1132998 h 1327785"/>
              <a:gd name="T74" fmla="*/ 436356 w 533400"/>
              <a:gd name="T75" fmla="*/ 1175836 h 1327785"/>
              <a:gd name="T76" fmla="*/ 415825 w 533400"/>
              <a:gd name="T77" fmla="*/ 1214046 h 1327785"/>
              <a:gd name="T78" fmla="*/ 393836 w 533400"/>
              <a:gd name="T79" fmla="*/ 1247292 h 1327785"/>
              <a:gd name="T80" fmla="*/ 346017 w 533400"/>
              <a:gd name="T81" fmla="*/ 1297562 h 1327785"/>
              <a:gd name="T82" fmla="*/ 293972 w 533400"/>
              <a:gd name="T83" fmla="*/ 1323977 h 1327785"/>
              <a:gd name="T84" fmla="*/ 266700 w 533400"/>
              <a:gd name="T85" fmla="*/ 1327404 h 1327785"/>
              <a:gd name="T86" fmla="*/ 239427 w 533400"/>
              <a:gd name="T87" fmla="*/ 1323977 h 1327785"/>
              <a:gd name="T88" fmla="*/ 187382 w 533400"/>
              <a:gd name="T89" fmla="*/ 1297562 h 1327785"/>
              <a:gd name="T90" fmla="*/ 139563 w 533400"/>
              <a:gd name="T91" fmla="*/ 1247292 h 1327785"/>
              <a:gd name="T92" fmla="*/ 117574 w 533400"/>
              <a:gd name="T93" fmla="*/ 1214046 h 1327785"/>
              <a:gd name="T94" fmla="*/ 97043 w 533400"/>
              <a:gd name="T95" fmla="*/ 1175836 h 1327785"/>
              <a:gd name="T96" fmla="*/ 78104 w 533400"/>
              <a:gd name="T97" fmla="*/ 1132998 h 1327785"/>
              <a:gd name="T98" fmla="*/ 60893 w 533400"/>
              <a:gd name="T99" fmla="*/ 1085865 h 1327785"/>
              <a:gd name="T100" fmla="*/ 45541 w 533400"/>
              <a:gd name="T101" fmla="*/ 1034770 h 1327785"/>
              <a:gd name="T102" fmla="*/ 32184 w 533400"/>
              <a:gd name="T103" fmla="*/ 980048 h 1327785"/>
              <a:gd name="T104" fmla="*/ 20954 w 533400"/>
              <a:gd name="T105" fmla="*/ 922031 h 1327785"/>
              <a:gd name="T106" fmla="*/ 11988 w 533400"/>
              <a:gd name="T107" fmla="*/ 861055 h 1327785"/>
              <a:gd name="T108" fmla="*/ 5417 w 533400"/>
              <a:gd name="T109" fmla="*/ 797452 h 1327785"/>
              <a:gd name="T110" fmla="*/ 1376 w 533400"/>
              <a:gd name="T111" fmla="*/ 731556 h 1327785"/>
              <a:gd name="T112" fmla="*/ 0 w 533400"/>
              <a:gd name="T113" fmla="*/ 663701 h 13277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3400" h="1327785">
                <a:moveTo>
                  <a:pt x="0" y="663701"/>
                </a:moveTo>
                <a:lnTo>
                  <a:pt x="1376" y="595847"/>
                </a:lnTo>
                <a:lnTo>
                  <a:pt x="5417" y="529951"/>
                </a:lnTo>
                <a:lnTo>
                  <a:pt x="11988" y="466348"/>
                </a:lnTo>
                <a:lnTo>
                  <a:pt x="20954" y="405372"/>
                </a:lnTo>
                <a:lnTo>
                  <a:pt x="32184" y="347355"/>
                </a:lnTo>
                <a:lnTo>
                  <a:pt x="45541" y="292633"/>
                </a:lnTo>
                <a:lnTo>
                  <a:pt x="60893" y="241538"/>
                </a:lnTo>
                <a:lnTo>
                  <a:pt x="78104" y="194405"/>
                </a:lnTo>
                <a:lnTo>
                  <a:pt x="97043" y="151567"/>
                </a:lnTo>
                <a:lnTo>
                  <a:pt x="117574" y="113357"/>
                </a:lnTo>
                <a:lnTo>
                  <a:pt x="139563" y="80111"/>
                </a:lnTo>
                <a:lnTo>
                  <a:pt x="187382" y="29841"/>
                </a:lnTo>
                <a:lnTo>
                  <a:pt x="239427" y="3426"/>
                </a:lnTo>
                <a:lnTo>
                  <a:pt x="266700" y="0"/>
                </a:lnTo>
                <a:lnTo>
                  <a:pt x="293972" y="3426"/>
                </a:lnTo>
                <a:lnTo>
                  <a:pt x="346017" y="29841"/>
                </a:lnTo>
                <a:lnTo>
                  <a:pt x="393836" y="80111"/>
                </a:lnTo>
                <a:lnTo>
                  <a:pt x="415825" y="113357"/>
                </a:lnTo>
                <a:lnTo>
                  <a:pt x="436356" y="151567"/>
                </a:lnTo>
                <a:lnTo>
                  <a:pt x="455295" y="194405"/>
                </a:lnTo>
                <a:lnTo>
                  <a:pt x="472506" y="241538"/>
                </a:lnTo>
                <a:lnTo>
                  <a:pt x="487858" y="292633"/>
                </a:lnTo>
                <a:lnTo>
                  <a:pt x="501215" y="347355"/>
                </a:lnTo>
                <a:lnTo>
                  <a:pt x="512445" y="405372"/>
                </a:lnTo>
                <a:lnTo>
                  <a:pt x="521411" y="466348"/>
                </a:lnTo>
                <a:lnTo>
                  <a:pt x="527982" y="529951"/>
                </a:lnTo>
                <a:lnTo>
                  <a:pt x="532023" y="595847"/>
                </a:lnTo>
                <a:lnTo>
                  <a:pt x="533400" y="663701"/>
                </a:lnTo>
                <a:lnTo>
                  <a:pt x="532023" y="731556"/>
                </a:lnTo>
                <a:lnTo>
                  <a:pt x="527982" y="797452"/>
                </a:lnTo>
                <a:lnTo>
                  <a:pt x="521411" y="861055"/>
                </a:lnTo>
                <a:lnTo>
                  <a:pt x="512445" y="922031"/>
                </a:lnTo>
                <a:lnTo>
                  <a:pt x="501215" y="980048"/>
                </a:lnTo>
                <a:lnTo>
                  <a:pt x="487858" y="1034770"/>
                </a:lnTo>
                <a:lnTo>
                  <a:pt x="472506" y="1085865"/>
                </a:lnTo>
                <a:lnTo>
                  <a:pt x="455295" y="1132998"/>
                </a:lnTo>
                <a:lnTo>
                  <a:pt x="436356" y="1175836"/>
                </a:lnTo>
                <a:lnTo>
                  <a:pt x="415825" y="1214046"/>
                </a:lnTo>
                <a:lnTo>
                  <a:pt x="393836" y="1247292"/>
                </a:lnTo>
                <a:lnTo>
                  <a:pt x="346017" y="1297562"/>
                </a:lnTo>
                <a:lnTo>
                  <a:pt x="293972" y="1323977"/>
                </a:lnTo>
                <a:lnTo>
                  <a:pt x="266700" y="1327404"/>
                </a:lnTo>
                <a:lnTo>
                  <a:pt x="239427" y="1323977"/>
                </a:lnTo>
                <a:lnTo>
                  <a:pt x="187382" y="1297562"/>
                </a:lnTo>
                <a:lnTo>
                  <a:pt x="139563" y="1247292"/>
                </a:lnTo>
                <a:lnTo>
                  <a:pt x="117574" y="1214046"/>
                </a:lnTo>
                <a:lnTo>
                  <a:pt x="97043" y="1175836"/>
                </a:lnTo>
                <a:lnTo>
                  <a:pt x="78104" y="1132998"/>
                </a:lnTo>
                <a:lnTo>
                  <a:pt x="60893" y="1085865"/>
                </a:lnTo>
                <a:lnTo>
                  <a:pt x="45541" y="1034770"/>
                </a:lnTo>
                <a:lnTo>
                  <a:pt x="32184" y="980048"/>
                </a:lnTo>
                <a:lnTo>
                  <a:pt x="20954" y="922031"/>
                </a:lnTo>
                <a:lnTo>
                  <a:pt x="11988" y="861055"/>
                </a:lnTo>
                <a:lnTo>
                  <a:pt x="5417" y="797452"/>
                </a:lnTo>
                <a:lnTo>
                  <a:pt x="1376" y="731556"/>
                </a:lnTo>
                <a:lnTo>
                  <a:pt x="0" y="663701"/>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0364" name="object 8">
            <a:extLst>
              <a:ext uri="{FF2B5EF4-FFF2-40B4-BE49-F238E27FC236}">
                <a16:creationId xmlns:a16="http://schemas.microsoft.com/office/drawing/2014/main" id="{6B486C30-C4E1-4CDD-828D-9F3CCCD6083F}"/>
              </a:ext>
            </a:extLst>
          </p:cNvPr>
          <p:cNvSpPr>
            <a:spLocks/>
          </p:cNvSpPr>
          <p:nvPr/>
        </p:nvSpPr>
        <p:spPr bwMode="auto">
          <a:xfrm>
            <a:off x="9496981" y="1451372"/>
            <a:ext cx="455246" cy="1787574"/>
          </a:xfrm>
          <a:custGeom>
            <a:avLst/>
            <a:gdLst>
              <a:gd name="T0" fmla="*/ 0 w 381000"/>
              <a:gd name="T1" fmla="*/ 729233 h 1458595"/>
              <a:gd name="T2" fmla="*/ 872 w 381000"/>
              <a:gd name="T3" fmla="*/ 659008 h 1458595"/>
              <a:gd name="T4" fmla="*/ 3436 w 381000"/>
              <a:gd name="T5" fmla="*/ 590670 h 1458595"/>
              <a:gd name="T6" fmla="*/ 7613 w 381000"/>
              <a:gd name="T7" fmla="*/ 524525 h 1458595"/>
              <a:gd name="T8" fmla="*/ 13321 w 381000"/>
              <a:gd name="T9" fmla="*/ 460880 h 1458595"/>
              <a:gd name="T10" fmla="*/ 20480 w 381000"/>
              <a:gd name="T11" fmla="*/ 400039 h 1458595"/>
              <a:gd name="T12" fmla="*/ 29012 w 381000"/>
              <a:gd name="T13" fmla="*/ 342309 h 1458595"/>
              <a:gd name="T14" fmla="*/ 38835 w 381000"/>
              <a:gd name="T15" fmla="*/ 287995 h 1458595"/>
              <a:gd name="T16" fmla="*/ 49869 w 381000"/>
              <a:gd name="T17" fmla="*/ 237402 h 1458595"/>
              <a:gd name="T18" fmla="*/ 62036 w 381000"/>
              <a:gd name="T19" fmla="*/ 190838 h 1458595"/>
              <a:gd name="T20" fmla="*/ 75253 w 381000"/>
              <a:gd name="T21" fmla="*/ 148607 h 1458595"/>
              <a:gd name="T22" fmla="*/ 89443 w 381000"/>
              <a:gd name="T23" fmla="*/ 111015 h 1458595"/>
              <a:gd name="T24" fmla="*/ 120416 w 381000"/>
              <a:gd name="T25" fmla="*/ 50970 h 1458595"/>
              <a:gd name="T26" fmla="*/ 154315 w 381000"/>
              <a:gd name="T27" fmla="*/ 13150 h 1458595"/>
              <a:gd name="T28" fmla="*/ 190500 w 381000"/>
              <a:gd name="T29" fmla="*/ 0 h 1458595"/>
              <a:gd name="T30" fmla="*/ 208837 w 381000"/>
              <a:gd name="T31" fmla="*/ 3338 h 1458595"/>
              <a:gd name="T32" fmla="*/ 243959 w 381000"/>
              <a:gd name="T33" fmla="*/ 29129 h 1458595"/>
              <a:gd name="T34" fmla="*/ 276475 w 381000"/>
              <a:gd name="T35" fmla="*/ 78367 h 1458595"/>
              <a:gd name="T36" fmla="*/ 305746 w 381000"/>
              <a:gd name="T37" fmla="*/ 148607 h 1458595"/>
              <a:gd name="T38" fmla="*/ 318963 w 381000"/>
              <a:gd name="T39" fmla="*/ 190838 h 1458595"/>
              <a:gd name="T40" fmla="*/ 331130 w 381000"/>
              <a:gd name="T41" fmla="*/ 237402 h 1458595"/>
              <a:gd name="T42" fmla="*/ 342164 w 381000"/>
              <a:gd name="T43" fmla="*/ 287995 h 1458595"/>
              <a:gd name="T44" fmla="*/ 351987 w 381000"/>
              <a:gd name="T45" fmla="*/ 342309 h 1458595"/>
              <a:gd name="T46" fmla="*/ 360519 w 381000"/>
              <a:gd name="T47" fmla="*/ 400039 h 1458595"/>
              <a:gd name="T48" fmla="*/ 367678 w 381000"/>
              <a:gd name="T49" fmla="*/ 460880 h 1458595"/>
              <a:gd name="T50" fmla="*/ 373386 w 381000"/>
              <a:gd name="T51" fmla="*/ 524525 h 1458595"/>
              <a:gd name="T52" fmla="*/ 377563 w 381000"/>
              <a:gd name="T53" fmla="*/ 590670 h 1458595"/>
              <a:gd name="T54" fmla="*/ 380127 w 381000"/>
              <a:gd name="T55" fmla="*/ 659008 h 1458595"/>
              <a:gd name="T56" fmla="*/ 381000 w 381000"/>
              <a:gd name="T57" fmla="*/ 729233 h 1458595"/>
              <a:gd name="T58" fmla="*/ 380127 w 381000"/>
              <a:gd name="T59" fmla="*/ 799459 h 1458595"/>
              <a:gd name="T60" fmla="*/ 377563 w 381000"/>
              <a:gd name="T61" fmla="*/ 867797 h 1458595"/>
              <a:gd name="T62" fmla="*/ 373386 w 381000"/>
              <a:gd name="T63" fmla="*/ 933942 h 1458595"/>
              <a:gd name="T64" fmla="*/ 367678 w 381000"/>
              <a:gd name="T65" fmla="*/ 997587 h 1458595"/>
              <a:gd name="T66" fmla="*/ 360519 w 381000"/>
              <a:gd name="T67" fmla="*/ 1058428 h 1458595"/>
              <a:gd name="T68" fmla="*/ 351987 w 381000"/>
              <a:gd name="T69" fmla="*/ 1116158 h 1458595"/>
              <a:gd name="T70" fmla="*/ 342164 w 381000"/>
              <a:gd name="T71" fmla="*/ 1170472 h 1458595"/>
              <a:gd name="T72" fmla="*/ 331130 w 381000"/>
              <a:gd name="T73" fmla="*/ 1221065 h 1458595"/>
              <a:gd name="T74" fmla="*/ 318963 w 381000"/>
              <a:gd name="T75" fmla="*/ 1267629 h 1458595"/>
              <a:gd name="T76" fmla="*/ 305746 w 381000"/>
              <a:gd name="T77" fmla="*/ 1309860 h 1458595"/>
              <a:gd name="T78" fmla="*/ 291556 w 381000"/>
              <a:gd name="T79" fmla="*/ 1347452 h 1458595"/>
              <a:gd name="T80" fmla="*/ 260583 w 381000"/>
              <a:gd name="T81" fmla="*/ 1407497 h 1458595"/>
              <a:gd name="T82" fmla="*/ 226684 w 381000"/>
              <a:gd name="T83" fmla="*/ 1445317 h 1458595"/>
              <a:gd name="T84" fmla="*/ 190500 w 381000"/>
              <a:gd name="T85" fmla="*/ 1458467 h 1458595"/>
              <a:gd name="T86" fmla="*/ 172162 w 381000"/>
              <a:gd name="T87" fmla="*/ 1455129 h 1458595"/>
              <a:gd name="T88" fmla="*/ 137040 w 381000"/>
              <a:gd name="T89" fmla="*/ 1429338 h 1458595"/>
              <a:gd name="T90" fmla="*/ 104524 w 381000"/>
              <a:gd name="T91" fmla="*/ 1380100 h 1458595"/>
              <a:gd name="T92" fmla="*/ 75253 w 381000"/>
              <a:gd name="T93" fmla="*/ 1309860 h 1458595"/>
              <a:gd name="T94" fmla="*/ 62036 w 381000"/>
              <a:gd name="T95" fmla="*/ 1267629 h 1458595"/>
              <a:gd name="T96" fmla="*/ 49869 w 381000"/>
              <a:gd name="T97" fmla="*/ 1221065 h 1458595"/>
              <a:gd name="T98" fmla="*/ 38835 w 381000"/>
              <a:gd name="T99" fmla="*/ 1170472 h 1458595"/>
              <a:gd name="T100" fmla="*/ 29012 w 381000"/>
              <a:gd name="T101" fmla="*/ 1116158 h 1458595"/>
              <a:gd name="T102" fmla="*/ 20480 w 381000"/>
              <a:gd name="T103" fmla="*/ 1058428 h 1458595"/>
              <a:gd name="T104" fmla="*/ 13321 w 381000"/>
              <a:gd name="T105" fmla="*/ 997587 h 1458595"/>
              <a:gd name="T106" fmla="*/ 7613 w 381000"/>
              <a:gd name="T107" fmla="*/ 933942 h 1458595"/>
              <a:gd name="T108" fmla="*/ 3436 w 381000"/>
              <a:gd name="T109" fmla="*/ 867797 h 1458595"/>
              <a:gd name="T110" fmla="*/ 872 w 381000"/>
              <a:gd name="T111" fmla="*/ 799459 h 1458595"/>
              <a:gd name="T112" fmla="*/ 0 w 381000"/>
              <a:gd name="T113" fmla="*/ 729233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1000" h="1458595">
                <a:moveTo>
                  <a:pt x="0" y="729233"/>
                </a:moveTo>
                <a:lnTo>
                  <a:pt x="872" y="659008"/>
                </a:lnTo>
                <a:lnTo>
                  <a:pt x="3436" y="590670"/>
                </a:lnTo>
                <a:lnTo>
                  <a:pt x="7613" y="524525"/>
                </a:lnTo>
                <a:lnTo>
                  <a:pt x="13321" y="460880"/>
                </a:lnTo>
                <a:lnTo>
                  <a:pt x="20480" y="400039"/>
                </a:lnTo>
                <a:lnTo>
                  <a:pt x="29012" y="342309"/>
                </a:lnTo>
                <a:lnTo>
                  <a:pt x="38835" y="287995"/>
                </a:lnTo>
                <a:lnTo>
                  <a:pt x="49869" y="237402"/>
                </a:lnTo>
                <a:lnTo>
                  <a:pt x="62036" y="190838"/>
                </a:lnTo>
                <a:lnTo>
                  <a:pt x="75253" y="148607"/>
                </a:lnTo>
                <a:lnTo>
                  <a:pt x="89443" y="111015"/>
                </a:lnTo>
                <a:lnTo>
                  <a:pt x="120416" y="50970"/>
                </a:lnTo>
                <a:lnTo>
                  <a:pt x="154315" y="13150"/>
                </a:lnTo>
                <a:lnTo>
                  <a:pt x="190500" y="0"/>
                </a:lnTo>
                <a:lnTo>
                  <a:pt x="208837" y="3338"/>
                </a:lnTo>
                <a:lnTo>
                  <a:pt x="243959" y="29129"/>
                </a:lnTo>
                <a:lnTo>
                  <a:pt x="276475" y="78367"/>
                </a:lnTo>
                <a:lnTo>
                  <a:pt x="305746" y="148607"/>
                </a:lnTo>
                <a:lnTo>
                  <a:pt x="318963" y="190838"/>
                </a:lnTo>
                <a:lnTo>
                  <a:pt x="331130" y="237402"/>
                </a:lnTo>
                <a:lnTo>
                  <a:pt x="342164" y="287995"/>
                </a:lnTo>
                <a:lnTo>
                  <a:pt x="351987" y="342309"/>
                </a:lnTo>
                <a:lnTo>
                  <a:pt x="360519" y="400039"/>
                </a:lnTo>
                <a:lnTo>
                  <a:pt x="367678" y="460880"/>
                </a:lnTo>
                <a:lnTo>
                  <a:pt x="373386" y="524525"/>
                </a:lnTo>
                <a:lnTo>
                  <a:pt x="377563" y="590670"/>
                </a:lnTo>
                <a:lnTo>
                  <a:pt x="380127" y="659008"/>
                </a:lnTo>
                <a:lnTo>
                  <a:pt x="381000" y="729233"/>
                </a:lnTo>
                <a:lnTo>
                  <a:pt x="380127" y="799459"/>
                </a:lnTo>
                <a:lnTo>
                  <a:pt x="377563" y="867797"/>
                </a:lnTo>
                <a:lnTo>
                  <a:pt x="373386" y="933942"/>
                </a:lnTo>
                <a:lnTo>
                  <a:pt x="367678" y="997587"/>
                </a:lnTo>
                <a:lnTo>
                  <a:pt x="360519" y="1058428"/>
                </a:lnTo>
                <a:lnTo>
                  <a:pt x="351987" y="1116158"/>
                </a:lnTo>
                <a:lnTo>
                  <a:pt x="342164" y="1170472"/>
                </a:lnTo>
                <a:lnTo>
                  <a:pt x="331130" y="1221065"/>
                </a:lnTo>
                <a:lnTo>
                  <a:pt x="318963" y="1267629"/>
                </a:lnTo>
                <a:lnTo>
                  <a:pt x="305746" y="1309860"/>
                </a:lnTo>
                <a:lnTo>
                  <a:pt x="291556" y="1347452"/>
                </a:lnTo>
                <a:lnTo>
                  <a:pt x="260583" y="1407497"/>
                </a:lnTo>
                <a:lnTo>
                  <a:pt x="226684" y="1445317"/>
                </a:lnTo>
                <a:lnTo>
                  <a:pt x="190500" y="1458467"/>
                </a:lnTo>
                <a:lnTo>
                  <a:pt x="172162" y="1455129"/>
                </a:lnTo>
                <a:lnTo>
                  <a:pt x="137040" y="1429338"/>
                </a:lnTo>
                <a:lnTo>
                  <a:pt x="104524" y="1380100"/>
                </a:lnTo>
                <a:lnTo>
                  <a:pt x="75253" y="1309860"/>
                </a:lnTo>
                <a:lnTo>
                  <a:pt x="62036" y="1267629"/>
                </a:lnTo>
                <a:lnTo>
                  <a:pt x="49869" y="1221065"/>
                </a:lnTo>
                <a:lnTo>
                  <a:pt x="38835" y="1170472"/>
                </a:lnTo>
                <a:lnTo>
                  <a:pt x="29012" y="1116158"/>
                </a:lnTo>
                <a:lnTo>
                  <a:pt x="20480" y="1058428"/>
                </a:lnTo>
                <a:lnTo>
                  <a:pt x="13321" y="997587"/>
                </a:lnTo>
                <a:lnTo>
                  <a:pt x="7613" y="933942"/>
                </a:lnTo>
                <a:lnTo>
                  <a:pt x="3436" y="867797"/>
                </a:lnTo>
                <a:lnTo>
                  <a:pt x="872" y="799459"/>
                </a:lnTo>
                <a:lnTo>
                  <a:pt x="0" y="729233"/>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0365" name="object 9">
            <a:extLst>
              <a:ext uri="{FF2B5EF4-FFF2-40B4-BE49-F238E27FC236}">
                <a16:creationId xmlns:a16="http://schemas.microsoft.com/office/drawing/2014/main" id="{D9449C2E-D39F-9456-4508-539589387FCA}"/>
              </a:ext>
            </a:extLst>
          </p:cNvPr>
          <p:cNvSpPr>
            <a:spLocks/>
          </p:cNvSpPr>
          <p:nvPr/>
        </p:nvSpPr>
        <p:spPr bwMode="auto">
          <a:xfrm>
            <a:off x="9041284" y="1451372"/>
            <a:ext cx="470421" cy="1787574"/>
          </a:xfrm>
          <a:custGeom>
            <a:avLst/>
            <a:gdLst>
              <a:gd name="T0" fmla="*/ 0 w 393700"/>
              <a:gd name="T1" fmla="*/ 729234 h 1458595"/>
              <a:gd name="T2" fmla="*/ 899 w 393700"/>
              <a:gd name="T3" fmla="*/ 659008 h 1458595"/>
              <a:gd name="T4" fmla="*/ 3544 w 393700"/>
              <a:gd name="T5" fmla="*/ 590670 h 1458595"/>
              <a:gd name="T6" fmla="*/ 7851 w 393700"/>
              <a:gd name="T7" fmla="*/ 524525 h 1458595"/>
              <a:gd name="T8" fmla="*/ 13739 w 393700"/>
              <a:gd name="T9" fmla="*/ 460880 h 1458595"/>
              <a:gd name="T10" fmla="*/ 21124 w 393700"/>
              <a:gd name="T11" fmla="*/ 400039 h 1458595"/>
              <a:gd name="T12" fmla="*/ 29925 w 393700"/>
              <a:gd name="T13" fmla="*/ 342309 h 1458595"/>
              <a:gd name="T14" fmla="*/ 40058 w 393700"/>
              <a:gd name="T15" fmla="*/ 287995 h 1458595"/>
              <a:gd name="T16" fmla="*/ 51443 w 393700"/>
              <a:gd name="T17" fmla="*/ 237402 h 1458595"/>
              <a:gd name="T18" fmla="*/ 63995 w 393700"/>
              <a:gd name="T19" fmla="*/ 190838 h 1458595"/>
              <a:gd name="T20" fmla="*/ 77634 w 393700"/>
              <a:gd name="T21" fmla="*/ 148607 h 1458595"/>
              <a:gd name="T22" fmla="*/ 92277 w 393700"/>
              <a:gd name="T23" fmla="*/ 111015 h 1458595"/>
              <a:gd name="T24" fmla="*/ 124243 w 393700"/>
              <a:gd name="T25" fmla="*/ 50970 h 1458595"/>
              <a:gd name="T26" fmla="*/ 159235 w 393700"/>
              <a:gd name="T27" fmla="*/ 13150 h 1458595"/>
              <a:gd name="T28" fmla="*/ 196596 w 393700"/>
              <a:gd name="T29" fmla="*/ 0 h 1458595"/>
              <a:gd name="T30" fmla="*/ 215530 w 393700"/>
              <a:gd name="T31" fmla="*/ 3338 h 1458595"/>
              <a:gd name="T32" fmla="*/ 251789 w 393700"/>
              <a:gd name="T33" fmla="*/ 29129 h 1458595"/>
              <a:gd name="T34" fmla="*/ 285351 w 393700"/>
              <a:gd name="T35" fmla="*/ 78367 h 1458595"/>
              <a:gd name="T36" fmla="*/ 315557 w 393700"/>
              <a:gd name="T37" fmla="*/ 148607 h 1458595"/>
              <a:gd name="T38" fmla="*/ 329196 w 393700"/>
              <a:gd name="T39" fmla="*/ 190838 h 1458595"/>
              <a:gd name="T40" fmla="*/ 341748 w 393700"/>
              <a:gd name="T41" fmla="*/ 237402 h 1458595"/>
              <a:gd name="T42" fmla="*/ 353133 w 393700"/>
              <a:gd name="T43" fmla="*/ 287995 h 1458595"/>
              <a:gd name="T44" fmla="*/ 363266 w 393700"/>
              <a:gd name="T45" fmla="*/ 342309 h 1458595"/>
              <a:gd name="T46" fmla="*/ 372067 w 393700"/>
              <a:gd name="T47" fmla="*/ 400039 h 1458595"/>
              <a:gd name="T48" fmla="*/ 379452 w 393700"/>
              <a:gd name="T49" fmla="*/ 460880 h 1458595"/>
              <a:gd name="T50" fmla="*/ 385340 w 393700"/>
              <a:gd name="T51" fmla="*/ 524525 h 1458595"/>
              <a:gd name="T52" fmla="*/ 389647 w 393700"/>
              <a:gd name="T53" fmla="*/ 590670 h 1458595"/>
              <a:gd name="T54" fmla="*/ 392292 w 393700"/>
              <a:gd name="T55" fmla="*/ 659008 h 1458595"/>
              <a:gd name="T56" fmla="*/ 393192 w 393700"/>
              <a:gd name="T57" fmla="*/ 729234 h 1458595"/>
              <a:gd name="T58" fmla="*/ 392292 w 393700"/>
              <a:gd name="T59" fmla="*/ 799459 h 1458595"/>
              <a:gd name="T60" fmla="*/ 389647 w 393700"/>
              <a:gd name="T61" fmla="*/ 867797 h 1458595"/>
              <a:gd name="T62" fmla="*/ 385340 w 393700"/>
              <a:gd name="T63" fmla="*/ 933942 h 1458595"/>
              <a:gd name="T64" fmla="*/ 379452 w 393700"/>
              <a:gd name="T65" fmla="*/ 997587 h 1458595"/>
              <a:gd name="T66" fmla="*/ 372067 w 393700"/>
              <a:gd name="T67" fmla="*/ 1058428 h 1458595"/>
              <a:gd name="T68" fmla="*/ 363266 w 393700"/>
              <a:gd name="T69" fmla="*/ 1116158 h 1458595"/>
              <a:gd name="T70" fmla="*/ 353133 w 393700"/>
              <a:gd name="T71" fmla="*/ 1170472 h 1458595"/>
              <a:gd name="T72" fmla="*/ 341748 w 393700"/>
              <a:gd name="T73" fmla="*/ 1221065 h 1458595"/>
              <a:gd name="T74" fmla="*/ 329196 w 393700"/>
              <a:gd name="T75" fmla="*/ 1267629 h 1458595"/>
              <a:gd name="T76" fmla="*/ 315557 w 393700"/>
              <a:gd name="T77" fmla="*/ 1309860 h 1458595"/>
              <a:gd name="T78" fmla="*/ 300914 w 393700"/>
              <a:gd name="T79" fmla="*/ 1347452 h 1458595"/>
              <a:gd name="T80" fmla="*/ 268948 w 393700"/>
              <a:gd name="T81" fmla="*/ 1407497 h 1458595"/>
              <a:gd name="T82" fmla="*/ 233956 w 393700"/>
              <a:gd name="T83" fmla="*/ 1445317 h 1458595"/>
              <a:gd name="T84" fmla="*/ 196596 w 393700"/>
              <a:gd name="T85" fmla="*/ 1458468 h 1458595"/>
              <a:gd name="T86" fmla="*/ 177661 w 393700"/>
              <a:gd name="T87" fmla="*/ 1455129 h 1458595"/>
              <a:gd name="T88" fmla="*/ 141402 w 393700"/>
              <a:gd name="T89" fmla="*/ 1429338 h 1458595"/>
              <a:gd name="T90" fmla="*/ 107840 w 393700"/>
              <a:gd name="T91" fmla="*/ 1380100 h 1458595"/>
              <a:gd name="T92" fmla="*/ 77634 w 393700"/>
              <a:gd name="T93" fmla="*/ 1309860 h 1458595"/>
              <a:gd name="T94" fmla="*/ 63995 w 393700"/>
              <a:gd name="T95" fmla="*/ 1267629 h 1458595"/>
              <a:gd name="T96" fmla="*/ 51443 w 393700"/>
              <a:gd name="T97" fmla="*/ 1221065 h 1458595"/>
              <a:gd name="T98" fmla="*/ 40058 w 393700"/>
              <a:gd name="T99" fmla="*/ 1170472 h 1458595"/>
              <a:gd name="T100" fmla="*/ 29925 w 393700"/>
              <a:gd name="T101" fmla="*/ 1116158 h 1458595"/>
              <a:gd name="T102" fmla="*/ 21124 w 393700"/>
              <a:gd name="T103" fmla="*/ 1058428 h 1458595"/>
              <a:gd name="T104" fmla="*/ 13739 w 393700"/>
              <a:gd name="T105" fmla="*/ 997587 h 1458595"/>
              <a:gd name="T106" fmla="*/ 7851 w 393700"/>
              <a:gd name="T107" fmla="*/ 933942 h 1458595"/>
              <a:gd name="T108" fmla="*/ 3544 w 393700"/>
              <a:gd name="T109" fmla="*/ 867797 h 1458595"/>
              <a:gd name="T110" fmla="*/ 899 w 393700"/>
              <a:gd name="T111" fmla="*/ 799459 h 1458595"/>
              <a:gd name="T112" fmla="*/ 0 w 393700"/>
              <a:gd name="T113" fmla="*/ 729234 h 14585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3700" h="1458595">
                <a:moveTo>
                  <a:pt x="0" y="729234"/>
                </a:moveTo>
                <a:lnTo>
                  <a:pt x="899" y="659008"/>
                </a:lnTo>
                <a:lnTo>
                  <a:pt x="3544" y="590670"/>
                </a:lnTo>
                <a:lnTo>
                  <a:pt x="7851" y="524525"/>
                </a:lnTo>
                <a:lnTo>
                  <a:pt x="13739" y="460880"/>
                </a:lnTo>
                <a:lnTo>
                  <a:pt x="21124" y="400039"/>
                </a:lnTo>
                <a:lnTo>
                  <a:pt x="29925" y="342309"/>
                </a:lnTo>
                <a:lnTo>
                  <a:pt x="40058" y="287995"/>
                </a:lnTo>
                <a:lnTo>
                  <a:pt x="51443" y="237402"/>
                </a:lnTo>
                <a:lnTo>
                  <a:pt x="63995" y="190838"/>
                </a:lnTo>
                <a:lnTo>
                  <a:pt x="77634" y="148607"/>
                </a:lnTo>
                <a:lnTo>
                  <a:pt x="92277" y="111015"/>
                </a:lnTo>
                <a:lnTo>
                  <a:pt x="124243" y="50970"/>
                </a:lnTo>
                <a:lnTo>
                  <a:pt x="159235" y="13150"/>
                </a:lnTo>
                <a:lnTo>
                  <a:pt x="196596" y="0"/>
                </a:lnTo>
                <a:lnTo>
                  <a:pt x="215530" y="3338"/>
                </a:lnTo>
                <a:lnTo>
                  <a:pt x="251789" y="29129"/>
                </a:lnTo>
                <a:lnTo>
                  <a:pt x="285351" y="78367"/>
                </a:lnTo>
                <a:lnTo>
                  <a:pt x="315557" y="148607"/>
                </a:lnTo>
                <a:lnTo>
                  <a:pt x="329196" y="190838"/>
                </a:lnTo>
                <a:lnTo>
                  <a:pt x="341748" y="237402"/>
                </a:lnTo>
                <a:lnTo>
                  <a:pt x="353133" y="287995"/>
                </a:lnTo>
                <a:lnTo>
                  <a:pt x="363266" y="342309"/>
                </a:lnTo>
                <a:lnTo>
                  <a:pt x="372067" y="400039"/>
                </a:lnTo>
                <a:lnTo>
                  <a:pt x="379452" y="460880"/>
                </a:lnTo>
                <a:lnTo>
                  <a:pt x="385340" y="524525"/>
                </a:lnTo>
                <a:lnTo>
                  <a:pt x="389647" y="590670"/>
                </a:lnTo>
                <a:lnTo>
                  <a:pt x="392292" y="659008"/>
                </a:lnTo>
                <a:lnTo>
                  <a:pt x="393192" y="729234"/>
                </a:lnTo>
                <a:lnTo>
                  <a:pt x="392292" y="799459"/>
                </a:lnTo>
                <a:lnTo>
                  <a:pt x="389647" y="867797"/>
                </a:lnTo>
                <a:lnTo>
                  <a:pt x="385340" y="933942"/>
                </a:lnTo>
                <a:lnTo>
                  <a:pt x="379452" y="997587"/>
                </a:lnTo>
                <a:lnTo>
                  <a:pt x="372067" y="1058428"/>
                </a:lnTo>
                <a:lnTo>
                  <a:pt x="363266" y="1116158"/>
                </a:lnTo>
                <a:lnTo>
                  <a:pt x="353133" y="1170472"/>
                </a:lnTo>
                <a:lnTo>
                  <a:pt x="341748" y="1221065"/>
                </a:lnTo>
                <a:lnTo>
                  <a:pt x="329196" y="1267629"/>
                </a:lnTo>
                <a:lnTo>
                  <a:pt x="315557" y="1309860"/>
                </a:lnTo>
                <a:lnTo>
                  <a:pt x="300914" y="1347452"/>
                </a:lnTo>
                <a:lnTo>
                  <a:pt x="268948" y="1407497"/>
                </a:lnTo>
                <a:lnTo>
                  <a:pt x="233956" y="1445317"/>
                </a:lnTo>
                <a:lnTo>
                  <a:pt x="196596" y="1458468"/>
                </a:lnTo>
                <a:lnTo>
                  <a:pt x="177661" y="1455129"/>
                </a:lnTo>
                <a:lnTo>
                  <a:pt x="141402" y="1429338"/>
                </a:lnTo>
                <a:lnTo>
                  <a:pt x="107840" y="1380100"/>
                </a:lnTo>
                <a:lnTo>
                  <a:pt x="77634" y="1309860"/>
                </a:lnTo>
                <a:lnTo>
                  <a:pt x="63995" y="1267629"/>
                </a:lnTo>
                <a:lnTo>
                  <a:pt x="51443" y="1221065"/>
                </a:lnTo>
                <a:lnTo>
                  <a:pt x="40058" y="1170472"/>
                </a:lnTo>
                <a:lnTo>
                  <a:pt x="29925" y="1116158"/>
                </a:lnTo>
                <a:lnTo>
                  <a:pt x="21124" y="1058428"/>
                </a:lnTo>
                <a:lnTo>
                  <a:pt x="13739" y="997587"/>
                </a:lnTo>
                <a:lnTo>
                  <a:pt x="7851" y="933942"/>
                </a:lnTo>
                <a:lnTo>
                  <a:pt x="3544" y="867797"/>
                </a:lnTo>
                <a:lnTo>
                  <a:pt x="899" y="799459"/>
                </a:lnTo>
                <a:lnTo>
                  <a:pt x="0" y="729234"/>
                </a:lnTo>
                <a:close/>
              </a:path>
            </a:pathLst>
          </a:custGeom>
          <a:noFill/>
          <a:ln w="28956">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cxnSp>
        <p:nvCxnSpPr>
          <p:cNvPr id="4" name="Straight Arrow Connector 3">
            <a:extLst>
              <a:ext uri="{FF2B5EF4-FFF2-40B4-BE49-F238E27FC236}">
                <a16:creationId xmlns:a16="http://schemas.microsoft.com/office/drawing/2014/main" id="{DBA25A31-416A-46F5-AA6B-99E3060098F3}"/>
              </a:ext>
            </a:extLst>
          </p:cNvPr>
          <p:cNvCxnSpPr>
            <a:cxnSpLocks/>
            <a:endCxn id="100365" idx="17"/>
          </p:cNvCxnSpPr>
          <p:nvPr/>
        </p:nvCxnSpPr>
        <p:spPr>
          <a:xfrm flipH="1">
            <a:off x="9382242" y="795109"/>
            <a:ext cx="585160" cy="752305"/>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0358" name="TextBox 5">
            <a:extLst>
              <a:ext uri="{FF2B5EF4-FFF2-40B4-BE49-F238E27FC236}">
                <a16:creationId xmlns:a16="http://schemas.microsoft.com/office/drawing/2014/main" id="{8CA29DA2-756E-D528-7A20-E662CF1FF2F3}"/>
              </a:ext>
            </a:extLst>
          </p:cNvPr>
          <p:cNvSpPr txBox="1">
            <a:spLocks noChangeArrowheads="1"/>
          </p:cNvSpPr>
          <p:nvPr/>
        </p:nvSpPr>
        <p:spPr bwMode="auto">
          <a:xfrm>
            <a:off x="9967402" y="274715"/>
            <a:ext cx="1676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tx2"/>
                </a:solidFill>
                <a:latin typeface="Arial" panose="020B0604020202020204" pitchFamily="34" charset="0"/>
              </a:rPr>
              <a:t>Notice two hazards in Chapter 19</a:t>
            </a:r>
          </a:p>
        </p:txBody>
      </p:sp>
      <p:sp>
        <p:nvSpPr>
          <p:cNvPr id="2" name="Rounded Rectangle 22">
            <a:extLst>
              <a:ext uri="{FF2B5EF4-FFF2-40B4-BE49-F238E27FC236}">
                <a16:creationId xmlns:a16="http://schemas.microsoft.com/office/drawing/2014/main" id="{4BEF150C-1216-AEFB-283B-B0FEAEEF9057}"/>
              </a:ext>
            </a:extLst>
          </p:cNvPr>
          <p:cNvSpPr/>
          <p:nvPr/>
        </p:nvSpPr>
        <p:spPr bwMode="auto">
          <a:xfrm>
            <a:off x="1055998" y="757313"/>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Table 3-4</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A52E7A4-FF18-4AB4-B524-79EDDF066C51}"/>
              </a:ext>
            </a:extLst>
          </p:cNvPr>
          <p:cNvSpPr>
            <a:spLocks noGrp="1"/>
          </p:cNvSpPr>
          <p:nvPr>
            <p:ph type="title"/>
          </p:nvPr>
        </p:nvSpPr>
        <p:spPr>
          <a:xfrm>
            <a:off x="1447800" y="1066800"/>
            <a:ext cx="10210800" cy="1143000"/>
          </a:xfrm>
        </p:spPr>
        <p:txBody>
          <a:bodyPr>
            <a:normAutofit fontScale="90000"/>
          </a:bodyPr>
          <a:lstStyle/>
          <a:p>
            <a:pPr algn="l" eaLnBrk="1" hangingPunct="1">
              <a:defRPr/>
            </a:pPr>
            <a:r>
              <a:rPr lang="en-US" altLang="en-US" dirty="0">
                <a:ea typeface="MS PGothic" panose="020B0600070205080204" pitchFamily="34" charset="-128"/>
              </a:rPr>
              <a:t>Hazard Analysis for the XYZ Seafood Company should include 5 potential hazards:</a:t>
            </a:r>
            <a:br>
              <a:rPr lang="en-US" altLang="en-US" dirty="0">
                <a:ea typeface="MS PGothic" panose="020B0600070205080204" pitchFamily="34" charset="-128"/>
              </a:rPr>
            </a:br>
            <a:br>
              <a:rPr lang="en-US" altLang="en-US" dirty="0">
                <a:ea typeface="MS PGothic" panose="020B0600070205080204" pitchFamily="34" charset="-128"/>
              </a:rPr>
            </a:br>
            <a:endParaRPr lang="en-US" altLang="en-US"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C7980DC9-9E76-4428-9D59-FE12318F674B}"/>
              </a:ext>
            </a:extLst>
          </p:cNvPr>
          <p:cNvSpPr>
            <a:spLocks noGrp="1"/>
          </p:cNvSpPr>
          <p:nvPr>
            <p:ph type="sldNum" sz="quarter" idx="12"/>
          </p:nvPr>
        </p:nvSpPr>
        <p:spPr/>
        <p:txBody>
          <a:bodyPr/>
          <a:lstStyle/>
          <a:p>
            <a:fld id="{2D4FA31A-ABA5-4667-BACC-3489C0083671}" type="slidenum">
              <a:rPr lang="en-US" altLang="en-US" smtClean="0"/>
              <a:pPr/>
              <a:t>66</a:t>
            </a:fld>
            <a:endParaRPr lang="en-US" altLang="en-US" dirty="0"/>
          </a:p>
        </p:txBody>
      </p:sp>
      <p:sp>
        <p:nvSpPr>
          <p:cNvPr id="7" name="object 4">
            <a:extLst>
              <a:ext uri="{FF2B5EF4-FFF2-40B4-BE49-F238E27FC236}">
                <a16:creationId xmlns:a16="http://schemas.microsoft.com/office/drawing/2014/main" id="{F461C69F-7608-4AC3-9A95-563689C77640}"/>
              </a:ext>
            </a:extLst>
          </p:cNvPr>
          <p:cNvSpPr txBox="1"/>
          <p:nvPr/>
        </p:nvSpPr>
        <p:spPr>
          <a:xfrm>
            <a:off x="1676400" y="1838325"/>
            <a:ext cx="8821992" cy="3858107"/>
          </a:xfrm>
          <a:prstGeom prst="rect">
            <a:avLst/>
          </a:prstGeom>
        </p:spPr>
        <p:txBody>
          <a:bodyPr wrap="square" lIns="0" tIns="102235" rIns="0" bIns="0" anchor="t">
            <a:spAutoFit/>
          </a:bodyPr>
          <a:lstStyle/>
          <a:p>
            <a:pPr marL="12700">
              <a:spcBef>
                <a:spcPts val="805"/>
              </a:spcBef>
              <a:defRPr/>
            </a:pPr>
            <a:r>
              <a:rPr sz="3200" b="1" spc="-15" dirty="0">
                <a:solidFill>
                  <a:srgbClr val="224270"/>
                </a:solidFill>
                <a:latin typeface="Calibri"/>
                <a:cs typeface="Calibri"/>
              </a:rPr>
              <a:t>Species-related Hazards </a:t>
            </a:r>
            <a:r>
              <a:rPr sz="3200" b="1" spc="-40" dirty="0">
                <a:solidFill>
                  <a:srgbClr val="224270"/>
                </a:solidFill>
                <a:latin typeface="Calibri"/>
                <a:cs typeface="Calibri"/>
              </a:rPr>
              <a:t>(</a:t>
            </a:r>
            <a:r>
              <a:rPr sz="3200" b="1" spc="-40" dirty="0">
                <a:latin typeface="Calibri"/>
                <a:cs typeface="Calibri"/>
              </a:rPr>
              <a:t>Table</a:t>
            </a:r>
            <a:r>
              <a:rPr sz="3200" b="1" spc="114" dirty="0">
                <a:latin typeface="Calibri"/>
                <a:cs typeface="Calibri"/>
              </a:rPr>
              <a:t> </a:t>
            </a:r>
            <a:r>
              <a:rPr sz="3200" b="1" spc="-5" dirty="0">
                <a:latin typeface="Calibri"/>
                <a:cs typeface="Calibri"/>
              </a:rPr>
              <a:t>3-2</a:t>
            </a:r>
            <a:r>
              <a:rPr sz="3200" b="1" spc="-5" dirty="0">
                <a:solidFill>
                  <a:srgbClr val="224270"/>
                </a:solidFill>
                <a:latin typeface="Calibri"/>
                <a:cs typeface="Calibri"/>
              </a:rPr>
              <a:t>)</a:t>
            </a:r>
            <a:endParaRPr sz="3200" dirty="0">
              <a:latin typeface="Calibri"/>
              <a:cs typeface="Calibri"/>
            </a:endParaRPr>
          </a:p>
          <a:p>
            <a:pPr marL="454025" indent="-441325">
              <a:spcBef>
                <a:spcPts val="605"/>
              </a:spcBef>
              <a:buFontTx/>
              <a:buAutoNum type="arabicPeriod"/>
              <a:tabLst>
                <a:tab pos="454025" algn="l"/>
                <a:tab pos="454659" algn="l"/>
              </a:tabLst>
              <a:defRPr/>
            </a:pPr>
            <a:r>
              <a:rPr sz="2800" b="1" spc="-10" dirty="0">
                <a:solidFill>
                  <a:srgbClr val="224270"/>
                </a:solidFill>
                <a:latin typeface="Calibri"/>
                <a:ea typeface="MS PGothic"/>
                <a:cs typeface="Calibri"/>
              </a:rPr>
              <a:t>Histamine </a:t>
            </a:r>
            <a:r>
              <a:rPr sz="2800" b="1" spc="-10" dirty="0" err="1">
                <a:solidFill>
                  <a:srgbClr val="224270"/>
                </a:solidFill>
                <a:latin typeface="Calibri"/>
                <a:ea typeface="MS PGothic"/>
                <a:cs typeface="Calibri"/>
              </a:rPr>
              <a:t>formation</a:t>
            </a:r>
            <a:r>
              <a:rPr lang="en-US" sz="2800" b="1" strike="sngStrike" spc="-10" dirty="0" err="1">
                <a:solidFill>
                  <a:schemeClr val="bg1"/>
                </a:solidFill>
                <a:latin typeface="Calibri"/>
                <a:ea typeface="MS PGothic"/>
                <a:cs typeface="Calibri"/>
              </a:rPr>
              <a:t>Chapter</a:t>
            </a:r>
            <a:endParaRPr lang="en-US" sz="2800" b="1" strike="sngStrike" spc="15" dirty="0" err="1">
              <a:solidFill>
                <a:schemeClr val="bg1"/>
              </a:solidFill>
              <a:latin typeface="Calibri"/>
              <a:ea typeface="MS PGothic"/>
              <a:cs typeface="Calibri"/>
            </a:endParaRPr>
          </a:p>
          <a:p>
            <a:pPr marL="12700">
              <a:spcBef>
                <a:spcPts val="1750"/>
              </a:spcBef>
              <a:defRPr/>
            </a:pPr>
            <a:r>
              <a:rPr sz="3200" b="1" spc="-15" dirty="0">
                <a:solidFill>
                  <a:srgbClr val="224270"/>
                </a:solidFill>
                <a:latin typeface="Calibri"/>
                <a:cs typeface="Calibri"/>
              </a:rPr>
              <a:t>Process-related Hazards </a:t>
            </a:r>
            <a:r>
              <a:rPr sz="3200" b="1" spc="-40" dirty="0">
                <a:solidFill>
                  <a:srgbClr val="224270"/>
                </a:solidFill>
                <a:latin typeface="Calibri"/>
                <a:cs typeface="Calibri"/>
              </a:rPr>
              <a:t>(</a:t>
            </a:r>
            <a:r>
              <a:rPr sz="3200" b="1" spc="-40" dirty="0">
                <a:latin typeface="Calibri"/>
                <a:cs typeface="Calibri"/>
              </a:rPr>
              <a:t>Table</a:t>
            </a:r>
            <a:r>
              <a:rPr sz="3200" b="1" spc="114" dirty="0">
                <a:latin typeface="Calibri"/>
                <a:cs typeface="Calibri"/>
              </a:rPr>
              <a:t> </a:t>
            </a:r>
            <a:r>
              <a:rPr sz="3200" b="1" spc="-5" dirty="0">
                <a:latin typeface="Calibri"/>
                <a:cs typeface="Calibri"/>
              </a:rPr>
              <a:t>3-4</a:t>
            </a:r>
            <a:r>
              <a:rPr sz="3200" b="1" spc="-5" dirty="0">
                <a:solidFill>
                  <a:srgbClr val="224270"/>
                </a:solidFill>
                <a:latin typeface="Calibri"/>
                <a:cs typeface="Calibri"/>
              </a:rPr>
              <a:t>)</a:t>
            </a:r>
            <a:endParaRPr sz="3200" dirty="0">
              <a:latin typeface="Calibri"/>
              <a:cs typeface="Calibri"/>
            </a:endParaRPr>
          </a:p>
          <a:p>
            <a:pPr marL="452755" indent="-440690">
              <a:spcBef>
                <a:spcPts val="600"/>
              </a:spcBef>
              <a:buFontTx/>
              <a:buAutoNum type="arabicPeriod" startAt="2"/>
              <a:tabLst>
                <a:tab pos="452755" algn="l"/>
                <a:tab pos="453390" algn="l"/>
              </a:tabLst>
              <a:defRPr/>
            </a:pPr>
            <a:r>
              <a:rPr lang="en-US" sz="2800" b="1" spc="-15" dirty="0">
                <a:solidFill>
                  <a:srgbClr val="224270"/>
                </a:solidFill>
                <a:latin typeface="Calibri"/>
                <a:ea typeface="MS PGothic"/>
                <a:cs typeface="Calibri"/>
              </a:rPr>
              <a:t>Pathogenic </a:t>
            </a:r>
            <a:r>
              <a:rPr lang="en-US" sz="2800" b="1" spc="-10" dirty="0">
                <a:solidFill>
                  <a:srgbClr val="224270"/>
                </a:solidFill>
                <a:latin typeface="Calibri"/>
                <a:ea typeface="MS PGothic"/>
                <a:cs typeface="Calibri"/>
              </a:rPr>
              <a:t>bacterial growth-temperature</a:t>
            </a:r>
            <a:r>
              <a:rPr lang="en-US" sz="2800" b="1" spc="-20" dirty="0">
                <a:solidFill>
                  <a:srgbClr val="224270"/>
                </a:solidFill>
                <a:latin typeface="Calibri"/>
                <a:ea typeface="MS PGothic"/>
                <a:cs typeface="Calibri"/>
              </a:rPr>
              <a:t> </a:t>
            </a:r>
            <a:r>
              <a:rPr lang="en-US" sz="2800" b="1" spc="-5" dirty="0">
                <a:solidFill>
                  <a:srgbClr val="224270"/>
                </a:solidFill>
                <a:latin typeface="Calibri"/>
                <a:ea typeface="MS PGothic"/>
                <a:cs typeface="Calibri"/>
              </a:rPr>
              <a:t>abuse</a:t>
            </a:r>
            <a:endParaRPr lang="en-US" sz="2800" b="1" strike="sngStrike" spc="-10" dirty="0">
              <a:solidFill>
                <a:srgbClr val="224270"/>
              </a:solidFill>
              <a:highlight>
                <a:srgbClr val="00FFFF"/>
              </a:highlight>
              <a:latin typeface="Calibri"/>
              <a:ea typeface="MS PGothic"/>
              <a:cs typeface="Calibri"/>
            </a:endParaRPr>
          </a:p>
          <a:p>
            <a:pPr marL="452755" indent="-440690">
              <a:spcBef>
                <a:spcPts val="600"/>
              </a:spcBef>
              <a:buFontTx/>
              <a:buAutoNum type="arabicPeriod" startAt="2"/>
              <a:tabLst>
                <a:tab pos="452755" algn="l"/>
                <a:tab pos="453390" algn="l"/>
              </a:tabLst>
              <a:defRPr/>
            </a:pPr>
            <a:r>
              <a:rPr lang="en-US" sz="2800" b="1" spc="-10" dirty="0">
                <a:solidFill>
                  <a:srgbClr val="224270"/>
                </a:solidFill>
                <a:latin typeface="Calibri"/>
                <a:ea typeface="MS PGothic"/>
                <a:cs typeface="Calibri"/>
              </a:rPr>
              <a:t>Allergens </a:t>
            </a:r>
            <a:endParaRPr lang="en-US" sz="2800" b="1" strike="sngStrike" spc="-10" dirty="0">
              <a:solidFill>
                <a:srgbClr val="224270"/>
              </a:solidFill>
              <a:highlight>
                <a:srgbClr val="00FFFF"/>
              </a:highlight>
              <a:latin typeface="Calibri"/>
              <a:ea typeface="MS PGothic"/>
              <a:cs typeface="Calibri"/>
            </a:endParaRPr>
          </a:p>
          <a:p>
            <a:pPr marL="454025" indent="-441325">
              <a:spcBef>
                <a:spcPts val="575"/>
              </a:spcBef>
              <a:buFontTx/>
              <a:buAutoNum type="arabicPeriod" startAt="3"/>
              <a:tabLst>
                <a:tab pos="454025" algn="l"/>
                <a:tab pos="454659" algn="l"/>
              </a:tabLst>
              <a:defRPr/>
            </a:pPr>
            <a:r>
              <a:rPr lang="en-US" sz="2800" b="1" spc="-10" dirty="0">
                <a:solidFill>
                  <a:srgbClr val="224270"/>
                </a:solidFill>
                <a:latin typeface="Calibri"/>
                <a:cs typeface="Calibri"/>
              </a:rPr>
              <a:t>Food Intolerance Substances</a:t>
            </a:r>
            <a:r>
              <a:rPr sz="2800" b="1" spc="-10" dirty="0">
                <a:solidFill>
                  <a:srgbClr val="224270"/>
                </a:solidFill>
                <a:latin typeface="Calibri"/>
                <a:cs typeface="Calibri"/>
              </a:rPr>
              <a:t> </a:t>
            </a:r>
            <a:endParaRPr lang="en-US" sz="2800" b="1" strike="sngStrike" spc="-10" dirty="0">
              <a:solidFill>
                <a:srgbClr val="224270"/>
              </a:solidFill>
              <a:highlight>
                <a:srgbClr val="00FFFF"/>
              </a:highlight>
              <a:latin typeface="Calibri"/>
              <a:cs typeface="Calibri"/>
            </a:endParaRPr>
          </a:p>
          <a:p>
            <a:pPr marL="454025" indent="-441325">
              <a:spcBef>
                <a:spcPts val="575"/>
              </a:spcBef>
              <a:buFontTx/>
              <a:buAutoNum type="arabicPeriod" startAt="3"/>
              <a:tabLst>
                <a:tab pos="454025" algn="l"/>
                <a:tab pos="454659" algn="l"/>
              </a:tabLst>
              <a:defRPr/>
            </a:pPr>
            <a:r>
              <a:rPr sz="2800" b="1" spc="-10" dirty="0">
                <a:solidFill>
                  <a:srgbClr val="224270"/>
                </a:solidFill>
                <a:latin typeface="Calibri"/>
                <a:cs typeface="Calibri"/>
              </a:rPr>
              <a:t>Metal </a:t>
            </a:r>
            <a:r>
              <a:rPr sz="2800" b="1" spc="-5" dirty="0">
                <a:solidFill>
                  <a:srgbClr val="224270"/>
                </a:solidFill>
                <a:latin typeface="Calibri"/>
                <a:cs typeface="Calibri"/>
              </a:rPr>
              <a:t>inclusion</a:t>
            </a:r>
            <a:endParaRPr sz="2800" strike="sngStrike" dirty="0">
              <a:highlight>
                <a:srgbClr val="00FFFF"/>
              </a:highlight>
              <a:latin typeface="Calibri"/>
              <a:cs typeface="Calibri"/>
            </a:endParaRPr>
          </a:p>
        </p:txBody>
      </p:sp>
      <p:sp>
        <p:nvSpPr>
          <p:cNvPr id="102404" name="object 6">
            <a:extLst>
              <a:ext uri="{FF2B5EF4-FFF2-40B4-BE49-F238E27FC236}">
                <a16:creationId xmlns:a16="http://schemas.microsoft.com/office/drawing/2014/main" id="{7DB86FC0-D21D-14EB-CD88-1D59D72FE7E0}"/>
              </a:ext>
            </a:extLst>
          </p:cNvPr>
          <p:cNvSpPr>
            <a:spLocks noChangeArrowheads="1"/>
          </p:cNvSpPr>
          <p:nvPr/>
        </p:nvSpPr>
        <p:spPr bwMode="auto">
          <a:xfrm>
            <a:off x="8706772" y="4785851"/>
            <a:ext cx="1937980" cy="17721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pic>
        <p:nvPicPr>
          <p:cNvPr id="102405" name="Picture 2" descr="Image result for mahi">
            <a:extLst>
              <a:ext uri="{FF2B5EF4-FFF2-40B4-BE49-F238E27FC236}">
                <a16:creationId xmlns:a16="http://schemas.microsoft.com/office/drawing/2014/main" id="{48326BDB-88AF-485C-B2D0-942C2CE93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963" y="1947863"/>
            <a:ext cx="3576637"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22">
            <a:extLst>
              <a:ext uri="{FF2B5EF4-FFF2-40B4-BE49-F238E27FC236}">
                <a16:creationId xmlns:a16="http://schemas.microsoft.com/office/drawing/2014/main" id="{AB2DD67A-5BB6-483E-894E-D81C622105ED}"/>
              </a:ext>
            </a:extLst>
          </p:cNvPr>
          <p:cNvSpPr/>
          <p:nvPr/>
        </p:nvSpPr>
        <p:spPr bwMode="auto">
          <a:xfrm>
            <a:off x="5236369" y="2523704"/>
            <a:ext cx="976313" cy="32652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a:t>
            </a:r>
            <a:endParaRPr lang="en-US" dirty="0"/>
          </a:p>
        </p:txBody>
      </p:sp>
      <p:sp>
        <p:nvSpPr>
          <p:cNvPr id="9" name="Rounded Rectangle 22">
            <a:extLst>
              <a:ext uri="{FF2B5EF4-FFF2-40B4-BE49-F238E27FC236}">
                <a16:creationId xmlns:a16="http://schemas.microsoft.com/office/drawing/2014/main" id="{D0791AE4-B41F-412B-A742-98B39B755FC8}"/>
              </a:ext>
            </a:extLst>
          </p:cNvPr>
          <p:cNvSpPr/>
          <p:nvPr/>
        </p:nvSpPr>
        <p:spPr bwMode="auto">
          <a:xfrm>
            <a:off x="9231824" y="4175735"/>
            <a:ext cx="1285875" cy="33471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12</a:t>
            </a:r>
            <a:endParaRPr lang="en-US" dirty="0"/>
          </a:p>
        </p:txBody>
      </p:sp>
      <p:sp>
        <p:nvSpPr>
          <p:cNvPr id="10" name="Rounded Rectangle 22">
            <a:extLst>
              <a:ext uri="{FF2B5EF4-FFF2-40B4-BE49-F238E27FC236}">
                <a16:creationId xmlns:a16="http://schemas.microsoft.com/office/drawing/2014/main" id="{D03F4E70-F1ED-4FC2-B05E-5D593D1ABFB0}"/>
              </a:ext>
            </a:extLst>
          </p:cNvPr>
          <p:cNvSpPr/>
          <p:nvPr/>
        </p:nvSpPr>
        <p:spPr bwMode="auto">
          <a:xfrm>
            <a:off x="3572336" y="4673302"/>
            <a:ext cx="1285875" cy="310137"/>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19</a:t>
            </a:r>
            <a:endParaRPr lang="en-US" dirty="0"/>
          </a:p>
        </p:txBody>
      </p:sp>
      <p:sp>
        <p:nvSpPr>
          <p:cNvPr id="11" name="Rounded Rectangle 22">
            <a:extLst>
              <a:ext uri="{FF2B5EF4-FFF2-40B4-BE49-F238E27FC236}">
                <a16:creationId xmlns:a16="http://schemas.microsoft.com/office/drawing/2014/main" id="{0941A625-098B-456C-A968-88EE49052864}"/>
              </a:ext>
            </a:extLst>
          </p:cNvPr>
          <p:cNvSpPr/>
          <p:nvPr/>
        </p:nvSpPr>
        <p:spPr bwMode="auto">
          <a:xfrm>
            <a:off x="6370661" y="5180084"/>
            <a:ext cx="1285875" cy="301944"/>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19</a:t>
            </a:r>
            <a:endParaRPr lang="en-US" dirty="0"/>
          </a:p>
        </p:txBody>
      </p:sp>
      <p:sp>
        <p:nvSpPr>
          <p:cNvPr id="12" name="Rounded Rectangle 22">
            <a:extLst>
              <a:ext uri="{FF2B5EF4-FFF2-40B4-BE49-F238E27FC236}">
                <a16:creationId xmlns:a16="http://schemas.microsoft.com/office/drawing/2014/main" id="{7C2685EA-220A-4A86-9DA0-DB1D314CA229}"/>
              </a:ext>
            </a:extLst>
          </p:cNvPr>
          <p:cNvSpPr/>
          <p:nvPr/>
        </p:nvSpPr>
        <p:spPr bwMode="auto">
          <a:xfrm>
            <a:off x="4438650" y="5650322"/>
            <a:ext cx="1285875" cy="326524"/>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20</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id="{F2687AC1-C1FE-6945-7C18-0FDA28857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98425"/>
            <a:ext cx="7467600"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object 5">
            <a:extLst>
              <a:ext uri="{FF2B5EF4-FFF2-40B4-BE49-F238E27FC236}">
                <a16:creationId xmlns:a16="http://schemas.microsoft.com/office/drawing/2014/main" id="{EF497C12-57C7-CA1D-E3B4-4F496AE2B3E1}"/>
              </a:ext>
            </a:extLst>
          </p:cNvPr>
          <p:cNvSpPr>
            <a:spLocks noChangeArrowheads="1"/>
          </p:cNvSpPr>
          <p:nvPr/>
        </p:nvSpPr>
        <p:spPr bwMode="auto">
          <a:xfrm>
            <a:off x="6846888" y="2590800"/>
            <a:ext cx="3541712" cy="22860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4452" name="object 6">
            <a:extLst>
              <a:ext uri="{FF2B5EF4-FFF2-40B4-BE49-F238E27FC236}">
                <a16:creationId xmlns:a16="http://schemas.microsoft.com/office/drawing/2014/main" id="{DDB40E11-B709-3E03-A1BB-64D3E1E111A0}"/>
              </a:ext>
            </a:extLst>
          </p:cNvPr>
          <p:cNvSpPr>
            <a:spLocks noChangeArrowheads="1"/>
          </p:cNvSpPr>
          <p:nvPr/>
        </p:nvSpPr>
        <p:spPr bwMode="auto">
          <a:xfrm>
            <a:off x="6105525" y="2570163"/>
            <a:ext cx="741363" cy="207803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 name="Text Box 11">
            <a:extLst>
              <a:ext uri="{FF2B5EF4-FFF2-40B4-BE49-F238E27FC236}">
                <a16:creationId xmlns:a16="http://schemas.microsoft.com/office/drawing/2014/main" id="{A12D5BA1-B64F-4259-ABF1-0B54DE0287FC}"/>
              </a:ext>
            </a:extLst>
          </p:cNvPr>
          <p:cNvSpPr txBox="1">
            <a:spLocks noChangeArrowheads="1"/>
          </p:cNvSpPr>
          <p:nvPr/>
        </p:nvSpPr>
        <p:spPr bwMode="auto">
          <a:xfrm>
            <a:off x="620713" y="1295400"/>
            <a:ext cx="2547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defRPr/>
            </a:pPr>
            <a:r>
              <a:rPr lang="en-US" altLang="en-US" sz="4000" dirty="0">
                <a:solidFill>
                  <a:srgbClr val="A50021"/>
                </a:solidFill>
                <a:latin typeface="+mn-lt"/>
              </a:rPr>
              <a:t>Inclusive </a:t>
            </a:r>
            <a:br>
              <a:rPr lang="en-US" altLang="en-US" sz="4000" dirty="0">
                <a:solidFill>
                  <a:srgbClr val="A50021"/>
                </a:solidFill>
                <a:latin typeface="+mn-lt"/>
              </a:rPr>
            </a:br>
            <a:r>
              <a:rPr lang="en-US" altLang="en-US" sz="4000" dirty="0">
                <a:solidFill>
                  <a:srgbClr val="A50021"/>
                </a:solidFill>
                <a:latin typeface="+mn-lt"/>
              </a:rPr>
              <a:t>Method</a:t>
            </a:r>
          </a:p>
        </p:txBody>
      </p:sp>
      <p:sp>
        <p:nvSpPr>
          <p:cNvPr id="2" name="Slide Number Placeholder 1">
            <a:extLst>
              <a:ext uri="{FF2B5EF4-FFF2-40B4-BE49-F238E27FC236}">
                <a16:creationId xmlns:a16="http://schemas.microsoft.com/office/drawing/2014/main" id="{C924961B-252C-4DF1-AB4A-EDAAED128084}"/>
              </a:ext>
            </a:extLst>
          </p:cNvPr>
          <p:cNvSpPr>
            <a:spLocks noGrp="1"/>
          </p:cNvSpPr>
          <p:nvPr>
            <p:ph type="sldNum" sz="quarter" idx="12"/>
          </p:nvPr>
        </p:nvSpPr>
        <p:spPr/>
        <p:txBody>
          <a:bodyPr/>
          <a:lstStyle/>
          <a:p>
            <a:fld id="{2D4FA31A-ABA5-4667-BACC-3489C0083671}" type="slidenum">
              <a:rPr lang="en-US" altLang="en-US" smtClean="0"/>
              <a:pPr/>
              <a:t>67</a:t>
            </a:fld>
            <a:endParaRPr lang="en-US" altLang="en-US" dirty="0"/>
          </a:p>
        </p:txBody>
      </p:sp>
      <p:sp>
        <p:nvSpPr>
          <p:cNvPr id="8" name="Text Box 11">
            <a:extLst>
              <a:ext uri="{FF2B5EF4-FFF2-40B4-BE49-F238E27FC236}">
                <a16:creationId xmlns:a16="http://schemas.microsoft.com/office/drawing/2014/main" id="{79027F39-4EBB-48CC-BAD3-272880D98A9D}"/>
              </a:ext>
            </a:extLst>
          </p:cNvPr>
          <p:cNvSpPr txBox="1">
            <a:spLocks noChangeArrowheads="1"/>
          </p:cNvSpPr>
          <p:nvPr/>
        </p:nvSpPr>
        <p:spPr bwMode="auto">
          <a:xfrm>
            <a:off x="6934201" y="3222625"/>
            <a:ext cx="3371849" cy="1815882"/>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defRPr/>
            </a:pPr>
            <a:r>
              <a:rPr lang="en-US" altLang="en-US" sz="2800" dirty="0">
                <a:solidFill>
                  <a:schemeClr val="tx2">
                    <a:lumMod val="50000"/>
                  </a:schemeClr>
                </a:solidFill>
                <a:latin typeface="+mn-lt"/>
              </a:rPr>
              <a:t>List </a:t>
            </a:r>
            <a:r>
              <a:rPr lang="en-US" altLang="en-US" sz="2800" u="sng" dirty="0">
                <a:solidFill>
                  <a:schemeClr val="tx2">
                    <a:lumMod val="50000"/>
                  </a:schemeClr>
                </a:solidFill>
                <a:latin typeface="+mn-lt"/>
              </a:rPr>
              <a:t>every</a:t>
            </a:r>
            <a:r>
              <a:rPr lang="en-US" altLang="en-US" sz="2800" dirty="0">
                <a:solidFill>
                  <a:schemeClr val="tx2">
                    <a:lumMod val="50000"/>
                  </a:schemeClr>
                </a:solidFill>
                <a:latin typeface="+mn-lt"/>
              </a:rPr>
              <a:t> potential hazard at </a:t>
            </a:r>
            <a:r>
              <a:rPr lang="en-US" altLang="en-US" sz="2800" u="sng" dirty="0">
                <a:solidFill>
                  <a:schemeClr val="tx2">
                    <a:lumMod val="50000"/>
                  </a:schemeClr>
                </a:solidFill>
                <a:latin typeface="+mn-lt"/>
              </a:rPr>
              <a:t>each</a:t>
            </a:r>
            <a:r>
              <a:rPr lang="en-US" altLang="en-US" sz="2800" dirty="0">
                <a:solidFill>
                  <a:schemeClr val="tx2">
                    <a:lumMod val="50000"/>
                  </a:schemeClr>
                </a:solidFill>
                <a:latin typeface="+mn-lt"/>
              </a:rPr>
              <a:t> processing step</a:t>
            </a:r>
          </a:p>
          <a:p>
            <a:pPr>
              <a:spcBef>
                <a:spcPct val="0"/>
              </a:spcBef>
              <a:buFontTx/>
              <a:buNone/>
              <a:defRPr/>
            </a:pPr>
            <a:endParaRPr lang="en-US" altLang="en-US" sz="2800" dirty="0">
              <a:solidFill>
                <a:schemeClr val="tx2">
                  <a:lumMod val="50000"/>
                </a:schemeClr>
              </a:solidFill>
              <a:latin typeface="+mn-l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8832E1A1-6D09-2608-072B-9D3AB3F4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6" y="1082675"/>
            <a:ext cx="85613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363082A7-A212-4323-B2A5-EF21DAF23826}"/>
              </a:ext>
            </a:extLst>
          </p:cNvPr>
          <p:cNvSpPr>
            <a:spLocks noGrp="1" noChangeArrowheads="1"/>
          </p:cNvSpPr>
          <p:nvPr>
            <p:ph type="title"/>
          </p:nvPr>
        </p:nvSpPr>
        <p:spPr>
          <a:xfrm>
            <a:off x="749596" y="539750"/>
            <a:ext cx="10604204" cy="762000"/>
          </a:xfrm>
        </p:spPr>
        <p:txBody>
          <a:bodyPr>
            <a:normAutofit fontScale="90000"/>
          </a:bodyPr>
          <a:lstStyle/>
          <a:p>
            <a:pPr algn="ctr" eaLnBrk="1" hangingPunct="1">
              <a:defRPr/>
            </a:pPr>
            <a:r>
              <a:rPr lang="en-US" altLang="zh-CN" dirty="0">
                <a:cs typeface="Arial" panose="020B0604020202020204" pitchFamily="34" charset="0"/>
              </a:rPr>
              <a:t>Exercise - Complete the Hazard Analysis Worksheet </a:t>
            </a:r>
            <a:br>
              <a:rPr lang="en-US" altLang="zh-CN" sz="3200" dirty="0">
                <a:cs typeface="Arial" panose="020B0604020202020204" pitchFamily="34" charset="0"/>
              </a:rPr>
            </a:br>
            <a:endParaRPr lang="en-US" altLang="zh-CN" sz="3200" dirty="0">
              <a:cs typeface="Arial" panose="020B0604020202020204" pitchFamily="34" charset="0"/>
            </a:endParaRPr>
          </a:p>
        </p:txBody>
      </p:sp>
      <p:sp>
        <p:nvSpPr>
          <p:cNvPr id="2" name="Slide Number Placeholder 1">
            <a:extLst>
              <a:ext uri="{FF2B5EF4-FFF2-40B4-BE49-F238E27FC236}">
                <a16:creationId xmlns:a16="http://schemas.microsoft.com/office/drawing/2014/main" id="{88511FE6-78E3-4F64-9488-918A3BEC43DE}"/>
              </a:ext>
            </a:extLst>
          </p:cNvPr>
          <p:cNvSpPr>
            <a:spLocks noGrp="1"/>
          </p:cNvSpPr>
          <p:nvPr>
            <p:ph type="sldNum" sz="quarter" idx="12"/>
          </p:nvPr>
        </p:nvSpPr>
        <p:spPr/>
        <p:txBody>
          <a:bodyPr/>
          <a:lstStyle/>
          <a:p>
            <a:fld id="{2D4FA31A-ABA5-4667-BACC-3489C0083671}" type="slidenum">
              <a:rPr lang="en-US" altLang="en-US" smtClean="0"/>
              <a:pPr/>
              <a:t>68</a:t>
            </a:fld>
            <a:endParaRPr lang="en-US" altLang="en-US" dirty="0"/>
          </a:p>
        </p:txBody>
      </p:sp>
      <p:sp>
        <p:nvSpPr>
          <p:cNvPr id="81924" name="TextBox 5">
            <a:extLst>
              <a:ext uri="{FF2B5EF4-FFF2-40B4-BE49-F238E27FC236}">
                <a16:creationId xmlns:a16="http://schemas.microsoft.com/office/drawing/2014/main" id="{48EA2667-F685-4E11-804E-505C0C7B099F}"/>
              </a:ext>
            </a:extLst>
          </p:cNvPr>
          <p:cNvSpPr txBox="1">
            <a:spLocks noChangeArrowheads="1"/>
          </p:cNvSpPr>
          <p:nvPr/>
        </p:nvSpPr>
        <p:spPr bwMode="auto">
          <a:xfrm>
            <a:off x="4371976" y="2985800"/>
            <a:ext cx="5472113" cy="3139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None/>
              <a:defRPr/>
            </a:pPr>
            <a:r>
              <a:rPr lang="en-US" altLang="en-US" sz="2200" dirty="0">
                <a:solidFill>
                  <a:schemeClr val="accent1">
                    <a:lumMod val="50000"/>
                  </a:schemeClr>
                </a:solidFill>
                <a:latin typeface="+mn-lt"/>
                <a:ea typeface="MS PGothic"/>
              </a:rPr>
              <a:t>Answer the questions, in order, for each listed potential hazard at each processing step using the appropriate chapter of the FDA Guide.</a:t>
            </a:r>
            <a:endParaRPr lang="en-US" altLang="en-US" sz="2200" dirty="0">
              <a:solidFill>
                <a:schemeClr val="accent1">
                  <a:lumMod val="50000"/>
                </a:schemeClr>
              </a:solidFill>
              <a:latin typeface="+mn-lt"/>
              <a:ea typeface="MS PGothic"/>
              <a:cs typeface="Calibri"/>
            </a:endParaRPr>
          </a:p>
          <a:p>
            <a:pPr>
              <a:spcBef>
                <a:spcPct val="0"/>
              </a:spcBef>
              <a:buFontTx/>
              <a:buNone/>
              <a:defRPr/>
            </a:pPr>
            <a:endParaRPr lang="en-US" altLang="en-US" sz="2200" dirty="0">
              <a:solidFill>
                <a:schemeClr val="accent1">
                  <a:lumMod val="50000"/>
                </a:schemeClr>
              </a:solidFill>
              <a:latin typeface="+mn-lt"/>
              <a:cs typeface="Calibri"/>
            </a:endParaRPr>
          </a:p>
          <a:p>
            <a:pPr>
              <a:spcBef>
                <a:spcPct val="0"/>
              </a:spcBef>
              <a:buFontTx/>
              <a:buNone/>
              <a:defRPr/>
            </a:pPr>
            <a:r>
              <a:rPr lang="en-US" altLang="en-US" sz="2200" dirty="0">
                <a:solidFill>
                  <a:schemeClr val="accent1">
                    <a:lumMod val="50000"/>
                  </a:schemeClr>
                </a:solidFill>
                <a:latin typeface="+mn-lt"/>
                <a:ea typeface="MS PGothic"/>
              </a:rPr>
              <a:t>The FDA Guide provides information in the respective hazard chapters to help determine if the hazard is reasonably likely to occur and recommendations for control strategies.</a:t>
            </a:r>
            <a:endParaRPr lang="en-US" altLang="en-US" sz="2200" dirty="0">
              <a:solidFill>
                <a:schemeClr val="accent1">
                  <a:lumMod val="50000"/>
                </a:schemeClr>
              </a:solidFill>
              <a:latin typeface="+mn-lt"/>
              <a:ea typeface="MS PGothic"/>
              <a:cs typeface="Calibri"/>
            </a:endParaRPr>
          </a:p>
        </p:txBody>
      </p:sp>
      <p:sp>
        <p:nvSpPr>
          <p:cNvPr id="106501" name="Left Brace 1">
            <a:extLst>
              <a:ext uri="{FF2B5EF4-FFF2-40B4-BE49-F238E27FC236}">
                <a16:creationId xmlns:a16="http://schemas.microsoft.com/office/drawing/2014/main" id="{995EE727-10AF-5B53-1C52-7947B901C8A3}"/>
              </a:ext>
            </a:extLst>
          </p:cNvPr>
          <p:cNvSpPr>
            <a:spLocks/>
          </p:cNvSpPr>
          <p:nvPr/>
        </p:nvSpPr>
        <p:spPr bwMode="auto">
          <a:xfrm rot="-5400000">
            <a:off x="6803232" y="-126207"/>
            <a:ext cx="609600" cy="5472113"/>
          </a:xfrm>
          <a:prstGeom prst="leftBrace">
            <a:avLst>
              <a:gd name="adj1" fmla="val 8353"/>
              <a:gd name="adj2" fmla="val 50000"/>
            </a:avLst>
          </a:prstGeom>
          <a:noFill/>
          <a:ln w="603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pic>
        <p:nvPicPr>
          <p:cNvPr id="7" name="Picture 6">
            <a:extLst>
              <a:ext uri="{FF2B5EF4-FFF2-40B4-BE49-F238E27FC236}">
                <a16:creationId xmlns:a16="http://schemas.microsoft.com/office/drawing/2014/main" id="{F5835D58-02D2-9497-6B27-74D79CFED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3184524"/>
            <a:ext cx="1457325" cy="180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BE93FF-49B7-4E3A-8742-ACCE875CFF43}"/>
              </a:ext>
            </a:extLst>
          </p:cNvPr>
          <p:cNvSpPr txBox="1"/>
          <p:nvPr/>
        </p:nvSpPr>
        <p:spPr>
          <a:xfrm>
            <a:off x="1219200" y="381000"/>
            <a:ext cx="8185150" cy="1200150"/>
          </a:xfrm>
          <a:prstGeom prst="rect">
            <a:avLst/>
          </a:prstGeom>
          <a:noFill/>
        </p:spPr>
        <p:txBody>
          <a:bodyPr>
            <a:spAutoFit/>
          </a:bodyPr>
          <a:lstStyle/>
          <a:p>
            <a:pPr>
              <a:defRPr/>
            </a:pPr>
            <a:r>
              <a:rPr lang="en-US" sz="3600" dirty="0">
                <a:latin typeface="+mn-lt"/>
              </a:rPr>
              <a:t>BRIEF SUMMARY based on the FDA Guide that provides more recommended details </a:t>
            </a:r>
          </a:p>
        </p:txBody>
      </p:sp>
      <p:pic>
        <p:nvPicPr>
          <p:cNvPr id="108583" name="Picture 5">
            <a:extLst>
              <a:ext uri="{FF2B5EF4-FFF2-40B4-BE49-F238E27FC236}">
                <a16:creationId xmlns:a16="http://schemas.microsoft.com/office/drawing/2014/main" id="{F5835D58-02D2-9497-6B27-74D79CFED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7652">
            <a:off x="10756586" y="161501"/>
            <a:ext cx="10541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14977435-71DC-642F-22D4-734400B15938}"/>
              </a:ext>
            </a:extLst>
          </p:cNvPr>
          <p:cNvGraphicFramePr>
            <a:graphicFrameLocks noGrp="1"/>
          </p:cNvGraphicFramePr>
          <p:nvPr>
            <p:extLst>
              <p:ext uri="{D42A27DB-BD31-4B8C-83A1-F6EECF244321}">
                <p14:modId xmlns:p14="http://schemas.microsoft.com/office/powerpoint/2010/main" val="224807919"/>
              </p:ext>
            </p:extLst>
          </p:nvPr>
        </p:nvGraphicFramePr>
        <p:xfrm>
          <a:off x="1063782" y="1637168"/>
          <a:ext cx="10608435" cy="5075881"/>
        </p:xfrm>
        <a:graphic>
          <a:graphicData uri="http://schemas.openxmlformats.org/drawingml/2006/table">
            <a:tbl>
              <a:tblPr firstRow="1" bandRow="1">
                <a:tableStyleId>{5C22544A-7EE6-4342-B048-85BDC9FD1C3A}</a:tableStyleId>
              </a:tblPr>
              <a:tblGrid>
                <a:gridCol w="1135051">
                  <a:extLst>
                    <a:ext uri="{9D8B030D-6E8A-4147-A177-3AD203B41FA5}">
                      <a16:colId xmlns:a16="http://schemas.microsoft.com/office/drawing/2014/main" val="2811949275"/>
                    </a:ext>
                  </a:extLst>
                </a:gridCol>
                <a:gridCol w="2225300">
                  <a:extLst>
                    <a:ext uri="{9D8B030D-6E8A-4147-A177-3AD203B41FA5}">
                      <a16:colId xmlns:a16="http://schemas.microsoft.com/office/drawing/2014/main" val="2458757952"/>
                    </a:ext>
                  </a:extLst>
                </a:gridCol>
                <a:gridCol w="1625023">
                  <a:extLst>
                    <a:ext uri="{9D8B030D-6E8A-4147-A177-3AD203B41FA5}">
                      <a16:colId xmlns:a16="http://schemas.microsoft.com/office/drawing/2014/main" val="1123441368"/>
                    </a:ext>
                  </a:extLst>
                </a:gridCol>
                <a:gridCol w="2851775">
                  <a:extLst>
                    <a:ext uri="{9D8B030D-6E8A-4147-A177-3AD203B41FA5}">
                      <a16:colId xmlns:a16="http://schemas.microsoft.com/office/drawing/2014/main" val="1553375513"/>
                    </a:ext>
                  </a:extLst>
                </a:gridCol>
                <a:gridCol w="2771286">
                  <a:extLst>
                    <a:ext uri="{9D8B030D-6E8A-4147-A177-3AD203B41FA5}">
                      <a16:colId xmlns:a16="http://schemas.microsoft.com/office/drawing/2014/main" val="1579077007"/>
                    </a:ext>
                  </a:extLst>
                </a:gridCol>
              </a:tblGrid>
              <a:tr h="479820">
                <a:tc gridSpan="5">
                  <a:txBody>
                    <a:bodyPr/>
                    <a:lstStyle/>
                    <a:p>
                      <a:pPr marL="0" marR="0" algn="ctr" rtl="0" eaLnBrk="1" latinLnBrk="0" hangingPunct="1">
                        <a:lnSpc>
                          <a:spcPct val="115000"/>
                        </a:lnSpc>
                        <a:spcBef>
                          <a:spcPts val="0"/>
                        </a:spcBef>
                        <a:spcAft>
                          <a:spcPts val="1000"/>
                        </a:spcAft>
                        <a:tabLst>
                          <a:tab pos="909955" algn="l"/>
                        </a:tabLst>
                      </a:pPr>
                      <a:r>
                        <a:rPr lang="en-US" sz="1800" kern="1200" dirty="0">
                          <a:effectLst/>
                        </a:rPr>
                        <a:t>Hazard Analysis Worksheet</a:t>
                      </a:r>
                      <a:endParaRPr lang="en-US" dirty="0">
                        <a:effectLst/>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868047"/>
                  </a:ext>
                </a:extLst>
              </a:tr>
              <a:tr h="830456">
                <a:tc>
                  <a:txBody>
                    <a:bodyPr/>
                    <a:lstStyle/>
                    <a:p>
                      <a:pPr marL="0" marR="0" algn="ctr" rtl="0" eaLnBrk="1" latinLnBrk="0" hangingPunct="1">
                        <a:lnSpc>
                          <a:spcPct val="115000"/>
                        </a:lnSpc>
                        <a:spcBef>
                          <a:spcPts val="0"/>
                        </a:spcBef>
                        <a:spcAft>
                          <a:spcPts val="0"/>
                        </a:spcAft>
                      </a:pPr>
                      <a:r>
                        <a:rPr lang="en-US" sz="800" b="1" kern="1200" dirty="0">
                          <a:effectLst/>
                        </a:rPr>
                        <a:t>(1)</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Processing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Steps</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(2)</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List all potential food safety </a:t>
                      </a:r>
                      <a:br>
                        <a:rPr lang="en-US" sz="800" b="1" kern="1200" dirty="0">
                          <a:effectLst/>
                        </a:rPr>
                      </a:br>
                      <a:r>
                        <a:rPr lang="en-US" sz="800" b="1" kern="1200" dirty="0">
                          <a:effectLst/>
                        </a:rPr>
                        <a:t>hazards that could be associated with this product and process.</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(3)</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Is the potential food safety hazard significant (introduced, enhanced or eliminated) </a:t>
                      </a:r>
                      <a:r>
                        <a:rPr lang="en-US" sz="800" b="1" u="sng" kern="1200" dirty="0">
                          <a:effectLst/>
                        </a:rPr>
                        <a:t>at this step?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(Yes or No) </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(4)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Justify the decision that </a:t>
                      </a:r>
                      <a:br>
                        <a:rPr lang="en-US" sz="800" b="1" kern="1200" dirty="0">
                          <a:effectLst/>
                        </a:rPr>
                      </a:br>
                      <a:r>
                        <a:rPr lang="en-US" sz="800" b="1" kern="1200" dirty="0">
                          <a:effectLst/>
                        </a:rPr>
                        <a:t>you made in column 3</a:t>
                      </a:r>
                      <a:endParaRPr lang="en-US" b="1"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800" b="1" kern="1200" dirty="0">
                          <a:effectLst/>
                        </a:rPr>
                        <a:t>(5) </a:t>
                      </a:r>
                      <a:endParaRPr lang="en-US" b="1" dirty="0">
                        <a:effectLst/>
                      </a:endParaRPr>
                    </a:p>
                    <a:p>
                      <a:pPr marL="0" marR="0" algn="ctr" rtl="0" eaLnBrk="1" latinLnBrk="0" hangingPunct="1">
                        <a:lnSpc>
                          <a:spcPct val="115000"/>
                        </a:lnSpc>
                        <a:spcBef>
                          <a:spcPts val="0"/>
                        </a:spcBef>
                        <a:spcAft>
                          <a:spcPts val="0"/>
                        </a:spcAft>
                      </a:pPr>
                      <a:r>
                        <a:rPr lang="en-US" sz="800" b="1" kern="1200" dirty="0">
                          <a:effectLst/>
                        </a:rPr>
                        <a:t>What control measure(s) </a:t>
                      </a:r>
                      <a:br>
                        <a:rPr lang="en-US" sz="800" b="1" kern="1200" dirty="0">
                          <a:effectLst/>
                        </a:rPr>
                      </a:br>
                      <a:r>
                        <a:rPr lang="en-US" sz="800" b="1" kern="1200" dirty="0">
                          <a:effectLst/>
                        </a:rPr>
                        <a:t>can be applied to prevent </a:t>
                      </a:r>
                      <a:br>
                        <a:rPr lang="en-US" sz="800" b="1" kern="1200" dirty="0">
                          <a:effectLst/>
                        </a:rPr>
                      </a:br>
                      <a:r>
                        <a:rPr lang="en-US" sz="800" b="1" kern="1200" dirty="0">
                          <a:effectLst/>
                        </a:rPr>
                        <a:t>this significant hazard?</a:t>
                      </a:r>
                      <a:endParaRPr lang="en-US" b="1" dirty="0">
                        <a:effectLst/>
                      </a:endParaRPr>
                    </a:p>
                  </a:txBody>
                  <a:tcPr marL="0" marR="0" marT="0" marB="0" anchor="ctr"/>
                </a:tc>
                <a:extLst>
                  <a:ext uri="{0D108BD9-81ED-4DB2-BD59-A6C34878D82A}">
                    <a16:rowId xmlns:a16="http://schemas.microsoft.com/office/drawing/2014/main" val="875876507"/>
                  </a:ext>
                </a:extLst>
              </a:tr>
              <a:tr h="965702">
                <a:tc rowSpan="5">
                  <a:txBody>
                    <a:bodyPr/>
                    <a:lstStyle/>
                    <a:p>
                      <a:pPr marL="0" marR="0" indent="0" algn="ctr" rtl="0" eaLnBrk="1" fontAlgn="auto" latinLnBrk="0" hangingPunct="1">
                        <a:lnSpc>
                          <a:spcPct val="115000"/>
                        </a:lnSpc>
                        <a:spcBef>
                          <a:spcPts val="0"/>
                        </a:spcBef>
                        <a:spcAft>
                          <a:spcPts val="0"/>
                        </a:spcAft>
                      </a:pPr>
                      <a:r>
                        <a:rPr lang="en-US" sz="1600" kern="1200" dirty="0">
                          <a:effectLst/>
                        </a:rPr>
                        <a:t>Receive Fresh Fillets</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baseline="0" dirty="0">
                          <a:effectLst/>
                        </a:rPr>
                        <a:t> </a:t>
                      </a:r>
                      <a:r>
                        <a:rPr lang="en-US" sz="1600" kern="1200" dirty="0">
                          <a:effectLst/>
                        </a:rPr>
                        <a:t>Histamine</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dirty="0">
                          <a:effectLst/>
                        </a:rPr>
                        <a:t> Yes</a:t>
                      </a:r>
                      <a:endParaRPr lang="en-US" sz="1600" dirty="0">
                        <a:effectLst/>
                      </a:endParaRPr>
                    </a:p>
                    <a:p>
                      <a:pPr marL="0" marR="0" algn="ctr" rtl="0" eaLnBrk="1" latinLnBrk="0" hangingPunct="1">
                        <a:lnSpc>
                          <a:spcPct val="115000"/>
                        </a:lnSpc>
                        <a:spcBef>
                          <a:spcPts val="0"/>
                        </a:spcBef>
                        <a:spcAft>
                          <a:spcPts val="0"/>
                        </a:spcAft>
                      </a:pPr>
                      <a:r>
                        <a:rPr lang="en-US" sz="1600" strike="noStrike" kern="1200" dirty="0">
                          <a:effectLst/>
                        </a:rPr>
                        <a:t>CHP7:</a:t>
                      </a:r>
                      <a:r>
                        <a:rPr lang="en-US" sz="1600" kern="1200" baseline="0" dirty="0">
                          <a:effectLst/>
                        </a:rPr>
                        <a:t> 121</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 If the product does not remain sufficiently chilled, </a:t>
                      </a:r>
                      <a:r>
                        <a:rPr lang="en-US" sz="1600" kern="1200" baseline="0" dirty="0">
                          <a:effectLst/>
                        </a:rPr>
                        <a:t>histamine could form</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Mahi-mahi fillets are shipped in containers</a:t>
                      </a:r>
                      <a:r>
                        <a:rPr lang="en-US" sz="1600" kern="1200" baseline="0" dirty="0">
                          <a:effectLst/>
                        </a:rPr>
                        <a:t> </a:t>
                      </a:r>
                      <a:r>
                        <a:rPr lang="en-US" sz="1600" kern="1200" dirty="0">
                          <a:effectLst/>
                        </a:rPr>
                        <a:t>completely surrounded</a:t>
                      </a:r>
                      <a:r>
                        <a:rPr lang="en-US" sz="1600" kern="1200" baseline="0" dirty="0">
                          <a:effectLst/>
                        </a:rPr>
                        <a:t> by ice (Proper Icing) </a:t>
                      </a:r>
                      <a:r>
                        <a:rPr lang="en-US" sz="1600" strike="noStrike" kern="1200" dirty="0">
                          <a:effectLst/>
                        </a:rPr>
                        <a:t>CHP7:</a:t>
                      </a:r>
                      <a:r>
                        <a:rPr lang="en-US" sz="1600" kern="1200" baseline="0" dirty="0">
                          <a:effectLst/>
                        </a:rPr>
                        <a:t> 123</a:t>
                      </a:r>
                      <a:endParaRPr lang="en-US" sz="1600" dirty="0">
                        <a:effectLst/>
                      </a:endParaRPr>
                    </a:p>
                  </a:txBody>
                  <a:tcPr marL="0" marR="0" marT="0" marB="0" anchor="ctr"/>
                </a:tc>
                <a:extLst>
                  <a:ext uri="{0D108BD9-81ED-4DB2-BD59-A6C34878D82A}">
                    <a16:rowId xmlns:a16="http://schemas.microsoft.com/office/drawing/2014/main" val="1243741779"/>
                  </a:ext>
                </a:extLst>
              </a:tr>
              <a:tr h="756640">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rPr>
                        <a:t>Pathogen Growth due to Temperature A</a:t>
                      </a:r>
                      <a:r>
                        <a:rPr lang="en-US" sz="1600" kern="1200" baseline="0" dirty="0">
                          <a:effectLst/>
                        </a:rPr>
                        <a:t>buse</a:t>
                      </a:r>
                      <a:endParaRPr lang="en-US" sz="1600" dirty="0">
                        <a:effectLst/>
                      </a:endParaRPr>
                    </a:p>
                  </a:txBody>
                  <a:tcPr marL="0" marR="0" marT="0" marB="0" anchor="ctr"/>
                </a:tc>
                <a:tc>
                  <a:txBody>
                    <a:bodyPr/>
                    <a:lstStyle/>
                    <a:p>
                      <a:pPr marL="0" marR="0" indent="0" algn="ctr" rtl="0" eaLnBrk="1" fontAlgn="auto" latinLnBrk="0" hangingPunct="1">
                        <a:lnSpc>
                          <a:spcPct val="115000"/>
                        </a:lnSpc>
                        <a:spcBef>
                          <a:spcPts val="0"/>
                        </a:spcBef>
                        <a:spcAft>
                          <a:spcPts val="0"/>
                        </a:spcAft>
                      </a:pPr>
                      <a:r>
                        <a:rPr lang="en-US" sz="1600" kern="1200" dirty="0">
                          <a:effectLst/>
                        </a:rPr>
                        <a:t>No</a:t>
                      </a:r>
                      <a:endParaRPr lang="en-US" sz="1600" dirty="0">
                        <a:effectLst/>
                      </a:endParaRPr>
                    </a:p>
                    <a:p>
                      <a:pPr marL="0" marR="0" indent="0" algn="ctr" rtl="0" eaLnBrk="1" fontAlgn="auto" latinLnBrk="0" hangingPunct="1">
                        <a:lnSpc>
                          <a:spcPct val="115000"/>
                        </a:lnSpc>
                        <a:spcBef>
                          <a:spcPts val="0"/>
                        </a:spcBef>
                        <a:spcAft>
                          <a:spcPts val="0"/>
                        </a:spcAft>
                      </a:pPr>
                      <a:r>
                        <a:rPr lang="en-US" sz="1600" strike="noStrike" kern="1200" dirty="0">
                          <a:effectLst/>
                        </a:rPr>
                        <a:t>CHP12: </a:t>
                      </a:r>
                      <a:r>
                        <a:rPr lang="en-US" sz="1600" kern="1200" baseline="0" dirty="0">
                          <a:effectLst/>
                        </a:rPr>
                        <a:t>214</a:t>
                      </a:r>
                      <a:endParaRPr lang="en-US" sz="1600" dirty="0">
                        <a:effectLst/>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dirty="0">
                          <a:effectLst/>
                        </a:rPr>
                        <a:t>Product</a:t>
                      </a:r>
                      <a:r>
                        <a:rPr lang="en-US" sz="1600" kern="1200" baseline="0" dirty="0">
                          <a:effectLst/>
                        </a:rPr>
                        <a:t> will be cooked prior to consumption</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N/A </a:t>
                      </a:r>
                      <a:r>
                        <a:rPr lang="en-US" sz="1600" kern="1200" baseline="0" dirty="0">
                          <a:effectLst/>
                        </a:rPr>
                        <a:t>CHP 12</a:t>
                      </a:r>
                      <a:endParaRPr lang="en-US" sz="1600" dirty="0">
                        <a:effectLst/>
                      </a:endParaRPr>
                    </a:p>
                  </a:txBody>
                  <a:tcPr marL="0" marR="0" marT="0" marB="0" anchor="ctr"/>
                </a:tc>
                <a:extLst>
                  <a:ext uri="{0D108BD9-81ED-4DB2-BD59-A6C34878D82A}">
                    <a16:rowId xmlns:a16="http://schemas.microsoft.com/office/drawing/2014/main" val="4156514050"/>
                  </a:ext>
                </a:extLst>
              </a:tr>
              <a:tr h="768941">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rPr>
                        <a:t> Allergens</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dirty="0">
                          <a:effectLst/>
                        </a:rPr>
                        <a:t>Yes</a:t>
                      </a:r>
                      <a:endParaRPr lang="en-US" sz="1600" dirty="0">
                        <a:effectLst/>
                      </a:endParaRPr>
                    </a:p>
                    <a:p>
                      <a:pPr marL="0" marR="0" indent="0" algn="ctr" rtl="0" eaLnBrk="1" fontAlgn="auto" latinLnBrk="0" hangingPunct="1">
                        <a:lnSpc>
                          <a:spcPct val="115000"/>
                        </a:lnSpc>
                        <a:spcBef>
                          <a:spcPts val="0"/>
                        </a:spcBef>
                        <a:spcAft>
                          <a:spcPts val="0"/>
                        </a:spcAft>
                      </a:pPr>
                      <a:r>
                        <a:rPr lang="en-US" sz="1600" strike="noStrike" kern="1200" dirty="0">
                          <a:effectLst/>
                        </a:rPr>
                        <a:t>CHP19: </a:t>
                      </a:r>
                      <a:r>
                        <a:rPr lang="en-US" sz="1600" kern="1200" baseline="0" dirty="0">
                          <a:effectLst/>
                        </a:rPr>
                        <a:t>19-6</a:t>
                      </a:r>
                      <a:endParaRPr lang="en-US" sz="1600" dirty="0">
                        <a:effectLst/>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dirty="0">
                          <a:effectLst/>
                        </a:rPr>
                        <a:t>Fish is one of the top 8 food allergens</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Will be controlled at</a:t>
                      </a:r>
                      <a:r>
                        <a:rPr lang="en-US" sz="1600" kern="1200" baseline="0" dirty="0">
                          <a:effectLst/>
                        </a:rPr>
                        <a:t> labeling (Proper Labeling)</a:t>
                      </a:r>
                      <a:r>
                        <a:rPr lang="en-US" sz="1600" kern="1200" dirty="0">
                          <a:effectLst/>
                        </a:rPr>
                        <a:t> </a:t>
                      </a:r>
                      <a:r>
                        <a:rPr lang="en-US" sz="1600" kern="1200" baseline="0" dirty="0">
                          <a:effectLst/>
                        </a:rPr>
                        <a:t>CHP19: 19-7</a:t>
                      </a:r>
                      <a:endParaRPr lang="en-US" sz="1600" dirty="0">
                        <a:effectLst/>
                      </a:endParaRPr>
                    </a:p>
                  </a:txBody>
                  <a:tcPr marL="0" marR="0" marT="0" marB="0" anchor="ctr"/>
                </a:tc>
                <a:extLst>
                  <a:ext uri="{0D108BD9-81ED-4DB2-BD59-A6C34878D82A}">
                    <a16:rowId xmlns:a16="http://schemas.microsoft.com/office/drawing/2014/main" val="1575078547"/>
                  </a:ext>
                </a:extLst>
              </a:tr>
              <a:tr h="590548">
                <a:tc vMerge="1">
                  <a:txBody>
                    <a:bodyPr/>
                    <a:lstStyle/>
                    <a:p>
                      <a:endParaRPr lang="en-US"/>
                    </a:p>
                  </a:txBody>
                  <a:tcPr/>
                </a:tc>
                <a:tc>
                  <a:txBody>
                    <a:bodyPr/>
                    <a:lstStyle/>
                    <a:p>
                      <a:pPr marL="0" algn="ctr" rtl="0" eaLnBrk="1" latinLnBrk="0" hangingPunct="1">
                        <a:spcBef>
                          <a:spcPts val="0"/>
                        </a:spcBef>
                        <a:spcAft>
                          <a:spcPts val="0"/>
                        </a:spcAft>
                      </a:pPr>
                      <a:r>
                        <a:rPr lang="en-US" sz="1600" kern="1200" dirty="0">
                          <a:effectLst/>
                        </a:rPr>
                        <a:t>Food Intolerance Substances</a:t>
                      </a:r>
                      <a:endParaRPr lang="en-US" sz="1600" dirty="0">
                        <a:effectLst/>
                      </a:endParaRPr>
                    </a:p>
                  </a:txBody>
                  <a:tcPr marL="0" marR="0" marT="0" marB="0" anchor="ctr"/>
                </a:tc>
                <a:tc>
                  <a:txBody>
                    <a:bodyPr/>
                    <a:lstStyle/>
                    <a:p>
                      <a:pPr marL="0" algn="ctr" rtl="0" eaLnBrk="1" latinLnBrk="0" hangingPunct="1">
                        <a:spcBef>
                          <a:spcPts val="0"/>
                        </a:spcBef>
                        <a:spcAft>
                          <a:spcPts val="0"/>
                        </a:spcAft>
                      </a:pPr>
                      <a:r>
                        <a:rPr lang="en-US" sz="1600" kern="1200" dirty="0">
                          <a:effectLst/>
                        </a:rPr>
                        <a:t>No</a:t>
                      </a:r>
                      <a:endParaRPr lang="en-US" sz="1600" dirty="0">
                        <a:effectLst/>
                      </a:endParaRPr>
                    </a:p>
                    <a:p>
                      <a:pPr marL="0" marR="0" indent="0" algn="ctr" rtl="0" eaLnBrk="1" fontAlgn="auto" latinLnBrk="0" hangingPunct="1">
                        <a:spcBef>
                          <a:spcPts val="0"/>
                        </a:spcBef>
                        <a:spcAft>
                          <a:spcPts val="0"/>
                        </a:spcAft>
                      </a:pPr>
                      <a:r>
                        <a:rPr lang="en-US" sz="1600" strike="noStrike" kern="1200" dirty="0">
                          <a:effectLst/>
                        </a:rPr>
                        <a:t>CHP19: </a:t>
                      </a:r>
                      <a:r>
                        <a:rPr lang="en-US" sz="1600" kern="1200" baseline="0" dirty="0">
                          <a:effectLst/>
                        </a:rPr>
                        <a:t>19-6</a:t>
                      </a:r>
                      <a:endParaRPr lang="en-US" sz="1600" dirty="0">
                        <a:effectLst/>
                      </a:endParaRPr>
                    </a:p>
                  </a:txBody>
                  <a:tcPr marL="0" marR="0" marT="0" marB="0" anchor="ctr"/>
                </a:tc>
                <a:tc>
                  <a:txBody>
                    <a:bodyPr/>
                    <a:lstStyle/>
                    <a:p>
                      <a:pPr marL="0" algn="l" rtl="0" eaLnBrk="1" latinLnBrk="0" hangingPunct="1">
                        <a:spcBef>
                          <a:spcPts val="0"/>
                        </a:spcBef>
                        <a:spcAft>
                          <a:spcPts val="0"/>
                        </a:spcAft>
                      </a:pPr>
                      <a:r>
                        <a:rPr lang="en-US" sz="1600" kern="1200" dirty="0">
                          <a:effectLst/>
                        </a:rPr>
                        <a:t>No FIS</a:t>
                      </a:r>
                      <a:r>
                        <a:rPr lang="en-US" sz="1600" kern="1200" baseline="0" dirty="0">
                          <a:effectLst/>
                        </a:rPr>
                        <a:t> used or added in this processing operation</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N/A CHP 19</a:t>
                      </a:r>
                      <a:endParaRPr lang="en-US" sz="1600" dirty="0">
                        <a:effectLst/>
                      </a:endParaRPr>
                    </a:p>
                  </a:txBody>
                  <a:tcPr marL="0" marR="0" marT="0" marB="0" anchor="ctr"/>
                </a:tc>
                <a:extLst>
                  <a:ext uri="{0D108BD9-81ED-4DB2-BD59-A6C34878D82A}">
                    <a16:rowId xmlns:a16="http://schemas.microsoft.com/office/drawing/2014/main" val="860501296"/>
                  </a:ext>
                </a:extLst>
              </a:tr>
              <a:tr h="430608">
                <a:tc vMerge="1">
                  <a:txBody>
                    <a:bodyPr/>
                    <a:lstStyle/>
                    <a:p>
                      <a:endParaRPr lang="en-US"/>
                    </a:p>
                  </a:txBody>
                  <a:tcPr/>
                </a:tc>
                <a:tc>
                  <a:txBody>
                    <a:bodyPr/>
                    <a:lstStyle/>
                    <a:p>
                      <a:pPr marL="0" marR="0" algn="ctr" rtl="0" eaLnBrk="1" latinLnBrk="0" hangingPunct="1">
                        <a:lnSpc>
                          <a:spcPct val="115000"/>
                        </a:lnSpc>
                        <a:spcBef>
                          <a:spcPts val="0"/>
                        </a:spcBef>
                        <a:spcAft>
                          <a:spcPts val="0"/>
                        </a:spcAft>
                      </a:pPr>
                      <a:r>
                        <a:rPr lang="en-US" sz="1600" kern="1200" dirty="0">
                          <a:effectLst/>
                        </a:rPr>
                        <a:t> Metal Inclusion</a:t>
                      </a:r>
                      <a:endParaRPr lang="en-US" sz="1600" dirty="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1600" kern="1200" dirty="0">
                          <a:effectLst/>
                        </a:rPr>
                        <a:t>No</a:t>
                      </a:r>
                      <a:endParaRPr lang="en-US" sz="1600" dirty="0">
                        <a:effectLst/>
                      </a:endParaRPr>
                    </a:p>
                    <a:p>
                      <a:pPr marL="0" marR="0" indent="0" algn="ctr" rtl="0" eaLnBrk="1" fontAlgn="auto" latinLnBrk="0" hangingPunct="1">
                        <a:lnSpc>
                          <a:spcPct val="115000"/>
                        </a:lnSpc>
                        <a:spcBef>
                          <a:spcPts val="0"/>
                        </a:spcBef>
                        <a:spcAft>
                          <a:spcPts val="0"/>
                        </a:spcAft>
                      </a:pPr>
                      <a:r>
                        <a:rPr lang="en-US" sz="1600" strike="noStrike" kern="1200" dirty="0">
                          <a:effectLst/>
                        </a:rPr>
                        <a:t>CHP20:</a:t>
                      </a:r>
                      <a:r>
                        <a:rPr lang="en-US" sz="1600" kern="1200" baseline="0" dirty="0">
                          <a:effectLst/>
                        </a:rPr>
                        <a:t> 386</a:t>
                      </a:r>
                      <a:endParaRPr lang="en-US" sz="1600" dirty="0">
                        <a:effectLst/>
                      </a:endParaRPr>
                    </a:p>
                  </a:txBody>
                  <a:tcPr marL="0" marR="0" marT="0" marB="0" anchor="ctr"/>
                </a:tc>
                <a:tc>
                  <a:txBody>
                    <a:bodyPr/>
                    <a:lstStyle/>
                    <a:p>
                      <a:pPr marL="0" marR="0" algn="l" rtl="0" eaLnBrk="1" latinLnBrk="0" hangingPunct="1">
                        <a:lnSpc>
                          <a:spcPct val="115000"/>
                        </a:lnSpc>
                        <a:spcBef>
                          <a:spcPts val="0"/>
                        </a:spcBef>
                        <a:spcAft>
                          <a:spcPts val="0"/>
                        </a:spcAft>
                      </a:pPr>
                      <a:r>
                        <a:rPr lang="en-US" sz="1600" kern="1200" dirty="0">
                          <a:effectLst/>
                        </a:rPr>
                        <a:t>Not likely to occur at this step</a:t>
                      </a:r>
                      <a:endParaRPr lang="en-US" sz="1600" dirty="0">
                        <a:effectLst/>
                      </a:endParaRPr>
                    </a:p>
                  </a:txBody>
                  <a:tcPr marL="0" marR="0" marT="0" marB="0" anchor="ctr"/>
                </a:tc>
                <a:tc>
                  <a:txBody>
                    <a:bodyPr/>
                    <a:lstStyle/>
                    <a:p>
                      <a:pPr marL="0" marR="0" indent="0" algn="l" rtl="0" eaLnBrk="1" fontAlgn="auto" latinLnBrk="0" hangingPunct="1">
                        <a:lnSpc>
                          <a:spcPct val="115000"/>
                        </a:lnSpc>
                        <a:spcBef>
                          <a:spcPts val="0"/>
                        </a:spcBef>
                        <a:spcAft>
                          <a:spcPts val="0"/>
                        </a:spcAft>
                      </a:pPr>
                      <a:r>
                        <a:rPr lang="en-US" sz="1600" kern="1200" dirty="0">
                          <a:effectLst/>
                        </a:rPr>
                        <a:t>N/A </a:t>
                      </a:r>
                      <a:r>
                        <a:rPr lang="en-US" sz="1600" kern="1200" baseline="0" dirty="0">
                          <a:effectLst/>
                        </a:rPr>
                        <a:t>CHP 20</a:t>
                      </a:r>
                      <a:endParaRPr lang="en-US" sz="1600" dirty="0">
                        <a:effectLst/>
                      </a:endParaRPr>
                    </a:p>
                  </a:txBody>
                  <a:tcPr marL="0" marR="0" marT="0" marB="0" anchor="ctr"/>
                </a:tc>
                <a:extLst>
                  <a:ext uri="{0D108BD9-81ED-4DB2-BD59-A6C34878D82A}">
                    <a16:rowId xmlns:a16="http://schemas.microsoft.com/office/drawing/2014/main" val="3579489356"/>
                  </a:ext>
                </a:extLst>
              </a:tr>
            </a:tbl>
          </a:graphicData>
        </a:graphic>
      </p:graphicFrame>
      <p:sp>
        <p:nvSpPr>
          <p:cNvPr id="2" name="Slide Number Placeholder 1">
            <a:extLst>
              <a:ext uri="{FF2B5EF4-FFF2-40B4-BE49-F238E27FC236}">
                <a16:creationId xmlns:a16="http://schemas.microsoft.com/office/drawing/2014/main" id="{F5601D3F-862B-4F17-874B-FD2520D9212A}"/>
              </a:ext>
            </a:extLst>
          </p:cNvPr>
          <p:cNvSpPr>
            <a:spLocks noGrp="1"/>
          </p:cNvSpPr>
          <p:nvPr>
            <p:ph type="sldNum" sz="quarter" idx="12"/>
          </p:nvPr>
        </p:nvSpPr>
        <p:spPr>
          <a:xfrm>
            <a:off x="9251782" y="6485152"/>
            <a:ext cx="2844800" cy="288925"/>
          </a:xfrm>
        </p:spPr>
        <p:txBody>
          <a:bodyPr/>
          <a:lstStyle/>
          <a:p>
            <a:fld id="{6B23BA79-10B2-4180-9369-5FD8ADE4D297}" type="slidenum">
              <a:rPr lang="en-US" altLang="en-US" smtClean="0"/>
              <a:pPr/>
              <a:t>69</a:t>
            </a:fld>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1DD49C5-5A61-4890-9F7D-9CDD8AFAB4F6}"/>
              </a:ext>
            </a:extLst>
          </p:cNvPr>
          <p:cNvSpPr>
            <a:spLocks noGrp="1"/>
          </p:cNvSpPr>
          <p:nvPr>
            <p:ph type="title"/>
          </p:nvPr>
        </p:nvSpPr>
        <p:spPr>
          <a:xfrm>
            <a:off x="2895600" y="542925"/>
            <a:ext cx="8763000" cy="1143000"/>
          </a:xfrm>
        </p:spPr>
        <p:txBody>
          <a:bodyPr>
            <a:normAutofit fontScale="90000"/>
          </a:bodyPr>
          <a:lstStyle/>
          <a:p>
            <a:pPr algn="ctr" eaLnBrk="1" hangingPunct="1">
              <a:defRPr/>
            </a:pPr>
            <a:r>
              <a:rPr lang="en-US" altLang="en-US" sz="4400" dirty="0">
                <a:ea typeface="MS PGothic" panose="020B0600070205080204" pitchFamily="34" charset="-128"/>
              </a:rPr>
              <a:t>FDA Seafood HACCP Regulation</a:t>
            </a:r>
            <a:br>
              <a:rPr lang="en-US" altLang="en-US" sz="4400" dirty="0">
                <a:ea typeface="MS PGothic" panose="020B0600070205080204" pitchFamily="34" charset="-128"/>
              </a:rPr>
            </a:br>
            <a:r>
              <a:rPr lang="en-US" altLang="en-US" sz="3600" dirty="0">
                <a:ea typeface="MS PGothic" panose="020B0600070205080204" pitchFamily="34" charset="-128"/>
              </a:rPr>
              <a:t>21 CFR Part 123</a:t>
            </a:r>
            <a:endParaRPr lang="en-US" altLang="en-US" sz="4400" dirty="0">
              <a:ea typeface="MS PGothic" panose="020B0600070205080204" pitchFamily="34" charset="-128"/>
            </a:endParaRPr>
          </a:p>
        </p:txBody>
      </p:sp>
      <p:sp>
        <p:nvSpPr>
          <p:cNvPr id="22531" name="Rectangle 3">
            <a:extLst>
              <a:ext uri="{FF2B5EF4-FFF2-40B4-BE49-F238E27FC236}">
                <a16:creationId xmlns:a16="http://schemas.microsoft.com/office/drawing/2014/main" id="{0462ABB2-4FEA-175A-686F-0C87E328D4DA}"/>
              </a:ext>
            </a:extLst>
          </p:cNvPr>
          <p:cNvSpPr>
            <a:spLocks noGrp="1"/>
          </p:cNvSpPr>
          <p:nvPr>
            <p:ph idx="1"/>
          </p:nvPr>
        </p:nvSpPr>
        <p:spPr>
          <a:xfrm>
            <a:off x="1809750" y="1981200"/>
            <a:ext cx="9652000" cy="4876800"/>
          </a:xfrm>
        </p:spPr>
        <p:txBody>
          <a:bodyPr vert="horz" lIns="91440" tIns="45720" rIns="91440" bIns="45720" rtlCol="0" anchor="t">
            <a:normAutofit/>
          </a:bodyPr>
          <a:lstStyle/>
          <a:p>
            <a:pPr eaLnBrk="1" hangingPunct="1">
              <a:lnSpc>
                <a:spcPct val="80000"/>
              </a:lnSpc>
              <a:buFont typeface="Wingdings" panose="05000000000000000000" pitchFamily="2" charset="2"/>
              <a:buChar char="§"/>
            </a:pPr>
            <a:r>
              <a:rPr lang="en-US" altLang="en-US" sz="2800" b="0" dirty="0"/>
              <a:t>Any fish or fishery products processed or imported in violation of this regulation can be considered adulterated and subject to regulatory action</a:t>
            </a:r>
          </a:p>
          <a:p>
            <a:pPr marL="0" indent="0" eaLnBrk="1" hangingPunct="1">
              <a:lnSpc>
                <a:spcPct val="80000"/>
              </a:lnSpc>
              <a:buNone/>
            </a:pPr>
            <a:endParaRPr lang="en-US" altLang="en-US" sz="2000" b="0" dirty="0">
              <a:cs typeface="Calibri" panose="020F0502020204030204"/>
            </a:endParaRPr>
          </a:p>
          <a:p>
            <a:pPr>
              <a:lnSpc>
                <a:spcPct val="80000"/>
              </a:lnSpc>
              <a:buFont typeface="Wingdings" panose="05000000000000000000" pitchFamily="2" charset="2"/>
              <a:buChar char="§"/>
            </a:pPr>
            <a:r>
              <a:rPr lang="en-US" altLang="en-US" sz="2800" b="0" dirty="0"/>
              <a:t>A processor is any person engaged in commercial, custom or institutional processing of fish or fishery products either in the U.S. or in a foreign country</a:t>
            </a:r>
            <a:br>
              <a:rPr lang="en-US" altLang="en-US" dirty="0"/>
            </a:br>
            <a:endParaRPr lang="en-US" altLang="en-US" sz="2400" b="0">
              <a:cs typeface="Calibri"/>
            </a:endParaRPr>
          </a:p>
          <a:p>
            <a:pPr eaLnBrk="1" hangingPunct="1">
              <a:lnSpc>
                <a:spcPct val="80000"/>
              </a:lnSpc>
              <a:buFont typeface="Wingdings" panose="05000000000000000000" pitchFamily="2" charset="2"/>
              <a:buChar char="§"/>
            </a:pPr>
            <a:r>
              <a:rPr lang="en-US" altLang="en-US" sz="2800" b="0" dirty="0"/>
              <a:t>An importer is the U.S. owner/consignee or the U.S. agent/representative of the foreign owner/consignee at the time of the product </a:t>
            </a:r>
            <a:r>
              <a:rPr lang="en-US" altLang="ja-JP" sz="2800" b="0" dirty="0">
                <a:ea typeface="ＭＳ Ｐゴシック"/>
              </a:rPr>
              <a:t>entry into the United States.</a:t>
            </a:r>
            <a:endParaRPr lang="en-US" altLang="ja-JP" sz="2800" b="0" dirty="0">
              <a:ea typeface="ＭＳ Ｐゴシック"/>
              <a:cs typeface="Calibri"/>
            </a:endParaRPr>
          </a:p>
          <a:p>
            <a:pPr eaLnBrk="1" hangingPunct="1">
              <a:lnSpc>
                <a:spcPct val="80000"/>
              </a:lnSpc>
            </a:pPr>
            <a:endParaRPr lang="en-US" altLang="en-US" sz="2800" dirty="0"/>
          </a:p>
          <a:p>
            <a:pPr eaLnBrk="1" hangingPunct="1">
              <a:lnSpc>
                <a:spcPct val="80000"/>
              </a:lnSpc>
            </a:pPr>
            <a:endParaRPr lang="en-US" altLang="en-US" sz="2800" dirty="0"/>
          </a:p>
        </p:txBody>
      </p:sp>
      <p:sp>
        <p:nvSpPr>
          <p:cNvPr id="4" name="Slide Number Placeholder 3">
            <a:extLst>
              <a:ext uri="{FF2B5EF4-FFF2-40B4-BE49-F238E27FC236}">
                <a16:creationId xmlns:a16="http://schemas.microsoft.com/office/drawing/2014/main" id="{E1B62C44-B75E-4884-8AB4-AD3C4E817EDE}"/>
              </a:ext>
            </a:extLst>
          </p:cNvPr>
          <p:cNvSpPr>
            <a:spLocks noGrp="1"/>
          </p:cNvSpPr>
          <p:nvPr>
            <p:ph type="sldNum" sz="quarter" idx="12"/>
          </p:nvPr>
        </p:nvSpPr>
        <p:spPr>
          <a:xfrm>
            <a:off x="9067345" y="6433686"/>
            <a:ext cx="2844800" cy="288925"/>
          </a:xfrm>
        </p:spPr>
        <p:txBody>
          <a:bodyPr/>
          <a:lstStyle/>
          <a:p>
            <a:fld id="{2D4FA31A-ABA5-4667-BACC-3489C0083671}" type="slidenum">
              <a:rPr lang="en-US" altLang="en-US" smtClean="0"/>
              <a:pPr/>
              <a:t>7</a:t>
            </a:fld>
            <a:endParaRPr lang="en-US" altLang="en-US" dirty="0"/>
          </a:p>
        </p:txBody>
      </p:sp>
      <p:pic>
        <p:nvPicPr>
          <p:cNvPr id="22532" name="Picture 2" descr="Image result for fda flag usa">
            <a:extLst>
              <a:ext uri="{FF2B5EF4-FFF2-40B4-BE49-F238E27FC236}">
                <a16:creationId xmlns:a16="http://schemas.microsoft.com/office/drawing/2014/main" id="{55F53359-5C11-DA36-6565-9370C6349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190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 5">
            <a:extLst>
              <a:ext uri="{FF2B5EF4-FFF2-40B4-BE49-F238E27FC236}">
                <a16:creationId xmlns:a16="http://schemas.microsoft.com/office/drawing/2014/main" id="{2116759D-DDC6-A861-6EAA-54AB3B6DEB3E}"/>
              </a:ext>
            </a:extLst>
          </p:cNvPr>
          <p:cNvGrpSpPr>
            <a:grpSpLocks/>
          </p:cNvGrpSpPr>
          <p:nvPr/>
        </p:nvGrpSpPr>
        <p:grpSpPr bwMode="auto">
          <a:xfrm>
            <a:off x="9170505" y="6189336"/>
            <a:ext cx="2291245" cy="522972"/>
            <a:chOff x="8493345" y="4259784"/>
            <a:chExt cx="1527386" cy="487889"/>
          </a:xfrm>
        </p:grpSpPr>
        <p:sp>
          <p:nvSpPr>
            <p:cNvPr id="2" name="Rectangle: Rounded Corners 1">
              <a:extLst>
                <a:ext uri="{FF2B5EF4-FFF2-40B4-BE49-F238E27FC236}">
                  <a16:creationId xmlns:a16="http://schemas.microsoft.com/office/drawing/2014/main" id="{CA9A5811-6DF5-4474-AE34-10EC00A5C30B}"/>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9" name="TextBox 2">
              <a:extLst>
                <a:ext uri="{FF2B5EF4-FFF2-40B4-BE49-F238E27FC236}">
                  <a16:creationId xmlns:a16="http://schemas.microsoft.com/office/drawing/2014/main" id="{072F8BE6-20A5-150A-26B6-8675CF6BFD30}"/>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CHP12:185</a:t>
              </a:r>
              <a:endParaRPr lang="en-US" altLang="en-US" sz="2800" b="0" dirty="0">
                <a:solidFill>
                  <a:schemeClr val="bg1"/>
                </a:solidFill>
                <a:latin typeface="Arial" panose="020B0604020202020204" pitchFamily="34" charset="0"/>
              </a:endParaRPr>
            </a:p>
          </p:txBody>
        </p:sp>
      </p:grpSp>
      <p:sp>
        <p:nvSpPr>
          <p:cNvPr id="3" name="Rounded Rectangle 22">
            <a:extLst>
              <a:ext uri="{FF2B5EF4-FFF2-40B4-BE49-F238E27FC236}">
                <a16:creationId xmlns:a16="http://schemas.microsoft.com/office/drawing/2014/main" id="{7C63547C-F22C-F644-DEE9-D248EAD16B72}"/>
              </a:ext>
            </a:extLst>
          </p:cNvPr>
          <p:cNvSpPr/>
          <p:nvPr/>
        </p:nvSpPr>
        <p:spPr bwMode="auto">
          <a:xfrm>
            <a:off x="7943851" y="6189336"/>
            <a:ext cx="1226654"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AD1 - 1</a:t>
            </a:r>
          </a:p>
        </p:txBody>
      </p:sp>
      <p:pic>
        <p:nvPicPr>
          <p:cNvPr id="11" name="Picture 5">
            <a:extLst>
              <a:ext uri="{FF2B5EF4-FFF2-40B4-BE49-F238E27FC236}">
                <a16:creationId xmlns:a16="http://schemas.microsoft.com/office/drawing/2014/main" id="{25A704FE-ED2A-4221-9170-EA13A6E1D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690563"/>
            <a:ext cx="64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EBA1852-9458-4D9A-7FF6-311837C562DA}"/>
              </a:ext>
            </a:extLst>
          </p:cNvPr>
          <p:cNvSpPr>
            <a:spLocks noGrp="1"/>
          </p:cNvSpPr>
          <p:nvPr>
            <p:ph type="title"/>
          </p:nvPr>
        </p:nvSpPr>
        <p:spPr>
          <a:xfrm>
            <a:off x="939800" y="490538"/>
            <a:ext cx="2971800" cy="3048000"/>
          </a:xfrm>
        </p:spPr>
        <p:txBody>
          <a:bodyPr/>
          <a:lstStyle/>
          <a:p>
            <a:pPr algn="ctr" eaLnBrk="1" hangingPunct="1"/>
            <a:r>
              <a:rPr lang="en-US" altLang="en-US" sz="3100" dirty="0">
                <a:ea typeface="MS PGothic" panose="020B0600070205080204" pitchFamily="34" charset="-128"/>
              </a:rPr>
              <a:t>Completed Hazard Analysis Worksheet </a:t>
            </a:r>
            <a:br>
              <a:rPr lang="en-US" altLang="en-US" sz="3100" dirty="0">
                <a:ea typeface="MS PGothic" panose="020B0600070205080204" pitchFamily="34" charset="-128"/>
              </a:rPr>
            </a:br>
            <a:br>
              <a:rPr lang="en-US" altLang="en-US" sz="3100" dirty="0">
                <a:ea typeface="MS PGothic" panose="020B0600070205080204" pitchFamily="34" charset="-128"/>
              </a:rPr>
            </a:br>
            <a:r>
              <a:rPr lang="en-US" altLang="en-US" sz="3100" dirty="0">
                <a:ea typeface="MS PGothic" panose="020B0600070205080204" pitchFamily="34" charset="-128"/>
              </a:rPr>
              <a:t>Page 1</a:t>
            </a:r>
            <a:br>
              <a:rPr lang="en-US" altLang="en-US" sz="3100" dirty="0">
                <a:ea typeface="MS PGothic" panose="020B0600070205080204" pitchFamily="34" charset="-128"/>
              </a:rPr>
            </a:br>
            <a:endParaRPr lang="en-US" altLang="en-US" sz="31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956D6369-B1B8-4265-88BE-77CA885F4F7F}"/>
              </a:ext>
            </a:extLst>
          </p:cNvPr>
          <p:cNvSpPr>
            <a:spLocks noGrp="1"/>
          </p:cNvSpPr>
          <p:nvPr>
            <p:ph type="sldNum" sz="quarter" idx="12"/>
          </p:nvPr>
        </p:nvSpPr>
        <p:spPr/>
        <p:txBody>
          <a:bodyPr/>
          <a:lstStyle/>
          <a:p>
            <a:fld id="{2D4FA31A-ABA5-4667-BACC-3489C0083671}" type="slidenum">
              <a:rPr lang="en-US" altLang="en-US" smtClean="0"/>
              <a:pPr/>
              <a:t>70</a:t>
            </a:fld>
            <a:endParaRPr lang="en-US" altLang="en-US" dirty="0"/>
          </a:p>
        </p:txBody>
      </p:sp>
      <p:grpSp>
        <p:nvGrpSpPr>
          <p:cNvPr id="109571" name="Group 3">
            <a:extLst>
              <a:ext uri="{FF2B5EF4-FFF2-40B4-BE49-F238E27FC236}">
                <a16:creationId xmlns:a16="http://schemas.microsoft.com/office/drawing/2014/main" id="{12EE630A-1FD0-038D-D5F3-9E236470F23A}"/>
              </a:ext>
            </a:extLst>
          </p:cNvPr>
          <p:cNvGrpSpPr>
            <a:grpSpLocks/>
          </p:cNvGrpSpPr>
          <p:nvPr/>
        </p:nvGrpSpPr>
        <p:grpSpPr bwMode="auto">
          <a:xfrm>
            <a:off x="10896600" y="2228850"/>
            <a:ext cx="995363" cy="609600"/>
            <a:chOff x="10471726" y="2057400"/>
            <a:chExt cx="995217" cy="609600"/>
          </a:xfrm>
        </p:grpSpPr>
        <p:sp>
          <p:nvSpPr>
            <p:cNvPr id="109580" name="Left Arrow 8">
              <a:extLst>
                <a:ext uri="{FF2B5EF4-FFF2-40B4-BE49-F238E27FC236}">
                  <a16:creationId xmlns:a16="http://schemas.microsoft.com/office/drawing/2014/main" id="{B6AAECF0-E649-E2DE-1D48-234B9BEF2689}"/>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9581" name="TextBox 2">
              <a:extLst>
                <a:ext uri="{FF2B5EF4-FFF2-40B4-BE49-F238E27FC236}">
                  <a16:creationId xmlns:a16="http://schemas.microsoft.com/office/drawing/2014/main" id="{332BC3BB-9F15-FC5C-FC07-9DC68D1433CA}"/>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grpSp>
        <p:nvGrpSpPr>
          <p:cNvPr id="109572" name="Group 10">
            <a:extLst>
              <a:ext uri="{FF2B5EF4-FFF2-40B4-BE49-F238E27FC236}">
                <a16:creationId xmlns:a16="http://schemas.microsoft.com/office/drawing/2014/main" id="{33B1E228-9217-4480-2CC8-F1F42C1B2744}"/>
              </a:ext>
            </a:extLst>
          </p:cNvPr>
          <p:cNvGrpSpPr>
            <a:grpSpLocks/>
          </p:cNvGrpSpPr>
          <p:nvPr/>
        </p:nvGrpSpPr>
        <p:grpSpPr bwMode="auto">
          <a:xfrm>
            <a:off x="10914063" y="4324350"/>
            <a:ext cx="995362" cy="609600"/>
            <a:chOff x="10471726" y="2057400"/>
            <a:chExt cx="995217" cy="609600"/>
          </a:xfrm>
        </p:grpSpPr>
        <p:sp>
          <p:nvSpPr>
            <p:cNvPr id="109578" name="Left Arrow 8">
              <a:extLst>
                <a:ext uri="{FF2B5EF4-FFF2-40B4-BE49-F238E27FC236}">
                  <a16:creationId xmlns:a16="http://schemas.microsoft.com/office/drawing/2014/main" id="{377A370F-3BC7-DF56-BC55-FCC2AEC7A169}"/>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09579" name="TextBox 12">
              <a:extLst>
                <a:ext uri="{FF2B5EF4-FFF2-40B4-BE49-F238E27FC236}">
                  <a16:creationId xmlns:a16="http://schemas.microsoft.com/office/drawing/2014/main" id="{09E7BE19-9335-E8BF-DD21-22E991EAC2CF}"/>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grpSp>
        <p:nvGrpSpPr>
          <p:cNvPr id="109573" name="Group 1">
            <a:extLst>
              <a:ext uri="{FF2B5EF4-FFF2-40B4-BE49-F238E27FC236}">
                <a16:creationId xmlns:a16="http://schemas.microsoft.com/office/drawing/2014/main" id="{749ACA70-1DA2-B7DF-F87D-51E29B663DE0}"/>
              </a:ext>
            </a:extLst>
          </p:cNvPr>
          <p:cNvGrpSpPr>
            <a:grpSpLocks/>
          </p:cNvGrpSpPr>
          <p:nvPr/>
        </p:nvGrpSpPr>
        <p:grpSpPr bwMode="auto">
          <a:xfrm>
            <a:off x="1089025" y="3124200"/>
            <a:ext cx="2836863" cy="1395413"/>
            <a:chOff x="1165595" y="3981161"/>
            <a:chExt cx="2836121" cy="1395523"/>
          </a:xfrm>
        </p:grpSpPr>
        <p:sp>
          <p:nvSpPr>
            <p:cNvPr id="15" name="Rectangle: Rounded Corners 14">
              <a:extLst>
                <a:ext uri="{FF2B5EF4-FFF2-40B4-BE49-F238E27FC236}">
                  <a16:creationId xmlns:a16="http://schemas.microsoft.com/office/drawing/2014/main" id="{7899D81E-F454-4CBB-ABEE-141DF21E8A14}"/>
                </a:ext>
              </a:extLst>
            </p:cNvPr>
            <p:cNvSpPr/>
            <p:nvPr/>
          </p:nvSpPr>
          <p:spPr bwMode="auto">
            <a:xfrm>
              <a:off x="1311607" y="3981161"/>
              <a:ext cx="2544097" cy="13955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9577" name="TextBox 2">
              <a:extLst>
                <a:ext uri="{FF2B5EF4-FFF2-40B4-BE49-F238E27FC236}">
                  <a16:creationId xmlns:a16="http://schemas.microsoft.com/office/drawing/2014/main" id="{85549F0F-EB17-304E-E7F1-6C774DE4F535}"/>
                </a:ext>
              </a:extLst>
            </p:cNvPr>
            <p:cNvSpPr txBox="1">
              <a:spLocks noChangeArrowheads="1"/>
            </p:cNvSpPr>
            <p:nvPr/>
          </p:nvSpPr>
          <p:spPr bwMode="auto">
            <a:xfrm>
              <a:off x="1165595" y="4047980"/>
              <a:ext cx="283612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panose="020B0604020202020204" pitchFamily="34" charset="0"/>
                </a:rPr>
                <a:t>Completed </a:t>
              </a:r>
              <a:br>
                <a:rPr lang="en-US" altLang="en-US" sz="2400" b="0" dirty="0">
                  <a:solidFill>
                    <a:schemeClr val="bg1"/>
                  </a:solidFill>
                  <a:latin typeface="Arial" panose="020B0604020202020204" pitchFamily="34" charset="0"/>
                </a:rPr>
              </a:br>
              <a:r>
                <a:rPr lang="en-US" altLang="en-US" sz="2400" b="0" dirty="0">
                  <a:solidFill>
                    <a:schemeClr val="bg1"/>
                  </a:solidFill>
                  <a:latin typeface="Arial" panose="020B0604020202020204" pitchFamily="34" charset="0"/>
                </a:rPr>
                <a:t>Hazard Analysis</a:t>
              </a:r>
              <a:br>
                <a:rPr lang="en-US" altLang="en-US" sz="2400" b="0" dirty="0">
                  <a:solidFill>
                    <a:schemeClr val="bg1"/>
                  </a:solidFill>
                  <a:latin typeface="Arial" panose="020B0604020202020204" pitchFamily="34" charset="0"/>
                </a:rPr>
              </a:br>
              <a:r>
                <a:rPr lang="en-US" altLang="en-US" sz="2800" b="0" dirty="0">
                  <a:solidFill>
                    <a:schemeClr val="bg1"/>
                  </a:solidFill>
                  <a:latin typeface="Arial" panose="020B0604020202020204" pitchFamily="34" charset="0"/>
                </a:rPr>
                <a:t>105 - 107</a:t>
              </a:r>
            </a:p>
          </p:txBody>
        </p:sp>
      </p:grpSp>
      <p:sp>
        <p:nvSpPr>
          <p:cNvPr id="109574" name="object 7">
            <a:extLst>
              <a:ext uri="{FF2B5EF4-FFF2-40B4-BE49-F238E27FC236}">
                <a16:creationId xmlns:a16="http://schemas.microsoft.com/office/drawing/2014/main" id="{EF641CD9-397D-18A4-D1D5-1B8E86A50C88}"/>
              </a:ext>
            </a:extLst>
          </p:cNvPr>
          <p:cNvSpPr txBox="1">
            <a:spLocks noChangeArrowheads="1"/>
          </p:cNvSpPr>
          <p:nvPr/>
        </p:nvSpPr>
        <p:spPr bwMode="auto">
          <a:xfrm>
            <a:off x="939800" y="5133975"/>
            <a:ext cx="3505200"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8735" rIns="0" bIns="0">
            <a:spAutoFit/>
          </a:bodyPr>
          <a:lstStyle>
            <a:lvl1pPr marL="260350" indent="-168275">
              <a:spcBef>
                <a:spcPct val="20000"/>
              </a:spcBef>
              <a:buFont typeface="Arial" panose="020B0604020202020204" pitchFamily="34" charset="0"/>
              <a:buChar char="•"/>
              <a:tabLst>
                <a:tab pos="1208088" algn="l"/>
              </a:tabLst>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208088" algn="l"/>
              </a:tabLst>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208088" algn="l"/>
              </a:tabLst>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9pPr>
          </a:lstStyle>
          <a:p>
            <a:pPr>
              <a:spcBef>
                <a:spcPts val="300"/>
              </a:spcBef>
              <a:buFontTx/>
              <a:buNone/>
            </a:pPr>
            <a:r>
              <a:rPr lang="en-US" altLang="en-US" sz="2400" dirty="0">
                <a:solidFill>
                  <a:srgbClr val="172C4A"/>
                </a:solidFill>
                <a:latin typeface="Arial" panose="020B0604020202020204" pitchFamily="34" charset="0"/>
                <a:cs typeface="Arial" panose="020B0604020202020204" pitchFamily="34" charset="0"/>
              </a:rPr>
              <a:t>NOTE:	Every ‘Yes’ in  column 3 requires a  response in column 6</a:t>
            </a:r>
            <a:endParaRPr lang="en-US" altLang="en-US" sz="2400" b="0" dirty="0">
              <a:latin typeface="Arial" panose="020B0604020202020204" pitchFamily="34" charset="0"/>
              <a:cs typeface="Arial" panose="020B0604020202020204" pitchFamily="34" charset="0"/>
            </a:endParaRPr>
          </a:p>
        </p:txBody>
      </p:sp>
      <p:pic>
        <p:nvPicPr>
          <p:cNvPr id="109575" name="Picture 1">
            <a:extLst>
              <a:ext uri="{FF2B5EF4-FFF2-40B4-BE49-F238E27FC236}">
                <a16:creationId xmlns:a16="http://schemas.microsoft.com/office/drawing/2014/main" id="{1F9CB872-C41E-5F98-2537-201E9C9DA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85725"/>
            <a:ext cx="63150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5545501-5EC9-4979-A8D2-763CB80E5D87}"/>
              </a:ext>
            </a:extLst>
          </p:cNvPr>
          <p:cNvSpPr>
            <a:spLocks noGrp="1"/>
          </p:cNvSpPr>
          <p:nvPr>
            <p:ph type="title"/>
          </p:nvPr>
        </p:nvSpPr>
        <p:spPr>
          <a:xfrm>
            <a:off x="1168400" y="457200"/>
            <a:ext cx="2971800" cy="3048000"/>
          </a:xfrm>
        </p:spPr>
        <p:txBody>
          <a:bodyPr>
            <a:normAutofit fontScale="90000"/>
          </a:bodyPr>
          <a:lstStyle/>
          <a:p>
            <a:pPr algn="ctr" eaLnBrk="1" hangingPunct="1">
              <a:defRPr/>
            </a:pPr>
            <a:r>
              <a:rPr lang="en-US" altLang="en-US" sz="3100" dirty="0">
                <a:ea typeface="MS PGothic" panose="020B0600070205080204" pitchFamily="34" charset="-128"/>
              </a:rPr>
              <a:t>Completed Hazard Analysis Worksheet </a:t>
            </a:r>
            <a:br>
              <a:rPr lang="en-US" altLang="en-US" sz="3100" dirty="0">
                <a:ea typeface="MS PGothic" panose="020B0600070205080204" pitchFamily="34" charset="-128"/>
              </a:rPr>
            </a:br>
            <a:br>
              <a:rPr lang="en-US" altLang="en-US" sz="3100" dirty="0">
                <a:ea typeface="MS PGothic" panose="020B0600070205080204" pitchFamily="34" charset="-128"/>
              </a:rPr>
            </a:br>
            <a:r>
              <a:rPr lang="en-US" altLang="en-US" sz="3100" dirty="0">
                <a:ea typeface="MS PGothic" panose="020B0600070205080204" pitchFamily="34" charset="-128"/>
              </a:rPr>
              <a:t>Page 2</a:t>
            </a:r>
            <a:br>
              <a:rPr lang="en-US" altLang="en-US" sz="3100" dirty="0">
                <a:ea typeface="MS PGothic" panose="020B0600070205080204" pitchFamily="34" charset="-128"/>
              </a:rPr>
            </a:br>
            <a:br>
              <a:rPr lang="en-US" altLang="en-US" sz="3100" dirty="0">
                <a:ea typeface="MS PGothic" panose="020B0600070205080204" pitchFamily="34" charset="-128"/>
              </a:rPr>
            </a:br>
            <a:endParaRPr lang="en-US" altLang="en-US" sz="31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B1CDEA0F-601B-4D80-9FF1-B8CD36D2134E}"/>
              </a:ext>
            </a:extLst>
          </p:cNvPr>
          <p:cNvSpPr>
            <a:spLocks noGrp="1"/>
          </p:cNvSpPr>
          <p:nvPr>
            <p:ph type="sldNum" sz="quarter" idx="12"/>
          </p:nvPr>
        </p:nvSpPr>
        <p:spPr/>
        <p:txBody>
          <a:bodyPr/>
          <a:lstStyle/>
          <a:p>
            <a:fld id="{2D4FA31A-ABA5-4667-BACC-3489C0083671}" type="slidenum">
              <a:rPr lang="en-US" altLang="en-US" smtClean="0"/>
              <a:pPr/>
              <a:t>71</a:t>
            </a:fld>
            <a:endParaRPr lang="en-US" altLang="en-US" dirty="0"/>
          </a:p>
        </p:txBody>
      </p:sp>
      <p:grpSp>
        <p:nvGrpSpPr>
          <p:cNvPr id="111619" name="Group 10">
            <a:extLst>
              <a:ext uri="{FF2B5EF4-FFF2-40B4-BE49-F238E27FC236}">
                <a16:creationId xmlns:a16="http://schemas.microsoft.com/office/drawing/2014/main" id="{A08D36B1-16D4-23AD-ECE7-7DC6F0311A2A}"/>
              </a:ext>
            </a:extLst>
          </p:cNvPr>
          <p:cNvGrpSpPr>
            <a:grpSpLocks/>
          </p:cNvGrpSpPr>
          <p:nvPr/>
        </p:nvGrpSpPr>
        <p:grpSpPr bwMode="auto">
          <a:xfrm>
            <a:off x="1295400" y="2895600"/>
            <a:ext cx="2836863" cy="1395413"/>
            <a:chOff x="1165595" y="3981161"/>
            <a:chExt cx="2836121" cy="1395523"/>
          </a:xfrm>
        </p:grpSpPr>
        <p:sp>
          <p:nvSpPr>
            <p:cNvPr id="12" name="Rectangle: Rounded Corners 11">
              <a:extLst>
                <a:ext uri="{FF2B5EF4-FFF2-40B4-BE49-F238E27FC236}">
                  <a16:creationId xmlns:a16="http://schemas.microsoft.com/office/drawing/2014/main" id="{D8437595-6580-4205-B6BB-F894DF955E95}"/>
                </a:ext>
              </a:extLst>
            </p:cNvPr>
            <p:cNvSpPr/>
            <p:nvPr/>
          </p:nvSpPr>
          <p:spPr bwMode="auto">
            <a:xfrm>
              <a:off x="1311607" y="3981161"/>
              <a:ext cx="2544097" cy="13955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1629" name="TextBox 2">
              <a:extLst>
                <a:ext uri="{FF2B5EF4-FFF2-40B4-BE49-F238E27FC236}">
                  <a16:creationId xmlns:a16="http://schemas.microsoft.com/office/drawing/2014/main" id="{0AF2B995-F4B9-94AC-BEC5-8C50A2F25CF6}"/>
                </a:ext>
              </a:extLst>
            </p:cNvPr>
            <p:cNvSpPr txBox="1">
              <a:spLocks noChangeArrowheads="1"/>
            </p:cNvSpPr>
            <p:nvPr/>
          </p:nvSpPr>
          <p:spPr bwMode="auto">
            <a:xfrm>
              <a:off x="1165595" y="4047980"/>
              <a:ext cx="283612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400" b="0" dirty="0">
                  <a:solidFill>
                    <a:schemeClr val="bg1"/>
                  </a:solidFill>
                  <a:latin typeface="Arial" panose="020B0604020202020204" pitchFamily="34" charset="0"/>
                </a:rPr>
                <a:t>Completed </a:t>
              </a:r>
              <a:br>
                <a:rPr lang="en-US" altLang="en-US" sz="2400" b="0" dirty="0">
                  <a:solidFill>
                    <a:schemeClr val="bg1"/>
                  </a:solidFill>
                  <a:latin typeface="Arial" panose="020B0604020202020204" pitchFamily="34" charset="0"/>
                </a:rPr>
              </a:br>
              <a:r>
                <a:rPr lang="en-US" altLang="en-US" sz="2400" b="0" dirty="0">
                  <a:solidFill>
                    <a:schemeClr val="bg1"/>
                  </a:solidFill>
                  <a:latin typeface="Arial" panose="020B0604020202020204" pitchFamily="34" charset="0"/>
                </a:rPr>
                <a:t>Hazard Analysis</a:t>
              </a:r>
              <a:br>
                <a:rPr lang="en-US" altLang="en-US" sz="2400" b="0" dirty="0">
                  <a:solidFill>
                    <a:schemeClr val="bg1"/>
                  </a:solidFill>
                  <a:latin typeface="Arial" panose="020B0604020202020204" pitchFamily="34" charset="0"/>
                </a:rPr>
              </a:br>
              <a:r>
                <a:rPr lang="en-US" altLang="en-US" sz="2800" b="0" dirty="0">
                  <a:solidFill>
                    <a:schemeClr val="bg1"/>
                  </a:solidFill>
                  <a:latin typeface="Arial" panose="020B0604020202020204" pitchFamily="34" charset="0"/>
                </a:rPr>
                <a:t>105 - 107</a:t>
              </a:r>
            </a:p>
          </p:txBody>
        </p:sp>
      </p:grpSp>
      <p:sp>
        <p:nvSpPr>
          <p:cNvPr id="111620" name="object 7">
            <a:extLst>
              <a:ext uri="{FF2B5EF4-FFF2-40B4-BE49-F238E27FC236}">
                <a16:creationId xmlns:a16="http://schemas.microsoft.com/office/drawing/2014/main" id="{7760B889-597E-DD51-B0A4-76EA9DC3A818}"/>
              </a:ext>
            </a:extLst>
          </p:cNvPr>
          <p:cNvSpPr txBox="1">
            <a:spLocks noChangeArrowheads="1"/>
          </p:cNvSpPr>
          <p:nvPr/>
        </p:nvSpPr>
        <p:spPr bwMode="auto">
          <a:xfrm>
            <a:off x="960438" y="4848225"/>
            <a:ext cx="3505200"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8735" rIns="0" bIns="0">
            <a:spAutoFit/>
          </a:bodyPr>
          <a:lstStyle>
            <a:lvl1pPr marL="260350" indent="-168275">
              <a:spcBef>
                <a:spcPct val="20000"/>
              </a:spcBef>
              <a:buFont typeface="Arial" panose="020B0604020202020204" pitchFamily="34" charset="0"/>
              <a:buChar char="•"/>
              <a:tabLst>
                <a:tab pos="1208088" algn="l"/>
              </a:tabLst>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208088" algn="l"/>
              </a:tabLst>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208088" algn="l"/>
              </a:tabLst>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208088" algn="l"/>
              </a:tabLst>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208088" algn="l"/>
              </a:tabLst>
              <a:defRPr sz="2000" b="1">
                <a:solidFill>
                  <a:schemeClr val="tx1"/>
                </a:solidFill>
                <a:latin typeface="Calibri" panose="020F0502020204030204" pitchFamily="34" charset="0"/>
              </a:defRPr>
            </a:lvl9pPr>
          </a:lstStyle>
          <a:p>
            <a:pPr>
              <a:spcBef>
                <a:spcPts val="300"/>
              </a:spcBef>
              <a:buFontTx/>
              <a:buNone/>
            </a:pPr>
            <a:r>
              <a:rPr lang="en-US" altLang="en-US" sz="2400" dirty="0">
                <a:solidFill>
                  <a:srgbClr val="172C4A"/>
                </a:solidFill>
                <a:latin typeface="Arial" panose="020B0604020202020204" pitchFamily="34" charset="0"/>
                <a:cs typeface="Arial" panose="020B0604020202020204" pitchFamily="34" charset="0"/>
              </a:rPr>
              <a:t>NOTE:	Every ‘Yes’ in  column 3 requires a  response in column 6</a:t>
            </a:r>
            <a:endParaRPr lang="en-US" altLang="en-US" sz="2400" b="0" dirty="0">
              <a:latin typeface="Arial" panose="020B0604020202020204" pitchFamily="34" charset="0"/>
              <a:cs typeface="Arial" panose="020B0604020202020204" pitchFamily="34" charset="0"/>
            </a:endParaRPr>
          </a:p>
        </p:txBody>
      </p:sp>
      <p:grpSp>
        <p:nvGrpSpPr>
          <p:cNvPr id="111621" name="Group 3">
            <a:extLst>
              <a:ext uri="{FF2B5EF4-FFF2-40B4-BE49-F238E27FC236}">
                <a16:creationId xmlns:a16="http://schemas.microsoft.com/office/drawing/2014/main" id="{B9C09192-E9AF-7555-71A9-63CE27AA0758}"/>
              </a:ext>
            </a:extLst>
          </p:cNvPr>
          <p:cNvGrpSpPr>
            <a:grpSpLocks/>
          </p:cNvGrpSpPr>
          <p:nvPr/>
        </p:nvGrpSpPr>
        <p:grpSpPr bwMode="auto">
          <a:xfrm>
            <a:off x="10931525" y="3348038"/>
            <a:ext cx="995363" cy="609600"/>
            <a:chOff x="10471726" y="2057400"/>
            <a:chExt cx="995217" cy="609600"/>
          </a:xfrm>
        </p:grpSpPr>
        <p:sp>
          <p:nvSpPr>
            <p:cNvPr id="111626" name="Left Arrow 8">
              <a:extLst>
                <a:ext uri="{FF2B5EF4-FFF2-40B4-BE49-F238E27FC236}">
                  <a16:creationId xmlns:a16="http://schemas.microsoft.com/office/drawing/2014/main" id="{272758ED-FE00-681A-24EB-B77E42F17938}"/>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11627" name="TextBox 2">
              <a:extLst>
                <a:ext uri="{FF2B5EF4-FFF2-40B4-BE49-F238E27FC236}">
                  <a16:creationId xmlns:a16="http://schemas.microsoft.com/office/drawing/2014/main" id="{FAD5EC3D-813C-D1BD-5A97-288FA76CB24A}"/>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grpSp>
        <p:nvGrpSpPr>
          <p:cNvPr id="111622" name="Group 10">
            <a:extLst>
              <a:ext uri="{FF2B5EF4-FFF2-40B4-BE49-F238E27FC236}">
                <a16:creationId xmlns:a16="http://schemas.microsoft.com/office/drawing/2014/main" id="{CBC3E24C-579A-CB5C-6465-44059161C15B}"/>
              </a:ext>
            </a:extLst>
          </p:cNvPr>
          <p:cNvGrpSpPr>
            <a:grpSpLocks/>
          </p:cNvGrpSpPr>
          <p:nvPr/>
        </p:nvGrpSpPr>
        <p:grpSpPr bwMode="auto">
          <a:xfrm>
            <a:off x="10937875" y="4322763"/>
            <a:ext cx="995363" cy="609600"/>
            <a:chOff x="10471726" y="2057400"/>
            <a:chExt cx="995217" cy="609600"/>
          </a:xfrm>
        </p:grpSpPr>
        <p:sp>
          <p:nvSpPr>
            <p:cNvPr id="111624" name="Left Arrow 8">
              <a:extLst>
                <a:ext uri="{FF2B5EF4-FFF2-40B4-BE49-F238E27FC236}">
                  <a16:creationId xmlns:a16="http://schemas.microsoft.com/office/drawing/2014/main" id="{047E1128-CC8E-D020-E717-15CDF2D48A42}"/>
                </a:ext>
              </a:extLst>
            </p:cNvPr>
            <p:cNvSpPr>
              <a:spLocks noChangeArrowheads="1"/>
            </p:cNvSpPr>
            <p:nvPr/>
          </p:nvSpPr>
          <p:spPr bwMode="auto">
            <a:xfrm>
              <a:off x="10471726" y="2057400"/>
              <a:ext cx="958273" cy="609600"/>
            </a:xfrm>
            <a:prstGeom prst="leftArrow">
              <a:avLst>
                <a:gd name="adj1" fmla="val 50000"/>
                <a:gd name="adj2" fmla="val 4999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endParaRPr lang="en-US" altLang="en-US" sz="1800" b="0" dirty="0">
                <a:latin typeface="Arial" panose="020B0604020202020204" pitchFamily="34" charset="0"/>
              </a:endParaRPr>
            </a:p>
          </p:txBody>
        </p:sp>
        <p:sp>
          <p:nvSpPr>
            <p:cNvPr id="111625" name="TextBox 12">
              <a:extLst>
                <a:ext uri="{FF2B5EF4-FFF2-40B4-BE49-F238E27FC236}">
                  <a16:creationId xmlns:a16="http://schemas.microsoft.com/office/drawing/2014/main" id="{42EF7161-2B1B-5F74-22C2-AE54CF57AD5A}"/>
                </a:ext>
              </a:extLst>
            </p:cNvPr>
            <p:cNvSpPr txBox="1">
              <a:spLocks noChangeArrowheads="1"/>
            </p:cNvSpPr>
            <p:nvPr/>
          </p:nvSpPr>
          <p:spPr bwMode="auto">
            <a:xfrm>
              <a:off x="10744200" y="2177534"/>
              <a:ext cx="72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Arial" panose="020B0604020202020204" pitchFamily="34" charset="0"/>
                </a:rPr>
                <a:t>CCP</a:t>
              </a:r>
            </a:p>
          </p:txBody>
        </p:sp>
      </p:grpSp>
      <p:pic>
        <p:nvPicPr>
          <p:cNvPr id="111623" name="Picture 1">
            <a:extLst>
              <a:ext uri="{FF2B5EF4-FFF2-40B4-BE49-F238E27FC236}">
                <a16:creationId xmlns:a16="http://schemas.microsoft.com/office/drawing/2014/main" id="{3C5E9026-FBA1-BDBD-AC66-36E8D10FF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66675"/>
            <a:ext cx="61849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5F488EF-77BA-8016-4508-5C2C1B9E5899}"/>
              </a:ext>
            </a:extLst>
          </p:cNvPr>
          <p:cNvSpPr>
            <a:spLocks noGrp="1"/>
          </p:cNvSpPr>
          <p:nvPr>
            <p:ph type="title"/>
          </p:nvPr>
        </p:nvSpPr>
        <p:spPr>
          <a:xfrm>
            <a:off x="728663" y="304800"/>
            <a:ext cx="11039475" cy="1143000"/>
          </a:xfrm>
        </p:spPr>
        <p:txBody>
          <a:bodyPr/>
          <a:lstStyle/>
          <a:p>
            <a:pPr algn="ctr" eaLnBrk="1" hangingPunct="1"/>
            <a:r>
              <a:rPr lang="en-US" altLang="en-US" sz="4400" dirty="0">
                <a:ea typeface="MS PGothic" panose="020B0600070205080204" pitchFamily="34" charset="-128"/>
              </a:rPr>
              <a:t>Conclusions from the Hazard Analysis</a:t>
            </a:r>
          </a:p>
        </p:txBody>
      </p:sp>
      <p:sp>
        <p:nvSpPr>
          <p:cNvPr id="113667" name="Rectangle 3">
            <a:extLst>
              <a:ext uri="{FF2B5EF4-FFF2-40B4-BE49-F238E27FC236}">
                <a16:creationId xmlns:a16="http://schemas.microsoft.com/office/drawing/2014/main" id="{C845701F-0141-1F65-918D-068EFFEE5969}"/>
              </a:ext>
            </a:extLst>
          </p:cNvPr>
          <p:cNvSpPr>
            <a:spLocks noGrp="1"/>
          </p:cNvSpPr>
          <p:nvPr>
            <p:ph idx="1"/>
          </p:nvPr>
        </p:nvSpPr>
        <p:spPr>
          <a:xfrm>
            <a:off x="1981200" y="1600200"/>
            <a:ext cx="8534400" cy="4648200"/>
          </a:xfrm>
        </p:spPr>
        <p:txBody>
          <a:bodyPr/>
          <a:lstStyle/>
          <a:p>
            <a:pPr eaLnBrk="1" hangingPunct="1">
              <a:lnSpc>
                <a:spcPct val="90000"/>
              </a:lnSpc>
              <a:buFont typeface="Wingdings" panose="05000000000000000000" pitchFamily="2" charset="2"/>
              <a:buChar char="§"/>
            </a:pPr>
            <a:r>
              <a:rPr lang="en-US" altLang="en-US" b="0" dirty="0">
                <a:ea typeface="MS PGothic" panose="020B0600070205080204" pitchFamily="34" charset="-128"/>
              </a:rPr>
              <a:t>Histamine is a significant food safety hazard and there are three CCPs for this hazard: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1. Receive fresh fish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2. Refrigerated storage, and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3. Finished product refrigerated storage</a:t>
            </a:r>
            <a:br>
              <a:rPr lang="en-US" altLang="en-US" b="0" dirty="0">
                <a:ea typeface="MS PGothic" panose="020B0600070205080204" pitchFamily="34" charset="-128"/>
              </a:rPr>
            </a:br>
            <a:endParaRPr lang="en-US" altLang="en-US" b="0" dirty="0">
              <a:ea typeface="MS PGothic" panose="020B0600070205080204" pitchFamily="34" charset="-128"/>
            </a:endParaRPr>
          </a:p>
          <a:p>
            <a:pPr eaLnBrk="1" hangingPunct="1">
              <a:lnSpc>
                <a:spcPct val="90000"/>
              </a:lnSpc>
              <a:buFont typeface="Wingdings" panose="05000000000000000000" pitchFamily="2" charset="2"/>
              <a:buChar char="§"/>
            </a:pPr>
            <a:r>
              <a:rPr lang="en-US" altLang="en-US" b="0" dirty="0">
                <a:ea typeface="MS PGothic" panose="020B0600070205080204" pitchFamily="34" charset="-128"/>
              </a:rPr>
              <a:t>Food allergens is a significant food safety hazard and there is one CCP for this hazard: </a:t>
            </a:r>
          </a:p>
          <a:p>
            <a:pPr eaLnBrk="1" hangingPunct="1">
              <a:lnSpc>
                <a:spcPct val="90000"/>
              </a:lnSpc>
              <a:buFont typeface="Wingdings" panose="05000000000000000000" pitchFamily="2" charset="2"/>
              <a:buNone/>
            </a:pPr>
            <a:r>
              <a:rPr lang="en-US" altLang="en-US" b="0" dirty="0">
                <a:ea typeface="MS PGothic" panose="020B0600070205080204" pitchFamily="34" charset="-128"/>
              </a:rPr>
              <a:t>	CCP 4. Weigh/Pack/Label</a:t>
            </a:r>
          </a:p>
          <a:p>
            <a:pPr eaLnBrk="1" hangingPunct="1">
              <a:lnSpc>
                <a:spcPct val="90000"/>
              </a:lnSpc>
              <a:buFont typeface="Wingdings" panose="05000000000000000000" pitchFamily="2" charset="2"/>
              <a:buChar char="§"/>
            </a:pPr>
            <a:endParaRPr lang="en-US" altLang="en-US" sz="10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EF8D95ED-801F-4189-9194-F324E3D7A6E5}"/>
              </a:ext>
            </a:extLst>
          </p:cNvPr>
          <p:cNvSpPr>
            <a:spLocks noGrp="1"/>
          </p:cNvSpPr>
          <p:nvPr>
            <p:ph type="sldNum" sz="quarter" idx="12"/>
          </p:nvPr>
        </p:nvSpPr>
        <p:spPr/>
        <p:txBody>
          <a:bodyPr/>
          <a:lstStyle/>
          <a:p>
            <a:fld id="{2D4FA31A-ABA5-4667-BACC-3489C0083671}" type="slidenum">
              <a:rPr lang="en-US" altLang="en-US" smtClean="0"/>
              <a:pPr/>
              <a:t>72</a:t>
            </a:fld>
            <a:endParaRPr lang="en-US"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8C26E3C-22A3-4C6C-BB7D-85B233CEC329}"/>
              </a:ext>
            </a:extLst>
          </p:cNvPr>
          <p:cNvSpPr>
            <a:spLocks noGrp="1"/>
          </p:cNvSpPr>
          <p:nvPr>
            <p:ph type="title"/>
          </p:nvPr>
        </p:nvSpPr>
        <p:spPr>
          <a:xfrm>
            <a:off x="3581400" y="534988"/>
            <a:ext cx="6248400" cy="1060450"/>
          </a:xfrm>
        </p:spPr>
        <p:txBody>
          <a:bodyPr>
            <a:normAutofit fontScale="90000"/>
          </a:bodyPr>
          <a:lstStyle/>
          <a:p>
            <a:pPr algn="l" eaLnBrk="1" hangingPunct="1">
              <a:defRPr/>
            </a:pPr>
            <a:r>
              <a:rPr lang="en-US" altLang="en-US" sz="4400" dirty="0">
                <a:ea typeface="MS PGothic" panose="020B0600070205080204" pitchFamily="34" charset="-128"/>
              </a:rPr>
              <a:t>Building the HACCP Plan </a:t>
            </a:r>
            <a:br>
              <a:rPr lang="en-US" altLang="en-US" sz="4400" dirty="0">
                <a:ea typeface="MS PGothic" panose="020B0600070205080204" pitchFamily="34" charset="-128"/>
              </a:rPr>
            </a:br>
            <a:endParaRPr lang="en-US" altLang="en-US" sz="4400"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2D8235C7-327F-4065-984D-7E28A79228E4}"/>
              </a:ext>
            </a:extLst>
          </p:cNvPr>
          <p:cNvSpPr>
            <a:spLocks noGrp="1"/>
          </p:cNvSpPr>
          <p:nvPr>
            <p:ph type="sldNum" sz="quarter" idx="12"/>
          </p:nvPr>
        </p:nvSpPr>
        <p:spPr/>
        <p:txBody>
          <a:bodyPr/>
          <a:lstStyle/>
          <a:p>
            <a:fld id="{2D4FA31A-ABA5-4667-BACC-3489C0083671}" type="slidenum">
              <a:rPr lang="en-US" altLang="en-US" smtClean="0"/>
              <a:pPr/>
              <a:t>73</a:t>
            </a:fld>
            <a:endParaRPr lang="en-US" altLang="en-US" dirty="0"/>
          </a:p>
        </p:txBody>
      </p:sp>
      <p:pic>
        <p:nvPicPr>
          <p:cNvPr id="115715" name="Picture 5" descr="07-haccp-plan-form-empty">
            <a:extLst>
              <a:ext uri="{FF2B5EF4-FFF2-40B4-BE49-F238E27FC236}">
                <a16:creationId xmlns:a16="http://schemas.microsoft.com/office/drawing/2014/main" id="{F50B28EA-B3EB-720F-A11B-FAFB7E69E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97000"/>
            <a:ext cx="102965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AC0C4EEE-1818-EDBC-6164-A13D26625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3108">
            <a:off x="1517650" y="260350"/>
            <a:ext cx="124301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7" name="Group 9">
            <a:extLst>
              <a:ext uri="{FF2B5EF4-FFF2-40B4-BE49-F238E27FC236}">
                <a16:creationId xmlns:a16="http://schemas.microsoft.com/office/drawing/2014/main" id="{842BE565-0EF5-CD36-E3F8-033A95C52E91}"/>
              </a:ext>
            </a:extLst>
          </p:cNvPr>
          <p:cNvGrpSpPr>
            <a:grpSpLocks/>
          </p:cNvGrpSpPr>
          <p:nvPr/>
        </p:nvGrpSpPr>
        <p:grpSpPr bwMode="auto">
          <a:xfrm>
            <a:off x="4895850" y="4886325"/>
            <a:ext cx="2593975" cy="584200"/>
            <a:chOff x="7410455" y="3140165"/>
            <a:chExt cx="2594591" cy="590486"/>
          </a:xfrm>
        </p:grpSpPr>
        <p:sp>
          <p:nvSpPr>
            <p:cNvPr id="11" name="Rectangle: Rounded Corners 10">
              <a:extLst>
                <a:ext uri="{FF2B5EF4-FFF2-40B4-BE49-F238E27FC236}">
                  <a16:creationId xmlns:a16="http://schemas.microsoft.com/office/drawing/2014/main" id="{F44BE129-5B2E-4B71-A2C8-5D95FC6F679F}"/>
                </a:ext>
              </a:extLst>
            </p:cNvPr>
            <p:cNvSpPr/>
            <p:nvPr/>
          </p:nvSpPr>
          <p:spPr bwMode="auto">
            <a:xfrm>
              <a:off x="7410455" y="3140165"/>
              <a:ext cx="2545367" cy="5808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719" name="TextBox 2">
              <a:extLst>
                <a:ext uri="{FF2B5EF4-FFF2-40B4-BE49-F238E27FC236}">
                  <a16:creationId xmlns:a16="http://schemas.microsoft.com/office/drawing/2014/main" id="{CE9403CF-6370-A0ED-98B7-BC14FE2EF009}"/>
                </a:ext>
              </a:extLst>
            </p:cNvPr>
            <p:cNvSpPr txBox="1">
              <a:spLocks noChangeArrowheads="1"/>
            </p:cNvSpPr>
            <p:nvPr/>
          </p:nvSpPr>
          <p:spPr bwMode="auto">
            <a:xfrm>
              <a:off x="7410455" y="3140165"/>
              <a:ext cx="2594591" cy="59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Appendix 2</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1436F2C-6118-44CD-9A39-86E35DFC84B8}"/>
              </a:ext>
            </a:extLst>
          </p:cNvPr>
          <p:cNvSpPr>
            <a:spLocks noGrp="1" noChangeArrowheads="1"/>
          </p:cNvSpPr>
          <p:nvPr>
            <p:ph type="title"/>
          </p:nvPr>
        </p:nvSpPr>
        <p:spPr>
          <a:xfrm>
            <a:off x="463550" y="569913"/>
            <a:ext cx="7315200" cy="952500"/>
          </a:xfrm>
        </p:spPr>
        <p:txBody>
          <a:bodyPr>
            <a:normAutofit fontScale="90000"/>
          </a:bodyPr>
          <a:lstStyle/>
          <a:p>
            <a:pPr algn="ctr" eaLnBrk="1" hangingPunct="1">
              <a:defRPr/>
            </a:pPr>
            <a:r>
              <a:rPr lang="en-US" altLang="en-US" sz="4900" dirty="0">
                <a:cs typeface="Arial" panose="020B0604020202020204" pitchFamily="34" charset="0"/>
              </a:rPr>
              <a:t>Optional HACCP Plan Forms  </a:t>
            </a:r>
            <a:br>
              <a:rPr lang="en-US" altLang="en-US" dirty="0">
                <a:cs typeface="Arial" panose="020B0604020202020204" pitchFamily="34" charset="0"/>
              </a:rPr>
            </a:br>
            <a:r>
              <a:rPr lang="en-US" altLang="en-US" sz="3100" dirty="0">
                <a:cs typeface="Arial" panose="020B0604020202020204" pitchFamily="34" charset="0"/>
              </a:rPr>
              <a:t>(both must contain same information)</a:t>
            </a:r>
            <a:endParaRPr lang="en-US" altLang="en-US" dirty="0">
              <a:cs typeface="Arial" panose="020B0604020202020204" pitchFamily="34" charset="0"/>
            </a:endParaRPr>
          </a:p>
        </p:txBody>
      </p:sp>
      <p:sp>
        <p:nvSpPr>
          <p:cNvPr id="3" name="Slide Number Placeholder 2">
            <a:extLst>
              <a:ext uri="{FF2B5EF4-FFF2-40B4-BE49-F238E27FC236}">
                <a16:creationId xmlns:a16="http://schemas.microsoft.com/office/drawing/2014/main" id="{AF539615-E87B-47E0-AB80-2C0F8CB3CFF9}"/>
              </a:ext>
            </a:extLst>
          </p:cNvPr>
          <p:cNvSpPr>
            <a:spLocks noGrp="1"/>
          </p:cNvSpPr>
          <p:nvPr>
            <p:ph type="sldNum" sz="quarter" idx="12"/>
          </p:nvPr>
        </p:nvSpPr>
        <p:spPr/>
        <p:txBody>
          <a:bodyPr/>
          <a:lstStyle/>
          <a:p>
            <a:fld id="{2D4FA31A-ABA5-4667-BACC-3489C0083671}" type="slidenum">
              <a:rPr lang="en-US" altLang="en-US" smtClean="0"/>
              <a:pPr/>
              <a:t>74</a:t>
            </a:fld>
            <a:endParaRPr lang="en-US" altLang="en-US" dirty="0"/>
          </a:p>
        </p:txBody>
      </p:sp>
      <p:pic>
        <p:nvPicPr>
          <p:cNvPr id="117763" name="Picture 2">
            <a:extLst>
              <a:ext uri="{FF2B5EF4-FFF2-40B4-BE49-F238E27FC236}">
                <a16:creationId xmlns:a16="http://schemas.microsoft.com/office/drawing/2014/main" id="{4B43D640-04F2-721E-6FAB-CA0BD39E9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7550"/>
            <a:ext cx="5715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a:extLst>
              <a:ext uri="{FF2B5EF4-FFF2-40B4-BE49-F238E27FC236}">
                <a16:creationId xmlns:a16="http://schemas.microsoft.com/office/drawing/2014/main" id="{8B0CE2A0-F0DC-BB48-5CE3-7BE10F920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513" y="1531938"/>
            <a:ext cx="4243387" cy="528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AECEC34-2E3F-4B48-A469-C75DDE2B1D3A}"/>
              </a:ext>
            </a:extLst>
          </p:cNvPr>
          <p:cNvSpPr txBox="1"/>
          <p:nvPr/>
        </p:nvSpPr>
        <p:spPr>
          <a:xfrm>
            <a:off x="2667000" y="4038600"/>
            <a:ext cx="2133600" cy="646113"/>
          </a:xfrm>
          <a:prstGeom prst="rect">
            <a:avLst/>
          </a:prstGeom>
          <a:solidFill>
            <a:schemeClr val="bg1"/>
          </a:solidFill>
        </p:spPr>
        <p:txBody>
          <a:bodyPr>
            <a:spAutoFit/>
          </a:bodyPr>
          <a:lstStyle/>
          <a:p>
            <a:pPr algn="ctr">
              <a:defRPr/>
            </a:pPr>
            <a:r>
              <a:rPr lang="en-US" sz="3600" dirty="0">
                <a:solidFill>
                  <a:schemeClr val="accent1">
                    <a:lumMod val="50000"/>
                  </a:schemeClr>
                </a:solidFill>
                <a:latin typeface="+mn-lt"/>
              </a:rPr>
              <a:t>Landscape</a:t>
            </a:r>
            <a:r>
              <a:rPr lang="en-US" dirty="0"/>
              <a:t> </a:t>
            </a:r>
          </a:p>
        </p:txBody>
      </p:sp>
      <p:grpSp>
        <p:nvGrpSpPr>
          <p:cNvPr id="117766" name="Group 5">
            <a:extLst>
              <a:ext uri="{FF2B5EF4-FFF2-40B4-BE49-F238E27FC236}">
                <a16:creationId xmlns:a16="http://schemas.microsoft.com/office/drawing/2014/main" id="{2D931D21-7ADE-99AE-F95F-763872DFD576}"/>
              </a:ext>
            </a:extLst>
          </p:cNvPr>
          <p:cNvGrpSpPr>
            <a:grpSpLocks/>
          </p:cNvGrpSpPr>
          <p:nvPr/>
        </p:nvGrpSpPr>
        <p:grpSpPr bwMode="auto">
          <a:xfrm>
            <a:off x="8228013" y="569913"/>
            <a:ext cx="2593975" cy="1066800"/>
            <a:chOff x="7391400" y="3130547"/>
            <a:chExt cx="2594591" cy="1077218"/>
          </a:xfrm>
        </p:grpSpPr>
        <p:sp>
          <p:nvSpPr>
            <p:cNvPr id="7" name="Rectangle: Rounded Corners 6">
              <a:extLst>
                <a:ext uri="{FF2B5EF4-FFF2-40B4-BE49-F238E27FC236}">
                  <a16:creationId xmlns:a16="http://schemas.microsoft.com/office/drawing/2014/main" id="{5912A42F-D06E-4B23-91D4-F12B3E6300A3}"/>
                </a:ext>
              </a:extLst>
            </p:cNvPr>
            <p:cNvSpPr/>
            <p:nvPr/>
          </p:nvSpPr>
          <p:spPr bwMode="auto">
            <a:xfrm>
              <a:off x="7410455" y="3140165"/>
              <a:ext cx="2545366" cy="580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7769" name="TextBox 2">
              <a:extLst>
                <a:ext uri="{FF2B5EF4-FFF2-40B4-BE49-F238E27FC236}">
                  <a16:creationId xmlns:a16="http://schemas.microsoft.com/office/drawing/2014/main" id="{B38BB835-1EB6-8ACC-86F3-26F9597AA19E}"/>
                </a:ext>
              </a:extLst>
            </p:cNvPr>
            <p:cNvSpPr txBox="1">
              <a:spLocks noChangeArrowheads="1"/>
            </p:cNvSpPr>
            <p:nvPr/>
          </p:nvSpPr>
          <p:spPr bwMode="auto">
            <a:xfrm>
              <a:off x="7391400" y="3130547"/>
              <a:ext cx="25945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Appendix 2 101 and 102</a:t>
              </a:r>
            </a:p>
          </p:txBody>
        </p:sp>
      </p:grpSp>
      <p:sp>
        <p:nvSpPr>
          <p:cNvPr id="9" name="TextBox 8">
            <a:extLst>
              <a:ext uri="{FF2B5EF4-FFF2-40B4-BE49-F238E27FC236}">
                <a16:creationId xmlns:a16="http://schemas.microsoft.com/office/drawing/2014/main" id="{529A1A72-41B2-4D48-A223-B2F73E9F046A}"/>
              </a:ext>
            </a:extLst>
          </p:cNvPr>
          <p:cNvSpPr txBox="1"/>
          <p:nvPr/>
        </p:nvSpPr>
        <p:spPr>
          <a:xfrm>
            <a:off x="8305800" y="3852863"/>
            <a:ext cx="2133600" cy="647700"/>
          </a:xfrm>
          <a:prstGeom prst="rect">
            <a:avLst/>
          </a:prstGeom>
          <a:solidFill>
            <a:schemeClr val="bg1"/>
          </a:solidFill>
        </p:spPr>
        <p:txBody>
          <a:bodyPr>
            <a:spAutoFit/>
          </a:bodyPr>
          <a:lstStyle/>
          <a:p>
            <a:pPr algn="ctr">
              <a:defRPr/>
            </a:pPr>
            <a:r>
              <a:rPr lang="en-US" sz="3600" dirty="0">
                <a:solidFill>
                  <a:schemeClr val="accent1">
                    <a:lumMod val="50000"/>
                  </a:schemeClr>
                </a:solidFill>
                <a:latin typeface="+mn-lt"/>
              </a:rPr>
              <a:t>Portrait </a:t>
            </a:r>
            <a:r>
              <a:rPr lang="en-US" dirty="0"/>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a:extLst>
              <a:ext uri="{FF2B5EF4-FFF2-40B4-BE49-F238E27FC236}">
                <a16:creationId xmlns:a16="http://schemas.microsoft.com/office/drawing/2014/main" id="{939E9F3F-5CCD-6FCC-6148-AEB1E669D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28700"/>
            <a:ext cx="517525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itle 1">
            <a:extLst>
              <a:ext uri="{FF2B5EF4-FFF2-40B4-BE49-F238E27FC236}">
                <a16:creationId xmlns:a16="http://schemas.microsoft.com/office/drawing/2014/main" id="{5BDB47E2-2A8F-6644-60B2-0395673EC6B3}"/>
              </a:ext>
            </a:extLst>
          </p:cNvPr>
          <p:cNvSpPr>
            <a:spLocks noGrp="1"/>
          </p:cNvSpPr>
          <p:nvPr>
            <p:ph type="title"/>
          </p:nvPr>
        </p:nvSpPr>
        <p:spPr>
          <a:xfrm>
            <a:off x="1174750" y="9525"/>
            <a:ext cx="9551988" cy="1143000"/>
          </a:xfrm>
        </p:spPr>
        <p:txBody>
          <a:bodyPr/>
          <a:lstStyle/>
          <a:p>
            <a:r>
              <a:rPr lang="en-US" altLang="en-US" dirty="0"/>
              <a:t>Set up a HACCP Plan Form for each CCP</a:t>
            </a:r>
          </a:p>
        </p:txBody>
      </p:sp>
      <p:sp>
        <p:nvSpPr>
          <p:cNvPr id="2" name="Slide Number Placeholder 1">
            <a:extLst>
              <a:ext uri="{FF2B5EF4-FFF2-40B4-BE49-F238E27FC236}">
                <a16:creationId xmlns:a16="http://schemas.microsoft.com/office/drawing/2014/main" id="{B73E5EFA-2CA0-4B9C-918C-063F3E182554}"/>
              </a:ext>
            </a:extLst>
          </p:cNvPr>
          <p:cNvSpPr>
            <a:spLocks noGrp="1"/>
          </p:cNvSpPr>
          <p:nvPr>
            <p:ph type="sldNum" sz="quarter" idx="12"/>
          </p:nvPr>
        </p:nvSpPr>
        <p:spPr/>
        <p:txBody>
          <a:bodyPr/>
          <a:lstStyle/>
          <a:p>
            <a:fld id="{2D4FA31A-ABA5-4667-BACC-3489C0083671}" type="slidenum">
              <a:rPr lang="en-US" altLang="en-US" smtClean="0"/>
              <a:pPr/>
              <a:t>75</a:t>
            </a:fld>
            <a:endParaRPr lang="en-US" altLang="en-US" dirty="0"/>
          </a:p>
        </p:txBody>
      </p:sp>
      <p:pic>
        <p:nvPicPr>
          <p:cNvPr id="119812" name="Picture 3">
            <a:extLst>
              <a:ext uri="{FF2B5EF4-FFF2-40B4-BE49-F238E27FC236}">
                <a16:creationId xmlns:a16="http://schemas.microsoft.com/office/drawing/2014/main" id="{9FD421C2-4FF9-DF78-48A6-C519867AC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829"/>
          <a:stretch/>
        </p:blipFill>
        <p:spPr bwMode="auto">
          <a:xfrm>
            <a:off x="6248400" y="1501775"/>
            <a:ext cx="59436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object 17">
            <a:extLst>
              <a:ext uri="{FF2B5EF4-FFF2-40B4-BE49-F238E27FC236}">
                <a16:creationId xmlns:a16="http://schemas.microsoft.com/office/drawing/2014/main" id="{98FC7B0C-8064-8C23-9D95-FA5048EC6A9D}"/>
              </a:ext>
            </a:extLst>
          </p:cNvPr>
          <p:cNvSpPr txBox="1">
            <a:spLocks noChangeArrowheads="1"/>
          </p:cNvSpPr>
          <p:nvPr/>
        </p:nvSpPr>
        <p:spPr bwMode="auto">
          <a:xfrm>
            <a:off x="7881938" y="3505200"/>
            <a:ext cx="4240212" cy="896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92075">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spcBef>
                <a:spcPts val="275"/>
              </a:spcBef>
              <a:buFontTx/>
              <a:buNone/>
            </a:pPr>
            <a:r>
              <a:rPr lang="en-US" altLang="en-US" sz="2800" dirty="0">
                <a:solidFill>
                  <a:srgbClr val="800000"/>
                </a:solidFill>
                <a:latin typeface="Arial" panose="020B0604020202020204" pitchFamily="34" charset="0"/>
                <a:cs typeface="Arial" panose="020B0604020202020204" pitchFamily="34" charset="0"/>
              </a:rPr>
              <a:t>Column 1 &amp; 2: </a:t>
            </a:r>
            <a:r>
              <a:rPr lang="en-US" altLang="en-US" sz="2800" dirty="0">
                <a:solidFill>
                  <a:srgbClr val="172C4A"/>
                </a:solidFill>
                <a:latin typeface="Arial" panose="020B0604020202020204" pitchFamily="34" charset="0"/>
                <a:cs typeface="Arial" panose="020B0604020202020204" pitchFamily="34" charset="0"/>
              </a:rPr>
              <a:t>List all  of the identified CCPs</a:t>
            </a:r>
            <a:endParaRPr lang="en-US" altLang="en-US" sz="2800" b="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D247148-9E1C-47B0-A41C-1C5BD95EC2DF}"/>
              </a:ext>
            </a:extLst>
          </p:cNvPr>
          <p:cNvSpPr/>
          <p:nvPr/>
        </p:nvSpPr>
        <p:spPr>
          <a:xfrm>
            <a:off x="5178425" y="2743200"/>
            <a:ext cx="609600" cy="4572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Oval 14">
            <a:extLst>
              <a:ext uri="{FF2B5EF4-FFF2-40B4-BE49-F238E27FC236}">
                <a16:creationId xmlns:a16="http://schemas.microsoft.com/office/drawing/2014/main" id="{1D038390-2D11-4293-B840-053459D61AA7}"/>
              </a:ext>
            </a:extLst>
          </p:cNvPr>
          <p:cNvSpPr/>
          <p:nvPr/>
        </p:nvSpPr>
        <p:spPr>
          <a:xfrm>
            <a:off x="5178425" y="4562475"/>
            <a:ext cx="609600" cy="4572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7C4D130C-213C-4CA4-9281-151A1ED689B1}"/>
              </a:ext>
            </a:extLst>
          </p:cNvPr>
          <p:cNvSpPr/>
          <p:nvPr/>
        </p:nvSpPr>
        <p:spPr>
          <a:xfrm>
            <a:off x="762000" y="3687763"/>
            <a:ext cx="685800" cy="4365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a:extLst>
              <a:ext uri="{FF2B5EF4-FFF2-40B4-BE49-F238E27FC236}">
                <a16:creationId xmlns:a16="http://schemas.microsoft.com/office/drawing/2014/main" id="{96533CDA-D1D7-4D5D-85A4-3CB56A38167C}"/>
              </a:ext>
            </a:extLst>
          </p:cNvPr>
          <p:cNvSpPr/>
          <p:nvPr/>
        </p:nvSpPr>
        <p:spPr>
          <a:xfrm>
            <a:off x="1543050" y="2711450"/>
            <a:ext cx="685800" cy="35083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E104C44A-01F1-43DD-BC15-FAF75C3CE425}"/>
              </a:ext>
            </a:extLst>
          </p:cNvPr>
          <p:cNvSpPr/>
          <p:nvPr/>
        </p:nvSpPr>
        <p:spPr>
          <a:xfrm>
            <a:off x="1530350" y="4567238"/>
            <a:ext cx="685800" cy="35083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Oval 21">
            <a:extLst>
              <a:ext uri="{FF2B5EF4-FFF2-40B4-BE49-F238E27FC236}">
                <a16:creationId xmlns:a16="http://schemas.microsoft.com/office/drawing/2014/main" id="{66A9268F-054D-4534-AEAB-3A62830A7F22}"/>
              </a:ext>
            </a:extLst>
          </p:cNvPr>
          <p:cNvSpPr/>
          <p:nvPr/>
        </p:nvSpPr>
        <p:spPr>
          <a:xfrm>
            <a:off x="693738" y="5386388"/>
            <a:ext cx="911225" cy="4365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Freeform: Shape 23">
            <a:extLst>
              <a:ext uri="{FF2B5EF4-FFF2-40B4-BE49-F238E27FC236}">
                <a16:creationId xmlns:a16="http://schemas.microsoft.com/office/drawing/2014/main" id="{5DE040D2-22B9-489A-8E55-EA1BF6F5FE78}"/>
              </a:ext>
            </a:extLst>
          </p:cNvPr>
          <p:cNvSpPr/>
          <p:nvPr/>
        </p:nvSpPr>
        <p:spPr>
          <a:xfrm>
            <a:off x="1149350" y="4660900"/>
            <a:ext cx="393700" cy="725488"/>
          </a:xfrm>
          <a:custGeom>
            <a:avLst/>
            <a:gdLst>
              <a:gd name="connsiteX0" fmla="*/ 0 w 461818"/>
              <a:gd name="connsiteY0" fmla="*/ 757381 h 757381"/>
              <a:gd name="connsiteX1" fmla="*/ 129309 w 461818"/>
              <a:gd name="connsiteY1" fmla="*/ 277091 h 757381"/>
              <a:gd name="connsiteX2" fmla="*/ 461818 w 461818"/>
              <a:gd name="connsiteY2" fmla="*/ 0 h 757381"/>
              <a:gd name="connsiteX3" fmla="*/ 461818 w 461818"/>
              <a:gd name="connsiteY3" fmla="*/ 0 h 757381"/>
            </a:gdLst>
            <a:ahLst/>
            <a:cxnLst>
              <a:cxn ang="0">
                <a:pos x="connsiteX0" y="connsiteY0"/>
              </a:cxn>
              <a:cxn ang="0">
                <a:pos x="connsiteX1" y="connsiteY1"/>
              </a:cxn>
              <a:cxn ang="0">
                <a:pos x="connsiteX2" y="connsiteY2"/>
              </a:cxn>
              <a:cxn ang="0">
                <a:pos x="connsiteX3" y="connsiteY3"/>
              </a:cxn>
            </a:cxnLst>
            <a:rect l="l" t="t" r="r" b="b"/>
            <a:pathLst>
              <a:path w="461818" h="757381">
                <a:moveTo>
                  <a:pt x="0" y="757381"/>
                </a:moveTo>
                <a:cubicBezTo>
                  <a:pt x="26169" y="580351"/>
                  <a:pt x="52339" y="403321"/>
                  <a:pt x="129309" y="277091"/>
                </a:cubicBezTo>
                <a:cubicBezTo>
                  <a:pt x="206279" y="150861"/>
                  <a:pt x="461818" y="0"/>
                  <a:pt x="461818" y="0"/>
                </a:cubicBezTo>
                <a:lnTo>
                  <a:pt x="461818" y="0"/>
                </a:ln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Shape 12">
            <a:extLst>
              <a:ext uri="{FF2B5EF4-FFF2-40B4-BE49-F238E27FC236}">
                <a16:creationId xmlns:a16="http://schemas.microsoft.com/office/drawing/2014/main" id="{B259BDC6-A324-4F88-9B1B-B3055727256B}"/>
              </a:ext>
            </a:extLst>
          </p:cNvPr>
          <p:cNvSpPr/>
          <p:nvPr/>
        </p:nvSpPr>
        <p:spPr>
          <a:xfrm>
            <a:off x="1117600" y="2844800"/>
            <a:ext cx="425450" cy="849313"/>
          </a:xfrm>
          <a:custGeom>
            <a:avLst/>
            <a:gdLst>
              <a:gd name="connsiteX0" fmla="*/ 0 w 452582"/>
              <a:gd name="connsiteY0" fmla="*/ 849745 h 849745"/>
              <a:gd name="connsiteX1" fmla="*/ 83127 w 452582"/>
              <a:gd name="connsiteY1" fmla="*/ 369455 h 849745"/>
              <a:gd name="connsiteX2" fmla="*/ 452582 w 452582"/>
              <a:gd name="connsiteY2" fmla="*/ 0 h 849745"/>
            </a:gdLst>
            <a:ahLst/>
            <a:cxnLst>
              <a:cxn ang="0">
                <a:pos x="connsiteX0" y="connsiteY0"/>
              </a:cxn>
              <a:cxn ang="0">
                <a:pos x="connsiteX1" y="connsiteY1"/>
              </a:cxn>
              <a:cxn ang="0">
                <a:pos x="connsiteX2" y="connsiteY2"/>
              </a:cxn>
            </a:cxnLst>
            <a:rect l="l" t="t" r="r" b="b"/>
            <a:pathLst>
              <a:path w="452582" h="849745">
                <a:moveTo>
                  <a:pt x="0" y="849745"/>
                </a:moveTo>
                <a:cubicBezTo>
                  <a:pt x="3848" y="680412"/>
                  <a:pt x="7697" y="511079"/>
                  <a:pt x="83127" y="369455"/>
                </a:cubicBezTo>
                <a:cubicBezTo>
                  <a:pt x="158557" y="227831"/>
                  <a:pt x="305569" y="113915"/>
                  <a:pt x="452582" y="0"/>
                </a:cubicBez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Shape 13">
            <a:extLst>
              <a:ext uri="{FF2B5EF4-FFF2-40B4-BE49-F238E27FC236}">
                <a16:creationId xmlns:a16="http://schemas.microsoft.com/office/drawing/2014/main" id="{2A3651CB-E4A7-46FA-9AE1-8DEB2DE58EA2}"/>
              </a:ext>
            </a:extLst>
          </p:cNvPr>
          <p:cNvSpPr/>
          <p:nvPr/>
        </p:nvSpPr>
        <p:spPr>
          <a:xfrm>
            <a:off x="2216150" y="2697163"/>
            <a:ext cx="2962275" cy="231775"/>
          </a:xfrm>
          <a:custGeom>
            <a:avLst/>
            <a:gdLst>
              <a:gd name="connsiteX0" fmla="*/ 0 w 2660073"/>
              <a:gd name="connsiteY0" fmla="*/ 175944 h 222126"/>
              <a:gd name="connsiteX1" fmla="*/ 1366982 w 2660073"/>
              <a:gd name="connsiteY1" fmla="*/ 453 h 222126"/>
              <a:gd name="connsiteX2" fmla="*/ 2660073 w 2660073"/>
              <a:gd name="connsiteY2" fmla="*/ 222126 h 222126"/>
            </a:gdLst>
            <a:ahLst/>
            <a:cxnLst>
              <a:cxn ang="0">
                <a:pos x="connsiteX0" y="connsiteY0"/>
              </a:cxn>
              <a:cxn ang="0">
                <a:pos x="connsiteX1" y="connsiteY1"/>
              </a:cxn>
              <a:cxn ang="0">
                <a:pos x="connsiteX2" y="connsiteY2"/>
              </a:cxn>
            </a:cxnLst>
            <a:rect l="l" t="t" r="r" b="b"/>
            <a:pathLst>
              <a:path w="2660073" h="222126">
                <a:moveTo>
                  <a:pt x="0" y="175944"/>
                </a:moveTo>
                <a:cubicBezTo>
                  <a:pt x="461818" y="84350"/>
                  <a:pt x="923637" y="-7244"/>
                  <a:pt x="1366982" y="453"/>
                </a:cubicBezTo>
                <a:cubicBezTo>
                  <a:pt x="1810327" y="8150"/>
                  <a:pt x="2235200" y="115138"/>
                  <a:pt x="2660073" y="222126"/>
                </a:cubicBez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Freeform: Shape 29">
            <a:extLst>
              <a:ext uri="{FF2B5EF4-FFF2-40B4-BE49-F238E27FC236}">
                <a16:creationId xmlns:a16="http://schemas.microsoft.com/office/drawing/2014/main" id="{EE8C7FB3-268E-4331-8CDF-BA3BED1343B2}"/>
              </a:ext>
            </a:extLst>
          </p:cNvPr>
          <p:cNvSpPr/>
          <p:nvPr/>
        </p:nvSpPr>
        <p:spPr>
          <a:xfrm>
            <a:off x="2133600" y="4521200"/>
            <a:ext cx="3124200" cy="109538"/>
          </a:xfrm>
          <a:custGeom>
            <a:avLst/>
            <a:gdLst>
              <a:gd name="connsiteX0" fmla="*/ 0 w 2660073"/>
              <a:gd name="connsiteY0" fmla="*/ 175944 h 222126"/>
              <a:gd name="connsiteX1" fmla="*/ 1366982 w 2660073"/>
              <a:gd name="connsiteY1" fmla="*/ 453 h 222126"/>
              <a:gd name="connsiteX2" fmla="*/ 2660073 w 2660073"/>
              <a:gd name="connsiteY2" fmla="*/ 222126 h 222126"/>
            </a:gdLst>
            <a:ahLst/>
            <a:cxnLst>
              <a:cxn ang="0">
                <a:pos x="connsiteX0" y="connsiteY0"/>
              </a:cxn>
              <a:cxn ang="0">
                <a:pos x="connsiteX1" y="connsiteY1"/>
              </a:cxn>
              <a:cxn ang="0">
                <a:pos x="connsiteX2" y="connsiteY2"/>
              </a:cxn>
            </a:cxnLst>
            <a:rect l="l" t="t" r="r" b="b"/>
            <a:pathLst>
              <a:path w="2660073" h="222126">
                <a:moveTo>
                  <a:pt x="0" y="175944"/>
                </a:moveTo>
                <a:cubicBezTo>
                  <a:pt x="461818" y="84350"/>
                  <a:pt x="923637" y="-7244"/>
                  <a:pt x="1366982" y="453"/>
                </a:cubicBezTo>
                <a:cubicBezTo>
                  <a:pt x="1810327" y="8150"/>
                  <a:pt x="2235200" y="115138"/>
                  <a:pt x="2660073" y="222126"/>
                </a:cubicBezTo>
              </a:path>
            </a:pathLst>
          </a:cu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3" name="Straight Connector 22">
            <a:extLst>
              <a:ext uri="{FF2B5EF4-FFF2-40B4-BE49-F238E27FC236}">
                <a16:creationId xmlns:a16="http://schemas.microsoft.com/office/drawing/2014/main" id="{0303209B-9A5C-4A9A-A8FC-FB5EBC08FF4B}"/>
              </a:ext>
            </a:extLst>
          </p:cNvPr>
          <p:cNvCxnSpPr>
            <a:cxnSpLocks/>
            <a:stCxn id="5" idx="6"/>
          </p:cNvCxnSpPr>
          <p:nvPr/>
        </p:nvCxnSpPr>
        <p:spPr>
          <a:xfrm>
            <a:off x="5788025" y="2971800"/>
            <a:ext cx="468313" cy="0"/>
          </a:xfrm>
          <a:prstGeom prst="line">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84BF967-386F-4EA9-864F-0A1BA6537E06}"/>
              </a:ext>
            </a:extLst>
          </p:cNvPr>
          <p:cNvCxnSpPr>
            <a:cxnSpLocks/>
            <a:stCxn id="15" idx="6"/>
          </p:cNvCxnSpPr>
          <p:nvPr/>
        </p:nvCxnSpPr>
        <p:spPr>
          <a:xfrm>
            <a:off x="5788025" y="4791075"/>
            <a:ext cx="460375" cy="0"/>
          </a:xfrm>
          <a:prstGeom prst="line">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17C0C83-8831-40B1-86E3-0C2733A94436}"/>
              </a:ext>
            </a:extLst>
          </p:cNvPr>
          <p:cNvSpPr/>
          <p:nvPr/>
        </p:nvSpPr>
        <p:spPr>
          <a:xfrm>
            <a:off x="6257518" y="1864312"/>
            <a:ext cx="1377278" cy="4182473"/>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E30FB15-2978-D019-601A-A2A53474170B}"/>
              </a:ext>
            </a:extLst>
          </p:cNvPr>
          <p:cNvPicPr>
            <a:picLocks noChangeAspect="1"/>
          </p:cNvPicPr>
          <p:nvPr/>
        </p:nvPicPr>
        <p:blipFill>
          <a:blip r:embed="rId5"/>
          <a:stretch>
            <a:fillRect/>
          </a:stretch>
        </p:blipFill>
        <p:spPr>
          <a:xfrm>
            <a:off x="10773127" y="1868428"/>
            <a:ext cx="238949" cy="238949"/>
          </a:xfrm>
          <a:prstGeom prst="rect">
            <a:avLst/>
          </a:prstGeom>
        </p:spPr>
      </p:pic>
      <p:pic>
        <p:nvPicPr>
          <p:cNvPr id="4" name="Picture 3">
            <a:extLst>
              <a:ext uri="{FF2B5EF4-FFF2-40B4-BE49-F238E27FC236}">
                <a16:creationId xmlns:a16="http://schemas.microsoft.com/office/drawing/2014/main" id="{24E4F4E0-C8F3-A6EA-689C-075C8D5D48AC}"/>
              </a:ext>
            </a:extLst>
          </p:cNvPr>
          <p:cNvPicPr>
            <a:picLocks noChangeAspect="1"/>
          </p:cNvPicPr>
          <p:nvPr/>
        </p:nvPicPr>
        <p:blipFill>
          <a:blip r:embed="rId6"/>
          <a:stretch>
            <a:fillRect/>
          </a:stretch>
        </p:blipFill>
        <p:spPr>
          <a:xfrm>
            <a:off x="8560623" y="1983198"/>
            <a:ext cx="361950" cy="21002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51DDE32-D157-A1FC-58D0-F1E44A21B125}"/>
              </a:ext>
            </a:extLst>
          </p:cNvPr>
          <p:cNvSpPr>
            <a:spLocks noGrp="1"/>
          </p:cNvSpPr>
          <p:nvPr>
            <p:ph type="title"/>
          </p:nvPr>
        </p:nvSpPr>
        <p:spPr>
          <a:xfrm>
            <a:off x="1501775" y="588963"/>
            <a:ext cx="9220200" cy="952500"/>
          </a:xfrm>
        </p:spPr>
        <p:txBody>
          <a:bodyPr>
            <a:normAutofit fontScale="90000"/>
          </a:bodyPr>
          <a:lstStyle/>
          <a:p>
            <a:pPr eaLnBrk="1" hangingPunct="1"/>
            <a:r>
              <a:rPr lang="en-US" altLang="en-US" dirty="0">
                <a:ea typeface="MS PGothic" panose="020B0600070205080204" pitchFamily="34" charset="-128"/>
              </a:rPr>
              <a:t>Principle 3:  Set </a:t>
            </a:r>
            <a:r>
              <a:rPr lang="en-US" altLang="en-US" u="sng" dirty="0">
                <a:ea typeface="MS PGothic" panose="020B0600070205080204" pitchFamily="34" charset="-128"/>
              </a:rPr>
              <a:t>Critical Limits</a:t>
            </a:r>
            <a:r>
              <a:rPr lang="en-US" altLang="en-US" dirty="0">
                <a:ea typeface="MS PGothic" panose="020B0600070205080204" pitchFamily="34" charset="-128"/>
              </a:rPr>
              <a:t> using the</a:t>
            </a:r>
            <a:br>
              <a:rPr lang="en-US" altLang="en-US" dirty="0">
                <a:ea typeface="MS PGothic" panose="020B0600070205080204" pitchFamily="34" charset="-128"/>
              </a:rPr>
            </a:br>
            <a:r>
              <a:rPr lang="en-US" altLang="en-US" dirty="0">
                <a:ea typeface="MS PGothic" panose="020B0600070205080204" pitchFamily="34" charset="-128"/>
              </a:rPr>
              <a:t>                      FDA Hazards Guide</a:t>
            </a:r>
          </a:p>
        </p:txBody>
      </p:sp>
      <p:grpSp>
        <p:nvGrpSpPr>
          <p:cNvPr id="121860" name="Group 4">
            <a:extLst>
              <a:ext uri="{FF2B5EF4-FFF2-40B4-BE49-F238E27FC236}">
                <a16:creationId xmlns:a16="http://schemas.microsoft.com/office/drawing/2014/main" id="{0B3AB71F-33B7-2D84-F4C1-DCFE7BBC40BC}"/>
              </a:ext>
            </a:extLst>
          </p:cNvPr>
          <p:cNvGrpSpPr>
            <a:grpSpLocks/>
          </p:cNvGrpSpPr>
          <p:nvPr/>
        </p:nvGrpSpPr>
        <p:grpSpPr bwMode="auto">
          <a:xfrm>
            <a:off x="4686300" y="1981200"/>
            <a:ext cx="7094538" cy="4114800"/>
            <a:chOff x="4572000" y="2057400"/>
            <a:chExt cx="7094538" cy="4114800"/>
          </a:xfrm>
        </p:grpSpPr>
        <p:pic>
          <p:nvPicPr>
            <p:cNvPr id="121862" name="Picture 4">
              <a:extLst>
                <a:ext uri="{FF2B5EF4-FFF2-40B4-BE49-F238E27FC236}">
                  <a16:creationId xmlns:a16="http://schemas.microsoft.com/office/drawing/2014/main" id="{905D484A-A012-54CD-9BC7-D461AF4B0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7094538"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445FF06-53E4-4CD7-B8C0-B2758803C2DC}"/>
                </a:ext>
              </a:extLst>
            </p:cNvPr>
            <p:cNvSpPr/>
            <p:nvPr/>
          </p:nvSpPr>
          <p:spPr>
            <a:xfrm>
              <a:off x="4572000" y="4399844"/>
              <a:ext cx="7089422" cy="553156"/>
            </a:xfrm>
            <a:prstGeom prst="round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 name="TextBox 1">
            <a:extLst>
              <a:ext uri="{FF2B5EF4-FFF2-40B4-BE49-F238E27FC236}">
                <a16:creationId xmlns:a16="http://schemas.microsoft.com/office/drawing/2014/main" id="{9DD67EFA-43F1-4105-ADB4-A78FCA7E8B73}"/>
              </a:ext>
            </a:extLst>
          </p:cNvPr>
          <p:cNvSpPr txBox="1"/>
          <p:nvPr/>
        </p:nvSpPr>
        <p:spPr>
          <a:xfrm>
            <a:off x="838200" y="2208213"/>
            <a:ext cx="3810000" cy="2122487"/>
          </a:xfrm>
          <a:prstGeom prst="rect">
            <a:avLst/>
          </a:prstGeom>
          <a:noFill/>
        </p:spPr>
        <p:txBody>
          <a:bodyPr>
            <a:spAutoFit/>
          </a:bodyPr>
          <a:lstStyle/>
          <a:p>
            <a:pPr>
              <a:defRPr/>
            </a:pPr>
            <a:r>
              <a:rPr lang="en-US" sz="3200" b="1" dirty="0">
                <a:solidFill>
                  <a:schemeClr val="accent1">
                    <a:lumMod val="50000"/>
                  </a:schemeClr>
                </a:solidFill>
                <a:latin typeface="+mn-lt"/>
              </a:rPr>
              <a:t>CONTROL STRATEGY</a:t>
            </a:r>
            <a:br>
              <a:rPr lang="en-US" sz="2800" dirty="0">
                <a:solidFill>
                  <a:schemeClr val="accent1">
                    <a:lumMod val="50000"/>
                  </a:schemeClr>
                </a:solidFill>
                <a:latin typeface="+mn-lt"/>
              </a:rPr>
            </a:br>
            <a:r>
              <a:rPr lang="en-US" sz="2400" dirty="0">
                <a:solidFill>
                  <a:schemeClr val="accent1">
                    <a:lumMod val="50000"/>
                  </a:schemeClr>
                </a:solidFill>
                <a:latin typeface="+mn-lt"/>
              </a:rPr>
              <a:t>selected from the FDA Guide</a:t>
            </a:r>
          </a:p>
          <a:p>
            <a:pPr>
              <a:defRPr/>
            </a:pPr>
            <a:endParaRPr lang="en-US" sz="2000" dirty="0">
              <a:solidFill>
                <a:schemeClr val="accent1">
                  <a:lumMod val="50000"/>
                </a:schemeClr>
              </a:solidFill>
              <a:latin typeface="+mn-lt"/>
            </a:endParaRPr>
          </a:p>
          <a:p>
            <a:pPr>
              <a:defRPr/>
            </a:pPr>
            <a:r>
              <a:rPr lang="en-US" sz="2800" dirty="0">
                <a:solidFill>
                  <a:schemeClr val="accent1">
                    <a:lumMod val="50000"/>
                  </a:schemeClr>
                </a:solidFill>
                <a:latin typeface="+mn-lt"/>
              </a:rPr>
              <a:t>   CCP – Receiving</a:t>
            </a:r>
          </a:p>
          <a:p>
            <a:pPr>
              <a:defRPr/>
            </a:pPr>
            <a:r>
              <a:rPr lang="en-US" sz="2800" dirty="0">
                <a:solidFill>
                  <a:schemeClr val="accent1">
                    <a:lumMod val="50000"/>
                  </a:schemeClr>
                </a:solidFill>
                <a:latin typeface="+mn-lt"/>
              </a:rPr>
              <a:t>   Hazard - Histamine</a:t>
            </a:r>
            <a:endParaRPr lang="en-US" sz="3600" dirty="0">
              <a:solidFill>
                <a:schemeClr val="accent1">
                  <a:lumMod val="50000"/>
                </a:schemeClr>
              </a:solidFill>
              <a:latin typeface="+mn-lt"/>
            </a:endParaRPr>
          </a:p>
        </p:txBody>
      </p:sp>
      <p:sp>
        <p:nvSpPr>
          <p:cNvPr id="3" name="Rounded Rectangle 22">
            <a:extLst>
              <a:ext uri="{FF2B5EF4-FFF2-40B4-BE49-F238E27FC236}">
                <a16:creationId xmlns:a16="http://schemas.microsoft.com/office/drawing/2014/main" id="{05DF87A6-DDD3-F38A-7BCB-73F3CF851AF7}"/>
              </a:ext>
            </a:extLst>
          </p:cNvPr>
          <p:cNvSpPr/>
          <p:nvPr/>
        </p:nvSpPr>
        <p:spPr bwMode="auto">
          <a:xfrm>
            <a:off x="1815808" y="1693238"/>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125</a:t>
            </a:r>
            <a:endParaRPr lang="en-US" dirty="0"/>
          </a:p>
        </p:txBody>
      </p:sp>
      <p:sp>
        <p:nvSpPr>
          <p:cNvPr id="8" name="Arrow: Right 7">
            <a:extLst>
              <a:ext uri="{FF2B5EF4-FFF2-40B4-BE49-F238E27FC236}">
                <a16:creationId xmlns:a16="http://schemas.microsoft.com/office/drawing/2014/main" id="{41871A63-BEC8-4B42-BC9D-7EB917274D6D}"/>
              </a:ext>
            </a:extLst>
          </p:cNvPr>
          <p:cNvSpPr/>
          <p:nvPr/>
        </p:nvSpPr>
        <p:spPr>
          <a:xfrm rot="10800000">
            <a:off x="3558066" y="4420396"/>
            <a:ext cx="1090134" cy="303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22">
            <a:extLst>
              <a:ext uri="{FF2B5EF4-FFF2-40B4-BE49-F238E27FC236}">
                <a16:creationId xmlns:a16="http://schemas.microsoft.com/office/drawing/2014/main" id="{0E805C5E-0101-4BB5-9DB2-3A99986E9814}"/>
              </a:ext>
            </a:extLst>
          </p:cNvPr>
          <p:cNvSpPr/>
          <p:nvPr/>
        </p:nvSpPr>
        <p:spPr bwMode="auto">
          <a:xfrm>
            <a:off x="1749155" y="4323983"/>
            <a:ext cx="1770810" cy="750079"/>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CHP 7: 137</a:t>
            </a:r>
            <a:endParaRPr lang="en-US"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498870D-BC40-456A-9A9F-111E67EAA4E3}"/>
              </a:ext>
            </a:extLst>
          </p:cNvPr>
          <p:cNvSpPr txBox="1"/>
          <p:nvPr/>
        </p:nvSpPr>
        <p:spPr bwMode="auto">
          <a:xfrm>
            <a:off x="1981200" y="2081213"/>
            <a:ext cx="9906000" cy="4339650"/>
          </a:xfrm>
          <a:prstGeom prst="rect">
            <a:avLst/>
          </a:prstGeom>
          <a:noFill/>
        </p:spPr>
        <p:txBody>
          <a:bodyPr lIns="91440" tIns="45720" rIns="91440" bIns="45720" anchor="t">
            <a:spAutoFit/>
          </a:bodyPr>
          <a:lstStyle/>
          <a:p>
            <a:pPr>
              <a:defRPr/>
            </a:pPr>
            <a:r>
              <a:rPr lang="en-US" sz="3200" b="1" dirty="0">
                <a:solidFill>
                  <a:schemeClr val="accent1">
                    <a:lumMod val="50000"/>
                  </a:schemeClr>
                </a:solidFill>
                <a:latin typeface="+mn-lt"/>
                <a:ea typeface="MS PGothic"/>
              </a:rPr>
              <a:t>TRANSIT CONTROL OPTIONS (Example 3)</a:t>
            </a:r>
            <a:br>
              <a:rPr lang="en-US" sz="3200" b="1" dirty="0">
                <a:latin typeface="+mn-lt"/>
                <a:cs typeface="Calibri"/>
              </a:rPr>
            </a:br>
            <a:r>
              <a:rPr lang="en-US" sz="3200" dirty="0">
                <a:solidFill>
                  <a:schemeClr val="accent1">
                    <a:lumMod val="50000"/>
                  </a:schemeClr>
                </a:solidFill>
                <a:latin typeface="+mn-lt"/>
                <a:ea typeface="MS PGothic"/>
                <a:cs typeface="Calibri"/>
              </a:rPr>
              <a:t>Critical limits will depend on how product is received.</a:t>
            </a:r>
            <a:br>
              <a:rPr lang="en-US" sz="2800" dirty="0">
                <a:latin typeface="+mn-lt"/>
              </a:rPr>
            </a:br>
            <a:endParaRPr lang="en-US" sz="2000" dirty="0">
              <a:solidFill>
                <a:schemeClr val="accent1">
                  <a:lumMod val="50000"/>
                </a:schemeClr>
              </a:solidFill>
              <a:latin typeface="+mn-lt"/>
            </a:endParaRPr>
          </a:p>
          <a:p>
            <a:pPr marL="514350" indent="-514350">
              <a:buAutoNum type="arabicPeriod"/>
              <a:defRPr/>
            </a:pPr>
            <a:r>
              <a:rPr lang="en-US" sz="3200" dirty="0">
                <a:solidFill>
                  <a:schemeClr val="accent1">
                    <a:lumMod val="50000"/>
                  </a:schemeClr>
                </a:solidFill>
                <a:latin typeface="Calibri"/>
                <a:ea typeface="MS PGothic"/>
                <a:cs typeface="Calibri"/>
              </a:rPr>
              <a:t>Fish delivered</a:t>
            </a:r>
            <a:r>
              <a:rPr lang="en-US" sz="3200" dirty="0">
                <a:solidFill>
                  <a:schemeClr val="accent1">
                    <a:lumMod val="50000"/>
                  </a:schemeClr>
                </a:solidFill>
                <a:latin typeface="+mn-lt"/>
                <a:ea typeface="MS PGothic"/>
              </a:rPr>
              <a:t> refrigerated (not frozen),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Fish delivered under ice,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Fish delivered under ice on an open-bed truck,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Fish</a:t>
            </a:r>
            <a:r>
              <a:rPr lang="en-US" sz="3200" dirty="0">
                <a:solidFill>
                  <a:schemeClr val="accent1">
                    <a:lumMod val="50000"/>
                  </a:schemeClr>
                </a:solidFill>
                <a:latin typeface="Calibri"/>
                <a:ea typeface="MS PGothic"/>
                <a:cs typeface="Calibri"/>
              </a:rPr>
              <a:t> delivered under chemical cooling media, </a:t>
            </a:r>
            <a:r>
              <a:rPr lang="en-US" sz="3200" b="1" dirty="0">
                <a:solidFill>
                  <a:schemeClr val="accent1">
                    <a:lumMod val="50000"/>
                  </a:schemeClr>
                </a:solidFill>
                <a:latin typeface="Calibri"/>
                <a:ea typeface="MS PGothic"/>
                <a:cs typeface="Calibri"/>
              </a:rPr>
              <a:t>or</a:t>
            </a:r>
          </a:p>
          <a:p>
            <a:pPr marL="514350" indent="-514350">
              <a:buAutoNum type="arabicPeriod"/>
              <a:defRPr/>
            </a:pPr>
            <a:r>
              <a:rPr lang="en-US" sz="3200" dirty="0">
                <a:solidFill>
                  <a:schemeClr val="accent1">
                    <a:lumMod val="50000"/>
                  </a:schemeClr>
                </a:solidFill>
                <a:latin typeface="+mn-lt"/>
                <a:ea typeface="MS PGothic"/>
              </a:rPr>
              <a:t>Fish delivered refrigerated (not frozen) with transit time of 4 hours or less</a:t>
            </a:r>
            <a:endParaRPr lang="en-US" sz="3200" dirty="0">
              <a:solidFill>
                <a:schemeClr val="accent1">
                  <a:lumMod val="50000"/>
                </a:schemeClr>
              </a:solidFill>
              <a:latin typeface="Calibri"/>
              <a:cs typeface="Calibri"/>
            </a:endParaRPr>
          </a:p>
        </p:txBody>
      </p:sp>
      <p:sp>
        <p:nvSpPr>
          <p:cNvPr id="123906" name="Rectangle 2">
            <a:extLst>
              <a:ext uri="{FF2B5EF4-FFF2-40B4-BE49-F238E27FC236}">
                <a16:creationId xmlns:a16="http://schemas.microsoft.com/office/drawing/2014/main" id="{D0B85C5F-9823-C649-5A4B-A70A2126BD15}"/>
              </a:ext>
            </a:extLst>
          </p:cNvPr>
          <p:cNvSpPr>
            <a:spLocks noGrp="1"/>
          </p:cNvSpPr>
          <p:nvPr>
            <p:ph type="title"/>
          </p:nvPr>
        </p:nvSpPr>
        <p:spPr>
          <a:xfrm>
            <a:off x="1485900" y="674688"/>
            <a:ext cx="9220200" cy="952500"/>
          </a:xfrm>
        </p:spPr>
        <p:txBody>
          <a:bodyPr>
            <a:normAutofit fontScale="90000"/>
          </a:bodyPr>
          <a:lstStyle/>
          <a:p>
            <a:pPr algn="l" eaLnBrk="1" hangingPunct="1"/>
            <a:r>
              <a:rPr lang="en-US" altLang="en-US" dirty="0">
                <a:ea typeface="MS PGothic"/>
              </a:rPr>
              <a:t>Principle 3:  Set </a:t>
            </a:r>
            <a:r>
              <a:rPr lang="en-US" altLang="en-US" u="sng" dirty="0">
                <a:ea typeface="MS PGothic"/>
              </a:rPr>
              <a:t>Critical Limits</a:t>
            </a:r>
            <a:r>
              <a:rPr lang="en-US" altLang="en-US" dirty="0">
                <a:ea typeface="MS PGothic"/>
              </a:rPr>
              <a:t> using the FDA Hazards Guide</a:t>
            </a:r>
            <a:endParaRPr lang="en-US" dirty="0">
              <a:ea typeface="MS PGothic"/>
            </a:endParaRPr>
          </a:p>
        </p:txBody>
      </p:sp>
      <p:sp>
        <p:nvSpPr>
          <p:cNvPr id="7" name="Rectangle: Rounded Corners 6">
            <a:extLst>
              <a:ext uri="{FF2B5EF4-FFF2-40B4-BE49-F238E27FC236}">
                <a16:creationId xmlns:a16="http://schemas.microsoft.com/office/drawing/2014/main" id="{E445FF06-53E4-4CD7-B8C0-B2758803C2DC}"/>
              </a:ext>
            </a:extLst>
          </p:cNvPr>
          <p:cNvSpPr/>
          <p:nvPr/>
        </p:nvSpPr>
        <p:spPr bwMode="auto">
          <a:xfrm>
            <a:off x="1981200" y="3914666"/>
            <a:ext cx="5410200" cy="52387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ounded Rectangle 22">
            <a:extLst>
              <a:ext uri="{FF2B5EF4-FFF2-40B4-BE49-F238E27FC236}">
                <a16:creationId xmlns:a16="http://schemas.microsoft.com/office/drawing/2014/main" id="{DB3971BD-F67D-2D80-7E92-B2FB5B04DB67}"/>
              </a:ext>
            </a:extLst>
          </p:cNvPr>
          <p:cNvSpPr/>
          <p:nvPr/>
        </p:nvSpPr>
        <p:spPr bwMode="auto">
          <a:xfrm>
            <a:off x="9858411" y="3586348"/>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137</a:t>
            </a:r>
            <a:endParaRPr lang="en-US"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C0A5E6A-1A53-E135-9E25-29316DE0B587}"/>
              </a:ext>
            </a:extLst>
          </p:cNvPr>
          <p:cNvSpPr>
            <a:spLocks noGrp="1"/>
          </p:cNvSpPr>
          <p:nvPr>
            <p:ph type="title"/>
          </p:nvPr>
        </p:nvSpPr>
        <p:spPr>
          <a:xfrm>
            <a:off x="1485900" y="674688"/>
            <a:ext cx="9220200" cy="952500"/>
          </a:xfrm>
        </p:spPr>
        <p:txBody>
          <a:bodyPr>
            <a:normAutofit fontScale="90000"/>
          </a:bodyPr>
          <a:lstStyle/>
          <a:p>
            <a:pPr eaLnBrk="1" hangingPunct="1"/>
            <a:r>
              <a:rPr lang="en-US" altLang="en-US" dirty="0">
                <a:ea typeface="MS PGothic" panose="020B0600070205080204" pitchFamily="34" charset="-128"/>
              </a:rPr>
              <a:t>Principle 3:  Set </a:t>
            </a:r>
            <a:r>
              <a:rPr lang="en-US" altLang="en-US" u="sng" dirty="0">
                <a:ea typeface="MS PGothic" panose="020B0600070205080204" pitchFamily="34" charset="-128"/>
              </a:rPr>
              <a:t>Critical Limits</a:t>
            </a:r>
            <a:r>
              <a:rPr lang="en-US" altLang="en-US" dirty="0">
                <a:ea typeface="MS PGothic" panose="020B0600070205080204" pitchFamily="34" charset="-128"/>
              </a:rPr>
              <a:t> using the</a:t>
            </a:r>
            <a:br>
              <a:rPr lang="en-US" altLang="en-US" dirty="0">
                <a:ea typeface="MS PGothic" panose="020B0600070205080204" pitchFamily="34" charset="-128"/>
              </a:rPr>
            </a:br>
            <a:r>
              <a:rPr lang="en-US" altLang="en-US" dirty="0">
                <a:ea typeface="MS PGothic" panose="020B0600070205080204" pitchFamily="34" charset="-128"/>
              </a:rPr>
              <a:t>                      FDA Hazards Guide</a:t>
            </a:r>
          </a:p>
        </p:txBody>
      </p:sp>
      <p:sp>
        <p:nvSpPr>
          <p:cNvPr id="11" name="TextBox 10">
            <a:extLst>
              <a:ext uri="{FF2B5EF4-FFF2-40B4-BE49-F238E27FC236}">
                <a16:creationId xmlns:a16="http://schemas.microsoft.com/office/drawing/2014/main" id="{9498870D-BC40-456A-9A9F-111E67EAA4E3}"/>
              </a:ext>
            </a:extLst>
          </p:cNvPr>
          <p:cNvSpPr txBox="1"/>
          <p:nvPr/>
        </p:nvSpPr>
        <p:spPr bwMode="auto">
          <a:xfrm>
            <a:off x="1981200" y="2081213"/>
            <a:ext cx="9906000" cy="3354765"/>
          </a:xfrm>
          <a:prstGeom prst="rect">
            <a:avLst/>
          </a:prstGeom>
          <a:noFill/>
        </p:spPr>
        <p:txBody>
          <a:bodyPr lIns="91440" tIns="45720" rIns="91440" bIns="45720" anchor="t">
            <a:spAutoFit/>
          </a:bodyPr>
          <a:lstStyle/>
          <a:p>
            <a:pPr>
              <a:defRPr/>
            </a:pPr>
            <a:r>
              <a:rPr lang="en-US" sz="3200" b="1" dirty="0">
                <a:solidFill>
                  <a:schemeClr val="accent1">
                    <a:lumMod val="50000"/>
                  </a:schemeClr>
                </a:solidFill>
                <a:latin typeface="+mn-lt"/>
                <a:ea typeface="MS PGothic"/>
              </a:rPr>
              <a:t>TRANSIT CONTROL CRITICAL LIMITS</a:t>
            </a:r>
            <a:br>
              <a:rPr lang="en-US" sz="2800" dirty="0">
                <a:latin typeface="+mn-lt"/>
              </a:rPr>
            </a:br>
            <a:endParaRPr lang="en-US" sz="2000" dirty="0">
              <a:solidFill>
                <a:schemeClr val="accent1">
                  <a:lumMod val="50000"/>
                </a:schemeClr>
              </a:solidFill>
              <a:latin typeface="+mn-lt"/>
            </a:endParaRPr>
          </a:p>
          <a:p>
            <a:pPr marL="514350" indent="-514350">
              <a:buAutoNum type="arabicPeriod"/>
              <a:defRPr/>
            </a:pPr>
            <a:r>
              <a:rPr lang="en-US" sz="3200" dirty="0">
                <a:solidFill>
                  <a:schemeClr val="accent1">
                    <a:lumMod val="50000"/>
                  </a:schemeClr>
                </a:solidFill>
                <a:latin typeface="+mn-lt"/>
                <a:ea typeface="MS PGothic"/>
              </a:rPr>
              <a:t>Transit temperature records,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Completely surrounded by ice on delivery,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Use of ice; </a:t>
            </a:r>
            <a:r>
              <a:rPr lang="en-US" sz="3200" b="1" dirty="0">
                <a:solidFill>
                  <a:srgbClr val="993300"/>
                </a:solidFill>
                <a:latin typeface="+mn-lt"/>
                <a:ea typeface="MS PGothic"/>
              </a:rPr>
              <a:t>AND </a:t>
            </a:r>
            <a:r>
              <a:rPr lang="en-US" sz="3200" dirty="0">
                <a:solidFill>
                  <a:schemeClr val="accent1">
                    <a:lumMod val="50000"/>
                  </a:schemeClr>
                </a:solidFill>
                <a:latin typeface="+mn-lt"/>
                <a:ea typeface="MS PGothic"/>
              </a:rPr>
              <a:t>internal fish temperature, </a:t>
            </a:r>
            <a:r>
              <a:rPr lang="en-US" sz="3200" b="1" dirty="0">
                <a:solidFill>
                  <a:schemeClr val="accent1">
                    <a:lumMod val="50000"/>
                  </a:schemeClr>
                </a:solidFill>
                <a:latin typeface="+mn-lt"/>
                <a:ea typeface="MS PGothic"/>
              </a:rPr>
              <a:t>or</a:t>
            </a:r>
            <a:endParaRPr lang="en-US" sz="3200" b="1" dirty="0">
              <a:solidFill>
                <a:schemeClr val="accent1">
                  <a:lumMod val="50000"/>
                </a:schemeClr>
              </a:solidFill>
              <a:latin typeface="+mn-lt"/>
              <a:ea typeface="MS PGothic"/>
              <a:cs typeface="Calibri"/>
            </a:endParaRPr>
          </a:p>
          <a:p>
            <a:pPr marL="514350" indent="-514350">
              <a:buAutoNum type="arabicPeriod"/>
              <a:defRPr/>
            </a:pPr>
            <a:r>
              <a:rPr lang="en-US" sz="3200" dirty="0">
                <a:solidFill>
                  <a:schemeClr val="accent1">
                    <a:lumMod val="50000"/>
                  </a:schemeClr>
                </a:solidFill>
                <a:latin typeface="+mn-lt"/>
                <a:ea typeface="MS PGothic"/>
              </a:rPr>
              <a:t>Frozen gel-packs; </a:t>
            </a:r>
            <a:r>
              <a:rPr lang="en-US" sz="3200" b="1" dirty="0">
                <a:solidFill>
                  <a:srgbClr val="993300"/>
                </a:solidFill>
                <a:latin typeface="Calibri"/>
                <a:ea typeface="MS PGothic"/>
                <a:cs typeface="Arial"/>
              </a:rPr>
              <a:t>AND </a:t>
            </a:r>
            <a:r>
              <a:rPr lang="en-US" sz="3200" dirty="0">
                <a:solidFill>
                  <a:schemeClr val="accent1">
                    <a:lumMod val="50000"/>
                  </a:schemeClr>
                </a:solidFill>
                <a:latin typeface="Calibri"/>
                <a:ea typeface="MS PGothic"/>
                <a:cs typeface="Arial"/>
              </a:rPr>
              <a:t>internal fish temperature, </a:t>
            </a:r>
            <a:r>
              <a:rPr lang="en-US" sz="3200" b="1" dirty="0">
                <a:solidFill>
                  <a:schemeClr val="accent1">
                    <a:lumMod val="50000"/>
                  </a:schemeClr>
                </a:solidFill>
                <a:latin typeface="Calibri"/>
                <a:ea typeface="MS PGothic"/>
                <a:cs typeface="Arial"/>
              </a:rPr>
              <a:t>or</a:t>
            </a:r>
          </a:p>
          <a:p>
            <a:pPr marL="514350" indent="-514350">
              <a:buAutoNum type="arabicPeriod"/>
              <a:defRPr/>
            </a:pPr>
            <a:r>
              <a:rPr lang="en-US" sz="3200" dirty="0">
                <a:solidFill>
                  <a:schemeClr val="accent1">
                    <a:lumMod val="50000"/>
                  </a:schemeClr>
                </a:solidFill>
                <a:latin typeface="+mn-lt"/>
                <a:ea typeface="MS PGothic"/>
              </a:rPr>
              <a:t>Transit time (&lt; 4 hours); </a:t>
            </a:r>
            <a:r>
              <a:rPr lang="en-US" sz="3200" b="1" dirty="0">
                <a:solidFill>
                  <a:srgbClr val="993300"/>
                </a:solidFill>
                <a:latin typeface="Calibri"/>
                <a:ea typeface="MS PGothic"/>
                <a:cs typeface="Arial"/>
              </a:rPr>
              <a:t>AND </a:t>
            </a:r>
            <a:r>
              <a:rPr lang="en-US" sz="3200" dirty="0">
                <a:solidFill>
                  <a:schemeClr val="accent1">
                    <a:lumMod val="50000"/>
                  </a:schemeClr>
                </a:solidFill>
                <a:latin typeface="Calibri"/>
                <a:ea typeface="MS PGothic"/>
                <a:cs typeface="Arial"/>
              </a:rPr>
              <a:t>internal fish</a:t>
            </a:r>
            <a:r>
              <a:rPr lang="en-US" sz="3200" dirty="0">
                <a:solidFill>
                  <a:schemeClr val="accent1">
                    <a:lumMod val="50000"/>
                  </a:schemeClr>
                </a:solidFill>
                <a:latin typeface="Arial"/>
                <a:ea typeface="MS PGothic"/>
                <a:cs typeface="Arial"/>
              </a:rPr>
              <a:t> temperature</a:t>
            </a:r>
          </a:p>
        </p:txBody>
      </p:sp>
      <p:sp>
        <p:nvSpPr>
          <p:cNvPr id="7" name="Rectangle: Rounded Corners 6">
            <a:extLst>
              <a:ext uri="{FF2B5EF4-FFF2-40B4-BE49-F238E27FC236}">
                <a16:creationId xmlns:a16="http://schemas.microsoft.com/office/drawing/2014/main" id="{E445FF06-53E4-4CD7-B8C0-B2758803C2DC}"/>
              </a:ext>
            </a:extLst>
          </p:cNvPr>
          <p:cNvSpPr/>
          <p:nvPr/>
        </p:nvSpPr>
        <p:spPr bwMode="auto">
          <a:xfrm>
            <a:off x="2024993" y="3432941"/>
            <a:ext cx="7491832" cy="506358"/>
          </a:xfrm>
          <a:prstGeom prst="round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23910" name="Group 13">
            <a:extLst>
              <a:ext uri="{FF2B5EF4-FFF2-40B4-BE49-F238E27FC236}">
                <a16:creationId xmlns:a16="http://schemas.microsoft.com/office/drawing/2014/main" id="{26CF6C68-EB65-CBFE-5349-189EF74B5118}"/>
              </a:ext>
            </a:extLst>
          </p:cNvPr>
          <p:cNvGrpSpPr>
            <a:grpSpLocks/>
          </p:cNvGrpSpPr>
          <p:nvPr/>
        </p:nvGrpSpPr>
        <p:grpSpPr bwMode="auto">
          <a:xfrm>
            <a:off x="912648" y="5710840"/>
            <a:ext cx="3857625" cy="879475"/>
            <a:chOff x="3224213" y="5753100"/>
            <a:chExt cx="3857625" cy="879475"/>
          </a:xfrm>
        </p:grpSpPr>
        <p:sp>
          <p:nvSpPr>
            <p:cNvPr id="123911" name="object 9">
              <a:extLst>
                <a:ext uri="{FF2B5EF4-FFF2-40B4-BE49-F238E27FC236}">
                  <a16:creationId xmlns:a16="http://schemas.microsoft.com/office/drawing/2014/main" id="{11C7E6FF-5481-5E58-AEC4-144B308DA86D}"/>
                </a:ext>
              </a:extLst>
            </p:cNvPr>
            <p:cNvSpPr>
              <a:spLocks/>
            </p:cNvSpPr>
            <p:nvPr/>
          </p:nvSpPr>
          <p:spPr bwMode="auto">
            <a:xfrm>
              <a:off x="3224213" y="5753100"/>
              <a:ext cx="539750" cy="555625"/>
            </a:xfrm>
            <a:custGeom>
              <a:avLst/>
              <a:gdLst>
                <a:gd name="T0" fmla="*/ 0 w 539750"/>
                <a:gd name="T1" fmla="*/ 563058 h 554989"/>
                <a:gd name="T2" fmla="*/ 539495 w 539750"/>
                <a:gd name="T3" fmla="*/ 563058 h 554989"/>
                <a:gd name="T4" fmla="*/ 539495 w 539750"/>
                <a:gd name="T5" fmla="*/ 0 h 554989"/>
                <a:gd name="T6" fmla="*/ 0 w 539750"/>
                <a:gd name="T7" fmla="*/ 0 h 554989"/>
                <a:gd name="T8" fmla="*/ 0 w 539750"/>
                <a:gd name="T9" fmla="*/ 563058 h 5549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54989">
                  <a:moveTo>
                    <a:pt x="0" y="554736"/>
                  </a:moveTo>
                  <a:lnTo>
                    <a:pt x="539495" y="554736"/>
                  </a:lnTo>
                  <a:lnTo>
                    <a:pt x="539495" y="0"/>
                  </a:lnTo>
                  <a:lnTo>
                    <a:pt x="0" y="0"/>
                  </a:lnTo>
                  <a:lnTo>
                    <a:pt x="0" y="5547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2" name="object 11">
              <a:extLst>
                <a:ext uri="{FF2B5EF4-FFF2-40B4-BE49-F238E27FC236}">
                  <a16:creationId xmlns:a16="http://schemas.microsoft.com/office/drawing/2014/main" id="{040DA310-DF80-E134-57F7-19CB6226C0D0}"/>
                </a:ext>
              </a:extLst>
            </p:cNvPr>
            <p:cNvSpPr>
              <a:spLocks/>
            </p:cNvSpPr>
            <p:nvPr/>
          </p:nvSpPr>
          <p:spPr bwMode="auto">
            <a:xfrm>
              <a:off x="3875088" y="5819775"/>
              <a:ext cx="539750" cy="536575"/>
            </a:xfrm>
            <a:custGeom>
              <a:avLst/>
              <a:gdLst>
                <a:gd name="T0" fmla="*/ 0 w 539750"/>
                <a:gd name="T1" fmla="*/ 536448 h 536575"/>
                <a:gd name="T2" fmla="*/ 539496 w 539750"/>
                <a:gd name="T3" fmla="*/ 536448 h 536575"/>
                <a:gd name="T4" fmla="*/ 539496 w 539750"/>
                <a:gd name="T5" fmla="*/ 0 h 536575"/>
                <a:gd name="T6" fmla="*/ 0 w 539750"/>
                <a:gd name="T7" fmla="*/ 0 h 536575"/>
                <a:gd name="T8" fmla="*/ 0 w 539750"/>
                <a:gd name="T9" fmla="*/ 536448 h 536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536575">
                  <a:moveTo>
                    <a:pt x="0" y="536448"/>
                  </a:moveTo>
                  <a:lnTo>
                    <a:pt x="539496" y="536448"/>
                  </a:lnTo>
                  <a:lnTo>
                    <a:pt x="539496" y="0"/>
                  </a:lnTo>
                  <a:lnTo>
                    <a:pt x="0" y="0"/>
                  </a:lnTo>
                  <a:lnTo>
                    <a:pt x="0" y="5364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3" name="object 14">
              <a:extLst>
                <a:ext uri="{FF2B5EF4-FFF2-40B4-BE49-F238E27FC236}">
                  <a16:creationId xmlns:a16="http://schemas.microsoft.com/office/drawing/2014/main" id="{8451176D-1669-5725-BDC2-F6B147B15CC2}"/>
                </a:ext>
              </a:extLst>
            </p:cNvPr>
            <p:cNvSpPr>
              <a:spLocks/>
            </p:cNvSpPr>
            <p:nvPr/>
          </p:nvSpPr>
          <p:spPr bwMode="auto">
            <a:xfrm>
              <a:off x="4518025" y="5819775"/>
              <a:ext cx="590550" cy="96838"/>
            </a:xfrm>
            <a:custGeom>
              <a:avLst/>
              <a:gdLst>
                <a:gd name="T0" fmla="*/ 0 w 589914"/>
                <a:gd name="T1" fmla="*/ 100207 h 96520"/>
                <a:gd name="T2" fmla="*/ 598108 w 589914"/>
                <a:gd name="T3" fmla="*/ 100207 h 96520"/>
                <a:gd name="T4" fmla="*/ 598108 w 589914"/>
                <a:gd name="T5" fmla="*/ 0 h 96520"/>
                <a:gd name="T6" fmla="*/ 0 w 589914"/>
                <a:gd name="T7" fmla="*/ 0 h 96520"/>
                <a:gd name="T8" fmla="*/ 0 w 589914"/>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914" h="96520">
                  <a:moveTo>
                    <a:pt x="0" y="96012"/>
                  </a:moveTo>
                  <a:lnTo>
                    <a:pt x="589788" y="96012"/>
                  </a:lnTo>
                  <a:lnTo>
                    <a:pt x="589788"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4" name="object 17">
              <a:extLst>
                <a:ext uri="{FF2B5EF4-FFF2-40B4-BE49-F238E27FC236}">
                  <a16:creationId xmlns:a16="http://schemas.microsoft.com/office/drawing/2014/main" id="{EA01C416-EE56-173B-85FC-43DC251F728A}"/>
                </a:ext>
              </a:extLst>
            </p:cNvPr>
            <p:cNvSpPr>
              <a:spLocks/>
            </p:cNvSpPr>
            <p:nvPr/>
          </p:nvSpPr>
          <p:spPr bwMode="auto">
            <a:xfrm>
              <a:off x="5221288" y="5819775"/>
              <a:ext cx="539750" cy="96838"/>
            </a:xfrm>
            <a:custGeom>
              <a:avLst/>
              <a:gdLst>
                <a:gd name="T0" fmla="*/ 0 w 539750"/>
                <a:gd name="T1" fmla="*/ 100207 h 96520"/>
                <a:gd name="T2" fmla="*/ 539496 w 539750"/>
                <a:gd name="T3" fmla="*/ 100207 h 96520"/>
                <a:gd name="T4" fmla="*/ 539496 w 539750"/>
                <a:gd name="T5" fmla="*/ 0 h 96520"/>
                <a:gd name="T6" fmla="*/ 0 w 539750"/>
                <a:gd name="T7" fmla="*/ 0 h 96520"/>
                <a:gd name="T8" fmla="*/ 0 w 539750"/>
                <a:gd name="T9" fmla="*/ 100207 h 96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9750" h="96520">
                  <a:moveTo>
                    <a:pt x="0" y="96012"/>
                  </a:moveTo>
                  <a:lnTo>
                    <a:pt x="539496" y="96012"/>
                  </a:lnTo>
                  <a:lnTo>
                    <a:pt x="539496" y="0"/>
                  </a:lnTo>
                  <a:lnTo>
                    <a:pt x="0" y="0"/>
                  </a:lnTo>
                  <a:lnTo>
                    <a:pt x="0" y="960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5" name="object 21">
              <a:extLst>
                <a:ext uri="{FF2B5EF4-FFF2-40B4-BE49-F238E27FC236}">
                  <a16:creationId xmlns:a16="http://schemas.microsoft.com/office/drawing/2014/main" id="{60AEF8C2-2C1E-E0F3-2137-78F743579B56}"/>
                </a:ext>
              </a:extLst>
            </p:cNvPr>
            <p:cNvSpPr>
              <a:spLocks/>
            </p:cNvSpPr>
            <p:nvPr/>
          </p:nvSpPr>
          <p:spPr bwMode="auto">
            <a:xfrm>
              <a:off x="3289300" y="5829300"/>
              <a:ext cx="827088" cy="803275"/>
            </a:xfrm>
            <a:custGeom>
              <a:avLst/>
              <a:gdLst>
                <a:gd name="T0" fmla="*/ 400549 w 826135"/>
                <a:gd name="T1" fmla="*/ 592020 h 802004"/>
                <a:gd name="T2" fmla="*/ 299476 w 826135"/>
                <a:gd name="T3" fmla="*/ 592020 h 802004"/>
                <a:gd name="T4" fmla="*/ 329385 w 826135"/>
                <a:gd name="T5" fmla="*/ 818297 h 802004"/>
                <a:gd name="T6" fmla="*/ 400549 w 826135"/>
                <a:gd name="T7" fmla="*/ 592020 h 802004"/>
                <a:gd name="T8" fmla="*/ 541572 w 826135"/>
                <a:gd name="T9" fmla="*/ 565794 h 802004"/>
                <a:gd name="T10" fmla="*/ 408798 w 826135"/>
                <a:gd name="T11" fmla="*/ 565794 h 802004"/>
                <a:gd name="T12" fmla="*/ 514252 w 826135"/>
                <a:gd name="T13" fmla="*/ 747720 h 802004"/>
                <a:gd name="T14" fmla="*/ 541572 w 826135"/>
                <a:gd name="T15" fmla="*/ 565794 h 802004"/>
                <a:gd name="T16" fmla="*/ 668548 w 826135"/>
                <a:gd name="T17" fmla="*/ 547695 h 802004"/>
                <a:gd name="T18" fmla="*/ 544291 w 826135"/>
                <a:gd name="T19" fmla="*/ 547695 h 802004"/>
                <a:gd name="T20" fmla="*/ 704406 w 826135"/>
                <a:gd name="T21" fmla="*/ 685518 h 802004"/>
                <a:gd name="T22" fmla="*/ 668548 w 826135"/>
                <a:gd name="T23" fmla="*/ 547695 h 802004"/>
                <a:gd name="T24" fmla="*/ 663422 w 826135"/>
                <a:gd name="T25" fmla="*/ 527990 h 802004"/>
                <a:gd name="T26" fmla="*/ 219934 w 826135"/>
                <a:gd name="T27" fmla="*/ 527990 h 802004"/>
                <a:gd name="T28" fmla="*/ 184869 w 826135"/>
                <a:gd name="T29" fmla="*/ 667406 h 802004"/>
                <a:gd name="T30" fmla="*/ 299476 w 826135"/>
                <a:gd name="T31" fmla="*/ 592020 h 802004"/>
                <a:gd name="T32" fmla="*/ 400549 w 826135"/>
                <a:gd name="T33" fmla="*/ 592020 h 802004"/>
                <a:gd name="T34" fmla="*/ 408798 w 826135"/>
                <a:gd name="T35" fmla="*/ 565794 h 802004"/>
                <a:gd name="T36" fmla="*/ 541572 w 826135"/>
                <a:gd name="T37" fmla="*/ 565794 h 802004"/>
                <a:gd name="T38" fmla="*/ 544291 w 826135"/>
                <a:gd name="T39" fmla="*/ 547695 h 802004"/>
                <a:gd name="T40" fmla="*/ 668548 w 826135"/>
                <a:gd name="T41" fmla="*/ 547695 h 802004"/>
                <a:gd name="T42" fmla="*/ 663422 w 826135"/>
                <a:gd name="T43" fmla="*/ 527990 h 802004"/>
                <a:gd name="T44" fmla="*/ 14305 w 826135"/>
                <a:gd name="T45" fmla="*/ 86937 h 802004"/>
                <a:gd name="T46" fmla="*/ 179582 w 826135"/>
                <a:gd name="T47" fmla="*/ 288569 h 802004"/>
                <a:gd name="T48" fmla="*/ 0 w 826135"/>
                <a:gd name="T49" fmla="*/ 326372 h 802004"/>
                <a:gd name="T50" fmla="*/ 144517 w 826135"/>
                <a:gd name="T51" fmla="*/ 446084 h 802004"/>
                <a:gd name="T52" fmla="*/ 5285 w 826135"/>
                <a:gd name="T53" fmla="*/ 552609 h 802004"/>
                <a:gd name="T54" fmla="*/ 219934 w 826135"/>
                <a:gd name="T55" fmla="*/ 527990 h 802004"/>
                <a:gd name="T56" fmla="*/ 663422 w 826135"/>
                <a:gd name="T57" fmla="*/ 527990 h 802004"/>
                <a:gd name="T58" fmla="*/ 653613 w 826135"/>
                <a:gd name="T59" fmla="*/ 490291 h 802004"/>
                <a:gd name="T60" fmla="*/ 819323 w 826135"/>
                <a:gd name="T61" fmla="*/ 490291 h 802004"/>
                <a:gd name="T62" fmla="*/ 683523 w 826135"/>
                <a:gd name="T63" fmla="*/ 396833 h 802004"/>
                <a:gd name="T64" fmla="*/ 819015 w 826135"/>
                <a:gd name="T65" fmla="*/ 308261 h 802004"/>
                <a:gd name="T66" fmla="*/ 648327 w 826135"/>
                <a:gd name="T67" fmla="*/ 277121 h 802004"/>
                <a:gd name="T68" fmla="*/ 670994 w 826135"/>
                <a:gd name="T69" fmla="*/ 239421 h 802004"/>
                <a:gd name="T70" fmla="*/ 283877 w 826135"/>
                <a:gd name="T71" fmla="*/ 239421 h 802004"/>
                <a:gd name="T72" fmla="*/ 14305 w 826135"/>
                <a:gd name="T73" fmla="*/ 86937 h 802004"/>
                <a:gd name="T74" fmla="*/ 819323 w 826135"/>
                <a:gd name="T75" fmla="*/ 490291 h 802004"/>
                <a:gd name="T76" fmla="*/ 653613 w 826135"/>
                <a:gd name="T77" fmla="*/ 490291 h 802004"/>
                <a:gd name="T78" fmla="*/ 838481 w 826135"/>
                <a:gd name="T79" fmla="*/ 503476 h 802004"/>
                <a:gd name="T80" fmla="*/ 819323 w 826135"/>
                <a:gd name="T81" fmla="*/ 490291 h 802004"/>
                <a:gd name="T82" fmla="*/ 324228 w 826135"/>
                <a:gd name="T83" fmla="*/ 86937 h 802004"/>
                <a:gd name="T84" fmla="*/ 283877 w 826135"/>
                <a:gd name="T85" fmla="*/ 239421 h 802004"/>
                <a:gd name="T86" fmla="*/ 670994 w 826135"/>
                <a:gd name="T87" fmla="*/ 239421 h 802004"/>
                <a:gd name="T88" fmla="*/ 682835 w 826135"/>
                <a:gd name="T89" fmla="*/ 219729 h 802004"/>
                <a:gd name="T90" fmla="*/ 419241 w 826135"/>
                <a:gd name="T91" fmla="*/ 219729 h 802004"/>
                <a:gd name="T92" fmla="*/ 324228 w 826135"/>
                <a:gd name="T93" fmla="*/ 86937 h 802004"/>
                <a:gd name="T94" fmla="*/ 563758 w 826135"/>
                <a:gd name="T95" fmla="*/ 0 h 802004"/>
                <a:gd name="T96" fmla="*/ 419241 w 826135"/>
                <a:gd name="T97" fmla="*/ 219729 h 802004"/>
                <a:gd name="T98" fmla="*/ 682835 w 826135"/>
                <a:gd name="T99" fmla="*/ 219729 h 802004"/>
                <a:gd name="T100" fmla="*/ 693654 w 826135"/>
                <a:gd name="T101" fmla="*/ 201735 h 802004"/>
                <a:gd name="T102" fmla="*/ 549447 w 826135"/>
                <a:gd name="T103" fmla="*/ 201735 h 802004"/>
                <a:gd name="T104" fmla="*/ 563758 w 826135"/>
                <a:gd name="T105" fmla="*/ 0 h 802004"/>
                <a:gd name="T106" fmla="*/ 713430 w 826135"/>
                <a:gd name="T107" fmla="*/ 168844 h 802004"/>
                <a:gd name="T108" fmla="*/ 549447 w 826135"/>
                <a:gd name="T109" fmla="*/ 201735 h 802004"/>
                <a:gd name="T110" fmla="*/ 693654 w 826135"/>
                <a:gd name="T111" fmla="*/ 201735 h 802004"/>
                <a:gd name="T112" fmla="*/ 713430 w 826135"/>
                <a:gd name="T113" fmla="*/ 168844 h 8020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6135" h="802004">
                  <a:moveTo>
                    <a:pt x="394591" y="579958"/>
                  </a:moveTo>
                  <a:lnTo>
                    <a:pt x="295021" y="579958"/>
                  </a:lnTo>
                  <a:lnTo>
                    <a:pt x="324485" y="801624"/>
                  </a:lnTo>
                  <a:lnTo>
                    <a:pt x="394591" y="579958"/>
                  </a:lnTo>
                  <a:close/>
                </a:path>
                <a:path w="826135" h="802004">
                  <a:moveTo>
                    <a:pt x="533516" y="554266"/>
                  </a:moveTo>
                  <a:lnTo>
                    <a:pt x="402717" y="554266"/>
                  </a:lnTo>
                  <a:lnTo>
                    <a:pt x="506603" y="732485"/>
                  </a:lnTo>
                  <a:lnTo>
                    <a:pt x="533516" y="554266"/>
                  </a:lnTo>
                  <a:close/>
                </a:path>
                <a:path w="826135" h="802004">
                  <a:moveTo>
                    <a:pt x="658603" y="536536"/>
                  </a:moveTo>
                  <a:lnTo>
                    <a:pt x="536194" y="536536"/>
                  </a:lnTo>
                  <a:lnTo>
                    <a:pt x="693928" y="671550"/>
                  </a:lnTo>
                  <a:lnTo>
                    <a:pt x="658603" y="536536"/>
                  </a:lnTo>
                  <a:close/>
                </a:path>
                <a:path w="826135" h="802004">
                  <a:moveTo>
                    <a:pt x="653552" y="517232"/>
                  </a:moveTo>
                  <a:lnTo>
                    <a:pt x="216662" y="517232"/>
                  </a:lnTo>
                  <a:lnTo>
                    <a:pt x="182118" y="653808"/>
                  </a:lnTo>
                  <a:lnTo>
                    <a:pt x="295021" y="579958"/>
                  </a:lnTo>
                  <a:lnTo>
                    <a:pt x="394591" y="579958"/>
                  </a:lnTo>
                  <a:lnTo>
                    <a:pt x="402717" y="554266"/>
                  </a:lnTo>
                  <a:lnTo>
                    <a:pt x="533516" y="554266"/>
                  </a:lnTo>
                  <a:lnTo>
                    <a:pt x="536194" y="536536"/>
                  </a:lnTo>
                  <a:lnTo>
                    <a:pt x="658603" y="536536"/>
                  </a:lnTo>
                  <a:lnTo>
                    <a:pt x="653552" y="517232"/>
                  </a:lnTo>
                  <a:close/>
                </a:path>
                <a:path w="826135" h="802004">
                  <a:moveTo>
                    <a:pt x="14097" y="85166"/>
                  </a:moveTo>
                  <a:lnTo>
                    <a:pt x="176911" y="282689"/>
                  </a:lnTo>
                  <a:lnTo>
                    <a:pt x="0" y="319722"/>
                  </a:lnTo>
                  <a:lnTo>
                    <a:pt x="142367" y="436994"/>
                  </a:lnTo>
                  <a:lnTo>
                    <a:pt x="5207" y="541350"/>
                  </a:lnTo>
                  <a:lnTo>
                    <a:pt x="216662" y="517232"/>
                  </a:lnTo>
                  <a:lnTo>
                    <a:pt x="653552" y="517232"/>
                  </a:lnTo>
                  <a:lnTo>
                    <a:pt x="643890" y="480301"/>
                  </a:lnTo>
                  <a:lnTo>
                    <a:pt x="807135" y="480301"/>
                  </a:lnTo>
                  <a:lnTo>
                    <a:pt x="673354" y="388747"/>
                  </a:lnTo>
                  <a:lnTo>
                    <a:pt x="806831" y="301980"/>
                  </a:lnTo>
                  <a:lnTo>
                    <a:pt x="638683" y="271475"/>
                  </a:lnTo>
                  <a:lnTo>
                    <a:pt x="661013" y="234543"/>
                  </a:lnTo>
                  <a:lnTo>
                    <a:pt x="279654" y="234543"/>
                  </a:lnTo>
                  <a:lnTo>
                    <a:pt x="14097" y="85166"/>
                  </a:lnTo>
                  <a:close/>
                </a:path>
                <a:path w="826135" h="802004">
                  <a:moveTo>
                    <a:pt x="807135" y="480301"/>
                  </a:moveTo>
                  <a:lnTo>
                    <a:pt x="643890" y="480301"/>
                  </a:lnTo>
                  <a:lnTo>
                    <a:pt x="826008" y="493217"/>
                  </a:lnTo>
                  <a:lnTo>
                    <a:pt x="807135" y="480301"/>
                  </a:lnTo>
                  <a:close/>
                </a:path>
                <a:path w="826135" h="802004">
                  <a:moveTo>
                    <a:pt x="319405" y="85166"/>
                  </a:moveTo>
                  <a:lnTo>
                    <a:pt x="279654" y="234543"/>
                  </a:lnTo>
                  <a:lnTo>
                    <a:pt x="661013" y="234543"/>
                  </a:lnTo>
                  <a:lnTo>
                    <a:pt x="672677" y="215252"/>
                  </a:lnTo>
                  <a:lnTo>
                    <a:pt x="413004" y="215252"/>
                  </a:lnTo>
                  <a:lnTo>
                    <a:pt x="319405" y="85166"/>
                  </a:lnTo>
                  <a:close/>
                </a:path>
                <a:path w="826135" h="802004">
                  <a:moveTo>
                    <a:pt x="555371" y="0"/>
                  </a:moveTo>
                  <a:lnTo>
                    <a:pt x="413004" y="215252"/>
                  </a:lnTo>
                  <a:lnTo>
                    <a:pt x="672677" y="215252"/>
                  </a:lnTo>
                  <a:lnTo>
                    <a:pt x="683336" y="197624"/>
                  </a:lnTo>
                  <a:lnTo>
                    <a:pt x="541274" y="197624"/>
                  </a:lnTo>
                  <a:lnTo>
                    <a:pt x="555371" y="0"/>
                  </a:lnTo>
                  <a:close/>
                </a:path>
                <a:path w="826135" h="802004">
                  <a:moveTo>
                    <a:pt x="702818" y="165404"/>
                  </a:moveTo>
                  <a:lnTo>
                    <a:pt x="541274" y="197624"/>
                  </a:lnTo>
                  <a:lnTo>
                    <a:pt x="683336" y="197624"/>
                  </a:lnTo>
                  <a:lnTo>
                    <a:pt x="702818" y="165404"/>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23916" name="object 22">
              <a:extLst>
                <a:ext uri="{FF2B5EF4-FFF2-40B4-BE49-F238E27FC236}">
                  <a16:creationId xmlns:a16="http://schemas.microsoft.com/office/drawing/2014/main" id="{B8626E90-CECB-16B8-CEA4-8F91A219D285}"/>
                </a:ext>
              </a:extLst>
            </p:cNvPr>
            <p:cNvSpPr>
              <a:spLocks/>
            </p:cNvSpPr>
            <p:nvPr/>
          </p:nvSpPr>
          <p:spPr bwMode="auto">
            <a:xfrm>
              <a:off x="3289300" y="5829300"/>
              <a:ext cx="827088" cy="803275"/>
            </a:xfrm>
            <a:custGeom>
              <a:avLst/>
              <a:gdLst>
                <a:gd name="T0" fmla="*/ 419241 w 826135"/>
                <a:gd name="T1" fmla="*/ 219729 h 802004"/>
                <a:gd name="T2" fmla="*/ 563758 w 826135"/>
                <a:gd name="T3" fmla="*/ 0 h 802004"/>
                <a:gd name="T4" fmla="*/ 549447 w 826135"/>
                <a:gd name="T5" fmla="*/ 201735 h 802004"/>
                <a:gd name="T6" fmla="*/ 713430 w 826135"/>
                <a:gd name="T7" fmla="*/ 168844 h 802004"/>
                <a:gd name="T8" fmla="*/ 648327 w 826135"/>
                <a:gd name="T9" fmla="*/ 277121 h 802004"/>
                <a:gd name="T10" fmla="*/ 819015 w 826135"/>
                <a:gd name="T11" fmla="*/ 308261 h 802004"/>
                <a:gd name="T12" fmla="*/ 683523 w 826135"/>
                <a:gd name="T13" fmla="*/ 396833 h 802004"/>
                <a:gd name="T14" fmla="*/ 838481 w 826135"/>
                <a:gd name="T15" fmla="*/ 503476 h 802004"/>
                <a:gd name="T16" fmla="*/ 653613 w 826135"/>
                <a:gd name="T17" fmla="*/ 490291 h 802004"/>
                <a:gd name="T18" fmla="*/ 704406 w 826135"/>
                <a:gd name="T19" fmla="*/ 685518 h 802004"/>
                <a:gd name="T20" fmla="*/ 544291 w 826135"/>
                <a:gd name="T21" fmla="*/ 547695 h 802004"/>
                <a:gd name="T22" fmla="*/ 514252 w 826135"/>
                <a:gd name="T23" fmla="*/ 747720 h 802004"/>
                <a:gd name="T24" fmla="*/ 408798 w 826135"/>
                <a:gd name="T25" fmla="*/ 565794 h 802004"/>
                <a:gd name="T26" fmla="*/ 329385 w 826135"/>
                <a:gd name="T27" fmla="*/ 818297 h 802004"/>
                <a:gd name="T28" fmla="*/ 299476 w 826135"/>
                <a:gd name="T29" fmla="*/ 592020 h 802004"/>
                <a:gd name="T30" fmla="*/ 184869 w 826135"/>
                <a:gd name="T31" fmla="*/ 667406 h 802004"/>
                <a:gd name="T32" fmla="*/ 219934 w 826135"/>
                <a:gd name="T33" fmla="*/ 527990 h 802004"/>
                <a:gd name="T34" fmla="*/ 5285 w 826135"/>
                <a:gd name="T35" fmla="*/ 552609 h 802004"/>
                <a:gd name="T36" fmla="*/ 144517 w 826135"/>
                <a:gd name="T37" fmla="*/ 446084 h 802004"/>
                <a:gd name="T38" fmla="*/ 0 w 826135"/>
                <a:gd name="T39" fmla="*/ 326372 h 802004"/>
                <a:gd name="T40" fmla="*/ 179582 w 826135"/>
                <a:gd name="T41" fmla="*/ 288569 h 802004"/>
                <a:gd name="T42" fmla="*/ 14305 w 826135"/>
                <a:gd name="T43" fmla="*/ 86937 h 802004"/>
                <a:gd name="T44" fmla="*/ 283877 w 826135"/>
                <a:gd name="T45" fmla="*/ 239421 h 802004"/>
                <a:gd name="T46" fmla="*/ 324228 w 826135"/>
                <a:gd name="T47" fmla="*/ 86937 h 802004"/>
                <a:gd name="T48" fmla="*/ 419241 w 826135"/>
                <a:gd name="T49" fmla="*/ 219729 h 8020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26135" h="802004">
                  <a:moveTo>
                    <a:pt x="413004" y="215252"/>
                  </a:moveTo>
                  <a:lnTo>
                    <a:pt x="555371" y="0"/>
                  </a:lnTo>
                  <a:lnTo>
                    <a:pt x="541274" y="197624"/>
                  </a:lnTo>
                  <a:lnTo>
                    <a:pt x="702818" y="165404"/>
                  </a:lnTo>
                  <a:lnTo>
                    <a:pt x="638683" y="271475"/>
                  </a:lnTo>
                  <a:lnTo>
                    <a:pt x="806831" y="301980"/>
                  </a:lnTo>
                  <a:lnTo>
                    <a:pt x="673354" y="388747"/>
                  </a:lnTo>
                  <a:lnTo>
                    <a:pt x="826008" y="493217"/>
                  </a:lnTo>
                  <a:lnTo>
                    <a:pt x="643890" y="480301"/>
                  </a:lnTo>
                  <a:lnTo>
                    <a:pt x="693928" y="671550"/>
                  </a:lnTo>
                  <a:lnTo>
                    <a:pt x="536194" y="536536"/>
                  </a:lnTo>
                  <a:lnTo>
                    <a:pt x="506603" y="732485"/>
                  </a:lnTo>
                  <a:lnTo>
                    <a:pt x="402717" y="554266"/>
                  </a:lnTo>
                  <a:lnTo>
                    <a:pt x="324485" y="801624"/>
                  </a:lnTo>
                  <a:lnTo>
                    <a:pt x="295021" y="579958"/>
                  </a:lnTo>
                  <a:lnTo>
                    <a:pt x="182118" y="653808"/>
                  </a:lnTo>
                  <a:lnTo>
                    <a:pt x="216662" y="517232"/>
                  </a:lnTo>
                  <a:lnTo>
                    <a:pt x="5207" y="541350"/>
                  </a:lnTo>
                  <a:lnTo>
                    <a:pt x="142367" y="436994"/>
                  </a:lnTo>
                  <a:lnTo>
                    <a:pt x="0" y="319722"/>
                  </a:lnTo>
                  <a:lnTo>
                    <a:pt x="176911" y="282689"/>
                  </a:lnTo>
                  <a:lnTo>
                    <a:pt x="14097" y="85166"/>
                  </a:lnTo>
                  <a:lnTo>
                    <a:pt x="279654" y="234543"/>
                  </a:lnTo>
                  <a:lnTo>
                    <a:pt x="319405" y="85166"/>
                  </a:lnTo>
                  <a:lnTo>
                    <a:pt x="413004" y="215252"/>
                  </a:lnTo>
                  <a:close/>
                </a:path>
              </a:pathLst>
            </a:custGeom>
            <a:noFill/>
            <a:ln w="25908">
              <a:solidFill>
                <a:srgbClr val="44548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object 23">
              <a:extLst>
                <a:ext uri="{FF2B5EF4-FFF2-40B4-BE49-F238E27FC236}">
                  <a16:creationId xmlns:a16="http://schemas.microsoft.com/office/drawing/2014/main" id="{2CC5A6AA-7414-4CF6-9D71-CF32B3611E71}"/>
                </a:ext>
              </a:extLst>
            </p:cNvPr>
            <p:cNvSpPr txBox="1"/>
            <p:nvPr/>
          </p:nvSpPr>
          <p:spPr>
            <a:xfrm>
              <a:off x="3505201" y="5980113"/>
              <a:ext cx="414337" cy="392112"/>
            </a:xfrm>
            <a:prstGeom prst="rect">
              <a:avLst/>
            </a:prstGeom>
          </p:spPr>
          <p:txBody>
            <a:bodyPr lIns="0" tIns="12700" rIns="0" bIns="0">
              <a:spAutoFit/>
            </a:bodyPr>
            <a:lstStyle/>
            <a:p>
              <a:pPr marL="12700">
                <a:spcBef>
                  <a:spcPts val="100"/>
                </a:spcBef>
                <a:defRPr/>
              </a:pPr>
              <a:r>
                <a:rPr sz="2400" b="1" spc="-5" dirty="0">
                  <a:solidFill>
                    <a:srgbClr val="FF0000"/>
                  </a:solidFill>
                  <a:latin typeface="Calibri"/>
                  <a:cs typeface="Calibri"/>
                </a:rPr>
                <a:t>Tip</a:t>
              </a:r>
              <a:endParaRPr sz="2400" dirty="0">
                <a:latin typeface="Calibri"/>
                <a:cs typeface="Calibri"/>
              </a:endParaRPr>
            </a:p>
          </p:txBody>
        </p:sp>
        <p:sp>
          <p:nvSpPr>
            <p:cNvPr id="123918" name="object 25">
              <a:extLst>
                <a:ext uri="{FF2B5EF4-FFF2-40B4-BE49-F238E27FC236}">
                  <a16:creationId xmlns:a16="http://schemas.microsoft.com/office/drawing/2014/main" id="{33DDDAF0-DE86-6A9A-3A77-8D843AC03B5B}"/>
                </a:ext>
              </a:extLst>
            </p:cNvPr>
            <p:cNvSpPr>
              <a:spLocks/>
            </p:cNvSpPr>
            <p:nvPr/>
          </p:nvSpPr>
          <p:spPr bwMode="auto">
            <a:xfrm>
              <a:off x="4157663" y="5916613"/>
              <a:ext cx="2924175" cy="461962"/>
            </a:xfrm>
            <a:custGeom>
              <a:avLst/>
              <a:gdLst>
                <a:gd name="T0" fmla="*/ 0 w 2924809"/>
                <a:gd name="T1" fmla="*/ 457672 h 462279"/>
                <a:gd name="T2" fmla="*/ 2916324 w 2924809"/>
                <a:gd name="T3" fmla="*/ 457672 h 462279"/>
                <a:gd name="T4" fmla="*/ 2916324 w 2924809"/>
                <a:gd name="T5" fmla="*/ 0 h 462279"/>
                <a:gd name="T6" fmla="*/ 0 w 2924809"/>
                <a:gd name="T7" fmla="*/ 0 h 462279"/>
                <a:gd name="T8" fmla="*/ 0 w 2924809"/>
                <a:gd name="T9" fmla="*/ 457672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4809" h="462279">
                  <a:moveTo>
                    <a:pt x="0" y="461771"/>
                  </a:moveTo>
                  <a:lnTo>
                    <a:pt x="2924555" y="461771"/>
                  </a:lnTo>
                  <a:lnTo>
                    <a:pt x="2924555" y="0"/>
                  </a:lnTo>
                  <a:lnTo>
                    <a:pt x="0" y="0"/>
                  </a:lnTo>
                  <a:lnTo>
                    <a:pt x="0" y="4617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23" name="object 26">
              <a:extLst>
                <a:ext uri="{FF2B5EF4-FFF2-40B4-BE49-F238E27FC236}">
                  <a16:creationId xmlns:a16="http://schemas.microsoft.com/office/drawing/2014/main" id="{312161E2-C7FA-41D4-8675-1495989F66CD}"/>
                </a:ext>
              </a:extLst>
            </p:cNvPr>
            <p:cNvSpPr txBox="1"/>
            <p:nvPr/>
          </p:nvSpPr>
          <p:spPr>
            <a:xfrm>
              <a:off x="4275138" y="5930900"/>
              <a:ext cx="2690813" cy="390525"/>
            </a:xfrm>
            <a:prstGeom prst="rect">
              <a:avLst/>
            </a:prstGeom>
          </p:spPr>
          <p:txBody>
            <a:bodyPr lIns="0" tIns="12700" rIns="0" bIns="0">
              <a:spAutoFit/>
            </a:bodyPr>
            <a:lstStyle/>
            <a:p>
              <a:pPr marL="12700">
                <a:spcBef>
                  <a:spcPts val="100"/>
                </a:spcBef>
                <a:defRPr/>
              </a:pPr>
              <a:r>
                <a:rPr sz="2400" b="1" spc="-5" dirty="0">
                  <a:solidFill>
                    <a:srgbClr val="800000"/>
                  </a:solidFill>
                  <a:latin typeface="Calibri"/>
                  <a:cs typeface="Calibri"/>
                </a:rPr>
                <a:t>Notice </a:t>
              </a:r>
              <a:r>
                <a:rPr sz="2400" b="1" dirty="0">
                  <a:solidFill>
                    <a:srgbClr val="800000"/>
                  </a:solidFill>
                  <a:latin typeface="Calibri"/>
                  <a:cs typeface="Calibri"/>
                </a:rPr>
                <a:t>‘</a:t>
              </a:r>
              <a:r>
                <a:rPr sz="2400" b="1" i="1" dirty="0">
                  <a:solidFill>
                    <a:srgbClr val="800000"/>
                  </a:solidFill>
                  <a:latin typeface="Calibri"/>
                  <a:cs typeface="Calibri"/>
                </a:rPr>
                <a:t>ORs </a:t>
              </a:r>
              <a:r>
                <a:rPr sz="2400" b="1" dirty="0">
                  <a:solidFill>
                    <a:srgbClr val="800000"/>
                  </a:solidFill>
                  <a:latin typeface="Calibri"/>
                  <a:cs typeface="Calibri"/>
                </a:rPr>
                <a:t>&amp; </a:t>
              </a:r>
              <a:r>
                <a:rPr sz="2400" b="1" i="1" dirty="0">
                  <a:solidFill>
                    <a:srgbClr val="800000"/>
                  </a:solidFill>
                  <a:latin typeface="Calibri"/>
                  <a:cs typeface="Calibri"/>
                </a:rPr>
                <a:t>ANDs</a:t>
              </a:r>
              <a:r>
                <a:rPr sz="2400" b="1" i="1" spc="-110" dirty="0">
                  <a:solidFill>
                    <a:srgbClr val="800000"/>
                  </a:solidFill>
                  <a:latin typeface="Calibri"/>
                  <a:cs typeface="Calibri"/>
                </a:rPr>
                <a:t> </a:t>
              </a:r>
              <a:r>
                <a:rPr sz="2400" b="1" i="1" dirty="0">
                  <a:solidFill>
                    <a:srgbClr val="800000"/>
                  </a:solidFill>
                  <a:latin typeface="Calibri"/>
                  <a:cs typeface="Calibri"/>
                </a:rPr>
                <a:t>’</a:t>
              </a:r>
              <a:endParaRPr sz="2400" dirty="0">
                <a:latin typeface="Calibri"/>
                <a:cs typeface="Calibri"/>
              </a:endParaRPr>
            </a:p>
          </p:txBody>
        </p:sp>
      </p:grpSp>
      <p:sp>
        <p:nvSpPr>
          <p:cNvPr id="2" name="Rounded Rectangle 22">
            <a:extLst>
              <a:ext uri="{FF2B5EF4-FFF2-40B4-BE49-F238E27FC236}">
                <a16:creationId xmlns:a16="http://schemas.microsoft.com/office/drawing/2014/main" id="{E9674286-5C56-D934-57FB-1499CC6466F4}"/>
              </a:ext>
            </a:extLst>
          </p:cNvPr>
          <p:cNvSpPr/>
          <p:nvPr/>
        </p:nvSpPr>
        <p:spPr bwMode="auto">
          <a:xfrm>
            <a:off x="9516825" y="2640417"/>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137</a:t>
            </a:r>
            <a:endParaRPr lang="en-US" dirty="0"/>
          </a:p>
        </p:txBody>
      </p:sp>
    </p:spTree>
    <p:extLst>
      <p:ext uri="{BB962C8B-B14F-4D97-AF65-F5344CB8AC3E}">
        <p14:creationId xmlns:p14="http://schemas.microsoft.com/office/powerpoint/2010/main" val="105194757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a:extLst>
              <a:ext uri="{FF2B5EF4-FFF2-40B4-BE49-F238E27FC236}">
                <a16:creationId xmlns:a16="http://schemas.microsoft.com/office/drawing/2014/main" id="{CC361267-86A3-32FE-41C3-5C7AC731F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105918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E8312E1-0B0C-411C-83AC-DEFA1B8001BC}"/>
              </a:ext>
            </a:extLst>
          </p:cNvPr>
          <p:cNvSpPr txBox="1"/>
          <p:nvPr/>
        </p:nvSpPr>
        <p:spPr>
          <a:xfrm>
            <a:off x="3295650" y="474663"/>
            <a:ext cx="8286750" cy="707886"/>
          </a:xfrm>
          <a:prstGeom prst="rect">
            <a:avLst/>
          </a:prstGeom>
          <a:solidFill>
            <a:schemeClr val="bg1"/>
          </a:solidFill>
        </p:spPr>
        <p:txBody>
          <a:bodyPr wrap="square">
            <a:spAutoFit/>
          </a:bodyPr>
          <a:lstStyle/>
          <a:p>
            <a:pPr algn="ctr">
              <a:defRPr/>
            </a:pPr>
            <a:r>
              <a:rPr lang="en-US" altLang="en-US" sz="4000" b="1" dirty="0">
                <a:solidFill>
                  <a:schemeClr val="accent1">
                    <a:lumMod val="50000"/>
                  </a:schemeClr>
                </a:solidFill>
                <a:latin typeface="+mn-lt"/>
              </a:rPr>
              <a:t>Principle 3: Establish CRITICAL LIMITS</a:t>
            </a:r>
            <a:endParaRPr lang="en-US" sz="4000" b="1" dirty="0">
              <a:solidFill>
                <a:schemeClr val="accent1">
                  <a:lumMod val="50000"/>
                </a:schemeClr>
              </a:solidFill>
              <a:latin typeface="+mn-lt"/>
            </a:endParaRPr>
          </a:p>
        </p:txBody>
      </p:sp>
      <p:sp>
        <p:nvSpPr>
          <p:cNvPr id="12" name="Right Brace 11">
            <a:extLst>
              <a:ext uri="{FF2B5EF4-FFF2-40B4-BE49-F238E27FC236}">
                <a16:creationId xmlns:a16="http://schemas.microsoft.com/office/drawing/2014/main" id="{30606708-48C1-4801-9B2C-825834DA6E7C}"/>
              </a:ext>
            </a:extLst>
          </p:cNvPr>
          <p:cNvSpPr/>
          <p:nvPr/>
        </p:nvSpPr>
        <p:spPr>
          <a:xfrm>
            <a:off x="4556125" y="2438400"/>
            <a:ext cx="685800" cy="4038600"/>
          </a:xfrm>
          <a:prstGeom prst="rightBrace">
            <a:avLst>
              <a:gd name="adj1" fmla="val 8333"/>
              <a:gd name="adj2" fmla="val 31734"/>
            </a:avLst>
          </a:prstGeom>
          <a:ln w="349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 name="TextBox 12">
            <a:extLst>
              <a:ext uri="{FF2B5EF4-FFF2-40B4-BE49-F238E27FC236}">
                <a16:creationId xmlns:a16="http://schemas.microsoft.com/office/drawing/2014/main" id="{E805EA78-294B-4CF3-9802-F4133B7A132C}"/>
              </a:ext>
            </a:extLst>
          </p:cNvPr>
          <p:cNvSpPr txBox="1"/>
          <p:nvPr/>
        </p:nvSpPr>
        <p:spPr>
          <a:xfrm>
            <a:off x="5429250" y="3429000"/>
            <a:ext cx="4953000" cy="1079500"/>
          </a:xfrm>
          <a:prstGeom prst="rect">
            <a:avLst/>
          </a:prstGeom>
          <a:solidFill>
            <a:schemeClr val="bg1"/>
          </a:solidFill>
        </p:spPr>
        <p:txBody>
          <a:bodyPr>
            <a:spAutoFit/>
          </a:bodyPr>
          <a:lstStyle/>
          <a:p>
            <a:pPr>
              <a:defRPr/>
            </a:pPr>
            <a:r>
              <a:rPr lang="en-US" sz="3200" b="1" dirty="0">
                <a:solidFill>
                  <a:schemeClr val="accent1">
                    <a:lumMod val="50000"/>
                  </a:schemeClr>
                </a:solidFill>
                <a:latin typeface="+mn-lt"/>
              </a:rPr>
              <a:t>Based on recommendations </a:t>
            </a:r>
            <a:br>
              <a:rPr lang="en-US" sz="3200" b="1" dirty="0">
                <a:solidFill>
                  <a:schemeClr val="accent1">
                    <a:lumMod val="50000"/>
                  </a:schemeClr>
                </a:solidFill>
                <a:latin typeface="+mn-lt"/>
              </a:rPr>
            </a:br>
            <a:r>
              <a:rPr lang="en-US" sz="3200" b="1" dirty="0">
                <a:solidFill>
                  <a:schemeClr val="accent1">
                    <a:lumMod val="50000"/>
                  </a:schemeClr>
                </a:solidFill>
                <a:latin typeface="+mn-lt"/>
              </a:rPr>
              <a:t>in the FDA Guide</a:t>
            </a:r>
          </a:p>
        </p:txBody>
      </p:sp>
      <p:grpSp>
        <p:nvGrpSpPr>
          <p:cNvPr id="125959" name="Group 18">
            <a:extLst>
              <a:ext uri="{FF2B5EF4-FFF2-40B4-BE49-F238E27FC236}">
                <a16:creationId xmlns:a16="http://schemas.microsoft.com/office/drawing/2014/main" id="{1B42FD16-32AC-B6D8-A380-E0F111C5E764}"/>
              </a:ext>
            </a:extLst>
          </p:cNvPr>
          <p:cNvGrpSpPr>
            <a:grpSpLocks/>
          </p:cNvGrpSpPr>
          <p:nvPr/>
        </p:nvGrpSpPr>
        <p:grpSpPr bwMode="auto">
          <a:xfrm>
            <a:off x="1104900" y="567337"/>
            <a:ext cx="2390775" cy="584775"/>
            <a:chOff x="8521440" y="379883"/>
            <a:chExt cx="2576772" cy="684125"/>
          </a:xfrm>
        </p:grpSpPr>
        <p:sp>
          <p:nvSpPr>
            <p:cNvPr id="20" name="Rectangle: Rounded Corners 19">
              <a:extLst>
                <a:ext uri="{FF2B5EF4-FFF2-40B4-BE49-F238E27FC236}">
                  <a16:creationId xmlns:a16="http://schemas.microsoft.com/office/drawing/2014/main" id="{D15BED39-17DB-46C2-A8EA-3345863BD2BA}"/>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5961" name="TextBox 2">
              <a:extLst>
                <a:ext uri="{FF2B5EF4-FFF2-40B4-BE49-F238E27FC236}">
                  <a16:creationId xmlns:a16="http://schemas.microsoft.com/office/drawing/2014/main" id="{83563B98-FC48-BE18-BFA7-3248444900BC}"/>
                </a:ext>
              </a:extLst>
            </p:cNvPr>
            <p:cNvSpPr txBox="1">
              <a:spLocks noChangeArrowheads="1"/>
            </p:cNvSpPr>
            <p:nvPr/>
          </p:nvSpPr>
          <p:spPr bwMode="auto">
            <a:xfrm>
              <a:off x="8521440" y="379883"/>
              <a:ext cx="2576772" cy="68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panose="020B0604020202020204" pitchFamily="34" charset="0"/>
                </a:rPr>
                <a:t>CHP7: 109 </a:t>
              </a:r>
            </a:p>
          </p:txBody>
        </p:sp>
      </p:grpSp>
      <p:sp>
        <p:nvSpPr>
          <p:cNvPr id="2" name="Slide Number Placeholder 1">
            <a:extLst>
              <a:ext uri="{FF2B5EF4-FFF2-40B4-BE49-F238E27FC236}">
                <a16:creationId xmlns:a16="http://schemas.microsoft.com/office/drawing/2014/main" id="{B7960E45-94C0-47E9-9F5E-46C12D6A3CAD}"/>
              </a:ext>
            </a:extLst>
          </p:cNvPr>
          <p:cNvSpPr>
            <a:spLocks noGrp="1"/>
          </p:cNvSpPr>
          <p:nvPr>
            <p:ph type="sldNum" sz="quarter" idx="12"/>
          </p:nvPr>
        </p:nvSpPr>
        <p:spPr>
          <a:xfrm>
            <a:off x="9302044" y="6526624"/>
            <a:ext cx="2844800" cy="288925"/>
          </a:xfrm>
        </p:spPr>
        <p:txBody>
          <a:bodyPr/>
          <a:lstStyle/>
          <a:p>
            <a:fld id="{2D4FA31A-ABA5-4667-BACC-3489C0083671}" type="slidenum">
              <a:rPr lang="en-US" altLang="en-US" smtClean="0"/>
              <a:pPr/>
              <a:t>79</a:t>
            </a:fld>
            <a:endParaRPr lang="en-US" altLang="en-US" dirty="0"/>
          </a:p>
        </p:txBody>
      </p:sp>
      <p:sp>
        <p:nvSpPr>
          <p:cNvPr id="3" name="Rectangle 2">
            <a:extLst>
              <a:ext uri="{FF2B5EF4-FFF2-40B4-BE49-F238E27FC236}">
                <a16:creationId xmlns:a16="http://schemas.microsoft.com/office/drawing/2014/main" id="{6070C798-787A-4BAE-B42B-8D9179800BF2}"/>
              </a:ext>
            </a:extLst>
          </p:cNvPr>
          <p:cNvSpPr/>
          <p:nvPr/>
        </p:nvSpPr>
        <p:spPr>
          <a:xfrm>
            <a:off x="1143000" y="2286000"/>
            <a:ext cx="3305175" cy="85725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22">
            <a:extLst>
              <a:ext uri="{FF2B5EF4-FFF2-40B4-BE49-F238E27FC236}">
                <a16:creationId xmlns:a16="http://schemas.microsoft.com/office/drawing/2014/main" id="{5064E902-9118-4118-ACF4-518BC2748F28}"/>
              </a:ext>
            </a:extLst>
          </p:cNvPr>
          <p:cNvSpPr/>
          <p:nvPr/>
        </p:nvSpPr>
        <p:spPr bwMode="auto">
          <a:xfrm>
            <a:off x="5625829" y="2333311"/>
            <a:ext cx="3680096" cy="85725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Receiving - Transit Control Example 3 - CHP 7: 137</a:t>
            </a:r>
            <a:endParaRPr lang="en-US" dirty="0"/>
          </a:p>
        </p:txBody>
      </p:sp>
      <p:sp>
        <p:nvSpPr>
          <p:cNvPr id="14" name="Arrow: Right 13">
            <a:extLst>
              <a:ext uri="{FF2B5EF4-FFF2-40B4-BE49-F238E27FC236}">
                <a16:creationId xmlns:a16="http://schemas.microsoft.com/office/drawing/2014/main" id="{072FC362-9D6E-4CF9-8E4C-E5AF18E5335F}"/>
              </a:ext>
            </a:extLst>
          </p:cNvPr>
          <p:cNvSpPr/>
          <p:nvPr/>
        </p:nvSpPr>
        <p:spPr>
          <a:xfrm>
            <a:off x="4491935" y="2610332"/>
            <a:ext cx="1090134" cy="303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30F1EC-9221-4301-BE75-00B7FFF80EA8}"/>
              </a:ext>
            </a:extLst>
          </p:cNvPr>
          <p:cNvSpPr/>
          <p:nvPr/>
        </p:nvSpPr>
        <p:spPr>
          <a:xfrm>
            <a:off x="3196954" y="1402037"/>
            <a:ext cx="1251221" cy="1741213"/>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1DE2FE5-B98F-E432-7D65-AB96B87386B7}"/>
              </a:ext>
            </a:extLst>
          </p:cNvPr>
          <p:cNvPicPr>
            <a:picLocks noChangeAspect="1"/>
          </p:cNvPicPr>
          <p:nvPr/>
        </p:nvPicPr>
        <p:blipFill>
          <a:blip r:embed="rId4"/>
          <a:stretch>
            <a:fillRect/>
          </a:stretch>
        </p:blipFill>
        <p:spPr>
          <a:xfrm>
            <a:off x="7593424" y="1416873"/>
            <a:ext cx="304800" cy="304800"/>
          </a:xfrm>
          <a:prstGeom prst="rect">
            <a:avLst/>
          </a:prstGeom>
        </p:spPr>
      </p:pic>
      <p:pic>
        <p:nvPicPr>
          <p:cNvPr id="6" name="Picture 5">
            <a:extLst>
              <a:ext uri="{FF2B5EF4-FFF2-40B4-BE49-F238E27FC236}">
                <a16:creationId xmlns:a16="http://schemas.microsoft.com/office/drawing/2014/main" id="{CF188096-9084-C2AB-6328-FAC73CB935BC}"/>
              </a:ext>
            </a:extLst>
          </p:cNvPr>
          <p:cNvPicPr>
            <a:picLocks noChangeAspect="1"/>
          </p:cNvPicPr>
          <p:nvPr/>
        </p:nvPicPr>
        <p:blipFill>
          <a:blip r:embed="rId5"/>
          <a:stretch>
            <a:fillRect/>
          </a:stretch>
        </p:blipFill>
        <p:spPr>
          <a:xfrm>
            <a:off x="4543660" y="1531644"/>
            <a:ext cx="361950" cy="2476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A1C3414-E306-4276-87F7-96E18E342D3B}"/>
              </a:ext>
            </a:extLst>
          </p:cNvPr>
          <p:cNvSpPr>
            <a:spLocks noGrp="1" noChangeArrowheads="1"/>
          </p:cNvSpPr>
          <p:nvPr>
            <p:ph type="title"/>
          </p:nvPr>
        </p:nvSpPr>
        <p:spPr>
          <a:xfrm>
            <a:off x="990600" y="263525"/>
            <a:ext cx="11037888" cy="1143000"/>
          </a:xfrm>
        </p:spPr>
        <p:txBody>
          <a:bodyPr/>
          <a:lstStyle/>
          <a:p>
            <a:pPr algn="ctr" eaLnBrk="1" hangingPunct="1">
              <a:defRPr/>
            </a:pPr>
            <a:r>
              <a:rPr lang="en-US" sz="4400" dirty="0">
                <a:latin typeface="+mn-lt"/>
                <a:ea typeface="ＭＳ Ｐゴシック" charset="0"/>
              </a:rPr>
              <a:t>What Does Processing Include?</a:t>
            </a:r>
          </a:p>
        </p:txBody>
      </p:sp>
      <p:sp>
        <p:nvSpPr>
          <p:cNvPr id="24579" name="Rectangle 3">
            <a:extLst>
              <a:ext uri="{FF2B5EF4-FFF2-40B4-BE49-F238E27FC236}">
                <a16:creationId xmlns:a16="http://schemas.microsoft.com/office/drawing/2014/main" id="{4FB29469-7735-B70C-8E6C-9ACB426D1DD4}"/>
              </a:ext>
            </a:extLst>
          </p:cNvPr>
          <p:cNvSpPr>
            <a:spLocks noGrp="1"/>
          </p:cNvSpPr>
          <p:nvPr>
            <p:ph idx="1"/>
          </p:nvPr>
        </p:nvSpPr>
        <p:spPr>
          <a:xfrm>
            <a:off x="1752600" y="1478280"/>
            <a:ext cx="9601200" cy="5379720"/>
          </a:xfrm>
        </p:spPr>
        <p:txBody>
          <a:bodyPr/>
          <a:lstStyle/>
          <a:p>
            <a:pPr eaLnBrk="1" hangingPunct="1">
              <a:lnSpc>
                <a:spcPct val="80000"/>
              </a:lnSpc>
              <a:buFont typeface="Wingdings" panose="05000000000000000000" pitchFamily="2" charset="2"/>
              <a:buChar char="§"/>
            </a:pPr>
            <a:r>
              <a:rPr lang="en-US" altLang="en-US" u="sng" dirty="0">
                <a:ea typeface="MS PGothic"/>
              </a:rPr>
              <a:t>Processing means</a:t>
            </a:r>
            <a:r>
              <a:rPr lang="en-US" altLang="en-US" dirty="0">
                <a:ea typeface="MS PGothic"/>
              </a:rPr>
              <a:t>: </a:t>
            </a:r>
            <a:endParaRPr lang="en-US" altLang="en-US" dirty="0">
              <a:ea typeface="MS PGothic" panose="020B0600070205080204" pitchFamily="34" charset="-128"/>
            </a:endParaRPr>
          </a:p>
          <a:p>
            <a:pPr eaLnBrk="1" hangingPunct="1">
              <a:lnSpc>
                <a:spcPct val="80000"/>
              </a:lnSpc>
              <a:buFont typeface="Wingdings" panose="05000000000000000000" pitchFamily="2" charset="2"/>
              <a:buNone/>
            </a:pPr>
            <a:r>
              <a:rPr lang="en-US" altLang="en-US" sz="2800" dirty="0">
                <a:ea typeface="MS PGothic"/>
              </a:rPr>
              <a:t>	</a:t>
            </a:r>
            <a:r>
              <a:rPr lang="en-US" altLang="en-US" sz="2800" b="0" dirty="0">
                <a:ea typeface="MS PGothic"/>
              </a:rPr>
              <a:t>Handling, storing, preparing, heading, freezing, eviscerating, changing to different market forms, manufacturing, shucking, preserving, packing, labeling, dockside unloading, or holding.</a:t>
            </a:r>
            <a:endParaRPr lang="en-US" altLang="en-US" sz="2800" b="0" dirty="0">
              <a:ea typeface="MS PGothic"/>
              <a:cs typeface="Calibri"/>
            </a:endParaRPr>
          </a:p>
          <a:p>
            <a:pPr eaLnBrk="1" hangingPunct="1">
              <a:lnSpc>
                <a:spcPct val="80000"/>
              </a:lnSpc>
              <a:buFont typeface="Wingdings" panose="05000000000000000000" pitchFamily="2" charset="2"/>
              <a:buChar char="§"/>
            </a:pPr>
            <a:endParaRPr lang="en-US" altLang="en-US" sz="2800" dirty="0">
              <a:ea typeface="MS PGothic" panose="020B0600070205080204" pitchFamily="34" charset="-128"/>
            </a:endParaRPr>
          </a:p>
          <a:p>
            <a:pPr eaLnBrk="1" hangingPunct="1">
              <a:lnSpc>
                <a:spcPct val="80000"/>
              </a:lnSpc>
              <a:buFont typeface="Wingdings" panose="05000000000000000000" pitchFamily="2" charset="2"/>
              <a:buChar char="§"/>
            </a:pPr>
            <a:r>
              <a:rPr lang="en-US" altLang="en-US" sz="2800" u="sng" dirty="0">
                <a:ea typeface="MS PGothic"/>
              </a:rPr>
              <a:t>The regulation does not apply to</a:t>
            </a:r>
            <a:r>
              <a:rPr lang="en-US" altLang="en-US" sz="2800" dirty="0">
                <a:ea typeface="MS PGothic"/>
              </a:rPr>
              <a:t>:   </a:t>
            </a:r>
            <a:endParaRPr lang="en-US" altLang="en-US" sz="2800" dirty="0">
              <a:ea typeface="MS PGothic" panose="020B0600070205080204" pitchFamily="34" charset="-128"/>
              <a:cs typeface="Calibri"/>
            </a:endParaRPr>
          </a:p>
          <a:p>
            <a:pPr lvl="1" eaLnBrk="1" hangingPunct="1">
              <a:lnSpc>
                <a:spcPct val="80000"/>
              </a:lnSpc>
            </a:pPr>
            <a:r>
              <a:rPr lang="en-US" altLang="en-US" b="0" dirty="0">
                <a:ea typeface="MS PGothic"/>
              </a:rPr>
              <a:t>Harvesting,</a:t>
            </a:r>
            <a:endParaRPr lang="en-US" altLang="en-US" b="0" dirty="0">
              <a:ea typeface="MS PGothic"/>
              <a:cs typeface="Calibri"/>
            </a:endParaRPr>
          </a:p>
          <a:p>
            <a:pPr lvl="2">
              <a:lnSpc>
                <a:spcPct val="80000"/>
              </a:lnSpc>
            </a:pPr>
            <a:r>
              <a:rPr lang="en-US" altLang="en-US" b="0" dirty="0">
                <a:ea typeface="MS PGothic"/>
                <a:cs typeface="Calibri"/>
              </a:rPr>
              <a:t>Including aquaculture farms unless processing</a:t>
            </a:r>
          </a:p>
          <a:p>
            <a:pPr lvl="1" eaLnBrk="1" hangingPunct="1">
              <a:lnSpc>
                <a:spcPct val="80000"/>
              </a:lnSpc>
            </a:pPr>
            <a:r>
              <a:rPr lang="en-US" altLang="en-US" b="0" dirty="0">
                <a:ea typeface="MS PGothic"/>
              </a:rPr>
              <a:t>Transporting, </a:t>
            </a:r>
            <a:endParaRPr lang="en-US" altLang="en-US" b="0" dirty="0">
              <a:ea typeface="MS PGothic" panose="020B0600070205080204" pitchFamily="34" charset="-128"/>
              <a:cs typeface="Calibri"/>
            </a:endParaRPr>
          </a:p>
          <a:p>
            <a:pPr lvl="1" eaLnBrk="1" hangingPunct="1">
              <a:lnSpc>
                <a:spcPct val="80000"/>
              </a:lnSpc>
            </a:pPr>
            <a:r>
              <a:rPr lang="en-US" altLang="en-US" b="0" dirty="0">
                <a:ea typeface="MS PGothic"/>
              </a:rPr>
              <a:t>Heading, eviscerating or freezing on a harvest vessel intended solely to hold the fish,</a:t>
            </a:r>
            <a:endParaRPr lang="en-US" altLang="en-US" b="0" dirty="0">
              <a:ea typeface="MS PGothic"/>
              <a:cs typeface="Calibri"/>
            </a:endParaRPr>
          </a:p>
          <a:p>
            <a:pPr lvl="1" eaLnBrk="1" hangingPunct="1">
              <a:lnSpc>
                <a:spcPct val="80000"/>
              </a:lnSpc>
            </a:pPr>
            <a:r>
              <a:rPr lang="en-US" altLang="en-US" b="0" dirty="0">
                <a:ea typeface="MS PGothic"/>
              </a:rPr>
              <a:t>Retail operations.</a:t>
            </a:r>
            <a:endParaRPr lang="en-US" altLang="en-US" b="0" dirty="0">
              <a:ea typeface="MS PGothic"/>
              <a:cs typeface="Calibri"/>
            </a:endParaRPr>
          </a:p>
          <a:p>
            <a:pPr lvl="1" eaLnBrk="1" hangingPunct="1">
              <a:lnSpc>
                <a:spcPct val="80000"/>
              </a:lnSpc>
              <a:buFont typeface="Wingdings" pitchFamily="2" charset="2"/>
              <a:buChar char="n"/>
            </a:pPr>
            <a:endParaRPr lang="en-US" altLang="en-US" dirty="0">
              <a:latin typeface="Arial" panose="020B0604020202020204" pitchFamily="34" charset="0"/>
              <a:ea typeface="MS PGothic" panose="020B0600070205080204" pitchFamily="34" charset="-128"/>
            </a:endParaRPr>
          </a:p>
        </p:txBody>
      </p:sp>
      <p:sp>
        <p:nvSpPr>
          <p:cNvPr id="2" name="Slide Number Placeholder 1">
            <a:extLst>
              <a:ext uri="{FF2B5EF4-FFF2-40B4-BE49-F238E27FC236}">
                <a16:creationId xmlns:a16="http://schemas.microsoft.com/office/drawing/2014/main" id="{66142739-CD4D-4518-A526-37307EF9EFC9}"/>
              </a:ext>
            </a:extLst>
          </p:cNvPr>
          <p:cNvSpPr>
            <a:spLocks noGrp="1"/>
          </p:cNvSpPr>
          <p:nvPr>
            <p:ph type="sldNum" sz="quarter" idx="12"/>
          </p:nvPr>
        </p:nvSpPr>
        <p:spPr/>
        <p:txBody>
          <a:bodyPr/>
          <a:lstStyle/>
          <a:p>
            <a:fld id="{2D4FA31A-ABA5-4667-BACC-3489C0083671}" type="slidenum">
              <a:rPr lang="en-US" altLang="en-US" smtClean="0"/>
              <a:pPr/>
              <a:t>8</a:t>
            </a:fld>
            <a:endParaRPr lang="en-US" altLang="en-US" dirty="0"/>
          </a:p>
        </p:txBody>
      </p:sp>
      <p:sp>
        <p:nvSpPr>
          <p:cNvPr id="3" name="Rounded Rectangle 22">
            <a:extLst>
              <a:ext uri="{FF2B5EF4-FFF2-40B4-BE49-F238E27FC236}">
                <a16:creationId xmlns:a16="http://schemas.microsoft.com/office/drawing/2014/main" id="{657D81B2-BC8A-692E-5A5A-2CE852CE86FF}"/>
              </a:ext>
            </a:extLst>
          </p:cNvPr>
          <p:cNvSpPr/>
          <p:nvPr/>
        </p:nvSpPr>
        <p:spPr bwMode="auto">
          <a:xfrm>
            <a:off x="7804497" y="6193213"/>
            <a:ext cx="1178829"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AD1 - 2</a:t>
            </a:r>
          </a:p>
        </p:txBody>
      </p:sp>
      <p:grpSp>
        <p:nvGrpSpPr>
          <p:cNvPr id="8" name="Group 5">
            <a:extLst>
              <a:ext uri="{FF2B5EF4-FFF2-40B4-BE49-F238E27FC236}">
                <a16:creationId xmlns:a16="http://schemas.microsoft.com/office/drawing/2014/main" id="{BF84A702-BFC7-4CDD-A46D-E4223D5B9E7C}"/>
              </a:ext>
            </a:extLst>
          </p:cNvPr>
          <p:cNvGrpSpPr>
            <a:grpSpLocks/>
          </p:cNvGrpSpPr>
          <p:nvPr/>
        </p:nvGrpSpPr>
        <p:grpSpPr bwMode="auto">
          <a:xfrm>
            <a:off x="9014377" y="6171064"/>
            <a:ext cx="2291245" cy="522972"/>
            <a:chOff x="8493345" y="4259784"/>
            <a:chExt cx="1527386" cy="487889"/>
          </a:xfrm>
        </p:grpSpPr>
        <p:sp>
          <p:nvSpPr>
            <p:cNvPr id="9" name="Rectangle: Rounded Corners 8">
              <a:extLst>
                <a:ext uri="{FF2B5EF4-FFF2-40B4-BE49-F238E27FC236}">
                  <a16:creationId xmlns:a16="http://schemas.microsoft.com/office/drawing/2014/main" id="{9AEF9A66-1CD0-47C9-9469-F31E32348810}"/>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2">
              <a:extLst>
                <a:ext uri="{FF2B5EF4-FFF2-40B4-BE49-F238E27FC236}">
                  <a16:creationId xmlns:a16="http://schemas.microsoft.com/office/drawing/2014/main" id="{25D98F30-A2FC-4972-9E40-D15C99AE07EA}"/>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CHP12:188</a:t>
              </a:r>
              <a:endParaRPr lang="en-US" altLang="en-US" sz="2800" b="0" dirty="0">
                <a:solidFill>
                  <a:schemeClr val="bg1"/>
                </a:solidFill>
                <a:latin typeface="Arial" panose="020B0604020202020204" pitchFamily="34" charset="0"/>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FB78A9C6-9739-8AD6-00BA-2F563C37E638}"/>
              </a:ext>
            </a:extLst>
          </p:cNvPr>
          <p:cNvSpPr>
            <a:spLocks noGrp="1"/>
          </p:cNvSpPr>
          <p:nvPr>
            <p:ph type="title"/>
          </p:nvPr>
        </p:nvSpPr>
        <p:spPr>
          <a:xfrm>
            <a:off x="1447800" y="533400"/>
            <a:ext cx="9829800" cy="952500"/>
          </a:xfrm>
        </p:spPr>
        <p:txBody>
          <a:bodyPr>
            <a:normAutofit fontScale="90000"/>
          </a:bodyPr>
          <a:lstStyle/>
          <a:p>
            <a:pPr algn="l" eaLnBrk="1" hangingPunct="1"/>
            <a:r>
              <a:rPr lang="en-US" altLang="en-US" dirty="0">
                <a:ea typeface="MS PGothic" panose="020B0600070205080204" pitchFamily="34" charset="-128"/>
              </a:rPr>
              <a:t>Principle 4:  Establish Monitoring Procedures</a:t>
            </a:r>
          </a:p>
        </p:txBody>
      </p:sp>
      <p:sp>
        <p:nvSpPr>
          <p:cNvPr id="128003" name="Rectangle 3">
            <a:extLst>
              <a:ext uri="{FF2B5EF4-FFF2-40B4-BE49-F238E27FC236}">
                <a16:creationId xmlns:a16="http://schemas.microsoft.com/office/drawing/2014/main" id="{CACA6BAD-D0FA-FE3F-95C1-09EB5437DD0E}"/>
              </a:ext>
            </a:extLst>
          </p:cNvPr>
          <p:cNvSpPr>
            <a:spLocks noGrp="1"/>
          </p:cNvSpPr>
          <p:nvPr>
            <p:ph type="body" sz="half" idx="1"/>
          </p:nvPr>
        </p:nvSpPr>
        <p:spPr>
          <a:xfrm>
            <a:off x="1676400" y="1676400"/>
            <a:ext cx="9448800" cy="4419600"/>
          </a:xfrm>
        </p:spPr>
        <p:txBody>
          <a:bodyPr vert="horz" lIns="91440" tIns="45720" rIns="91440" bIns="45720" rtlCol="0" anchor="t">
            <a:normAutofit/>
          </a:bodyPr>
          <a:lstStyle/>
          <a:p>
            <a:pPr eaLnBrk="1" hangingPunct="1">
              <a:buFont typeface="Wingdings" panose="05000000000000000000" pitchFamily="2" charset="2"/>
              <a:buNone/>
            </a:pPr>
            <a:r>
              <a:rPr lang="en-US" altLang="en-US" b="0" dirty="0">
                <a:ea typeface="MS PGothic" panose="020B0600070205080204" pitchFamily="34" charset="-128"/>
              </a:rPr>
              <a:t>Follow the same option selected for Critical Limits </a:t>
            </a:r>
          </a:p>
          <a:p>
            <a:pPr>
              <a:buNone/>
            </a:pPr>
            <a:r>
              <a:rPr lang="en-US" altLang="en-US" b="1" dirty="0">
                <a:ea typeface="MS PGothic"/>
              </a:rPr>
              <a:t>Example:</a:t>
            </a:r>
            <a:r>
              <a:rPr lang="en-US" altLang="en-US" b="0" dirty="0">
                <a:ea typeface="MS PGothic"/>
              </a:rPr>
              <a:t> Control Strategy = Transit control</a:t>
            </a:r>
            <a:r>
              <a:rPr lang="en-US" altLang="en-US" dirty="0">
                <a:ea typeface="MS PGothic"/>
              </a:rPr>
              <a:t> </a:t>
            </a:r>
            <a:endParaRPr lang="en-US" altLang="en-US" b="0" dirty="0">
              <a:ea typeface="MS PGothic" panose="020B0600070205080204" pitchFamily="34" charset="-128"/>
              <a:cs typeface="Calibri"/>
            </a:endParaRPr>
          </a:p>
          <a:p>
            <a:pPr>
              <a:buNone/>
            </a:pPr>
            <a:r>
              <a:rPr lang="en-US" altLang="en-US" b="1" dirty="0">
                <a:ea typeface="MS PGothic"/>
              </a:rPr>
              <a:t>Critical Limit Option: </a:t>
            </a:r>
            <a:r>
              <a:rPr lang="en-US" altLang="en-US" b="0" dirty="0">
                <a:ea typeface="MS PGothic"/>
              </a:rPr>
              <a:t> Surrounded by ice </a:t>
            </a:r>
            <a:br>
              <a:rPr lang="en-US" altLang="en-US" b="0" dirty="0">
                <a:ea typeface="MS PGothic" panose="020B0600070205080204" pitchFamily="34" charset="-128"/>
              </a:rPr>
            </a:br>
            <a:endParaRPr lang="en-US" altLang="en-US" b="0" dirty="0">
              <a:ea typeface="MS PGothic" panose="020B0600070205080204" pitchFamily="34" charset="-128"/>
            </a:endParaRPr>
          </a:p>
          <a:p>
            <a:pPr lvl="2" eaLnBrk="1" hangingPunct="1"/>
            <a:r>
              <a:rPr lang="en-US" altLang="en-US" sz="3200" b="1" dirty="0">
                <a:solidFill>
                  <a:srgbClr val="C00000"/>
                </a:solidFill>
                <a:ea typeface="MS PGothic"/>
              </a:rPr>
              <a:t>What </a:t>
            </a:r>
            <a:r>
              <a:rPr lang="en-US" altLang="en-US" sz="3200" b="0" dirty="0">
                <a:ea typeface="MS PGothic"/>
              </a:rPr>
              <a:t>will be monitored?</a:t>
            </a:r>
            <a:endParaRPr lang="en-US" altLang="en-US" sz="3200" b="0" dirty="0">
              <a:ea typeface="MS PGothic"/>
              <a:cs typeface="Calibri"/>
            </a:endParaRPr>
          </a:p>
          <a:p>
            <a:pPr lvl="2" eaLnBrk="1" hangingPunct="1"/>
            <a:r>
              <a:rPr lang="en-US" altLang="en-US" sz="3200" b="1" dirty="0">
                <a:solidFill>
                  <a:srgbClr val="C00000"/>
                </a:solidFill>
                <a:ea typeface="MS PGothic"/>
              </a:rPr>
              <a:t>How </a:t>
            </a:r>
            <a:r>
              <a:rPr lang="en-US" altLang="en-US" sz="3200" b="0" dirty="0">
                <a:ea typeface="MS PGothic"/>
              </a:rPr>
              <a:t>will monitoring be done?</a:t>
            </a:r>
            <a:endParaRPr lang="en-US" altLang="en-US" sz="3200" b="0" dirty="0">
              <a:ea typeface="MS PGothic"/>
              <a:cs typeface="Calibri"/>
            </a:endParaRPr>
          </a:p>
          <a:p>
            <a:pPr lvl="2" eaLnBrk="1" hangingPunct="1"/>
            <a:r>
              <a:rPr lang="en-US" altLang="en-US" sz="3200" b="1" dirty="0">
                <a:solidFill>
                  <a:srgbClr val="C00000"/>
                </a:solidFill>
                <a:ea typeface="MS PGothic"/>
              </a:rPr>
              <a:t>How often</a:t>
            </a:r>
            <a:r>
              <a:rPr lang="en-US" altLang="en-US" sz="3200" b="0" dirty="0">
                <a:ea typeface="MS PGothic"/>
              </a:rPr>
              <a:t> will monitoring be done (frequency)?</a:t>
            </a:r>
            <a:endParaRPr lang="en-US" altLang="en-US" sz="3200" b="0" dirty="0">
              <a:ea typeface="MS PGothic"/>
              <a:cs typeface="Calibri"/>
            </a:endParaRPr>
          </a:p>
          <a:p>
            <a:pPr lvl="2" eaLnBrk="1" hangingPunct="1"/>
            <a:r>
              <a:rPr lang="en-US" altLang="en-US" sz="3200" b="1" dirty="0">
                <a:solidFill>
                  <a:srgbClr val="C00000"/>
                </a:solidFill>
                <a:ea typeface="MS PGothic"/>
              </a:rPr>
              <a:t>Who </a:t>
            </a:r>
            <a:r>
              <a:rPr lang="en-US" altLang="en-US" sz="3200" b="0" dirty="0">
                <a:ea typeface="MS PGothic"/>
              </a:rPr>
              <a:t>will do the monitoring?</a:t>
            </a:r>
            <a:endParaRPr lang="en-US" altLang="en-US" sz="3200" b="0" dirty="0">
              <a:ea typeface="MS PGothic"/>
              <a:cs typeface="Calibri"/>
            </a:endParaRPr>
          </a:p>
          <a:p>
            <a:pPr eaLnBrk="1" hangingPunct="1">
              <a:buFont typeface="Wingdings" panose="05000000000000000000" pitchFamily="2" charset="2"/>
              <a:buNone/>
            </a:pPr>
            <a:endParaRPr lang="en-US" altLang="en-US" sz="2400" dirty="0">
              <a:ea typeface="MS PGothic" panose="020B0600070205080204" pitchFamily="34" charset="-128"/>
            </a:endParaRPr>
          </a:p>
        </p:txBody>
      </p:sp>
      <p:sp>
        <p:nvSpPr>
          <p:cNvPr id="2" name="Rounded Rectangle 22">
            <a:extLst>
              <a:ext uri="{FF2B5EF4-FFF2-40B4-BE49-F238E27FC236}">
                <a16:creationId xmlns:a16="http://schemas.microsoft.com/office/drawing/2014/main" id="{E8C721D0-F7EB-AB79-4BD5-65A1711A4E21}"/>
              </a:ext>
            </a:extLst>
          </p:cNvPr>
          <p:cNvSpPr/>
          <p:nvPr/>
        </p:nvSpPr>
        <p:spPr bwMode="auto">
          <a:xfrm>
            <a:off x="9341653" y="3822830"/>
            <a:ext cx="2242206"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137-139</a:t>
            </a:r>
            <a:endParaRPr lang="en-US"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a:extLst>
              <a:ext uri="{FF2B5EF4-FFF2-40B4-BE49-F238E27FC236}">
                <a16:creationId xmlns:a16="http://schemas.microsoft.com/office/drawing/2014/main" id="{33514F40-A35D-3486-9848-2555066EC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482725"/>
            <a:ext cx="1025842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6FE55CF-0FFD-409A-AC1E-A15E6E89D62D}"/>
              </a:ext>
            </a:extLst>
          </p:cNvPr>
          <p:cNvSpPr txBox="1"/>
          <p:nvPr/>
        </p:nvSpPr>
        <p:spPr>
          <a:xfrm>
            <a:off x="1535617" y="498475"/>
            <a:ext cx="10258656" cy="769441"/>
          </a:xfrm>
          <a:prstGeom prst="rect">
            <a:avLst/>
          </a:prstGeom>
          <a:solidFill>
            <a:schemeClr val="bg1"/>
          </a:solidFill>
        </p:spPr>
        <p:txBody>
          <a:bodyPr wrap="square" lIns="91440" tIns="45720" rIns="91440" bIns="45720" anchor="t">
            <a:spAutoFit/>
          </a:bodyPr>
          <a:lstStyle/>
          <a:p>
            <a:pPr algn="ctr">
              <a:defRPr/>
            </a:pPr>
            <a:r>
              <a:rPr lang="en-US" altLang="en-US" sz="4000" b="1" dirty="0">
                <a:solidFill>
                  <a:schemeClr val="accent1">
                    <a:lumMod val="50000"/>
                  </a:schemeClr>
                </a:solidFill>
                <a:latin typeface="Calibri"/>
                <a:ea typeface="MS PGothic"/>
                <a:cs typeface="Calibri"/>
              </a:rPr>
              <a:t>Principle</a:t>
            </a:r>
            <a:r>
              <a:rPr lang="en-US" altLang="en-US" sz="4000" b="1" dirty="0">
                <a:solidFill>
                  <a:schemeClr val="accent1">
                    <a:lumMod val="50000"/>
                  </a:schemeClr>
                </a:solidFill>
                <a:latin typeface="+mn-lt"/>
                <a:ea typeface="MS PGothic"/>
              </a:rPr>
              <a:t> 4: Establish CCP MONITORING </a:t>
            </a:r>
            <a:r>
              <a:rPr lang="en-US" altLang="en-US" sz="4400" dirty="0">
                <a:solidFill>
                  <a:schemeClr val="accent1">
                    <a:lumMod val="50000"/>
                  </a:schemeClr>
                </a:solidFill>
                <a:latin typeface="+mn-lt"/>
                <a:ea typeface="MS PGothic"/>
              </a:rPr>
              <a:t> </a:t>
            </a:r>
            <a:endParaRPr lang="en-US" sz="4400" dirty="0">
              <a:solidFill>
                <a:schemeClr val="accent1">
                  <a:lumMod val="50000"/>
                </a:schemeClr>
              </a:solidFill>
              <a:latin typeface="+mn-lt"/>
              <a:cs typeface="Calibri"/>
            </a:endParaRPr>
          </a:p>
        </p:txBody>
      </p:sp>
      <p:grpSp>
        <p:nvGrpSpPr>
          <p:cNvPr id="130052" name="Group 10">
            <a:extLst>
              <a:ext uri="{FF2B5EF4-FFF2-40B4-BE49-F238E27FC236}">
                <a16:creationId xmlns:a16="http://schemas.microsoft.com/office/drawing/2014/main" id="{BF974870-E3A4-AF7F-48F5-ED12F72E6755}"/>
              </a:ext>
            </a:extLst>
          </p:cNvPr>
          <p:cNvGrpSpPr>
            <a:grpSpLocks/>
          </p:cNvGrpSpPr>
          <p:nvPr/>
        </p:nvGrpSpPr>
        <p:grpSpPr bwMode="auto">
          <a:xfrm>
            <a:off x="402928" y="53588"/>
            <a:ext cx="2780735" cy="598488"/>
            <a:chOff x="8318027" y="399611"/>
            <a:chExt cx="3063802" cy="598021"/>
          </a:xfrm>
        </p:grpSpPr>
        <p:sp>
          <p:nvSpPr>
            <p:cNvPr id="12" name="Rectangle: Rounded Corners 11">
              <a:extLst>
                <a:ext uri="{FF2B5EF4-FFF2-40B4-BE49-F238E27FC236}">
                  <a16:creationId xmlns:a16="http://schemas.microsoft.com/office/drawing/2014/main" id="{0CE6B4E2-D029-4723-9C0C-51B57EFEA506}"/>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0059" name="TextBox 2">
              <a:extLst>
                <a:ext uri="{FF2B5EF4-FFF2-40B4-BE49-F238E27FC236}">
                  <a16:creationId xmlns:a16="http://schemas.microsoft.com/office/drawing/2014/main" id="{7C9E3C39-41F3-864A-F3DC-F66A8E462DEF}"/>
                </a:ext>
              </a:extLst>
            </p:cNvPr>
            <p:cNvSpPr txBox="1">
              <a:spLocks noChangeArrowheads="1"/>
            </p:cNvSpPr>
            <p:nvPr/>
          </p:nvSpPr>
          <p:spPr bwMode="auto">
            <a:xfrm>
              <a:off x="8318027" y="399611"/>
              <a:ext cx="3063802" cy="59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CHP8: 119 </a:t>
              </a:r>
              <a:endParaRPr lang="en-US" altLang="en-US" b="0" dirty="0">
                <a:solidFill>
                  <a:schemeClr val="bg1"/>
                </a:solidFill>
                <a:latin typeface="Arial" panose="020B0604020202020204" pitchFamily="34" charset="0"/>
              </a:endParaRPr>
            </a:p>
          </p:txBody>
        </p:sp>
      </p:grpSp>
      <p:sp>
        <p:nvSpPr>
          <p:cNvPr id="14" name="Right Brace 13">
            <a:extLst>
              <a:ext uri="{FF2B5EF4-FFF2-40B4-BE49-F238E27FC236}">
                <a16:creationId xmlns:a16="http://schemas.microsoft.com/office/drawing/2014/main" id="{1B88BAF9-6A85-4BCC-88D9-80A61C562767}"/>
              </a:ext>
            </a:extLst>
          </p:cNvPr>
          <p:cNvSpPr/>
          <p:nvPr/>
        </p:nvSpPr>
        <p:spPr>
          <a:xfrm>
            <a:off x="8382000" y="2209800"/>
            <a:ext cx="704386" cy="4343400"/>
          </a:xfrm>
          <a:prstGeom prst="rightBrace">
            <a:avLst>
              <a:gd name="adj1" fmla="val 8333"/>
              <a:gd name="adj2" fmla="val 31734"/>
            </a:avLst>
          </a:prstGeom>
          <a:ln w="3492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99FD3B3A-76E9-44CD-92B9-4D1B56DB11FA}"/>
              </a:ext>
            </a:extLst>
          </p:cNvPr>
          <p:cNvSpPr txBox="1"/>
          <p:nvPr/>
        </p:nvSpPr>
        <p:spPr>
          <a:xfrm>
            <a:off x="9216600" y="3360001"/>
            <a:ext cx="2125662" cy="1076325"/>
          </a:xfrm>
          <a:prstGeom prst="rect">
            <a:avLst/>
          </a:prstGeom>
          <a:solidFill>
            <a:schemeClr val="bg1"/>
          </a:solidFill>
        </p:spPr>
        <p:txBody>
          <a:bodyPr>
            <a:spAutoFit/>
          </a:bodyPr>
          <a:lstStyle/>
          <a:p>
            <a:pPr>
              <a:defRPr/>
            </a:pPr>
            <a:r>
              <a:rPr lang="en-US" sz="3200" b="1" dirty="0">
                <a:solidFill>
                  <a:schemeClr val="accent1">
                    <a:lumMod val="50000"/>
                  </a:schemeClr>
                </a:solidFill>
                <a:latin typeface="+mn-lt"/>
              </a:rPr>
              <a:t>Based on </a:t>
            </a:r>
            <a:br>
              <a:rPr lang="en-US" sz="3200" b="1" dirty="0">
                <a:solidFill>
                  <a:schemeClr val="accent1">
                    <a:lumMod val="50000"/>
                  </a:schemeClr>
                </a:solidFill>
                <a:latin typeface="+mn-lt"/>
              </a:rPr>
            </a:br>
            <a:r>
              <a:rPr lang="en-US" sz="3200" b="1" dirty="0">
                <a:solidFill>
                  <a:schemeClr val="accent1">
                    <a:lumMod val="50000"/>
                  </a:schemeClr>
                </a:solidFill>
                <a:latin typeface="+mn-lt"/>
              </a:rPr>
              <a:t>FDA Guide</a:t>
            </a:r>
          </a:p>
        </p:txBody>
      </p:sp>
      <p:sp>
        <p:nvSpPr>
          <p:cNvPr id="2" name="Slide Number Placeholder 1">
            <a:extLst>
              <a:ext uri="{FF2B5EF4-FFF2-40B4-BE49-F238E27FC236}">
                <a16:creationId xmlns:a16="http://schemas.microsoft.com/office/drawing/2014/main" id="{59023F6B-DD7F-4923-BA72-8B9AFA65A2DB}"/>
              </a:ext>
            </a:extLst>
          </p:cNvPr>
          <p:cNvSpPr>
            <a:spLocks noGrp="1"/>
          </p:cNvSpPr>
          <p:nvPr>
            <p:ph type="sldNum" sz="quarter" idx="12"/>
          </p:nvPr>
        </p:nvSpPr>
        <p:spPr>
          <a:xfrm>
            <a:off x="9216600" y="6487456"/>
            <a:ext cx="2844800" cy="288925"/>
          </a:xfrm>
        </p:spPr>
        <p:txBody>
          <a:bodyPr/>
          <a:lstStyle/>
          <a:p>
            <a:fld id="{2D4FA31A-ABA5-4667-BACC-3489C0083671}" type="slidenum">
              <a:rPr lang="en-US" altLang="en-US" smtClean="0"/>
              <a:pPr/>
              <a:t>81</a:t>
            </a:fld>
            <a:endParaRPr lang="en-US" altLang="en-US" dirty="0"/>
          </a:p>
        </p:txBody>
      </p:sp>
      <p:sp>
        <p:nvSpPr>
          <p:cNvPr id="10" name="Rectangle 9">
            <a:extLst>
              <a:ext uri="{FF2B5EF4-FFF2-40B4-BE49-F238E27FC236}">
                <a16:creationId xmlns:a16="http://schemas.microsoft.com/office/drawing/2014/main" id="{77421454-E689-481C-8126-122DD6CDC684}"/>
              </a:ext>
            </a:extLst>
          </p:cNvPr>
          <p:cNvSpPr/>
          <p:nvPr/>
        </p:nvSpPr>
        <p:spPr>
          <a:xfrm>
            <a:off x="1400174" y="2276475"/>
            <a:ext cx="6851611" cy="1083526"/>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95D04DD4-923E-B160-57C6-341C690730F0}"/>
              </a:ext>
            </a:extLst>
          </p:cNvPr>
          <p:cNvSpPr/>
          <p:nvPr/>
        </p:nvSpPr>
        <p:spPr bwMode="auto">
          <a:xfrm>
            <a:off x="8776049" y="2361189"/>
            <a:ext cx="2834462" cy="85725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137-139</a:t>
            </a:r>
            <a:endParaRPr lang="en-US" dirty="0">
              <a:cs typeface="Calibri"/>
            </a:endParaRPr>
          </a:p>
        </p:txBody>
      </p:sp>
      <p:pic>
        <p:nvPicPr>
          <p:cNvPr id="6" name="Picture 5">
            <a:extLst>
              <a:ext uri="{FF2B5EF4-FFF2-40B4-BE49-F238E27FC236}">
                <a16:creationId xmlns:a16="http://schemas.microsoft.com/office/drawing/2014/main" id="{1C68AADD-6BE6-42FF-9D7C-A8BCF2F7FDAF}"/>
              </a:ext>
            </a:extLst>
          </p:cNvPr>
          <p:cNvPicPr>
            <a:picLocks noChangeAspect="1"/>
          </p:cNvPicPr>
          <p:nvPr/>
        </p:nvPicPr>
        <p:blipFill>
          <a:blip r:embed="rId4"/>
          <a:stretch>
            <a:fillRect/>
          </a:stretch>
        </p:blipFill>
        <p:spPr>
          <a:xfrm>
            <a:off x="7753350" y="1482725"/>
            <a:ext cx="304800" cy="304800"/>
          </a:xfrm>
          <a:prstGeom prst="rect">
            <a:avLst/>
          </a:prstGeom>
        </p:spPr>
      </p:pic>
      <p:sp>
        <p:nvSpPr>
          <p:cNvPr id="15" name="Rectangle 14">
            <a:extLst>
              <a:ext uri="{FF2B5EF4-FFF2-40B4-BE49-F238E27FC236}">
                <a16:creationId xmlns:a16="http://schemas.microsoft.com/office/drawing/2014/main" id="{717A28D9-FD27-46BD-B258-F3EF71CE1923}"/>
              </a:ext>
            </a:extLst>
          </p:cNvPr>
          <p:cNvSpPr/>
          <p:nvPr/>
        </p:nvSpPr>
        <p:spPr>
          <a:xfrm>
            <a:off x="4478725" y="1485900"/>
            <a:ext cx="3798500" cy="1874101"/>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8A6148E-0427-41CD-A28D-7A1B23982726}"/>
              </a:ext>
            </a:extLst>
          </p:cNvPr>
          <p:cNvPicPr>
            <a:picLocks noChangeAspect="1"/>
          </p:cNvPicPr>
          <p:nvPr/>
        </p:nvPicPr>
        <p:blipFill>
          <a:blip r:embed="rId5"/>
          <a:stretch>
            <a:fillRect/>
          </a:stretch>
        </p:blipFill>
        <p:spPr>
          <a:xfrm>
            <a:off x="4562475" y="1635125"/>
            <a:ext cx="361950" cy="24765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2B1AB68-6B68-2DB8-E39B-3AE526358517}"/>
              </a:ext>
            </a:extLst>
          </p:cNvPr>
          <p:cNvSpPr>
            <a:spLocks noGrp="1"/>
          </p:cNvSpPr>
          <p:nvPr>
            <p:ph type="title"/>
          </p:nvPr>
        </p:nvSpPr>
        <p:spPr>
          <a:xfrm>
            <a:off x="1854200" y="609600"/>
            <a:ext cx="8686800" cy="952500"/>
          </a:xfrm>
        </p:spPr>
        <p:txBody>
          <a:bodyPr>
            <a:normAutofit fontScale="90000"/>
          </a:bodyPr>
          <a:lstStyle/>
          <a:p>
            <a:pPr eaLnBrk="1" hangingPunct="1"/>
            <a:r>
              <a:rPr lang="en-US" altLang="en-US" dirty="0">
                <a:ea typeface="MS PGothic" panose="020B0600070205080204" pitchFamily="34" charset="-128"/>
              </a:rPr>
              <a:t>Principle 5: Establish Corrective Actions</a:t>
            </a:r>
          </a:p>
        </p:txBody>
      </p:sp>
      <p:sp>
        <p:nvSpPr>
          <p:cNvPr id="132099" name="Rectangle 3">
            <a:extLst>
              <a:ext uri="{FF2B5EF4-FFF2-40B4-BE49-F238E27FC236}">
                <a16:creationId xmlns:a16="http://schemas.microsoft.com/office/drawing/2014/main" id="{052FEF77-2462-3835-7651-12EDBF31D61E}"/>
              </a:ext>
            </a:extLst>
          </p:cNvPr>
          <p:cNvSpPr txBox="1">
            <a:spLocks/>
          </p:cNvSpPr>
          <p:nvPr/>
        </p:nvSpPr>
        <p:spPr bwMode="auto">
          <a:xfrm>
            <a:off x="1943100" y="1752600"/>
            <a:ext cx="9448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b="0" dirty="0"/>
              <a:t>Follow the same option selected for Critical Limits </a:t>
            </a:r>
          </a:p>
          <a:p>
            <a:pPr eaLnBrk="1" hangingPunct="1">
              <a:buNone/>
            </a:pPr>
            <a:r>
              <a:rPr lang="en-US" altLang="en-US" dirty="0">
                <a:latin typeface="Calibri"/>
                <a:ea typeface="MS PGothic"/>
                <a:cs typeface="Calibri"/>
              </a:rPr>
              <a:t>Example:</a:t>
            </a:r>
            <a:r>
              <a:rPr lang="en-US" altLang="en-US" b="0" dirty="0">
                <a:latin typeface="Calibri"/>
                <a:ea typeface="MS PGothic"/>
                <a:cs typeface="Calibri"/>
              </a:rPr>
              <a:t> Control Strategy = Transit control </a:t>
            </a:r>
            <a:endParaRPr lang="en-US" altLang="en-US" b="0" dirty="0">
              <a:cs typeface="Calibri"/>
            </a:endParaRPr>
          </a:p>
          <a:p>
            <a:pPr eaLnBrk="1" hangingPunct="1">
              <a:buNone/>
            </a:pPr>
            <a:r>
              <a:rPr lang="en-US" altLang="en-US" dirty="0">
                <a:latin typeface="Calibri"/>
                <a:ea typeface="MS PGothic"/>
                <a:cs typeface="Calibri"/>
              </a:rPr>
              <a:t>Critical Limit Option:</a:t>
            </a:r>
            <a:r>
              <a:rPr lang="en-US" altLang="en-US" b="0" dirty="0">
                <a:latin typeface="Calibri"/>
                <a:ea typeface="MS PGothic"/>
                <a:cs typeface="Calibri"/>
              </a:rPr>
              <a:t>  Surrounded by ice </a:t>
            </a:r>
            <a:br>
              <a:rPr lang="en-US" altLang="en-US" b="0" dirty="0"/>
            </a:br>
            <a:endParaRPr lang="en-US" altLang="en-US" b="0" dirty="0"/>
          </a:p>
          <a:p>
            <a:pPr eaLnBrk="1" hangingPunct="1">
              <a:buFont typeface="Arial" panose="020B0604020202020204" pitchFamily="34" charset="0"/>
              <a:buNone/>
            </a:pPr>
            <a:r>
              <a:rPr lang="en-US" altLang="en-US" u="sng" dirty="0">
                <a:solidFill>
                  <a:srgbClr val="C00000"/>
                </a:solidFill>
                <a:latin typeface="Calibri"/>
                <a:ea typeface="MS PGothic"/>
                <a:cs typeface="Calibri"/>
              </a:rPr>
              <a:t>Corrective Actions</a:t>
            </a:r>
            <a:r>
              <a:rPr lang="en-US" altLang="en-US" dirty="0">
                <a:solidFill>
                  <a:srgbClr val="C00000"/>
                </a:solidFill>
                <a:latin typeface="Calibri"/>
                <a:ea typeface="MS PGothic"/>
                <a:cs typeface="Calibri"/>
              </a:rPr>
              <a:t> </a:t>
            </a:r>
            <a:r>
              <a:rPr lang="en-US" altLang="en-US" b="0" dirty="0">
                <a:latin typeface="Calibri"/>
                <a:ea typeface="MS PGothic"/>
                <a:cs typeface="Calibri"/>
              </a:rPr>
              <a:t>must cover two parts that include actions to assure safe products and to fix the problem before further processing</a:t>
            </a:r>
          </a:p>
          <a:p>
            <a:pPr eaLnBrk="1" hangingPunct="1">
              <a:buFont typeface="Wingdings" panose="05000000000000000000" pitchFamily="2" charset="2"/>
              <a:buNone/>
            </a:pPr>
            <a:endParaRPr lang="en-US" altLang="en-US" sz="2400" dirty="0"/>
          </a:p>
        </p:txBody>
      </p:sp>
      <p:sp>
        <p:nvSpPr>
          <p:cNvPr id="2" name="Rounded Rectangle 22">
            <a:extLst>
              <a:ext uri="{FF2B5EF4-FFF2-40B4-BE49-F238E27FC236}">
                <a16:creationId xmlns:a16="http://schemas.microsoft.com/office/drawing/2014/main" id="{5BF99862-23BA-1FD1-E642-166A1F107CB5}"/>
              </a:ext>
            </a:extLst>
          </p:cNvPr>
          <p:cNvSpPr/>
          <p:nvPr/>
        </p:nvSpPr>
        <p:spPr bwMode="auto">
          <a:xfrm>
            <a:off x="9727032" y="3078348"/>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139</a:t>
            </a:r>
            <a:endParaRPr lang="en-US" dirty="0"/>
          </a:p>
        </p:txBody>
      </p:sp>
      <p:sp>
        <p:nvSpPr>
          <p:cNvPr id="8" name="TextBox 7">
            <a:extLst>
              <a:ext uri="{FF2B5EF4-FFF2-40B4-BE49-F238E27FC236}">
                <a16:creationId xmlns:a16="http://schemas.microsoft.com/office/drawing/2014/main" id="{E5348EF7-8F85-46C4-A202-3A247BC460CE}"/>
              </a:ext>
            </a:extLst>
          </p:cNvPr>
          <p:cNvSpPr txBox="1"/>
          <p:nvPr/>
        </p:nvSpPr>
        <p:spPr>
          <a:xfrm>
            <a:off x="5943600" y="6462326"/>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lang="en-US"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2812497" y="137211"/>
            <a:ext cx="9180659" cy="707886"/>
          </a:xfrm>
          <a:prstGeom prst="rect">
            <a:avLst/>
          </a:prstGeom>
          <a:solidFill>
            <a:schemeClr val="bg1"/>
          </a:solidFill>
        </p:spPr>
        <p:txBody>
          <a:bodyPr wrap="square" lIns="91440" tIns="45720" rIns="91440" bIns="45720" anchor="t">
            <a:spAutoFit/>
          </a:bodyPr>
          <a:lstStyle/>
          <a:p>
            <a:pPr algn="ctr">
              <a:defRPr/>
            </a:pPr>
            <a:r>
              <a:rPr lang="en-US" altLang="en-US" sz="3600" b="1" dirty="0">
                <a:solidFill>
                  <a:schemeClr val="accent1">
                    <a:lumMod val="50000"/>
                  </a:schemeClr>
                </a:solidFill>
                <a:latin typeface="+mn-lt"/>
                <a:ea typeface="MS PGothic"/>
              </a:rPr>
              <a:t>Principle 5: CORRECTIVE ACTIONS (Page 1 of 2)</a:t>
            </a:r>
            <a:r>
              <a:rPr lang="en-US" sz="4000" dirty="0">
                <a:latin typeface="Arial"/>
                <a:ea typeface="MS PGothic"/>
                <a:cs typeface="Arial"/>
              </a:rPr>
              <a:t> </a:t>
            </a:r>
            <a:endParaRPr lang="en-US" sz="4400" b="1" dirty="0">
              <a:solidFill>
                <a:schemeClr val="accent1">
                  <a:lumMod val="50000"/>
                </a:schemeClr>
              </a:solidFill>
              <a:latin typeface="+mn-lt"/>
              <a:ea typeface="MS PGothic"/>
            </a:endParaRPr>
          </a:p>
        </p:txBody>
      </p:sp>
      <p:grpSp>
        <p:nvGrpSpPr>
          <p:cNvPr id="134147" name="Group 7">
            <a:extLst>
              <a:ext uri="{FF2B5EF4-FFF2-40B4-BE49-F238E27FC236}">
                <a16:creationId xmlns:a16="http://schemas.microsoft.com/office/drawing/2014/main" id="{EB25B590-B8D4-60E9-ECD8-243A8706F4BC}"/>
              </a:ext>
            </a:extLst>
          </p:cNvPr>
          <p:cNvGrpSpPr>
            <a:grpSpLocks/>
          </p:cNvGrpSpPr>
          <p:nvPr/>
        </p:nvGrpSpPr>
        <p:grpSpPr bwMode="auto">
          <a:xfrm>
            <a:off x="493844" y="255361"/>
            <a:ext cx="2635478" cy="621060"/>
            <a:chOff x="8351043" y="399611"/>
            <a:chExt cx="3055764" cy="620575"/>
          </a:xfrm>
        </p:grpSpPr>
        <p:sp>
          <p:nvSpPr>
            <p:cNvPr id="9" name="Rectangle: Rounded Corners 8">
              <a:extLst>
                <a:ext uri="{FF2B5EF4-FFF2-40B4-BE49-F238E27FC236}">
                  <a16:creationId xmlns:a16="http://schemas.microsoft.com/office/drawing/2014/main" id="{2AB24A73-AF9D-4677-A92D-ADF7F063DC10}"/>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4150" name="TextBox 2">
              <a:extLst>
                <a:ext uri="{FF2B5EF4-FFF2-40B4-BE49-F238E27FC236}">
                  <a16:creationId xmlns:a16="http://schemas.microsoft.com/office/drawing/2014/main" id="{14663D25-97BE-6CC5-EEB0-8F78222C60D6}"/>
                </a:ext>
              </a:extLst>
            </p:cNvPr>
            <p:cNvSpPr txBox="1">
              <a:spLocks noChangeArrowheads="1"/>
            </p:cNvSpPr>
            <p:nvPr/>
          </p:nvSpPr>
          <p:spPr bwMode="auto">
            <a:xfrm>
              <a:off x="8351043" y="417740"/>
              <a:ext cx="3055764" cy="60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 9: 129 </a:t>
              </a:r>
              <a:endParaRPr lang="en-US" altLang="en-US" b="0" dirty="0">
                <a:solidFill>
                  <a:schemeClr val="bg1"/>
                </a:solidFill>
                <a:latin typeface="Arial" panose="020B0604020202020204" pitchFamily="34" charset="0"/>
              </a:endParaRPr>
            </a:p>
          </p:txBody>
        </p:sp>
      </p:grpSp>
      <p:pic>
        <p:nvPicPr>
          <p:cNvPr id="134148" name="Picture 1">
            <a:extLst>
              <a:ext uri="{FF2B5EF4-FFF2-40B4-BE49-F238E27FC236}">
                <a16:creationId xmlns:a16="http://schemas.microsoft.com/office/drawing/2014/main" id="{5B5FE446-D168-CD65-F083-C2FE03022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990600"/>
            <a:ext cx="10382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DD2BF0C-FF0B-44F5-ACA3-9B8DA4738473}"/>
              </a:ext>
            </a:extLst>
          </p:cNvPr>
          <p:cNvSpPr>
            <a:spLocks noGrp="1"/>
          </p:cNvSpPr>
          <p:nvPr>
            <p:ph type="sldNum" sz="quarter" idx="12"/>
          </p:nvPr>
        </p:nvSpPr>
        <p:spPr>
          <a:xfrm>
            <a:off x="9258300" y="6431864"/>
            <a:ext cx="2844800" cy="288925"/>
          </a:xfrm>
        </p:spPr>
        <p:txBody>
          <a:bodyPr/>
          <a:lstStyle/>
          <a:p>
            <a:fld id="{2D4FA31A-ABA5-4667-BACC-3489C0083671}" type="slidenum">
              <a:rPr lang="en-US" altLang="en-US" smtClean="0"/>
              <a:pPr/>
              <a:t>83</a:t>
            </a:fld>
            <a:endParaRPr lang="en-US" altLang="en-US" dirty="0"/>
          </a:p>
        </p:txBody>
      </p:sp>
      <p:sp>
        <p:nvSpPr>
          <p:cNvPr id="8" name="Rectangle 7">
            <a:extLst>
              <a:ext uri="{FF2B5EF4-FFF2-40B4-BE49-F238E27FC236}">
                <a16:creationId xmlns:a16="http://schemas.microsoft.com/office/drawing/2014/main" id="{3ACE0D2B-F1C1-463C-ADD9-62B060230FF8}"/>
              </a:ext>
            </a:extLst>
          </p:cNvPr>
          <p:cNvSpPr/>
          <p:nvPr/>
        </p:nvSpPr>
        <p:spPr>
          <a:xfrm>
            <a:off x="1200150" y="1933575"/>
            <a:ext cx="8058150" cy="233362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7E2F1C0F-EFE1-FA12-FAEB-EA4A20C22C1F}"/>
              </a:ext>
            </a:extLst>
          </p:cNvPr>
          <p:cNvSpPr/>
          <p:nvPr/>
        </p:nvSpPr>
        <p:spPr bwMode="auto">
          <a:xfrm>
            <a:off x="9315024" y="2361189"/>
            <a:ext cx="2183975" cy="85725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139</a:t>
            </a:r>
            <a:endParaRPr lang="en-US" dirty="0">
              <a:cs typeface="Calibri"/>
            </a:endParaRPr>
          </a:p>
        </p:txBody>
      </p:sp>
      <p:sp>
        <p:nvSpPr>
          <p:cNvPr id="10" name="Rectangle 9">
            <a:extLst>
              <a:ext uri="{FF2B5EF4-FFF2-40B4-BE49-F238E27FC236}">
                <a16:creationId xmlns:a16="http://schemas.microsoft.com/office/drawing/2014/main" id="{1A9AC985-BAB4-4D9E-ADBC-F1A563868593}"/>
              </a:ext>
            </a:extLst>
          </p:cNvPr>
          <p:cNvSpPr/>
          <p:nvPr/>
        </p:nvSpPr>
        <p:spPr>
          <a:xfrm>
            <a:off x="7841050" y="990601"/>
            <a:ext cx="1417250" cy="327660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982D56E-5F85-35B5-789D-7A219CAEAB77}"/>
              </a:ext>
            </a:extLst>
          </p:cNvPr>
          <p:cNvPicPr>
            <a:picLocks noChangeAspect="1"/>
          </p:cNvPicPr>
          <p:nvPr/>
        </p:nvPicPr>
        <p:blipFill>
          <a:blip r:embed="rId4"/>
          <a:stretch>
            <a:fillRect/>
          </a:stretch>
        </p:blipFill>
        <p:spPr>
          <a:xfrm>
            <a:off x="7480535" y="1040576"/>
            <a:ext cx="304800" cy="304800"/>
          </a:xfrm>
          <a:prstGeom prst="rect">
            <a:avLst/>
          </a:prstGeom>
        </p:spPr>
      </p:pic>
      <p:pic>
        <p:nvPicPr>
          <p:cNvPr id="5" name="Picture 4">
            <a:extLst>
              <a:ext uri="{FF2B5EF4-FFF2-40B4-BE49-F238E27FC236}">
                <a16:creationId xmlns:a16="http://schemas.microsoft.com/office/drawing/2014/main" id="{0E9BA569-626B-2F8F-9505-AE43C67A8EF0}"/>
              </a:ext>
            </a:extLst>
          </p:cNvPr>
          <p:cNvPicPr>
            <a:picLocks noChangeAspect="1"/>
          </p:cNvPicPr>
          <p:nvPr/>
        </p:nvPicPr>
        <p:blipFill>
          <a:blip r:embed="rId5"/>
          <a:stretch>
            <a:fillRect/>
          </a:stretch>
        </p:blipFill>
        <p:spPr>
          <a:xfrm>
            <a:off x="4421364" y="1192977"/>
            <a:ext cx="361950" cy="2476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2775548" y="282575"/>
            <a:ext cx="9147030" cy="646331"/>
          </a:xfrm>
          <a:prstGeom prst="rect">
            <a:avLst/>
          </a:prstGeom>
          <a:solidFill>
            <a:schemeClr val="bg1"/>
          </a:solidFill>
        </p:spPr>
        <p:txBody>
          <a:bodyPr wrap="square" lIns="91440" tIns="45720" rIns="91440" bIns="45720" anchor="t">
            <a:spAutoFit/>
          </a:bodyPr>
          <a:lstStyle/>
          <a:p>
            <a:pPr algn="ctr">
              <a:defRPr/>
            </a:pPr>
            <a:r>
              <a:rPr lang="en-US" altLang="en-US" sz="3600" b="1" dirty="0">
                <a:solidFill>
                  <a:schemeClr val="accent1">
                    <a:lumMod val="50000"/>
                  </a:schemeClr>
                </a:solidFill>
                <a:latin typeface="+mn-lt"/>
                <a:ea typeface="MS PGothic"/>
              </a:rPr>
              <a:t>Principle 5: CORRECTIVE ACTIONS (Page 2 of 2)</a:t>
            </a:r>
            <a:endParaRPr lang="en-US" sz="3600" b="1" dirty="0">
              <a:solidFill>
                <a:schemeClr val="accent1">
                  <a:lumMod val="50000"/>
                </a:schemeClr>
              </a:solidFill>
              <a:latin typeface="+mn-lt"/>
              <a:cs typeface="Calibri"/>
            </a:endParaRPr>
          </a:p>
        </p:txBody>
      </p:sp>
      <p:grpSp>
        <p:nvGrpSpPr>
          <p:cNvPr id="136195" name="Group 4">
            <a:extLst>
              <a:ext uri="{FF2B5EF4-FFF2-40B4-BE49-F238E27FC236}">
                <a16:creationId xmlns:a16="http://schemas.microsoft.com/office/drawing/2014/main" id="{340C4262-E806-1708-AC86-59BDDA9524E1}"/>
              </a:ext>
            </a:extLst>
          </p:cNvPr>
          <p:cNvGrpSpPr>
            <a:grpSpLocks/>
          </p:cNvGrpSpPr>
          <p:nvPr/>
        </p:nvGrpSpPr>
        <p:grpSpPr bwMode="auto">
          <a:xfrm>
            <a:off x="493629" y="346075"/>
            <a:ext cx="2695743" cy="580346"/>
            <a:chOff x="8401183" y="399611"/>
            <a:chExt cx="3008076" cy="598021"/>
          </a:xfrm>
        </p:grpSpPr>
        <p:sp>
          <p:nvSpPr>
            <p:cNvPr id="6" name="Rectangle: Rounded Corners 5">
              <a:extLst>
                <a:ext uri="{FF2B5EF4-FFF2-40B4-BE49-F238E27FC236}">
                  <a16:creationId xmlns:a16="http://schemas.microsoft.com/office/drawing/2014/main" id="{D106FEDF-B306-4D80-A588-7379EDD24C67}"/>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6198" name="TextBox 2">
              <a:extLst>
                <a:ext uri="{FF2B5EF4-FFF2-40B4-BE49-F238E27FC236}">
                  <a16:creationId xmlns:a16="http://schemas.microsoft.com/office/drawing/2014/main" id="{4ABB963C-6EEE-A97C-517C-A5EFB9B84888}"/>
                </a:ext>
              </a:extLst>
            </p:cNvPr>
            <p:cNvSpPr txBox="1">
              <a:spLocks noChangeArrowheads="1"/>
            </p:cNvSpPr>
            <p:nvPr/>
          </p:nvSpPr>
          <p:spPr bwMode="auto">
            <a:xfrm>
              <a:off x="8401183" y="399611"/>
              <a:ext cx="3008076" cy="58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CHP9: 129 </a:t>
              </a:r>
              <a:endParaRPr lang="en-US" altLang="en-US" b="0" dirty="0">
                <a:solidFill>
                  <a:schemeClr val="bg1"/>
                </a:solidFill>
                <a:latin typeface="Arial" panose="020B0604020202020204" pitchFamily="34" charset="0"/>
              </a:endParaRPr>
            </a:p>
          </p:txBody>
        </p:sp>
      </p:grpSp>
      <p:pic>
        <p:nvPicPr>
          <p:cNvPr id="136196" name="Picture 1">
            <a:extLst>
              <a:ext uri="{FF2B5EF4-FFF2-40B4-BE49-F238E27FC236}">
                <a16:creationId xmlns:a16="http://schemas.microsoft.com/office/drawing/2014/main" id="{FB8DEF21-8782-56AB-758B-D270211C0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10501313"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AAC9059-78F4-4B94-ADE7-210BF8D6F557}"/>
              </a:ext>
            </a:extLst>
          </p:cNvPr>
          <p:cNvSpPr>
            <a:spLocks noGrp="1"/>
          </p:cNvSpPr>
          <p:nvPr>
            <p:ph type="sldNum" sz="quarter" idx="12"/>
          </p:nvPr>
        </p:nvSpPr>
        <p:spPr>
          <a:xfrm>
            <a:off x="9271000" y="6437313"/>
            <a:ext cx="2844800" cy="288925"/>
          </a:xfrm>
        </p:spPr>
        <p:txBody>
          <a:bodyPr/>
          <a:lstStyle/>
          <a:p>
            <a:fld id="{2D4FA31A-ABA5-4667-BACC-3489C0083671}" type="slidenum">
              <a:rPr lang="en-US" altLang="en-US" smtClean="0"/>
              <a:pPr/>
              <a:t>84</a:t>
            </a:fld>
            <a:endParaRPr lang="en-US"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a:extLst>
              <a:ext uri="{FF2B5EF4-FFF2-40B4-BE49-F238E27FC236}">
                <a16:creationId xmlns:a16="http://schemas.microsoft.com/office/drawing/2014/main" id="{2B652DAE-6527-32F0-9A32-5D1DF265B1EA}"/>
              </a:ext>
            </a:extLst>
          </p:cNvPr>
          <p:cNvSpPr>
            <a:spLocks noGrp="1"/>
          </p:cNvSpPr>
          <p:nvPr>
            <p:ph type="title"/>
          </p:nvPr>
        </p:nvSpPr>
        <p:spPr>
          <a:xfrm>
            <a:off x="1377950" y="600075"/>
            <a:ext cx="8686800" cy="952500"/>
          </a:xfrm>
        </p:spPr>
        <p:txBody>
          <a:bodyPr/>
          <a:lstStyle/>
          <a:p>
            <a:pPr eaLnBrk="1" hangingPunct="1"/>
            <a:r>
              <a:rPr lang="en-US" altLang="en-US" dirty="0">
                <a:ea typeface="MS PGothic" panose="020B0600070205080204" pitchFamily="34" charset="-128"/>
              </a:rPr>
              <a:t>Principle 6:  Establish Verifications</a:t>
            </a:r>
          </a:p>
        </p:txBody>
      </p:sp>
      <p:sp>
        <p:nvSpPr>
          <p:cNvPr id="138242" name="Rectangle 3">
            <a:extLst>
              <a:ext uri="{FF2B5EF4-FFF2-40B4-BE49-F238E27FC236}">
                <a16:creationId xmlns:a16="http://schemas.microsoft.com/office/drawing/2014/main" id="{B23B5282-7E4D-EBAB-2141-569068480AA5}"/>
              </a:ext>
            </a:extLst>
          </p:cNvPr>
          <p:cNvSpPr>
            <a:spLocks noGrp="1"/>
          </p:cNvSpPr>
          <p:nvPr>
            <p:ph type="body" sz="half" idx="1"/>
          </p:nvPr>
        </p:nvSpPr>
        <p:spPr>
          <a:xfrm>
            <a:off x="1778000" y="1429139"/>
            <a:ext cx="8839200" cy="3295261"/>
          </a:xfrm>
        </p:spPr>
        <p:txBody>
          <a:bodyPr vert="horz" lIns="91440" tIns="45720" rIns="91440" bIns="45720" rtlCol="0" anchor="t">
            <a:normAutofit fontScale="77500" lnSpcReduction="20000"/>
          </a:bodyPr>
          <a:lstStyle/>
          <a:p>
            <a:pPr eaLnBrk="1" hangingPunct="1">
              <a:buFont typeface="Wingdings" panose="05000000000000000000" pitchFamily="2" charset="2"/>
              <a:buNone/>
            </a:pPr>
            <a:endParaRPr lang="en-US" altLang="en-US" sz="1600" dirty="0">
              <a:ea typeface="MS PGothic" panose="020B0600070205080204" pitchFamily="34" charset="-128"/>
            </a:endParaRPr>
          </a:p>
          <a:p>
            <a:pPr eaLnBrk="1" hangingPunct="1">
              <a:buNone/>
            </a:pPr>
            <a:r>
              <a:rPr lang="en-US" altLang="en-US" b="0" dirty="0">
                <a:ea typeface="MS PGothic"/>
              </a:rPr>
              <a:t>Select the Verification options that apply to the critical limit chosen: </a:t>
            </a:r>
            <a:endParaRPr lang="en-US" altLang="en-US" b="0" dirty="0">
              <a:ea typeface="MS PGothic" panose="020B0600070205080204" pitchFamily="34" charset="-128"/>
              <a:cs typeface="Calibri"/>
            </a:endParaRPr>
          </a:p>
          <a:p>
            <a:pPr eaLnBrk="1" hangingPunct="1">
              <a:buFont typeface="Wingdings" panose="05000000000000000000" pitchFamily="2" charset="2"/>
              <a:buNone/>
            </a:pPr>
            <a:endParaRPr lang="en-US" altLang="en-US" sz="1000" b="0" dirty="0">
              <a:ea typeface="MS PGothic" panose="020B0600070205080204" pitchFamily="34" charset="-128"/>
            </a:endParaRPr>
          </a:p>
          <a:p>
            <a:pPr lvl="2" eaLnBrk="1" hangingPunct="1"/>
            <a:r>
              <a:rPr lang="en-US" altLang="en-US" sz="3200" b="0" dirty="0">
                <a:ea typeface="MS PGothic"/>
              </a:rPr>
              <a:t>Weekly record review applies to all options</a:t>
            </a:r>
            <a:endParaRPr lang="en-US" altLang="en-US" sz="3200" b="0" dirty="0">
              <a:ea typeface="MS PGothic"/>
              <a:cs typeface="Calibri"/>
            </a:endParaRPr>
          </a:p>
          <a:p>
            <a:pPr lvl="2" eaLnBrk="1" hangingPunct="1"/>
            <a:r>
              <a:rPr lang="en-US" altLang="en-US" sz="3200" b="0" dirty="0">
                <a:ea typeface="MS PGothic"/>
              </a:rPr>
              <a:t>Periodic check of internal temperature of fish to ensure ice keeps below 40°F</a:t>
            </a:r>
            <a:endParaRPr lang="en-US" altLang="en-US" sz="3200" b="0" dirty="0">
              <a:ea typeface="MS PGothic"/>
              <a:cs typeface="Calibri"/>
            </a:endParaRPr>
          </a:p>
          <a:p>
            <a:pPr lvl="2"/>
            <a:r>
              <a:rPr lang="en-US" altLang="en-US" sz="3200" b="0" dirty="0">
                <a:ea typeface="MS PGothic"/>
              </a:rPr>
              <a:t>Thermometers must be checked for accuracy and periodically calibrated</a:t>
            </a:r>
            <a:endParaRPr lang="en-US" altLang="en-US" sz="3200" b="0" dirty="0">
              <a:ea typeface="MS PGothic"/>
              <a:cs typeface="Calibri"/>
            </a:endParaRPr>
          </a:p>
          <a:p>
            <a:pPr lvl="2"/>
            <a:r>
              <a:rPr lang="en-US" altLang="en-US" sz="3200" dirty="0">
                <a:ea typeface="MS PGothic"/>
                <a:cs typeface="Calibri"/>
              </a:rPr>
              <a:t>Annual Review of HACCP Plan</a:t>
            </a:r>
          </a:p>
          <a:p>
            <a:pPr eaLnBrk="1" hangingPunct="1">
              <a:buFont typeface="Wingdings" panose="05000000000000000000" pitchFamily="2" charset="2"/>
              <a:buNone/>
            </a:pPr>
            <a:endParaRPr lang="en-US" altLang="en-US" sz="2400" dirty="0">
              <a:ea typeface="MS PGothic" panose="020B0600070205080204" pitchFamily="34" charset="-128"/>
            </a:endParaRPr>
          </a:p>
          <a:p>
            <a:pPr eaLnBrk="1" hangingPunct="1">
              <a:buFont typeface="Wingdings" panose="05000000000000000000" pitchFamily="2" charset="2"/>
              <a:buNone/>
            </a:pPr>
            <a:r>
              <a:rPr kumimoji="0" lang="en-US" altLang="en-US" sz="1200" b="1" i="0" u="none" strike="noStrike" kern="1200" cap="none" spc="0" normalizeH="0" baseline="0" noProof="0" dirty="0">
                <a:ln>
                  <a:noFill/>
                </a:ln>
                <a:solidFill>
                  <a:srgbClr val="2C395E"/>
                </a:solidFill>
                <a:effectLst/>
                <a:uLnTx/>
                <a:uFillTx/>
                <a:latin typeface="Arial" panose="020B0604020202020204" pitchFamily="34" charset="0"/>
                <a:ea typeface="MS PGothic" panose="020B0600070205080204" pitchFamily="34" charset="-128"/>
                <a:cs typeface="+mn-cs"/>
              </a:rPr>
              <a:t>                                                                                                                                                                                                     </a:t>
            </a:r>
            <a:endParaRPr lang="en-US" altLang="en-US" sz="2400" dirty="0">
              <a:ea typeface="MS PGothic" panose="020B0600070205080204" pitchFamily="34" charset="-128"/>
            </a:endParaRPr>
          </a:p>
        </p:txBody>
      </p:sp>
      <p:sp>
        <p:nvSpPr>
          <p:cNvPr id="2" name="Rounded Rectangle 22">
            <a:extLst>
              <a:ext uri="{FF2B5EF4-FFF2-40B4-BE49-F238E27FC236}">
                <a16:creationId xmlns:a16="http://schemas.microsoft.com/office/drawing/2014/main" id="{C04D60A2-E4FE-DEFA-269A-4E3F2388ED92}"/>
              </a:ext>
            </a:extLst>
          </p:cNvPr>
          <p:cNvSpPr/>
          <p:nvPr/>
        </p:nvSpPr>
        <p:spPr bwMode="auto">
          <a:xfrm>
            <a:off x="6913544" y="5838200"/>
            <a:ext cx="3056758"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139 - 140</a:t>
            </a:r>
            <a:endParaRPr lang="en-US" dirty="0"/>
          </a:p>
        </p:txBody>
      </p:sp>
      <p:sp>
        <p:nvSpPr>
          <p:cNvPr id="6" name="TextBox 5">
            <a:extLst>
              <a:ext uri="{FF2B5EF4-FFF2-40B4-BE49-F238E27FC236}">
                <a16:creationId xmlns:a16="http://schemas.microsoft.com/office/drawing/2014/main" id="{8288A79B-377D-45F9-A0F8-A2BF2B7D57D0}"/>
              </a:ext>
            </a:extLst>
          </p:cNvPr>
          <p:cNvSpPr txBox="1"/>
          <p:nvPr/>
        </p:nvSpPr>
        <p:spPr>
          <a:xfrm>
            <a:off x="5905500" y="643375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lang="en-US"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3425748" y="228600"/>
            <a:ext cx="8766252" cy="717317"/>
          </a:xfrm>
          <a:prstGeom prst="rect">
            <a:avLst/>
          </a:prstGeom>
          <a:solidFill>
            <a:schemeClr val="bg1"/>
          </a:solidFill>
        </p:spPr>
        <p:txBody>
          <a:bodyPr wrap="square" lIns="91440" tIns="45720" rIns="91440" bIns="45720" anchor="t">
            <a:spAutoFit/>
          </a:bodyPr>
          <a:lstStyle/>
          <a:p>
            <a:pPr>
              <a:defRPr/>
            </a:pPr>
            <a:r>
              <a:rPr lang="en-US" altLang="en-US" sz="4000" b="1" dirty="0">
                <a:solidFill>
                  <a:schemeClr val="accent1">
                    <a:lumMod val="50000"/>
                  </a:schemeClr>
                </a:solidFill>
                <a:latin typeface="+mn-lt"/>
                <a:ea typeface="MS PGothic"/>
              </a:rPr>
              <a:t>Principle 6: VERIFICATIONS (Page 1 of 2)</a:t>
            </a:r>
            <a:endParaRPr lang="en-US" sz="4400" b="1" dirty="0">
              <a:solidFill>
                <a:schemeClr val="accent1">
                  <a:lumMod val="50000"/>
                </a:schemeClr>
              </a:solidFill>
              <a:latin typeface="+mn-lt"/>
              <a:ea typeface="MS PGothic"/>
              <a:cs typeface="Calibri"/>
            </a:endParaRPr>
          </a:p>
        </p:txBody>
      </p:sp>
      <p:grpSp>
        <p:nvGrpSpPr>
          <p:cNvPr id="140291" name="Group 4">
            <a:extLst>
              <a:ext uri="{FF2B5EF4-FFF2-40B4-BE49-F238E27FC236}">
                <a16:creationId xmlns:a16="http://schemas.microsoft.com/office/drawing/2014/main" id="{0193F11E-A757-9AFB-BD8A-213874FB23A5}"/>
              </a:ext>
            </a:extLst>
          </p:cNvPr>
          <p:cNvGrpSpPr>
            <a:grpSpLocks/>
          </p:cNvGrpSpPr>
          <p:nvPr/>
        </p:nvGrpSpPr>
        <p:grpSpPr bwMode="auto">
          <a:xfrm>
            <a:off x="611197" y="198244"/>
            <a:ext cx="3048738" cy="603360"/>
            <a:chOff x="8377562" y="399611"/>
            <a:chExt cx="3048173" cy="602889"/>
          </a:xfrm>
        </p:grpSpPr>
        <p:sp>
          <p:nvSpPr>
            <p:cNvPr id="6" name="Rectangle: Rounded Corners 5">
              <a:extLst>
                <a:ext uri="{FF2B5EF4-FFF2-40B4-BE49-F238E27FC236}">
                  <a16:creationId xmlns:a16="http://schemas.microsoft.com/office/drawing/2014/main" id="{80753751-25FC-4F83-9BA5-29BB8AFA0780}"/>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0294" name="TextBox 2">
              <a:extLst>
                <a:ext uri="{FF2B5EF4-FFF2-40B4-BE49-F238E27FC236}">
                  <a16:creationId xmlns:a16="http://schemas.microsoft.com/office/drawing/2014/main" id="{DB6DABC6-2392-80EE-AC2A-45DE299163AD}"/>
                </a:ext>
              </a:extLst>
            </p:cNvPr>
            <p:cNvSpPr txBox="1">
              <a:spLocks noChangeArrowheads="1"/>
            </p:cNvSpPr>
            <p:nvPr/>
          </p:nvSpPr>
          <p:spPr bwMode="auto">
            <a:xfrm>
              <a:off x="8377562" y="418181"/>
              <a:ext cx="3048173" cy="58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CHP10: 141 </a:t>
              </a:r>
              <a:endParaRPr lang="en-US" altLang="en-US" b="0" dirty="0">
                <a:solidFill>
                  <a:schemeClr val="bg1"/>
                </a:solidFill>
                <a:latin typeface="Arial" panose="020B0604020202020204" pitchFamily="34" charset="0"/>
              </a:endParaRPr>
            </a:p>
          </p:txBody>
        </p:sp>
      </p:grpSp>
      <p:pic>
        <p:nvPicPr>
          <p:cNvPr id="140292" name="Picture 2">
            <a:extLst>
              <a:ext uri="{FF2B5EF4-FFF2-40B4-BE49-F238E27FC236}">
                <a16:creationId xmlns:a16="http://schemas.microsoft.com/office/drawing/2014/main" id="{10C3E0B4-F0F5-0E06-E07F-7C3BC3314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5" y="945918"/>
            <a:ext cx="106172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C245DD-462F-4493-A1B8-3BCD7DE2C8B0}"/>
              </a:ext>
            </a:extLst>
          </p:cNvPr>
          <p:cNvSpPr>
            <a:spLocks noGrp="1"/>
          </p:cNvSpPr>
          <p:nvPr>
            <p:ph type="sldNum" sz="quarter" idx="12"/>
          </p:nvPr>
        </p:nvSpPr>
        <p:spPr>
          <a:xfrm>
            <a:off x="9081429" y="6432550"/>
            <a:ext cx="2844800" cy="288925"/>
          </a:xfrm>
        </p:spPr>
        <p:txBody>
          <a:bodyPr/>
          <a:lstStyle/>
          <a:p>
            <a:fld id="{2D4FA31A-ABA5-4667-BACC-3489C0083671}" type="slidenum">
              <a:rPr lang="en-US" altLang="en-US" smtClean="0"/>
              <a:pPr/>
              <a:t>86</a:t>
            </a:fld>
            <a:endParaRPr lang="en-US" altLang="en-US" dirty="0"/>
          </a:p>
        </p:txBody>
      </p:sp>
      <p:sp>
        <p:nvSpPr>
          <p:cNvPr id="8" name="Rectangle 7">
            <a:extLst>
              <a:ext uri="{FF2B5EF4-FFF2-40B4-BE49-F238E27FC236}">
                <a16:creationId xmlns:a16="http://schemas.microsoft.com/office/drawing/2014/main" id="{09EF8BCF-95EE-48AD-8919-3E1A0F7ED2CB}"/>
              </a:ext>
            </a:extLst>
          </p:cNvPr>
          <p:cNvSpPr/>
          <p:nvPr/>
        </p:nvSpPr>
        <p:spPr>
          <a:xfrm>
            <a:off x="818376" y="1742842"/>
            <a:ext cx="9391999" cy="271462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A3761533-D787-E202-1838-45B03DA4E1BF}"/>
              </a:ext>
            </a:extLst>
          </p:cNvPr>
          <p:cNvSpPr/>
          <p:nvPr/>
        </p:nvSpPr>
        <p:spPr bwMode="auto">
          <a:xfrm>
            <a:off x="10337218" y="2509872"/>
            <a:ext cx="1672879" cy="1182494"/>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a:t>
            </a:r>
            <a:endParaRPr lang="en-US" dirty="0">
              <a:solidFill>
                <a:srgbClr val="FFFFFF"/>
              </a:solidFill>
              <a:cs typeface="Calibri"/>
            </a:endParaRPr>
          </a:p>
          <a:p>
            <a:pPr algn="ctr">
              <a:defRPr/>
            </a:pPr>
            <a:r>
              <a:rPr lang="en-US" sz="2400" dirty="0">
                <a:solidFill>
                  <a:srgbClr val="FFC000"/>
                </a:solidFill>
                <a:cs typeface="Calibri"/>
              </a:rPr>
              <a:t>139 -140</a:t>
            </a:r>
            <a:endParaRPr lang="en-US" dirty="0">
              <a:cs typeface="Calibri"/>
            </a:endParaRPr>
          </a:p>
        </p:txBody>
      </p:sp>
      <p:sp>
        <p:nvSpPr>
          <p:cNvPr id="10" name="Rectangle 9">
            <a:extLst>
              <a:ext uri="{FF2B5EF4-FFF2-40B4-BE49-F238E27FC236}">
                <a16:creationId xmlns:a16="http://schemas.microsoft.com/office/drawing/2014/main" id="{285F1A03-CAF7-4E5D-931F-0D27078AC814}"/>
              </a:ext>
            </a:extLst>
          </p:cNvPr>
          <p:cNvSpPr/>
          <p:nvPr/>
        </p:nvSpPr>
        <p:spPr>
          <a:xfrm>
            <a:off x="9012625" y="945917"/>
            <a:ext cx="1197750" cy="351155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464FC5D-6ADD-7E60-D311-113251B38442}"/>
              </a:ext>
            </a:extLst>
          </p:cNvPr>
          <p:cNvPicPr>
            <a:picLocks noChangeAspect="1"/>
          </p:cNvPicPr>
          <p:nvPr/>
        </p:nvPicPr>
        <p:blipFill>
          <a:blip r:embed="rId4"/>
          <a:stretch>
            <a:fillRect/>
          </a:stretch>
        </p:blipFill>
        <p:spPr>
          <a:xfrm>
            <a:off x="7207720" y="984132"/>
            <a:ext cx="304800" cy="304800"/>
          </a:xfrm>
          <a:prstGeom prst="rect">
            <a:avLst/>
          </a:prstGeom>
        </p:spPr>
      </p:pic>
      <p:pic>
        <p:nvPicPr>
          <p:cNvPr id="5" name="Picture 4">
            <a:extLst>
              <a:ext uri="{FF2B5EF4-FFF2-40B4-BE49-F238E27FC236}">
                <a16:creationId xmlns:a16="http://schemas.microsoft.com/office/drawing/2014/main" id="{564226DF-AF72-C62D-3D99-2F11A81BC9C0}"/>
              </a:ext>
            </a:extLst>
          </p:cNvPr>
          <p:cNvPicPr>
            <a:picLocks noChangeAspect="1"/>
          </p:cNvPicPr>
          <p:nvPr/>
        </p:nvPicPr>
        <p:blipFill>
          <a:blip r:embed="rId5"/>
          <a:stretch>
            <a:fillRect/>
          </a:stretch>
        </p:blipFill>
        <p:spPr>
          <a:xfrm>
            <a:off x="4045067" y="1080088"/>
            <a:ext cx="361950" cy="24765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3453626" y="228600"/>
            <a:ext cx="8738374" cy="707886"/>
          </a:xfrm>
          <a:prstGeom prst="rect">
            <a:avLst/>
          </a:prstGeom>
          <a:solidFill>
            <a:schemeClr val="bg1"/>
          </a:solidFill>
        </p:spPr>
        <p:txBody>
          <a:bodyPr wrap="square" lIns="91440" tIns="45720" rIns="91440" bIns="45720" anchor="t">
            <a:spAutoFit/>
          </a:bodyPr>
          <a:lstStyle/>
          <a:p>
            <a:pPr algn="ctr">
              <a:defRPr/>
            </a:pPr>
            <a:r>
              <a:rPr lang="en-US" altLang="en-US" sz="4000" b="1" dirty="0">
                <a:solidFill>
                  <a:schemeClr val="accent1">
                    <a:lumMod val="50000"/>
                  </a:schemeClr>
                </a:solidFill>
                <a:latin typeface="Calibri"/>
                <a:ea typeface="MS PGothic"/>
                <a:cs typeface="Calibri"/>
              </a:rPr>
              <a:t>Principle 6: VERIFICATIONS (Page 2 of 2)</a:t>
            </a:r>
            <a:endParaRPr lang="en-US" sz="4400" b="1" dirty="0">
              <a:solidFill>
                <a:schemeClr val="accent1">
                  <a:lumMod val="50000"/>
                </a:schemeClr>
              </a:solidFill>
              <a:latin typeface="+mn-lt"/>
              <a:cs typeface="Calibri"/>
            </a:endParaRPr>
          </a:p>
        </p:txBody>
      </p:sp>
      <p:grpSp>
        <p:nvGrpSpPr>
          <p:cNvPr id="142339" name="Group 4">
            <a:extLst>
              <a:ext uri="{FF2B5EF4-FFF2-40B4-BE49-F238E27FC236}">
                <a16:creationId xmlns:a16="http://schemas.microsoft.com/office/drawing/2014/main" id="{C6F33A06-484C-1436-1D9D-B47B9CD83B8D}"/>
              </a:ext>
            </a:extLst>
          </p:cNvPr>
          <p:cNvGrpSpPr>
            <a:grpSpLocks/>
          </p:cNvGrpSpPr>
          <p:nvPr/>
        </p:nvGrpSpPr>
        <p:grpSpPr bwMode="auto">
          <a:xfrm>
            <a:off x="1041400" y="254000"/>
            <a:ext cx="2550941" cy="603817"/>
            <a:chOff x="8553450" y="399611"/>
            <a:chExt cx="2591755" cy="603346"/>
          </a:xfrm>
        </p:grpSpPr>
        <p:sp>
          <p:nvSpPr>
            <p:cNvPr id="6" name="Rectangle: Rounded Corners 5">
              <a:extLst>
                <a:ext uri="{FF2B5EF4-FFF2-40B4-BE49-F238E27FC236}">
                  <a16:creationId xmlns:a16="http://schemas.microsoft.com/office/drawing/2014/main" id="{AD85E4BE-51AF-4D3C-989B-8B27DBFEE627}"/>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2342" name="TextBox 2">
              <a:extLst>
                <a:ext uri="{FF2B5EF4-FFF2-40B4-BE49-F238E27FC236}">
                  <a16:creationId xmlns:a16="http://schemas.microsoft.com/office/drawing/2014/main" id="{1A1B7FCC-DCA6-4247-C30F-ADFCBFF750FF}"/>
                </a:ext>
              </a:extLst>
            </p:cNvPr>
            <p:cNvSpPr txBox="1">
              <a:spLocks noChangeArrowheads="1"/>
            </p:cNvSpPr>
            <p:nvPr/>
          </p:nvSpPr>
          <p:spPr bwMode="auto">
            <a:xfrm>
              <a:off x="8600869" y="399611"/>
              <a:ext cx="2544336" cy="60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CHP10:141 </a:t>
              </a:r>
              <a:endParaRPr lang="en-US" altLang="en-US" b="0" dirty="0">
                <a:solidFill>
                  <a:schemeClr val="bg1"/>
                </a:solidFill>
                <a:latin typeface="Arial" panose="020B0604020202020204" pitchFamily="34" charset="0"/>
              </a:endParaRPr>
            </a:p>
          </p:txBody>
        </p:sp>
      </p:grpSp>
      <p:pic>
        <p:nvPicPr>
          <p:cNvPr id="142340" name="Picture 2">
            <a:extLst>
              <a:ext uri="{FF2B5EF4-FFF2-40B4-BE49-F238E27FC236}">
                <a16:creationId xmlns:a16="http://schemas.microsoft.com/office/drawing/2014/main" id="{EF921278-D68E-A9E7-3126-D0954E10B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936625"/>
            <a:ext cx="106172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731CFF6-942C-4B23-903A-BD54AF080825}"/>
              </a:ext>
            </a:extLst>
          </p:cNvPr>
          <p:cNvSpPr>
            <a:spLocks noGrp="1"/>
          </p:cNvSpPr>
          <p:nvPr>
            <p:ph type="sldNum" sz="quarter" idx="12"/>
          </p:nvPr>
        </p:nvSpPr>
        <p:spPr>
          <a:xfrm>
            <a:off x="9242425" y="6484937"/>
            <a:ext cx="2844800" cy="288925"/>
          </a:xfrm>
        </p:spPr>
        <p:txBody>
          <a:bodyPr/>
          <a:lstStyle/>
          <a:p>
            <a:fld id="{2D4FA31A-ABA5-4667-BACC-3489C0083671}" type="slidenum">
              <a:rPr lang="en-US" altLang="en-US" smtClean="0"/>
              <a:pPr/>
              <a:t>87</a:t>
            </a:fld>
            <a:endParaRPr lang="en-US" altLang="en-US" dirty="0"/>
          </a:p>
        </p:txBody>
      </p:sp>
      <p:pic>
        <p:nvPicPr>
          <p:cNvPr id="3" name="Picture 2">
            <a:extLst>
              <a:ext uri="{FF2B5EF4-FFF2-40B4-BE49-F238E27FC236}">
                <a16:creationId xmlns:a16="http://schemas.microsoft.com/office/drawing/2014/main" id="{83760858-6E7C-34F1-B547-D90DC72F2A34}"/>
              </a:ext>
            </a:extLst>
          </p:cNvPr>
          <p:cNvPicPr>
            <a:picLocks noChangeAspect="1"/>
          </p:cNvPicPr>
          <p:nvPr/>
        </p:nvPicPr>
        <p:blipFill>
          <a:blip r:embed="rId4"/>
          <a:stretch>
            <a:fillRect/>
          </a:stretch>
        </p:blipFill>
        <p:spPr>
          <a:xfrm>
            <a:off x="7565202" y="1021762"/>
            <a:ext cx="304800" cy="304800"/>
          </a:xfrm>
          <a:prstGeom prst="rect">
            <a:avLst/>
          </a:prstGeom>
        </p:spPr>
      </p:pic>
      <p:pic>
        <p:nvPicPr>
          <p:cNvPr id="4" name="Picture 3">
            <a:extLst>
              <a:ext uri="{FF2B5EF4-FFF2-40B4-BE49-F238E27FC236}">
                <a16:creationId xmlns:a16="http://schemas.microsoft.com/office/drawing/2014/main" id="{AD34FF55-5D57-3CC4-87BA-717832E238E5}"/>
              </a:ext>
            </a:extLst>
          </p:cNvPr>
          <p:cNvPicPr>
            <a:picLocks noChangeAspect="1"/>
          </p:cNvPicPr>
          <p:nvPr/>
        </p:nvPicPr>
        <p:blipFill>
          <a:blip r:embed="rId5"/>
          <a:stretch>
            <a:fillRect/>
          </a:stretch>
        </p:blipFill>
        <p:spPr>
          <a:xfrm>
            <a:off x="4346105" y="1136532"/>
            <a:ext cx="361950" cy="24765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28B59EC-3D56-8DD5-90AB-12123E5C9825}"/>
              </a:ext>
            </a:extLst>
          </p:cNvPr>
          <p:cNvSpPr>
            <a:spLocks noGrp="1"/>
          </p:cNvSpPr>
          <p:nvPr>
            <p:ph type="title"/>
          </p:nvPr>
        </p:nvSpPr>
        <p:spPr>
          <a:xfrm>
            <a:off x="914400" y="533400"/>
            <a:ext cx="10972800" cy="952500"/>
          </a:xfrm>
        </p:spPr>
        <p:txBody>
          <a:bodyPr>
            <a:normAutofit/>
          </a:bodyPr>
          <a:lstStyle/>
          <a:p>
            <a:pPr eaLnBrk="1" hangingPunct="1"/>
            <a:r>
              <a:rPr lang="en-US" altLang="en-US" dirty="0">
                <a:ea typeface="MS PGothic" panose="020B0600070205080204" pitchFamily="34" charset="-128"/>
              </a:rPr>
              <a:t>Principle 7:  Establish Record Keeping Procedures</a:t>
            </a:r>
          </a:p>
        </p:txBody>
      </p:sp>
      <p:sp>
        <p:nvSpPr>
          <p:cNvPr id="144387" name="Rectangle 3">
            <a:extLst>
              <a:ext uri="{FF2B5EF4-FFF2-40B4-BE49-F238E27FC236}">
                <a16:creationId xmlns:a16="http://schemas.microsoft.com/office/drawing/2014/main" id="{5078255B-300A-B56E-E7EB-9C4AA2FCE301}"/>
              </a:ext>
            </a:extLst>
          </p:cNvPr>
          <p:cNvSpPr>
            <a:spLocks noGrp="1"/>
          </p:cNvSpPr>
          <p:nvPr>
            <p:ph type="body" sz="half" idx="1"/>
          </p:nvPr>
        </p:nvSpPr>
        <p:spPr>
          <a:xfrm>
            <a:off x="2057400" y="1981200"/>
            <a:ext cx="8839200" cy="2667000"/>
          </a:xfrm>
        </p:spPr>
        <p:txBody>
          <a:bodyPr>
            <a:normAutofit fontScale="92500" lnSpcReduction="20000"/>
          </a:bodyPr>
          <a:lstStyle/>
          <a:p>
            <a:pPr eaLnBrk="1" hangingPunct="1">
              <a:lnSpc>
                <a:spcPct val="90000"/>
              </a:lnSpc>
              <a:buFont typeface="Wingdings" panose="05000000000000000000" pitchFamily="2" charset="2"/>
              <a:buNone/>
            </a:pPr>
            <a:endParaRPr lang="en-US" altLang="en-US" sz="1600" dirty="0">
              <a:ea typeface="MS PGothic" panose="020B0600070205080204" pitchFamily="34" charset="-128"/>
            </a:endParaRPr>
          </a:p>
          <a:p>
            <a:pPr eaLnBrk="1" hangingPunct="1">
              <a:lnSpc>
                <a:spcPct val="90000"/>
              </a:lnSpc>
              <a:buFont typeface="Wingdings" panose="05000000000000000000" pitchFamily="2" charset="2"/>
              <a:buNone/>
            </a:pPr>
            <a:r>
              <a:rPr lang="en-US" altLang="en-US" b="0" u="sng" dirty="0">
                <a:ea typeface="MS PGothic" panose="020B0600070205080204" pitchFamily="34" charset="-128"/>
              </a:rPr>
              <a:t>Enter the name of the records that will be kept for that CCP on the HACCP Plan Form</a:t>
            </a:r>
            <a:endParaRPr lang="en-US" altLang="en-US" b="0" dirty="0">
              <a:ea typeface="MS PGothic" panose="020B0600070205080204" pitchFamily="34" charset="-128"/>
            </a:endParaRPr>
          </a:p>
          <a:p>
            <a:pPr eaLnBrk="1" hangingPunct="1">
              <a:lnSpc>
                <a:spcPct val="90000"/>
              </a:lnSpc>
              <a:buFont typeface="Wingdings" panose="05000000000000000000" pitchFamily="2" charset="2"/>
              <a:buNone/>
            </a:pPr>
            <a:endParaRPr lang="en-US" altLang="en-US" b="0" dirty="0">
              <a:ea typeface="MS PGothic" panose="020B0600070205080204" pitchFamily="34" charset="-128"/>
            </a:endParaRPr>
          </a:p>
          <a:p>
            <a:pPr eaLnBrk="1" hangingPunct="1">
              <a:lnSpc>
                <a:spcPct val="90000"/>
              </a:lnSpc>
              <a:buFont typeface="Wingdings" panose="05000000000000000000" pitchFamily="2" charset="2"/>
              <a:buNone/>
            </a:pPr>
            <a:r>
              <a:rPr lang="en-US" altLang="en-US" b="0" dirty="0">
                <a:ea typeface="MS PGothic" panose="020B0600070205080204" pitchFamily="34" charset="-128"/>
              </a:rPr>
              <a:t> Your Records must be designed to meet the requirements of 21 CFR Part 123.9 to document the results of the </a:t>
            </a:r>
            <a:r>
              <a:rPr lang="en-US" altLang="en-US" dirty="0">
                <a:solidFill>
                  <a:srgbClr val="C00000"/>
                </a:solidFill>
                <a:ea typeface="MS PGothic" panose="020B0600070205080204" pitchFamily="34" charset="-128"/>
              </a:rPr>
              <a:t>Monitoring</a:t>
            </a:r>
            <a:r>
              <a:rPr lang="en-US" altLang="en-US" b="0" dirty="0">
                <a:ea typeface="MS PGothic" panose="020B0600070205080204" pitchFamily="34" charset="-128"/>
              </a:rPr>
              <a:t>, </a:t>
            </a:r>
            <a:r>
              <a:rPr lang="en-US" altLang="en-US" dirty="0">
                <a:solidFill>
                  <a:srgbClr val="C00000"/>
                </a:solidFill>
                <a:ea typeface="MS PGothic" panose="020B0600070205080204" pitchFamily="34" charset="-128"/>
              </a:rPr>
              <a:t>Corrective Action</a:t>
            </a:r>
            <a:r>
              <a:rPr lang="en-US" altLang="en-US" b="0" dirty="0">
                <a:ea typeface="MS PGothic" panose="020B0600070205080204" pitchFamily="34" charset="-128"/>
              </a:rPr>
              <a:t>, and </a:t>
            </a:r>
            <a:r>
              <a:rPr lang="en-US" altLang="en-US" dirty="0">
                <a:solidFill>
                  <a:srgbClr val="C00000"/>
                </a:solidFill>
                <a:ea typeface="MS PGothic" panose="020B0600070205080204" pitchFamily="34" charset="-128"/>
              </a:rPr>
              <a:t>Verification</a:t>
            </a:r>
            <a:r>
              <a:rPr lang="en-US" altLang="en-US" b="0" dirty="0">
                <a:ea typeface="MS PGothic" panose="020B0600070205080204" pitchFamily="34" charset="-128"/>
              </a:rPr>
              <a:t> components of the HACCP Plan </a:t>
            </a:r>
          </a:p>
          <a:p>
            <a:pPr eaLnBrk="1" hangingPunct="1">
              <a:lnSpc>
                <a:spcPct val="90000"/>
              </a:lnSpc>
              <a:buFont typeface="Wingdings" panose="05000000000000000000" pitchFamily="2" charset="2"/>
              <a:buNone/>
            </a:pPr>
            <a:endParaRPr lang="en-US" altLang="en-US" sz="2400" dirty="0">
              <a:ea typeface="MS PGothic" panose="020B0600070205080204" pitchFamily="34" charset="-128"/>
            </a:endParaRPr>
          </a:p>
        </p:txBody>
      </p:sp>
      <p:sp>
        <p:nvSpPr>
          <p:cNvPr id="2" name="Rounded Rectangle 22">
            <a:extLst>
              <a:ext uri="{FF2B5EF4-FFF2-40B4-BE49-F238E27FC236}">
                <a16:creationId xmlns:a16="http://schemas.microsoft.com/office/drawing/2014/main" id="{1A401E6A-C2BB-648F-7E59-2D05B9F923D9}"/>
              </a:ext>
            </a:extLst>
          </p:cNvPr>
          <p:cNvSpPr/>
          <p:nvPr/>
        </p:nvSpPr>
        <p:spPr bwMode="auto">
          <a:xfrm>
            <a:off x="9744549" y="6012486"/>
            <a:ext cx="1602827" cy="514975"/>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CHP 7: 139</a:t>
            </a:r>
            <a:endParaRPr lang="en-US" dirty="0"/>
          </a:p>
        </p:txBody>
      </p:sp>
      <p:sp>
        <p:nvSpPr>
          <p:cNvPr id="6" name="TextBox 5">
            <a:extLst>
              <a:ext uri="{FF2B5EF4-FFF2-40B4-BE49-F238E27FC236}">
                <a16:creationId xmlns:a16="http://schemas.microsoft.com/office/drawing/2014/main" id="{79125A3F-7BCB-479E-9FF8-13E96587AD3F}"/>
              </a:ext>
            </a:extLst>
          </p:cNvPr>
          <p:cNvSpPr txBox="1"/>
          <p:nvPr/>
        </p:nvSpPr>
        <p:spPr>
          <a:xfrm>
            <a:off x="5943600" y="6324600"/>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lang="en-US"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F9F184-B821-4CF0-A906-88645257F656}"/>
              </a:ext>
            </a:extLst>
          </p:cNvPr>
          <p:cNvSpPr txBox="1"/>
          <p:nvPr/>
        </p:nvSpPr>
        <p:spPr>
          <a:xfrm>
            <a:off x="2406319" y="98502"/>
            <a:ext cx="7981042" cy="646331"/>
          </a:xfrm>
          <a:prstGeom prst="rect">
            <a:avLst/>
          </a:prstGeom>
          <a:solidFill>
            <a:schemeClr val="bg1"/>
          </a:solidFill>
        </p:spPr>
        <p:txBody>
          <a:bodyPr wrap="square" lIns="91440" tIns="45720" rIns="91440" bIns="45720" anchor="t">
            <a:spAutoFit/>
          </a:bodyPr>
          <a:lstStyle/>
          <a:p>
            <a:pPr algn="ctr">
              <a:defRPr/>
            </a:pPr>
            <a:r>
              <a:rPr lang="en-US" altLang="en-US" sz="3600" b="1" dirty="0">
                <a:solidFill>
                  <a:schemeClr val="accent1">
                    <a:lumMod val="50000"/>
                  </a:schemeClr>
                </a:solidFill>
                <a:latin typeface="+mn-lt"/>
                <a:ea typeface="MS PGothic"/>
              </a:rPr>
              <a:t>Principle 7: RECORDS (Page 1 of 2)</a:t>
            </a:r>
            <a:endParaRPr lang="en-US" sz="3600" b="1" dirty="0">
              <a:solidFill>
                <a:schemeClr val="accent1">
                  <a:lumMod val="50000"/>
                </a:schemeClr>
              </a:solidFill>
              <a:latin typeface="+mn-lt"/>
              <a:ea typeface="MS PGothic"/>
              <a:cs typeface="Calibri"/>
            </a:endParaRPr>
          </a:p>
        </p:txBody>
      </p:sp>
      <p:grpSp>
        <p:nvGrpSpPr>
          <p:cNvPr id="146435" name="Group 4">
            <a:extLst>
              <a:ext uri="{FF2B5EF4-FFF2-40B4-BE49-F238E27FC236}">
                <a16:creationId xmlns:a16="http://schemas.microsoft.com/office/drawing/2014/main" id="{A2E52FE4-6217-0DD0-2808-FE9C1BEBF7A2}"/>
              </a:ext>
            </a:extLst>
          </p:cNvPr>
          <p:cNvGrpSpPr>
            <a:grpSpLocks/>
          </p:cNvGrpSpPr>
          <p:nvPr/>
        </p:nvGrpSpPr>
        <p:grpSpPr bwMode="auto">
          <a:xfrm>
            <a:off x="685526" y="96024"/>
            <a:ext cx="2365747" cy="1105095"/>
            <a:chOff x="8551008" y="399611"/>
            <a:chExt cx="2547204" cy="1104234"/>
          </a:xfrm>
        </p:grpSpPr>
        <p:sp>
          <p:nvSpPr>
            <p:cNvPr id="6" name="Rectangle: Rounded Corners 5">
              <a:extLst>
                <a:ext uri="{FF2B5EF4-FFF2-40B4-BE49-F238E27FC236}">
                  <a16:creationId xmlns:a16="http://schemas.microsoft.com/office/drawing/2014/main" id="{C117D6E7-1082-4B29-ACA0-B92C262373DE}"/>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6438" name="TextBox 2">
              <a:extLst>
                <a:ext uri="{FF2B5EF4-FFF2-40B4-BE49-F238E27FC236}">
                  <a16:creationId xmlns:a16="http://schemas.microsoft.com/office/drawing/2014/main" id="{A56C1A1E-A13F-ED5C-24A8-EEF5DB1A0451}"/>
                </a:ext>
              </a:extLst>
            </p:cNvPr>
            <p:cNvSpPr txBox="1">
              <a:spLocks noChangeArrowheads="1"/>
            </p:cNvSpPr>
            <p:nvPr/>
          </p:nvSpPr>
          <p:spPr bwMode="auto">
            <a:xfrm>
              <a:off x="8551008" y="427467"/>
              <a:ext cx="2540409" cy="107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CHP11:157 </a:t>
              </a:r>
              <a:endParaRPr lang="en-US" altLang="en-US" b="0" dirty="0">
                <a:solidFill>
                  <a:schemeClr val="bg1"/>
                </a:solidFill>
                <a:latin typeface="Arial" panose="020B0604020202020204" pitchFamily="34" charset="0"/>
              </a:endParaRPr>
            </a:p>
          </p:txBody>
        </p:sp>
      </p:grpSp>
      <p:pic>
        <p:nvPicPr>
          <p:cNvPr id="146436" name="Picture 3">
            <a:extLst>
              <a:ext uri="{FF2B5EF4-FFF2-40B4-BE49-F238E27FC236}">
                <a16:creationId xmlns:a16="http://schemas.microsoft.com/office/drawing/2014/main" id="{53064ED1-20AD-59D2-64D6-EC1CF4729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936625"/>
            <a:ext cx="10499725"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EE373AE-FBEE-4A6B-A780-0954F6A13E7F}"/>
              </a:ext>
            </a:extLst>
          </p:cNvPr>
          <p:cNvSpPr>
            <a:spLocks noGrp="1"/>
          </p:cNvSpPr>
          <p:nvPr>
            <p:ph type="sldNum" sz="quarter" idx="12"/>
          </p:nvPr>
        </p:nvSpPr>
        <p:spPr>
          <a:xfrm>
            <a:off x="9347200" y="6440995"/>
            <a:ext cx="2844800" cy="288925"/>
          </a:xfrm>
        </p:spPr>
        <p:txBody>
          <a:bodyPr/>
          <a:lstStyle/>
          <a:p>
            <a:fld id="{2D4FA31A-ABA5-4667-BACC-3489C0083671}" type="slidenum">
              <a:rPr lang="en-US" altLang="en-US" smtClean="0"/>
              <a:pPr/>
              <a:t>89</a:t>
            </a:fld>
            <a:endParaRPr lang="en-US" altLang="en-US" dirty="0"/>
          </a:p>
        </p:txBody>
      </p:sp>
      <p:sp>
        <p:nvSpPr>
          <p:cNvPr id="8" name="Rectangle 7">
            <a:extLst>
              <a:ext uri="{FF2B5EF4-FFF2-40B4-BE49-F238E27FC236}">
                <a16:creationId xmlns:a16="http://schemas.microsoft.com/office/drawing/2014/main" id="{FA7EE4FE-E4C1-4828-8E9C-8B59F3DDA29B}"/>
              </a:ext>
            </a:extLst>
          </p:cNvPr>
          <p:cNvSpPr/>
          <p:nvPr/>
        </p:nvSpPr>
        <p:spPr>
          <a:xfrm>
            <a:off x="1235074" y="1752599"/>
            <a:ext cx="10499726" cy="267652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2">
            <a:extLst>
              <a:ext uri="{FF2B5EF4-FFF2-40B4-BE49-F238E27FC236}">
                <a16:creationId xmlns:a16="http://schemas.microsoft.com/office/drawing/2014/main" id="{BCA37292-3BE2-0576-882A-7620FC81C03D}"/>
              </a:ext>
            </a:extLst>
          </p:cNvPr>
          <p:cNvSpPr/>
          <p:nvPr/>
        </p:nvSpPr>
        <p:spPr bwMode="auto">
          <a:xfrm>
            <a:off x="10156011" y="56382"/>
            <a:ext cx="1845236" cy="855923"/>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Example 3 </a:t>
            </a:r>
            <a:endParaRPr lang="en-US" dirty="0">
              <a:solidFill>
                <a:srgbClr val="FFFFFF"/>
              </a:solidFill>
              <a:cs typeface="Calibri"/>
            </a:endParaRPr>
          </a:p>
          <a:p>
            <a:pPr algn="ctr">
              <a:defRPr/>
            </a:pPr>
            <a:r>
              <a:rPr lang="en-US" sz="2400" dirty="0">
                <a:solidFill>
                  <a:srgbClr val="FFC000"/>
                </a:solidFill>
                <a:cs typeface="Calibri"/>
              </a:rPr>
              <a:t>CHP 7: 139</a:t>
            </a:r>
            <a:endParaRPr lang="en-US" dirty="0">
              <a:cs typeface="Calibri"/>
            </a:endParaRPr>
          </a:p>
        </p:txBody>
      </p:sp>
      <p:sp>
        <p:nvSpPr>
          <p:cNvPr id="10" name="Rectangle 9">
            <a:extLst>
              <a:ext uri="{FF2B5EF4-FFF2-40B4-BE49-F238E27FC236}">
                <a16:creationId xmlns:a16="http://schemas.microsoft.com/office/drawing/2014/main" id="{1AA6804C-0C87-A7DD-8045-7B1F633073DF}"/>
              </a:ext>
            </a:extLst>
          </p:cNvPr>
          <p:cNvSpPr/>
          <p:nvPr/>
        </p:nvSpPr>
        <p:spPr>
          <a:xfrm>
            <a:off x="10537048" y="972013"/>
            <a:ext cx="1197750" cy="345711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0F7A1F3-B3A0-F998-9302-C65D1FFC4D80}"/>
              </a:ext>
            </a:extLst>
          </p:cNvPr>
          <p:cNvPicPr>
            <a:picLocks noChangeAspect="1"/>
          </p:cNvPicPr>
          <p:nvPr/>
        </p:nvPicPr>
        <p:blipFill>
          <a:blip r:embed="rId4"/>
          <a:stretch>
            <a:fillRect/>
          </a:stretch>
        </p:blipFill>
        <p:spPr>
          <a:xfrm>
            <a:off x="7640461" y="974725"/>
            <a:ext cx="304800" cy="304800"/>
          </a:xfrm>
          <a:prstGeom prst="rect">
            <a:avLst/>
          </a:prstGeom>
        </p:spPr>
      </p:pic>
      <p:pic>
        <p:nvPicPr>
          <p:cNvPr id="5" name="Picture 4">
            <a:extLst>
              <a:ext uri="{FF2B5EF4-FFF2-40B4-BE49-F238E27FC236}">
                <a16:creationId xmlns:a16="http://schemas.microsoft.com/office/drawing/2014/main" id="{9BE73178-7550-B040-B6C0-E7D3845C01B6}"/>
              </a:ext>
            </a:extLst>
          </p:cNvPr>
          <p:cNvPicPr>
            <a:picLocks noChangeAspect="1"/>
          </p:cNvPicPr>
          <p:nvPr/>
        </p:nvPicPr>
        <p:blipFill>
          <a:blip r:embed="rId5"/>
          <a:stretch>
            <a:fillRect/>
          </a:stretch>
        </p:blipFill>
        <p:spPr>
          <a:xfrm>
            <a:off x="4468401" y="1080088"/>
            <a:ext cx="361950" cy="2476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1BDDD0B-003E-49AC-8C2F-4A2B2D16A3A3}"/>
              </a:ext>
            </a:extLst>
          </p:cNvPr>
          <p:cNvSpPr>
            <a:spLocks noGrp="1" noChangeArrowheads="1"/>
          </p:cNvSpPr>
          <p:nvPr>
            <p:ph type="title"/>
          </p:nvPr>
        </p:nvSpPr>
        <p:spPr>
          <a:xfrm>
            <a:off x="2133600" y="258763"/>
            <a:ext cx="8686800" cy="1143000"/>
          </a:xfrm>
        </p:spPr>
        <p:txBody>
          <a:bodyPr/>
          <a:lstStyle/>
          <a:p>
            <a:pPr algn="ctr" eaLnBrk="1" hangingPunct="1">
              <a:defRPr/>
            </a:pPr>
            <a:r>
              <a:rPr lang="en-US" sz="4400" dirty="0">
                <a:latin typeface="+mn-lt"/>
                <a:ea typeface="ＭＳ Ｐゴシック" charset="0"/>
              </a:rPr>
              <a:t>What are fish or fishery products?</a:t>
            </a:r>
          </a:p>
        </p:txBody>
      </p:sp>
      <p:sp>
        <p:nvSpPr>
          <p:cNvPr id="26627" name="Rectangle 3">
            <a:extLst>
              <a:ext uri="{FF2B5EF4-FFF2-40B4-BE49-F238E27FC236}">
                <a16:creationId xmlns:a16="http://schemas.microsoft.com/office/drawing/2014/main" id="{7FCA276F-AD93-6A80-284A-AEB26E34AAE9}"/>
              </a:ext>
            </a:extLst>
          </p:cNvPr>
          <p:cNvSpPr>
            <a:spLocks noGrp="1"/>
          </p:cNvSpPr>
          <p:nvPr>
            <p:ph idx="1"/>
          </p:nvPr>
        </p:nvSpPr>
        <p:spPr>
          <a:xfrm>
            <a:off x="1790700" y="1695450"/>
            <a:ext cx="9372600" cy="4302125"/>
          </a:xfrm>
        </p:spPr>
        <p:txBody>
          <a:bodyPr/>
          <a:lstStyle/>
          <a:p>
            <a:pPr eaLnBrk="1" hangingPunct="1">
              <a:lnSpc>
                <a:spcPct val="90000"/>
              </a:lnSpc>
              <a:buFont typeface="Wingdings" panose="05000000000000000000" pitchFamily="2" charset="2"/>
              <a:buChar char="§"/>
            </a:pPr>
            <a:r>
              <a:rPr lang="en-US" altLang="en-US" sz="2800" b="0" dirty="0">
                <a:ea typeface="MS PGothic"/>
              </a:rPr>
              <a:t>Fish means: fresh or saltwater finfish, crustaceans, mollusks, other forms of aquatic animal life (e.g., alligator, frog, aquatic turtle, jellyfish, sea cucumber, sea urchin, roe), other than birds or mammals.</a:t>
            </a:r>
          </a:p>
          <a:p>
            <a:pPr eaLnBrk="1" hangingPunct="1">
              <a:lnSpc>
                <a:spcPct val="90000"/>
              </a:lnSpc>
              <a:buFont typeface="Wingdings" panose="05000000000000000000" pitchFamily="2" charset="2"/>
              <a:buChar char="§"/>
            </a:pPr>
            <a:endParaRPr lang="en-US" altLang="en-US" sz="2800" b="0" dirty="0">
              <a:ea typeface="MS PGothic" panose="020B0600070205080204" pitchFamily="34" charset="-128"/>
            </a:endParaRPr>
          </a:p>
          <a:p>
            <a:pPr eaLnBrk="1" hangingPunct="1">
              <a:lnSpc>
                <a:spcPct val="90000"/>
              </a:lnSpc>
              <a:buFont typeface="Wingdings" panose="05000000000000000000" pitchFamily="2" charset="2"/>
              <a:buChar char="§"/>
            </a:pPr>
            <a:r>
              <a:rPr lang="en-US" altLang="en-US" sz="2800" b="0" dirty="0">
                <a:ea typeface="MS PGothic"/>
              </a:rPr>
              <a:t>Fishery product means: any food product where fish is a characterizing ingredient.</a:t>
            </a:r>
            <a:endParaRPr lang="en-US" altLang="en-US" sz="2800" b="0" dirty="0">
              <a:ea typeface="MS PGothic"/>
              <a:cs typeface="Calibri"/>
            </a:endParaRPr>
          </a:p>
          <a:p>
            <a:pPr eaLnBrk="1" hangingPunct="1">
              <a:lnSpc>
                <a:spcPct val="90000"/>
              </a:lnSpc>
              <a:buFont typeface="Wingdings" panose="05000000000000000000" pitchFamily="2" charset="2"/>
              <a:buChar char="§"/>
            </a:pPr>
            <a:endParaRPr lang="en-US" altLang="en-US" sz="2800" b="0" dirty="0">
              <a:ea typeface="MS PGothic" panose="020B0600070205080204" pitchFamily="34" charset="-128"/>
            </a:endParaRPr>
          </a:p>
          <a:p>
            <a:pPr eaLnBrk="1" hangingPunct="1">
              <a:lnSpc>
                <a:spcPct val="90000"/>
              </a:lnSpc>
              <a:buFont typeface="Wingdings" panose="05000000000000000000" pitchFamily="2" charset="2"/>
              <a:buChar char="§"/>
            </a:pPr>
            <a:r>
              <a:rPr lang="en-US" altLang="en-US" sz="2800" b="0" dirty="0">
                <a:ea typeface="MS PGothic"/>
              </a:rPr>
              <a:t>All products intended for human consumption are covered.</a:t>
            </a:r>
            <a:endParaRPr lang="en-US" altLang="en-US" sz="2800" b="0" dirty="0">
              <a:ea typeface="MS PGothic"/>
              <a:cs typeface="Calibri"/>
            </a:endParaRPr>
          </a:p>
          <a:p>
            <a:pPr eaLnBrk="1" hangingPunct="1">
              <a:lnSpc>
                <a:spcPct val="90000"/>
              </a:lnSpc>
              <a:buFont typeface="Wingdings" panose="05000000000000000000" pitchFamily="2" charset="2"/>
              <a:buChar char="o"/>
            </a:pPr>
            <a:endParaRPr lang="en-US" altLang="en-US" sz="2800" dirty="0">
              <a:latin typeface="Arial" panose="020B0604020202020204" pitchFamily="34" charset="0"/>
              <a:ea typeface="MS PGothic" panose="020B0600070205080204" pitchFamily="34" charset="-128"/>
            </a:endParaRPr>
          </a:p>
        </p:txBody>
      </p:sp>
      <p:sp>
        <p:nvSpPr>
          <p:cNvPr id="2" name="Slide Number Placeholder 1">
            <a:extLst>
              <a:ext uri="{FF2B5EF4-FFF2-40B4-BE49-F238E27FC236}">
                <a16:creationId xmlns:a16="http://schemas.microsoft.com/office/drawing/2014/main" id="{4FE8DD72-08DA-4548-A0BF-5E02E849B1DC}"/>
              </a:ext>
            </a:extLst>
          </p:cNvPr>
          <p:cNvSpPr>
            <a:spLocks noGrp="1"/>
          </p:cNvSpPr>
          <p:nvPr>
            <p:ph type="sldNum" sz="quarter" idx="12"/>
          </p:nvPr>
        </p:nvSpPr>
        <p:spPr/>
        <p:txBody>
          <a:bodyPr/>
          <a:lstStyle/>
          <a:p>
            <a:fld id="{2D4FA31A-ABA5-4667-BACC-3489C0083671}" type="slidenum">
              <a:rPr lang="en-US" altLang="en-US" smtClean="0"/>
              <a:pPr/>
              <a:t>9</a:t>
            </a:fld>
            <a:endParaRPr lang="en-US" altLang="en-US" dirty="0"/>
          </a:p>
        </p:txBody>
      </p:sp>
      <p:sp>
        <p:nvSpPr>
          <p:cNvPr id="3" name="Rounded Rectangle 22">
            <a:extLst>
              <a:ext uri="{FF2B5EF4-FFF2-40B4-BE49-F238E27FC236}">
                <a16:creationId xmlns:a16="http://schemas.microsoft.com/office/drawing/2014/main" id="{03B0ABB2-3B4E-FCEF-2F93-077D8D5182FA}"/>
              </a:ext>
            </a:extLst>
          </p:cNvPr>
          <p:cNvSpPr/>
          <p:nvPr/>
        </p:nvSpPr>
        <p:spPr bwMode="auto">
          <a:xfrm>
            <a:off x="7734301" y="6188200"/>
            <a:ext cx="1249026" cy="488700"/>
          </a:xfrm>
          <a:prstGeom prst="round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400" dirty="0">
                <a:solidFill>
                  <a:srgbClr val="FFC000"/>
                </a:solidFill>
                <a:cs typeface="Calibri"/>
              </a:rPr>
              <a:t>AD1 - 2</a:t>
            </a:r>
          </a:p>
        </p:txBody>
      </p:sp>
      <p:grpSp>
        <p:nvGrpSpPr>
          <p:cNvPr id="6" name="Group 5">
            <a:extLst>
              <a:ext uri="{FF2B5EF4-FFF2-40B4-BE49-F238E27FC236}">
                <a16:creationId xmlns:a16="http://schemas.microsoft.com/office/drawing/2014/main" id="{FCB2D825-0EF5-4A18-8DAE-0F461AA3BE6B}"/>
              </a:ext>
            </a:extLst>
          </p:cNvPr>
          <p:cNvGrpSpPr>
            <a:grpSpLocks/>
          </p:cNvGrpSpPr>
          <p:nvPr/>
        </p:nvGrpSpPr>
        <p:grpSpPr bwMode="auto">
          <a:xfrm>
            <a:off x="9014377" y="6171064"/>
            <a:ext cx="2291245" cy="522972"/>
            <a:chOff x="8493345" y="4259784"/>
            <a:chExt cx="1527386" cy="487889"/>
          </a:xfrm>
        </p:grpSpPr>
        <p:sp>
          <p:nvSpPr>
            <p:cNvPr id="7" name="Rectangle: Rounded Corners 6">
              <a:extLst>
                <a:ext uri="{FF2B5EF4-FFF2-40B4-BE49-F238E27FC236}">
                  <a16:creationId xmlns:a16="http://schemas.microsoft.com/office/drawing/2014/main" id="{8A5E9BE2-2D2F-4AB0-BD98-28B85FFCEFB1}"/>
                </a:ext>
              </a:extLst>
            </p:cNvPr>
            <p:cNvSpPr/>
            <p:nvPr/>
          </p:nvSpPr>
          <p:spPr>
            <a:xfrm>
              <a:off x="8534743" y="4266769"/>
              <a:ext cx="1479380" cy="457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2">
              <a:extLst>
                <a:ext uri="{FF2B5EF4-FFF2-40B4-BE49-F238E27FC236}">
                  <a16:creationId xmlns:a16="http://schemas.microsoft.com/office/drawing/2014/main" id="{BB841DE0-BD2E-41A4-99CA-B96D6429C62D}"/>
                </a:ext>
              </a:extLst>
            </p:cNvPr>
            <p:cNvSpPr txBox="1">
              <a:spLocks noChangeArrowheads="1"/>
            </p:cNvSpPr>
            <p:nvPr/>
          </p:nvSpPr>
          <p:spPr bwMode="auto">
            <a:xfrm>
              <a:off x="8493345" y="4259784"/>
              <a:ext cx="1527386" cy="4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sz="2800" b="0" dirty="0">
                  <a:solidFill>
                    <a:schemeClr val="bg1"/>
                  </a:solidFill>
                  <a:latin typeface="Arial"/>
                  <a:ea typeface="MS PGothic"/>
                  <a:cs typeface="Arial"/>
                </a:rPr>
                <a:t>CHP12:187</a:t>
              </a:r>
              <a:endParaRPr lang="en-US" altLang="en-US" sz="2800" b="0" dirty="0">
                <a:solidFill>
                  <a:schemeClr val="bg1"/>
                </a:solidFill>
                <a:latin typeface="Arial" panose="020B0604020202020204" pitchFamily="34" charset="0"/>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3" name="Group 4">
            <a:extLst>
              <a:ext uri="{FF2B5EF4-FFF2-40B4-BE49-F238E27FC236}">
                <a16:creationId xmlns:a16="http://schemas.microsoft.com/office/drawing/2014/main" id="{C98ECA8B-41BA-A0BF-F931-86EAE97408C7}"/>
              </a:ext>
            </a:extLst>
          </p:cNvPr>
          <p:cNvGrpSpPr>
            <a:grpSpLocks/>
          </p:cNvGrpSpPr>
          <p:nvPr/>
        </p:nvGrpSpPr>
        <p:grpSpPr bwMode="auto">
          <a:xfrm>
            <a:off x="973292" y="254000"/>
            <a:ext cx="2659484" cy="598488"/>
            <a:chOff x="8470385" y="399611"/>
            <a:chExt cx="2948894" cy="598021"/>
          </a:xfrm>
        </p:grpSpPr>
        <p:sp>
          <p:nvSpPr>
            <p:cNvPr id="6" name="Rectangle: Rounded Corners 5">
              <a:extLst>
                <a:ext uri="{FF2B5EF4-FFF2-40B4-BE49-F238E27FC236}">
                  <a16:creationId xmlns:a16="http://schemas.microsoft.com/office/drawing/2014/main" id="{5FF40942-495C-4709-B949-D888CF8A3FB5}"/>
                </a:ext>
              </a:extLst>
            </p:cNvPr>
            <p:cNvSpPr/>
            <p:nvPr/>
          </p:nvSpPr>
          <p:spPr bwMode="auto">
            <a:xfrm>
              <a:off x="8553450" y="399611"/>
              <a:ext cx="2544762" cy="5980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8486" name="TextBox 2">
              <a:extLst>
                <a:ext uri="{FF2B5EF4-FFF2-40B4-BE49-F238E27FC236}">
                  <a16:creationId xmlns:a16="http://schemas.microsoft.com/office/drawing/2014/main" id="{6119A66D-CED5-CC9C-B85D-785A91654CF4}"/>
                </a:ext>
              </a:extLst>
            </p:cNvPr>
            <p:cNvSpPr txBox="1">
              <a:spLocks noChangeArrowheads="1"/>
            </p:cNvSpPr>
            <p:nvPr/>
          </p:nvSpPr>
          <p:spPr bwMode="auto">
            <a:xfrm>
              <a:off x="8470385" y="408897"/>
              <a:ext cx="2948894" cy="58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None/>
              </a:pPr>
              <a:r>
                <a:rPr lang="en-US" altLang="en-US" b="0" dirty="0">
                  <a:solidFill>
                    <a:schemeClr val="bg1"/>
                  </a:solidFill>
                  <a:latin typeface="Arial"/>
                  <a:ea typeface="MS PGothic"/>
                  <a:cs typeface="Arial"/>
                </a:rPr>
                <a:t>CHP11:157 </a:t>
              </a:r>
              <a:endParaRPr lang="en-US" altLang="en-US" b="0" dirty="0">
                <a:solidFill>
                  <a:schemeClr val="bg1"/>
                </a:solidFill>
                <a:latin typeface="Arial" panose="020B0604020202020204" pitchFamily="34" charset="0"/>
              </a:endParaRPr>
            </a:p>
          </p:txBody>
        </p:sp>
      </p:grpSp>
      <p:pic>
        <p:nvPicPr>
          <p:cNvPr id="148484" name="Picture 2">
            <a:extLst>
              <a:ext uri="{FF2B5EF4-FFF2-40B4-BE49-F238E27FC236}">
                <a16:creationId xmlns:a16="http://schemas.microsoft.com/office/drawing/2014/main" id="{A1ADE8A0-1808-E849-2A1F-C36E4C73E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936625"/>
            <a:ext cx="106934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8AA2F62-A3D3-495B-A752-52AF9FECFF42}"/>
              </a:ext>
            </a:extLst>
          </p:cNvPr>
          <p:cNvSpPr>
            <a:spLocks noGrp="1"/>
          </p:cNvSpPr>
          <p:nvPr>
            <p:ph type="sldNum" sz="quarter" idx="12"/>
          </p:nvPr>
        </p:nvSpPr>
        <p:spPr>
          <a:xfrm>
            <a:off x="9280525" y="6500812"/>
            <a:ext cx="2844800" cy="288925"/>
          </a:xfrm>
        </p:spPr>
        <p:txBody>
          <a:bodyPr/>
          <a:lstStyle/>
          <a:p>
            <a:fld id="{2D4FA31A-ABA5-4667-BACC-3489C0083671}" type="slidenum">
              <a:rPr lang="en-US" altLang="en-US" smtClean="0"/>
              <a:pPr/>
              <a:t>90</a:t>
            </a:fld>
            <a:endParaRPr lang="en-US" altLang="en-US" dirty="0"/>
          </a:p>
        </p:txBody>
      </p:sp>
      <p:sp>
        <p:nvSpPr>
          <p:cNvPr id="3" name="TextBox 2">
            <a:extLst>
              <a:ext uri="{FF2B5EF4-FFF2-40B4-BE49-F238E27FC236}">
                <a16:creationId xmlns:a16="http://schemas.microsoft.com/office/drawing/2014/main" id="{C33E82C4-8C51-2D88-00F2-051E3A02B14C}"/>
              </a:ext>
            </a:extLst>
          </p:cNvPr>
          <p:cNvSpPr txBox="1"/>
          <p:nvPr/>
        </p:nvSpPr>
        <p:spPr>
          <a:xfrm>
            <a:off x="3540027" y="200721"/>
            <a:ext cx="7981042" cy="646331"/>
          </a:xfrm>
          <a:prstGeom prst="rect">
            <a:avLst/>
          </a:prstGeom>
          <a:solidFill>
            <a:schemeClr val="bg1"/>
          </a:solidFill>
        </p:spPr>
        <p:txBody>
          <a:bodyPr wrap="square" lIns="91440" tIns="45720" rIns="91440" bIns="45720" anchor="t">
            <a:spAutoFit/>
          </a:bodyPr>
          <a:lstStyle/>
          <a:p>
            <a:pPr>
              <a:defRPr/>
            </a:pPr>
            <a:r>
              <a:rPr lang="en-US" altLang="en-US" sz="3600" b="1" dirty="0">
                <a:solidFill>
                  <a:schemeClr val="accent1">
                    <a:lumMod val="50000"/>
                  </a:schemeClr>
                </a:solidFill>
                <a:latin typeface="+mn-lt"/>
                <a:ea typeface="MS PGothic"/>
              </a:rPr>
              <a:t>Principle 7: RECORDS (Page 2 of 2)</a:t>
            </a:r>
            <a:endParaRPr lang="en-US" sz="3600" b="1" dirty="0">
              <a:solidFill>
                <a:schemeClr val="accent1">
                  <a:lumMod val="50000"/>
                </a:schemeClr>
              </a:solidFill>
              <a:latin typeface="+mn-lt"/>
              <a:ea typeface="MS PGothic"/>
              <a:cs typeface="Calibri"/>
            </a:endParaRPr>
          </a:p>
        </p:txBody>
      </p:sp>
      <p:pic>
        <p:nvPicPr>
          <p:cNvPr id="4" name="Picture 3">
            <a:extLst>
              <a:ext uri="{FF2B5EF4-FFF2-40B4-BE49-F238E27FC236}">
                <a16:creationId xmlns:a16="http://schemas.microsoft.com/office/drawing/2014/main" id="{500354FB-D905-086A-3524-B32F7DB72769}"/>
              </a:ext>
            </a:extLst>
          </p:cNvPr>
          <p:cNvPicPr>
            <a:picLocks noChangeAspect="1"/>
          </p:cNvPicPr>
          <p:nvPr/>
        </p:nvPicPr>
        <p:blipFill>
          <a:blip r:embed="rId4"/>
          <a:stretch>
            <a:fillRect/>
          </a:stretch>
        </p:blipFill>
        <p:spPr>
          <a:xfrm>
            <a:off x="7649869" y="993540"/>
            <a:ext cx="304800" cy="304800"/>
          </a:xfrm>
          <a:prstGeom prst="rect">
            <a:avLst/>
          </a:prstGeom>
        </p:spPr>
      </p:pic>
      <p:pic>
        <p:nvPicPr>
          <p:cNvPr id="5" name="Picture 4">
            <a:extLst>
              <a:ext uri="{FF2B5EF4-FFF2-40B4-BE49-F238E27FC236}">
                <a16:creationId xmlns:a16="http://schemas.microsoft.com/office/drawing/2014/main" id="{E2DDB008-C591-0E2E-9988-1C478427AC4A}"/>
              </a:ext>
            </a:extLst>
          </p:cNvPr>
          <p:cNvPicPr>
            <a:picLocks noChangeAspect="1"/>
          </p:cNvPicPr>
          <p:nvPr/>
        </p:nvPicPr>
        <p:blipFill>
          <a:blip r:embed="rId5"/>
          <a:stretch>
            <a:fillRect/>
          </a:stretch>
        </p:blipFill>
        <p:spPr>
          <a:xfrm>
            <a:off x="4346105" y="1108310"/>
            <a:ext cx="361950" cy="2476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5">
            <a:extLst>
              <a:ext uri="{FF2B5EF4-FFF2-40B4-BE49-F238E27FC236}">
                <a16:creationId xmlns:a16="http://schemas.microsoft.com/office/drawing/2014/main" id="{88069199-ECEF-FA9D-E616-49C4B56DF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905000"/>
            <a:ext cx="90773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2F9F184-B821-4CF0-A906-88645257F656}"/>
              </a:ext>
            </a:extLst>
          </p:cNvPr>
          <p:cNvSpPr txBox="1"/>
          <p:nvPr/>
        </p:nvSpPr>
        <p:spPr>
          <a:xfrm>
            <a:off x="2701925" y="201613"/>
            <a:ext cx="5410200" cy="769937"/>
          </a:xfrm>
          <a:prstGeom prst="rect">
            <a:avLst/>
          </a:prstGeom>
          <a:solidFill>
            <a:schemeClr val="bg1"/>
          </a:solidFill>
        </p:spPr>
        <p:txBody>
          <a:bodyPr>
            <a:spAutoFit/>
          </a:bodyPr>
          <a:lstStyle/>
          <a:p>
            <a:pPr algn="ctr">
              <a:defRPr/>
            </a:pPr>
            <a:r>
              <a:rPr lang="en-US" altLang="en-US" sz="4400" b="1" dirty="0">
                <a:solidFill>
                  <a:schemeClr val="accent1">
                    <a:lumMod val="50000"/>
                  </a:schemeClr>
                </a:solidFill>
                <a:latin typeface="+mn-lt"/>
              </a:rPr>
              <a:t>Complete HACCP Plan</a:t>
            </a:r>
            <a:endParaRPr lang="en-US" sz="4800" b="1" dirty="0">
              <a:solidFill>
                <a:schemeClr val="accent1">
                  <a:lumMod val="50000"/>
                </a:schemeClr>
              </a:solidFill>
              <a:latin typeface="+mn-lt"/>
            </a:endParaRPr>
          </a:p>
        </p:txBody>
      </p:sp>
      <p:grpSp>
        <p:nvGrpSpPr>
          <p:cNvPr id="150532" name="Group 5">
            <a:extLst>
              <a:ext uri="{FF2B5EF4-FFF2-40B4-BE49-F238E27FC236}">
                <a16:creationId xmlns:a16="http://schemas.microsoft.com/office/drawing/2014/main" id="{81CDD82D-15D1-D954-75E3-64F689160BA1}"/>
              </a:ext>
            </a:extLst>
          </p:cNvPr>
          <p:cNvGrpSpPr>
            <a:grpSpLocks/>
          </p:cNvGrpSpPr>
          <p:nvPr/>
        </p:nvGrpSpPr>
        <p:grpSpPr bwMode="auto">
          <a:xfrm>
            <a:off x="8112125" y="349250"/>
            <a:ext cx="3784599" cy="622300"/>
            <a:chOff x="8466137" y="374211"/>
            <a:chExt cx="2632075" cy="623421"/>
          </a:xfrm>
        </p:grpSpPr>
        <p:sp>
          <p:nvSpPr>
            <p:cNvPr id="9" name="Rectangle: Rounded Corners 8">
              <a:extLst>
                <a:ext uri="{FF2B5EF4-FFF2-40B4-BE49-F238E27FC236}">
                  <a16:creationId xmlns:a16="http://schemas.microsoft.com/office/drawing/2014/main" id="{E944CDE9-F845-4292-9F04-233DA60178E3}"/>
                </a:ext>
              </a:extLst>
            </p:cNvPr>
            <p:cNvSpPr/>
            <p:nvPr/>
          </p:nvSpPr>
          <p:spPr bwMode="auto">
            <a:xfrm>
              <a:off x="8553450" y="399657"/>
              <a:ext cx="2544762" cy="597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0535" name="TextBox 2">
              <a:extLst>
                <a:ext uri="{FF2B5EF4-FFF2-40B4-BE49-F238E27FC236}">
                  <a16:creationId xmlns:a16="http://schemas.microsoft.com/office/drawing/2014/main" id="{8CA551F8-4554-4BB5-F122-6B442CBBD733}"/>
                </a:ext>
              </a:extLst>
            </p:cNvPr>
            <p:cNvSpPr txBox="1">
              <a:spLocks noChangeArrowheads="1"/>
            </p:cNvSpPr>
            <p:nvPr/>
          </p:nvSpPr>
          <p:spPr bwMode="auto">
            <a:xfrm>
              <a:off x="8466137" y="374211"/>
              <a:ext cx="2593975" cy="58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b="1">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b="1">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b="1">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b="1">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b="1">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b="1">
                  <a:solidFill>
                    <a:schemeClr val="tx1"/>
                  </a:solidFill>
                  <a:latin typeface="Calibri" panose="020F0502020204030204" pitchFamily="34" charset="0"/>
                </a:defRPr>
              </a:lvl9pPr>
            </a:lstStyle>
            <a:p>
              <a:pPr algn="ctr">
                <a:spcBef>
                  <a:spcPct val="0"/>
                </a:spcBef>
                <a:buFontTx/>
                <a:buNone/>
              </a:pPr>
              <a:r>
                <a:rPr lang="en-US" altLang="en-US" b="0" dirty="0">
                  <a:solidFill>
                    <a:schemeClr val="bg1"/>
                  </a:solidFill>
                  <a:latin typeface="Arial"/>
                  <a:ea typeface="MS PGothic"/>
                  <a:cs typeface="Arial"/>
                </a:rPr>
                <a:t>CHP11: 179-184</a:t>
              </a:r>
            </a:p>
          </p:txBody>
        </p:sp>
      </p:grpSp>
      <p:pic>
        <p:nvPicPr>
          <p:cNvPr id="150533" name="Picture 4">
            <a:extLst>
              <a:ext uri="{FF2B5EF4-FFF2-40B4-BE49-F238E27FC236}">
                <a16:creationId xmlns:a16="http://schemas.microsoft.com/office/drawing/2014/main" id="{4292785C-875E-4FF0-3B35-D3BA561C3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89025"/>
            <a:ext cx="84582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816E9DE-6C52-4362-BC66-BECE96A00D6E}"/>
              </a:ext>
            </a:extLst>
          </p:cNvPr>
          <p:cNvSpPr>
            <a:spLocks noGrp="1"/>
          </p:cNvSpPr>
          <p:nvPr>
            <p:ph type="sldNum" sz="quarter" idx="12"/>
          </p:nvPr>
        </p:nvSpPr>
        <p:spPr>
          <a:xfrm>
            <a:off x="9372600" y="6534149"/>
            <a:ext cx="2844800" cy="288925"/>
          </a:xfrm>
        </p:spPr>
        <p:txBody>
          <a:bodyPr/>
          <a:lstStyle/>
          <a:p>
            <a:fld id="{2D4FA31A-ABA5-4667-BACC-3489C0083671}" type="slidenum">
              <a:rPr lang="en-US" altLang="en-US" smtClean="0"/>
              <a:pPr/>
              <a:t>91</a:t>
            </a:fld>
            <a:endParaRPr lang="en-US" altLang="en-US" dirty="0"/>
          </a:p>
        </p:txBody>
      </p:sp>
      <p:pic>
        <p:nvPicPr>
          <p:cNvPr id="6" name="Picture 5">
            <a:extLst>
              <a:ext uri="{FF2B5EF4-FFF2-40B4-BE49-F238E27FC236}">
                <a16:creationId xmlns:a16="http://schemas.microsoft.com/office/drawing/2014/main" id="{CB3B6E79-66A4-44D0-8A44-4E332A2F7E12}"/>
              </a:ext>
            </a:extLst>
          </p:cNvPr>
          <p:cNvPicPr>
            <a:picLocks noChangeAspect="1"/>
          </p:cNvPicPr>
          <p:nvPr/>
        </p:nvPicPr>
        <p:blipFill>
          <a:blip r:embed="rId5"/>
          <a:stretch>
            <a:fillRect/>
          </a:stretch>
        </p:blipFill>
        <p:spPr>
          <a:xfrm>
            <a:off x="2905316" y="1647824"/>
            <a:ext cx="8991408" cy="5057775"/>
          </a:xfrm>
          <a:prstGeom prst="rect">
            <a:avLst/>
          </a:prstGeom>
        </p:spPr>
      </p:pic>
      <p:pic>
        <p:nvPicPr>
          <p:cNvPr id="13" name="Picture 12">
            <a:extLst>
              <a:ext uri="{FF2B5EF4-FFF2-40B4-BE49-F238E27FC236}">
                <a16:creationId xmlns:a16="http://schemas.microsoft.com/office/drawing/2014/main" id="{FC56E624-5142-46D9-B240-F8C499FBA52E}"/>
              </a:ext>
            </a:extLst>
          </p:cNvPr>
          <p:cNvPicPr>
            <a:picLocks noChangeAspect="1"/>
          </p:cNvPicPr>
          <p:nvPr/>
        </p:nvPicPr>
        <p:blipFill>
          <a:blip r:embed="rId6"/>
          <a:stretch>
            <a:fillRect/>
          </a:stretch>
        </p:blipFill>
        <p:spPr>
          <a:xfrm>
            <a:off x="800099" y="996950"/>
            <a:ext cx="8743951" cy="5708649"/>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D26DB05E-78EB-5CF5-F626-0AE2DE67BCDE}"/>
              </a:ext>
            </a:extLst>
          </p:cNvPr>
          <p:cNvSpPr>
            <a:spLocks noGrp="1"/>
          </p:cNvSpPr>
          <p:nvPr>
            <p:ph type="title"/>
          </p:nvPr>
        </p:nvSpPr>
        <p:spPr>
          <a:xfrm>
            <a:off x="1701800" y="762000"/>
            <a:ext cx="9639300" cy="1143000"/>
          </a:xfrm>
        </p:spPr>
        <p:txBody>
          <a:bodyPr>
            <a:normAutofit fontScale="90000"/>
          </a:bodyPr>
          <a:lstStyle/>
          <a:p>
            <a:pPr algn="l" eaLnBrk="1" hangingPunct="1"/>
            <a:r>
              <a:rPr lang="en-US" altLang="en-US" dirty="0">
                <a:ea typeface="MS PGothic" panose="020B0600070205080204" pitchFamily="34" charset="-128"/>
              </a:rPr>
              <a:t>HACCP Plans can be built for any Hazard in the same way using the appropriate chapter in the FDA Hazards Guide</a:t>
            </a:r>
          </a:p>
        </p:txBody>
      </p:sp>
      <p:sp>
        <p:nvSpPr>
          <p:cNvPr id="152579" name="Rectangle 3">
            <a:extLst>
              <a:ext uri="{FF2B5EF4-FFF2-40B4-BE49-F238E27FC236}">
                <a16:creationId xmlns:a16="http://schemas.microsoft.com/office/drawing/2014/main" id="{A291CD55-1062-7312-DE9D-2DCE9F6FB4D3}"/>
              </a:ext>
            </a:extLst>
          </p:cNvPr>
          <p:cNvSpPr>
            <a:spLocks noGrp="1"/>
          </p:cNvSpPr>
          <p:nvPr>
            <p:ph type="body" sz="half" idx="1"/>
          </p:nvPr>
        </p:nvSpPr>
        <p:spPr>
          <a:xfrm>
            <a:off x="1676400" y="2514600"/>
            <a:ext cx="9639300" cy="3429000"/>
          </a:xfrm>
        </p:spPr>
        <p:txBody>
          <a:bodyPr>
            <a:normAutofit fontScale="92500" lnSpcReduction="10000"/>
          </a:bodyPr>
          <a:lstStyle/>
          <a:p>
            <a:pPr marL="533400" indent="-533400" eaLnBrk="1" hangingPunct="1">
              <a:buFont typeface="Wingdings" panose="05000000000000000000" pitchFamily="2" charset="2"/>
              <a:buChar char="ü"/>
            </a:pPr>
            <a:r>
              <a:rPr lang="en-US" altLang="en-US" sz="3600" b="0" dirty="0">
                <a:ea typeface="MS PGothic" panose="020B0600070205080204" pitchFamily="34" charset="-128"/>
              </a:rPr>
              <a:t>Select the Control Strategy that applies to your situation &amp; CCP</a:t>
            </a:r>
          </a:p>
          <a:p>
            <a:pPr marL="533400" indent="-533400" eaLnBrk="1" hangingPunct="1">
              <a:buFont typeface="Wingdings" panose="05000000000000000000" pitchFamily="2" charset="2"/>
              <a:buChar char="ü"/>
            </a:pPr>
            <a:r>
              <a:rPr lang="en-US" altLang="en-US" sz="3600" b="0" dirty="0">
                <a:ea typeface="MS PGothic" panose="020B0600070205080204" pitchFamily="34" charset="-128"/>
              </a:rPr>
              <a:t>Select one or more Critical Limit options for your situation</a:t>
            </a:r>
          </a:p>
          <a:p>
            <a:pPr marL="533400" indent="-533400" eaLnBrk="1" hangingPunct="1">
              <a:buFont typeface="Wingdings" panose="05000000000000000000" pitchFamily="2" charset="2"/>
              <a:buChar char="ü"/>
            </a:pPr>
            <a:r>
              <a:rPr lang="en-US" altLang="en-US" sz="3600" b="0" dirty="0">
                <a:ea typeface="MS PGothic" panose="020B0600070205080204" pitchFamily="34" charset="-128"/>
              </a:rPr>
              <a:t>Follow the same option(s) to determine Monitoring, Corrective Action, Verification and Record keeping procedures</a:t>
            </a:r>
          </a:p>
        </p:txBody>
      </p:sp>
      <p:sp>
        <p:nvSpPr>
          <p:cNvPr id="5" name="TextBox 4">
            <a:extLst>
              <a:ext uri="{FF2B5EF4-FFF2-40B4-BE49-F238E27FC236}">
                <a16:creationId xmlns:a16="http://schemas.microsoft.com/office/drawing/2014/main" id="{261DEA82-D966-4E7F-98DF-48D378E07B62}"/>
              </a:ext>
            </a:extLst>
          </p:cNvPr>
          <p:cNvSpPr txBox="1"/>
          <p:nvPr/>
        </p:nvSpPr>
        <p:spPr>
          <a:xfrm>
            <a:off x="5962650" y="6414700"/>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lang="en-US" dirty="0"/>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DAABC44F-505B-990D-2F56-5D597D7C2F42}"/>
              </a:ext>
            </a:extLst>
          </p:cNvPr>
          <p:cNvSpPr>
            <a:spLocks noGrp="1"/>
          </p:cNvSpPr>
          <p:nvPr>
            <p:ph type="title"/>
          </p:nvPr>
        </p:nvSpPr>
        <p:spPr>
          <a:xfrm>
            <a:off x="1752600" y="609600"/>
            <a:ext cx="8610600" cy="1143000"/>
          </a:xfrm>
        </p:spPr>
        <p:txBody>
          <a:bodyPr>
            <a:normAutofit fontScale="90000"/>
          </a:bodyPr>
          <a:lstStyle/>
          <a:p>
            <a:pPr eaLnBrk="1" hangingPunct="1"/>
            <a:r>
              <a:rPr lang="en-US" altLang="en-US" dirty="0">
                <a:ea typeface="MS PGothic" panose="020B0600070205080204" pitchFamily="34" charset="-128"/>
              </a:rPr>
              <a:t>Other Resources in the </a:t>
            </a:r>
            <a:br>
              <a:rPr lang="en-US" altLang="en-US" dirty="0">
                <a:ea typeface="MS PGothic" panose="020B0600070205080204" pitchFamily="34" charset="-128"/>
              </a:rPr>
            </a:br>
            <a:r>
              <a:rPr lang="en-US" altLang="en-US" dirty="0">
                <a:ea typeface="MS PGothic" panose="020B0600070205080204" pitchFamily="34" charset="-128"/>
              </a:rPr>
              <a:t>FDA Hazards Guide</a:t>
            </a:r>
          </a:p>
        </p:txBody>
      </p:sp>
      <p:sp>
        <p:nvSpPr>
          <p:cNvPr id="154627" name="Rectangle 3">
            <a:extLst>
              <a:ext uri="{FF2B5EF4-FFF2-40B4-BE49-F238E27FC236}">
                <a16:creationId xmlns:a16="http://schemas.microsoft.com/office/drawing/2014/main" id="{3575EE8E-A989-720E-34C3-0B864B98BFE1}"/>
              </a:ext>
            </a:extLst>
          </p:cNvPr>
          <p:cNvSpPr>
            <a:spLocks noGrp="1"/>
          </p:cNvSpPr>
          <p:nvPr>
            <p:ph type="body" sz="half" idx="1"/>
          </p:nvPr>
        </p:nvSpPr>
        <p:spPr>
          <a:xfrm>
            <a:off x="976605" y="1981200"/>
            <a:ext cx="10876382" cy="4648200"/>
          </a:xfrm>
        </p:spPr>
        <p:txBody>
          <a:bodyPr/>
          <a:lstStyle/>
          <a:p>
            <a:pPr eaLnBrk="1" hangingPunct="1">
              <a:buFont typeface="Arial" panose="05000000000000000000" pitchFamily="2" charset="2"/>
              <a:buChar char="•"/>
            </a:pPr>
            <a:r>
              <a:rPr lang="en-US" sz="2400" dirty="0">
                <a:solidFill>
                  <a:srgbClr val="C00000"/>
                </a:solidFill>
                <a:latin typeface="Calibri"/>
                <a:ea typeface="+mn-lt"/>
                <a:cs typeface="+mn-lt"/>
              </a:rPr>
              <a:t>Appendices 1-3</a:t>
            </a:r>
            <a:r>
              <a:rPr lang="en-US" sz="2400" b="0" dirty="0">
                <a:latin typeface="Calibri"/>
                <a:ea typeface="+mn-lt"/>
                <a:cs typeface="+mn-lt"/>
              </a:rPr>
              <a:t> (A1-1, A2-1, &amp; A3-1) Blank Forms, flow diagram, and CCP decision tree.</a:t>
            </a:r>
            <a:endParaRPr lang="en-US" sz="2400" dirty="0">
              <a:latin typeface="Calibri"/>
              <a:cs typeface="Calibri"/>
            </a:endParaRPr>
          </a:p>
          <a:p>
            <a:pPr>
              <a:buFont typeface="Arial" panose="05000000000000000000" pitchFamily="2" charset="2"/>
              <a:buChar char="•"/>
            </a:pPr>
            <a:r>
              <a:rPr lang="en-US" sz="2400" dirty="0">
                <a:solidFill>
                  <a:srgbClr val="C00000"/>
                </a:solidFill>
                <a:latin typeface="Calibri"/>
                <a:ea typeface="+mn-lt"/>
                <a:cs typeface="+mn-lt"/>
              </a:rPr>
              <a:t>Appendix 4</a:t>
            </a:r>
            <a:r>
              <a:rPr lang="en-US" sz="2400" b="0" dirty="0">
                <a:latin typeface="Calibri"/>
                <a:ea typeface="+mn-lt"/>
                <a:cs typeface="+mn-lt"/>
              </a:rPr>
              <a:t> (417) Bacterial Pathogen Growth and Inactivation Tables A-1 to A-4.</a:t>
            </a:r>
            <a:endParaRPr lang="en-US" sz="2400" dirty="0">
              <a:latin typeface="Calibri"/>
              <a:cs typeface="Calibri"/>
            </a:endParaRPr>
          </a:p>
          <a:p>
            <a:pPr>
              <a:buFont typeface="Arial" panose="05000000000000000000" pitchFamily="2" charset="2"/>
              <a:buChar char="•"/>
            </a:pPr>
            <a:r>
              <a:rPr lang="en-US" sz="2400" dirty="0">
                <a:solidFill>
                  <a:srgbClr val="C00000"/>
                </a:solidFill>
                <a:latin typeface="Calibri"/>
                <a:ea typeface="+mn-lt"/>
                <a:cs typeface="+mn-lt"/>
              </a:rPr>
              <a:t>Appendix 5</a:t>
            </a:r>
            <a:r>
              <a:rPr lang="en-US" sz="2400" b="0" dirty="0">
                <a:latin typeface="Calibri"/>
                <a:ea typeface="+mn-lt"/>
                <a:cs typeface="+mn-lt"/>
              </a:rPr>
              <a:t> (A5-1) FDA &amp; EPA Safety Levels in Regulations and Guidance.</a:t>
            </a:r>
          </a:p>
          <a:p>
            <a:pPr>
              <a:buFont typeface="Arial" panose="05000000000000000000" pitchFamily="2" charset="2"/>
              <a:buChar char="•"/>
            </a:pPr>
            <a:r>
              <a:rPr lang="en-US" sz="2400" dirty="0">
                <a:solidFill>
                  <a:srgbClr val="C00000"/>
                </a:solidFill>
                <a:latin typeface="Calibri"/>
                <a:ea typeface="+mn-lt"/>
                <a:cs typeface="+mn-lt"/>
              </a:rPr>
              <a:t>Appendix 9 &amp; 10</a:t>
            </a:r>
            <a:r>
              <a:rPr lang="en-US" sz="2400" dirty="0">
                <a:latin typeface="Calibri"/>
                <a:ea typeface="+mn-lt"/>
                <a:cs typeface="+mn-lt"/>
              </a:rPr>
              <a:t> </a:t>
            </a:r>
            <a:r>
              <a:rPr lang="en-US" sz="2400" b="0" dirty="0">
                <a:latin typeface="Calibri"/>
                <a:ea typeface="+mn-lt"/>
                <a:cs typeface="+mn-lt"/>
              </a:rPr>
              <a:t>(A9-1 &amp; A10-1) Allergen cleaning, sanitation and cross-contact prevention. </a:t>
            </a:r>
          </a:p>
          <a:p>
            <a:pPr>
              <a:buFont typeface="Arial" panose="05000000000000000000" pitchFamily="2" charset="2"/>
              <a:buChar char="•"/>
            </a:pPr>
            <a:r>
              <a:rPr lang="en-US" sz="2400" dirty="0">
                <a:solidFill>
                  <a:srgbClr val="C00000"/>
                </a:solidFill>
                <a:latin typeface="Calibri"/>
                <a:ea typeface="+mn-lt"/>
                <a:cs typeface="+mn-lt"/>
              </a:rPr>
              <a:t>Appendix 11 &amp; 12</a:t>
            </a:r>
            <a:r>
              <a:rPr lang="en-US" sz="2400" dirty="0">
                <a:latin typeface="Calibri"/>
                <a:ea typeface="+mn-lt"/>
                <a:cs typeface="+mn-lt"/>
              </a:rPr>
              <a:t> </a:t>
            </a:r>
            <a:r>
              <a:rPr lang="en-US" sz="2400" b="0" dirty="0">
                <a:latin typeface="Calibri"/>
                <a:ea typeface="+mn-lt"/>
                <a:cs typeface="+mn-lt"/>
              </a:rPr>
              <a:t>(A11-1 &amp; A12-1) Approved and unapproved aquaculture drugs. </a:t>
            </a:r>
            <a:endParaRPr lang="en-US" sz="2400" b="0" dirty="0">
              <a:latin typeface="Calibri"/>
              <a:cs typeface="Calibri"/>
            </a:endParaRPr>
          </a:p>
          <a:p>
            <a:pPr>
              <a:buFont typeface="Arial" panose="05000000000000000000" pitchFamily="2" charset="2"/>
              <a:buChar char="•"/>
            </a:pPr>
            <a:r>
              <a:rPr lang="en-US" sz="2400" dirty="0">
                <a:solidFill>
                  <a:srgbClr val="C00000"/>
                </a:solidFill>
                <a:latin typeface="Calibri"/>
                <a:ea typeface="+mn-lt"/>
                <a:cs typeface="+mn-lt"/>
              </a:rPr>
              <a:t>Addendums 1 &amp; 2</a:t>
            </a:r>
            <a:r>
              <a:rPr lang="en-US" sz="2400" dirty="0">
                <a:latin typeface="Calibri"/>
                <a:ea typeface="+mn-lt"/>
                <a:cs typeface="+mn-lt"/>
              </a:rPr>
              <a:t> </a:t>
            </a:r>
            <a:r>
              <a:rPr lang="en-US" sz="2400" b="0" dirty="0">
                <a:latin typeface="Calibri"/>
                <a:ea typeface="+mn-lt"/>
                <a:cs typeface="+mn-lt"/>
              </a:rPr>
              <a:t>(AD1-1 &amp; AD2-1) Fish and Fishery Products (21 CFR 123) and Control of Communicable Diseases (21 CFR 1240.60) [Formerly Appendix 8] and cGMP Regulation.</a:t>
            </a:r>
            <a:endParaRPr lang="en-US" sz="2400" dirty="0">
              <a:latin typeface="Calibri"/>
              <a:cs typeface="Calibri"/>
            </a:endParaRPr>
          </a:p>
          <a:p>
            <a:pPr marL="533400" indent="-533400">
              <a:lnSpc>
                <a:spcPct val="90000"/>
              </a:lnSpc>
              <a:buFont typeface="Wingdings" panose="05000000000000000000" pitchFamily="2" charset="2"/>
              <a:buChar char="§"/>
            </a:pPr>
            <a:endParaRPr lang="en-US" altLang="en-US" sz="2800" dirty="0">
              <a:ea typeface="MS PGothic" panose="020B0600070205080204" pitchFamily="34" charset="-128"/>
              <a:cs typeface="Calibri"/>
            </a:endParaRPr>
          </a:p>
        </p:txBody>
      </p:sp>
      <p:sp>
        <p:nvSpPr>
          <p:cNvPr id="5" name="TextBox 4">
            <a:extLst>
              <a:ext uri="{FF2B5EF4-FFF2-40B4-BE49-F238E27FC236}">
                <a16:creationId xmlns:a16="http://schemas.microsoft.com/office/drawing/2014/main" id="{BAACB990-01F2-452C-9712-F0E20D63DF47}"/>
              </a:ext>
            </a:extLst>
          </p:cNvPr>
          <p:cNvSpPr txBox="1"/>
          <p:nvPr/>
        </p:nvSpPr>
        <p:spPr>
          <a:xfrm>
            <a:off x="5648325" y="63524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lang="en-US" dirty="0"/>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C83AF94E-08EA-C111-1AFC-A6644CDC2D02}"/>
              </a:ext>
            </a:extLst>
          </p:cNvPr>
          <p:cNvSpPr>
            <a:spLocks noGrp="1"/>
          </p:cNvSpPr>
          <p:nvPr>
            <p:ph type="title"/>
          </p:nvPr>
        </p:nvSpPr>
        <p:spPr>
          <a:xfrm>
            <a:off x="1752600" y="152400"/>
            <a:ext cx="8610600" cy="1143000"/>
          </a:xfrm>
        </p:spPr>
        <p:txBody>
          <a:bodyPr/>
          <a:lstStyle/>
          <a:p>
            <a:pPr eaLnBrk="1" hangingPunct="1"/>
            <a:r>
              <a:rPr lang="en-US" altLang="en-US" sz="3600" dirty="0">
                <a:ea typeface="MS PGothic" panose="020B0600070205080204" pitchFamily="34" charset="-128"/>
              </a:rPr>
              <a:t>WORK SESSIONS</a:t>
            </a:r>
          </a:p>
        </p:txBody>
      </p:sp>
      <p:sp>
        <p:nvSpPr>
          <p:cNvPr id="156675" name="Rectangle 4">
            <a:extLst>
              <a:ext uri="{FF2B5EF4-FFF2-40B4-BE49-F238E27FC236}">
                <a16:creationId xmlns:a16="http://schemas.microsoft.com/office/drawing/2014/main" id="{8906774D-B65F-8806-4022-8EA0421ADB1D}"/>
              </a:ext>
            </a:extLst>
          </p:cNvPr>
          <p:cNvSpPr>
            <a:spLocks noGrp="1"/>
          </p:cNvSpPr>
          <p:nvPr>
            <p:ph type="body" sz="half" idx="1"/>
          </p:nvPr>
        </p:nvSpPr>
        <p:spPr>
          <a:xfrm>
            <a:off x="1148849" y="2723027"/>
            <a:ext cx="10919326" cy="3772569"/>
          </a:xfrm>
        </p:spPr>
        <p:txBody>
          <a:bodyPr vert="horz" lIns="91440" tIns="45720" rIns="91440" bIns="45720" rtlCol="0" anchor="t">
            <a:normAutofit/>
          </a:bodyPr>
          <a:lstStyle/>
          <a:p>
            <a:pPr eaLnBrk="1" hangingPunct="1">
              <a:lnSpc>
                <a:spcPct val="80000"/>
              </a:lnSpc>
              <a:buFont typeface="Wingdings" panose="05000000000000000000" pitchFamily="2" charset="2"/>
              <a:buChar char="§"/>
            </a:pPr>
            <a:r>
              <a:rPr lang="en-US" altLang="en-US" sz="2400" dirty="0">
                <a:solidFill>
                  <a:srgbClr val="C00000"/>
                </a:solidFill>
              </a:rPr>
              <a:t>Conduct Your Hazard Analysis:</a:t>
            </a:r>
          </a:p>
          <a:p>
            <a:pPr lvl="1" eaLnBrk="1" hangingPunct="1">
              <a:lnSpc>
                <a:spcPct val="80000"/>
              </a:lnSpc>
              <a:buFont typeface="Wingdings" panose="05000000000000000000" pitchFamily="2" charset="2"/>
              <a:buChar char="§"/>
            </a:pPr>
            <a:r>
              <a:rPr lang="en-US" altLang="en-US" sz="2400" dirty="0"/>
              <a:t>Set up a Hazard Analysis Worksheet (fill in heading &amp; Column 1 – enter all process steps from Process Flow Diagram)</a:t>
            </a:r>
          </a:p>
          <a:p>
            <a:pPr lvl="1" eaLnBrk="1" hangingPunct="1">
              <a:lnSpc>
                <a:spcPct val="80000"/>
              </a:lnSpc>
              <a:buFont typeface="Wingdings" panose="05000000000000000000" pitchFamily="2" charset="2"/>
              <a:buChar char="§"/>
            </a:pPr>
            <a:r>
              <a:rPr lang="en-US" altLang="en-US" sz="2400" dirty="0"/>
              <a:t>Look up all potential Species &amp; Process Hazards in</a:t>
            </a:r>
            <a:r>
              <a:rPr lang="en-US" altLang="en-US" sz="2400" b="1" dirty="0"/>
              <a:t> </a:t>
            </a:r>
            <a:r>
              <a:rPr lang="en-US" altLang="en-US" sz="2400" b="1" dirty="0">
                <a:solidFill>
                  <a:srgbClr val="FF9900"/>
                </a:solidFill>
              </a:rPr>
              <a:t>Tables 3-2, 3-3 &amp; 3-4 in the FDA Hazards Guide</a:t>
            </a:r>
            <a:r>
              <a:rPr lang="en-US" altLang="en-US" sz="2400" dirty="0"/>
              <a:t> and enter results in Column 2</a:t>
            </a:r>
          </a:p>
          <a:p>
            <a:pPr lvl="1" eaLnBrk="1" hangingPunct="1">
              <a:lnSpc>
                <a:spcPct val="80000"/>
              </a:lnSpc>
              <a:buFont typeface="Wingdings" panose="05000000000000000000" pitchFamily="2" charset="2"/>
              <a:buChar char="§"/>
            </a:pPr>
            <a:r>
              <a:rPr lang="en-US" altLang="en-US" sz="2400" dirty="0"/>
              <a:t>Determine which potential hazards are significant using </a:t>
            </a:r>
            <a:r>
              <a:rPr lang="en-US" altLang="en-US" sz="2400" b="1" dirty="0">
                <a:solidFill>
                  <a:srgbClr val="FF9900"/>
                </a:solidFill>
              </a:rPr>
              <a:t>Chapters 4-21 of the FDA Hazards Guide </a:t>
            </a:r>
            <a:r>
              <a:rPr lang="en-US" altLang="en-US" sz="2400" dirty="0"/>
              <a:t>and enter results in Columns 3 and 4</a:t>
            </a:r>
          </a:p>
          <a:p>
            <a:pPr lvl="1" eaLnBrk="1" hangingPunct="1">
              <a:lnSpc>
                <a:spcPct val="80000"/>
              </a:lnSpc>
              <a:buFont typeface="Wingdings" panose="05000000000000000000" pitchFamily="2" charset="2"/>
              <a:buChar char="§"/>
            </a:pPr>
            <a:r>
              <a:rPr lang="en-US" altLang="en-US" sz="2400" dirty="0"/>
              <a:t>For all significant hazards identify control measures in Column 5 </a:t>
            </a:r>
          </a:p>
          <a:p>
            <a:pPr lvl="1" eaLnBrk="1" hangingPunct="1">
              <a:lnSpc>
                <a:spcPct val="80000"/>
              </a:lnSpc>
              <a:buFont typeface="Wingdings" panose="05000000000000000000" pitchFamily="2" charset="2"/>
              <a:buChar char="§"/>
            </a:pPr>
            <a:r>
              <a:rPr lang="en-US" altLang="en-US" sz="2400" dirty="0"/>
              <a:t>Determine if each step is a CCP for the significant hazards that you have identified using </a:t>
            </a:r>
            <a:r>
              <a:rPr lang="en-US" altLang="en-US" sz="2400" b="1" dirty="0">
                <a:solidFill>
                  <a:srgbClr val="FF9900"/>
                </a:solidFill>
              </a:rPr>
              <a:t>Chapters 4-21 of FDA Hazards Guide</a:t>
            </a:r>
            <a:endParaRPr lang="en-US" altLang="en-US" sz="2400" b="1">
              <a:solidFill>
                <a:srgbClr val="FF9900"/>
              </a:solidFill>
              <a:cs typeface="Calibri"/>
            </a:endParaRPr>
          </a:p>
          <a:p>
            <a:pPr lvl="1">
              <a:lnSpc>
                <a:spcPct val="80000"/>
              </a:lnSpc>
              <a:buFont typeface="Wingdings" panose="05000000000000000000" pitchFamily="2" charset="2"/>
              <a:buChar char="§"/>
            </a:pPr>
            <a:r>
              <a:rPr lang="en-US" altLang="en-US" sz="2400" dirty="0"/>
              <a:t>Every ‘Yes’ in Column 3 requires a response in Column 6</a:t>
            </a:r>
            <a:r>
              <a:rPr lang="en-US" altLang="en-US" dirty="0"/>
              <a:t> </a:t>
            </a:r>
            <a:r>
              <a:rPr lang="en-US" altLang="en-US" sz="2400" dirty="0"/>
              <a:t>(Identified CCPs).</a:t>
            </a:r>
            <a:endParaRPr lang="en-US" altLang="en-US" sz="2400" dirty="0">
              <a:cs typeface="Calibri"/>
            </a:endParaRPr>
          </a:p>
        </p:txBody>
      </p:sp>
      <p:sp>
        <p:nvSpPr>
          <p:cNvPr id="5" name="TextBox 4">
            <a:extLst>
              <a:ext uri="{FF2B5EF4-FFF2-40B4-BE49-F238E27FC236}">
                <a16:creationId xmlns:a16="http://schemas.microsoft.com/office/drawing/2014/main" id="{12BD6EA6-FFDE-466D-BFF3-682237924097}"/>
              </a:ext>
            </a:extLst>
          </p:cNvPr>
          <p:cNvSpPr txBox="1"/>
          <p:nvPr/>
        </p:nvSpPr>
        <p:spPr>
          <a:xfrm>
            <a:off x="5972175" y="64286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lang="en-US" dirty="0"/>
          </a:p>
        </p:txBody>
      </p:sp>
      <p:sp>
        <p:nvSpPr>
          <p:cNvPr id="19" name="Rectangle 4">
            <a:extLst>
              <a:ext uri="{FF2B5EF4-FFF2-40B4-BE49-F238E27FC236}">
                <a16:creationId xmlns:a16="http://schemas.microsoft.com/office/drawing/2014/main" id="{26AC420B-2B6A-4E29-8904-442D330618F5}"/>
              </a:ext>
            </a:extLst>
          </p:cNvPr>
          <p:cNvSpPr txBox="1">
            <a:spLocks/>
          </p:cNvSpPr>
          <p:nvPr/>
        </p:nvSpPr>
        <p:spPr bwMode="auto">
          <a:xfrm>
            <a:off x="1146666" y="955875"/>
            <a:ext cx="10482058" cy="17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 typeface="Wingdings" panose="05000000000000000000" pitchFamily="2" charset="2"/>
              <a:buNone/>
            </a:pPr>
            <a:r>
              <a:rPr lang="en-US" altLang="en-US" sz="2400" dirty="0"/>
              <a:t>Each group will:</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Char char="§"/>
            </a:pPr>
            <a:r>
              <a:rPr lang="en-US" altLang="en-US" sz="2400" dirty="0">
                <a:solidFill>
                  <a:srgbClr val="C00000"/>
                </a:solidFill>
              </a:rPr>
              <a:t>Get organized: </a:t>
            </a:r>
            <a:r>
              <a:rPr lang="en-US" altLang="en-US" sz="2400" dirty="0"/>
              <a:t>choose a leader, scribe &amp; presenter </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Char char="§"/>
            </a:pPr>
            <a:r>
              <a:rPr lang="en-US" altLang="en-US" sz="2400" dirty="0">
                <a:solidFill>
                  <a:srgbClr val="C00000"/>
                </a:solidFill>
              </a:rPr>
              <a:t>Read and review the Preliminary Steps Handout </a:t>
            </a:r>
            <a:r>
              <a:rPr lang="en-US" altLang="en-US" sz="2400" dirty="0"/>
              <a:t>(product description, process narrative, &amp; process flow chart for the model)</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Char char="§"/>
            </a:pPr>
            <a:endParaRPr lang="en-US" altLang="en-US" sz="2400" dirty="0"/>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ED9E5096-1AD3-41F5-B926-7691F5ADE9BA}"/>
              </a:ext>
            </a:extLst>
          </p:cNvPr>
          <p:cNvSpPr>
            <a:spLocks noGrp="1"/>
          </p:cNvSpPr>
          <p:nvPr>
            <p:ph type="title"/>
          </p:nvPr>
        </p:nvSpPr>
        <p:spPr>
          <a:xfrm>
            <a:off x="1752600" y="152400"/>
            <a:ext cx="8610600" cy="1143000"/>
          </a:xfrm>
        </p:spPr>
        <p:txBody>
          <a:bodyPr/>
          <a:lstStyle/>
          <a:p>
            <a:pPr eaLnBrk="1" hangingPunct="1"/>
            <a:r>
              <a:rPr lang="en-US" altLang="en-US" sz="3600" dirty="0">
                <a:ea typeface="MS PGothic" panose="020B0600070205080204" pitchFamily="34" charset="-128"/>
              </a:rPr>
              <a:t>WORK SESSIONS -continued </a:t>
            </a:r>
          </a:p>
        </p:txBody>
      </p:sp>
      <p:sp>
        <p:nvSpPr>
          <p:cNvPr id="158723" name="Rectangle 4">
            <a:extLst>
              <a:ext uri="{FF2B5EF4-FFF2-40B4-BE49-F238E27FC236}">
                <a16:creationId xmlns:a16="http://schemas.microsoft.com/office/drawing/2014/main" id="{E5A0B305-EACF-3D97-7B32-900A57030C5F}"/>
              </a:ext>
            </a:extLst>
          </p:cNvPr>
          <p:cNvSpPr>
            <a:spLocks noGrp="1"/>
          </p:cNvSpPr>
          <p:nvPr>
            <p:ph type="body" sz="half" idx="1"/>
          </p:nvPr>
        </p:nvSpPr>
        <p:spPr>
          <a:xfrm>
            <a:off x="963529" y="1347400"/>
            <a:ext cx="11133221" cy="5029200"/>
          </a:xfrm>
        </p:spPr>
        <p:txBody>
          <a:bodyPr vert="horz" lIns="91440" tIns="45720" rIns="91440" bIns="45720" rtlCol="0" anchor="t">
            <a:normAutofit/>
          </a:bodyPr>
          <a:lstStyle/>
          <a:p>
            <a:pPr eaLnBrk="1" hangingPunct="1">
              <a:lnSpc>
                <a:spcPct val="80000"/>
              </a:lnSpc>
              <a:buFont typeface="Wingdings" panose="05000000000000000000" pitchFamily="2" charset="2"/>
              <a:buNone/>
            </a:pPr>
            <a:r>
              <a:rPr lang="en-US" altLang="en-US" sz="2400" dirty="0"/>
              <a:t>Each group will:</a:t>
            </a:r>
          </a:p>
          <a:p>
            <a:pPr eaLnBrk="1" hangingPunct="1">
              <a:lnSpc>
                <a:spcPct val="80000"/>
              </a:lnSpc>
              <a:buFont typeface="Wingdings" panose="05000000000000000000" pitchFamily="2" charset="2"/>
              <a:buNone/>
            </a:pPr>
            <a:endParaRPr lang="en-US" altLang="en-US" sz="1000" dirty="0"/>
          </a:p>
          <a:p>
            <a:pPr eaLnBrk="1" hangingPunct="1">
              <a:lnSpc>
                <a:spcPct val="80000"/>
              </a:lnSpc>
              <a:buFont typeface="Wingdings" panose="05000000000000000000" pitchFamily="2" charset="2"/>
              <a:buNone/>
            </a:pPr>
            <a:r>
              <a:rPr lang="en-US" altLang="en-US" sz="2400" dirty="0">
                <a:solidFill>
                  <a:srgbClr val="C00000"/>
                </a:solidFill>
              </a:rPr>
              <a:t>Develop a HACCP Plan for each significant hazard at each CCP identified in the Hazard Analysis by completing the following: </a:t>
            </a:r>
          </a:p>
          <a:p>
            <a:pPr lvl="1" eaLnBrk="1" hangingPunct="1">
              <a:lnSpc>
                <a:spcPct val="80000"/>
              </a:lnSpc>
              <a:buFont typeface="Wingdings" panose="05000000000000000000" pitchFamily="2" charset="2"/>
              <a:buChar char="§"/>
            </a:pPr>
            <a:r>
              <a:rPr lang="en-US" altLang="en-US" sz="2400" dirty="0"/>
              <a:t>Set up a HACCP Plan Form by filling in company &amp; product information and columns 1 and 2 (CCP and Hazard) </a:t>
            </a:r>
          </a:p>
          <a:p>
            <a:pPr lvl="1" eaLnBrk="1" hangingPunct="1">
              <a:lnSpc>
                <a:spcPct val="80000"/>
              </a:lnSpc>
              <a:buFont typeface="Wingdings" panose="05000000000000000000" pitchFamily="2" charset="2"/>
              <a:buChar char="§"/>
            </a:pPr>
            <a:r>
              <a:rPr lang="en-US" altLang="en-US" sz="2400" dirty="0"/>
              <a:t>Identify a Control Strategy and the corresponding Critical Limit using </a:t>
            </a:r>
            <a:r>
              <a:rPr lang="en-US" altLang="en-US" sz="2400" b="1" dirty="0">
                <a:solidFill>
                  <a:srgbClr val="FF9900"/>
                </a:solidFill>
              </a:rPr>
              <a:t>Chapters 4-21</a:t>
            </a:r>
            <a:r>
              <a:rPr lang="en-US" altLang="en-US" sz="2400" dirty="0">
                <a:solidFill>
                  <a:srgbClr val="FF9900"/>
                </a:solidFill>
              </a:rPr>
              <a:t> </a:t>
            </a:r>
            <a:r>
              <a:rPr lang="en-US" altLang="en-US" sz="2400" b="1" dirty="0">
                <a:solidFill>
                  <a:srgbClr val="FF9900"/>
                </a:solidFill>
              </a:rPr>
              <a:t>in FDA Hazards Guide</a:t>
            </a:r>
            <a:r>
              <a:rPr lang="en-US" altLang="en-US" sz="2400" dirty="0"/>
              <a:t> and enter result in Column 3</a:t>
            </a:r>
          </a:p>
          <a:p>
            <a:pPr lvl="1" eaLnBrk="1" hangingPunct="1">
              <a:lnSpc>
                <a:spcPct val="80000"/>
              </a:lnSpc>
              <a:buFont typeface="Wingdings" panose="05000000000000000000" pitchFamily="2" charset="2"/>
              <a:buChar char="§"/>
            </a:pPr>
            <a:r>
              <a:rPr lang="en-US" altLang="en-US" sz="2400" dirty="0"/>
              <a:t>Complete the HACCP Plan Form by identifying the appropriate monitoring, corrective action, verification and records associated with the Control Strategy that was selected from </a:t>
            </a:r>
            <a:r>
              <a:rPr lang="en-US" altLang="en-US" sz="2400" b="1" dirty="0">
                <a:solidFill>
                  <a:srgbClr val="FF9900"/>
                </a:solidFill>
              </a:rPr>
              <a:t>Chapters 4-21</a:t>
            </a:r>
            <a:r>
              <a:rPr lang="en-US" altLang="en-US" sz="2400" dirty="0"/>
              <a:t>. Enter the results in Columns 4-10 of the HACCP Plan Form</a:t>
            </a:r>
          </a:p>
          <a:p>
            <a:pPr eaLnBrk="1" hangingPunct="1">
              <a:lnSpc>
                <a:spcPct val="80000"/>
              </a:lnSpc>
              <a:buFont typeface="Wingdings" panose="05000000000000000000" pitchFamily="2" charset="2"/>
              <a:buNone/>
            </a:pPr>
            <a:endParaRPr lang="en-US" altLang="en-US" sz="2400" dirty="0"/>
          </a:p>
          <a:p>
            <a:pPr eaLnBrk="1" hangingPunct="1">
              <a:lnSpc>
                <a:spcPct val="80000"/>
              </a:lnSpc>
              <a:buFont typeface="Wingdings" panose="05000000000000000000" pitchFamily="2" charset="2"/>
              <a:buNone/>
            </a:pPr>
            <a:r>
              <a:rPr lang="en-US" altLang="en-US" sz="2400" dirty="0">
                <a:solidFill>
                  <a:srgbClr val="C00000"/>
                </a:solidFill>
              </a:rPr>
              <a:t>Finalize your group’s results for presentation to the rest of the class and determine who from your group will do the presentation.</a:t>
            </a:r>
          </a:p>
        </p:txBody>
      </p:sp>
      <p:sp>
        <p:nvSpPr>
          <p:cNvPr id="7" name="TextBox 6">
            <a:extLst>
              <a:ext uri="{FF2B5EF4-FFF2-40B4-BE49-F238E27FC236}">
                <a16:creationId xmlns:a16="http://schemas.microsoft.com/office/drawing/2014/main" id="{59390156-5A17-429B-80E0-26FD06BDB3FC}"/>
              </a:ext>
            </a:extLst>
          </p:cNvPr>
          <p:cNvSpPr txBox="1"/>
          <p:nvPr/>
        </p:nvSpPr>
        <p:spPr>
          <a:xfrm>
            <a:off x="5905500" y="6428601"/>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lang="en-US" dirty="0"/>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724CA81-AADD-F47D-11FE-582816D8C272}"/>
              </a:ext>
            </a:extLst>
          </p:cNvPr>
          <p:cNvSpPr>
            <a:spLocks noGrp="1"/>
          </p:cNvSpPr>
          <p:nvPr>
            <p:ph type="title"/>
          </p:nvPr>
        </p:nvSpPr>
        <p:spPr>
          <a:xfrm>
            <a:off x="1752600" y="152400"/>
            <a:ext cx="8610600" cy="1143000"/>
          </a:xfrm>
        </p:spPr>
        <p:txBody>
          <a:bodyPr/>
          <a:lstStyle/>
          <a:p>
            <a:pPr eaLnBrk="1" hangingPunct="1"/>
            <a:r>
              <a:rPr lang="en-US" altLang="en-US" sz="3600" dirty="0">
                <a:ea typeface="MS PGothic" panose="020B0600070205080204" pitchFamily="34" charset="-128"/>
              </a:rPr>
              <a:t>WORK SESSIONS -continued </a:t>
            </a:r>
          </a:p>
        </p:txBody>
      </p:sp>
      <p:sp>
        <p:nvSpPr>
          <p:cNvPr id="160771" name="Rectangle 4">
            <a:extLst>
              <a:ext uri="{FF2B5EF4-FFF2-40B4-BE49-F238E27FC236}">
                <a16:creationId xmlns:a16="http://schemas.microsoft.com/office/drawing/2014/main" id="{C6EE1F73-D04C-5040-FC86-488354525FEA}"/>
              </a:ext>
            </a:extLst>
          </p:cNvPr>
          <p:cNvSpPr>
            <a:spLocks noGrp="1"/>
          </p:cNvSpPr>
          <p:nvPr>
            <p:ph type="body" sz="half" idx="1"/>
          </p:nvPr>
        </p:nvSpPr>
        <p:spPr>
          <a:xfrm>
            <a:off x="1600200" y="1295400"/>
            <a:ext cx="9448800" cy="5029200"/>
          </a:xfrm>
        </p:spPr>
        <p:txBody>
          <a:bodyPr/>
          <a:lstStyle/>
          <a:p>
            <a:pPr eaLnBrk="1" hangingPunct="1">
              <a:lnSpc>
                <a:spcPct val="80000"/>
              </a:lnSpc>
              <a:buFont typeface="Wingdings" panose="05000000000000000000" pitchFamily="2" charset="2"/>
              <a:buNone/>
            </a:pPr>
            <a:r>
              <a:rPr lang="en-US" altLang="en-US" dirty="0"/>
              <a:t>Finally, to complete the learning process, </a:t>
            </a:r>
            <a:br>
              <a:rPr lang="en-US" altLang="en-US" dirty="0"/>
            </a:br>
            <a:br>
              <a:rPr lang="en-US" altLang="en-US" dirty="0"/>
            </a:br>
            <a:r>
              <a:rPr lang="en-US" altLang="en-US" dirty="0">
                <a:solidFill>
                  <a:srgbClr val="C00000"/>
                </a:solidFill>
              </a:rPr>
              <a:t>Each group will present results for their Hazard Analysis and HACCP plan for open course discussion</a:t>
            </a:r>
          </a:p>
        </p:txBody>
      </p:sp>
      <p:pic>
        <p:nvPicPr>
          <p:cNvPr id="160772" name="Picture 2" descr="Image result for presentation">
            <a:extLst>
              <a:ext uri="{FF2B5EF4-FFF2-40B4-BE49-F238E27FC236}">
                <a16:creationId xmlns:a16="http://schemas.microsoft.com/office/drawing/2014/main" id="{72671752-0804-5AFB-E080-DA739F9DF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25" y="3309938"/>
            <a:ext cx="526256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0683A79-9360-4BA0-8C56-EA2C08B5F7FD}"/>
              </a:ext>
            </a:extLst>
          </p:cNvPr>
          <p:cNvSpPr txBox="1"/>
          <p:nvPr/>
        </p:nvSpPr>
        <p:spPr>
          <a:xfrm>
            <a:off x="5953125" y="6452414"/>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lang="en-US" dirty="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CEC3CED4-5519-E6A9-7019-D3733A592C6F}"/>
              </a:ext>
            </a:extLst>
          </p:cNvPr>
          <p:cNvSpPr>
            <a:spLocks noGrp="1"/>
          </p:cNvSpPr>
          <p:nvPr>
            <p:ph type="title"/>
          </p:nvPr>
        </p:nvSpPr>
        <p:spPr>
          <a:xfrm>
            <a:off x="1752600" y="304800"/>
            <a:ext cx="8610600" cy="1143000"/>
          </a:xfrm>
        </p:spPr>
        <p:txBody>
          <a:bodyPr/>
          <a:lstStyle/>
          <a:p>
            <a:pPr eaLnBrk="1" hangingPunct="1"/>
            <a:r>
              <a:rPr lang="en-US" altLang="en-US" sz="3600" dirty="0">
                <a:ea typeface="MS PGothic" panose="020B0600070205080204" pitchFamily="34" charset="-128"/>
              </a:rPr>
              <a:t>QUESTIONS</a:t>
            </a:r>
          </a:p>
        </p:txBody>
      </p:sp>
      <p:pic>
        <p:nvPicPr>
          <p:cNvPr id="162819" name="Picture 4" descr="MPj03900830000[1]">
            <a:extLst>
              <a:ext uri="{FF2B5EF4-FFF2-40B4-BE49-F238E27FC236}">
                <a16:creationId xmlns:a16="http://schemas.microsoft.com/office/drawing/2014/main" id="{025B1D69-4E34-A0EE-4E5C-A95CBDC4BF87}"/>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410075" y="1524000"/>
            <a:ext cx="3286125" cy="4605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B0CC33B7-EB7D-4F1E-B4B3-84D252523650}"/>
              </a:ext>
            </a:extLst>
          </p:cNvPr>
          <p:cNvSpPr txBox="1"/>
          <p:nvPr/>
        </p:nvSpPr>
        <p:spPr>
          <a:xfrm>
            <a:off x="6053137" y="6414700"/>
            <a:ext cx="6096000"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4FA31A-ABA5-4667-BACC-3489C0083671}" type="slidenum">
              <a:rPr kumimoji="0" lang="en-US" altLang="en-US" sz="1200" b="1" i="0" u="none" strike="noStrike" kern="1200" cap="none" spc="0" normalizeH="0" baseline="0" noProof="0" smtClean="0">
                <a:ln>
                  <a:noFill/>
                </a:ln>
                <a:solidFill>
                  <a:srgbClr val="2C395E"/>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lang="en-US" dirty="0"/>
          </a:p>
        </p:txBody>
      </p:sp>
    </p:spTree>
  </p:cSld>
  <p:clrMapOvr>
    <a:masterClrMapping/>
  </p:clrMapOvr>
  <p:transition/>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34A9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54856C95A2A64CAD70BC107919B8E7" ma:contentTypeVersion="12" ma:contentTypeDescription="Create a new document." ma:contentTypeScope="" ma:versionID="fb04b3cea83ca74a326d64dbf0070cb1">
  <xsd:schema xmlns:xsd="http://www.w3.org/2001/XMLSchema" xmlns:xs="http://www.w3.org/2001/XMLSchema" xmlns:p="http://schemas.microsoft.com/office/2006/metadata/properties" xmlns:ns2="29c97db6-2d05-469e-ab8c-4a86e9e27245" xmlns:ns3="5fbf6b3d-4736-4661-b4b4-82fd722ff3ba" targetNamespace="http://schemas.microsoft.com/office/2006/metadata/properties" ma:root="true" ma:fieldsID="e94617e6faab5c716c822086c5f87a50" ns2:_="" ns3:_="">
    <xsd:import namespace="29c97db6-2d05-469e-ab8c-4a86e9e27245"/>
    <xsd:import namespace="5fbf6b3d-4736-4661-b4b4-82fd722ff3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97db6-2d05-469e-ab8c-4a86e9e272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b41c2e3-9785-49eb-8a3d-46febc39341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bf6b3d-4736-4661-b4b4-82fd722ff3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1382c32-dcad-49d1-a2ea-fe5f5109b05c}" ma:internalName="TaxCatchAll" ma:showField="CatchAllData" ma:web="5fbf6b3d-4736-4661-b4b4-82fd722ff3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fbf6b3d-4736-4661-b4b4-82fd722ff3ba">
      <UserInfo>
        <DisplayName>Daphne Koufomihalis</DisplayName>
        <AccountId>40</AccountId>
        <AccountType/>
      </UserInfo>
    </SharedWithUsers>
    <lcf76f155ced4ddcb4097134ff3c332f xmlns="29c97db6-2d05-469e-ab8c-4a86e9e27245">
      <Terms xmlns="http://schemas.microsoft.com/office/infopath/2007/PartnerControls"/>
    </lcf76f155ced4ddcb4097134ff3c332f>
    <TaxCatchAll xmlns="5fbf6b3d-4736-4661-b4b4-82fd722ff3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8DEEED-FDE1-4A97-A70A-597C30F9C3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97db6-2d05-469e-ab8c-4a86e9e27245"/>
    <ds:schemaRef ds:uri="5fbf6b3d-4736-4661-b4b4-82fd722ff3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3CEA71-6C4E-41C3-A336-3ED5772F4E08}">
  <ds:schemaRefs>
    <ds:schemaRef ds:uri="http://purl.org/dc/elements/1.1/"/>
    <ds:schemaRef ds:uri="http://schemas.microsoft.com/office/2006/metadata/properties"/>
    <ds:schemaRef ds:uri="http://purl.org/dc/terms/"/>
    <ds:schemaRef ds:uri="ddde8ed0-7542-47ea-a329-519d11244428"/>
    <ds:schemaRef ds:uri="http://schemas.microsoft.com/office/2006/documentManagement/types"/>
    <ds:schemaRef ds:uri="http://schemas.microsoft.com/office/infopath/2007/PartnerControls"/>
    <ds:schemaRef ds:uri="14c8ce7b-d2df-469d-b2c3-96f4c56193cb"/>
    <ds:schemaRef ds:uri="http://schemas.openxmlformats.org/package/2006/metadata/core-properties"/>
    <ds:schemaRef ds:uri="http://www.w3.org/XML/1998/namespace"/>
    <ds:schemaRef ds:uri="http://purl.org/dc/dcmitype/"/>
    <ds:schemaRef ds:uri="5fbf6b3d-4736-4661-b4b4-82fd722ff3ba"/>
    <ds:schemaRef ds:uri="29c97db6-2d05-469e-ab8c-4a86e9e27245"/>
  </ds:schemaRefs>
</ds:datastoreItem>
</file>

<file path=customXml/itemProps3.xml><?xml version="1.0" encoding="utf-8"?>
<ds:datastoreItem xmlns:ds="http://schemas.openxmlformats.org/officeDocument/2006/customXml" ds:itemID="{84D8DFA0-3C73-4A96-BCCC-083751DDE8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10180</TotalTime>
  <Words>5790</Words>
  <Application>Microsoft Office PowerPoint</Application>
  <PresentationFormat>Widescreen</PresentationFormat>
  <Paragraphs>987</Paragraphs>
  <Slides>97</Slides>
  <Notes>95</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Seafood HACCP Alliance  Segment Two Course</vt:lpstr>
      <vt:lpstr>AGENDA (SHA Segment 2 Course)</vt:lpstr>
      <vt:lpstr>Purpose of this Training</vt:lpstr>
      <vt:lpstr>Expectations for Training</vt:lpstr>
      <vt:lpstr> SHA Training Materials</vt:lpstr>
      <vt:lpstr>PowerPoint Presentation</vt:lpstr>
      <vt:lpstr>FDA Seafood HACCP Regulation 21 CFR Part 123</vt:lpstr>
      <vt:lpstr>What Does Processing Include?</vt:lpstr>
      <vt:lpstr>What are fish or fishery products?</vt:lpstr>
      <vt:lpstr>What MUST all seafood processors do?</vt:lpstr>
      <vt:lpstr>What MUST all seafood processors do?</vt:lpstr>
      <vt:lpstr>Sanitation Control Procedures (SCPs) </vt:lpstr>
      <vt:lpstr>Sanitation Control Procedures (SCPs) </vt:lpstr>
      <vt:lpstr>Sanitation Control Procedures (SCPs) </vt:lpstr>
      <vt:lpstr>Good Manufacturing Practices (GMPs) </vt:lpstr>
      <vt:lpstr>21 CFR Part 117 Subpart A: General Provisions</vt:lpstr>
      <vt:lpstr>          Required parts of a HACCP Program</vt:lpstr>
      <vt:lpstr>HACCP Plan Requirements</vt:lpstr>
      <vt:lpstr>Review of 7 HACCP Principles</vt:lpstr>
      <vt:lpstr>Principle 1: Conduct a Hazard Analysis </vt:lpstr>
      <vt:lpstr>Principle 2: Identify Critical Control Points (CCPs)</vt:lpstr>
      <vt:lpstr>Principle 3: Set Critical Limits</vt:lpstr>
      <vt:lpstr>Principle 4: Establish Monitoring Procedures</vt:lpstr>
      <vt:lpstr>Principle 5: Establish Corrective Actions</vt:lpstr>
      <vt:lpstr>Principle 6: Establish Verification Procedures</vt:lpstr>
      <vt:lpstr>Principle 7: Establish a Record Keeping System</vt:lpstr>
      <vt:lpstr>PowerPoint Presentation</vt:lpstr>
      <vt:lpstr>Potential Seafood Hazards</vt:lpstr>
      <vt:lpstr>Potential Seafood Hazards</vt:lpstr>
      <vt:lpstr>Potential Seafood Hazards</vt:lpstr>
      <vt:lpstr>Potential Seafood Hazards</vt:lpstr>
      <vt:lpstr>Review of Potential Seafood Hazards</vt:lpstr>
      <vt:lpstr>Species-Related Food Safety Hazards</vt:lpstr>
      <vt:lpstr>Species-Related Food Safety Hazards</vt:lpstr>
      <vt:lpstr>Species-Related Food Safety Hazards</vt:lpstr>
      <vt:lpstr>Species-Related Food Safety Hazards</vt:lpstr>
      <vt:lpstr>Species-Related Food Safety Hazards</vt:lpstr>
      <vt:lpstr>Species-Related Food Safety Hazards</vt:lpstr>
      <vt:lpstr>Potential Seafood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Process-Related Food Safety Hazards</vt:lpstr>
      <vt:lpstr>Seafood Hazards &amp; Controls</vt:lpstr>
      <vt:lpstr>In HACCP regulations processors are responsible for Hazard Controls, so it is important to understand the difference between primary and secondary processing </vt:lpstr>
      <vt:lpstr>Controlling Hazards</vt:lpstr>
      <vt:lpstr>Chapter Structure and Content</vt:lpstr>
      <vt:lpstr>PowerPoint Presentation</vt:lpstr>
      <vt:lpstr>Building the HACCP Plan</vt:lpstr>
      <vt:lpstr>Building the HACCP Plan</vt:lpstr>
      <vt:lpstr>Preliminary Step 1.   Assemble the HACCP Team</vt:lpstr>
      <vt:lpstr>Preliminary Step 2.   Process Flow Chart</vt:lpstr>
      <vt:lpstr>A brief processing narrative can be used to  help explain the Processing Flow Chart (1 of 2)</vt:lpstr>
      <vt:lpstr>A brief processing narrative can be used to  help explain the Processing Flow Chart (2 of 2)</vt:lpstr>
      <vt:lpstr>Preliminary Step 3.  Describe Product</vt:lpstr>
      <vt:lpstr>Required Hazard Analysis</vt:lpstr>
      <vt:lpstr>PowerPoint Presentation</vt:lpstr>
      <vt:lpstr>Use the FDA Hazard Guide to help identify the potential hazards for analysis</vt:lpstr>
      <vt:lpstr>Search for the potential hazards for the Fresh ‘Wild’ Mahi-mahi Fillets (XYZ Seafood Company)</vt:lpstr>
      <vt:lpstr>One Species-related hazard</vt:lpstr>
      <vt:lpstr>Four Process-related Hazards</vt:lpstr>
      <vt:lpstr>Hazard Analysis for the XYZ Seafood Company should include 5 potential hazards:  </vt:lpstr>
      <vt:lpstr>PowerPoint Presentation</vt:lpstr>
      <vt:lpstr>Exercise - Complete the Hazard Analysis Worksheet  </vt:lpstr>
      <vt:lpstr>PowerPoint Presentation</vt:lpstr>
      <vt:lpstr>Completed Hazard Analysis Worksheet   Page 1 </vt:lpstr>
      <vt:lpstr>Completed Hazard Analysis Worksheet   Page 2  </vt:lpstr>
      <vt:lpstr>Conclusions from the Hazard Analysis</vt:lpstr>
      <vt:lpstr>Building the HACCP Plan  </vt:lpstr>
      <vt:lpstr>Optional HACCP Plan Forms   (both must contain same information)</vt:lpstr>
      <vt:lpstr>Set up a HACCP Plan Form for each CCP</vt:lpstr>
      <vt:lpstr>Principle 3:  Set Critical Limits using the                       FDA Hazards Guide</vt:lpstr>
      <vt:lpstr>Principle 3:  Set Critical Limits using the FDA Hazards Guide</vt:lpstr>
      <vt:lpstr>Principle 3:  Set Critical Limits using the                       FDA Hazards Guide</vt:lpstr>
      <vt:lpstr>PowerPoint Presentation</vt:lpstr>
      <vt:lpstr>Principle 4:  Establish Monitoring Procedures</vt:lpstr>
      <vt:lpstr>PowerPoint Presentation</vt:lpstr>
      <vt:lpstr>Principle 5: Establish Corrective Actions</vt:lpstr>
      <vt:lpstr>PowerPoint Presentation</vt:lpstr>
      <vt:lpstr>PowerPoint Presentation</vt:lpstr>
      <vt:lpstr>Principle 6:  Establish Verifications</vt:lpstr>
      <vt:lpstr>PowerPoint Presentation</vt:lpstr>
      <vt:lpstr>PowerPoint Presentation</vt:lpstr>
      <vt:lpstr>Principle 7:  Establish Record Keeping Procedures</vt:lpstr>
      <vt:lpstr>PowerPoint Presentation</vt:lpstr>
      <vt:lpstr>PowerPoint Presentation</vt:lpstr>
      <vt:lpstr>PowerPoint Presentation</vt:lpstr>
      <vt:lpstr>HACCP Plans can be built for any Hazard in the same way using the appropriate chapter in the FDA Hazards Guide</vt:lpstr>
      <vt:lpstr>Other Resources in the  FDA Hazards Guide</vt:lpstr>
      <vt:lpstr>WORK SESSIONS</vt:lpstr>
      <vt:lpstr>WORK SESSIONS -continued </vt:lpstr>
      <vt:lpstr>WORK SESSIONS -continued </vt:lpstr>
      <vt:lpstr>QUESTIONS</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Seafood HACCP  Segment Two</dc:title>
  <dc:creator>klg9</dc:creator>
  <cp:lastModifiedBy>Michael Ciaramella</cp:lastModifiedBy>
  <cp:revision>216</cp:revision>
  <cp:lastPrinted>2020-03-25T13:46:51Z</cp:lastPrinted>
  <dcterms:created xsi:type="dcterms:W3CDTF">2012-04-17T16:38:30Z</dcterms:created>
  <dcterms:modified xsi:type="dcterms:W3CDTF">2022-08-11T18:00:26Z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0x010100D854856C95A2A64CAD70BC107919B8E7</vt:lpwstr>
  </property>
  <property fmtid="{D5CDD505-2E9C-101B-9397-08002B2CF9AE}" pid="3" name="MediaServiceImageTags">
    <vt:lpwstr/>
  </property>
</Properties>
</file>